
<file path=[Content_Types].xml><?xml version="1.0" encoding="utf-8"?>
<Types xmlns="http://schemas.openxmlformats.org/package/2006/content-types">
  <Default Extension="jpeg" ContentType="image/jpeg"/>
  <Default Extension="png" ContentType="image/png"/>
  <Default Extension="tiff" ContentType="image/tiff"/>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32"/>
  </p:handoutMasterIdLst>
  <p:sldIdLst>
    <p:sldId id="325" r:id="rId3"/>
    <p:sldId id="256" r:id="rId4"/>
    <p:sldId id="286" r:id="rId6"/>
    <p:sldId id="260" r:id="rId7"/>
    <p:sldId id="300" r:id="rId8"/>
    <p:sldId id="285" r:id="rId9"/>
    <p:sldId id="262" r:id="rId10"/>
    <p:sldId id="267" r:id="rId11"/>
    <p:sldId id="304" r:id="rId12"/>
    <p:sldId id="305" r:id="rId13"/>
    <p:sldId id="268" r:id="rId14"/>
    <p:sldId id="308" r:id="rId15"/>
    <p:sldId id="309" r:id="rId16"/>
    <p:sldId id="291" r:id="rId17"/>
    <p:sldId id="303" r:id="rId18"/>
    <p:sldId id="273" r:id="rId19"/>
    <p:sldId id="281" r:id="rId20"/>
    <p:sldId id="306" r:id="rId21"/>
    <p:sldId id="307" r:id="rId22"/>
    <p:sldId id="288" r:id="rId23"/>
    <p:sldId id="274" r:id="rId24"/>
    <p:sldId id="279" r:id="rId25"/>
    <p:sldId id="310" r:id="rId26"/>
    <p:sldId id="295" r:id="rId27"/>
    <p:sldId id="302" r:id="rId28"/>
    <p:sldId id="311" r:id="rId29"/>
    <p:sldId id="297" r:id="rId30"/>
    <p:sldId id="28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7"/>
    <p:restoredTop sz="92369" autoAdjust="0"/>
  </p:normalViewPr>
  <p:slideViewPr>
    <p:cSldViewPr snapToGrid="0" snapToObjects="1">
      <p:cViewPr varScale="1">
        <p:scale>
          <a:sx n="76" d="100"/>
          <a:sy n="76" d="100"/>
        </p:scale>
        <p:origin x="-876"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5" d="100"/>
          <a:sy n="75" d="100"/>
        </p:scale>
        <p:origin x="2648" y="6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46F54F-BE52-458A-ACBC-8BC06D89989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C8AE25-3A39-411C-8BA3-21C20EC4757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283A0-FC8C-477C-BC6D-AF11941CBD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4DEE4-7454-4587-8E19-9722CB36E6C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E44DEE4-7454-4587-8E19-9722CB36E6C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E44DEE4-7454-4587-8E19-9722CB36E6C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标注</a:t>
            </a:r>
            <a:endPar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背景图片出处</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英文 </a:t>
            </a:r>
            <a:r>
              <a:rPr kumimoji="0" lang="is-I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Microsoft YaHei</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1.3</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不得被全部或部分的复制、传播、销售，否则将承担法律责任。</a:t>
            </a:r>
            <a:endPar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charset="-122"/>
              <a:cs typeface="Segoe UI Light" panose="020B0502040204020203"/>
            </a:endParaRPr>
          </a:p>
        </p:txBody>
      </p:sp>
    </p:spTree>
  </p:cSld>
  <p:clrMapOvr>
    <a:masterClrMapping/>
  </p:clrMapOvr>
  <p:transition spd="med" advTm="0">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内容页_11">
    <p:bg>
      <p:bgPr>
        <a:solidFill>
          <a:schemeClr val="accent5">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4" name="Group 2"/>
          <p:cNvGrpSpPr/>
          <p:nvPr userDrawn="1"/>
        </p:nvGrpSpPr>
        <p:grpSpPr bwMode="auto">
          <a:xfrm>
            <a:off x="10236893" y="5891309"/>
            <a:ext cx="1940418" cy="1030077"/>
            <a:chOff x="0" y="43"/>
            <a:chExt cx="5602" cy="4277"/>
          </a:xfrm>
        </p:grpSpPr>
        <p:pic>
          <p:nvPicPr>
            <p:cNvPr id="5"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Tree>
  </p:cSld>
  <p:clrMapOvr>
    <a:masterClrMapping/>
  </p:clrMapOvr>
  <p:transition spd="med" advTm="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内容页_10">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5"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8"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10" name="Text Box 4"/>
          <p:cNvSpPr txBox="1">
            <a:spLocks noChangeArrowheads="1"/>
          </p:cNvSpPr>
          <p:nvPr/>
        </p:nvSpPr>
        <p:spPr bwMode="auto">
          <a:xfrm>
            <a:off x="10934989" y="6852028"/>
            <a:ext cx="718391" cy="686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endParaRPr lang="en-US" altLang="zh-CN" sz="2400">
              <a:latin typeface="Times New Roman" panose="02020603050405020304" pitchFamily="18" charset="0"/>
            </a:endParaRPr>
          </a:p>
        </p:txBody>
      </p:sp>
      <p:grpSp>
        <p:nvGrpSpPr>
          <p:cNvPr id="7" name="Group 2"/>
          <p:cNvGrpSpPr/>
          <p:nvPr userDrawn="1"/>
        </p:nvGrpSpPr>
        <p:grpSpPr bwMode="auto">
          <a:xfrm>
            <a:off x="11049693" y="5907423"/>
            <a:ext cx="1940418" cy="1030077"/>
            <a:chOff x="0" y="43"/>
            <a:chExt cx="5602" cy="4277"/>
          </a:xfrm>
        </p:grpSpPr>
        <p:pic>
          <p:nvPicPr>
            <p:cNvPr id="9"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12" name="TextBox 11"/>
          <p:cNvSpPr txBox="1"/>
          <p:nvPr userDrawn="1"/>
        </p:nvSpPr>
        <p:spPr>
          <a:xfrm>
            <a:off x="8233030" y="198301"/>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spd="med" advTm="0">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页_3">
    <p:bg>
      <p:bgPr>
        <a:solidFill>
          <a:schemeClr val="accent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 3"/>
          <p:cNvGrpSpPr/>
          <p:nvPr userDrawn="1"/>
        </p:nvGrpSpPr>
        <p:grpSpPr>
          <a:xfrm rot="21247073">
            <a:off x="-1761892" y="-379693"/>
            <a:ext cx="19187532" cy="9077094"/>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7"/>
          <p:cNvSpPr>
            <a:spLocks noGrp="1"/>
          </p:cNvSpPr>
          <p:nvPr>
            <p:ph type="body" sz="quarter" idx="10" hasCustomPrompt="1"/>
          </p:nvPr>
        </p:nvSpPr>
        <p:spPr>
          <a:xfrm>
            <a:off x="6607140" y="258233"/>
            <a:ext cx="5302783" cy="721395"/>
          </a:xfrm>
          <a:prstGeom prst="rect">
            <a:avLst/>
          </a:prstGeom>
          <a:ln w="12700" cmpd="sng">
            <a:noFill/>
          </a:ln>
        </p:spPr>
        <p:txBody>
          <a:bodyPr vert="horz" anchor="ctr"/>
          <a:lstStyle>
            <a:lvl1pPr marL="0" indent="0" algn="r">
              <a:buNone/>
              <a:defRPr sz="2400" b="1">
                <a:solidFill>
                  <a:schemeClr val="accent3">
                    <a:lumMod val="7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10" name="Text Box 4"/>
          <p:cNvSpPr txBox="1">
            <a:spLocks noChangeArrowheads="1"/>
          </p:cNvSpPr>
          <p:nvPr/>
        </p:nvSpPr>
        <p:spPr bwMode="auto">
          <a:xfrm>
            <a:off x="10920300" y="6852028"/>
            <a:ext cx="718391" cy="686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endParaRPr lang="en-US" altLang="zh-CN" sz="2400">
              <a:latin typeface="Times New Roman" panose="02020603050405020304" pitchFamily="18" charset="0"/>
            </a:endParaRPr>
          </a:p>
        </p:txBody>
      </p:sp>
      <p:grpSp>
        <p:nvGrpSpPr>
          <p:cNvPr id="8" name="Group 2"/>
          <p:cNvGrpSpPr/>
          <p:nvPr userDrawn="1"/>
        </p:nvGrpSpPr>
        <p:grpSpPr bwMode="auto">
          <a:xfrm>
            <a:off x="10251582" y="5827923"/>
            <a:ext cx="1940418" cy="1030077"/>
            <a:chOff x="0" y="43"/>
            <a:chExt cx="5602" cy="4277"/>
          </a:xfrm>
        </p:grpSpPr>
        <p:pic>
          <p:nvPicPr>
            <p:cNvPr id="9"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12" name="TextBox 11"/>
          <p:cNvSpPr txBox="1"/>
          <p:nvPr userDrawn="1"/>
        </p:nvSpPr>
        <p:spPr>
          <a:xfrm>
            <a:off x="8233030" y="198301"/>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spd="med" advTm="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_三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082848" y="1693799"/>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015489" y="1693799"/>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5" name="文本占位符 6"/>
          <p:cNvSpPr>
            <a:spLocks noGrp="1"/>
          </p:cNvSpPr>
          <p:nvPr>
            <p:ph type="body" sz="quarter" idx="17" hasCustomPrompt="1"/>
          </p:nvPr>
        </p:nvSpPr>
        <p:spPr>
          <a:xfrm>
            <a:off x="7082848" y="3093408"/>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015489" y="3093408"/>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7" name="文本占位符 6"/>
          <p:cNvSpPr>
            <a:spLocks noGrp="1"/>
          </p:cNvSpPr>
          <p:nvPr>
            <p:ph type="body" sz="quarter" idx="19" hasCustomPrompt="1"/>
          </p:nvPr>
        </p:nvSpPr>
        <p:spPr>
          <a:xfrm>
            <a:off x="7086211" y="4493017"/>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8018852" y="4493017"/>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Tree>
  </p:cSld>
  <p:clrMapOvr>
    <a:masterClrMapping/>
  </p:clrMapOvr>
  <p:transition spd="med" advTm="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_四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219023" y="153768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151664" y="153768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5" name="文本占位符 6"/>
          <p:cNvSpPr>
            <a:spLocks noGrp="1"/>
          </p:cNvSpPr>
          <p:nvPr>
            <p:ph type="body" sz="quarter" idx="17" hasCustomPrompt="1"/>
          </p:nvPr>
        </p:nvSpPr>
        <p:spPr>
          <a:xfrm>
            <a:off x="7219023" y="258045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151664" y="258045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3" name="文本占位符 6"/>
          <p:cNvSpPr>
            <a:spLocks noGrp="1"/>
          </p:cNvSpPr>
          <p:nvPr>
            <p:ph type="body" sz="quarter" idx="19" hasCustomPrompt="1"/>
          </p:nvPr>
        </p:nvSpPr>
        <p:spPr>
          <a:xfrm>
            <a:off x="7213362" y="362322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4" name="文本占位符 6"/>
          <p:cNvSpPr>
            <a:spLocks noGrp="1"/>
          </p:cNvSpPr>
          <p:nvPr>
            <p:ph type="body" sz="quarter" idx="20"/>
          </p:nvPr>
        </p:nvSpPr>
        <p:spPr>
          <a:xfrm>
            <a:off x="8146003" y="362322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9" name="文本占位符 6"/>
          <p:cNvSpPr>
            <a:spLocks noGrp="1"/>
          </p:cNvSpPr>
          <p:nvPr>
            <p:ph type="body" sz="quarter" idx="21" hasCustomPrompt="1"/>
          </p:nvPr>
        </p:nvSpPr>
        <p:spPr>
          <a:xfrm>
            <a:off x="7213362" y="466599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0" name="文本占位符 6"/>
          <p:cNvSpPr>
            <a:spLocks noGrp="1"/>
          </p:cNvSpPr>
          <p:nvPr>
            <p:ph type="body" sz="quarter" idx="22"/>
          </p:nvPr>
        </p:nvSpPr>
        <p:spPr>
          <a:xfrm>
            <a:off x="8146003" y="466599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Tree>
  </p:cSld>
  <p:clrMapOvr>
    <a:masterClrMapping/>
  </p:clrMapOvr>
  <p:transition spd="med" advTm="0">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录页_五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219023" y="1203145"/>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151664" y="1203145"/>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5" name="文本占位符 6"/>
          <p:cNvSpPr>
            <a:spLocks noGrp="1"/>
          </p:cNvSpPr>
          <p:nvPr>
            <p:ph type="body" sz="quarter" idx="17" hasCustomPrompt="1"/>
          </p:nvPr>
        </p:nvSpPr>
        <p:spPr>
          <a:xfrm>
            <a:off x="7219023" y="2112101"/>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151664" y="2112101"/>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7" name="文本占位符 6"/>
          <p:cNvSpPr>
            <a:spLocks noGrp="1"/>
          </p:cNvSpPr>
          <p:nvPr>
            <p:ph type="body" sz="quarter" idx="19" hasCustomPrompt="1"/>
          </p:nvPr>
        </p:nvSpPr>
        <p:spPr>
          <a:xfrm>
            <a:off x="7219023" y="3021057"/>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8151664" y="3021057"/>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21" name="文本占位符 6"/>
          <p:cNvSpPr>
            <a:spLocks noGrp="1"/>
          </p:cNvSpPr>
          <p:nvPr>
            <p:ph type="body" sz="quarter" idx="21" hasCustomPrompt="1"/>
          </p:nvPr>
        </p:nvSpPr>
        <p:spPr>
          <a:xfrm>
            <a:off x="7219023" y="3930013"/>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2" name="文本占位符 6"/>
          <p:cNvSpPr>
            <a:spLocks noGrp="1"/>
          </p:cNvSpPr>
          <p:nvPr>
            <p:ph type="body" sz="quarter" idx="22"/>
          </p:nvPr>
        </p:nvSpPr>
        <p:spPr>
          <a:xfrm>
            <a:off x="8151664" y="3930013"/>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23" name="文本占位符 6"/>
          <p:cNvSpPr>
            <a:spLocks noGrp="1"/>
          </p:cNvSpPr>
          <p:nvPr>
            <p:ph type="body" sz="quarter" idx="23" hasCustomPrompt="1"/>
          </p:nvPr>
        </p:nvSpPr>
        <p:spPr>
          <a:xfrm>
            <a:off x="7219023" y="4838969"/>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4" name="文本占位符 6"/>
          <p:cNvSpPr>
            <a:spLocks noGrp="1"/>
          </p:cNvSpPr>
          <p:nvPr>
            <p:ph type="body" sz="quarter" idx="24"/>
          </p:nvPr>
        </p:nvSpPr>
        <p:spPr>
          <a:xfrm>
            <a:off x="8151664" y="4838969"/>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Tree>
  </p:cSld>
  <p:clrMapOvr>
    <a:masterClrMapping/>
  </p:clrMapOvr>
  <p:transition spd="med" advTm="0">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目录页_六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219023" y="779399"/>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151664" y="779399"/>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5" name="文本占位符 6"/>
          <p:cNvSpPr>
            <a:spLocks noGrp="1"/>
          </p:cNvSpPr>
          <p:nvPr>
            <p:ph type="body" sz="quarter" idx="17" hasCustomPrompt="1"/>
          </p:nvPr>
        </p:nvSpPr>
        <p:spPr>
          <a:xfrm>
            <a:off x="7219023" y="1688355"/>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151664" y="1688355"/>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7" name="文本占位符 6"/>
          <p:cNvSpPr>
            <a:spLocks noGrp="1"/>
          </p:cNvSpPr>
          <p:nvPr>
            <p:ph type="body" sz="quarter" idx="19" hasCustomPrompt="1"/>
          </p:nvPr>
        </p:nvSpPr>
        <p:spPr>
          <a:xfrm>
            <a:off x="7219023" y="2597311"/>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8151664" y="2597311"/>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21" name="文本占位符 6"/>
          <p:cNvSpPr>
            <a:spLocks noGrp="1"/>
          </p:cNvSpPr>
          <p:nvPr>
            <p:ph type="body" sz="quarter" idx="21" hasCustomPrompt="1"/>
          </p:nvPr>
        </p:nvSpPr>
        <p:spPr>
          <a:xfrm>
            <a:off x="7219023" y="3506267"/>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2" name="文本占位符 6"/>
          <p:cNvSpPr>
            <a:spLocks noGrp="1"/>
          </p:cNvSpPr>
          <p:nvPr>
            <p:ph type="body" sz="quarter" idx="22"/>
          </p:nvPr>
        </p:nvSpPr>
        <p:spPr>
          <a:xfrm>
            <a:off x="8151664" y="3506267"/>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9" name="文本占位符 6"/>
          <p:cNvSpPr>
            <a:spLocks noGrp="1"/>
          </p:cNvSpPr>
          <p:nvPr>
            <p:ph type="body" sz="quarter" idx="23" hasCustomPrompt="1"/>
          </p:nvPr>
        </p:nvSpPr>
        <p:spPr>
          <a:xfrm>
            <a:off x="7219023" y="4417945"/>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0" name="文本占位符 6"/>
          <p:cNvSpPr>
            <a:spLocks noGrp="1"/>
          </p:cNvSpPr>
          <p:nvPr>
            <p:ph type="body" sz="quarter" idx="24"/>
          </p:nvPr>
        </p:nvSpPr>
        <p:spPr>
          <a:xfrm>
            <a:off x="8151664" y="4417945"/>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25" name="文本占位符 6"/>
          <p:cNvSpPr>
            <a:spLocks noGrp="1"/>
          </p:cNvSpPr>
          <p:nvPr>
            <p:ph type="body" sz="quarter" idx="25" hasCustomPrompt="1"/>
          </p:nvPr>
        </p:nvSpPr>
        <p:spPr>
          <a:xfrm>
            <a:off x="7219023" y="5326901"/>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6" name="文本占位符 6"/>
          <p:cNvSpPr>
            <a:spLocks noGrp="1"/>
          </p:cNvSpPr>
          <p:nvPr>
            <p:ph type="body" sz="quarter" idx="26"/>
          </p:nvPr>
        </p:nvSpPr>
        <p:spPr>
          <a:xfrm>
            <a:off x="8151664" y="5326901"/>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Tree>
  </p:cSld>
  <p:clrMapOvr>
    <a:masterClrMapping/>
  </p:clrMapOvr>
  <p:transition spd="med" advTm="0">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副标题页_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0" name="Group 2"/>
          <p:cNvGrpSpPr/>
          <p:nvPr userDrawn="1"/>
        </p:nvGrpSpPr>
        <p:grpSpPr bwMode="auto">
          <a:xfrm>
            <a:off x="10251582" y="5827923"/>
            <a:ext cx="1940418" cy="1030077"/>
            <a:chOff x="0" y="43"/>
            <a:chExt cx="5602" cy="4277"/>
          </a:xfrm>
        </p:grpSpPr>
        <p:pic>
          <p:nvPicPr>
            <p:cNvPr id="11"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13" name="TextBox 12"/>
          <p:cNvSpPr txBox="1"/>
          <p:nvPr userDrawn="1"/>
        </p:nvSpPr>
        <p:spPr>
          <a:xfrm>
            <a:off x="8233030" y="198301"/>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spd="med" advTm="0">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副标题页_2">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2">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2">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0" name="Group 2"/>
          <p:cNvGrpSpPr/>
          <p:nvPr userDrawn="1"/>
        </p:nvGrpSpPr>
        <p:grpSpPr bwMode="auto">
          <a:xfrm>
            <a:off x="10251582" y="5827923"/>
            <a:ext cx="1940418" cy="1030077"/>
            <a:chOff x="0" y="43"/>
            <a:chExt cx="5602" cy="4277"/>
          </a:xfrm>
        </p:grpSpPr>
        <p:pic>
          <p:nvPicPr>
            <p:cNvPr id="11"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13" name="TextBox 12"/>
          <p:cNvSpPr txBox="1"/>
          <p:nvPr userDrawn="1"/>
        </p:nvSpPr>
        <p:spPr>
          <a:xfrm>
            <a:off x="8233030" y="187284"/>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spd="med" advTm="0">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副标题页_3">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3">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3">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0" name="Group 2"/>
          <p:cNvGrpSpPr/>
          <p:nvPr userDrawn="1"/>
        </p:nvGrpSpPr>
        <p:grpSpPr bwMode="auto">
          <a:xfrm>
            <a:off x="10251582" y="5827923"/>
            <a:ext cx="1940418" cy="1030077"/>
            <a:chOff x="0" y="43"/>
            <a:chExt cx="5602" cy="4277"/>
          </a:xfrm>
        </p:grpSpPr>
        <p:pic>
          <p:nvPicPr>
            <p:cNvPr id="11"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13" name="TextBox 12"/>
          <p:cNvSpPr txBox="1"/>
          <p:nvPr userDrawn="1"/>
        </p:nvSpPr>
        <p:spPr>
          <a:xfrm>
            <a:off x="8233030" y="198301"/>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spd="med" advTm="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9600"/>
            <a:r>
              <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rPr>
              <a:t>背景图片素材</a:t>
            </a:r>
            <a:endPar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5" name="矩形 4"/>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Tree>
  </p:cSld>
  <p:clrMapOvr>
    <a:masterClrMapping/>
  </p:clrMapOvr>
  <p:transition spd="med" advTm="0">
    <p:wedg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副标题页_4">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0" name="Group 2"/>
          <p:cNvGrpSpPr/>
          <p:nvPr userDrawn="1"/>
        </p:nvGrpSpPr>
        <p:grpSpPr bwMode="auto">
          <a:xfrm>
            <a:off x="10251582" y="5827923"/>
            <a:ext cx="1940418" cy="1030077"/>
            <a:chOff x="0" y="43"/>
            <a:chExt cx="5602" cy="4277"/>
          </a:xfrm>
        </p:grpSpPr>
        <p:pic>
          <p:nvPicPr>
            <p:cNvPr id="11"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13" name="TextBox 12"/>
          <p:cNvSpPr txBox="1"/>
          <p:nvPr userDrawn="1"/>
        </p:nvSpPr>
        <p:spPr>
          <a:xfrm>
            <a:off x="8233030" y="198301"/>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spd="med" advTm="0">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副标题页_5">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5">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5">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0" name="Group 2"/>
          <p:cNvGrpSpPr/>
          <p:nvPr userDrawn="1"/>
        </p:nvGrpSpPr>
        <p:grpSpPr bwMode="auto">
          <a:xfrm>
            <a:off x="10251582" y="5827923"/>
            <a:ext cx="1940418" cy="1030077"/>
            <a:chOff x="0" y="43"/>
            <a:chExt cx="5602" cy="4277"/>
          </a:xfrm>
        </p:grpSpPr>
        <p:pic>
          <p:nvPicPr>
            <p:cNvPr id="11"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13" name="TextBox 12"/>
          <p:cNvSpPr txBox="1"/>
          <p:nvPr userDrawn="1"/>
        </p:nvSpPr>
        <p:spPr>
          <a:xfrm>
            <a:off x="8233030" y="198301"/>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spd="med" advTm="0">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5"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7" name="Group 2"/>
          <p:cNvGrpSpPr/>
          <p:nvPr userDrawn="1"/>
        </p:nvGrpSpPr>
        <p:grpSpPr bwMode="auto">
          <a:xfrm>
            <a:off x="10251582" y="5827923"/>
            <a:ext cx="1940418" cy="1030077"/>
            <a:chOff x="0" y="43"/>
            <a:chExt cx="5602" cy="4277"/>
          </a:xfrm>
        </p:grpSpPr>
        <p:pic>
          <p:nvPicPr>
            <p:cNvPr id="8"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10" name="TextBox 9"/>
          <p:cNvSpPr txBox="1"/>
          <p:nvPr userDrawn="1"/>
        </p:nvSpPr>
        <p:spPr>
          <a:xfrm>
            <a:off x="8233030" y="198301"/>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spd="med" advTm="0">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页_8">
    <p:bg>
      <p:bgPr>
        <a:solidFill>
          <a:schemeClr val="accent3">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4" name="Group 2"/>
          <p:cNvGrpSpPr/>
          <p:nvPr userDrawn="1"/>
        </p:nvGrpSpPr>
        <p:grpSpPr bwMode="auto">
          <a:xfrm>
            <a:off x="10251582" y="5827923"/>
            <a:ext cx="1940418" cy="1030077"/>
            <a:chOff x="0" y="43"/>
            <a:chExt cx="5602" cy="4277"/>
          </a:xfrm>
        </p:grpSpPr>
        <p:pic>
          <p:nvPicPr>
            <p:cNvPr id="5"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Tree>
  </p:cSld>
  <p:clrMapOvr>
    <a:masterClrMapping/>
  </p:clrMapOvr>
  <p:transition spd="med" advTm="0">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4653"/>
          </a:xfrm>
          <a:prstGeom prst="rect">
            <a:avLst/>
          </a:prstGeom>
        </p:spPr>
      </p:pic>
      <p:sp>
        <p:nvSpPr>
          <p:cNvPr id="3" name="矩形 2"/>
          <p:cNvSpPr/>
          <p:nvPr userDrawn="1"/>
        </p:nvSpPr>
        <p:spPr>
          <a:xfrm>
            <a:off x="0" y="0"/>
            <a:ext cx="12192000" cy="6858000"/>
          </a:xfrm>
          <a:prstGeom prst="rect">
            <a:avLst/>
          </a:pr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5" name="Group 2"/>
          <p:cNvGrpSpPr/>
          <p:nvPr userDrawn="1"/>
        </p:nvGrpSpPr>
        <p:grpSpPr bwMode="auto">
          <a:xfrm>
            <a:off x="10251582" y="5792881"/>
            <a:ext cx="1940418" cy="1030077"/>
            <a:chOff x="0" y="43"/>
            <a:chExt cx="5602" cy="4277"/>
          </a:xfrm>
        </p:grpSpPr>
        <p:pic>
          <p:nvPicPr>
            <p:cNvPr id="6" name="Picture 3" descr="Thank you 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8" name="TextBox 7"/>
          <p:cNvSpPr txBox="1"/>
          <p:nvPr userDrawn="1"/>
        </p:nvSpPr>
        <p:spPr>
          <a:xfrm>
            <a:off x="8233030" y="198301"/>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spd="med" advTm="0">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grpSp>
        <p:nvGrpSpPr>
          <p:cNvPr id="2" name="Group 2"/>
          <p:cNvGrpSpPr/>
          <p:nvPr userDrawn="1"/>
        </p:nvGrpSpPr>
        <p:grpSpPr bwMode="auto">
          <a:xfrm>
            <a:off x="10251582" y="5827923"/>
            <a:ext cx="1940418" cy="1030077"/>
            <a:chOff x="0" y="43"/>
            <a:chExt cx="5602" cy="4277"/>
          </a:xfrm>
        </p:grpSpPr>
        <p:pic>
          <p:nvPicPr>
            <p:cNvPr id="3"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Tree>
  </p:cSld>
  <p:clrMapOvr>
    <a:masterClrMapping/>
  </p:clrMapOvr>
  <p:transition spd="med" advTm="0">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5225"/>
            <a:ext cx="2844800" cy="476250"/>
          </a:xfrm>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a:xfrm>
            <a:off x="4165600" y="6245225"/>
            <a:ext cx="3860800" cy="476250"/>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737600" y="6245225"/>
            <a:ext cx="2844800" cy="476250"/>
          </a:xfrm>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transition spd="med" advTm="0">
    <p:wedg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fficePLUS">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9600" eaLnBrk="1" fontAlgn="auto" latinLnBrk="0" hangingPunct="1">
              <a:lnSpc>
                <a:spcPct val="100000"/>
              </a:lnSpc>
              <a:spcBef>
                <a:spcPts val="0"/>
              </a:spcBef>
              <a:spcAft>
                <a:spcPts val="0"/>
              </a:spcAft>
              <a:buClrTx/>
              <a:buSzTx/>
              <a:buFontTx/>
              <a:buNone/>
              <a:defRPr/>
            </a:pPr>
            <a:r>
              <a:rPr kumimoji="1" lang="zh-CN" altLang="en-US" sz="1335" b="0" i="0" u="none" strike="noStrike" kern="0" cap="none" spc="0" normalizeH="0" baseline="0" noProof="0" dirty="0">
                <a:ln>
                  <a:noFill/>
                </a:ln>
                <a:solidFill>
                  <a:srgbClr val="000000"/>
                </a:solidFill>
                <a:effectLst/>
                <a:uLnTx/>
                <a:uFillTx/>
                <a:latin typeface="Century Gothic" panose="020B0502020202020204"/>
                <a:ea typeface="微软雅黑" panose="020B0503020204020204" charset="-122"/>
              </a:rPr>
              <a:t>点击</a:t>
            </a:r>
            <a:r>
              <a:rPr kumimoji="1" lang="en-US" altLang="zh-CN" sz="1335" b="0" i="0" u="none" strike="noStrike" kern="0" cap="none" spc="0" normalizeH="0" baseline="0" noProof="0" dirty="0">
                <a:ln>
                  <a:noFill/>
                </a:ln>
                <a:solidFill>
                  <a:srgbClr val="000000"/>
                </a:solidFill>
                <a:effectLst/>
                <a:uLnTx/>
                <a:uFillTx/>
                <a:latin typeface="Segoe UI Light" panose="020B0502040204020203" charset="0"/>
                <a:ea typeface="Segoe UI Light" panose="020B0502040204020203" charset="0"/>
                <a:cs typeface="Segoe UI Light" panose="020B0502040204020203" charset="0"/>
              </a:rPr>
              <a:t>Logo</a:t>
            </a:r>
            <a:r>
              <a:rPr kumimoji="1" lang="zh-CN" altLang="en-US" sz="1335" b="0" i="0" u="none" strike="noStrike" kern="0" cap="none" spc="0" normalizeH="0" baseline="0" noProof="0" dirty="0">
                <a:ln>
                  <a:noFill/>
                </a:ln>
                <a:solidFill>
                  <a:srgbClr val="000000"/>
                </a:solidFill>
                <a:effectLst/>
                <a:uLnTx/>
                <a:uFillTx/>
                <a:latin typeface="Century Gothic" panose="020B0502020202020204"/>
                <a:ea typeface="微软雅黑" panose="020B0503020204020204" charset="-122"/>
              </a:rPr>
              <a:t>获取更多优质模板（放映模式）</a:t>
            </a:r>
            <a:endParaRPr kumimoji="1" lang="zh-CN" altLang="en-US" sz="1335" b="0" i="0" u="none" strike="noStrike" kern="0" cap="none" spc="0" normalizeH="0" baseline="0" noProof="0" dirty="0">
              <a:ln>
                <a:noFill/>
              </a:ln>
              <a:solidFill>
                <a:srgbClr val="000000"/>
              </a:solidFill>
              <a:effectLst/>
              <a:uLnTx/>
              <a:uFillTx/>
              <a:latin typeface="Century Gothic" panose="020B0502020202020204"/>
              <a:ea typeface="微软雅黑" panose="020B0503020204020204" charset="-122"/>
            </a:endParaRP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cSld>
  <p:clrMapOvr>
    <a:masterClrMapping/>
  </p:clrMapOvr>
  <p:transition spd="med" advTm="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封面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100000">
                <a:schemeClr val="accent2">
                  <a:lumMod val="50000"/>
                </a:schemeClr>
              </a:gs>
              <a:gs pos="41000">
                <a:schemeClr val="accent1">
                  <a:lumMod val="75000"/>
                </a:schemeClr>
              </a:gs>
              <a:gs pos="0">
                <a:schemeClr val="accent3">
                  <a:lumMod val="75000"/>
                </a:schemeClr>
              </a:gs>
              <a:gs pos="72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 name="文本占位符 6"/>
          <p:cNvSpPr>
            <a:spLocks noGrp="1"/>
          </p:cNvSpPr>
          <p:nvPr>
            <p:ph type="body" sz="quarter" idx="13"/>
          </p:nvPr>
        </p:nvSpPr>
        <p:spPr>
          <a:xfrm>
            <a:off x="2915213" y="2128074"/>
            <a:ext cx="8084654" cy="1041761"/>
          </a:xfrm>
          <a:prstGeom prst="rect">
            <a:avLst/>
          </a:prstGeom>
        </p:spPr>
        <p:txBody>
          <a:bodyPr anchor="t"/>
          <a:lstStyle>
            <a:lvl1pPr marL="0" indent="0" algn="l">
              <a:lnSpc>
                <a:spcPct val="100000"/>
              </a:lnSpc>
              <a:buNone/>
              <a:defRPr sz="54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9" name="组 8"/>
          <p:cNvGrpSpPr/>
          <p:nvPr userDrawn="1"/>
        </p:nvGrpSpPr>
        <p:grpSpPr>
          <a:xfrm rot="18636342">
            <a:off x="-4842314" y="-4768554"/>
            <a:ext cx="9526783" cy="8018066"/>
            <a:chOff x="-1833690" y="-2141397"/>
            <a:chExt cx="9526783" cy="9526783"/>
          </a:xfrm>
        </p:grpSpPr>
        <p:sp>
          <p:nvSpPr>
            <p:cNvPr id="7"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8"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0" name="文本占位符 6"/>
          <p:cNvSpPr>
            <a:spLocks noGrp="1"/>
          </p:cNvSpPr>
          <p:nvPr>
            <p:ph type="body" sz="quarter" idx="14"/>
          </p:nvPr>
        </p:nvSpPr>
        <p:spPr>
          <a:xfrm>
            <a:off x="2915213" y="3169834"/>
            <a:ext cx="8084654" cy="588643"/>
          </a:xfrm>
          <a:prstGeom prst="rect">
            <a:avLst/>
          </a:prstGeom>
        </p:spPr>
        <p:txBody>
          <a:bodyPr anchor="t"/>
          <a:lstStyle>
            <a:lvl1pPr marL="0" indent="0" algn="l">
              <a:lnSpc>
                <a:spcPct val="100000"/>
              </a:lnSpc>
              <a:buNone/>
              <a:defRPr sz="2400" b="0">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1" name="组 10"/>
          <p:cNvGrpSpPr/>
          <p:nvPr userDrawn="1"/>
        </p:nvGrpSpPr>
        <p:grpSpPr>
          <a:xfrm rot="18636342">
            <a:off x="7423535" y="5313870"/>
            <a:ext cx="9526783" cy="8018066"/>
            <a:chOff x="-1833690" y="-2141397"/>
            <a:chExt cx="9526783" cy="9526783"/>
          </a:xfrm>
        </p:grpSpPr>
        <p:sp>
          <p:nvSpPr>
            <p:cNvPr id="12"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13"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4" name="文本占位符 6"/>
          <p:cNvSpPr>
            <a:spLocks noGrp="1"/>
          </p:cNvSpPr>
          <p:nvPr>
            <p:ph type="body" sz="quarter" idx="15"/>
          </p:nvPr>
        </p:nvSpPr>
        <p:spPr>
          <a:xfrm>
            <a:off x="2915213" y="4033466"/>
            <a:ext cx="8084654" cy="588643"/>
          </a:xfrm>
          <a:prstGeom prst="rect">
            <a:avLst/>
          </a:prstGeom>
        </p:spPr>
        <p:txBody>
          <a:bodyPr anchor="t"/>
          <a:lstStyle>
            <a:lvl1pPr marL="285750" indent="-285750" algn="l">
              <a:lnSpc>
                <a:spcPct val="100000"/>
              </a:lnSpc>
              <a:buFont typeface="Arial" panose="020B0604020202020204" pitchFamily="34" charset="0"/>
              <a:buChar char="•"/>
              <a:defRPr sz="1400" b="0">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5" name="Group 2"/>
          <p:cNvGrpSpPr/>
          <p:nvPr userDrawn="1"/>
        </p:nvGrpSpPr>
        <p:grpSpPr bwMode="auto">
          <a:xfrm>
            <a:off x="10236893" y="5891309"/>
            <a:ext cx="1940418" cy="1030077"/>
            <a:chOff x="0" y="43"/>
            <a:chExt cx="5602" cy="4277"/>
          </a:xfrm>
        </p:grpSpPr>
        <p:pic>
          <p:nvPicPr>
            <p:cNvPr id="16"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Tree>
  </p:cSld>
  <p:clrMapOvr>
    <a:masterClrMapping/>
  </p:clrMapOvr>
  <p:transition spd="med" advTm="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 5"/>
          <p:cNvGrpSpPr/>
          <p:nvPr userDrawn="1"/>
        </p:nvGrpSpPr>
        <p:grpSpPr>
          <a:xfrm rot="17100000" flipH="1">
            <a:off x="1415669" y="-1088262"/>
            <a:ext cx="12969854" cy="15178844"/>
            <a:chOff x="-3533241" y="-1493421"/>
            <a:chExt cx="10611835" cy="9526783"/>
          </a:xfrm>
        </p:grpSpPr>
        <p:sp>
          <p:nvSpPr>
            <p:cNvPr id="3"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0"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7" name="Group 2"/>
          <p:cNvGrpSpPr/>
          <p:nvPr userDrawn="1"/>
        </p:nvGrpSpPr>
        <p:grpSpPr bwMode="auto">
          <a:xfrm>
            <a:off x="10236893" y="5891309"/>
            <a:ext cx="1940418" cy="1030077"/>
            <a:chOff x="0" y="43"/>
            <a:chExt cx="5602" cy="4277"/>
          </a:xfrm>
        </p:grpSpPr>
        <p:pic>
          <p:nvPicPr>
            <p:cNvPr id="8"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12" name="TextBox 11"/>
          <p:cNvSpPr txBox="1"/>
          <p:nvPr userDrawn="1"/>
        </p:nvSpPr>
        <p:spPr>
          <a:xfrm>
            <a:off x="8233030" y="198301"/>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spd="med" advTm="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页_6">
    <p:bg>
      <p:bgPr>
        <a:solidFill>
          <a:schemeClr val="accent1">
            <a:lumMod val="75000"/>
          </a:schemeClr>
        </a:solidFill>
        <a:effectLst/>
      </p:bgPr>
    </p:bg>
    <p:spTree>
      <p:nvGrpSpPr>
        <p:cNvPr id="1" name=""/>
        <p:cNvGrpSpPr/>
        <p:nvPr/>
      </p:nvGrpSpPr>
      <p:grpSpPr>
        <a:xfrm>
          <a:off x="0" y="0"/>
          <a:ext cx="0" cy="0"/>
          <a:chOff x="0" y="0"/>
          <a:chExt cx="0" cy="0"/>
        </a:xfrm>
      </p:grpSpPr>
      <p:sp>
        <p:nvSpPr>
          <p:cNvPr id="3" name="矩形 2"/>
          <p:cNvSpPr/>
          <p:nvPr userDrawn="1"/>
        </p:nvSpPr>
        <p:spPr>
          <a:xfrm>
            <a:off x="-14689" y="1176053"/>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4" name="Group 2"/>
          <p:cNvGrpSpPr/>
          <p:nvPr userDrawn="1"/>
        </p:nvGrpSpPr>
        <p:grpSpPr bwMode="auto">
          <a:xfrm>
            <a:off x="10148758" y="5739789"/>
            <a:ext cx="1940418" cy="994311"/>
            <a:chOff x="0" y="43"/>
            <a:chExt cx="5602" cy="4277"/>
          </a:xfrm>
        </p:grpSpPr>
        <p:pic>
          <p:nvPicPr>
            <p:cNvPr id="5"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Tree>
  </p:cSld>
  <p:clrMapOvr>
    <a:masterClrMapping/>
  </p:clrMapOvr>
  <p:transition spd="med" advTm="0">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内容页_4">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 8"/>
          <p:cNvGrpSpPr/>
          <p:nvPr userDrawn="1"/>
        </p:nvGrpSpPr>
        <p:grpSpPr>
          <a:xfrm rot="17100000" flipH="1">
            <a:off x="-1996604" y="-2649433"/>
            <a:ext cx="12969854" cy="15178844"/>
            <a:chOff x="-3533241" y="-1493421"/>
            <a:chExt cx="10611835" cy="9526783"/>
          </a:xfrm>
        </p:grpSpPr>
        <p:sp>
          <p:nvSpPr>
            <p:cNvPr id="10"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11"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accent2">
                    <a:lumMod val="7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8" name="Group 2"/>
          <p:cNvGrpSpPr/>
          <p:nvPr userDrawn="1"/>
        </p:nvGrpSpPr>
        <p:grpSpPr bwMode="auto">
          <a:xfrm>
            <a:off x="10251582" y="5827923"/>
            <a:ext cx="1940418" cy="1030077"/>
            <a:chOff x="0" y="43"/>
            <a:chExt cx="5602" cy="4277"/>
          </a:xfrm>
        </p:grpSpPr>
        <p:pic>
          <p:nvPicPr>
            <p:cNvPr id="13"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16" name="TextBox 15"/>
          <p:cNvSpPr txBox="1"/>
          <p:nvPr userDrawn="1"/>
        </p:nvSpPr>
        <p:spPr>
          <a:xfrm>
            <a:off x="8233030" y="198301"/>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spd="med" advTm="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内容页_7">
    <p:bg>
      <p:bgPr>
        <a:solidFill>
          <a:schemeClr val="accent2">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4" name="Group 2"/>
          <p:cNvGrpSpPr/>
          <p:nvPr userDrawn="1"/>
        </p:nvGrpSpPr>
        <p:grpSpPr bwMode="auto">
          <a:xfrm>
            <a:off x="10251582" y="5827923"/>
            <a:ext cx="1940418" cy="1030077"/>
            <a:chOff x="0" y="43"/>
            <a:chExt cx="5602" cy="4277"/>
          </a:xfrm>
        </p:grpSpPr>
        <p:pic>
          <p:nvPicPr>
            <p:cNvPr id="5"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Tree>
  </p:cSld>
  <p:clrMapOvr>
    <a:masterClrMapping/>
  </p:clrMapOvr>
  <p:transition spd="med" advTm="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容页_9">
    <p:spTree>
      <p:nvGrpSpPr>
        <p:cNvPr id="1" name=""/>
        <p:cNvGrpSpPr/>
        <p:nvPr/>
      </p:nvGrpSpPr>
      <p:grpSpPr>
        <a:xfrm>
          <a:off x="0" y="0"/>
          <a:ext cx="0" cy="0"/>
          <a:chOff x="0" y="0"/>
          <a:chExt cx="0" cy="0"/>
        </a:xfrm>
      </p:grpSpPr>
      <p:sp>
        <p:nvSpPr>
          <p:cNvPr id="7" name="矩形 6"/>
          <p:cNvSpPr/>
          <p:nvPr userDrawn="1"/>
        </p:nvSpPr>
        <p:spPr>
          <a:xfrm>
            <a:off x="7058"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 3"/>
          <p:cNvGrpSpPr/>
          <p:nvPr userDrawn="1"/>
        </p:nvGrpSpPr>
        <p:grpSpPr>
          <a:xfrm rot="21247073">
            <a:off x="-1761892" y="-334537"/>
            <a:ext cx="19187532" cy="9077094"/>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7"/>
          <p:cNvSpPr>
            <a:spLocks noGrp="1"/>
          </p:cNvSpPr>
          <p:nvPr>
            <p:ph type="body" sz="quarter" idx="10" hasCustomPrompt="1"/>
          </p:nvPr>
        </p:nvSpPr>
        <p:spPr>
          <a:xfrm>
            <a:off x="6607140" y="258233"/>
            <a:ext cx="5302783" cy="721395"/>
          </a:xfrm>
          <a:prstGeom prst="rect">
            <a:avLst/>
          </a:prstGeom>
          <a:ln w="12700" cmpd="sng">
            <a:noFill/>
          </a:ln>
        </p:spPr>
        <p:txBody>
          <a:bodyPr vert="horz" anchor="ctr"/>
          <a:lstStyle>
            <a:lvl1pPr marL="0" indent="0" algn="r">
              <a:buNone/>
              <a:defRPr sz="2400" b="1">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9" name="Group 2"/>
          <p:cNvGrpSpPr/>
          <p:nvPr userDrawn="1"/>
        </p:nvGrpSpPr>
        <p:grpSpPr bwMode="auto">
          <a:xfrm>
            <a:off x="10251582" y="5906946"/>
            <a:ext cx="1940418" cy="1030077"/>
            <a:chOff x="0" y="43"/>
            <a:chExt cx="5602" cy="4277"/>
          </a:xfrm>
        </p:grpSpPr>
        <p:pic>
          <p:nvPicPr>
            <p:cNvPr id="10"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12" name="TextBox 11"/>
          <p:cNvSpPr txBox="1"/>
          <p:nvPr userDrawn="1"/>
        </p:nvSpPr>
        <p:spPr>
          <a:xfrm>
            <a:off x="8233030" y="198301"/>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ransition spd="med" advTm="0">
    <p:wedg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image" Target="../media/image3.png"/><Relationship Id="rId27" Type="http://schemas.openxmlformats.org/officeDocument/2006/relationships/image" Target="../media/image2.GIF"/><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2"/>
          <p:cNvGrpSpPr/>
          <p:nvPr userDrawn="1"/>
        </p:nvGrpSpPr>
        <p:grpSpPr bwMode="auto">
          <a:xfrm>
            <a:off x="10251582" y="5827923"/>
            <a:ext cx="1940418" cy="1030077"/>
            <a:chOff x="0" y="43"/>
            <a:chExt cx="5602" cy="4277"/>
          </a:xfrm>
        </p:grpSpPr>
        <p:pic>
          <p:nvPicPr>
            <p:cNvPr id="6" name="Picture 3" descr="Thank you 02"/>
            <p:cNvPicPr>
              <a:picLocks noChangeAspect="1" noChangeArrowheads="1"/>
            </p:cNvPicPr>
            <p:nvPr/>
          </p:nvPicPr>
          <p:blipFill>
            <a:blip r:embed="rId27"/>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973" y="4032"/>
              <a:ext cx="2074" cy="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                                          </a:t>
              </a:r>
              <a:endParaRPr kumimoji="0" lang="en-US" altLang="zh-CN" sz="24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endParaRPr>
            </a:p>
          </p:txBody>
        </p:sp>
      </p:grpSp>
      <p:sp>
        <p:nvSpPr>
          <p:cNvPr id="4" name="TextBox 3"/>
          <p:cNvSpPr txBox="1"/>
          <p:nvPr userDrawn="1"/>
        </p:nvSpPr>
        <p:spPr>
          <a:xfrm>
            <a:off x="8233030" y="198301"/>
            <a:ext cx="3382178" cy="584775"/>
          </a:xfrm>
          <a:prstGeom prst="rect">
            <a:avLst/>
          </a:prstGeom>
          <a:ln>
            <a:solidFill>
              <a:schemeClr val="accent2"/>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smtClean="0">
                <a:ln>
                  <a:noFill/>
                </a:ln>
                <a:solidFill>
                  <a:prstClr val="black"/>
                </a:solidFill>
                <a:effectLst/>
                <a:uLnTx/>
                <a:uFillTx/>
                <a:latin typeface="+mn-lt"/>
                <a:ea typeface="+mn-ea"/>
                <a:cs typeface="+mn-cs"/>
              </a:rPr>
              <a:t>Invitation  letters</a:t>
            </a:r>
            <a:endParaRPr kumimoji="0" lang="zh-CN" altLang="en-US" sz="3200" b="1" i="0" u="none" strike="noStrike" kern="1200" cap="none" spc="0" normalizeH="0" baseline="0" noProof="0" dirty="0">
              <a:ln>
                <a:noFill/>
              </a:ln>
              <a:solidFill>
                <a:prstClr val="black"/>
              </a:solidFill>
              <a:effectLst/>
              <a:uLnTx/>
              <a:uFillTx/>
              <a:latin typeface="+mn-lt"/>
              <a:ea typeface="+mn-ea"/>
              <a:cs typeface="+mn-cs"/>
            </a:endParaRPr>
          </a:p>
        </p:txBody>
      </p:sp>
      <p:pic>
        <p:nvPicPr>
          <p:cNvPr id="12" name="图片 11" descr="水印"/>
          <p:cNvPicPr>
            <a:picLocks noChangeAspect="1"/>
          </p:cNvPicPr>
          <p:nvPr userDrawn="1"/>
        </p:nvPicPr>
        <p:blipFill>
          <a:blip r:embed="rId2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spd="med" advTm="0">
    <p:wedg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3.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GI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6.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3.png"/><Relationship Id="rId2" Type="http://schemas.microsoft.com/office/2007/relationships/hdphoto" Target="../media/image8.wdp"/><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3.png"/><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6.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80453" y="1522832"/>
            <a:ext cx="12053454" cy="4524315"/>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spAutoFit/>
          </a:bodyPr>
          <a:lstStyle/>
          <a:p>
            <a:pPr marL="342900" lvl="0" indent="-342900" algn="just">
              <a:buFont typeface="Wingdings" panose="05000000000000000000" pitchFamily="2" charset="2"/>
              <a:buBlip>
                <a:blip r:embed="rId1"/>
              </a:buBlip>
            </a:pPr>
            <a:r>
              <a:rPr lang="en-US" altLang="zh-CN" sz="2400" b="1" kern="100" dirty="0">
                <a:solidFill>
                  <a:srgbClr val="FF0000"/>
                </a:solidFill>
                <a:latin typeface="Calibri" panose="020F0502020204030204" pitchFamily="34" charset="0"/>
                <a:cs typeface="Times New Roman" panose="02020603050405020304" pitchFamily="18" charset="0"/>
              </a:rPr>
              <a:t>Part 2: Body Arrangements</a:t>
            </a:r>
            <a:endParaRPr lang="zh-CN" altLang="zh-CN" sz="2400" kern="100" dirty="0">
              <a:latin typeface="Calibri" panose="020F0502020204030204" pitchFamily="34" charset="0"/>
              <a:cs typeface="Times New Roman" panose="02020603050405020304" pitchFamily="18" charset="0"/>
            </a:endParaRPr>
          </a:p>
          <a:p>
            <a:pPr algn="just"/>
            <a:r>
              <a:rPr lang="zh-CN" altLang="zh-CN" sz="2400" b="1" kern="100" dirty="0">
                <a:highlight>
                  <a:srgbClr val="FFFF00"/>
                </a:highlight>
                <a:latin typeface="Times New Roman" panose="02020603050405020304" pitchFamily="18" charset="0"/>
                <a:cs typeface="Times New Roman" panose="02020603050405020304" pitchFamily="18" charset="0"/>
              </a:rPr>
              <a:t>【篇中句】</a:t>
            </a:r>
            <a:r>
              <a:rPr lang="zh-CN" altLang="zh-CN" sz="2400" b="1" kern="100" dirty="0">
                <a:highlight>
                  <a:srgbClr val="FFFF00"/>
                </a:highlight>
                <a:latin typeface="Calibri" panose="020F0502020204030204" pitchFamily="34" charset="0"/>
                <a:cs typeface="Times New Roman" panose="02020603050405020304" pitchFamily="18" charset="0"/>
              </a:rPr>
              <a:t>篇中介绍活动具体内容，包括受邀请的人，邀请朋友干什么、地点及具体的时间等；</a:t>
            </a:r>
            <a:r>
              <a:rPr lang="en-US" altLang="zh-CN" sz="2400" b="1" kern="100" dirty="0">
                <a:latin typeface="Calibri" panose="020F0502020204030204" pitchFamily="34" charset="0"/>
                <a:cs typeface="Times New Roman" panose="02020603050405020304" pitchFamily="18" charset="0"/>
              </a:rPr>
              <a:t>     </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1. </a:t>
            </a:r>
            <a:r>
              <a:rPr lang="en-US" altLang="zh-CN" sz="2400" b="1" u="sng" kern="100" dirty="0">
                <a:highlight>
                  <a:srgbClr val="FFFF00"/>
                </a:highlight>
                <a:latin typeface="Times New Roman" panose="02020603050405020304" pitchFamily="18" charset="0"/>
                <a:cs typeface="Times New Roman" panose="02020603050405020304" pitchFamily="18" charset="0"/>
              </a:rPr>
              <a:t>It is my pleasure/honor to</a:t>
            </a:r>
            <a:r>
              <a:rPr lang="en-US" altLang="zh-CN" sz="2400" b="1" kern="100" dirty="0">
                <a:latin typeface="Times New Roman" panose="02020603050405020304" pitchFamily="18" charset="0"/>
                <a:cs typeface="Times New Roman" panose="02020603050405020304" pitchFamily="18" charset="0"/>
              </a:rPr>
              <a:t> invite you to... (Formal)</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2400" b="1" kern="100" dirty="0">
                <a:latin typeface="Times New Roman" panose="02020603050405020304" pitchFamily="18" charset="0"/>
                <a:cs typeface="Times New Roman" panose="02020603050405020304" pitchFamily="18" charset="0"/>
              </a:rPr>
              <a:t>我非常荣幸邀请你</a:t>
            </a:r>
            <a:r>
              <a:rPr lang="en-US" altLang="zh-CN" sz="2400" b="1" kern="100" dirty="0">
                <a:latin typeface="Times New Roman" panose="02020603050405020304" pitchFamily="18" charset="0"/>
                <a:cs typeface="Times New Roman" panose="02020603050405020304" pitchFamily="18" charset="0"/>
              </a:rPr>
              <a:t>...</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u="sng" kern="100" dirty="0">
                <a:solidFill>
                  <a:srgbClr val="0033CC"/>
                </a:solidFill>
                <a:highlight>
                  <a:srgbClr val="FFFF00"/>
                </a:highlight>
                <a:latin typeface="Times New Roman" panose="02020603050405020304" pitchFamily="18" charset="0"/>
                <a:cs typeface="Times New Roman" panose="02020603050405020304" pitchFamily="18" charset="0"/>
              </a:rPr>
              <a:t>2. On the theme of “My First Impression of China”,</a:t>
            </a:r>
            <a:r>
              <a:rPr lang="en-US" altLang="zh-CN" sz="2400" b="1" kern="100" dirty="0">
                <a:latin typeface="Times New Roman" panose="02020603050405020304" pitchFamily="18" charset="0"/>
                <a:cs typeface="Times New Roman" panose="02020603050405020304" pitchFamily="18" charset="0"/>
              </a:rPr>
              <a:t> the contest </a:t>
            </a:r>
            <a:r>
              <a:rPr lang="en-US" altLang="zh-CN" sz="2400" b="1" u="sng" kern="100" dirty="0">
                <a:solidFill>
                  <a:srgbClr val="FF0000"/>
                </a:solidFill>
                <a:highlight>
                  <a:srgbClr val="FFFF00"/>
                </a:highlight>
                <a:latin typeface="Times New Roman" panose="02020603050405020304" pitchFamily="18" charset="0"/>
                <a:cs typeface="Times New Roman" panose="02020603050405020304" pitchFamily="18" charset="0"/>
              </a:rPr>
              <a:t>is scheduled to take place</a:t>
            </a:r>
            <a:r>
              <a:rPr lang="en-US" altLang="zh-CN" sz="2400" b="1" kern="100" dirty="0">
                <a:latin typeface="Times New Roman" panose="02020603050405020304" pitchFamily="18" charset="0"/>
                <a:cs typeface="Times New Roman" panose="02020603050405020304" pitchFamily="18" charset="0"/>
              </a:rPr>
              <a:t> at 6:00 pm (on January 17</a:t>
            </a:r>
            <a:r>
              <a:rPr lang="en-US" altLang="zh-CN" sz="2400" b="1" kern="100" baseline="30000" dirty="0">
                <a:latin typeface="Times New Roman" panose="02020603050405020304" pitchFamily="18" charset="0"/>
                <a:cs typeface="Times New Roman" panose="02020603050405020304" pitchFamily="18" charset="0"/>
              </a:rPr>
              <a:t>th)</a:t>
            </a:r>
            <a:r>
              <a:rPr lang="en-US" altLang="zh-CN" sz="2400" b="1" kern="100" dirty="0">
                <a:latin typeface="Times New Roman" panose="02020603050405020304" pitchFamily="18" charset="0"/>
                <a:cs typeface="Times New Roman" panose="02020603050405020304" pitchFamily="18" charset="0"/>
              </a:rPr>
              <a:t> in the school lecture hall.</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2400" b="1" kern="100" dirty="0">
                <a:latin typeface="Times New Roman" panose="02020603050405020304" pitchFamily="18" charset="0"/>
                <a:cs typeface="Times New Roman" panose="02020603050405020304" pitchFamily="18" charset="0"/>
              </a:rPr>
              <a:t>演讲比赛以我对中国的第一印象为主题，将于</a:t>
            </a:r>
            <a:r>
              <a:rPr lang="en-US" altLang="zh-CN" sz="2400" b="1" kern="100" dirty="0">
                <a:latin typeface="Times New Roman" panose="02020603050405020304" pitchFamily="18" charset="0"/>
                <a:cs typeface="Times New Roman" panose="02020603050405020304" pitchFamily="18" charset="0"/>
              </a:rPr>
              <a:t>(1</a:t>
            </a:r>
            <a:r>
              <a:rPr lang="zh-CN" altLang="zh-CN" sz="2400" b="1" kern="100" dirty="0">
                <a:latin typeface="Times New Roman" panose="02020603050405020304" pitchFamily="18" charset="0"/>
                <a:cs typeface="Times New Roman" panose="02020603050405020304" pitchFamily="18" charset="0"/>
              </a:rPr>
              <a:t>月</a:t>
            </a:r>
            <a:r>
              <a:rPr lang="en-US" altLang="zh-CN" sz="2400" b="1" kern="100" dirty="0">
                <a:latin typeface="Times New Roman" panose="02020603050405020304" pitchFamily="18" charset="0"/>
                <a:cs typeface="Times New Roman" panose="02020603050405020304" pitchFamily="18" charset="0"/>
              </a:rPr>
              <a:t>17</a:t>
            </a:r>
            <a:r>
              <a:rPr lang="zh-CN" altLang="zh-CN" sz="2400" b="1" kern="100" dirty="0">
                <a:latin typeface="Times New Roman" panose="02020603050405020304" pitchFamily="18" charset="0"/>
                <a:cs typeface="Times New Roman" panose="02020603050405020304" pitchFamily="18" charset="0"/>
              </a:rPr>
              <a:t>日</a:t>
            </a:r>
            <a:r>
              <a:rPr lang="en-US" altLang="zh-CN" sz="2400" b="1" kern="100" dirty="0">
                <a:latin typeface="Times New Roman" panose="02020603050405020304" pitchFamily="18" charset="0"/>
                <a:cs typeface="Times New Roman" panose="02020603050405020304" pitchFamily="18" charset="0"/>
              </a:rPr>
              <a:t>)</a:t>
            </a:r>
            <a:r>
              <a:rPr lang="zh-CN" altLang="zh-CN" sz="2400" b="1" kern="100" dirty="0">
                <a:latin typeface="Times New Roman" panose="02020603050405020304" pitchFamily="18" charset="0"/>
                <a:cs typeface="Times New Roman" panose="02020603050405020304" pitchFamily="18" charset="0"/>
              </a:rPr>
              <a:t>晚上</a:t>
            </a:r>
            <a:r>
              <a:rPr lang="en-US" altLang="zh-CN" sz="2400" b="1" kern="100" dirty="0">
                <a:latin typeface="Times New Roman" panose="02020603050405020304" pitchFamily="18" charset="0"/>
                <a:cs typeface="Times New Roman" panose="02020603050405020304" pitchFamily="18" charset="0"/>
              </a:rPr>
              <a:t>6</a:t>
            </a:r>
            <a:r>
              <a:rPr lang="zh-CN" altLang="zh-CN" sz="2400" b="1" kern="100" dirty="0">
                <a:latin typeface="Times New Roman" panose="02020603050405020304" pitchFamily="18" charset="0"/>
                <a:cs typeface="Times New Roman" panose="02020603050405020304" pitchFamily="18" charset="0"/>
              </a:rPr>
              <a:t>点在学校报告厅举行。</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3. It will begin at 2 p.m. and </a:t>
            </a:r>
            <a:r>
              <a:rPr lang="en-US" altLang="zh-CN" sz="2400" b="1" u="sng" kern="100" dirty="0">
                <a:solidFill>
                  <a:srgbClr val="FF0000"/>
                </a:solidFill>
                <a:highlight>
                  <a:srgbClr val="FFFF00"/>
                </a:highlight>
                <a:latin typeface="Times New Roman" panose="02020603050405020304" pitchFamily="18" charset="0"/>
                <a:cs typeface="Times New Roman" panose="02020603050405020304" pitchFamily="18" charset="0"/>
              </a:rPr>
              <a:t>last </a:t>
            </a:r>
            <a:r>
              <a:rPr lang="en-US" altLang="zh-CN" sz="2400" b="1" kern="100" dirty="0">
                <a:latin typeface="Times New Roman" panose="02020603050405020304" pitchFamily="18" charset="0"/>
                <a:cs typeface="Times New Roman" panose="02020603050405020304" pitchFamily="18" charset="0"/>
              </a:rPr>
              <a:t>about two hours, </a:t>
            </a:r>
            <a:r>
              <a:rPr lang="en-US" altLang="zh-CN" sz="2400" b="1" u="sng" kern="100" dirty="0">
                <a:solidFill>
                  <a:srgbClr val="FF0000"/>
                </a:solidFill>
                <a:highlight>
                  <a:srgbClr val="FFFF00"/>
                </a:highlight>
                <a:latin typeface="Times New Roman" panose="02020603050405020304" pitchFamily="18" charset="0"/>
                <a:cs typeface="Times New Roman" panose="02020603050405020304" pitchFamily="18" charset="0"/>
              </a:rPr>
              <a:t>during which time</a:t>
            </a:r>
            <a:r>
              <a:rPr lang="en-US" altLang="zh-CN" sz="2400" b="1" kern="100" dirty="0">
                <a:latin typeface="Times New Roman" panose="02020603050405020304" pitchFamily="18" charset="0"/>
                <a:cs typeface="Times New Roman" panose="02020603050405020304" pitchFamily="18" charset="0"/>
              </a:rPr>
              <a:t> 15 well-prepared competitors </a:t>
            </a:r>
            <a:r>
              <a:rPr lang="en-US" altLang="zh-CN" sz="2400" b="1" u="sng" kern="100" dirty="0">
                <a:solidFill>
                  <a:srgbClr val="0033CC"/>
                </a:solidFill>
                <a:highlight>
                  <a:srgbClr val="FFFF00"/>
                </a:highlight>
                <a:latin typeface="Times New Roman" panose="02020603050405020304" pitchFamily="18" charset="0"/>
                <a:cs typeface="Times New Roman" panose="02020603050405020304" pitchFamily="18" charset="0"/>
              </a:rPr>
              <a:t>will deliver/make</a:t>
            </a:r>
            <a:r>
              <a:rPr lang="en-US" altLang="zh-CN" sz="2400" b="1" kern="100" dirty="0">
                <a:latin typeface="Times New Roman" panose="02020603050405020304" pitchFamily="18" charset="0"/>
                <a:cs typeface="Times New Roman" panose="02020603050405020304" pitchFamily="18" charset="0"/>
              </a:rPr>
              <a:t> their speeches.</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2400" b="1" kern="100" dirty="0">
                <a:latin typeface="Times New Roman" panose="02020603050405020304" pitchFamily="18" charset="0"/>
                <a:cs typeface="Times New Roman" panose="02020603050405020304" pitchFamily="18" charset="0"/>
              </a:rPr>
              <a:t>将于下午两点钟开始，持续大约</a:t>
            </a:r>
            <a:r>
              <a:rPr lang="en-US" altLang="zh-CN" sz="2400" b="1" kern="100" dirty="0">
                <a:latin typeface="Times New Roman" panose="02020603050405020304" pitchFamily="18" charset="0"/>
                <a:cs typeface="Times New Roman" panose="02020603050405020304" pitchFamily="18" charset="0"/>
              </a:rPr>
              <a:t>2</a:t>
            </a:r>
            <a:r>
              <a:rPr lang="zh-CN" altLang="zh-CN" sz="2400" b="1" kern="100" dirty="0">
                <a:latin typeface="Times New Roman" panose="02020603050405020304" pitchFamily="18" charset="0"/>
                <a:cs typeface="Times New Roman" panose="02020603050405020304" pitchFamily="18" charset="0"/>
              </a:rPr>
              <a:t>小时，在此期间将会有十五位准备充分的参赛者发表演讲</a:t>
            </a:r>
            <a:r>
              <a:rPr lang="zh-CN" altLang="zh-CN" sz="2400" b="1" kern="100" dirty="0" smtClean="0">
                <a:latin typeface="Times New Roman" panose="02020603050405020304" pitchFamily="18" charset="0"/>
                <a:cs typeface="Times New Roman" panose="02020603050405020304" pitchFamily="18" charset="0"/>
              </a:rPr>
              <a:t>。</a:t>
            </a:r>
            <a:endParaRPr lang="zh-CN" altLang="zh-CN" sz="2400" kern="100" dirty="0">
              <a:latin typeface="Calibri" panose="020F0502020204030204" pitchFamily="34" charset="0"/>
              <a:cs typeface="Times New Roman" panose="02020603050405020304" pitchFamily="18" charset="0"/>
            </a:endParaRPr>
          </a:p>
        </p:txBody>
      </p:sp>
      <p:sp>
        <p:nvSpPr>
          <p:cNvPr id="21" name="文本占位符 1"/>
          <p:cNvSpPr txBox="1"/>
          <p:nvPr/>
        </p:nvSpPr>
        <p:spPr>
          <a:xfrm>
            <a:off x="1470630" y="410633"/>
            <a:ext cx="5302783" cy="721395"/>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kern="100"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宋体" panose="02010600030101010101" pitchFamily="2" charset="-122"/>
                <a:cs typeface="Times New Roman" panose="02020603050405020304" pitchFamily="18" charset="0"/>
              </a:rPr>
              <a:t>Writing preparations</a:t>
            </a:r>
            <a:endParaRPr lang="zh-CN" altLang="zh-CN" sz="3200" kern="100"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dirty="0"/>
          </a:p>
        </p:txBody>
      </p:sp>
      <p:sp>
        <p:nvSpPr>
          <p:cNvPr id="15" name="泪珠形 81"/>
          <p:cNvSpPr/>
          <p:nvPr/>
        </p:nvSpPr>
        <p:spPr>
          <a:xfrm>
            <a:off x="275246" y="135093"/>
            <a:ext cx="1044362" cy="1044362"/>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合 22"/>
          <p:cNvGrpSpPr/>
          <p:nvPr/>
        </p:nvGrpSpPr>
        <p:grpSpPr>
          <a:xfrm>
            <a:off x="569781" y="462409"/>
            <a:ext cx="548656" cy="430686"/>
            <a:chOff x="3829050" y="5226603"/>
            <a:chExt cx="1511301" cy="1186348"/>
          </a:xfrm>
          <a:solidFill>
            <a:schemeClr val="bg1"/>
          </a:solidFill>
        </p:grpSpPr>
        <p:sp>
          <p:nvSpPr>
            <p:cNvPr id="19"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7"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bg/>
                                          </p:spTgt>
                                        </p:tgtEl>
                                        <p:attrNameLst>
                                          <p:attrName>style.visibility</p:attrName>
                                        </p:attrNameLst>
                                      </p:cBhvr>
                                      <p:to>
                                        <p:strVal val="visible"/>
                                      </p:to>
                                    </p:set>
                                    <p:anim calcmode="lin" valueType="num">
                                      <p:cBhvr additive="base">
                                        <p:cTn id="13"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 calcmode="lin" valueType="num">
                                      <p:cBhvr additive="base">
                                        <p:cTn id="4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 calcmode="lin" valueType="num">
                                      <p:cBhvr additive="base">
                                        <p:cTn id="4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 calcmode="lin" valueType="num">
                                      <p:cBhvr additive="base">
                                        <p:cTn id="5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7" end="7"/>
                                            </p:txEl>
                                          </p:spTgt>
                                        </p:tgtEl>
                                        <p:attrNameLst>
                                          <p:attrName>style.visibility</p:attrName>
                                        </p:attrNameLst>
                                      </p:cBhvr>
                                      <p:to>
                                        <p:strVal val="visible"/>
                                      </p:to>
                                    </p:set>
                                    <p:anim calcmode="lin" valueType="num">
                                      <p:cBhvr additive="base">
                                        <p:cTn id="6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549550" y="1349219"/>
            <a:ext cx="10906576"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342900" lvl="0" indent="-342900" algn="just">
              <a:buFont typeface="Wingdings" panose="05000000000000000000" pitchFamily="2" charset="2"/>
              <a:buBlip>
                <a:blip r:embed="rId1"/>
              </a:buBlip>
            </a:pPr>
            <a:r>
              <a:rPr lang="en-US" altLang="zh-CN" sz="2600" b="1" kern="100" dirty="0">
                <a:solidFill>
                  <a:srgbClr val="FF0000"/>
                </a:solidFill>
                <a:latin typeface="Calibri" panose="020F0502020204030204" pitchFamily="34" charset="0"/>
                <a:cs typeface="Times New Roman" panose="02020603050405020304" pitchFamily="18" charset="0"/>
              </a:rPr>
              <a:t>Part 2: Body Arrangements</a:t>
            </a:r>
            <a:endParaRPr lang="zh-CN" altLang="zh-CN" sz="2600" kern="100" dirty="0">
              <a:latin typeface="Calibri" panose="020F0502020204030204" pitchFamily="34" charset="0"/>
              <a:cs typeface="Times New Roman" panose="02020603050405020304" pitchFamily="18" charset="0"/>
            </a:endParaRPr>
          </a:p>
          <a:p>
            <a:pPr algn="just"/>
            <a:r>
              <a:rPr lang="zh-CN" altLang="zh-CN" sz="2600" b="1" kern="100" dirty="0">
                <a:highlight>
                  <a:srgbClr val="FFFF00"/>
                </a:highlight>
                <a:latin typeface="Times New Roman" panose="02020603050405020304" pitchFamily="18" charset="0"/>
                <a:cs typeface="Times New Roman" panose="02020603050405020304" pitchFamily="18" charset="0"/>
              </a:rPr>
              <a:t>【篇中句】</a:t>
            </a:r>
            <a:r>
              <a:rPr lang="zh-CN" altLang="zh-CN" sz="2600" b="1" kern="100" dirty="0">
                <a:highlight>
                  <a:srgbClr val="FFFF00"/>
                </a:highlight>
                <a:latin typeface="Calibri" panose="020F0502020204030204" pitchFamily="34" charset="0"/>
                <a:cs typeface="Times New Roman" panose="02020603050405020304" pitchFamily="18" charset="0"/>
              </a:rPr>
              <a:t>篇中介绍活动具体内容，包括受邀请的人，邀请朋友干什么、地点及具体的时间等；</a:t>
            </a:r>
            <a:r>
              <a:rPr lang="en-US" altLang="zh-CN" sz="2600" b="1" kern="100" dirty="0">
                <a:latin typeface="Calibri" panose="020F0502020204030204" pitchFamily="34" charset="0"/>
                <a:cs typeface="Times New Roman" panose="02020603050405020304" pitchFamily="18" charset="0"/>
              </a:rPr>
              <a:t>     </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600" b="1" kern="100" dirty="0" smtClean="0">
                <a:latin typeface="Times New Roman" panose="02020603050405020304" pitchFamily="18" charset="0"/>
                <a:cs typeface="Times New Roman" panose="02020603050405020304" pitchFamily="18" charset="0"/>
              </a:rPr>
              <a:t>4</a:t>
            </a:r>
            <a:r>
              <a:rPr lang="en-US" altLang="zh-CN" sz="2600" b="1" kern="100" dirty="0">
                <a:latin typeface="Times New Roman" panose="02020603050405020304" pitchFamily="18" charset="0"/>
                <a:cs typeface="Times New Roman" panose="02020603050405020304" pitchFamily="18" charset="0"/>
              </a:rPr>
              <a:t>. </a:t>
            </a:r>
            <a:r>
              <a:rPr lang="en-US" altLang="zh-CN" sz="2600" b="1" u="sng" kern="100" dirty="0">
                <a:solidFill>
                  <a:srgbClr val="FF0000"/>
                </a:solidFill>
                <a:highlight>
                  <a:srgbClr val="FFFF00"/>
                </a:highlight>
                <a:latin typeface="Times New Roman" panose="02020603050405020304" pitchFamily="18" charset="0"/>
                <a:cs typeface="Times New Roman" panose="02020603050405020304" pitchFamily="18" charset="0"/>
              </a:rPr>
              <a:t>As is scheduled</a:t>
            </a:r>
            <a:r>
              <a:rPr lang="en-US" altLang="zh-CN" sz="2600" b="1" kern="100" dirty="0">
                <a:latin typeface="Times New Roman" panose="02020603050405020304" pitchFamily="18" charset="0"/>
                <a:cs typeface="Times New Roman" panose="02020603050405020304" pitchFamily="18" charset="0"/>
              </a:rPr>
              <a:t>, the celebration will begin at 4 p.m. in Room 201 next Saturday.</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2600" b="1" kern="100" dirty="0">
                <a:latin typeface="Times New Roman" panose="02020603050405020304" pitchFamily="18" charset="0"/>
                <a:cs typeface="Times New Roman" panose="02020603050405020304" pitchFamily="18" charset="0"/>
              </a:rPr>
              <a:t>根据安排</a:t>
            </a:r>
            <a:r>
              <a:rPr lang="en-US" altLang="zh-CN" sz="2600" b="1" kern="100" dirty="0">
                <a:latin typeface="Times New Roman" panose="02020603050405020304" pitchFamily="18" charset="0"/>
                <a:cs typeface="Times New Roman" panose="02020603050405020304" pitchFamily="18" charset="0"/>
              </a:rPr>
              <a:t>, </a:t>
            </a:r>
            <a:r>
              <a:rPr lang="zh-CN" altLang="zh-CN" sz="2600" b="1" kern="100" dirty="0">
                <a:latin typeface="Times New Roman" panose="02020603050405020304" pitchFamily="18" charset="0"/>
                <a:cs typeface="Times New Roman" panose="02020603050405020304" pitchFamily="18" charset="0"/>
              </a:rPr>
              <a:t>庆祝活动将于下周六下午</a:t>
            </a:r>
            <a:r>
              <a:rPr lang="en-US" altLang="zh-CN" sz="2600" b="1" kern="100" dirty="0">
                <a:latin typeface="Times New Roman" panose="02020603050405020304" pitchFamily="18" charset="0"/>
                <a:cs typeface="Times New Roman" panose="02020603050405020304" pitchFamily="18" charset="0"/>
              </a:rPr>
              <a:t>4</a:t>
            </a:r>
            <a:r>
              <a:rPr lang="zh-CN" altLang="zh-CN" sz="2600" b="1" kern="100" dirty="0">
                <a:latin typeface="Times New Roman" panose="02020603050405020304" pitchFamily="18" charset="0"/>
                <a:cs typeface="Times New Roman" panose="02020603050405020304" pitchFamily="18" charset="0"/>
              </a:rPr>
              <a:t>点在</a:t>
            </a:r>
            <a:r>
              <a:rPr lang="en-US" altLang="zh-CN" sz="2600" b="1" kern="100" dirty="0">
                <a:latin typeface="Times New Roman" panose="02020603050405020304" pitchFamily="18" charset="0"/>
                <a:cs typeface="Times New Roman" panose="02020603050405020304" pitchFamily="18" charset="0"/>
              </a:rPr>
              <a:t>201</a:t>
            </a:r>
            <a:r>
              <a:rPr lang="zh-CN" altLang="zh-CN" sz="2600" b="1" kern="100" dirty="0">
                <a:latin typeface="Times New Roman" panose="02020603050405020304" pitchFamily="18" charset="0"/>
                <a:cs typeface="Times New Roman" panose="02020603050405020304" pitchFamily="18" charset="0"/>
              </a:rPr>
              <a:t>房间举行。</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cs typeface="Times New Roman" panose="02020603050405020304" pitchFamily="18" charset="0"/>
              </a:rPr>
              <a:t> 5. </a:t>
            </a:r>
            <a:r>
              <a:rPr lang="en-US" altLang="zh-CN" sz="2600" b="1" u="sng" kern="100" dirty="0">
                <a:solidFill>
                  <a:srgbClr val="FF0000"/>
                </a:solidFill>
                <a:highlight>
                  <a:srgbClr val="FFFF00"/>
                </a:highlight>
                <a:latin typeface="Times New Roman" panose="02020603050405020304" pitchFamily="18" charset="0"/>
                <a:cs typeface="Times New Roman" panose="02020603050405020304" pitchFamily="18" charset="0"/>
              </a:rPr>
              <a:t>Scheduled from</a:t>
            </a:r>
            <a:r>
              <a:rPr lang="en-US" altLang="zh-CN" sz="2600" b="1" kern="100" dirty="0">
                <a:latin typeface="Times New Roman" panose="02020603050405020304" pitchFamily="18" charset="0"/>
                <a:cs typeface="Times New Roman" panose="02020603050405020304" pitchFamily="18" charset="0"/>
              </a:rPr>
              <a:t> 2 to 4 p.m. next Saturday in Room 201, the celebration will be </a:t>
            </a:r>
            <a:r>
              <a:rPr lang="en-US" altLang="zh-CN" sz="2600" b="1" u="sng" kern="100" dirty="0">
                <a:solidFill>
                  <a:srgbClr val="0033CC"/>
                </a:solidFill>
                <a:highlight>
                  <a:srgbClr val="FFFF00"/>
                </a:highlight>
                <a:latin typeface="Times New Roman" panose="02020603050405020304" pitchFamily="18" charset="0"/>
                <a:cs typeface="Times New Roman" panose="02020603050405020304" pitchFamily="18" charset="0"/>
              </a:rPr>
              <a:t>a big feast of </a:t>
            </a:r>
            <a:r>
              <a:rPr lang="en-US" altLang="zh-CN" sz="2600" b="1" kern="100" dirty="0">
                <a:latin typeface="Times New Roman" panose="02020603050405020304" pitchFamily="18" charset="0"/>
                <a:cs typeface="Times New Roman" panose="02020603050405020304" pitchFamily="18" charset="0"/>
              </a:rPr>
              <a:t>the Chinese culture.  </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2600" b="1" kern="100" dirty="0">
                <a:latin typeface="Times New Roman" panose="02020603050405020304" pitchFamily="18" charset="0"/>
                <a:cs typeface="Times New Roman" panose="02020603050405020304" pitchFamily="18" charset="0"/>
              </a:rPr>
              <a:t>定于下周六下午</a:t>
            </a:r>
            <a:r>
              <a:rPr lang="en-US" altLang="zh-CN" sz="2600" b="1" kern="100" dirty="0">
                <a:latin typeface="Times New Roman" panose="02020603050405020304" pitchFamily="18" charset="0"/>
                <a:cs typeface="Times New Roman" panose="02020603050405020304" pitchFamily="18" charset="0"/>
              </a:rPr>
              <a:t>2</a:t>
            </a:r>
            <a:r>
              <a:rPr lang="zh-CN" altLang="zh-CN" sz="2600" b="1" kern="100" dirty="0">
                <a:latin typeface="Times New Roman" panose="02020603050405020304" pitchFamily="18" charset="0"/>
                <a:cs typeface="Times New Roman" panose="02020603050405020304" pitchFamily="18" charset="0"/>
              </a:rPr>
              <a:t>点至</a:t>
            </a:r>
            <a:r>
              <a:rPr lang="en-US" altLang="zh-CN" sz="2600" b="1" kern="100" dirty="0">
                <a:latin typeface="Times New Roman" panose="02020603050405020304" pitchFamily="18" charset="0"/>
                <a:cs typeface="Times New Roman" panose="02020603050405020304" pitchFamily="18" charset="0"/>
              </a:rPr>
              <a:t>4</a:t>
            </a:r>
            <a:r>
              <a:rPr lang="zh-CN" altLang="zh-CN" sz="2600" b="1" kern="100" dirty="0">
                <a:latin typeface="Times New Roman" panose="02020603050405020304" pitchFamily="18" charset="0"/>
                <a:cs typeface="Times New Roman" panose="02020603050405020304" pitchFamily="18" charset="0"/>
              </a:rPr>
              <a:t>点在</a:t>
            </a:r>
            <a:r>
              <a:rPr lang="en-US" altLang="zh-CN" sz="2600" b="1" kern="100" dirty="0">
                <a:latin typeface="Times New Roman" panose="02020603050405020304" pitchFamily="18" charset="0"/>
                <a:cs typeface="Times New Roman" panose="02020603050405020304" pitchFamily="18" charset="0"/>
              </a:rPr>
              <a:t>201</a:t>
            </a:r>
            <a:r>
              <a:rPr lang="zh-CN" altLang="zh-CN" sz="2600" b="1" kern="100" dirty="0">
                <a:latin typeface="Times New Roman" panose="02020603050405020304" pitchFamily="18" charset="0"/>
                <a:cs typeface="Times New Roman" panose="02020603050405020304" pitchFamily="18" charset="0"/>
              </a:rPr>
              <a:t>房间举行的庆祝活动将是一场中国文化的盛宴。</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cs typeface="Times New Roman" panose="02020603050405020304" pitchFamily="18" charset="0"/>
              </a:rPr>
              <a:t>6. We’ll have a big feast together, </a:t>
            </a:r>
            <a:r>
              <a:rPr lang="en-US" altLang="zh-CN" sz="2600" b="1" u="sng" kern="100" dirty="0">
                <a:solidFill>
                  <a:srgbClr val="FF0000"/>
                </a:solidFill>
                <a:highlight>
                  <a:srgbClr val="FFFF00"/>
                </a:highlight>
                <a:latin typeface="Times New Roman" panose="02020603050405020304" pitchFamily="18" charset="0"/>
                <a:cs typeface="Times New Roman" panose="02020603050405020304" pitchFamily="18" charset="0"/>
              </a:rPr>
              <a:t>chatting happily</a:t>
            </a:r>
            <a:r>
              <a:rPr lang="en-US" altLang="zh-CN" sz="2600" b="1" kern="100" dirty="0">
                <a:latin typeface="Times New Roman" panose="02020603050405020304" pitchFamily="18" charset="0"/>
                <a:cs typeface="Times New Roman" panose="02020603050405020304" pitchFamily="18" charset="0"/>
              </a:rPr>
              <a:t>.</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2600" b="1" kern="100" dirty="0">
                <a:latin typeface="Times New Roman" panose="02020603050405020304" pitchFamily="18" charset="0"/>
                <a:cs typeface="Times New Roman" panose="02020603050405020304" pitchFamily="18" charset="0"/>
              </a:rPr>
              <a:t>我们会一起吃大餐，快乐地闲聊。</a:t>
            </a:r>
            <a:endParaRPr kumimoji="0" lang="en-US" altLang="zh-CN" sz="2600" b="0" i="0" u="none" strike="noStrike" cap="none" normalizeH="0" baseline="0" dirty="0">
              <a:ln>
                <a:noFill/>
              </a:ln>
              <a:solidFill>
                <a:schemeClr val="tx1"/>
              </a:solidFill>
              <a:effectLst/>
              <a:latin typeface="Arial" panose="020B0604020202020204" pitchFamily="34" charset="0"/>
            </a:endParaRPr>
          </a:p>
        </p:txBody>
      </p:sp>
      <p:sp>
        <p:nvSpPr>
          <p:cNvPr id="21" name="文本占位符 1"/>
          <p:cNvSpPr txBox="1"/>
          <p:nvPr/>
        </p:nvSpPr>
        <p:spPr>
          <a:xfrm>
            <a:off x="1470630" y="410633"/>
            <a:ext cx="5302783" cy="721395"/>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kern="100"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宋体" panose="02010600030101010101" pitchFamily="2" charset="-122"/>
                <a:cs typeface="Times New Roman" panose="02020603050405020304" pitchFamily="18" charset="0"/>
              </a:rPr>
              <a:t>Writing preparations</a:t>
            </a:r>
            <a:endParaRPr lang="zh-CN" altLang="zh-CN" sz="3200" kern="100"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dirty="0"/>
          </a:p>
        </p:txBody>
      </p:sp>
      <p:sp>
        <p:nvSpPr>
          <p:cNvPr id="15" name="泪珠形 81"/>
          <p:cNvSpPr/>
          <p:nvPr/>
        </p:nvSpPr>
        <p:spPr>
          <a:xfrm>
            <a:off x="275246" y="135093"/>
            <a:ext cx="1044362" cy="1044362"/>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合 22"/>
          <p:cNvGrpSpPr/>
          <p:nvPr/>
        </p:nvGrpSpPr>
        <p:grpSpPr>
          <a:xfrm>
            <a:off x="569781" y="462409"/>
            <a:ext cx="548656" cy="430686"/>
            <a:chOff x="3829050" y="5226603"/>
            <a:chExt cx="1511301" cy="1186348"/>
          </a:xfrm>
          <a:solidFill>
            <a:schemeClr val="bg1"/>
          </a:solidFill>
        </p:grpSpPr>
        <p:sp>
          <p:nvSpPr>
            <p:cNvPr id="19"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7"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4294967295" end="4294967295"/>
                                            </p:txEl>
                                          </p:spTgt>
                                        </p:tgtEl>
                                        <p:attrNameLst>
                                          <p:attrName>style.visibility</p:attrName>
                                        </p:attrNameLst>
                                      </p:cBhvr>
                                      <p:to>
                                        <p:strVal val="visible"/>
                                      </p:to>
                                    </p:set>
                                    <p:anim calcmode="lin" valueType="num">
                                      <p:cBhvr additive="base">
                                        <p:cTn id="7" dur="500" fill="hold"/>
                                        <p:tgtEl>
                                          <p:spTgt spid="9">
                                            <p:txEl>
                                              <p:p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additive="base">
                                        <p:cTn id="3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 calcmode="lin" valueType="num">
                                      <p:cBhvr additive="base">
                                        <p:cTn id="4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 calcmode="lin" valueType="num">
                                      <p:cBhvr additive="base">
                                        <p:cTn id="46"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 calcmode="lin" valueType="num">
                                      <p:cBhvr additive="base">
                                        <p:cTn id="5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367147" y="1347676"/>
            <a:ext cx="11402488" cy="4493538"/>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spAutoFit/>
          </a:bodyPr>
          <a:lstStyle/>
          <a:p>
            <a:pPr marL="342900" lvl="0" indent="-342900" algn="just">
              <a:buFont typeface="Wingdings" panose="05000000000000000000" pitchFamily="2" charset="2"/>
              <a:buBlip>
                <a:blip r:embed="rId1"/>
              </a:buBlip>
            </a:pPr>
            <a:r>
              <a:rPr lang="en-US" altLang="zh-CN" sz="2600" b="1" kern="100" dirty="0">
                <a:solidFill>
                  <a:srgbClr val="FF0000"/>
                </a:solidFill>
                <a:latin typeface="Calibri" panose="020F0502020204030204" pitchFamily="34" charset="0"/>
                <a:cs typeface="Times New Roman" panose="02020603050405020304" pitchFamily="18" charset="0"/>
              </a:rPr>
              <a:t>Part 2: Body Arrangements</a:t>
            </a:r>
            <a:endParaRPr lang="zh-CN" altLang="zh-CN" sz="2600" kern="100" dirty="0">
              <a:latin typeface="Calibri" panose="020F0502020204030204" pitchFamily="34" charset="0"/>
              <a:cs typeface="Times New Roman" panose="02020603050405020304" pitchFamily="18" charset="0"/>
            </a:endParaRPr>
          </a:p>
          <a:p>
            <a:pPr algn="just"/>
            <a:r>
              <a:rPr lang="zh-CN" altLang="zh-CN" sz="2600" b="1" kern="100" dirty="0">
                <a:highlight>
                  <a:srgbClr val="FFFF00"/>
                </a:highlight>
                <a:latin typeface="Times New Roman" panose="02020603050405020304" pitchFamily="18" charset="0"/>
                <a:cs typeface="Times New Roman" panose="02020603050405020304" pitchFamily="18" charset="0"/>
              </a:rPr>
              <a:t>【篇中句】</a:t>
            </a:r>
            <a:r>
              <a:rPr lang="zh-CN" altLang="zh-CN" sz="2600" b="1" kern="100" dirty="0">
                <a:highlight>
                  <a:srgbClr val="FFFF00"/>
                </a:highlight>
                <a:latin typeface="Calibri" panose="020F0502020204030204" pitchFamily="34" charset="0"/>
                <a:cs typeface="Times New Roman" panose="02020603050405020304" pitchFamily="18" charset="0"/>
              </a:rPr>
              <a:t>篇中介绍活动具体内容，包括受邀请的人，邀请朋友干什么、地点及具体的时间等；</a:t>
            </a:r>
            <a:r>
              <a:rPr lang="en-US" altLang="zh-CN" sz="2600" b="1" kern="100" dirty="0">
                <a:latin typeface="Calibri" panose="020F0502020204030204" pitchFamily="34" charset="0"/>
                <a:cs typeface="Times New Roman" panose="02020603050405020304" pitchFamily="18" charset="0"/>
              </a:rPr>
              <a:t>     </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600" b="1" kern="100" dirty="0" smtClean="0">
                <a:latin typeface="Times New Roman" panose="02020603050405020304" pitchFamily="18" charset="0"/>
                <a:cs typeface="Times New Roman" panose="02020603050405020304" pitchFamily="18" charset="0"/>
              </a:rPr>
              <a:t>7</a:t>
            </a:r>
            <a:r>
              <a:rPr lang="en-US" altLang="zh-CN" sz="2600" b="1" kern="100" dirty="0">
                <a:latin typeface="Times New Roman" panose="02020603050405020304" pitchFamily="18" charset="0"/>
                <a:cs typeface="Times New Roman" panose="02020603050405020304" pitchFamily="18" charset="0"/>
              </a:rPr>
              <a:t>. </a:t>
            </a:r>
            <a:r>
              <a:rPr lang="en-US" altLang="zh-CN" sz="2600" b="1" u="sng" kern="100" dirty="0">
                <a:solidFill>
                  <a:srgbClr val="FF0000"/>
                </a:solidFill>
                <a:highlight>
                  <a:srgbClr val="FFFF00"/>
                </a:highlight>
                <a:latin typeface="Times New Roman" panose="02020603050405020304" pitchFamily="18" charset="0"/>
                <a:cs typeface="Times New Roman" panose="02020603050405020304" pitchFamily="18" charset="0"/>
              </a:rPr>
              <a:t>As for the activities</a:t>
            </a:r>
            <a:r>
              <a:rPr lang="en-US" altLang="zh-CN" sz="2600" b="1" kern="100" dirty="0">
                <a:latin typeface="Times New Roman" panose="02020603050405020304" pitchFamily="18" charset="0"/>
                <a:cs typeface="Times New Roman" panose="02020603050405020304" pitchFamily="18" charset="0"/>
              </a:rPr>
              <a:t>, …can never fail to </a:t>
            </a:r>
            <a:r>
              <a:rPr lang="en-US" altLang="zh-CN" sz="2600" b="1" u="sng" kern="100" dirty="0">
                <a:solidFill>
                  <a:srgbClr val="0033CC"/>
                </a:solidFill>
                <a:highlight>
                  <a:srgbClr val="FFFF00"/>
                </a:highlight>
                <a:latin typeface="Times New Roman" panose="02020603050405020304" pitchFamily="18" charset="0"/>
                <a:cs typeface="Times New Roman" panose="02020603050405020304" pitchFamily="18" charset="0"/>
              </a:rPr>
              <a:t>bring laughter/make a deep impression on sb</a:t>
            </a:r>
            <a:r>
              <a:rPr lang="en-US" altLang="zh-CN" sz="2600" b="1" u="sng" kern="100" dirty="0">
                <a:latin typeface="Times New Roman" panose="02020603050405020304" pitchFamily="18" charset="0"/>
                <a:cs typeface="Times New Roman" panose="02020603050405020304" pitchFamily="18" charset="0"/>
              </a:rPr>
              <a:t>/win applause.</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2600" b="1" kern="100" dirty="0">
                <a:latin typeface="Times New Roman" panose="02020603050405020304" pitchFamily="18" charset="0"/>
                <a:cs typeface="Times New Roman" panose="02020603050405020304" pitchFamily="18" charset="0"/>
              </a:rPr>
              <a:t>至于活动</a:t>
            </a:r>
            <a:r>
              <a:rPr lang="en-US" altLang="zh-CN" sz="2600" b="1" kern="100" dirty="0">
                <a:latin typeface="Times New Roman" panose="02020603050405020304" pitchFamily="18" charset="0"/>
                <a:cs typeface="Times New Roman" panose="02020603050405020304" pitchFamily="18" charset="0"/>
              </a:rPr>
              <a:t>, ……</a:t>
            </a:r>
            <a:r>
              <a:rPr lang="zh-CN" altLang="zh-CN" sz="2600" b="1" kern="100" dirty="0">
                <a:latin typeface="Times New Roman" panose="02020603050405020304" pitchFamily="18" charset="0"/>
                <a:cs typeface="Times New Roman" panose="02020603050405020304" pitchFamily="18" charset="0"/>
              </a:rPr>
              <a:t>总会</a:t>
            </a:r>
            <a:r>
              <a:rPr lang="zh-CN" altLang="zh-CN" sz="2600" b="1" u="sng" kern="100" dirty="0">
                <a:latin typeface="Times New Roman" panose="02020603050405020304" pitchFamily="18" charset="0"/>
                <a:cs typeface="Times New Roman" panose="02020603050405020304" pitchFamily="18" charset="0"/>
              </a:rPr>
              <a:t>带来欢笑、留下深刻印象、赢得掌声</a:t>
            </a:r>
            <a:r>
              <a:rPr lang="zh-CN" altLang="zh-CN" sz="2600" b="1" kern="100" dirty="0">
                <a:latin typeface="Times New Roman" panose="02020603050405020304" pitchFamily="18" charset="0"/>
                <a:cs typeface="Times New Roman" panose="02020603050405020304" pitchFamily="18" charset="0"/>
              </a:rPr>
              <a:t>。</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cs typeface="Times New Roman" panose="02020603050405020304" pitchFamily="18" charset="0"/>
              </a:rPr>
              <a:t>8. </a:t>
            </a:r>
            <a:r>
              <a:rPr lang="en-US" altLang="zh-CN" sz="2600" b="1" u="sng" kern="100" dirty="0">
                <a:solidFill>
                  <a:srgbClr val="FF0000"/>
                </a:solidFill>
                <a:highlight>
                  <a:srgbClr val="FFFF00"/>
                </a:highlight>
                <a:latin typeface="Times New Roman" panose="02020603050405020304" pitchFamily="18" charset="0"/>
                <a:cs typeface="Times New Roman" panose="02020603050405020304" pitchFamily="18" charset="0"/>
              </a:rPr>
              <a:t>Ranging from</a:t>
            </a:r>
            <a:r>
              <a:rPr lang="en-US" altLang="zh-CN" sz="2600" b="1" kern="100" dirty="0">
                <a:latin typeface="Times New Roman" panose="02020603050405020304" pitchFamily="18" charset="0"/>
                <a:cs typeface="Times New Roman" panose="02020603050405020304" pitchFamily="18" charset="0"/>
              </a:rPr>
              <a:t> making zongzi </a:t>
            </a:r>
            <a:r>
              <a:rPr lang="en-US" altLang="zh-CN" sz="2600" b="1" u="sng" kern="100" dirty="0">
                <a:solidFill>
                  <a:srgbClr val="FF0000"/>
                </a:solidFill>
                <a:highlight>
                  <a:srgbClr val="FFFF00"/>
                </a:highlight>
                <a:latin typeface="Times New Roman" panose="02020603050405020304" pitchFamily="18" charset="0"/>
                <a:cs typeface="Times New Roman" panose="02020603050405020304" pitchFamily="18" charset="0"/>
              </a:rPr>
              <a:t>to</a:t>
            </a:r>
            <a:r>
              <a:rPr lang="en-US" altLang="zh-CN" sz="2600" b="1" kern="100" dirty="0">
                <a:latin typeface="Times New Roman" panose="02020603050405020304" pitchFamily="18" charset="0"/>
                <a:cs typeface="Times New Roman" panose="02020603050405020304" pitchFamily="18" charset="0"/>
              </a:rPr>
              <a:t> watching </a:t>
            </a:r>
            <a:r>
              <a:rPr lang="en-US" altLang="zh-CN" sz="2600" b="1" u="sng" kern="100" dirty="0">
                <a:latin typeface="Times New Roman" panose="02020603050405020304" pitchFamily="18" charset="0"/>
                <a:cs typeface="Times New Roman" panose="02020603050405020304" pitchFamily="18" charset="0"/>
              </a:rPr>
              <a:t>the breathtaking dragon boat race</a:t>
            </a:r>
            <a:r>
              <a:rPr lang="en-US" altLang="zh-CN" sz="2600" b="1" kern="100" dirty="0">
                <a:latin typeface="Times New Roman" panose="02020603050405020304" pitchFamily="18" charset="0"/>
                <a:cs typeface="Times New Roman" panose="02020603050405020304" pitchFamily="18" charset="0"/>
              </a:rPr>
              <a:t> on TV, the activities will </a:t>
            </a:r>
            <a:r>
              <a:rPr lang="en-US" altLang="zh-CN" sz="2600" b="1" u="sng" kern="100" dirty="0">
                <a:solidFill>
                  <a:srgbClr val="FF0000"/>
                </a:solidFill>
                <a:highlight>
                  <a:srgbClr val="FFFF00"/>
                </a:highlight>
                <a:latin typeface="Times New Roman" panose="02020603050405020304" pitchFamily="18" charset="0"/>
                <a:cs typeface="Times New Roman" panose="02020603050405020304" pitchFamily="18" charset="0"/>
              </a:rPr>
              <a:t>undoubtedly</a:t>
            </a:r>
            <a:r>
              <a:rPr lang="en-US" altLang="zh-CN" sz="2600" b="1" kern="100" dirty="0">
                <a:latin typeface="Times New Roman" panose="02020603050405020304" pitchFamily="18" charset="0"/>
                <a:cs typeface="Times New Roman" panose="02020603050405020304" pitchFamily="18" charset="0"/>
              </a:rPr>
              <a:t> help you </a:t>
            </a:r>
            <a:r>
              <a:rPr lang="en-US" altLang="zh-CN" sz="2600" b="1" u="sng" kern="100" dirty="0">
                <a:solidFill>
                  <a:srgbClr val="0033CC"/>
                </a:solidFill>
                <a:highlight>
                  <a:srgbClr val="FFFF00"/>
                </a:highlight>
                <a:latin typeface="Times New Roman" panose="02020603050405020304" pitchFamily="18" charset="0"/>
                <a:cs typeface="Times New Roman" panose="02020603050405020304" pitchFamily="18" charset="0"/>
              </a:rPr>
              <a:t>gain a glimpse into/have a taste of </a:t>
            </a:r>
            <a:r>
              <a:rPr lang="en-US" altLang="zh-CN" sz="2600" b="1" kern="100" dirty="0">
                <a:latin typeface="Times New Roman" panose="02020603050405020304" pitchFamily="18" charset="0"/>
                <a:cs typeface="Times New Roman" panose="02020603050405020304" pitchFamily="18" charset="0"/>
              </a:rPr>
              <a:t>the unique Chinese traditions and customs.</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2600" b="1" kern="100" dirty="0">
                <a:latin typeface="Times New Roman" panose="02020603050405020304" pitchFamily="18" charset="0"/>
                <a:cs typeface="Times New Roman" panose="02020603050405020304" pitchFamily="18" charset="0"/>
              </a:rPr>
              <a:t>从包粽子到在电视上观看激动人心的龙舟比赛，这些活动无疑会帮助你了解独特的中国传统和习俗。</a:t>
            </a:r>
            <a:endParaRPr kumimoji="0" lang="en-US" altLang="zh-CN" sz="2600" b="0" i="0" u="none" strike="noStrike" cap="none" normalizeH="0" baseline="0" dirty="0">
              <a:ln>
                <a:noFill/>
              </a:ln>
              <a:solidFill>
                <a:schemeClr val="tx1"/>
              </a:solidFill>
              <a:effectLst/>
              <a:latin typeface="Arial" panose="020B0604020202020204" pitchFamily="34" charset="0"/>
            </a:endParaRPr>
          </a:p>
        </p:txBody>
      </p:sp>
      <p:sp>
        <p:nvSpPr>
          <p:cNvPr id="21" name="文本占位符 1"/>
          <p:cNvSpPr txBox="1"/>
          <p:nvPr/>
        </p:nvSpPr>
        <p:spPr>
          <a:xfrm>
            <a:off x="1470630" y="410633"/>
            <a:ext cx="5302783" cy="721395"/>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kern="100"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宋体" panose="02010600030101010101" pitchFamily="2" charset="-122"/>
                <a:cs typeface="Times New Roman" panose="02020603050405020304" pitchFamily="18" charset="0"/>
              </a:rPr>
              <a:t>Writing preparations</a:t>
            </a:r>
            <a:endParaRPr lang="zh-CN" altLang="zh-CN" sz="3200" kern="100"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dirty="0"/>
          </a:p>
        </p:txBody>
      </p:sp>
      <p:sp>
        <p:nvSpPr>
          <p:cNvPr id="15" name="泪珠形 81"/>
          <p:cNvSpPr/>
          <p:nvPr/>
        </p:nvSpPr>
        <p:spPr>
          <a:xfrm>
            <a:off x="275246" y="135093"/>
            <a:ext cx="1044362" cy="1044362"/>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合 22"/>
          <p:cNvGrpSpPr/>
          <p:nvPr/>
        </p:nvGrpSpPr>
        <p:grpSpPr>
          <a:xfrm>
            <a:off x="569781" y="462409"/>
            <a:ext cx="548656" cy="430686"/>
            <a:chOff x="3829050" y="5226603"/>
            <a:chExt cx="1511301" cy="1186348"/>
          </a:xfrm>
          <a:solidFill>
            <a:schemeClr val="bg1"/>
          </a:solidFill>
        </p:grpSpPr>
        <p:sp>
          <p:nvSpPr>
            <p:cNvPr id="19"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7"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 calcmode="lin" valueType="num">
                                      <p:cBhvr additive="base">
                                        <p:cTn id="36"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 calcmode="lin" valueType="num">
                                      <p:cBhvr additive="base">
                                        <p:cTn id="4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569780" y="1324108"/>
            <a:ext cx="11137669" cy="4893647"/>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spAutoFit/>
          </a:bodyPr>
          <a:lstStyle/>
          <a:p>
            <a:pPr marL="342900" lvl="0" indent="-342900" algn="just">
              <a:buFont typeface="Wingdings" panose="05000000000000000000" pitchFamily="2" charset="2"/>
              <a:buBlip>
                <a:blip r:embed="rId1"/>
              </a:buBlip>
            </a:pPr>
            <a:r>
              <a:rPr lang="en-US" altLang="zh-CN" sz="2600" b="1" kern="100" dirty="0">
                <a:solidFill>
                  <a:srgbClr val="FF0000"/>
                </a:solidFill>
                <a:latin typeface="Calibri" panose="020F0502020204030204" pitchFamily="34" charset="0"/>
                <a:cs typeface="Times New Roman" panose="02020603050405020304" pitchFamily="18" charset="0"/>
              </a:rPr>
              <a:t>Part 2: Body Arrangements</a:t>
            </a:r>
            <a:endParaRPr lang="zh-CN" altLang="zh-CN" sz="2600" kern="100" dirty="0">
              <a:latin typeface="Calibri" panose="020F0502020204030204" pitchFamily="34" charset="0"/>
              <a:cs typeface="Times New Roman" panose="02020603050405020304" pitchFamily="18" charset="0"/>
            </a:endParaRPr>
          </a:p>
          <a:p>
            <a:pPr algn="just"/>
            <a:r>
              <a:rPr lang="zh-CN" altLang="zh-CN" sz="2600" b="1" kern="100" dirty="0">
                <a:highlight>
                  <a:srgbClr val="FFFF00"/>
                </a:highlight>
                <a:latin typeface="Times New Roman" panose="02020603050405020304" pitchFamily="18" charset="0"/>
                <a:cs typeface="Times New Roman" panose="02020603050405020304" pitchFamily="18" charset="0"/>
              </a:rPr>
              <a:t>【篇中句】</a:t>
            </a:r>
            <a:r>
              <a:rPr lang="zh-CN" altLang="zh-CN" sz="2600" b="1" kern="100" dirty="0">
                <a:highlight>
                  <a:srgbClr val="FFFF00"/>
                </a:highlight>
                <a:latin typeface="Calibri" panose="020F0502020204030204" pitchFamily="34" charset="0"/>
                <a:cs typeface="Times New Roman" panose="02020603050405020304" pitchFamily="18" charset="0"/>
              </a:rPr>
              <a:t>篇中介绍活动具体内容，包括受邀请的人，邀请朋友干什么、地点及具体的时间等；</a:t>
            </a:r>
            <a:r>
              <a:rPr lang="en-US" altLang="zh-CN" sz="2600" b="1" kern="100" dirty="0">
                <a:latin typeface="Calibri" panose="020F0502020204030204" pitchFamily="34" charset="0"/>
                <a:cs typeface="Times New Roman" panose="02020603050405020304" pitchFamily="18" charset="0"/>
              </a:rPr>
              <a:t>     </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600" b="1" kern="100" dirty="0" smtClean="0">
                <a:latin typeface="Times New Roman" panose="02020603050405020304" pitchFamily="18" charset="0"/>
                <a:cs typeface="Times New Roman" panose="02020603050405020304" pitchFamily="18" charset="0"/>
              </a:rPr>
              <a:t>9</a:t>
            </a:r>
            <a:r>
              <a:rPr lang="en-US" altLang="zh-CN" sz="2600" b="1" kern="100" dirty="0">
                <a:latin typeface="Times New Roman" panose="02020603050405020304" pitchFamily="18" charset="0"/>
                <a:cs typeface="Times New Roman" panose="02020603050405020304" pitchFamily="18" charset="0"/>
              </a:rPr>
              <a:t>. </a:t>
            </a:r>
            <a:r>
              <a:rPr lang="en-US" altLang="zh-CN" sz="2600" b="1" u="sng" kern="100" dirty="0">
                <a:solidFill>
                  <a:srgbClr val="FF0000"/>
                </a:solidFill>
                <a:highlight>
                  <a:srgbClr val="FFFF00"/>
                </a:highlight>
                <a:latin typeface="Times New Roman" panose="02020603050405020304" pitchFamily="18" charset="0"/>
                <a:cs typeface="Times New Roman" panose="02020603050405020304" pitchFamily="18" charset="0"/>
              </a:rPr>
              <a:t>Weather permitting,</a:t>
            </a:r>
            <a:r>
              <a:rPr lang="en-US" altLang="zh-CN" sz="2600" b="1" kern="100" dirty="0">
                <a:latin typeface="Times New Roman" panose="02020603050405020304" pitchFamily="18" charset="0"/>
                <a:cs typeface="Times New Roman" panose="02020603050405020304" pitchFamily="18" charset="0"/>
              </a:rPr>
              <a:t> we'll watch the dragon boat race outside</a:t>
            </a:r>
            <a:r>
              <a:rPr lang="zh-CN" altLang="zh-CN" sz="2600" b="1" kern="100" dirty="0">
                <a:latin typeface="Times New Roman" panose="02020603050405020304" pitchFamily="18" charset="0"/>
                <a:cs typeface="Times New Roman" panose="02020603050405020304" pitchFamily="18" charset="0"/>
              </a:rPr>
              <a:t>，</a:t>
            </a:r>
            <a:r>
              <a:rPr lang="en-US" altLang="zh-CN" sz="2600" b="1" u="sng" kern="100" dirty="0">
                <a:solidFill>
                  <a:srgbClr val="FF0000"/>
                </a:solidFill>
                <a:highlight>
                  <a:srgbClr val="FFFF00"/>
                </a:highlight>
                <a:latin typeface="Times New Roman" panose="02020603050405020304" pitchFamily="18" charset="0"/>
                <a:cs typeface="Times New Roman" panose="02020603050405020304" pitchFamily="18" charset="0"/>
              </a:rPr>
              <a:t>which</a:t>
            </a:r>
            <a:r>
              <a:rPr lang="en-US" altLang="zh-CN" sz="2600" b="1" kern="100" dirty="0">
                <a:latin typeface="Times New Roman" panose="02020603050405020304" pitchFamily="18" charset="0"/>
                <a:cs typeface="Times New Roman" panose="02020603050405020304" pitchFamily="18" charset="0"/>
              </a:rPr>
              <a:t> will surely </a:t>
            </a:r>
            <a:r>
              <a:rPr lang="en-US" altLang="zh-CN" sz="2600" b="1" u="sng" kern="100" dirty="0">
                <a:solidFill>
                  <a:srgbClr val="0033CC"/>
                </a:solidFill>
                <a:highlight>
                  <a:srgbClr val="FFFF00"/>
                </a:highlight>
                <a:latin typeface="Times New Roman" panose="02020603050405020304" pitchFamily="18" charset="0"/>
                <a:cs typeface="Times New Roman" panose="02020603050405020304" pitchFamily="18" charset="0"/>
              </a:rPr>
              <a:t>deepen your insight into </a:t>
            </a:r>
            <a:r>
              <a:rPr lang="en-US" altLang="zh-CN" sz="2600" b="1" kern="100" dirty="0">
                <a:latin typeface="Times New Roman" panose="02020603050405020304" pitchFamily="18" charset="0"/>
                <a:cs typeface="Times New Roman" panose="02020603050405020304" pitchFamily="18" charset="0"/>
              </a:rPr>
              <a:t>the Chinese culture.</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2600" b="1" kern="100" dirty="0">
                <a:latin typeface="Times New Roman" panose="02020603050405020304" pitchFamily="18" charset="0"/>
                <a:cs typeface="Times New Roman" panose="02020603050405020304" pitchFamily="18" charset="0"/>
              </a:rPr>
              <a:t>如果天气允许，我们将在户外观看龙舟赛，这一定会加深你对中国文化的了解。</a:t>
            </a:r>
            <a:r>
              <a:rPr lang="zh-CN" altLang="zh-CN" sz="2600" b="1" kern="100" dirty="0">
                <a:latin typeface="Calibri" panose="020F0502020204030204" pitchFamily="34" charset="0"/>
                <a:ea typeface="Times New Roman" panose="02020603050405020304" pitchFamily="18" charset="0"/>
                <a:cs typeface="Times New Roman" panose="02020603050405020304" pitchFamily="18" charset="0"/>
              </a:rPr>
              <a:t> </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cs typeface="Times New Roman" panose="02020603050405020304" pitchFamily="18" charset="0"/>
              </a:rPr>
              <a:t>10. I’m sure it would </a:t>
            </a:r>
            <a:r>
              <a:rPr lang="en-US" altLang="zh-CN" sz="2600" b="1" u="sng" kern="100" dirty="0">
                <a:solidFill>
                  <a:srgbClr val="FF0000"/>
                </a:solidFill>
                <a:highlight>
                  <a:srgbClr val="FFFF00"/>
                </a:highlight>
                <a:latin typeface="Times New Roman" panose="02020603050405020304" pitchFamily="18" charset="0"/>
                <a:cs typeface="Times New Roman" panose="02020603050405020304" pitchFamily="18" charset="0"/>
              </a:rPr>
              <a:t>be great fun and beneficial to</a:t>
            </a:r>
            <a:r>
              <a:rPr lang="en-US" altLang="zh-CN" sz="2600" b="1" kern="100" dirty="0">
                <a:latin typeface="Times New Roman" panose="02020603050405020304" pitchFamily="18" charset="0"/>
                <a:cs typeface="Times New Roman" panose="02020603050405020304" pitchFamily="18" charset="0"/>
              </a:rPr>
              <a:t> your language learning.</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2600" b="1" kern="100" dirty="0">
                <a:latin typeface="Times New Roman" panose="02020603050405020304" pitchFamily="18" charset="0"/>
                <a:cs typeface="Times New Roman" panose="02020603050405020304" pitchFamily="18" charset="0"/>
              </a:rPr>
              <a:t>我保证它会很有趣并对你的语言学习有益。</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cs typeface="Times New Roman" panose="02020603050405020304" pitchFamily="18" charset="0"/>
              </a:rPr>
              <a:t>11. We </a:t>
            </a:r>
            <a:r>
              <a:rPr lang="en-US" altLang="zh-CN" sz="2600" b="1" u="sng" kern="100" dirty="0">
                <a:latin typeface="Times New Roman" panose="02020603050405020304" pitchFamily="18" charset="0"/>
                <a:cs typeface="Times New Roman" panose="02020603050405020304" pitchFamily="18" charset="0"/>
              </a:rPr>
              <a:t>are scheduled to </a:t>
            </a:r>
            <a:r>
              <a:rPr lang="en-US" altLang="zh-CN" sz="2600" b="1" kern="100" dirty="0">
                <a:latin typeface="Times New Roman" panose="02020603050405020304" pitchFamily="18" charset="0"/>
                <a:cs typeface="Times New Roman" panose="02020603050405020304" pitchFamily="18" charset="0"/>
              </a:rPr>
              <a:t>gather at the school gate at 5 pm.     </a:t>
            </a:r>
            <a:endParaRPr lang="zh-CN" altLang="zh-CN" sz="2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2600" b="1" kern="100" dirty="0">
                <a:latin typeface="Times New Roman" panose="02020603050405020304" pitchFamily="18" charset="0"/>
                <a:cs typeface="Times New Roman" panose="02020603050405020304" pitchFamily="18" charset="0"/>
              </a:rPr>
              <a:t>我们计划于</a:t>
            </a:r>
            <a:r>
              <a:rPr lang="en-US" altLang="zh-CN" sz="2600" b="1" kern="100" dirty="0">
                <a:latin typeface="Times New Roman" panose="02020603050405020304" pitchFamily="18" charset="0"/>
                <a:cs typeface="Times New Roman" panose="02020603050405020304" pitchFamily="18" charset="0"/>
              </a:rPr>
              <a:t>…...</a:t>
            </a:r>
            <a:r>
              <a:rPr lang="zh-CN" altLang="zh-CN" sz="2600" b="1" kern="100" dirty="0">
                <a:latin typeface="Times New Roman" panose="02020603050405020304" pitchFamily="18" charset="0"/>
                <a:cs typeface="Times New Roman" panose="02020603050405020304" pitchFamily="18" charset="0"/>
              </a:rPr>
              <a:t>在学校大门口集合</a:t>
            </a:r>
            <a:endParaRPr lang="zh-CN" altLang="zh-CN" sz="2600" kern="1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2600" b="0" i="0" u="none" strike="noStrike" cap="none" normalizeH="0" baseline="0" dirty="0">
              <a:ln>
                <a:noFill/>
              </a:ln>
              <a:solidFill>
                <a:schemeClr val="tx1"/>
              </a:solidFill>
              <a:effectLst/>
              <a:latin typeface="Arial" panose="020B0604020202020204" pitchFamily="34" charset="0"/>
            </a:endParaRPr>
          </a:p>
        </p:txBody>
      </p:sp>
      <p:sp>
        <p:nvSpPr>
          <p:cNvPr id="21" name="文本占位符 1"/>
          <p:cNvSpPr txBox="1"/>
          <p:nvPr/>
        </p:nvSpPr>
        <p:spPr>
          <a:xfrm>
            <a:off x="1470630" y="410633"/>
            <a:ext cx="5302783" cy="721395"/>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kern="100"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宋体" panose="02010600030101010101" pitchFamily="2" charset="-122"/>
                <a:cs typeface="Times New Roman" panose="02020603050405020304" pitchFamily="18" charset="0"/>
              </a:rPr>
              <a:t>Writing preparations</a:t>
            </a:r>
            <a:endParaRPr lang="zh-CN" altLang="zh-CN" sz="3200" kern="100"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dirty="0"/>
          </a:p>
        </p:txBody>
      </p:sp>
      <p:sp>
        <p:nvSpPr>
          <p:cNvPr id="15" name="泪珠形 81"/>
          <p:cNvSpPr/>
          <p:nvPr/>
        </p:nvSpPr>
        <p:spPr>
          <a:xfrm>
            <a:off x="275246" y="135093"/>
            <a:ext cx="1044362" cy="1044362"/>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合 22"/>
          <p:cNvGrpSpPr/>
          <p:nvPr/>
        </p:nvGrpSpPr>
        <p:grpSpPr>
          <a:xfrm>
            <a:off x="569781" y="462409"/>
            <a:ext cx="548656" cy="430686"/>
            <a:chOff x="3829050" y="5226603"/>
            <a:chExt cx="1511301" cy="1186348"/>
          </a:xfrm>
          <a:solidFill>
            <a:schemeClr val="bg1"/>
          </a:solidFill>
        </p:grpSpPr>
        <p:sp>
          <p:nvSpPr>
            <p:cNvPr id="19"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7"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additive="base">
                                        <p:cTn id="3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 calcmode="lin" valueType="num">
                                      <p:cBhvr additive="base">
                                        <p:cTn id="4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 calcmode="lin" valueType="num">
                                      <p:cBhvr additive="base">
                                        <p:cTn id="4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xEl>
                                              <p:pRg st="7" end="7"/>
                                            </p:txEl>
                                          </p:spTgt>
                                        </p:tgtEl>
                                        <p:attrNameLst>
                                          <p:attrName>style.visibility</p:attrName>
                                        </p:attrNameLst>
                                      </p:cBhvr>
                                      <p:to>
                                        <p:strVal val="visible"/>
                                      </p:to>
                                    </p:set>
                                    <p:anim calcmode="lin" valueType="num">
                                      <p:cBhvr additive="base">
                                        <p:cTn id="5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 10"/>
          <p:cNvGrpSpPr/>
          <p:nvPr/>
        </p:nvGrpSpPr>
        <p:grpSpPr>
          <a:xfrm>
            <a:off x="-48448" y="444822"/>
            <a:ext cx="1178805" cy="4507543"/>
            <a:chOff x="679897" y="2350457"/>
            <a:chExt cx="1178805" cy="4507543"/>
          </a:xfrm>
          <a:solidFill>
            <a:schemeClr val="accent4">
              <a:lumMod val="20000"/>
              <a:lumOff val="80000"/>
            </a:schemeClr>
          </a:solidFill>
        </p:grpSpPr>
        <p:sp>
          <p:nvSpPr>
            <p:cNvPr id="44" name="斜纹 43"/>
            <p:cNvSpPr/>
            <p:nvPr/>
          </p:nvSpPr>
          <p:spPr>
            <a:xfrm rot="18900000">
              <a:off x="679897" y="2350457"/>
              <a:ext cx="1178805" cy="1178805"/>
            </a:xfrm>
            <a:prstGeom prst="diagStri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sp>
          <p:nvSpPr>
            <p:cNvPr id="45" name="矩形 44"/>
            <p:cNvSpPr/>
            <p:nvPr/>
          </p:nvSpPr>
          <p:spPr>
            <a:xfrm>
              <a:off x="856168" y="2956956"/>
              <a:ext cx="413132" cy="39010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grpSp>
        <p:nvGrpSpPr>
          <p:cNvPr id="46" name="组 9"/>
          <p:cNvGrpSpPr/>
          <p:nvPr/>
        </p:nvGrpSpPr>
        <p:grpSpPr>
          <a:xfrm>
            <a:off x="367598" y="-4749"/>
            <a:ext cx="7590858" cy="1211605"/>
            <a:chOff x="1095944" y="2304646"/>
            <a:chExt cx="7590858" cy="1211605"/>
          </a:xfrm>
        </p:grpSpPr>
        <p:grpSp>
          <p:nvGrpSpPr>
            <p:cNvPr id="47" name="组 5"/>
            <p:cNvGrpSpPr/>
            <p:nvPr/>
          </p:nvGrpSpPr>
          <p:grpSpPr>
            <a:xfrm rot="16200000" flipH="1">
              <a:off x="4094153" y="-660763"/>
              <a:ext cx="1178805" cy="7175223"/>
              <a:chOff x="679898" y="2754217"/>
              <a:chExt cx="1178805" cy="7175223"/>
            </a:xfrm>
            <a:solidFill>
              <a:schemeClr val="accent3"/>
            </a:solidFill>
          </p:grpSpPr>
          <p:sp>
            <p:nvSpPr>
              <p:cNvPr id="49" name="斜纹 48"/>
              <p:cNvSpPr/>
              <p:nvPr/>
            </p:nvSpPr>
            <p:spPr>
              <a:xfrm rot="18900000">
                <a:off x="679898" y="2754217"/>
                <a:ext cx="1178805" cy="1178805"/>
              </a:xfrm>
              <a:prstGeom prst="diagStri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sp>
            <p:nvSpPr>
              <p:cNvPr id="50" name="矩形 49"/>
              <p:cNvSpPr/>
              <p:nvPr/>
            </p:nvSpPr>
            <p:spPr>
              <a:xfrm>
                <a:off x="856169" y="3343620"/>
                <a:ext cx="413132" cy="658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48" name="三角形 8"/>
            <p:cNvSpPr/>
            <p:nvPr/>
          </p:nvSpPr>
          <p:spPr>
            <a:xfrm rot="5400000">
              <a:off x="8063347" y="2512465"/>
              <a:ext cx="831273" cy="41563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2" name="文本框 8"/>
          <p:cNvSpPr txBox="1"/>
          <p:nvPr/>
        </p:nvSpPr>
        <p:spPr>
          <a:xfrm>
            <a:off x="957072" y="2038365"/>
            <a:ext cx="10656315" cy="36009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Clr>
                <a:srgbClr val="FF0000"/>
              </a:buClr>
              <a:buFont typeface="Wingdings" panose="05000000000000000000" pitchFamily="2" charset="2"/>
              <a:buChar char=""/>
              <a:tabLst>
                <a:tab pos="457200" algn="l"/>
              </a:tabLst>
            </a:pPr>
            <a:r>
              <a:rPr lang="zh-CN" altLang="zh-CN" sz="3600" b="1" kern="100" dirty="0">
                <a:latin typeface="Calibri" panose="020F0502020204030204" pitchFamily="34" charset="0"/>
                <a:cs typeface="Times New Roman" panose="02020603050405020304" pitchFamily="18" charset="0"/>
              </a:rPr>
              <a:t> </a:t>
            </a:r>
            <a:r>
              <a:rPr lang="zh-CN" altLang="zh-CN" sz="3200" b="1" kern="100" dirty="0">
                <a:highlight>
                  <a:srgbClr val="FFFF00"/>
                </a:highlight>
                <a:latin typeface="Times New Roman" panose="02020603050405020304" pitchFamily="18" charset="0"/>
                <a:cs typeface="Times New Roman" panose="02020603050405020304" pitchFamily="18" charset="0"/>
              </a:rPr>
              <a:t>【篇尾句】期待对方接受邀请并期待对方尽快回复。</a:t>
            </a:r>
            <a:r>
              <a:rPr lang="zh-CN" altLang="zh-CN" sz="3200" b="1" kern="1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zh-CN" altLang="zh-CN" sz="32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200" b="1" kern="100" dirty="0">
                <a:latin typeface="Times New Roman" panose="02020603050405020304" pitchFamily="18" charset="0"/>
                <a:cs typeface="Times New Roman" panose="02020603050405020304" pitchFamily="18" charset="0"/>
              </a:rPr>
              <a:t>1. Your </a:t>
            </a:r>
            <a:r>
              <a:rPr lang="en-US" altLang="zh-CN" sz="3200" b="1" u="sng" kern="100" dirty="0" smtClean="0">
                <a:solidFill>
                  <a:srgbClr val="FF0000"/>
                </a:solidFill>
                <a:highlight>
                  <a:srgbClr val="FFFF00"/>
                </a:highlight>
                <a:latin typeface="Times New Roman" panose="02020603050405020304" pitchFamily="18" charset="0"/>
                <a:cs typeface="Times New Roman" panose="02020603050405020304" pitchFamily="18" charset="0"/>
              </a:rPr>
              <a:t>presence / arrival </a:t>
            </a:r>
            <a:r>
              <a:rPr lang="en-US" altLang="zh-CN" sz="3200" b="1" u="sng" kern="100" dirty="0">
                <a:solidFill>
                  <a:srgbClr val="FF0000"/>
                </a:solidFill>
                <a:highlight>
                  <a:srgbClr val="FFFF00"/>
                </a:highlight>
                <a:latin typeface="Times New Roman" panose="02020603050405020304" pitchFamily="18" charset="0"/>
                <a:cs typeface="Times New Roman" panose="02020603050405020304" pitchFamily="18" charset="0"/>
              </a:rPr>
              <a:t>/participation</a:t>
            </a:r>
            <a:r>
              <a:rPr lang="en-US" altLang="zh-CN" sz="3200" b="1" kern="100" dirty="0">
                <a:latin typeface="Times New Roman" panose="02020603050405020304" pitchFamily="18" charset="0"/>
                <a:cs typeface="Times New Roman" panose="02020603050405020304" pitchFamily="18" charset="0"/>
              </a:rPr>
              <a:t> will </a:t>
            </a:r>
            <a:r>
              <a:rPr lang="en-US" altLang="zh-CN" sz="3200" b="1" u="sng" kern="100" dirty="0">
                <a:latin typeface="Times New Roman" panose="02020603050405020304" pitchFamily="18" charset="0"/>
                <a:cs typeface="Times New Roman" panose="02020603050405020304" pitchFamily="18" charset="0"/>
              </a:rPr>
              <a:t>surely/definitely</a:t>
            </a:r>
            <a:r>
              <a:rPr lang="en-US" altLang="zh-CN" sz="3200" b="1" kern="100" dirty="0">
                <a:latin typeface="Times New Roman" panose="02020603050405020304" pitchFamily="18" charset="0"/>
                <a:cs typeface="Times New Roman" panose="02020603050405020304" pitchFamily="18" charset="0"/>
              </a:rPr>
              <a:t> </a:t>
            </a:r>
            <a:r>
              <a:rPr lang="en-US" altLang="zh-CN" sz="3200" b="1" u="sng" kern="100" dirty="0">
                <a:solidFill>
                  <a:srgbClr val="0070C0"/>
                </a:solidFill>
                <a:highlight>
                  <a:srgbClr val="FFFF00"/>
                </a:highlight>
                <a:latin typeface="Times New Roman" panose="02020603050405020304" pitchFamily="18" charset="0"/>
                <a:cs typeface="Times New Roman" panose="02020603050405020304" pitchFamily="18" charset="0"/>
              </a:rPr>
              <a:t>add to our enjoyment.</a:t>
            </a:r>
            <a:endParaRPr lang="zh-CN" altLang="zh-CN" sz="32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3200" b="1" kern="100" dirty="0">
                <a:latin typeface="Times New Roman" panose="02020603050405020304" pitchFamily="18" charset="0"/>
                <a:cs typeface="Times New Roman" panose="02020603050405020304" pitchFamily="18" charset="0"/>
              </a:rPr>
              <a:t>你的出席、光临、参加必定会增添我们的欢乐。</a:t>
            </a:r>
            <a:endParaRPr lang="zh-CN" altLang="zh-CN" sz="32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200" b="1" kern="100" dirty="0">
                <a:latin typeface="Times New Roman" panose="02020603050405020304" pitchFamily="18" charset="0"/>
                <a:cs typeface="Times New Roman" panose="02020603050405020304" pitchFamily="18" charset="0"/>
              </a:rPr>
              <a:t>2. </a:t>
            </a:r>
            <a:r>
              <a:rPr lang="en-US" altLang="zh-CN" sz="3200" b="1" u="sng" kern="100" dirty="0">
                <a:solidFill>
                  <a:srgbClr val="0070C0"/>
                </a:solidFill>
                <a:highlight>
                  <a:srgbClr val="FFFF00"/>
                </a:highlight>
                <a:latin typeface="Times New Roman" panose="02020603050405020304" pitchFamily="18" charset="0"/>
                <a:cs typeface="Times New Roman" panose="02020603050405020304" pitchFamily="18" charset="0"/>
              </a:rPr>
              <a:t>I would appreciate it </a:t>
            </a:r>
            <a:r>
              <a:rPr lang="en-US" altLang="zh-CN" sz="3200" b="1" kern="100" dirty="0">
                <a:latin typeface="Times New Roman" panose="02020603050405020304" pitchFamily="18" charset="0"/>
                <a:cs typeface="Times New Roman" panose="02020603050405020304" pitchFamily="18" charset="0"/>
              </a:rPr>
              <a:t>if you could accept our invitation.</a:t>
            </a:r>
            <a:r>
              <a:rPr lang="zh-CN" altLang="zh-CN" sz="3200" b="1" kern="100" dirty="0">
                <a:latin typeface="Times New Roman" panose="02020603050405020304" pitchFamily="18" charset="0"/>
                <a:cs typeface="Times New Roman" panose="02020603050405020304" pitchFamily="18" charset="0"/>
              </a:rPr>
              <a:t>（较正式）</a:t>
            </a:r>
            <a:endParaRPr lang="zh-CN" altLang="zh-CN" sz="32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3200" b="1" kern="100" dirty="0">
                <a:latin typeface="Times New Roman" panose="02020603050405020304" pitchFamily="18" charset="0"/>
                <a:cs typeface="Times New Roman" panose="02020603050405020304" pitchFamily="18" charset="0"/>
              </a:rPr>
              <a:t>如能接受我的邀请，我将不胜感激。</a:t>
            </a:r>
            <a:endParaRPr lang="zh-CN" altLang="zh-CN" sz="3200" kern="100" dirty="0">
              <a:latin typeface="Calibri" panose="020F0502020204030204" pitchFamily="34" charset="0"/>
              <a:cs typeface="Times New Roman" panose="02020603050405020304" pitchFamily="18" charset="0"/>
            </a:endParaRPr>
          </a:p>
        </p:txBody>
      </p:sp>
      <p:sp>
        <p:nvSpPr>
          <p:cNvPr id="53" name="文本占位符 1"/>
          <p:cNvSpPr txBox="1"/>
          <p:nvPr/>
        </p:nvSpPr>
        <p:spPr>
          <a:xfrm>
            <a:off x="474689" y="410633"/>
            <a:ext cx="5302783" cy="721395"/>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i="0" u="none" strike="noStrike" kern="100"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Calibri" panose="020F0502020204030204" pitchFamily="34" charset="0"/>
                <a:ea typeface="宋体" panose="02010600030101010101" pitchFamily="2" charset="-122"/>
                <a:cs typeface="Times New Roman" panose="02020603050405020304" pitchFamily="18" charset="0"/>
              </a:rPr>
              <a:t>Part 3: Ending</a:t>
            </a:r>
            <a:endParaRPr kumimoji="0" lang="zh-CN" altLang="zh-CN" sz="4000" i="0" u="none" strike="noStrike" kern="100"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sz="4000" dirty="0"/>
          </a:p>
        </p:txBody>
      </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fade">
                                      <p:cBhvr>
                                        <p:cTn id="13" dur="1000"/>
                                        <p:tgtEl>
                                          <p:spTgt spid="32">
                                            <p:txEl>
                                              <p:pRg st="0" end="0"/>
                                            </p:txEl>
                                          </p:spTgt>
                                        </p:tgtEl>
                                      </p:cBhvr>
                                    </p:animEffect>
                                    <p:anim calcmode="lin" valueType="num">
                                      <p:cBhvr>
                                        <p:cTn id="14"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2">
                                            <p:txEl>
                                              <p:pRg st="1" end="1"/>
                                            </p:txEl>
                                          </p:spTgt>
                                        </p:tgtEl>
                                        <p:attrNameLst>
                                          <p:attrName>style.visibility</p:attrName>
                                        </p:attrNameLst>
                                      </p:cBhvr>
                                      <p:to>
                                        <p:strVal val="visible"/>
                                      </p:to>
                                    </p:set>
                                    <p:animEffect transition="in" filter="fade">
                                      <p:cBhvr>
                                        <p:cTn id="20" dur="1000"/>
                                        <p:tgtEl>
                                          <p:spTgt spid="32">
                                            <p:txEl>
                                              <p:pRg st="1" end="1"/>
                                            </p:txEl>
                                          </p:spTgt>
                                        </p:tgtEl>
                                      </p:cBhvr>
                                    </p:animEffect>
                                    <p:anim calcmode="lin" valueType="num">
                                      <p:cBhvr>
                                        <p:cTn id="21"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2">
                                            <p:txEl>
                                              <p:pRg st="2" end="2"/>
                                            </p:txEl>
                                          </p:spTgt>
                                        </p:tgtEl>
                                        <p:attrNameLst>
                                          <p:attrName>style.visibility</p:attrName>
                                        </p:attrNameLst>
                                      </p:cBhvr>
                                      <p:to>
                                        <p:strVal val="visible"/>
                                      </p:to>
                                    </p:set>
                                    <p:animEffect transition="in" filter="fade">
                                      <p:cBhvr>
                                        <p:cTn id="27" dur="1000"/>
                                        <p:tgtEl>
                                          <p:spTgt spid="32">
                                            <p:txEl>
                                              <p:pRg st="2" end="2"/>
                                            </p:txEl>
                                          </p:spTgt>
                                        </p:tgtEl>
                                      </p:cBhvr>
                                    </p:animEffect>
                                    <p:anim calcmode="lin" valueType="num">
                                      <p:cBhvr>
                                        <p:cTn id="28"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2">
                                            <p:txEl>
                                              <p:pRg st="3" end="3"/>
                                            </p:txEl>
                                          </p:spTgt>
                                        </p:tgtEl>
                                        <p:attrNameLst>
                                          <p:attrName>style.visibility</p:attrName>
                                        </p:attrNameLst>
                                      </p:cBhvr>
                                      <p:to>
                                        <p:strVal val="visible"/>
                                      </p:to>
                                    </p:set>
                                    <p:animEffect transition="in" filter="fade">
                                      <p:cBhvr>
                                        <p:cTn id="34" dur="1000"/>
                                        <p:tgtEl>
                                          <p:spTgt spid="32">
                                            <p:txEl>
                                              <p:pRg st="3" end="3"/>
                                            </p:txEl>
                                          </p:spTgt>
                                        </p:tgtEl>
                                      </p:cBhvr>
                                    </p:animEffect>
                                    <p:anim calcmode="lin" valueType="num">
                                      <p:cBhvr>
                                        <p:cTn id="35"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xEl>
                                              <p:pRg st="4" end="4"/>
                                            </p:txEl>
                                          </p:spTgt>
                                        </p:tgtEl>
                                        <p:attrNameLst>
                                          <p:attrName>style.visibility</p:attrName>
                                        </p:attrNameLst>
                                      </p:cBhvr>
                                      <p:to>
                                        <p:strVal val="visible"/>
                                      </p:to>
                                    </p:set>
                                    <p:animEffect transition="in" filter="fade">
                                      <p:cBhvr>
                                        <p:cTn id="41" dur="1000"/>
                                        <p:tgtEl>
                                          <p:spTgt spid="32">
                                            <p:txEl>
                                              <p:pRg st="4" end="4"/>
                                            </p:txEl>
                                          </p:spTgt>
                                        </p:tgtEl>
                                      </p:cBhvr>
                                    </p:animEffect>
                                    <p:anim calcmode="lin" valueType="num">
                                      <p:cBhvr>
                                        <p:cTn id="42"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 10"/>
          <p:cNvGrpSpPr/>
          <p:nvPr/>
        </p:nvGrpSpPr>
        <p:grpSpPr>
          <a:xfrm>
            <a:off x="-48448" y="430217"/>
            <a:ext cx="1178805" cy="4507543"/>
            <a:chOff x="679897" y="2350457"/>
            <a:chExt cx="1178805" cy="4507543"/>
          </a:xfrm>
          <a:solidFill>
            <a:schemeClr val="accent4">
              <a:lumMod val="20000"/>
              <a:lumOff val="80000"/>
            </a:schemeClr>
          </a:solidFill>
        </p:grpSpPr>
        <p:sp>
          <p:nvSpPr>
            <p:cNvPr id="44" name="斜纹 43"/>
            <p:cNvSpPr/>
            <p:nvPr/>
          </p:nvSpPr>
          <p:spPr>
            <a:xfrm rot="18900000">
              <a:off x="679897" y="2350457"/>
              <a:ext cx="1178805" cy="1178805"/>
            </a:xfrm>
            <a:prstGeom prst="diagStri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sp>
          <p:nvSpPr>
            <p:cNvPr id="45" name="矩形 44"/>
            <p:cNvSpPr/>
            <p:nvPr/>
          </p:nvSpPr>
          <p:spPr>
            <a:xfrm>
              <a:off x="856168" y="2956956"/>
              <a:ext cx="413132" cy="39010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grpSp>
        <p:nvGrpSpPr>
          <p:cNvPr id="46" name="组 9"/>
          <p:cNvGrpSpPr/>
          <p:nvPr/>
        </p:nvGrpSpPr>
        <p:grpSpPr>
          <a:xfrm>
            <a:off x="367598" y="-19354"/>
            <a:ext cx="7590858" cy="1211605"/>
            <a:chOff x="1095944" y="2304646"/>
            <a:chExt cx="7590858" cy="1211605"/>
          </a:xfrm>
        </p:grpSpPr>
        <p:grpSp>
          <p:nvGrpSpPr>
            <p:cNvPr id="47" name="组 5"/>
            <p:cNvGrpSpPr/>
            <p:nvPr/>
          </p:nvGrpSpPr>
          <p:grpSpPr>
            <a:xfrm rot="16200000" flipH="1">
              <a:off x="4094153" y="-660763"/>
              <a:ext cx="1178805" cy="7175223"/>
              <a:chOff x="679898" y="2754217"/>
              <a:chExt cx="1178805" cy="7175223"/>
            </a:xfrm>
            <a:solidFill>
              <a:schemeClr val="accent3"/>
            </a:solidFill>
          </p:grpSpPr>
          <p:sp>
            <p:nvSpPr>
              <p:cNvPr id="49" name="斜纹 48"/>
              <p:cNvSpPr/>
              <p:nvPr/>
            </p:nvSpPr>
            <p:spPr>
              <a:xfrm rot="18900000">
                <a:off x="679898" y="2754217"/>
                <a:ext cx="1178805" cy="1178805"/>
              </a:xfrm>
              <a:prstGeom prst="diagStri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sp>
            <p:nvSpPr>
              <p:cNvPr id="50" name="矩形 49"/>
              <p:cNvSpPr/>
              <p:nvPr/>
            </p:nvSpPr>
            <p:spPr>
              <a:xfrm>
                <a:off x="856169" y="3343620"/>
                <a:ext cx="413132" cy="658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48" name="三角形 8"/>
            <p:cNvSpPr/>
            <p:nvPr/>
          </p:nvSpPr>
          <p:spPr>
            <a:xfrm rot="5400000">
              <a:off x="8063347" y="2512465"/>
              <a:ext cx="831273" cy="41563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2" name="文本框 8"/>
          <p:cNvSpPr txBox="1"/>
          <p:nvPr/>
        </p:nvSpPr>
        <p:spPr>
          <a:xfrm>
            <a:off x="1069179" y="1436222"/>
            <a:ext cx="9926641" cy="50167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Clr>
                <a:srgbClr val="FF0000"/>
              </a:buClr>
              <a:buFont typeface="Wingdings" panose="05000000000000000000" pitchFamily="2" charset="2"/>
              <a:buChar char=""/>
              <a:tabLst>
                <a:tab pos="457200" algn="l"/>
              </a:tabLst>
            </a:pPr>
            <a:r>
              <a:rPr lang="zh-CN" altLang="zh-CN" sz="2400" b="1" kern="100" dirty="0">
                <a:latin typeface="Calibri" panose="020F0502020204030204" pitchFamily="34" charset="0"/>
                <a:cs typeface="Times New Roman" panose="02020603050405020304" pitchFamily="18" charset="0"/>
              </a:rPr>
              <a:t> </a:t>
            </a:r>
            <a:r>
              <a:rPr lang="en-US" altLang="zh-CN" sz="3200" b="1" kern="100" dirty="0">
                <a:latin typeface="Times New Roman" panose="02020603050405020304" pitchFamily="18" charset="0"/>
                <a:cs typeface="Times New Roman" panose="02020603050405020304" pitchFamily="18" charset="0"/>
              </a:rPr>
              <a:t>3. </a:t>
            </a:r>
            <a:r>
              <a:rPr lang="en-US" altLang="zh-CN" sz="3200" b="1" u="sng" kern="100" dirty="0">
                <a:latin typeface="Times New Roman" panose="02020603050405020304" pitchFamily="18" charset="0"/>
                <a:cs typeface="Times New Roman" panose="02020603050405020304" pitchFamily="18" charset="0"/>
              </a:rPr>
              <a:t>So</a:t>
            </a:r>
            <a:r>
              <a:rPr lang="en-US" altLang="zh-CN" sz="3200" b="1" kern="100" dirty="0">
                <a:latin typeface="Times New Roman" panose="02020603050405020304" pitchFamily="18" charset="0"/>
                <a:cs typeface="Times New Roman" panose="02020603050405020304" pitchFamily="18" charset="0"/>
              </a:rPr>
              <a:t> if you are interested, please </a:t>
            </a:r>
            <a:r>
              <a:rPr lang="en-US" altLang="zh-CN" sz="3200" b="1" u="sng" kern="100" dirty="0">
                <a:solidFill>
                  <a:srgbClr val="0070C0"/>
                </a:solidFill>
                <a:highlight>
                  <a:srgbClr val="FFFF00"/>
                </a:highlight>
                <a:latin typeface="Times New Roman" panose="02020603050405020304" pitchFamily="18" charset="0"/>
                <a:cs typeface="Times New Roman" panose="02020603050405020304" pitchFamily="18" charset="0"/>
              </a:rPr>
              <a:t>sign up for it </a:t>
            </a:r>
            <a:r>
              <a:rPr lang="en-US" altLang="zh-CN" sz="3200" b="1" kern="100" dirty="0">
                <a:latin typeface="Times New Roman" panose="02020603050405020304" pitchFamily="18" charset="0"/>
                <a:cs typeface="Times New Roman" panose="02020603050405020304" pitchFamily="18" charset="0"/>
              </a:rPr>
              <a:t>on the school website before January 12</a:t>
            </a:r>
            <a:r>
              <a:rPr lang="en-US" altLang="zh-CN" sz="3200" b="1" kern="100" baseline="30000" dirty="0">
                <a:latin typeface="Times New Roman" panose="02020603050405020304" pitchFamily="18" charset="0"/>
                <a:cs typeface="Times New Roman" panose="02020603050405020304" pitchFamily="18" charset="0"/>
              </a:rPr>
              <a:t>th</a:t>
            </a:r>
            <a:r>
              <a:rPr lang="en-US" altLang="zh-CN" sz="3200" b="1" kern="100" dirty="0">
                <a:latin typeface="Times New Roman" panose="02020603050405020304" pitchFamily="18" charset="0"/>
                <a:cs typeface="Times New Roman" panose="02020603050405020304" pitchFamily="18" charset="0"/>
              </a:rPr>
              <a:t> </a:t>
            </a:r>
            <a:endParaRPr lang="zh-CN" altLang="zh-CN" sz="32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3200" b="1" kern="100" dirty="0">
                <a:latin typeface="Times New Roman" panose="02020603050405020304" pitchFamily="18" charset="0"/>
                <a:cs typeface="Times New Roman" panose="02020603050405020304" pitchFamily="18" charset="0"/>
              </a:rPr>
              <a:t>如果你对此感兴趣，请在</a:t>
            </a:r>
            <a:r>
              <a:rPr lang="en-US" altLang="zh-CN" sz="3200" b="1" kern="100" dirty="0">
                <a:latin typeface="Times New Roman" panose="02020603050405020304" pitchFamily="18" charset="0"/>
                <a:cs typeface="Times New Roman" panose="02020603050405020304" pitchFamily="18" charset="0"/>
              </a:rPr>
              <a:t>1</a:t>
            </a:r>
            <a:r>
              <a:rPr lang="zh-CN" altLang="zh-CN" sz="3200" b="1" kern="100" dirty="0">
                <a:latin typeface="Times New Roman" panose="02020603050405020304" pitchFamily="18" charset="0"/>
                <a:cs typeface="Times New Roman" panose="02020603050405020304" pitchFamily="18" charset="0"/>
              </a:rPr>
              <a:t>月</a:t>
            </a:r>
            <a:r>
              <a:rPr lang="en-US" altLang="zh-CN" sz="3200" b="1" kern="100" dirty="0">
                <a:latin typeface="Times New Roman" panose="02020603050405020304" pitchFamily="18" charset="0"/>
                <a:cs typeface="Times New Roman" panose="02020603050405020304" pitchFamily="18" charset="0"/>
              </a:rPr>
              <a:t>12</a:t>
            </a:r>
            <a:r>
              <a:rPr lang="zh-CN" altLang="zh-CN" sz="3200" b="1" kern="100" dirty="0">
                <a:latin typeface="Times New Roman" panose="02020603050405020304" pitchFamily="18" charset="0"/>
                <a:cs typeface="Times New Roman" panose="02020603050405020304" pitchFamily="18" charset="0"/>
              </a:rPr>
              <a:t>日之前在学校网站上报名。</a:t>
            </a:r>
            <a:endParaRPr lang="zh-CN" altLang="zh-CN" sz="32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200" b="1" kern="100" dirty="0">
                <a:latin typeface="Times New Roman" panose="02020603050405020304" pitchFamily="18" charset="0"/>
                <a:cs typeface="Times New Roman" panose="02020603050405020304" pitchFamily="18" charset="0"/>
              </a:rPr>
              <a:t>4. Your </a:t>
            </a:r>
            <a:r>
              <a:rPr lang="en-US" altLang="zh-CN" sz="3200" b="1" u="sng" kern="100" dirty="0">
                <a:solidFill>
                  <a:srgbClr val="FF0000"/>
                </a:solidFill>
                <a:highlight>
                  <a:srgbClr val="FFFF00"/>
                </a:highlight>
                <a:latin typeface="Times New Roman" panose="02020603050405020304" pitchFamily="18" charset="0"/>
                <a:cs typeface="Times New Roman" panose="02020603050405020304" pitchFamily="18" charset="0"/>
              </a:rPr>
              <a:t>favorable reply</a:t>
            </a:r>
            <a:r>
              <a:rPr lang="en-US" altLang="zh-CN" sz="3200" b="1" kern="100" dirty="0">
                <a:latin typeface="Times New Roman" panose="02020603050405020304" pitchFamily="18" charset="0"/>
                <a:cs typeface="Times New Roman" panose="02020603050405020304" pitchFamily="18" charset="0"/>
              </a:rPr>
              <a:t> at your earliest convenience will </a:t>
            </a:r>
            <a:r>
              <a:rPr lang="en-US" altLang="zh-CN" sz="3200" b="1" u="sng" kern="100" dirty="0">
                <a:solidFill>
                  <a:srgbClr val="0070C0"/>
                </a:solidFill>
                <a:highlight>
                  <a:srgbClr val="FFFF00"/>
                </a:highlight>
                <a:latin typeface="Times New Roman" panose="02020603050405020304" pitchFamily="18" charset="0"/>
                <a:cs typeface="Times New Roman" panose="02020603050405020304" pitchFamily="18" charset="0"/>
              </a:rPr>
              <a:t>be highly appreciated</a:t>
            </a:r>
            <a:r>
              <a:rPr lang="en-US" altLang="zh-CN" sz="3200" b="1" kern="100" dirty="0">
                <a:latin typeface="Times New Roman" panose="02020603050405020304" pitchFamily="18" charset="0"/>
                <a:cs typeface="Times New Roman" panose="02020603050405020304" pitchFamily="18" charset="0"/>
              </a:rPr>
              <a:t>. </a:t>
            </a:r>
            <a:endParaRPr lang="zh-CN" altLang="zh-CN" sz="32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3200" b="1" kern="100" dirty="0">
                <a:latin typeface="Times New Roman" panose="02020603050405020304" pitchFamily="18" charset="0"/>
                <a:cs typeface="Times New Roman" panose="02020603050405020304" pitchFamily="18" charset="0"/>
              </a:rPr>
              <a:t>盼望尽早回复。</a:t>
            </a:r>
            <a:endParaRPr lang="zh-CN" altLang="zh-CN" sz="32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200" b="1" kern="100" dirty="0">
                <a:latin typeface="Times New Roman" panose="02020603050405020304" pitchFamily="18" charset="0"/>
                <a:cs typeface="Times New Roman" panose="02020603050405020304" pitchFamily="18" charset="0"/>
              </a:rPr>
              <a:t>5. Looking forward to your </a:t>
            </a:r>
            <a:r>
              <a:rPr lang="en-US" altLang="zh-CN" sz="3200" b="1" u="sng" kern="100" dirty="0">
                <a:solidFill>
                  <a:srgbClr val="0033CC"/>
                </a:solidFill>
                <a:highlight>
                  <a:srgbClr val="FFFF00"/>
                </a:highlight>
                <a:latin typeface="Times New Roman" panose="02020603050405020304" pitchFamily="18" charset="0"/>
                <a:cs typeface="Times New Roman" panose="02020603050405020304" pitchFamily="18" charset="0"/>
              </a:rPr>
              <a:t>participation/involvement</a:t>
            </a:r>
            <a:r>
              <a:rPr lang="en-US" altLang="zh-CN" sz="3200" b="1" kern="100" dirty="0">
                <a:latin typeface="Times New Roman" panose="02020603050405020304" pitchFamily="18" charset="0"/>
                <a:cs typeface="Times New Roman" panose="02020603050405020304" pitchFamily="18" charset="0"/>
              </a:rPr>
              <a:t>. Wish you a great success!</a:t>
            </a:r>
            <a:endParaRPr lang="zh-CN" altLang="zh-CN" sz="32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3200" b="1" kern="100" dirty="0">
                <a:latin typeface="Times New Roman" panose="02020603050405020304" pitchFamily="18" charset="0"/>
                <a:cs typeface="Times New Roman" panose="02020603050405020304" pitchFamily="18" charset="0"/>
              </a:rPr>
              <a:t>盼望你的参与。祝你成功！</a:t>
            </a:r>
            <a:endParaRPr lang="zh-CN" altLang="zh-CN" sz="3200" kern="100" dirty="0">
              <a:latin typeface="Calibri" panose="020F0502020204030204" pitchFamily="34" charset="0"/>
              <a:cs typeface="Times New Roman" panose="02020603050405020304" pitchFamily="18" charset="0"/>
            </a:endParaRPr>
          </a:p>
        </p:txBody>
      </p:sp>
      <p:sp>
        <p:nvSpPr>
          <p:cNvPr id="53" name="文本占位符 1"/>
          <p:cNvSpPr txBox="1"/>
          <p:nvPr/>
        </p:nvSpPr>
        <p:spPr>
          <a:xfrm>
            <a:off x="474689" y="410633"/>
            <a:ext cx="5302783" cy="721395"/>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i="0" u="none" strike="noStrike" kern="100"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Calibri" panose="020F0502020204030204" pitchFamily="34" charset="0"/>
                <a:ea typeface="宋体" panose="02010600030101010101" pitchFamily="2" charset="-122"/>
                <a:cs typeface="Times New Roman" panose="02020603050405020304" pitchFamily="18" charset="0"/>
              </a:rPr>
              <a:t>Part 3: Ending</a:t>
            </a:r>
            <a:endParaRPr kumimoji="0" lang="zh-CN" altLang="zh-CN" sz="4000" i="0" u="none" strike="noStrike" kern="100" spc="50" normalizeH="0" baseline="0" noProof="0" dirty="0">
              <a:ln w="9525" cmpd="sng">
                <a:solidFill>
                  <a:schemeClr val="accent1"/>
                </a:solidFill>
                <a:prstDash val="solid"/>
              </a:ln>
              <a:solidFill>
                <a:srgbClr val="70AD47">
                  <a:tint val="1000"/>
                </a:srgbClr>
              </a:solidFill>
              <a:effectLst>
                <a:glow rad="38100">
                  <a:schemeClr val="accent1">
                    <a:alpha val="40000"/>
                  </a:schemeClr>
                </a:glow>
              </a:effectLst>
              <a:uLnTx/>
              <a:uFillTx/>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sz="4000" dirty="0"/>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fade">
                                      <p:cBhvr>
                                        <p:cTn id="13" dur="1000"/>
                                        <p:tgtEl>
                                          <p:spTgt spid="32">
                                            <p:txEl>
                                              <p:pRg st="0" end="0"/>
                                            </p:txEl>
                                          </p:spTgt>
                                        </p:tgtEl>
                                      </p:cBhvr>
                                    </p:animEffect>
                                    <p:anim calcmode="lin" valueType="num">
                                      <p:cBhvr>
                                        <p:cTn id="14"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2">
                                            <p:txEl>
                                              <p:pRg st="1" end="1"/>
                                            </p:txEl>
                                          </p:spTgt>
                                        </p:tgtEl>
                                        <p:attrNameLst>
                                          <p:attrName>style.visibility</p:attrName>
                                        </p:attrNameLst>
                                      </p:cBhvr>
                                      <p:to>
                                        <p:strVal val="visible"/>
                                      </p:to>
                                    </p:set>
                                    <p:animEffect transition="in" filter="fade">
                                      <p:cBhvr>
                                        <p:cTn id="20" dur="1000"/>
                                        <p:tgtEl>
                                          <p:spTgt spid="32">
                                            <p:txEl>
                                              <p:pRg st="1" end="1"/>
                                            </p:txEl>
                                          </p:spTgt>
                                        </p:tgtEl>
                                      </p:cBhvr>
                                    </p:animEffect>
                                    <p:anim calcmode="lin" valueType="num">
                                      <p:cBhvr>
                                        <p:cTn id="21"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2">
                                            <p:txEl>
                                              <p:pRg st="2" end="2"/>
                                            </p:txEl>
                                          </p:spTgt>
                                        </p:tgtEl>
                                        <p:attrNameLst>
                                          <p:attrName>style.visibility</p:attrName>
                                        </p:attrNameLst>
                                      </p:cBhvr>
                                      <p:to>
                                        <p:strVal val="visible"/>
                                      </p:to>
                                    </p:set>
                                    <p:animEffect transition="in" filter="fade">
                                      <p:cBhvr>
                                        <p:cTn id="27" dur="1000"/>
                                        <p:tgtEl>
                                          <p:spTgt spid="32">
                                            <p:txEl>
                                              <p:pRg st="2" end="2"/>
                                            </p:txEl>
                                          </p:spTgt>
                                        </p:tgtEl>
                                      </p:cBhvr>
                                    </p:animEffect>
                                    <p:anim calcmode="lin" valueType="num">
                                      <p:cBhvr>
                                        <p:cTn id="28"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2">
                                            <p:txEl>
                                              <p:pRg st="3" end="3"/>
                                            </p:txEl>
                                          </p:spTgt>
                                        </p:tgtEl>
                                        <p:attrNameLst>
                                          <p:attrName>style.visibility</p:attrName>
                                        </p:attrNameLst>
                                      </p:cBhvr>
                                      <p:to>
                                        <p:strVal val="visible"/>
                                      </p:to>
                                    </p:set>
                                    <p:animEffect transition="in" filter="fade">
                                      <p:cBhvr>
                                        <p:cTn id="34" dur="1000"/>
                                        <p:tgtEl>
                                          <p:spTgt spid="32">
                                            <p:txEl>
                                              <p:pRg st="3" end="3"/>
                                            </p:txEl>
                                          </p:spTgt>
                                        </p:tgtEl>
                                      </p:cBhvr>
                                    </p:animEffect>
                                    <p:anim calcmode="lin" valueType="num">
                                      <p:cBhvr>
                                        <p:cTn id="35"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xEl>
                                              <p:pRg st="4" end="4"/>
                                            </p:txEl>
                                          </p:spTgt>
                                        </p:tgtEl>
                                        <p:attrNameLst>
                                          <p:attrName>style.visibility</p:attrName>
                                        </p:attrNameLst>
                                      </p:cBhvr>
                                      <p:to>
                                        <p:strVal val="visible"/>
                                      </p:to>
                                    </p:set>
                                    <p:animEffect transition="in" filter="fade">
                                      <p:cBhvr>
                                        <p:cTn id="41" dur="1000"/>
                                        <p:tgtEl>
                                          <p:spTgt spid="32">
                                            <p:txEl>
                                              <p:pRg st="4" end="4"/>
                                            </p:txEl>
                                          </p:spTgt>
                                        </p:tgtEl>
                                      </p:cBhvr>
                                    </p:animEffect>
                                    <p:anim calcmode="lin" valueType="num">
                                      <p:cBhvr>
                                        <p:cTn id="42"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2">
                                            <p:txEl>
                                              <p:pRg st="5" end="5"/>
                                            </p:txEl>
                                          </p:spTgt>
                                        </p:tgtEl>
                                        <p:attrNameLst>
                                          <p:attrName>style.visibility</p:attrName>
                                        </p:attrNameLst>
                                      </p:cBhvr>
                                      <p:to>
                                        <p:strVal val="visible"/>
                                      </p:to>
                                    </p:set>
                                    <p:animEffect transition="in" filter="fade">
                                      <p:cBhvr>
                                        <p:cTn id="48" dur="1000"/>
                                        <p:tgtEl>
                                          <p:spTgt spid="32">
                                            <p:txEl>
                                              <p:pRg st="5" end="5"/>
                                            </p:txEl>
                                          </p:spTgt>
                                        </p:tgtEl>
                                      </p:cBhvr>
                                    </p:animEffect>
                                    <p:anim calcmode="lin" valueType="num">
                                      <p:cBhvr>
                                        <p:cTn id="49" dur="1000" fill="hold"/>
                                        <p:tgtEl>
                                          <p:spTgt spid="3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duotone>
              <a:schemeClr val="bg2">
                <a:shade val="45000"/>
                <a:satMod val="135000"/>
              </a:schemeClr>
              <a:prstClr val="white"/>
            </a:duotone>
            <a:extLst>
              <a:ext uri="{BEBA8EAE-BF5A-486C-A8C5-ECC9F3942E4B}">
                <a14:imgProps xmlns:a14="http://schemas.microsoft.com/office/drawing/2010/main">
                  <a14:imgLayer r:embed="rId2">
                    <a14:imgEffect>
                      <a14:brightnessContrast bright="34000"/>
                    </a14:imgEffect>
                    <a14:imgEffect>
                      <a14:sharpenSoften amount="40000"/>
                    </a14:imgEffect>
                  </a14:imgLayer>
                </a14:imgProps>
              </a:ext>
            </a:extLst>
          </a:blip>
          <a:srcRect t="71472"/>
          <a:stretch>
            <a:fillRect/>
          </a:stretch>
        </p:blipFill>
        <p:spPr>
          <a:xfrm>
            <a:off x="0" y="5832389"/>
            <a:ext cx="12191999" cy="1210963"/>
          </a:xfrm>
          <a:prstGeom prst="rect">
            <a:avLst/>
          </a:prstGeom>
        </p:spPr>
      </p:pic>
      <p:sp>
        <p:nvSpPr>
          <p:cNvPr id="5" name="文本框 8"/>
          <p:cNvSpPr txBox="1"/>
          <p:nvPr/>
        </p:nvSpPr>
        <p:spPr>
          <a:xfrm>
            <a:off x="4397391" y="1670399"/>
            <a:ext cx="2935230" cy="3970318"/>
          </a:xfrm>
          <a:prstGeom prst="rect">
            <a:avLst/>
          </a:prstGeom>
          <a:ln>
            <a:solidFill>
              <a:schemeClr val="accent3"/>
            </a:solidFill>
          </a:ln>
          <a:effectLst>
            <a:glow rad="635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love</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motivated</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marriage</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news</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occasion</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opportunity</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optimistic</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participant</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pleased</a:t>
            </a:r>
            <a:endParaRPr lang="zh-CN" altLang="zh-CN" sz="2800" kern="100" dirty="0">
              <a:latin typeface="Calibri" panose="020F0502020204030204" pitchFamily="34" charset="0"/>
              <a:cs typeface="Times New Roman" panose="02020603050405020304" pitchFamily="18" charset="0"/>
            </a:endParaRPr>
          </a:p>
        </p:txBody>
      </p:sp>
      <p:sp>
        <p:nvSpPr>
          <p:cNvPr id="11" name="文本框 8"/>
          <p:cNvSpPr txBox="1"/>
          <p:nvPr/>
        </p:nvSpPr>
        <p:spPr>
          <a:xfrm>
            <a:off x="1131850" y="1670399"/>
            <a:ext cx="2663401" cy="3970318"/>
          </a:xfrm>
          <a:prstGeom prst="rect">
            <a:avLst/>
          </a:prstGeom>
          <a:ln>
            <a:solidFill>
              <a:schemeClr val="accent3"/>
            </a:solidFill>
          </a:ln>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healthy</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hungry </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hooked</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honor</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itch</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installation</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joy</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keen </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loyal </a:t>
            </a:r>
            <a:endParaRPr lang="zh-CN" altLang="zh-CN" sz="2800" kern="100" dirty="0">
              <a:latin typeface="Calibri" panose="020F0502020204030204" pitchFamily="34" charset="0"/>
              <a:cs typeface="Times New Roman" panose="02020603050405020304" pitchFamily="18" charset="0"/>
            </a:endParaRPr>
          </a:p>
        </p:txBody>
      </p:sp>
      <p:grpSp>
        <p:nvGrpSpPr>
          <p:cNvPr id="8" name="组合 7"/>
          <p:cNvGrpSpPr/>
          <p:nvPr/>
        </p:nvGrpSpPr>
        <p:grpSpPr>
          <a:xfrm>
            <a:off x="1071444" y="807775"/>
            <a:ext cx="826146" cy="892552"/>
            <a:chOff x="1081341" y="2400601"/>
            <a:chExt cx="826146" cy="892552"/>
          </a:xfrm>
        </p:grpSpPr>
        <p:sp>
          <p:nvSpPr>
            <p:cNvPr id="10" name="矩形 9"/>
            <p:cNvSpPr/>
            <p:nvPr/>
          </p:nvSpPr>
          <p:spPr>
            <a:xfrm flipV="1">
              <a:off x="1141748" y="2400601"/>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1081341" y="2400601"/>
              <a:ext cx="816249" cy="892552"/>
            </a:xfrm>
            <a:prstGeom prst="rect">
              <a:avLst/>
            </a:prstGeom>
          </p:spPr>
          <p:txBody>
            <a:bodyPr wrap="none">
              <a:spAutoFit/>
            </a:bodyPr>
            <a:lstStyle/>
            <a:p>
              <a:pPr lvl="0">
                <a:lnSpc>
                  <a:spcPct val="130000"/>
                </a:lnSpc>
              </a:pPr>
              <a:r>
                <a:rPr lang="en-US" altLang="zh-CN" sz="4000" b="1" dirty="0">
                  <a:solidFill>
                    <a:schemeClr val="accent4">
                      <a:lumMod val="75000"/>
                    </a:schemeClr>
                  </a:solidFill>
                </a:rPr>
                <a:t>01</a:t>
              </a:r>
              <a:endParaRPr lang="en-US" altLang="zh-CN" sz="4000" b="1" dirty="0">
                <a:solidFill>
                  <a:schemeClr val="accent4">
                    <a:lumMod val="75000"/>
                  </a:schemeClr>
                </a:solidFill>
              </a:endParaRPr>
            </a:p>
          </p:txBody>
        </p:sp>
      </p:grpSp>
      <p:sp>
        <p:nvSpPr>
          <p:cNvPr id="16" name="文本框 8"/>
          <p:cNvSpPr txBox="1"/>
          <p:nvPr/>
        </p:nvSpPr>
        <p:spPr>
          <a:xfrm>
            <a:off x="7934761" y="1700327"/>
            <a:ext cx="2517668" cy="3108543"/>
          </a:xfrm>
          <a:prstGeom prst="rect">
            <a:avLst/>
          </a:prstGeom>
          <a:ln>
            <a:solidFill>
              <a:schemeClr val="accent3"/>
            </a:solidFill>
          </a:ln>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practical</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project</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promoted</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pleasure</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proud</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postpone </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latin typeface="Times New Roman" panose="02020603050405020304" pitchFamily="18" charset="0"/>
                <a:cs typeface="Times New Roman" panose="02020603050405020304" pitchFamily="18" charset="0"/>
              </a:rPr>
              <a:t>passion</a:t>
            </a:r>
            <a:endParaRPr lang="zh-CN" altLang="zh-CN" sz="2800" kern="100" dirty="0">
              <a:latin typeface="Calibri" panose="020F0502020204030204" pitchFamily="34" charset="0"/>
              <a:cs typeface="Times New Roman" panose="02020603050405020304" pitchFamily="18" charset="0"/>
            </a:endParaRPr>
          </a:p>
        </p:txBody>
      </p:sp>
      <p:sp>
        <p:nvSpPr>
          <p:cNvPr id="20" name="文本占位符 1"/>
          <p:cNvSpPr txBox="1"/>
          <p:nvPr/>
        </p:nvSpPr>
        <p:spPr>
          <a:xfrm>
            <a:off x="1843408" y="689546"/>
            <a:ext cx="6586608" cy="708757"/>
          </a:xfrm>
          <a:prstGeom prst="rect">
            <a:avLst/>
          </a:prstGeom>
        </p:spPr>
        <p:style>
          <a:lnRef idx="2">
            <a:schemeClr val="accent5"/>
          </a:lnRef>
          <a:fillRef idx="1">
            <a:schemeClr val="lt1"/>
          </a:fillRef>
          <a:effectRef idx="0">
            <a:schemeClr val="accent5"/>
          </a:effectRef>
          <a:fontRef idx="minor">
            <a:schemeClr val="dk1"/>
          </a:fontRef>
        </p:style>
        <p:txBody>
          <a:bodyPr vert="horz" anchor="ctr"/>
          <a:lstStyle>
            <a:lvl1pPr marL="0" indent="0" algn="r" defTabSz="914400" rtl="0" eaLnBrk="1" latinLnBrk="0" hangingPunct="1">
              <a:lnSpc>
                <a:spcPct val="90000"/>
              </a:lnSpc>
              <a:spcBef>
                <a:spcPts val="1000"/>
              </a:spcBef>
              <a:buFont typeface="Arial" panose="020B0604020202020204" pitchFamily="34" charset="0"/>
              <a:buNone/>
              <a:defRPr sz="2400" b="1" kern="1200">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325" algn="just"/>
            <a:r>
              <a:rPr lang="en-US" altLang="zh-CN" sz="3800" kern="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panose="020F0502020204030204" pitchFamily="34" charset="0"/>
                <a:ea typeface="宋体" panose="02010600030101010101" pitchFamily="2" charset="-122"/>
                <a:cs typeface="Times New Roman" panose="02020603050405020304" pitchFamily="18" charset="0"/>
              </a:rPr>
              <a:t>Useful words and expressions</a:t>
            </a:r>
            <a:endParaRPr kumimoji="1" lang="zh-CN" altLang="en-US" sz="3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9" name="泪珠形 81"/>
          <p:cNvSpPr/>
          <p:nvPr/>
        </p:nvSpPr>
        <p:spPr>
          <a:xfrm>
            <a:off x="275246" y="96749"/>
            <a:ext cx="1044362" cy="1044362"/>
          </a:xfrm>
          <a:prstGeom prst="teardrop">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1" name="组合 22"/>
          <p:cNvGrpSpPr/>
          <p:nvPr/>
        </p:nvGrpSpPr>
        <p:grpSpPr>
          <a:xfrm>
            <a:off x="569781" y="424065"/>
            <a:ext cx="548656" cy="430686"/>
            <a:chOff x="3829050" y="5226603"/>
            <a:chExt cx="1511301" cy="1186348"/>
          </a:xfrm>
          <a:solidFill>
            <a:schemeClr val="bg1"/>
          </a:solidFill>
        </p:grpSpPr>
        <p:sp>
          <p:nvSpPr>
            <p:cNvPr id="22"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6"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7"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6"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22289" y="258233"/>
            <a:ext cx="6944143" cy="721395"/>
          </a:xfrm>
        </p:spPr>
        <p:style>
          <a:lnRef idx="2">
            <a:schemeClr val="accent5"/>
          </a:lnRef>
          <a:fillRef idx="1">
            <a:schemeClr val="lt1"/>
          </a:fillRef>
          <a:effectRef idx="0">
            <a:schemeClr val="accent5"/>
          </a:effectRef>
          <a:fontRef idx="minor">
            <a:schemeClr val="dk1"/>
          </a:fontRef>
        </p:style>
        <p:txBody>
          <a:bodyPr/>
          <a:lstStyle/>
          <a:p>
            <a:pPr marL="60325" algn="just"/>
            <a:r>
              <a:rPr kumimoji="1" lang="zh-CN" altLang="en-US" dirty="0"/>
              <a:t> </a:t>
            </a:r>
            <a:endParaRPr kumimoji="1" lang="en-US" altLang="zh-CN" dirty="0"/>
          </a:p>
          <a:p>
            <a:pPr marL="60325" algn="just"/>
            <a:r>
              <a:rPr lang="en-US" altLang="zh-CN" sz="4000" kern="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宋体" panose="02010600030101010101" pitchFamily="2" charset="-122"/>
                <a:cs typeface="Times New Roman" panose="02020603050405020304" pitchFamily="18" charset="0"/>
              </a:rPr>
              <a:t>Writing help: Useful phrases</a:t>
            </a:r>
            <a:endParaRPr lang="zh-CN" altLang="zh-CN" sz="4000" kern="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宋体" panose="02010600030101010101" pitchFamily="2" charset="-122"/>
              <a:cs typeface="Times New Roman" panose="02020603050405020304" pitchFamily="18" charset="0"/>
            </a:endParaRPr>
          </a:p>
          <a:p>
            <a:endParaRPr kumimoji="1" lang="zh-CN" altLang="en-US" dirty="0"/>
          </a:p>
        </p:txBody>
      </p:sp>
      <p:grpSp>
        <p:nvGrpSpPr>
          <p:cNvPr id="3" name="组合 2"/>
          <p:cNvGrpSpPr/>
          <p:nvPr/>
        </p:nvGrpSpPr>
        <p:grpSpPr>
          <a:xfrm>
            <a:off x="342229" y="1330140"/>
            <a:ext cx="1498708" cy="1498707"/>
            <a:chOff x="1338760" y="1494691"/>
            <a:chExt cx="2576946" cy="2576944"/>
          </a:xfrm>
        </p:grpSpPr>
        <p:sp>
          <p:nvSpPr>
            <p:cNvPr id="9" name="饼图 8"/>
            <p:cNvSpPr/>
            <p:nvPr/>
          </p:nvSpPr>
          <p:spPr>
            <a:xfrm>
              <a:off x="1338760" y="1494691"/>
              <a:ext cx="2576946" cy="2576944"/>
            </a:xfrm>
            <a:prstGeom prst="pie">
              <a:avLst>
                <a:gd name="adj1" fmla="val 19845934"/>
                <a:gd name="adj2" fmla="val 162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0" name="椭圆 9"/>
            <p:cNvSpPr/>
            <p:nvPr/>
          </p:nvSpPr>
          <p:spPr>
            <a:xfrm>
              <a:off x="1486772" y="1675177"/>
              <a:ext cx="2215974" cy="221597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合 22"/>
            <p:cNvGrpSpPr/>
            <p:nvPr/>
          </p:nvGrpSpPr>
          <p:grpSpPr>
            <a:xfrm>
              <a:off x="2197313" y="2471176"/>
              <a:ext cx="794889" cy="623974"/>
              <a:chOff x="3654425" y="5089525"/>
              <a:chExt cx="1860550" cy="1460500"/>
            </a:xfrm>
            <a:solidFill>
              <a:schemeClr val="bg1"/>
            </a:solidFill>
          </p:grpSpPr>
          <p:sp>
            <p:nvSpPr>
              <p:cNvPr id="19"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26" name="文本框 8"/>
          <p:cNvSpPr txBox="1"/>
          <p:nvPr/>
        </p:nvSpPr>
        <p:spPr>
          <a:xfrm>
            <a:off x="1904838" y="1495136"/>
            <a:ext cx="3925824" cy="4892675"/>
          </a:xfrm>
          <a:prstGeom prst="rect">
            <a:avLst/>
          </a:prstGeom>
          <a:ln>
            <a:solidFill>
              <a:schemeClr val="accent2">
                <a:lumMod val="75000"/>
              </a:schemeClr>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invite you to</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join </a:t>
            </a:r>
            <a:r>
              <a:rPr lang="en-US" altLang="zh-CN" sz="2400" b="1" u="sng" kern="100" dirty="0">
                <a:latin typeface="Times New Roman" panose="02020603050405020304" pitchFamily="18" charset="0"/>
                <a:cs typeface="Times New Roman" panose="02020603050405020304" pitchFamily="18" charset="0"/>
              </a:rPr>
              <a:t>us/the team</a:t>
            </a:r>
            <a:r>
              <a:rPr lang="en-US" altLang="zh-CN" sz="2400" b="1" kern="100" dirty="0">
                <a:latin typeface="Times New Roman" panose="02020603050405020304" pitchFamily="18" charset="0"/>
                <a:cs typeface="Times New Roman" panose="02020603050405020304" pitchFamily="18" charset="0"/>
              </a:rPr>
              <a:t>  </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kindly respond on or before</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looking forward to seeing you </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obliged to recall/ cancel/ postpone</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u="sng" kern="100" dirty="0">
                <a:latin typeface="Times New Roman" panose="02020603050405020304" pitchFamily="18" charset="0"/>
                <a:cs typeface="Times New Roman" panose="02020603050405020304" pitchFamily="18" charset="0"/>
              </a:rPr>
              <a:t>on campus</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u="sng" kern="100" dirty="0">
                <a:latin typeface="Times New Roman" panose="02020603050405020304" pitchFamily="18" charset="0"/>
                <a:cs typeface="Times New Roman" panose="02020603050405020304" pitchFamily="18" charset="0"/>
              </a:rPr>
              <a:t>On behalf of</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on Sunday morning</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on the </a:t>
            </a:r>
            <a:r>
              <a:rPr lang="en-US" altLang="zh-CN" sz="2400" b="1" u="sng" kern="100" dirty="0">
                <a:latin typeface="Times New Roman" panose="02020603050405020304" pitchFamily="18" charset="0"/>
                <a:cs typeface="Times New Roman" panose="02020603050405020304" pitchFamily="18" charset="0"/>
              </a:rPr>
              <a:t>morning/afternoon</a:t>
            </a:r>
            <a:r>
              <a:rPr lang="en-US" altLang="zh-CN" sz="2400" b="1" kern="100" dirty="0">
                <a:latin typeface="Times New Roman" panose="02020603050405020304" pitchFamily="18" charset="0"/>
                <a:cs typeface="Times New Roman" panose="02020603050405020304" pitchFamily="18" charset="0"/>
              </a:rPr>
              <a:t> of Oct. 1</a:t>
            </a:r>
            <a:r>
              <a:rPr lang="en-US" altLang="zh-CN" sz="2400" b="1" kern="100" baseline="30000" dirty="0">
                <a:latin typeface="Times New Roman" panose="02020603050405020304" pitchFamily="18" charset="0"/>
                <a:cs typeface="Times New Roman" panose="02020603050405020304" pitchFamily="18" charset="0"/>
              </a:rPr>
              <a:t>st</a:t>
            </a:r>
            <a:endParaRPr lang="zh-CN" altLang="zh-CN" sz="2400" kern="100" dirty="0">
              <a:latin typeface="Calibri" panose="020F0502020204030204" pitchFamily="34" charset="0"/>
              <a:cs typeface="Times New Roman" panose="02020603050405020304" pitchFamily="18" charset="0"/>
            </a:endParaRPr>
          </a:p>
        </p:txBody>
      </p:sp>
      <p:sp>
        <p:nvSpPr>
          <p:cNvPr id="36" name="文本框 8"/>
          <p:cNvSpPr txBox="1"/>
          <p:nvPr/>
        </p:nvSpPr>
        <p:spPr>
          <a:xfrm>
            <a:off x="7855565" y="1435108"/>
            <a:ext cx="4050996" cy="5262979"/>
          </a:xfrm>
          <a:prstGeom prst="rect">
            <a:avLst/>
          </a:prstGeom>
          <a:ln>
            <a:solidFill>
              <a:schemeClr val="accent1">
                <a:lumMod val="75000"/>
              </a:schemeClr>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on the playground</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u="sng" kern="100" dirty="0">
                <a:latin typeface="Times New Roman" panose="02020603050405020304" pitchFamily="18" charset="0"/>
                <a:cs typeface="Times New Roman" panose="02020603050405020304" pitchFamily="18" charset="0"/>
              </a:rPr>
              <a:t>outstanding presentation</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owing to the illness/death of </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request the pleasure of your company </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u="sng" kern="100" dirty="0">
                <a:latin typeface="Times New Roman" panose="02020603050405020304" pitchFamily="18" charset="0"/>
                <a:cs typeface="Times New Roman" panose="02020603050405020304" pitchFamily="18" charset="0"/>
              </a:rPr>
              <a:t>sign up for</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a </a:t>
            </a:r>
            <a:r>
              <a:rPr lang="en-US" altLang="zh-CN" sz="2400" b="1" kern="100" dirty="0" err="1">
                <a:latin typeface="Times New Roman" panose="02020603050405020304" pitchFamily="18" charset="0"/>
                <a:cs typeface="Times New Roman" panose="02020603050405020304" pitchFamily="18" charset="0"/>
              </a:rPr>
              <a:t>whello</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keep an interest in </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did you know</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good to hear from you </a:t>
            </a:r>
            <a:endParaRPr lang="zh-CN" altLang="zh-CN" sz="24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cs typeface="Times New Roman" panose="02020603050405020304" pitchFamily="18" charset="0"/>
              </a:rPr>
              <a:t>have a keen interest </a:t>
            </a:r>
            <a:endParaRPr lang="en-US" altLang="zh-CN" sz="2400" b="1" kern="100" dirty="0">
              <a:latin typeface="Times New Roman" panose="02020603050405020304" pitchFamily="18" charset="0"/>
              <a:cs typeface="Times New Roman" panose="02020603050405020304" pitchFamily="18" charset="0"/>
            </a:endParaRPr>
          </a:p>
          <a:p>
            <a:pPr marL="342900" indent="-342900" algn="just">
              <a:buClr>
                <a:srgbClr val="FF0000"/>
              </a:buClr>
              <a:buFont typeface="Wingdings" panose="05000000000000000000" pitchFamily="2" charset="2"/>
              <a:buChar char=""/>
              <a:tabLst>
                <a:tab pos="457200" algn="l"/>
              </a:tabLst>
            </a:pPr>
            <a:r>
              <a:rPr lang="en-US" altLang="zh-CN" sz="2400" b="1" dirty="0">
                <a:latin typeface="Times New Roman" panose="02020603050405020304" pitchFamily="18" charset="0"/>
                <a:cs typeface="Times New Roman" panose="02020603050405020304" pitchFamily="18" charset="0"/>
              </a:rPr>
              <a:t>have you ever thought about</a:t>
            </a:r>
            <a:endParaRPr lang="zh-CN" altLang="zh-CN" sz="2400" dirty="0">
              <a:latin typeface="Times New Roman" panose="02020603050405020304" pitchFamily="18" charset="0"/>
              <a:cs typeface="Times New Roman" panose="02020603050405020304" pitchFamily="18" charset="0"/>
            </a:endParaRPr>
          </a:p>
        </p:txBody>
      </p:sp>
      <p:grpSp>
        <p:nvGrpSpPr>
          <p:cNvPr id="45" name="组合 44"/>
          <p:cNvGrpSpPr/>
          <p:nvPr/>
        </p:nvGrpSpPr>
        <p:grpSpPr>
          <a:xfrm>
            <a:off x="6093760" y="1295034"/>
            <a:ext cx="1498708" cy="1498707"/>
            <a:chOff x="1338760" y="1494691"/>
            <a:chExt cx="2576946" cy="2576944"/>
          </a:xfrm>
        </p:grpSpPr>
        <p:sp>
          <p:nvSpPr>
            <p:cNvPr id="60" name="饼图 8"/>
            <p:cNvSpPr/>
            <p:nvPr/>
          </p:nvSpPr>
          <p:spPr>
            <a:xfrm>
              <a:off x="1338760" y="1494691"/>
              <a:ext cx="2576946" cy="2576944"/>
            </a:xfrm>
            <a:prstGeom prst="pie">
              <a:avLst>
                <a:gd name="adj1" fmla="val 19845934"/>
                <a:gd name="adj2" fmla="val 162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61" name="椭圆 60"/>
            <p:cNvSpPr/>
            <p:nvPr/>
          </p:nvSpPr>
          <p:spPr>
            <a:xfrm>
              <a:off x="1486772" y="1675177"/>
              <a:ext cx="2215974" cy="221597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2" name="组合 22"/>
            <p:cNvGrpSpPr/>
            <p:nvPr/>
          </p:nvGrpSpPr>
          <p:grpSpPr>
            <a:xfrm>
              <a:off x="2197313" y="2471176"/>
              <a:ext cx="794889" cy="623974"/>
              <a:chOff x="3654425" y="5089525"/>
              <a:chExt cx="1860550" cy="1460500"/>
            </a:xfrm>
            <a:solidFill>
              <a:schemeClr val="bg1"/>
            </a:solidFill>
          </p:grpSpPr>
          <p:sp>
            <p:nvSpPr>
              <p:cNvPr id="63"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4"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5"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6"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7"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8"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9"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6" grpId="0" bldLvl="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1444" y="807775"/>
            <a:ext cx="826146" cy="892552"/>
            <a:chOff x="1081341" y="2400601"/>
            <a:chExt cx="826146" cy="892552"/>
          </a:xfrm>
        </p:grpSpPr>
        <p:sp>
          <p:nvSpPr>
            <p:cNvPr id="10" name="矩形 9"/>
            <p:cNvSpPr/>
            <p:nvPr/>
          </p:nvSpPr>
          <p:spPr>
            <a:xfrm flipV="1">
              <a:off x="1141748" y="2400601"/>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1081341" y="2400601"/>
              <a:ext cx="816249" cy="892552"/>
            </a:xfrm>
            <a:prstGeom prst="rect">
              <a:avLst/>
            </a:prstGeom>
          </p:spPr>
          <p:txBody>
            <a:bodyPr wrap="none">
              <a:spAutoFit/>
            </a:bodyPr>
            <a:lstStyle/>
            <a:p>
              <a:pPr lvl="0">
                <a:lnSpc>
                  <a:spcPct val="130000"/>
                </a:lnSpc>
              </a:pPr>
              <a:r>
                <a:rPr lang="en-US" altLang="zh-CN" sz="4000" b="1" dirty="0">
                  <a:solidFill>
                    <a:schemeClr val="accent4">
                      <a:lumMod val="75000"/>
                    </a:schemeClr>
                  </a:solidFill>
                </a:rPr>
                <a:t>01</a:t>
              </a:r>
              <a:endParaRPr lang="en-US" altLang="zh-CN" sz="4000" b="1" dirty="0">
                <a:solidFill>
                  <a:schemeClr val="accent4">
                    <a:lumMod val="75000"/>
                  </a:schemeClr>
                </a:solidFill>
              </a:endParaRPr>
            </a:p>
          </p:txBody>
        </p:sp>
      </p:grpSp>
      <p:sp>
        <p:nvSpPr>
          <p:cNvPr id="20" name="文本占位符 1"/>
          <p:cNvSpPr txBox="1"/>
          <p:nvPr/>
        </p:nvSpPr>
        <p:spPr>
          <a:xfrm>
            <a:off x="2139951" y="500515"/>
            <a:ext cx="5951863" cy="1055822"/>
          </a:xfrm>
          <a:prstGeom prst="rect">
            <a:avLst/>
          </a:prstGeom>
        </p:spPr>
        <p:style>
          <a:lnRef idx="2">
            <a:schemeClr val="accent6"/>
          </a:lnRef>
          <a:fillRef idx="1">
            <a:schemeClr val="lt1"/>
          </a:fillRef>
          <a:effectRef idx="0">
            <a:schemeClr val="accent6"/>
          </a:effectRef>
          <a:fontRef idx="minor">
            <a:schemeClr val="dk1"/>
          </a:fontRef>
        </p:style>
        <p:txBody>
          <a:bodyPr vert="horz" anchor="ctr"/>
          <a:lstStyle>
            <a:lvl1pPr marL="0" indent="0" algn="r" defTabSz="914400" rtl="0" eaLnBrk="1" latinLnBrk="0" hangingPunct="1">
              <a:lnSpc>
                <a:spcPct val="90000"/>
              </a:lnSpc>
              <a:spcBef>
                <a:spcPts val="1000"/>
              </a:spcBef>
              <a:buFont typeface="Arial" panose="020B0604020202020204" pitchFamily="34" charset="0"/>
              <a:buNone/>
              <a:defRPr sz="2400" b="1" kern="1200">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325" algn="just"/>
            <a:r>
              <a:rPr lang="en-US" altLang="zh-CN" sz="4400" kern="100" dirty="0">
                <a:ln>
                  <a:solidFill>
                    <a:schemeClr val="bg2">
                      <a:lumMod val="50000"/>
                    </a:schemeClr>
                  </a:solidFill>
                </a:ln>
                <a:solidFill>
                  <a:srgbClr val="FF0000"/>
                </a:solidFill>
                <a:effectLst>
                  <a:reflection blurRad="6350" stA="60000" endA="900" endPos="58000" dir="5400000" sy="-100000" algn="bl" rotWithShape="0"/>
                </a:effectLst>
                <a:latin typeface="Calibri" panose="020F0502020204030204" pitchFamily="34" charset="0"/>
                <a:ea typeface="宋体" panose="02010600030101010101" pitchFamily="2" charset="-122"/>
                <a:cs typeface="Times New Roman" panose="02020603050405020304" pitchFamily="18" charset="0"/>
              </a:rPr>
              <a:t>Writing help: sentences </a:t>
            </a:r>
            <a:endParaRPr lang="en-US" altLang="zh-CN" sz="4400" kern="100" dirty="0">
              <a:ln>
                <a:solidFill>
                  <a:schemeClr val="bg2">
                    <a:lumMod val="50000"/>
                  </a:schemeClr>
                </a:solidFill>
              </a:ln>
              <a:solidFill>
                <a:srgbClr val="FF0000"/>
              </a:solidFill>
              <a:effectLst>
                <a:reflection blurRad="6350" stA="60000" endA="900" endPos="58000" dir="5400000" sy="-100000" algn="bl" rotWithShape="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9" name="泪珠形 81"/>
          <p:cNvSpPr/>
          <p:nvPr/>
        </p:nvSpPr>
        <p:spPr>
          <a:xfrm>
            <a:off x="275246" y="96749"/>
            <a:ext cx="1044362" cy="1044362"/>
          </a:xfrm>
          <a:prstGeom prst="teardrop">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1" name="组合 22"/>
          <p:cNvGrpSpPr/>
          <p:nvPr/>
        </p:nvGrpSpPr>
        <p:grpSpPr>
          <a:xfrm>
            <a:off x="569781" y="424065"/>
            <a:ext cx="548656" cy="430686"/>
            <a:chOff x="3829050" y="5226603"/>
            <a:chExt cx="1511301" cy="1186348"/>
          </a:xfrm>
          <a:solidFill>
            <a:schemeClr val="bg1"/>
          </a:solidFill>
        </p:grpSpPr>
        <p:sp>
          <p:nvSpPr>
            <p:cNvPr id="22"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6"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7"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sp>
        <p:nvSpPr>
          <p:cNvPr id="29" name="文本框 8"/>
          <p:cNvSpPr txBox="1"/>
          <p:nvPr/>
        </p:nvSpPr>
        <p:spPr>
          <a:xfrm>
            <a:off x="890791" y="2036203"/>
            <a:ext cx="10515310" cy="4278094"/>
          </a:xfrm>
          <a:prstGeom prst="rect">
            <a:avLst/>
          </a:prstGeom>
          <a:ln>
            <a:solidFill>
              <a:schemeClr val="accent3"/>
            </a:solidFill>
          </a:ln>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Clr>
                <a:srgbClr val="FF0000"/>
              </a:buClr>
              <a:buFont typeface="Wingdings" panose="05000000000000000000" pitchFamily="2" charset="2"/>
              <a:buChar char=""/>
            </a:pPr>
            <a:r>
              <a:rPr lang="en-US" altLang="zh-CN" sz="3400" b="1" kern="100" dirty="0">
                <a:latin typeface="Calibri" panose="020F0502020204030204" pitchFamily="34" charset="0"/>
                <a:cs typeface="Times New Roman" panose="02020603050405020304" pitchFamily="18" charset="0"/>
              </a:rPr>
              <a:t>1. Please </a:t>
            </a:r>
            <a:r>
              <a:rPr lang="en-US" altLang="zh-CN" sz="3400" b="1" u="sng" kern="100" dirty="0">
                <a:solidFill>
                  <a:srgbClr val="FF0000"/>
                </a:solidFill>
                <a:latin typeface="Calibri" panose="020F0502020204030204" pitchFamily="34" charset="0"/>
                <a:cs typeface="Times New Roman" panose="02020603050405020304" pitchFamily="18" charset="0"/>
              </a:rPr>
              <a:t>confirm </a:t>
            </a:r>
            <a:r>
              <a:rPr lang="en-US" altLang="zh-CN" sz="3400" b="1" kern="100" dirty="0">
                <a:latin typeface="Calibri" panose="020F0502020204030204" pitchFamily="34" charset="0"/>
                <a:cs typeface="Times New Roman" panose="02020603050405020304" pitchFamily="18" charset="0"/>
              </a:rPr>
              <a:t>by June 6 that you can attend.</a:t>
            </a:r>
            <a:endParaRPr lang="zh-CN" altLang="zh-CN" sz="3400" kern="100" dirty="0">
              <a:latin typeface="Calibri" panose="020F0502020204030204" pitchFamily="34" charset="0"/>
              <a:cs typeface="Times New Roman" panose="02020603050405020304" pitchFamily="18" charset="0"/>
            </a:endParaRPr>
          </a:p>
          <a:p>
            <a:pPr marL="342900" lvl="0" indent="-342900">
              <a:buClr>
                <a:srgbClr val="FF0000"/>
              </a:buClr>
              <a:buFont typeface="Wingdings" panose="05000000000000000000" pitchFamily="2" charset="2"/>
              <a:buChar char=""/>
            </a:pPr>
            <a:r>
              <a:rPr lang="en-US" altLang="zh-CN" sz="3400" b="1" kern="100" dirty="0">
                <a:latin typeface="Calibri" panose="020F0502020204030204" pitchFamily="34" charset="0"/>
                <a:cs typeface="Times New Roman" panose="02020603050405020304" pitchFamily="18" charset="0"/>
              </a:rPr>
              <a:t>2. Please join us for </a:t>
            </a:r>
            <a:r>
              <a:rPr lang="en-US" altLang="zh-CN" sz="3400" b="1" u="sng" kern="100" dirty="0">
                <a:solidFill>
                  <a:srgbClr val="FF0000"/>
                </a:solidFill>
                <a:latin typeface="Calibri" panose="020F0502020204030204" pitchFamily="34" charset="0"/>
                <a:cs typeface="Times New Roman" panose="02020603050405020304" pitchFamily="18" charset="0"/>
              </a:rPr>
              <a:t>a farewell party</a:t>
            </a:r>
            <a:r>
              <a:rPr lang="en-US" altLang="zh-CN" sz="3400" b="1" kern="100" dirty="0">
                <a:latin typeface="Calibri" panose="020F0502020204030204" pitchFamily="34" charset="0"/>
                <a:cs typeface="Times New Roman" panose="02020603050405020304" pitchFamily="18" charset="0"/>
              </a:rPr>
              <a:t> in honor of ... , who is leaving ... to pursue other interests.</a:t>
            </a:r>
            <a:endParaRPr lang="zh-CN" altLang="zh-CN" sz="3400" kern="100" dirty="0">
              <a:latin typeface="Calibri" panose="020F0502020204030204" pitchFamily="34" charset="0"/>
              <a:cs typeface="Times New Roman" panose="02020603050405020304" pitchFamily="18" charset="0"/>
            </a:endParaRPr>
          </a:p>
          <a:p>
            <a:pPr marL="342900" lvl="0" indent="-342900">
              <a:buClr>
                <a:srgbClr val="FF0000"/>
              </a:buClr>
              <a:buFont typeface="Wingdings" panose="05000000000000000000" pitchFamily="2" charset="2"/>
              <a:buChar char=""/>
            </a:pPr>
            <a:r>
              <a:rPr lang="en-US" altLang="zh-CN" sz="3400" b="1" kern="100" dirty="0">
                <a:latin typeface="Calibri" panose="020F0502020204030204" pitchFamily="34" charset="0"/>
                <a:cs typeface="Times New Roman" panose="02020603050405020304" pitchFamily="18" charset="0"/>
              </a:rPr>
              <a:t>3. Are you free after work on Friday to </a:t>
            </a:r>
            <a:r>
              <a:rPr lang="en-US" altLang="zh-CN" sz="3400" b="1" u="sng" kern="100" dirty="0">
                <a:solidFill>
                  <a:srgbClr val="FF0000"/>
                </a:solidFill>
                <a:latin typeface="Calibri" panose="020F0502020204030204" pitchFamily="34" charset="0"/>
                <a:cs typeface="Times New Roman" panose="02020603050405020304" pitchFamily="18" charset="0"/>
              </a:rPr>
              <a:t>join </a:t>
            </a:r>
            <a:r>
              <a:rPr lang="en-US" altLang="zh-CN" sz="3400" b="1" kern="100" dirty="0">
                <a:latin typeface="Calibri" panose="020F0502020204030204" pitchFamily="34" charset="0"/>
                <a:cs typeface="Times New Roman" panose="02020603050405020304" pitchFamily="18" charset="0"/>
              </a:rPr>
              <a:t>a few of us for dinner?</a:t>
            </a:r>
            <a:endParaRPr lang="zh-CN" altLang="zh-CN" sz="3400" kern="100" dirty="0">
              <a:latin typeface="Calibri" panose="020F0502020204030204" pitchFamily="34" charset="0"/>
              <a:cs typeface="Times New Roman" panose="02020603050405020304" pitchFamily="18" charset="0"/>
            </a:endParaRPr>
          </a:p>
          <a:p>
            <a:pPr marL="342900" lvl="0" indent="-342900">
              <a:buClr>
                <a:srgbClr val="FF0000"/>
              </a:buClr>
              <a:buFont typeface="Wingdings" panose="05000000000000000000" pitchFamily="2" charset="2"/>
              <a:buChar char=""/>
            </a:pPr>
            <a:r>
              <a:rPr lang="en-US" altLang="zh-CN" sz="3400" b="1" kern="100" dirty="0">
                <a:latin typeface="Calibri" panose="020F0502020204030204" pitchFamily="34" charset="0"/>
                <a:cs typeface="Times New Roman" panose="02020603050405020304" pitchFamily="18" charset="0"/>
              </a:rPr>
              <a:t>4. Horseback riding will </a:t>
            </a:r>
            <a:r>
              <a:rPr lang="en-US" altLang="zh-CN" sz="3400" b="1" u="sng" kern="100" dirty="0">
                <a:solidFill>
                  <a:srgbClr val="FF0000"/>
                </a:solidFill>
                <a:latin typeface="Calibri" panose="020F0502020204030204" pitchFamily="34" charset="0"/>
                <a:cs typeface="Times New Roman" panose="02020603050405020304" pitchFamily="18" charset="0"/>
              </a:rPr>
              <a:t>be available</a:t>
            </a:r>
            <a:r>
              <a:rPr lang="en-US" altLang="zh-CN" sz="3400" b="1" kern="100" dirty="0">
                <a:latin typeface="Calibri" panose="020F0502020204030204" pitchFamily="34" charset="0"/>
                <a:cs typeface="Times New Roman" panose="02020603050405020304" pitchFamily="18" charset="0"/>
              </a:rPr>
              <a:t>; dress accordingly.</a:t>
            </a:r>
            <a:endParaRPr lang="zh-CN" altLang="zh-CN" sz="3400" kern="100" dirty="0">
              <a:latin typeface="Calibri" panose="020F0502020204030204" pitchFamily="34" charset="0"/>
              <a:cs typeface="Times New Roman" panose="02020603050405020304" pitchFamily="18" charset="0"/>
            </a:endParaRPr>
          </a:p>
          <a:p>
            <a:pPr marL="342900" lvl="0" indent="-342900">
              <a:buClr>
                <a:srgbClr val="FF0000"/>
              </a:buClr>
              <a:buFont typeface="Wingdings" panose="05000000000000000000" pitchFamily="2" charset="2"/>
              <a:buChar char=""/>
            </a:pPr>
            <a:r>
              <a:rPr lang="en-US" altLang="zh-CN" sz="3400" b="1" kern="100" dirty="0">
                <a:latin typeface="Calibri" panose="020F0502020204030204" pitchFamily="34" charset="0"/>
                <a:cs typeface="Times New Roman" panose="02020603050405020304" pitchFamily="18" charset="0"/>
              </a:rPr>
              <a:t>5. I’m pleased to </a:t>
            </a:r>
            <a:r>
              <a:rPr lang="en-US" altLang="zh-CN" sz="3400" b="1" u="sng" kern="100" dirty="0">
                <a:solidFill>
                  <a:srgbClr val="FF0000"/>
                </a:solidFill>
                <a:latin typeface="Calibri" panose="020F0502020204030204" pitchFamily="34" charset="0"/>
                <a:cs typeface="Times New Roman" panose="02020603050405020304" pitchFamily="18" charset="0"/>
              </a:rPr>
              <a:t>invite you to acquire.</a:t>
            </a:r>
            <a:r>
              <a:rPr lang="en-US" altLang="zh-CN" sz="3400" b="1" kern="100" dirty="0">
                <a:latin typeface="Calibri" panose="020F0502020204030204" pitchFamily="34" charset="0"/>
                <a:cs typeface="Times New Roman" panose="02020603050405020304" pitchFamily="18" charset="0"/>
              </a:rPr>
              <a:t>..</a:t>
            </a:r>
            <a:endParaRPr lang="zh-CN" altLang="zh-CN" sz="3400" kern="100" dirty="0">
              <a:latin typeface="Calibri" panose="020F0502020204030204" pitchFamily="34" charset="0"/>
              <a:cs typeface="Times New Roman" panose="02020603050405020304" pitchFamily="18" charset="0"/>
            </a:endParaRPr>
          </a:p>
          <a:p>
            <a:pPr marL="342900" lvl="0" indent="-342900">
              <a:buClr>
                <a:srgbClr val="FF0000"/>
              </a:buClr>
              <a:buFont typeface="Wingdings" panose="05000000000000000000" pitchFamily="2" charset="2"/>
              <a:buChar char=""/>
            </a:pPr>
            <a:r>
              <a:rPr lang="en-US" altLang="zh-CN" sz="3400" b="1" kern="100" dirty="0">
                <a:latin typeface="Calibri" panose="020F0502020204030204" pitchFamily="34" charset="0"/>
                <a:cs typeface="Times New Roman" panose="02020603050405020304" pitchFamily="18" charset="0"/>
              </a:rPr>
              <a:t>6. It will be so </a:t>
            </a:r>
            <a:r>
              <a:rPr lang="en-US" altLang="zh-CN" sz="3400" b="1" u="sng" kern="100" dirty="0">
                <a:solidFill>
                  <a:srgbClr val="FF0000"/>
                </a:solidFill>
                <a:latin typeface="Calibri" panose="020F0502020204030204" pitchFamily="34" charset="0"/>
                <a:cs typeface="Times New Roman" panose="02020603050405020304" pitchFamily="18" charset="0"/>
              </a:rPr>
              <a:t>good to</a:t>
            </a:r>
            <a:r>
              <a:rPr lang="en-US" altLang="zh-CN" sz="3400" b="1" kern="100" dirty="0">
                <a:latin typeface="Calibri" panose="020F0502020204030204" pitchFamily="34" charset="0"/>
                <a:cs typeface="Times New Roman" panose="02020603050405020304" pitchFamily="18" charset="0"/>
              </a:rPr>
              <a:t> see you again.</a:t>
            </a:r>
            <a:endParaRPr lang="zh-CN" altLang="zh-CN" sz="3400" kern="100" dirty="0">
              <a:latin typeface="Calibri" panose="020F0502020204030204" pitchFamily="34" charset="0"/>
              <a:cs typeface="Times New Roman" panose="02020603050405020304" pitchFamily="18" charset="0"/>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 calcmode="lin" valueType="num">
                                      <p:cBhvr additive="base">
                                        <p:cTn id="19"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xEl>
                                              <p:pRg st="1" end="1"/>
                                            </p:txEl>
                                          </p:spTgt>
                                        </p:tgtEl>
                                        <p:attrNameLst>
                                          <p:attrName>style.visibility</p:attrName>
                                        </p:attrNameLst>
                                      </p:cBhvr>
                                      <p:to>
                                        <p:strVal val="visible"/>
                                      </p:to>
                                    </p:set>
                                    <p:anim calcmode="lin" valueType="num">
                                      <p:cBhvr additive="base">
                                        <p:cTn id="25"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
                                            <p:txEl>
                                              <p:pRg st="2" end="2"/>
                                            </p:txEl>
                                          </p:spTgt>
                                        </p:tgtEl>
                                        <p:attrNameLst>
                                          <p:attrName>style.visibility</p:attrName>
                                        </p:attrNameLst>
                                      </p:cBhvr>
                                      <p:to>
                                        <p:strVal val="visible"/>
                                      </p:to>
                                    </p:set>
                                    <p:anim calcmode="lin" valueType="num">
                                      <p:cBhvr additive="base">
                                        <p:cTn id="31"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xEl>
                                              <p:pRg st="3" end="3"/>
                                            </p:txEl>
                                          </p:spTgt>
                                        </p:tgtEl>
                                        <p:attrNameLst>
                                          <p:attrName>style.visibility</p:attrName>
                                        </p:attrNameLst>
                                      </p:cBhvr>
                                      <p:to>
                                        <p:strVal val="visible"/>
                                      </p:to>
                                    </p:set>
                                    <p:anim calcmode="lin" valueType="num">
                                      <p:cBhvr additive="base">
                                        <p:cTn id="37"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
                                            <p:txEl>
                                              <p:pRg st="4" end="4"/>
                                            </p:txEl>
                                          </p:spTgt>
                                        </p:tgtEl>
                                        <p:attrNameLst>
                                          <p:attrName>style.visibility</p:attrName>
                                        </p:attrNameLst>
                                      </p:cBhvr>
                                      <p:to>
                                        <p:strVal val="visible"/>
                                      </p:to>
                                    </p:set>
                                    <p:anim calcmode="lin" valueType="num">
                                      <p:cBhvr additive="base">
                                        <p:cTn id="43"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9">
                                            <p:txEl>
                                              <p:pRg st="5" end="5"/>
                                            </p:txEl>
                                          </p:spTgt>
                                        </p:tgtEl>
                                        <p:attrNameLst>
                                          <p:attrName>style.visibility</p:attrName>
                                        </p:attrNameLst>
                                      </p:cBhvr>
                                      <p:to>
                                        <p:strVal val="visible"/>
                                      </p:to>
                                    </p:set>
                                    <p:anim calcmode="lin" valueType="num">
                                      <p:cBhvr additive="base">
                                        <p:cTn id="49"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1444" y="807775"/>
            <a:ext cx="826146" cy="827919"/>
            <a:chOff x="1081341" y="2400601"/>
            <a:chExt cx="826146" cy="827919"/>
          </a:xfrm>
        </p:grpSpPr>
        <p:sp>
          <p:nvSpPr>
            <p:cNvPr id="10" name="矩形 9"/>
            <p:cNvSpPr/>
            <p:nvPr/>
          </p:nvSpPr>
          <p:spPr>
            <a:xfrm flipV="1">
              <a:off x="1141748" y="2400601"/>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1081341" y="2400601"/>
              <a:ext cx="704039" cy="827919"/>
            </a:xfrm>
            <a:prstGeom prst="rect">
              <a:avLst/>
            </a:prstGeom>
          </p:spPr>
          <p:txBody>
            <a:bodyPr wrap="none">
              <a:spAutoFit/>
            </a:bodyPr>
            <a:lstStyle/>
            <a:p>
              <a:pPr lvl="0">
                <a:lnSpc>
                  <a:spcPct val="130000"/>
                </a:lnSpc>
              </a:pPr>
              <a:r>
                <a:rPr lang="en-US" altLang="zh-CN" sz="4000" b="1" dirty="0">
                  <a:solidFill>
                    <a:schemeClr val="accent4">
                      <a:lumMod val="75000"/>
                    </a:schemeClr>
                  </a:solidFill>
                </a:rPr>
                <a:t>02</a:t>
              </a:r>
              <a:endParaRPr lang="en-US" altLang="zh-CN" sz="4000" b="1" dirty="0">
                <a:solidFill>
                  <a:schemeClr val="accent4">
                    <a:lumMod val="75000"/>
                  </a:schemeClr>
                </a:solidFill>
              </a:endParaRPr>
            </a:p>
          </p:txBody>
        </p:sp>
      </p:grpSp>
      <p:sp>
        <p:nvSpPr>
          <p:cNvPr id="16" name="文本框 8"/>
          <p:cNvSpPr txBox="1"/>
          <p:nvPr/>
        </p:nvSpPr>
        <p:spPr>
          <a:xfrm>
            <a:off x="736231" y="2354151"/>
            <a:ext cx="11294444" cy="4031873"/>
          </a:xfrm>
          <a:prstGeom prst="rect">
            <a:avLst/>
          </a:prstGeom>
          <a:ln>
            <a:solidFill>
              <a:schemeClr val="accent3"/>
            </a:solidFill>
          </a:ln>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Clr>
                <a:srgbClr val="FF0000"/>
              </a:buClr>
              <a:buFont typeface="Wingdings" panose="05000000000000000000" pitchFamily="2" charset="2"/>
              <a:buChar char=""/>
            </a:pPr>
            <a:r>
              <a:rPr lang="en-US" altLang="zh-CN" sz="3200" b="1" kern="100" dirty="0">
                <a:latin typeface="Calibri" panose="020F0502020204030204" pitchFamily="34" charset="0"/>
                <a:cs typeface="Times New Roman" panose="02020603050405020304" pitchFamily="18" charset="0"/>
              </a:rPr>
              <a:t>7. Wish you a great </a:t>
            </a:r>
            <a:r>
              <a:rPr lang="en-US" altLang="zh-CN" sz="3200" b="1" u="sng" kern="100" dirty="0">
                <a:solidFill>
                  <a:srgbClr val="FF0000"/>
                </a:solidFill>
                <a:latin typeface="Calibri" panose="020F0502020204030204" pitchFamily="34" charset="0"/>
                <a:cs typeface="Times New Roman" panose="02020603050405020304" pitchFamily="18" charset="0"/>
              </a:rPr>
              <a:t>success</a:t>
            </a:r>
            <a:r>
              <a:rPr lang="en-US" altLang="zh-CN" sz="3200" b="1" kern="100" dirty="0">
                <a:latin typeface="Calibri" panose="020F0502020204030204" pitchFamily="34" charset="0"/>
                <a:cs typeface="Times New Roman" panose="02020603050405020304" pitchFamily="18" charset="0"/>
              </a:rPr>
              <a:t>!</a:t>
            </a:r>
            <a:endParaRPr lang="zh-CN" altLang="zh-CN" sz="3200" kern="100" dirty="0">
              <a:latin typeface="Calibri" panose="020F0502020204030204" pitchFamily="34" charset="0"/>
              <a:cs typeface="Times New Roman" panose="02020603050405020304" pitchFamily="18" charset="0"/>
            </a:endParaRPr>
          </a:p>
          <a:p>
            <a:pPr marL="342900" lvl="0" indent="-342900">
              <a:buClr>
                <a:srgbClr val="FF0000"/>
              </a:buClr>
              <a:buFont typeface="Wingdings" panose="05000000000000000000" pitchFamily="2" charset="2"/>
              <a:buChar char=""/>
            </a:pPr>
            <a:r>
              <a:rPr lang="en-US" altLang="zh-CN" sz="3200" b="1" kern="100" dirty="0">
                <a:latin typeface="Calibri" panose="020F0502020204030204" pitchFamily="34" charset="0"/>
                <a:cs typeface="Times New Roman" panose="02020603050405020304" pitchFamily="18" charset="0"/>
              </a:rPr>
              <a:t>8. I </a:t>
            </a:r>
            <a:r>
              <a:rPr lang="en-US" altLang="zh-CN" sz="3200" b="1" u="sng" kern="100" dirty="0">
                <a:solidFill>
                  <a:srgbClr val="FF0000"/>
                </a:solidFill>
                <a:latin typeface="Calibri" panose="020F0502020204030204" pitchFamily="34" charset="0"/>
                <a:cs typeface="Times New Roman" panose="02020603050405020304" pitchFamily="18" charset="0"/>
              </a:rPr>
              <a:t>urge you to</a:t>
            </a:r>
            <a:r>
              <a:rPr lang="en-US" altLang="zh-CN" sz="3200" b="1" kern="100" dirty="0">
                <a:latin typeface="Calibri" panose="020F0502020204030204" pitchFamily="34" charset="0"/>
                <a:cs typeface="Times New Roman" panose="02020603050405020304" pitchFamily="18" charset="0"/>
              </a:rPr>
              <a:t> consider this special invitation now.</a:t>
            </a:r>
            <a:endParaRPr lang="zh-CN" altLang="zh-CN" sz="3200" kern="100" dirty="0">
              <a:latin typeface="Calibri" panose="020F0502020204030204" pitchFamily="34" charset="0"/>
              <a:cs typeface="Times New Roman" panose="02020603050405020304" pitchFamily="18" charset="0"/>
            </a:endParaRPr>
          </a:p>
          <a:p>
            <a:pPr marL="342900" lvl="0" indent="-342900">
              <a:buClr>
                <a:srgbClr val="FF0000"/>
              </a:buClr>
              <a:buFont typeface="Wingdings" panose="05000000000000000000" pitchFamily="2" charset="2"/>
              <a:buChar char=""/>
            </a:pPr>
            <a:r>
              <a:rPr lang="en-US" altLang="zh-CN" sz="3200" b="1" kern="100" dirty="0">
                <a:latin typeface="Calibri" panose="020F0502020204030204" pitchFamily="34" charset="0"/>
                <a:cs typeface="Times New Roman" panose="02020603050405020304" pitchFamily="18" charset="0"/>
              </a:rPr>
              <a:t>9. Please join us in</a:t>
            </a:r>
            <a:r>
              <a:rPr lang="en-US" altLang="zh-CN" sz="3200" b="1" u="sng" kern="100" dirty="0">
                <a:solidFill>
                  <a:srgbClr val="FF0000"/>
                </a:solidFill>
                <a:latin typeface="Calibri" panose="020F0502020204030204" pitchFamily="34" charset="0"/>
                <a:cs typeface="Times New Roman" panose="02020603050405020304" pitchFamily="18" charset="0"/>
              </a:rPr>
              <a:t> celebrating the marriage</a:t>
            </a:r>
            <a:r>
              <a:rPr lang="en-US" altLang="zh-CN" sz="3200" b="1" kern="100" dirty="0">
                <a:latin typeface="Calibri" panose="020F0502020204030204" pitchFamily="34" charset="0"/>
                <a:cs typeface="Times New Roman" panose="02020603050405020304" pitchFamily="18" charset="0"/>
              </a:rPr>
              <a:t> of sb.</a:t>
            </a:r>
            <a:endParaRPr lang="zh-CN" altLang="zh-CN" sz="3200" kern="100" dirty="0">
              <a:latin typeface="Calibri" panose="020F0502020204030204" pitchFamily="34" charset="0"/>
              <a:cs typeface="Times New Roman" panose="02020603050405020304" pitchFamily="18" charset="0"/>
            </a:endParaRPr>
          </a:p>
          <a:p>
            <a:pPr marL="342900" lvl="0" indent="-342900">
              <a:buClr>
                <a:srgbClr val="FF0000"/>
              </a:buClr>
              <a:buFont typeface="Wingdings" panose="05000000000000000000" pitchFamily="2" charset="2"/>
              <a:buChar char=""/>
            </a:pPr>
            <a:r>
              <a:rPr lang="en-US" altLang="zh-CN" sz="3200" b="1" kern="100" dirty="0">
                <a:latin typeface="Calibri" panose="020F0502020204030204" pitchFamily="34" charset="0"/>
                <a:cs typeface="Times New Roman" panose="02020603050405020304" pitchFamily="18" charset="0"/>
              </a:rPr>
              <a:t>10. The </a:t>
            </a:r>
            <a:r>
              <a:rPr lang="en-US" altLang="zh-CN" sz="3200" b="1" u="sng" kern="100" dirty="0">
                <a:solidFill>
                  <a:srgbClr val="FF0000"/>
                </a:solidFill>
                <a:latin typeface="Calibri" panose="020F0502020204030204" pitchFamily="34" charset="0"/>
                <a:cs typeface="Times New Roman" panose="02020603050405020304" pitchFamily="18" charset="0"/>
              </a:rPr>
              <a:t>ceremony</a:t>
            </a:r>
            <a:r>
              <a:rPr lang="en-US" altLang="zh-CN" sz="3200" b="1" kern="100" dirty="0">
                <a:latin typeface="Calibri" panose="020F0502020204030204" pitchFamily="34" charset="0"/>
                <a:cs typeface="Times New Roman" panose="02020603050405020304" pitchFamily="18" charset="0"/>
              </a:rPr>
              <a:t> will take place at 1:30 p.m., and a reception at the house will follow.</a:t>
            </a:r>
            <a:endParaRPr lang="zh-CN" altLang="zh-CN" sz="3200" kern="100" dirty="0">
              <a:latin typeface="Calibri" panose="020F0502020204030204" pitchFamily="34" charset="0"/>
              <a:cs typeface="Times New Roman" panose="02020603050405020304" pitchFamily="18" charset="0"/>
            </a:endParaRPr>
          </a:p>
          <a:p>
            <a:pPr marL="342900" lvl="0" indent="-342900">
              <a:buClr>
                <a:srgbClr val="FF0000"/>
              </a:buClr>
              <a:buFont typeface="Wingdings" panose="05000000000000000000" pitchFamily="2" charset="2"/>
              <a:buChar char=""/>
            </a:pPr>
            <a:r>
              <a:rPr lang="en-US" altLang="zh-CN" sz="3200" b="1" kern="100" dirty="0">
                <a:latin typeface="Calibri" panose="020F0502020204030204" pitchFamily="34" charset="0"/>
                <a:cs typeface="Times New Roman" panose="02020603050405020304" pitchFamily="18" charset="0"/>
              </a:rPr>
              <a:t>11.</a:t>
            </a:r>
            <a:r>
              <a:rPr lang="en-US" altLang="zh-CN" sz="3200" b="1" u="sng" kern="100" dirty="0">
                <a:solidFill>
                  <a:srgbClr val="FF0000"/>
                </a:solidFill>
                <a:latin typeface="Calibri" panose="020F0502020204030204" pitchFamily="34" charset="0"/>
                <a:cs typeface="Times New Roman" panose="02020603050405020304" pitchFamily="18" charset="0"/>
              </a:rPr>
              <a:t>Hearing/Knowing </a:t>
            </a:r>
            <a:r>
              <a:rPr lang="en-US" altLang="zh-CN" sz="3200" b="1" u="sng" kern="100" dirty="0">
                <a:latin typeface="Calibri" panose="020F0502020204030204" pitchFamily="34" charset="0"/>
                <a:cs typeface="Times New Roman" panose="02020603050405020304" pitchFamily="18" charset="0"/>
              </a:rPr>
              <a:t>t</a:t>
            </a:r>
            <a:r>
              <a:rPr lang="en-US" altLang="zh-CN" sz="3200" b="1" kern="100" dirty="0">
                <a:latin typeface="Calibri" panose="020F0502020204030204" pitchFamily="34" charset="0"/>
                <a:cs typeface="Times New Roman" panose="02020603050405020304" pitchFamily="18" charset="0"/>
              </a:rPr>
              <a:t>hat you have a keen interest in …,</a:t>
            </a:r>
            <a:endParaRPr lang="zh-CN" altLang="zh-CN" sz="3200" kern="100" dirty="0">
              <a:latin typeface="Calibri" panose="020F0502020204030204" pitchFamily="34" charset="0"/>
              <a:cs typeface="Times New Roman" panose="02020603050405020304" pitchFamily="18" charset="0"/>
            </a:endParaRPr>
          </a:p>
          <a:p>
            <a:pPr marL="342900" lvl="0" indent="-342900">
              <a:buClr>
                <a:srgbClr val="FF0000"/>
              </a:buClr>
              <a:buFont typeface="Wingdings" panose="05000000000000000000" pitchFamily="2" charset="2"/>
              <a:buChar char=""/>
            </a:pPr>
            <a:r>
              <a:rPr lang="en-US" altLang="zh-CN" sz="3200" b="1" kern="100" dirty="0">
                <a:latin typeface="Calibri" panose="020F0502020204030204" pitchFamily="34" charset="0"/>
                <a:cs typeface="Times New Roman" panose="02020603050405020304" pitchFamily="18" charset="0"/>
              </a:rPr>
              <a:t>12. </a:t>
            </a:r>
            <a:r>
              <a:rPr lang="en-US" altLang="zh-CN" sz="3200" b="1" u="sng" kern="100" dirty="0">
                <a:solidFill>
                  <a:srgbClr val="FF0000"/>
                </a:solidFill>
                <a:latin typeface="Calibri" panose="020F0502020204030204" pitchFamily="34" charset="0"/>
                <a:cs typeface="Times New Roman" panose="02020603050405020304" pitchFamily="18" charset="0"/>
              </a:rPr>
              <a:t>Hearing about</a:t>
            </a:r>
            <a:r>
              <a:rPr lang="en-US" altLang="zh-CN" sz="3200" b="1" kern="100" dirty="0">
                <a:latin typeface="Calibri" panose="020F0502020204030204" pitchFamily="34" charset="0"/>
                <a:cs typeface="Times New Roman" panose="02020603050405020304" pitchFamily="18" charset="0"/>
              </a:rPr>
              <a:t> </a:t>
            </a:r>
            <a:r>
              <a:rPr lang="en-US" altLang="zh-CN" sz="3200" b="1" kern="100" dirty="0" err="1">
                <a:latin typeface="Calibri" panose="020F0502020204030204" pitchFamily="34" charset="0"/>
                <a:cs typeface="Times New Roman" panose="02020603050405020304" pitchFamily="18" charset="0"/>
              </a:rPr>
              <a:t>sth</a:t>
            </a:r>
            <a:r>
              <a:rPr lang="en-US" altLang="zh-CN" sz="3200" b="1" kern="100" dirty="0">
                <a:latin typeface="Calibri" panose="020F0502020204030204" pitchFamily="34" charset="0"/>
                <a:cs typeface="Times New Roman" panose="02020603050405020304" pitchFamily="18" charset="0"/>
              </a:rPr>
              <a:t>…,</a:t>
            </a:r>
            <a:r>
              <a:rPr lang="en-US" altLang="zh-CN" sz="3200" b="1" dirty="0">
                <a:solidFill>
                  <a:srgbClr val="000000"/>
                </a:solidFill>
                <a:latin typeface="Calibri" panose="020F0502020204030204" pitchFamily="34" charset="0"/>
                <a:cs typeface="Times New Roman" panose="02020603050405020304" pitchFamily="18" charset="0"/>
              </a:rPr>
              <a:t> </a:t>
            </a:r>
            <a:r>
              <a:rPr lang="en-US" altLang="zh-CN" sz="3200" b="1" kern="100" dirty="0">
                <a:latin typeface="Calibri" panose="020F0502020204030204" pitchFamily="34" charset="0"/>
                <a:cs typeface="Times New Roman" panose="02020603050405020304" pitchFamily="18" charset="0"/>
              </a:rPr>
              <a:t>I’m writing to sincerely invite you to…  </a:t>
            </a:r>
            <a:endParaRPr lang="zh-CN" altLang="zh-CN" sz="3200" kern="100" dirty="0">
              <a:latin typeface="Calibri" panose="020F0502020204030204" pitchFamily="34" charset="0"/>
              <a:cs typeface="Times New Roman" panose="02020603050405020304" pitchFamily="18" charset="0"/>
            </a:endParaRPr>
          </a:p>
          <a:p>
            <a:pPr marL="342900" lvl="0" indent="-342900">
              <a:buClr>
                <a:srgbClr val="FF0000"/>
              </a:buClr>
              <a:buFont typeface="Wingdings" panose="05000000000000000000" pitchFamily="2" charset="2"/>
              <a:buChar char=""/>
            </a:pPr>
            <a:r>
              <a:rPr lang="en-US" altLang="zh-CN" sz="3200" b="1" kern="100" dirty="0">
                <a:latin typeface="Calibri" panose="020F0502020204030204" pitchFamily="34" charset="0"/>
                <a:cs typeface="Times New Roman" panose="02020603050405020304" pitchFamily="18" charset="0"/>
              </a:rPr>
              <a:t>13. It is my </a:t>
            </a:r>
            <a:r>
              <a:rPr lang="en-US" altLang="zh-CN" sz="3200" b="1" u="sng" kern="100" dirty="0">
                <a:solidFill>
                  <a:srgbClr val="FF0000"/>
                </a:solidFill>
                <a:latin typeface="Calibri" panose="020F0502020204030204" pitchFamily="34" charset="0"/>
                <a:cs typeface="Times New Roman" panose="02020603050405020304" pitchFamily="18" charset="0"/>
              </a:rPr>
              <a:t>pleasure/honor</a:t>
            </a:r>
            <a:r>
              <a:rPr lang="en-US" altLang="zh-CN" sz="3200" b="1" u="sng" kern="100" dirty="0">
                <a:latin typeface="Calibri" panose="020F0502020204030204" pitchFamily="34" charset="0"/>
                <a:cs typeface="Times New Roman" panose="02020603050405020304" pitchFamily="18" charset="0"/>
              </a:rPr>
              <a:t>(</a:t>
            </a:r>
            <a:r>
              <a:rPr lang="zh-CN" altLang="zh-CN" sz="3200" b="1" u="sng" kern="100" dirty="0">
                <a:latin typeface="Calibri" panose="020F0502020204030204" pitchFamily="34" charset="0"/>
                <a:cs typeface="Times New Roman" panose="02020603050405020304" pitchFamily="18" charset="0"/>
              </a:rPr>
              <a:t>荣幸</a:t>
            </a:r>
            <a:r>
              <a:rPr lang="en-US" altLang="zh-CN" sz="3200" b="1" u="sng" kern="100" dirty="0">
                <a:latin typeface="Calibri" panose="020F0502020204030204" pitchFamily="34" charset="0"/>
                <a:cs typeface="Times New Roman" panose="02020603050405020304" pitchFamily="18" charset="0"/>
              </a:rPr>
              <a:t>)</a:t>
            </a:r>
            <a:r>
              <a:rPr lang="en-US" altLang="zh-CN" sz="3200" b="1" kern="100" dirty="0">
                <a:latin typeface="Calibri" panose="020F0502020204030204" pitchFamily="34" charset="0"/>
                <a:cs typeface="Times New Roman" panose="02020603050405020304" pitchFamily="18" charset="0"/>
              </a:rPr>
              <a:t> to invite you to …  (Formal</a:t>
            </a:r>
            <a:r>
              <a:rPr lang="en-US" altLang="zh-CN" sz="3200" b="1" kern="100" dirty="0" smtClean="0">
                <a:latin typeface="Calibri" panose="020F0502020204030204" pitchFamily="34" charset="0"/>
                <a:cs typeface="Times New Roman" panose="02020603050405020304" pitchFamily="18" charset="0"/>
              </a:rPr>
              <a:t>)</a:t>
            </a:r>
            <a:endParaRPr lang="zh-CN" altLang="zh-CN" sz="3200" kern="100" dirty="0">
              <a:latin typeface="Calibri" panose="020F0502020204030204" pitchFamily="34" charset="0"/>
              <a:cs typeface="Times New Roman" panose="02020603050405020304" pitchFamily="18" charset="0"/>
            </a:endParaRPr>
          </a:p>
        </p:txBody>
      </p:sp>
      <p:sp>
        <p:nvSpPr>
          <p:cNvPr id="20" name="文本占位符 1"/>
          <p:cNvSpPr txBox="1"/>
          <p:nvPr/>
        </p:nvSpPr>
        <p:spPr>
          <a:xfrm>
            <a:off x="1897590" y="512447"/>
            <a:ext cx="5864182" cy="1055822"/>
          </a:xfrm>
          <a:prstGeom prst="rect">
            <a:avLst/>
          </a:prstGeom>
        </p:spPr>
        <p:style>
          <a:lnRef idx="2">
            <a:schemeClr val="accent6"/>
          </a:lnRef>
          <a:fillRef idx="1">
            <a:schemeClr val="lt1"/>
          </a:fillRef>
          <a:effectRef idx="0">
            <a:schemeClr val="accent6"/>
          </a:effectRef>
          <a:fontRef idx="minor">
            <a:schemeClr val="dk1"/>
          </a:fontRef>
        </p:style>
        <p:txBody>
          <a:bodyPr vert="horz" anchor="ctr"/>
          <a:lstStyle>
            <a:lvl1pPr marL="0" indent="0" algn="r" defTabSz="914400" rtl="0" eaLnBrk="1" latinLnBrk="0" hangingPunct="1">
              <a:lnSpc>
                <a:spcPct val="90000"/>
              </a:lnSpc>
              <a:spcBef>
                <a:spcPts val="1000"/>
              </a:spcBef>
              <a:buFont typeface="Arial" panose="020B0604020202020204" pitchFamily="34" charset="0"/>
              <a:buNone/>
              <a:defRPr sz="2400" b="1" kern="1200">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325" algn="just"/>
            <a:r>
              <a:rPr lang="en-US" altLang="zh-CN" sz="4400" kern="100" dirty="0">
                <a:ln>
                  <a:solidFill>
                    <a:schemeClr val="bg2">
                      <a:lumMod val="50000"/>
                    </a:schemeClr>
                  </a:solidFill>
                </a:ln>
                <a:solidFill>
                  <a:srgbClr val="FF0000"/>
                </a:solidFill>
                <a:effectLst>
                  <a:reflection blurRad="6350" stA="60000" endA="900" endPos="58000" dir="5400000" sy="-100000" algn="bl" rotWithShape="0"/>
                </a:effectLst>
                <a:latin typeface="Calibri" panose="020F0502020204030204" pitchFamily="34" charset="0"/>
                <a:ea typeface="宋体" panose="02010600030101010101" pitchFamily="2" charset="-122"/>
                <a:cs typeface="Times New Roman" panose="02020603050405020304" pitchFamily="18" charset="0"/>
              </a:rPr>
              <a:t>Writing help: sentences </a:t>
            </a:r>
            <a:endParaRPr lang="en-US" altLang="zh-CN" sz="4400" kern="100" dirty="0">
              <a:ln>
                <a:solidFill>
                  <a:schemeClr val="bg2">
                    <a:lumMod val="50000"/>
                  </a:schemeClr>
                </a:solidFill>
              </a:ln>
              <a:solidFill>
                <a:srgbClr val="FF0000"/>
              </a:solidFill>
              <a:effectLst>
                <a:reflection blurRad="6350" stA="60000" endA="900" endPos="58000" dir="5400000" sy="-100000" algn="bl" rotWithShape="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9" name="泪珠形 81"/>
          <p:cNvSpPr/>
          <p:nvPr/>
        </p:nvSpPr>
        <p:spPr>
          <a:xfrm>
            <a:off x="275246" y="96749"/>
            <a:ext cx="1044362" cy="1044362"/>
          </a:xfrm>
          <a:prstGeom prst="teardrop">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1" name="组合 22"/>
          <p:cNvGrpSpPr/>
          <p:nvPr/>
        </p:nvGrpSpPr>
        <p:grpSpPr>
          <a:xfrm>
            <a:off x="569781" y="424065"/>
            <a:ext cx="548656" cy="430686"/>
            <a:chOff x="3829050" y="5226603"/>
            <a:chExt cx="1511301" cy="1186348"/>
          </a:xfrm>
          <a:solidFill>
            <a:schemeClr val="bg1"/>
          </a:solidFill>
        </p:grpSpPr>
        <p:sp>
          <p:nvSpPr>
            <p:cNvPr id="22"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6"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7"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8"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 calcmode="lin" valueType="num">
                                      <p:cBhvr additive="base">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 calcmode="lin" valueType="num">
                                      <p:cBhvr additive="base">
                                        <p:cTn id="37"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 calcmode="lin" valueType="num">
                                      <p:cBhvr additive="base">
                                        <p:cTn id="43"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xEl>
                                              <p:pRg st="5" end="5"/>
                                            </p:txEl>
                                          </p:spTgt>
                                        </p:tgtEl>
                                        <p:attrNameLst>
                                          <p:attrName>style.visibility</p:attrName>
                                        </p:attrNameLst>
                                      </p:cBhvr>
                                      <p:to>
                                        <p:strVal val="visible"/>
                                      </p:to>
                                    </p:set>
                                    <p:anim calcmode="lin" valueType="num">
                                      <p:cBhvr additive="base">
                                        <p:cTn id="49"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xEl>
                                              <p:pRg st="6" end="6"/>
                                            </p:txEl>
                                          </p:spTgt>
                                        </p:tgtEl>
                                        <p:attrNameLst>
                                          <p:attrName>style.visibility</p:attrName>
                                        </p:attrNameLst>
                                      </p:cBhvr>
                                      <p:to>
                                        <p:strVal val="visible"/>
                                      </p:to>
                                    </p:set>
                                    <p:anim calcmode="lin" valueType="num">
                                      <p:cBhvr additive="base">
                                        <p:cTn id="55"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841934" y="2688338"/>
            <a:ext cx="11540641" cy="1041761"/>
          </a:xfrm>
        </p:spPr>
        <p:txBody>
          <a:bodyPr/>
          <a:lstStyle/>
          <a:p>
            <a:pPr algn="ctr"/>
            <a:r>
              <a:rPr lang="zh-CN" altLang="zh-CN" sz="5400" b="1" kern="100" dirty="0">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Times New Roman" panose="02020603050405020304" pitchFamily="18" charset="0"/>
              </a:rPr>
              <a:t>高中英语应用文写作</a:t>
            </a:r>
            <a:r>
              <a:rPr lang="en-US" altLang="zh-CN" sz="5400" b="1" kern="100" dirty="0">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Times New Roman" panose="02020603050405020304" pitchFamily="18" charset="0"/>
              </a:rPr>
              <a:t>---</a:t>
            </a:r>
            <a:r>
              <a:rPr lang="zh-CN" altLang="zh-CN" sz="5400" b="1" kern="100" dirty="0">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Times New Roman" panose="02020603050405020304" pitchFamily="18" charset="0"/>
              </a:rPr>
              <a:t>邀请信</a:t>
            </a:r>
            <a:r>
              <a:rPr lang="en-US" altLang="zh-CN" sz="5400" b="1" kern="100" dirty="0">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Times New Roman" panose="02020603050405020304" pitchFamily="18" charset="0"/>
              </a:rPr>
              <a:t>2</a:t>
            </a:r>
            <a:endParaRPr kumimoji="1" lang="zh-CN" altLang="en-US" dirty="0">
              <a:effectLst>
                <a:outerShdw blurRad="38100" dist="38100" dir="2700000" algn="tl">
                  <a:srgbClr val="000000">
                    <a:alpha val="43137"/>
                  </a:srgbClr>
                </a:outerShdw>
              </a:effectLst>
            </a:endParaRPr>
          </a:p>
        </p:txBody>
      </p:sp>
      <p:sp>
        <p:nvSpPr>
          <p:cNvPr id="3" name="文本占位符 2"/>
          <p:cNvSpPr>
            <a:spLocks noGrp="1"/>
          </p:cNvSpPr>
          <p:nvPr>
            <p:ph type="body" sz="quarter" idx="14"/>
          </p:nvPr>
        </p:nvSpPr>
        <p:spPr>
          <a:xfrm>
            <a:off x="2781481" y="1030606"/>
            <a:ext cx="8084654" cy="588643"/>
          </a:xfrm>
        </p:spPr>
        <p:txBody>
          <a:bodyPr/>
          <a:lstStyle/>
          <a:p>
            <a:pPr lvl="0" algn="ctr">
              <a:buClr>
                <a:srgbClr val="FF0000"/>
              </a:buClr>
              <a:tabLst>
                <a:tab pos="457200" algn="l"/>
              </a:tabLst>
            </a:pPr>
            <a:r>
              <a:rPr lang="en-US" altLang="zh-CN" sz="3600" dirty="0"/>
              <a:t>Letters of Invitations</a:t>
            </a:r>
            <a:r>
              <a:rPr lang="zh-CN" altLang="zh-CN" sz="3600" dirty="0"/>
              <a:t>（</a:t>
            </a:r>
            <a:r>
              <a:rPr lang="en-US" altLang="zh-CN" sz="3600" dirty="0"/>
              <a:t>2</a:t>
            </a:r>
            <a:r>
              <a:rPr lang="zh-CN" altLang="zh-CN" sz="3600" dirty="0"/>
              <a:t>）</a:t>
            </a:r>
            <a:endParaRPr lang="zh-CN" altLang="zh-CN" sz="36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占位符 3"/>
          <p:cNvSpPr>
            <a:spLocks noGrp="1"/>
          </p:cNvSpPr>
          <p:nvPr>
            <p:ph type="body" sz="quarter" idx="15"/>
          </p:nvPr>
        </p:nvSpPr>
        <p:spPr>
          <a:xfrm>
            <a:off x="2669274" y="4816097"/>
            <a:ext cx="7464486" cy="691979"/>
          </a:xfrm>
        </p:spPr>
        <p:txBody>
          <a:bodyPr/>
          <a:lstStyle/>
          <a:p>
            <a:pPr algn="ctr"/>
            <a:r>
              <a:rPr kumimoji="1" lang="zh-CN" altLang="en-US" sz="2400" dirty="0"/>
              <a:t>制作人：杭州二中 许丽君</a:t>
            </a:r>
            <a:endParaRPr kumimoji="1" lang="zh-CN" altLang="en-US" sz="2400" dirty="0"/>
          </a:p>
        </p:txBody>
      </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75246" y="96749"/>
            <a:ext cx="1044362" cy="1044362"/>
            <a:chOff x="275246" y="96749"/>
            <a:chExt cx="1044362" cy="1044362"/>
          </a:xfrm>
        </p:grpSpPr>
        <p:sp>
          <p:nvSpPr>
            <p:cNvPr id="14" name="泪珠形 81"/>
            <p:cNvSpPr/>
            <p:nvPr/>
          </p:nvSpPr>
          <p:spPr>
            <a:xfrm>
              <a:off x="275246" y="96749"/>
              <a:ext cx="1044362" cy="10443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 name="组合 22"/>
            <p:cNvGrpSpPr/>
            <p:nvPr/>
          </p:nvGrpSpPr>
          <p:grpSpPr>
            <a:xfrm>
              <a:off x="569781" y="424065"/>
              <a:ext cx="548656" cy="430686"/>
              <a:chOff x="3829050" y="5226603"/>
              <a:chExt cx="1511301" cy="1186348"/>
            </a:xfrm>
            <a:solidFill>
              <a:schemeClr val="bg1"/>
            </a:solidFill>
          </p:grpSpPr>
          <p:sp>
            <p:nvSpPr>
              <p:cNvPr id="16"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7"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8"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9"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72" name="文本框 8"/>
          <p:cNvSpPr txBox="1"/>
          <p:nvPr/>
        </p:nvSpPr>
        <p:spPr>
          <a:xfrm>
            <a:off x="561628" y="424065"/>
            <a:ext cx="11382733" cy="590804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Font typeface="Wingdings" panose="05000000000000000000" pitchFamily="2" charset="2"/>
              <a:buChar char=""/>
            </a:pPr>
            <a:r>
              <a:rPr lang="zh-CN" altLang="zh-CN" sz="2100" b="1" kern="100" dirty="0">
                <a:solidFill>
                  <a:srgbClr val="0033CC"/>
                </a:solidFill>
                <a:latin typeface="Calibri" panose="020F0502020204030204" pitchFamily="34" charset="0"/>
                <a:cs typeface="Times New Roman" panose="02020603050405020304" pitchFamily="18" charset="0"/>
              </a:rPr>
              <a:t>邀请信写作模板</a:t>
            </a:r>
            <a:r>
              <a:rPr lang="en-US" altLang="zh-CN" sz="2100" b="1" kern="100" dirty="0">
                <a:solidFill>
                  <a:srgbClr val="0033CC"/>
                </a:solidFill>
                <a:latin typeface="Calibri" panose="020F0502020204030204" pitchFamily="34" charset="0"/>
                <a:cs typeface="Times New Roman" panose="02020603050405020304" pitchFamily="18" charset="0"/>
              </a:rPr>
              <a:t>2</a:t>
            </a:r>
            <a:r>
              <a:rPr lang="zh-CN" altLang="zh-CN" sz="2100" b="1" kern="100" dirty="0">
                <a:solidFill>
                  <a:srgbClr val="0033CC"/>
                </a:solidFill>
                <a:latin typeface="Calibri" panose="020F0502020204030204" pitchFamily="34" charset="0"/>
                <a:cs typeface="Times New Roman" panose="02020603050405020304" pitchFamily="18" charset="0"/>
              </a:rPr>
              <a:t>：</a:t>
            </a:r>
            <a:endParaRPr lang="zh-CN" altLang="zh-CN" sz="2100" b="1" kern="100" dirty="0">
              <a:latin typeface="Calibri" panose="020F0502020204030204" pitchFamily="34" charset="0"/>
              <a:cs typeface="Times New Roman" panose="02020603050405020304" pitchFamily="18" charset="0"/>
            </a:endParaRPr>
          </a:p>
          <a:p>
            <a:pPr indent="228600" algn="just"/>
            <a:r>
              <a:rPr lang="en-US" altLang="zh-CN" sz="2100" b="1" kern="100" dirty="0">
                <a:latin typeface="Calibri" panose="020F0502020204030204" pitchFamily="34" charset="0"/>
                <a:cs typeface="Times New Roman" panose="02020603050405020304" pitchFamily="18" charset="0"/>
              </a:rPr>
              <a:t>Dear ______, </a:t>
            </a:r>
            <a:r>
              <a:rPr lang="en-US" altLang="zh-CN" sz="2100" b="1" kern="100" dirty="0">
                <a:latin typeface="Times New Roman" panose="02020603050405020304" pitchFamily="18" charset="0"/>
                <a:cs typeface="Times New Roman" panose="02020603050405020304" pitchFamily="18" charset="0"/>
              </a:rPr>
              <a:t>(</a:t>
            </a:r>
            <a:r>
              <a:rPr lang="zh-CN" altLang="zh-CN" sz="2100" b="1" kern="100" dirty="0">
                <a:latin typeface="Times New Roman" panose="02020603050405020304" pitchFamily="18" charset="0"/>
                <a:cs typeface="Times New Roman" panose="02020603050405020304" pitchFamily="18" charset="0"/>
              </a:rPr>
              <a:t>写信对象</a:t>
            </a:r>
            <a:r>
              <a:rPr lang="en-US" altLang="zh-CN" sz="2100" b="1" kern="100" dirty="0">
                <a:latin typeface="Times New Roman" panose="02020603050405020304" pitchFamily="18" charset="0"/>
                <a:cs typeface="Times New Roman" panose="02020603050405020304" pitchFamily="18" charset="0"/>
              </a:rPr>
              <a:t>)</a:t>
            </a:r>
            <a:endParaRPr lang="zh-CN" altLang="zh-CN" sz="2100"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100" b="1" kern="100" dirty="0">
                <a:solidFill>
                  <a:srgbClr val="FF0000"/>
                </a:solidFill>
                <a:latin typeface="Calibri" panose="020F0502020204030204" pitchFamily="34" charset="0"/>
                <a:cs typeface="Times New Roman" panose="02020603050405020304" pitchFamily="18" charset="0"/>
              </a:rPr>
              <a:t>Writing Purpose</a:t>
            </a:r>
            <a:r>
              <a:rPr lang="zh-CN" altLang="zh-CN" sz="2100" b="1" kern="100" dirty="0">
                <a:solidFill>
                  <a:srgbClr val="FF0000"/>
                </a:solidFill>
                <a:latin typeface="Calibri" panose="020F0502020204030204" pitchFamily="34" charset="0"/>
                <a:cs typeface="Times New Roman" panose="02020603050405020304" pitchFamily="18" charset="0"/>
              </a:rPr>
              <a:t>：</a:t>
            </a:r>
            <a:endParaRPr lang="zh-CN" altLang="zh-CN" sz="2100" b="1" kern="100" dirty="0">
              <a:latin typeface="Calibri" panose="020F0502020204030204" pitchFamily="34" charset="0"/>
              <a:cs typeface="Times New Roman" panose="02020603050405020304" pitchFamily="18" charset="0"/>
            </a:endParaRPr>
          </a:p>
          <a:p>
            <a:pPr algn="just"/>
            <a:r>
              <a:rPr lang="en-US" altLang="zh-CN" sz="2100" b="1" kern="100" dirty="0">
                <a:latin typeface="Calibri" panose="020F0502020204030204" pitchFamily="34" charset="0"/>
                <a:cs typeface="Times New Roman" panose="02020603050405020304" pitchFamily="18" charset="0"/>
              </a:rPr>
              <a:t>Dear ____, </a:t>
            </a:r>
            <a:endParaRPr lang="zh-CN" altLang="zh-CN" sz="2100"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100" b="1" kern="100" dirty="0">
                <a:solidFill>
                  <a:srgbClr val="FF0000"/>
                </a:solidFill>
                <a:latin typeface="Calibri" panose="020F0502020204030204" pitchFamily="34" charset="0"/>
                <a:cs typeface="Times New Roman" panose="02020603050405020304" pitchFamily="18" charset="0"/>
              </a:rPr>
              <a:t>Beginning</a:t>
            </a:r>
            <a:r>
              <a:rPr lang="en-US" altLang="zh-CN" sz="2100" b="1" kern="100" dirty="0">
                <a:latin typeface="Calibri" panose="020F0502020204030204" pitchFamily="34" charset="0"/>
                <a:cs typeface="Times New Roman" panose="02020603050405020304" pitchFamily="18" charset="0"/>
              </a:rPr>
              <a:t> --- </a:t>
            </a:r>
            <a:r>
              <a:rPr lang="en-US" altLang="zh-CN" sz="2100" b="1" u="sng" kern="100" dirty="0">
                <a:solidFill>
                  <a:srgbClr val="FF0000"/>
                </a:solidFill>
                <a:highlight>
                  <a:srgbClr val="FFFF00"/>
                </a:highlight>
                <a:latin typeface="Calibri" panose="020F0502020204030204" pitchFamily="34" charset="0"/>
                <a:cs typeface="Times New Roman" panose="02020603050405020304" pitchFamily="18" charset="0"/>
              </a:rPr>
              <a:t>Briefly explain the activities</a:t>
            </a:r>
            <a:r>
              <a:rPr lang="en-US" altLang="zh-CN" sz="2100" b="1" kern="100" dirty="0">
                <a:latin typeface="Calibri" panose="020F0502020204030204" pitchFamily="34" charset="0"/>
                <a:cs typeface="Times New Roman" panose="02020603050405020304" pitchFamily="18" charset="0"/>
              </a:rPr>
              <a:t> and invite them to attend (Introduction and purpose)</a:t>
            </a:r>
            <a:endParaRPr lang="zh-CN" altLang="zh-CN" sz="2100" b="1" kern="100" dirty="0">
              <a:latin typeface="Calibri" panose="020F0502020204030204" pitchFamily="34" charset="0"/>
              <a:cs typeface="Times New Roman" panose="02020603050405020304" pitchFamily="18" charset="0"/>
            </a:endParaRPr>
          </a:p>
          <a:p>
            <a:pPr marL="266700" algn="just"/>
            <a:r>
              <a:rPr lang="zh-CN" altLang="zh-CN" sz="2100" b="1" kern="100" dirty="0">
                <a:solidFill>
                  <a:srgbClr val="FF0000"/>
                </a:solidFill>
                <a:latin typeface="Calibri" panose="020F0502020204030204" pitchFamily="34" charset="0"/>
                <a:cs typeface="Times New Roman" panose="02020603050405020304" pitchFamily="18" charset="0"/>
              </a:rPr>
              <a:t>①</a:t>
            </a:r>
            <a:r>
              <a:rPr lang="en-US" altLang="zh-CN" sz="2100" b="1" u="sng" kern="100" dirty="0">
                <a:latin typeface="Calibri" panose="020F0502020204030204" pitchFamily="34" charset="0"/>
                <a:cs typeface="Times New Roman" panose="02020603050405020304" pitchFamily="18" charset="0"/>
              </a:rPr>
              <a:t>It is our pleasure </a:t>
            </a:r>
            <a:r>
              <a:rPr lang="en-US" altLang="zh-CN" sz="2100" b="1" kern="100" dirty="0">
                <a:latin typeface="Calibri" panose="020F0502020204030204" pitchFamily="34" charset="0"/>
                <a:cs typeface="Times New Roman" panose="02020603050405020304" pitchFamily="18" charset="0"/>
              </a:rPr>
              <a:t>to inform you that _________ is </a:t>
            </a:r>
            <a:r>
              <a:rPr lang="en-US" altLang="zh-CN" sz="2100" b="1" u="sng" kern="100" dirty="0">
                <a:latin typeface="Calibri" panose="020F0502020204030204" pitchFamily="34" charset="0"/>
                <a:cs typeface="Times New Roman" panose="02020603050405020304" pitchFamily="18" charset="0"/>
              </a:rPr>
              <a:t>organizing a ________________</a:t>
            </a:r>
            <a:r>
              <a:rPr lang="en-US" altLang="zh-CN" sz="2100" b="1" kern="100" dirty="0">
                <a:latin typeface="Calibri" panose="020F0502020204030204" pitchFamily="34" charset="0"/>
                <a:cs typeface="Times New Roman" panose="02020603050405020304" pitchFamily="18" charset="0"/>
              </a:rPr>
              <a:t>(which is</a:t>
            </a:r>
            <a:r>
              <a:rPr lang="en-US" altLang="zh-CN" sz="2100" b="1" u="sng" kern="100" dirty="0">
                <a:latin typeface="Calibri" panose="020F0502020204030204" pitchFamily="34" charset="0"/>
                <a:cs typeface="Times New Roman" panose="02020603050405020304" pitchFamily="18" charset="0"/>
              </a:rPr>
              <a:t>) to be held </a:t>
            </a:r>
            <a:r>
              <a:rPr lang="en-US" altLang="zh-CN" sz="2100" b="1" kern="100" dirty="0">
                <a:latin typeface="Calibri" panose="020F0502020204030204" pitchFamily="34" charset="0"/>
                <a:cs typeface="Times New Roman" panose="02020603050405020304" pitchFamily="18" charset="0"/>
              </a:rPr>
              <a:t>_____________. The fair will be open to sb. from 10:00 am in the gym. </a:t>
            </a:r>
            <a:endParaRPr lang="zh-CN" altLang="zh-CN" sz="2100"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100" b="1" kern="100" dirty="0">
                <a:solidFill>
                  <a:srgbClr val="FF0000"/>
                </a:solidFill>
                <a:latin typeface="Calibri" panose="020F0502020204030204" pitchFamily="34" charset="0"/>
                <a:cs typeface="Times New Roman" panose="02020603050405020304" pitchFamily="18" charset="0"/>
              </a:rPr>
              <a:t>Body--- </a:t>
            </a:r>
            <a:r>
              <a:rPr lang="en-US" altLang="zh-CN" sz="2100" b="1" kern="100" dirty="0">
                <a:latin typeface="Calibri" panose="020F0502020204030204" pitchFamily="34" charset="0"/>
                <a:cs typeface="Times New Roman" panose="02020603050405020304" pitchFamily="18" charset="0"/>
              </a:rPr>
              <a:t>Introduce </a:t>
            </a:r>
            <a:r>
              <a:rPr lang="en-US" altLang="zh-CN" sz="2100" b="1" u="sng" kern="100" dirty="0">
                <a:solidFill>
                  <a:srgbClr val="FF0000"/>
                </a:solidFill>
                <a:highlight>
                  <a:srgbClr val="FFFF00"/>
                </a:highlight>
                <a:latin typeface="Calibri" panose="020F0502020204030204" pitchFamily="34" charset="0"/>
                <a:cs typeface="Times New Roman" panose="02020603050405020304" pitchFamily="18" charset="0"/>
              </a:rPr>
              <a:t>the specific contents </a:t>
            </a:r>
            <a:r>
              <a:rPr lang="en-US" altLang="zh-CN" sz="2100" b="1" kern="100" dirty="0">
                <a:latin typeface="Calibri" panose="020F0502020204030204" pitchFamily="34" charset="0"/>
                <a:cs typeface="Times New Roman" panose="02020603050405020304" pitchFamily="18" charset="0"/>
              </a:rPr>
              <a:t>of the activity; </a:t>
            </a:r>
            <a:endParaRPr lang="zh-CN" altLang="zh-CN" sz="2100" b="1" kern="100" dirty="0">
              <a:latin typeface="Calibri" panose="020F0502020204030204" pitchFamily="34" charset="0"/>
              <a:cs typeface="Times New Roman" panose="02020603050405020304" pitchFamily="18" charset="0"/>
            </a:endParaRPr>
          </a:p>
          <a:p>
            <a:pPr marL="742950" lvl="1" indent="-285750" algn="just">
              <a:buFont typeface="Wingdings" panose="05000000000000000000" pitchFamily="2" charset="2"/>
              <a:buChar char=""/>
            </a:pPr>
            <a:r>
              <a:rPr lang="en-US" altLang="zh-CN" sz="2100" b="1" kern="100" dirty="0">
                <a:solidFill>
                  <a:srgbClr val="FF0000"/>
                </a:solidFill>
                <a:latin typeface="Calibri" panose="020F0502020204030204" pitchFamily="34" charset="0"/>
                <a:cs typeface="Times New Roman" panose="02020603050405020304" pitchFamily="18" charset="0"/>
              </a:rPr>
              <a:t>---</a:t>
            </a:r>
            <a:r>
              <a:rPr lang="en-US" altLang="zh-CN" sz="2100" b="1" kern="100" dirty="0">
                <a:latin typeface="Calibri" panose="020F0502020204030204" pitchFamily="34" charset="0"/>
                <a:cs typeface="Times New Roman" panose="02020603050405020304" pitchFamily="18" charset="0"/>
              </a:rPr>
              <a:t> state </a:t>
            </a:r>
            <a:r>
              <a:rPr lang="en-US" altLang="zh-CN" sz="2100" b="1" u="sng" kern="100" dirty="0">
                <a:solidFill>
                  <a:srgbClr val="FF0000"/>
                </a:solidFill>
                <a:highlight>
                  <a:srgbClr val="FFFF00"/>
                </a:highlight>
                <a:latin typeface="Calibri" panose="020F0502020204030204" pitchFamily="34" charset="0"/>
                <a:cs typeface="Times New Roman" panose="02020603050405020304" pitchFamily="18" charset="0"/>
              </a:rPr>
              <a:t>the reasons</a:t>
            </a:r>
            <a:r>
              <a:rPr lang="en-US" altLang="zh-CN" sz="2100" b="1" kern="100" dirty="0">
                <a:latin typeface="Calibri" panose="020F0502020204030204" pitchFamily="34" charset="0"/>
                <a:cs typeface="Times New Roman" panose="02020603050405020304" pitchFamily="18" charset="0"/>
              </a:rPr>
              <a:t> for the invitee, including </a:t>
            </a:r>
            <a:r>
              <a:rPr lang="en-US" altLang="zh-CN" sz="2100" b="1" u="sng" kern="100" dirty="0">
                <a:solidFill>
                  <a:srgbClr val="FF0000"/>
                </a:solidFill>
                <a:highlight>
                  <a:srgbClr val="FFFF00"/>
                </a:highlight>
                <a:latin typeface="Calibri" panose="020F0502020204030204" pitchFamily="34" charset="0"/>
                <a:cs typeface="Times New Roman" panose="02020603050405020304" pitchFamily="18" charset="0"/>
              </a:rPr>
              <a:t>the specific time, place and content</a:t>
            </a:r>
            <a:r>
              <a:rPr lang="en-US" altLang="zh-CN" sz="2100" b="1" u="sng" kern="100" dirty="0">
                <a:solidFill>
                  <a:srgbClr val="FF0000"/>
                </a:solidFill>
                <a:latin typeface="Calibri" panose="020F0502020204030204" pitchFamily="34" charset="0"/>
                <a:cs typeface="Times New Roman" panose="02020603050405020304" pitchFamily="18" charset="0"/>
              </a:rPr>
              <a:t>s</a:t>
            </a:r>
            <a:r>
              <a:rPr lang="en-US" altLang="zh-CN" sz="2100" b="1" kern="100" dirty="0">
                <a:latin typeface="Calibri" panose="020F0502020204030204" pitchFamily="34" charset="0"/>
                <a:cs typeface="Times New Roman" panose="02020603050405020304" pitchFamily="18" charset="0"/>
              </a:rPr>
              <a:t> of the activity.            </a:t>
            </a:r>
            <a:endParaRPr lang="zh-CN" altLang="zh-CN" sz="2100"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altLang="zh-CN" sz="2100" b="1" kern="100" dirty="0">
                <a:latin typeface="Calibri" panose="020F0502020204030204" pitchFamily="34" charset="0"/>
                <a:cs typeface="Times New Roman" panose="02020603050405020304" pitchFamily="18" charset="0"/>
              </a:rPr>
              <a:t>Why do you invite your friends and your relatives?</a:t>
            </a:r>
            <a:endParaRPr lang="zh-CN" altLang="zh-CN" sz="2100" b="1" kern="100" dirty="0">
              <a:latin typeface="Calibri" panose="020F0502020204030204" pitchFamily="34" charset="0"/>
              <a:cs typeface="Times New Roman" panose="02020603050405020304" pitchFamily="18" charset="0"/>
            </a:endParaRPr>
          </a:p>
          <a:p>
            <a:pPr marL="266700" algn="just"/>
            <a:r>
              <a:rPr lang="zh-CN" altLang="zh-CN" sz="2100" b="1" kern="100" dirty="0">
                <a:solidFill>
                  <a:srgbClr val="FF0000"/>
                </a:solidFill>
                <a:latin typeface="Calibri" panose="020F0502020204030204" pitchFamily="34" charset="0"/>
                <a:cs typeface="Times New Roman" panose="02020603050405020304" pitchFamily="18" charset="0"/>
              </a:rPr>
              <a:t>②</a:t>
            </a:r>
            <a:r>
              <a:rPr lang="zh-CN" altLang="zh-CN" sz="2100" b="1" kern="100" dirty="0">
                <a:latin typeface="Calibri" panose="020F0502020204030204" pitchFamily="34" charset="0"/>
                <a:cs typeface="Times New Roman" panose="02020603050405020304" pitchFamily="18" charset="0"/>
              </a:rPr>
              <a:t> </a:t>
            </a:r>
            <a:r>
              <a:rPr lang="en-US" altLang="zh-CN" sz="2100" b="1" u="sng" kern="100" dirty="0">
                <a:highlight>
                  <a:srgbClr val="FFFF00"/>
                </a:highlight>
                <a:latin typeface="Calibri" panose="020F0502020204030204" pitchFamily="34" charset="0"/>
                <a:cs typeface="Times New Roman" panose="02020603050405020304" pitchFamily="18" charset="0"/>
              </a:rPr>
              <a:t>With the purpose of</a:t>
            </a:r>
            <a:r>
              <a:rPr lang="en-US" altLang="zh-CN" sz="2100" b="1" u="sng" kern="100" dirty="0">
                <a:latin typeface="Calibri" panose="020F0502020204030204" pitchFamily="34" charset="0"/>
                <a:cs typeface="Times New Roman" panose="02020603050405020304" pitchFamily="18" charset="0"/>
              </a:rPr>
              <a:t> </a:t>
            </a:r>
            <a:r>
              <a:rPr lang="en-US" altLang="zh-CN" sz="2100" b="1" kern="100" dirty="0">
                <a:latin typeface="Calibri" panose="020F0502020204030204" pitchFamily="34" charset="0"/>
                <a:cs typeface="Times New Roman" panose="02020603050405020304" pitchFamily="18" charset="0"/>
              </a:rPr>
              <a:t>promoting ____________, </a:t>
            </a:r>
            <a:r>
              <a:rPr lang="en-US" altLang="zh-CN" sz="2100" b="1" u="sng" kern="100" dirty="0">
                <a:latin typeface="Calibri" panose="020F0502020204030204" pitchFamily="34" charset="0"/>
                <a:cs typeface="Times New Roman" panose="02020603050405020304" pitchFamily="18" charset="0"/>
              </a:rPr>
              <a:t>______________</a:t>
            </a:r>
            <a:r>
              <a:rPr lang="en-US" altLang="zh-CN" sz="2100" b="1" kern="100" dirty="0">
                <a:latin typeface="Calibri" panose="020F0502020204030204" pitchFamily="34" charset="0"/>
                <a:cs typeface="Times New Roman" panose="02020603050405020304" pitchFamily="18" charset="0"/>
              </a:rPr>
              <a:t> is </a:t>
            </a:r>
            <a:r>
              <a:rPr lang="en-US" altLang="zh-CN" sz="2100" b="1" u="sng" kern="100" dirty="0">
                <a:highlight>
                  <a:srgbClr val="FFFF00"/>
                </a:highlight>
                <a:latin typeface="Calibri" panose="020F0502020204030204" pitchFamily="34" charset="0"/>
                <a:cs typeface="Times New Roman" panose="02020603050405020304" pitchFamily="18" charset="0"/>
              </a:rPr>
              <a:t>the main focus</a:t>
            </a:r>
            <a:r>
              <a:rPr lang="en-US" altLang="zh-CN" sz="2100" b="1" u="sng" kern="100" dirty="0">
                <a:latin typeface="Calibri" panose="020F0502020204030204" pitchFamily="34" charset="0"/>
                <a:cs typeface="Times New Roman" panose="02020603050405020304" pitchFamily="18" charset="0"/>
              </a:rPr>
              <a:t> </a:t>
            </a:r>
            <a:r>
              <a:rPr lang="en-US" altLang="zh-CN" sz="2100" b="1" kern="100" dirty="0">
                <a:latin typeface="Calibri" panose="020F0502020204030204" pitchFamily="34" charset="0"/>
                <a:cs typeface="Times New Roman" panose="02020603050405020304" pitchFamily="18" charset="0"/>
              </a:rPr>
              <a:t>of our ______ fair. Our school students will present _________ that day. The projects </a:t>
            </a:r>
            <a:r>
              <a:rPr lang="en-US" altLang="zh-CN" sz="2100" b="1" u="sng" kern="100" dirty="0">
                <a:solidFill>
                  <a:srgbClr val="FF0000"/>
                </a:solidFill>
                <a:highlight>
                  <a:srgbClr val="FFFF00"/>
                </a:highlight>
                <a:latin typeface="Calibri" panose="020F0502020204030204" pitchFamily="34" charset="0"/>
                <a:cs typeface="Times New Roman" panose="02020603050405020304" pitchFamily="18" charset="0"/>
              </a:rPr>
              <a:t>will benefit sb. </a:t>
            </a:r>
            <a:r>
              <a:rPr lang="en-US" altLang="zh-CN" sz="2100" b="1" kern="100" dirty="0">
                <a:latin typeface="Calibri" panose="020F0502020204030204" pitchFamily="34" charset="0"/>
                <a:cs typeface="Times New Roman" panose="02020603050405020304" pitchFamily="18" charset="0"/>
              </a:rPr>
              <a:t>and </a:t>
            </a:r>
            <a:r>
              <a:rPr lang="en-US" altLang="zh-CN" sz="2100" b="1" u="sng" kern="100" dirty="0">
                <a:highlight>
                  <a:srgbClr val="FFFF00"/>
                </a:highlight>
                <a:latin typeface="Calibri" panose="020F0502020204030204" pitchFamily="34" charset="0"/>
                <a:cs typeface="Times New Roman" panose="02020603050405020304" pitchFamily="18" charset="0"/>
              </a:rPr>
              <a:t>various awards will be given.</a:t>
            </a:r>
            <a:endParaRPr lang="zh-CN" altLang="zh-CN" sz="2100" b="1"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2514600" algn="l"/>
              </a:tabLst>
            </a:pPr>
            <a:r>
              <a:rPr lang="en-US" altLang="zh-CN" sz="2100" b="1" kern="100" dirty="0">
                <a:solidFill>
                  <a:srgbClr val="FF0000"/>
                </a:solidFill>
                <a:latin typeface="Calibri" panose="020F0502020204030204" pitchFamily="34" charset="0"/>
                <a:cs typeface="Times New Roman" panose="02020603050405020304" pitchFamily="18" charset="0"/>
              </a:rPr>
              <a:t>Ending ---About your wishes for response and being accepted with your gratitude.</a:t>
            </a:r>
            <a:endParaRPr lang="zh-CN" altLang="zh-CN" sz="2100" b="1" kern="100" dirty="0">
              <a:latin typeface="宋体" panose="02010600030101010101" pitchFamily="2" charset="-122"/>
              <a:cs typeface="Courier New" panose="02070309020205020404" pitchFamily="49" charset="0"/>
            </a:endParaRPr>
          </a:p>
          <a:p>
            <a:pPr indent="267970" algn="just"/>
            <a:r>
              <a:rPr lang="zh-CN" altLang="zh-CN" sz="2100" b="1" kern="100" dirty="0">
                <a:solidFill>
                  <a:srgbClr val="FF0000"/>
                </a:solidFill>
                <a:latin typeface="Calibri" panose="020F0502020204030204" pitchFamily="34" charset="0"/>
                <a:cs typeface="Times New Roman" panose="02020603050405020304" pitchFamily="18" charset="0"/>
              </a:rPr>
              <a:t>③</a:t>
            </a:r>
            <a:r>
              <a:rPr lang="en-US" altLang="zh-CN" sz="2100" b="1" kern="100" dirty="0">
                <a:solidFill>
                  <a:srgbClr val="FF0000"/>
                </a:solidFill>
                <a:latin typeface="Calibri" panose="020F0502020204030204" pitchFamily="34" charset="0"/>
                <a:cs typeface="Times New Roman" panose="02020603050405020304" pitchFamily="18" charset="0"/>
              </a:rPr>
              <a:t> </a:t>
            </a:r>
            <a:r>
              <a:rPr lang="en-US" altLang="zh-CN" sz="2100" b="1" u="sng" kern="100" dirty="0">
                <a:solidFill>
                  <a:srgbClr val="FF0000"/>
                </a:solidFill>
                <a:highlight>
                  <a:srgbClr val="FFFF00"/>
                </a:highlight>
                <a:latin typeface="Calibri" panose="020F0502020204030204" pitchFamily="34" charset="0"/>
                <a:cs typeface="Times New Roman" panose="02020603050405020304" pitchFamily="18" charset="0"/>
              </a:rPr>
              <a:t>Your gracious presence will be highly appreciated</a:t>
            </a:r>
            <a:r>
              <a:rPr lang="en-US" altLang="zh-CN" sz="2100" b="1" kern="100" dirty="0">
                <a:latin typeface="Calibri" panose="020F0502020204030204" pitchFamily="34" charset="0"/>
                <a:cs typeface="Times New Roman" panose="02020603050405020304" pitchFamily="18" charset="0"/>
              </a:rPr>
              <a:t> and looking forward to your early reply.                                   </a:t>
            </a:r>
            <a:endParaRPr lang="zh-CN" altLang="zh-CN" sz="2100" b="1" kern="100" dirty="0">
              <a:latin typeface="Calibri" panose="020F0502020204030204" pitchFamily="34" charset="0"/>
              <a:cs typeface="Times New Roman" panose="02020603050405020304" pitchFamily="18" charset="0"/>
            </a:endParaRPr>
          </a:p>
          <a:p>
            <a:pPr marL="4643120" indent="-200025"/>
            <a:r>
              <a:rPr lang="en-US" altLang="zh-CN" sz="2100" b="1" kern="100" dirty="0">
                <a:latin typeface="华文隶书" panose="02010800040101010101" charset="-122"/>
                <a:cs typeface="Vijaya"/>
              </a:rPr>
              <a:t>Respectfully yours                                                         Li Hua</a:t>
            </a:r>
            <a:endParaRPr lang="zh-CN" altLang="zh-CN" sz="2100" b="1" kern="100" dirty="0">
              <a:latin typeface="Calibri" panose="020F0502020204030204" pitchFamily="34" charset="0"/>
              <a:cs typeface="Times New Roman" panose="02020603050405020304" pitchFamily="18" charset="0"/>
            </a:endParaRPr>
          </a:p>
        </p:txBody>
      </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bg/>
                                          </p:spTgt>
                                        </p:tgtEl>
                                        <p:attrNameLst>
                                          <p:attrName>style.visibility</p:attrName>
                                        </p:attrNameLst>
                                      </p:cBhvr>
                                      <p:to>
                                        <p:strVal val="visible"/>
                                      </p:to>
                                    </p:set>
                                    <p:animEffect transition="in" filter="fade">
                                      <p:cBhvr>
                                        <p:cTn id="7" dur="1000"/>
                                        <p:tgtEl>
                                          <p:spTgt spid="72">
                                            <p:bg/>
                                          </p:spTgt>
                                        </p:tgtEl>
                                      </p:cBhvr>
                                    </p:animEffect>
                                    <p:anim calcmode="lin" valueType="num">
                                      <p:cBhvr>
                                        <p:cTn id="8" dur="1000" fill="hold"/>
                                        <p:tgtEl>
                                          <p:spTgt spid="72">
                                            <p:bg/>
                                          </p:spTgt>
                                        </p:tgtEl>
                                        <p:attrNameLst>
                                          <p:attrName>ppt_x</p:attrName>
                                        </p:attrNameLst>
                                      </p:cBhvr>
                                      <p:tavLst>
                                        <p:tav tm="0">
                                          <p:val>
                                            <p:strVal val="#ppt_x"/>
                                          </p:val>
                                        </p:tav>
                                        <p:tav tm="100000">
                                          <p:val>
                                            <p:strVal val="#ppt_x"/>
                                          </p:val>
                                        </p:tav>
                                      </p:tavLst>
                                    </p:anim>
                                    <p:anim calcmode="lin" valueType="num">
                                      <p:cBhvr>
                                        <p:cTn id="9" dur="1000" fill="hold"/>
                                        <p:tgtEl>
                                          <p:spTgt spid="72">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2">
                                            <p:txEl>
                                              <p:pRg st="0" end="0"/>
                                            </p:txEl>
                                          </p:spTgt>
                                        </p:tgtEl>
                                        <p:attrNameLst>
                                          <p:attrName>style.visibility</p:attrName>
                                        </p:attrNameLst>
                                      </p:cBhvr>
                                      <p:to>
                                        <p:strVal val="visible"/>
                                      </p:to>
                                    </p:set>
                                    <p:animEffect transition="in" filter="fade">
                                      <p:cBhvr>
                                        <p:cTn id="13" dur="1000"/>
                                        <p:tgtEl>
                                          <p:spTgt spid="72">
                                            <p:txEl>
                                              <p:pRg st="0" end="0"/>
                                            </p:txEl>
                                          </p:spTgt>
                                        </p:tgtEl>
                                      </p:cBhvr>
                                    </p:animEffect>
                                    <p:anim calcmode="lin" valueType="num">
                                      <p:cBhvr>
                                        <p:cTn id="14"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2">
                                            <p:txEl>
                                              <p:pRg st="1" end="1"/>
                                            </p:txEl>
                                          </p:spTgt>
                                        </p:tgtEl>
                                        <p:attrNameLst>
                                          <p:attrName>style.visibility</p:attrName>
                                        </p:attrNameLst>
                                      </p:cBhvr>
                                      <p:to>
                                        <p:strVal val="visible"/>
                                      </p:to>
                                    </p:set>
                                    <p:animEffect transition="in" filter="fade">
                                      <p:cBhvr>
                                        <p:cTn id="19" dur="1000"/>
                                        <p:tgtEl>
                                          <p:spTgt spid="72">
                                            <p:txEl>
                                              <p:pRg st="1" end="1"/>
                                            </p:txEl>
                                          </p:spTgt>
                                        </p:tgtEl>
                                      </p:cBhvr>
                                    </p:animEffect>
                                    <p:anim calcmode="lin" valueType="num">
                                      <p:cBhvr>
                                        <p:cTn id="20" dur="1000" fill="hold"/>
                                        <p:tgtEl>
                                          <p:spTgt spid="7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2">
                                            <p:txEl>
                                              <p:pRg st="2" end="2"/>
                                            </p:txEl>
                                          </p:spTgt>
                                        </p:tgtEl>
                                        <p:attrNameLst>
                                          <p:attrName>style.visibility</p:attrName>
                                        </p:attrNameLst>
                                      </p:cBhvr>
                                      <p:to>
                                        <p:strVal val="visible"/>
                                      </p:to>
                                    </p:set>
                                    <p:animEffect transition="in" filter="fade">
                                      <p:cBhvr>
                                        <p:cTn id="25" dur="1000"/>
                                        <p:tgtEl>
                                          <p:spTgt spid="72">
                                            <p:txEl>
                                              <p:pRg st="2" end="2"/>
                                            </p:txEl>
                                          </p:spTgt>
                                        </p:tgtEl>
                                      </p:cBhvr>
                                    </p:animEffect>
                                    <p:anim calcmode="lin" valueType="num">
                                      <p:cBhvr>
                                        <p:cTn id="26" dur="1000" fill="hold"/>
                                        <p:tgtEl>
                                          <p:spTgt spid="7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2">
                                            <p:txEl>
                                              <p:pRg st="3" end="3"/>
                                            </p:txEl>
                                          </p:spTgt>
                                        </p:tgtEl>
                                        <p:attrNameLst>
                                          <p:attrName>style.visibility</p:attrName>
                                        </p:attrNameLst>
                                      </p:cBhvr>
                                      <p:to>
                                        <p:strVal val="visible"/>
                                      </p:to>
                                    </p:set>
                                    <p:animEffect transition="in" filter="fade">
                                      <p:cBhvr>
                                        <p:cTn id="31" dur="1000"/>
                                        <p:tgtEl>
                                          <p:spTgt spid="72">
                                            <p:txEl>
                                              <p:pRg st="3" end="3"/>
                                            </p:txEl>
                                          </p:spTgt>
                                        </p:tgtEl>
                                      </p:cBhvr>
                                    </p:animEffect>
                                    <p:anim calcmode="lin" valueType="num">
                                      <p:cBhvr>
                                        <p:cTn id="32" dur="1000" fill="hold"/>
                                        <p:tgtEl>
                                          <p:spTgt spid="7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2">
                                            <p:txEl>
                                              <p:pRg st="4" end="4"/>
                                            </p:txEl>
                                          </p:spTgt>
                                        </p:tgtEl>
                                        <p:attrNameLst>
                                          <p:attrName>style.visibility</p:attrName>
                                        </p:attrNameLst>
                                      </p:cBhvr>
                                      <p:to>
                                        <p:strVal val="visible"/>
                                      </p:to>
                                    </p:set>
                                    <p:animEffect transition="in" filter="fade">
                                      <p:cBhvr>
                                        <p:cTn id="38" dur="1000"/>
                                        <p:tgtEl>
                                          <p:spTgt spid="72">
                                            <p:txEl>
                                              <p:pRg st="4" end="4"/>
                                            </p:txEl>
                                          </p:spTgt>
                                        </p:tgtEl>
                                      </p:cBhvr>
                                    </p:animEffect>
                                    <p:anim calcmode="lin" valueType="num">
                                      <p:cBhvr>
                                        <p:cTn id="39" dur="1000" fill="hold"/>
                                        <p:tgtEl>
                                          <p:spTgt spid="7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72">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72">
                                            <p:txEl>
                                              <p:pRg st="5" end="5"/>
                                            </p:txEl>
                                          </p:spTgt>
                                        </p:tgtEl>
                                        <p:attrNameLst>
                                          <p:attrName>style.visibility</p:attrName>
                                        </p:attrNameLst>
                                      </p:cBhvr>
                                      <p:to>
                                        <p:strVal val="visible"/>
                                      </p:to>
                                    </p:set>
                                    <p:animEffect transition="in" filter="fade">
                                      <p:cBhvr>
                                        <p:cTn id="44" dur="1000"/>
                                        <p:tgtEl>
                                          <p:spTgt spid="72">
                                            <p:txEl>
                                              <p:pRg st="5" end="5"/>
                                            </p:txEl>
                                          </p:spTgt>
                                        </p:tgtEl>
                                      </p:cBhvr>
                                    </p:animEffect>
                                    <p:anim calcmode="lin" valueType="num">
                                      <p:cBhvr>
                                        <p:cTn id="45" dur="1000" fill="hold"/>
                                        <p:tgtEl>
                                          <p:spTgt spid="72">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7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2">
                                            <p:txEl>
                                              <p:pRg st="6" end="6"/>
                                            </p:txEl>
                                          </p:spTgt>
                                        </p:tgtEl>
                                        <p:attrNameLst>
                                          <p:attrName>style.visibility</p:attrName>
                                        </p:attrNameLst>
                                      </p:cBhvr>
                                      <p:to>
                                        <p:strVal val="visible"/>
                                      </p:to>
                                    </p:set>
                                    <p:animEffect transition="in" filter="fade">
                                      <p:cBhvr>
                                        <p:cTn id="51" dur="1000"/>
                                        <p:tgtEl>
                                          <p:spTgt spid="72">
                                            <p:txEl>
                                              <p:pRg st="6" end="6"/>
                                            </p:txEl>
                                          </p:spTgt>
                                        </p:tgtEl>
                                      </p:cBhvr>
                                    </p:animEffect>
                                    <p:anim calcmode="lin" valueType="num">
                                      <p:cBhvr>
                                        <p:cTn id="52" dur="1000" fill="hold"/>
                                        <p:tgtEl>
                                          <p:spTgt spid="7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72">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2">
                                            <p:txEl>
                                              <p:pRg st="7" end="7"/>
                                            </p:txEl>
                                          </p:spTgt>
                                        </p:tgtEl>
                                        <p:attrNameLst>
                                          <p:attrName>style.visibility</p:attrName>
                                        </p:attrNameLst>
                                      </p:cBhvr>
                                      <p:to>
                                        <p:strVal val="visible"/>
                                      </p:to>
                                    </p:set>
                                    <p:animEffect transition="in" filter="fade">
                                      <p:cBhvr>
                                        <p:cTn id="56" dur="1000"/>
                                        <p:tgtEl>
                                          <p:spTgt spid="72">
                                            <p:txEl>
                                              <p:pRg st="7" end="7"/>
                                            </p:txEl>
                                          </p:spTgt>
                                        </p:tgtEl>
                                      </p:cBhvr>
                                    </p:animEffect>
                                    <p:anim calcmode="lin" valueType="num">
                                      <p:cBhvr>
                                        <p:cTn id="57" dur="1000" fill="hold"/>
                                        <p:tgtEl>
                                          <p:spTgt spid="7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2">
                                            <p:txEl>
                                              <p:pRg st="7" end="7"/>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grpId="0" nodeType="afterEffect">
                                  <p:stCondLst>
                                    <p:cond delay="0"/>
                                  </p:stCondLst>
                                  <p:childTnLst>
                                    <p:set>
                                      <p:cBhvr>
                                        <p:cTn id="61" dur="1" fill="hold">
                                          <p:stCondLst>
                                            <p:cond delay="0"/>
                                          </p:stCondLst>
                                        </p:cTn>
                                        <p:tgtEl>
                                          <p:spTgt spid="72">
                                            <p:txEl>
                                              <p:pRg st="8" end="8"/>
                                            </p:txEl>
                                          </p:spTgt>
                                        </p:tgtEl>
                                        <p:attrNameLst>
                                          <p:attrName>style.visibility</p:attrName>
                                        </p:attrNameLst>
                                      </p:cBhvr>
                                      <p:to>
                                        <p:strVal val="visible"/>
                                      </p:to>
                                    </p:set>
                                    <p:animEffect transition="in" filter="fade">
                                      <p:cBhvr>
                                        <p:cTn id="62" dur="1000"/>
                                        <p:tgtEl>
                                          <p:spTgt spid="72">
                                            <p:txEl>
                                              <p:pRg st="8" end="8"/>
                                            </p:txEl>
                                          </p:spTgt>
                                        </p:tgtEl>
                                      </p:cBhvr>
                                    </p:animEffect>
                                    <p:anim calcmode="lin" valueType="num">
                                      <p:cBhvr>
                                        <p:cTn id="63" dur="1000" fill="hold"/>
                                        <p:tgtEl>
                                          <p:spTgt spid="72">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7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72">
                                            <p:txEl>
                                              <p:pRg st="9" end="9"/>
                                            </p:txEl>
                                          </p:spTgt>
                                        </p:tgtEl>
                                        <p:attrNameLst>
                                          <p:attrName>style.visibility</p:attrName>
                                        </p:attrNameLst>
                                      </p:cBhvr>
                                      <p:to>
                                        <p:strVal val="visible"/>
                                      </p:to>
                                    </p:set>
                                    <p:animEffect transition="in" filter="fade">
                                      <p:cBhvr>
                                        <p:cTn id="69" dur="1000"/>
                                        <p:tgtEl>
                                          <p:spTgt spid="72">
                                            <p:txEl>
                                              <p:pRg st="9" end="9"/>
                                            </p:txEl>
                                          </p:spTgt>
                                        </p:tgtEl>
                                      </p:cBhvr>
                                    </p:animEffect>
                                    <p:anim calcmode="lin" valueType="num">
                                      <p:cBhvr>
                                        <p:cTn id="70" dur="1000" fill="hold"/>
                                        <p:tgtEl>
                                          <p:spTgt spid="72">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7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72">
                                            <p:txEl>
                                              <p:pRg st="10" end="10"/>
                                            </p:txEl>
                                          </p:spTgt>
                                        </p:tgtEl>
                                        <p:attrNameLst>
                                          <p:attrName>style.visibility</p:attrName>
                                        </p:attrNameLst>
                                      </p:cBhvr>
                                      <p:to>
                                        <p:strVal val="visible"/>
                                      </p:to>
                                    </p:set>
                                    <p:animEffect transition="in" filter="fade">
                                      <p:cBhvr>
                                        <p:cTn id="76" dur="1000"/>
                                        <p:tgtEl>
                                          <p:spTgt spid="72">
                                            <p:txEl>
                                              <p:pRg st="10" end="10"/>
                                            </p:txEl>
                                          </p:spTgt>
                                        </p:tgtEl>
                                      </p:cBhvr>
                                    </p:animEffect>
                                    <p:anim calcmode="lin" valueType="num">
                                      <p:cBhvr>
                                        <p:cTn id="77" dur="1000" fill="hold"/>
                                        <p:tgtEl>
                                          <p:spTgt spid="72">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7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72">
                                            <p:txEl>
                                              <p:pRg st="11" end="11"/>
                                            </p:txEl>
                                          </p:spTgt>
                                        </p:tgtEl>
                                        <p:attrNameLst>
                                          <p:attrName>style.visibility</p:attrName>
                                        </p:attrNameLst>
                                      </p:cBhvr>
                                      <p:to>
                                        <p:strVal val="visible"/>
                                      </p:to>
                                    </p:set>
                                    <p:animEffect transition="in" filter="fade">
                                      <p:cBhvr>
                                        <p:cTn id="83" dur="1000"/>
                                        <p:tgtEl>
                                          <p:spTgt spid="72">
                                            <p:txEl>
                                              <p:pRg st="11" end="11"/>
                                            </p:txEl>
                                          </p:spTgt>
                                        </p:tgtEl>
                                      </p:cBhvr>
                                    </p:animEffect>
                                    <p:anim calcmode="lin" valueType="num">
                                      <p:cBhvr>
                                        <p:cTn id="84" dur="1000" fill="hold"/>
                                        <p:tgtEl>
                                          <p:spTgt spid="72">
                                            <p:txEl>
                                              <p:pRg st="11" end="11"/>
                                            </p:txEl>
                                          </p:spTgt>
                                        </p:tgtEl>
                                        <p:attrNameLst>
                                          <p:attrName>ppt_x</p:attrName>
                                        </p:attrNameLst>
                                      </p:cBhvr>
                                      <p:tavLst>
                                        <p:tav tm="0">
                                          <p:val>
                                            <p:strVal val="#ppt_x"/>
                                          </p:val>
                                        </p:tav>
                                        <p:tav tm="100000">
                                          <p:val>
                                            <p:strVal val="#ppt_x"/>
                                          </p:val>
                                        </p:tav>
                                      </p:tavLst>
                                    </p:anim>
                                    <p:anim calcmode="lin" valueType="num">
                                      <p:cBhvr>
                                        <p:cTn id="85" dur="1000" fill="hold"/>
                                        <p:tgtEl>
                                          <p:spTgt spid="72">
                                            <p:txEl>
                                              <p:pRg st="11" end="1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000"/>
                            </p:stCondLst>
                            <p:childTnLst>
                              <p:par>
                                <p:cTn id="87" presetID="42" presetClass="entr" presetSubtype="0" fill="hold" grpId="0" nodeType="afterEffect">
                                  <p:stCondLst>
                                    <p:cond delay="0"/>
                                  </p:stCondLst>
                                  <p:childTnLst>
                                    <p:set>
                                      <p:cBhvr>
                                        <p:cTn id="88" dur="1" fill="hold">
                                          <p:stCondLst>
                                            <p:cond delay="0"/>
                                          </p:stCondLst>
                                        </p:cTn>
                                        <p:tgtEl>
                                          <p:spTgt spid="72">
                                            <p:txEl>
                                              <p:pRg st="12" end="12"/>
                                            </p:txEl>
                                          </p:spTgt>
                                        </p:tgtEl>
                                        <p:attrNameLst>
                                          <p:attrName>style.visibility</p:attrName>
                                        </p:attrNameLst>
                                      </p:cBhvr>
                                      <p:to>
                                        <p:strVal val="visible"/>
                                      </p:to>
                                    </p:set>
                                    <p:animEffect transition="in" filter="fade">
                                      <p:cBhvr>
                                        <p:cTn id="89" dur="1000"/>
                                        <p:tgtEl>
                                          <p:spTgt spid="72">
                                            <p:txEl>
                                              <p:pRg st="12" end="12"/>
                                            </p:txEl>
                                          </p:spTgt>
                                        </p:tgtEl>
                                      </p:cBhvr>
                                    </p:animEffect>
                                    <p:anim calcmode="lin" valueType="num">
                                      <p:cBhvr>
                                        <p:cTn id="90" dur="1000" fill="hold"/>
                                        <p:tgtEl>
                                          <p:spTgt spid="72">
                                            <p:txEl>
                                              <p:pRg st="12" end="12"/>
                                            </p:txEl>
                                          </p:spTgt>
                                        </p:tgtEl>
                                        <p:attrNameLst>
                                          <p:attrName>ppt_x</p:attrName>
                                        </p:attrNameLst>
                                      </p:cBhvr>
                                      <p:tavLst>
                                        <p:tav tm="0">
                                          <p:val>
                                            <p:strVal val="#ppt_x"/>
                                          </p:val>
                                        </p:tav>
                                        <p:tav tm="100000">
                                          <p:val>
                                            <p:strVal val="#ppt_x"/>
                                          </p:val>
                                        </p:tav>
                                      </p:tavLst>
                                    </p:anim>
                                    <p:anim calcmode="lin" valueType="num">
                                      <p:cBhvr>
                                        <p:cTn id="91" dur="1000" fill="hold"/>
                                        <p:tgtEl>
                                          <p:spTgt spid="7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文本框 8"/>
          <p:cNvSpPr txBox="1"/>
          <p:nvPr/>
        </p:nvSpPr>
        <p:spPr>
          <a:xfrm>
            <a:off x="543167" y="1340727"/>
            <a:ext cx="11105665" cy="50167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zh-CN" sz="3200" b="1" kern="100" dirty="0">
                <a:latin typeface="Calibri" panose="020F0502020204030204" pitchFamily="34" charset="0"/>
                <a:ea typeface="华文隶书" panose="02010800040101010101" charset="-122"/>
                <a:cs typeface="Vijaya"/>
              </a:rPr>
              <a:t>邀请信范文</a:t>
            </a:r>
            <a:r>
              <a:rPr lang="en-US" altLang="zh-CN" sz="3200" b="1" kern="0" spc="25" dirty="0">
                <a:latin typeface="Times New Roman" panose="02020603050405020304" pitchFamily="18" charset="0"/>
                <a:cs typeface="Times New Roman" panose="02020603050405020304" pitchFamily="18" charset="0"/>
              </a:rPr>
              <a:t>3</a:t>
            </a:r>
            <a:r>
              <a:rPr lang="zh-CN" altLang="zh-CN" sz="3200" b="1" kern="0" spc="25" dirty="0">
                <a:latin typeface="Times New Roman" panose="02020603050405020304" pitchFamily="18" charset="0"/>
                <a:cs typeface="Times New Roman" panose="02020603050405020304" pitchFamily="18" charset="0"/>
              </a:rPr>
              <a:t>：</a:t>
            </a:r>
            <a:r>
              <a:rPr lang="en-US" altLang="zh-CN" sz="3200" b="1" kern="0" spc="25" dirty="0">
                <a:solidFill>
                  <a:srgbClr val="FF0000"/>
                </a:solidFill>
                <a:latin typeface="Times New Roman" panose="02020603050405020304" pitchFamily="18" charset="0"/>
                <a:cs typeface="Times New Roman" panose="02020603050405020304" pitchFamily="18" charset="0"/>
              </a:rPr>
              <a:t>(</a:t>
            </a:r>
            <a:r>
              <a:rPr lang="zh-CN" altLang="zh-CN" sz="3200" b="1" kern="0" spc="25" dirty="0">
                <a:solidFill>
                  <a:srgbClr val="FF0000"/>
                </a:solidFill>
                <a:latin typeface="Times New Roman" panose="02020603050405020304" pitchFamily="18" charset="0"/>
                <a:cs typeface="Times New Roman" panose="02020603050405020304" pitchFamily="18" charset="0"/>
              </a:rPr>
              <a:t>邀请来访的美国朋友</a:t>
            </a:r>
            <a:r>
              <a:rPr lang="en-US" altLang="zh-CN" sz="3200" b="1" kern="0" spc="25" dirty="0">
                <a:solidFill>
                  <a:srgbClr val="FF0000"/>
                </a:solidFill>
                <a:latin typeface="Times New Roman" panose="02020603050405020304" pitchFamily="18" charset="0"/>
                <a:cs typeface="Times New Roman" panose="02020603050405020304" pitchFamily="18" charset="0"/>
              </a:rPr>
              <a:t>Peterson</a:t>
            </a:r>
            <a:r>
              <a:rPr lang="zh-CN" altLang="zh-CN" sz="3200" b="1" kern="0" spc="25" dirty="0">
                <a:latin typeface="Times New Roman" panose="02020603050405020304" pitchFamily="18" charset="0"/>
                <a:cs typeface="Times New Roman" panose="02020603050405020304" pitchFamily="18" charset="0"/>
              </a:rPr>
              <a:t>参加晚会</a:t>
            </a:r>
            <a:r>
              <a:rPr lang="en-US" altLang="zh-CN" sz="3200" b="1" kern="0" spc="25" dirty="0">
                <a:solidFill>
                  <a:srgbClr val="FF0000"/>
                </a:solidFill>
                <a:latin typeface="Times New Roman" panose="02020603050405020304" pitchFamily="18" charset="0"/>
                <a:cs typeface="Times New Roman" panose="02020603050405020304" pitchFamily="18" charset="0"/>
              </a:rPr>
              <a:t>)</a:t>
            </a:r>
            <a:endParaRPr lang="zh-CN" altLang="zh-CN" sz="3200" b="1" kern="100" dirty="0">
              <a:latin typeface="Calibri" panose="020F0502020204030204" pitchFamily="34" charset="0"/>
              <a:cs typeface="Times New Roman" panose="02020603050405020304" pitchFamily="18" charset="0"/>
            </a:endParaRPr>
          </a:p>
          <a:p>
            <a:pPr indent="266700" algn="just"/>
            <a:r>
              <a:rPr lang="zh-CN" altLang="zh-CN" sz="3200" b="1" kern="0" spc="25" dirty="0">
                <a:latin typeface="Times New Roman" panose="02020603050405020304" pitchFamily="18" charset="0"/>
                <a:cs typeface="Times New Roman" panose="02020603050405020304" pitchFamily="18" charset="0"/>
              </a:rPr>
              <a:t>假定你是李华，你们学校学生会将为</a:t>
            </a:r>
            <a:r>
              <a:rPr lang="zh-CN" altLang="zh-CN" sz="3200" b="1" kern="0" spc="25" dirty="0">
                <a:solidFill>
                  <a:srgbClr val="FF0000"/>
                </a:solidFill>
                <a:latin typeface="Times New Roman" panose="02020603050405020304" pitchFamily="18" charset="0"/>
                <a:cs typeface="Times New Roman" panose="02020603050405020304" pitchFamily="18" charset="0"/>
              </a:rPr>
              <a:t>来访的美国朋友</a:t>
            </a:r>
            <a:r>
              <a:rPr lang="en-US" altLang="zh-CN" sz="3200" b="1" kern="0" spc="25" dirty="0">
                <a:solidFill>
                  <a:srgbClr val="FF0000"/>
                </a:solidFill>
                <a:latin typeface="Times New Roman" panose="02020603050405020304" pitchFamily="18" charset="0"/>
                <a:cs typeface="Times New Roman" panose="02020603050405020304" pitchFamily="18" charset="0"/>
              </a:rPr>
              <a:t>Peterson</a:t>
            </a:r>
            <a:r>
              <a:rPr lang="zh-CN" altLang="zh-CN" sz="3200" b="1" kern="0" spc="25" dirty="0">
                <a:latin typeface="Times New Roman" panose="02020603050405020304" pitchFamily="18" charset="0"/>
                <a:cs typeface="Times New Roman" panose="02020603050405020304" pitchFamily="18" charset="0"/>
              </a:rPr>
              <a:t>举办一个晚会，邀请他参加，请你写一封</a:t>
            </a:r>
            <a:r>
              <a:rPr lang="zh-CN" altLang="zh-CN" sz="3200" b="1" kern="0" spc="25" dirty="0">
                <a:solidFill>
                  <a:srgbClr val="FF0000"/>
                </a:solidFill>
                <a:latin typeface="Times New Roman" panose="02020603050405020304" pitchFamily="18" charset="0"/>
                <a:cs typeface="Times New Roman" panose="02020603050405020304" pitchFamily="18" charset="0"/>
              </a:rPr>
              <a:t>邀请</a:t>
            </a:r>
            <a:r>
              <a:rPr lang="zh-CN" altLang="zh-CN" sz="3200" b="1" kern="0" spc="25" dirty="0">
                <a:latin typeface="Times New Roman" panose="02020603050405020304" pitchFamily="18" charset="0"/>
                <a:cs typeface="Times New Roman" panose="02020603050405020304" pitchFamily="18" charset="0"/>
              </a:rPr>
              <a:t>信，内容包括：</a:t>
            </a:r>
            <a:endParaRPr lang="zh-CN" altLang="zh-CN" sz="3200" b="1" kern="100" dirty="0">
              <a:latin typeface="Calibri" panose="020F0502020204030204" pitchFamily="34" charset="0"/>
              <a:cs typeface="Times New Roman" panose="02020603050405020304" pitchFamily="18" charset="0"/>
            </a:endParaRPr>
          </a:p>
          <a:p>
            <a:pPr marL="342900" lvl="0" indent="-342900" algn="just">
              <a:buFont typeface="+mj-lt"/>
              <a:buAutoNum type="arabicPeriod"/>
            </a:pPr>
            <a:r>
              <a:rPr lang="zh-CN" altLang="zh-CN" sz="3200" b="1" kern="0" spc="25" dirty="0">
                <a:latin typeface="Times New Roman" panose="02020603050405020304" pitchFamily="18" charset="0"/>
                <a:cs typeface="Times New Roman" panose="02020603050405020304" pitchFamily="18" charset="0"/>
              </a:rPr>
              <a:t>宗旨：欢迎来访的美国朋友</a:t>
            </a:r>
            <a:endParaRPr lang="zh-CN" altLang="zh-CN" sz="3200" b="1" kern="100" dirty="0">
              <a:latin typeface="Calibri" panose="020F0502020204030204" pitchFamily="34" charset="0"/>
              <a:cs typeface="Times New Roman" panose="02020603050405020304" pitchFamily="18" charset="0"/>
            </a:endParaRPr>
          </a:p>
          <a:p>
            <a:pPr marL="342900" lvl="0" indent="-342900" algn="just">
              <a:buFont typeface="+mj-lt"/>
              <a:buAutoNum type="arabicPeriod"/>
            </a:pPr>
            <a:r>
              <a:rPr lang="zh-CN" altLang="zh-CN" sz="3200" b="1" kern="0" spc="25" dirty="0">
                <a:latin typeface="Times New Roman" panose="02020603050405020304" pitchFamily="18" charset="0"/>
                <a:cs typeface="Times New Roman" panose="02020603050405020304" pitchFamily="18" charset="0"/>
              </a:rPr>
              <a:t>时间</a:t>
            </a:r>
            <a:endParaRPr lang="zh-CN" altLang="zh-CN" sz="3200" b="1" kern="100" dirty="0">
              <a:latin typeface="Calibri" panose="020F0502020204030204" pitchFamily="34" charset="0"/>
              <a:cs typeface="Times New Roman" panose="02020603050405020304" pitchFamily="18" charset="0"/>
            </a:endParaRPr>
          </a:p>
          <a:p>
            <a:pPr marL="342900" lvl="0" indent="-342900" algn="just">
              <a:buFont typeface="+mj-lt"/>
              <a:buAutoNum type="arabicPeriod"/>
            </a:pPr>
            <a:r>
              <a:rPr lang="zh-CN" altLang="zh-CN" sz="3200" b="1" kern="0" spc="25" dirty="0">
                <a:latin typeface="Times New Roman" panose="02020603050405020304" pitchFamily="18" charset="0"/>
                <a:cs typeface="Times New Roman" panose="02020603050405020304" pitchFamily="18" charset="0"/>
              </a:rPr>
              <a:t>地点</a:t>
            </a:r>
            <a:endParaRPr lang="zh-CN" altLang="zh-CN" sz="3200" b="1" kern="100" dirty="0">
              <a:latin typeface="Calibri" panose="020F0502020204030204" pitchFamily="34" charset="0"/>
              <a:cs typeface="Times New Roman" panose="02020603050405020304" pitchFamily="18" charset="0"/>
            </a:endParaRPr>
          </a:p>
          <a:p>
            <a:pPr marL="342900" lvl="0" indent="-342900" algn="just">
              <a:buFont typeface="+mj-lt"/>
              <a:buAutoNum type="arabicPeriod"/>
            </a:pPr>
            <a:r>
              <a:rPr lang="zh-CN" altLang="zh-CN" sz="3200" b="1" kern="0" spc="25" dirty="0">
                <a:latin typeface="Times New Roman" panose="02020603050405020304" pitchFamily="18" charset="0"/>
                <a:cs typeface="Times New Roman" panose="02020603050405020304" pitchFamily="18" charset="0"/>
              </a:rPr>
              <a:t>活动内容</a:t>
            </a:r>
            <a:endParaRPr lang="zh-CN" altLang="zh-CN" sz="3200" b="1" kern="100" dirty="0">
              <a:latin typeface="Calibri" panose="020F0502020204030204" pitchFamily="34" charset="0"/>
              <a:cs typeface="Times New Roman" panose="02020603050405020304" pitchFamily="18" charset="0"/>
            </a:endParaRPr>
          </a:p>
          <a:p>
            <a:pPr algn="just"/>
            <a:r>
              <a:rPr lang="zh-CN" altLang="zh-CN" sz="3200" b="1" kern="0" spc="25" dirty="0">
                <a:latin typeface="Times New Roman" panose="02020603050405020304" pitchFamily="18" charset="0"/>
                <a:cs typeface="Times New Roman" panose="02020603050405020304" pitchFamily="18" charset="0"/>
              </a:rPr>
              <a:t>注意：</a:t>
            </a:r>
            <a:r>
              <a:rPr lang="en-US" altLang="zh-CN" sz="3200" b="1" kern="0" spc="25" dirty="0">
                <a:latin typeface="Times New Roman" panose="02020603050405020304" pitchFamily="18" charset="0"/>
                <a:cs typeface="Times New Roman" panose="02020603050405020304" pitchFamily="18" charset="0"/>
              </a:rPr>
              <a:t>1</a:t>
            </a:r>
            <a:r>
              <a:rPr lang="zh-CN" altLang="zh-CN" sz="3200" b="1" kern="0" spc="25" dirty="0">
                <a:latin typeface="Times New Roman" panose="02020603050405020304" pitchFamily="18" charset="0"/>
                <a:cs typeface="Times New Roman" panose="02020603050405020304" pitchFamily="18" charset="0"/>
              </a:rPr>
              <a:t>．词数</a:t>
            </a:r>
            <a:r>
              <a:rPr lang="en-US" altLang="zh-CN" sz="3200" b="1" kern="0" spc="25" dirty="0">
                <a:latin typeface="Times New Roman" panose="02020603050405020304" pitchFamily="18" charset="0"/>
                <a:cs typeface="Times New Roman" panose="02020603050405020304" pitchFamily="18" charset="0"/>
              </a:rPr>
              <a:t>80</a:t>
            </a:r>
            <a:r>
              <a:rPr lang="zh-CN" altLang="zh-CN" sz="3200" b="1" kern="0" spc="25" dirty="0">
                <a:latin typeface="Times New Roman" panose="02020603050405020304" pitchFamily="18" charset="0"/>
                <a:cs typeface="Times New Roman" panose="02020603050405020304" pitchFamily="18" charset="0"/>
              </a:rPr>
              <a:t>左右；</a:t>
            </a:r>
            <a:endParaRPr lang="zh-CN" altLang="zh-CN" sz="3200" b="1" kern="100" dirty="0">
              <a:latin typeface="Calibri" panose="020F0502020204030204" pitchFamily="34" charset="0"/>
              <a:cs typeface="Times New Roman" panose="02020603050405020304" pitchFamily="18" charset="0"/>
            </a:endParaRPr>
          </a:p>
          <a:p>
            <a:pPr algn="just"/>
            <a:r>
              <a:rPr lang="en-US" altLang="zh-CN" sz="3200" b="1" kern="0" spc="25" dirty="0">
                <a:latin typeface="Times New Roman" panose="02020603050405020304" pitchFamily="18" charset="0"/>
                <a:cs typeface="Times New Roman" panose="02020603050405020304" pitchFamily="18" charset="0"/>
              </a:rPr>
              <a:t>      2</a:t>
            </a:r>
            <a:r>
              <a:rPr lang="zh-CN" altLang="zh-CN" sz="3200" b="1" kern="0" spc="25" dirty="0">
                <a:latin typeface="Times New Roman" panose="02020603050405020304" pitchFamily="18" charset="0"/>
                <a:cs typeface="Times New Roman" panose="02020603050405020304" pitchFamily="18" charset="0"/>
              </a:rPr>
              <a:t>．可适当增加细节，以使行为连贯。</a:t>
            </a:r>
            <a:endParaRPr lang="zh-CN" altLang="zh-CN" sz="3200" b="1" kern="100" dirty="0">
              <a:latin typeface="Calibri" panose="020F0502020204030204" pitchFamily="34" charset="0"/>
              <a:cs typeface="Times New Roman" panose="02020603050405020304" pitchFamily="18" charset="0"/>
            </a:endParaRPr>
          </a:p>
        </p:txBody>
      </p:sp>
      <p:grpSp>
        <p:nvGrpSpPr>
          <p:cNvPr id="13" name="组合 12"/>
          <p:cNvGrpSpPr/>
          <p:nvPr/>
        </p:nvGrpSpPr>
        <p:grpSpPr>
          <a:xfrm>
            <a:off x="275246" y="96749"/>
            <a:ext cx="1044362" cy="1044362"/>
            <a:chOff x="275246" y="96749"/>
            <a:chExt cx="1044362" cy="1044362"/>
          </a:xfrm>
        </p:grpSpPr>
        <p:sp>
          <p:nvSpPr>
            <p:cNvPr id="14" name="泪珠形 81"/>
            <p:cNvSpPr/>
            <p:nvPr/>
          </p:nvSpPr>
          <p:spPr>
            <a:xfrm>
              <a:off x="275246" y="96749"/>
              <a:ext cx="1044362" cy="10443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 name="组合 22"/>
            <p:cNvGrpSpPr/>
            <p:nvPr/>
          </p:nvGrpSpPr>
          <p:grpSpPr>
            <a:xfrm>
              <a:off x="569781" y="424065"/>
              <a:ext cx="548656" cy="430686"/>
              <a:chOff x="3829050" y="5226603"/>
              <a:chExt cx="1511301" cy="1186348"/>
            </a:xfrm>
            <a:solidFill>
              <a:schemeClr val="bg1"/>
            </a:solidFill>
          </p:grpSpPr>
          <p:sp>
            <p:nvSpPr>
              <p:cNvPr id="16"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7"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8"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9"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4">
                                            <p:bg/>
                                          </p:spTgt>
                                        </p:tgtEl>
                                        <p:attrNameLst>
                                          <p:attrName>style.visibility</p:attrName>
                                        </p:attrNameLst>
                                      </p:cBhvr>
                                      <p:to>
                                        <p:strVal val="visible"/>
                                      </p:to>
                                    </p:set>
                                    <p:animEffect transition="in" filter="fade">
                                      <p:cBhvr>
                                        <p:cTn id="7" dur="1000"/>
                                        <p:tgtEl>
                                          <p:spTgt spid="84">
                                            <p:bg/>
                                          </p:spTgt>
                                        </p:tgtEl>
                                      </p:cBhvr>
                                    </p:animEffect>
                                    <p:anim calcmode="lin" valueType="num">
                                      <p:cBhvr>
                                        <p:cTn id="8" dur="1000" fill="hold"/>
                                        <p:tgtEl>
                                          <p:spTgt spid="84">
                                            <p:bg/>
                                          </p:spTgt>
                                        </p:tgtEl>
                                        <p:attrNameLst>
                                          <p:attrName>ppt_x</p:attrName>
                                        </p:attrNameLst>
                                      </p:cBhvr>
                                      <p:tavLst>
                                        <p:tav tm="0">
                                          <p:val>
                                            <p:strVal val="#ppt_x"/>
                                          </p:val>
                                        </p:tav>
                                        <p:tav tm="100000">
                                          <p:val>
                                            <p:strVal val="#ppt_x"/>
                                          </p:val>
                                        </p:tav>
                                      </p:tavLst>
                                    </p:anim>
                                    <p:anim calcmode="lin" valueType="num">
                                      <p:cBhvr>
                                        <p:cTn id="9" dur="1000" fill="hold"/>
                                        <p:tgtEl>
                                          <p:spTgt spid="8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4">
                                            <p:txEl>
                                              <p:pRg st="0" end="0"/>
                                            </p:txEl>
                                          </p:spTgt>
                                        </p:tgtEl>
                                        <p:attrNameLst>
                                          <p:attrName>style.visibility</p:attrName>
                                        </p:attrNameLst>
                                      </p:cBhvr>
                                      <p:to>
                                        <p:strVal val="visible"/>
                                      </p:to>
                                    </p:set>
                                    <p:animEffect transition="in" filter="fade">
                                      <p:cBhvr>
                                        <p:cTn id="14" dur="1000"/>
                                        <p:tgtEl>
                                          <p:spTgt spid="84">
                                            <p:txEl>
                                              <p:pRg st="0" end="0"/>
                                            </p:txEl>
                                          </p:spTgt>
                                        </p:tgtEl>
                                      </p:cBhvr>
                                    </p:animEffect>
                                    <p:anim calcmode="lin" valueType="num">
                                      <p:cBhvr>
                                        <p:cTn id="15" dur="1000" fill="hold"/>
                                        <p:tgtEl>
                                          <p:spTgt spid="8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4">
                                            <p:txEl>
                                              <p:pRg st="1" end="1"/>
                                            </p:txEl>
                                          </p:spTgt>
                                        </p:tgtEl>
                                        <p:attrNameLst>
                                          <p:attrName>style.visibility</p:attrName>
                                        </p:attrNameLst>
                                      </p:cBhvr>
                                      <p:to>
                                        <p:strVal val="visible"/>
                                      </p:to>
                                    </p:set>
                                    <p:animEffect transition="in" filter="fade">
                                      <p:cBhvr>
                                        <p:cTn id="21" dur="1000"/>
                                        <p:tgtEl>
                                          <p:spTgt spid="84">
                                            <p:txEl>
                                              <p:pRg st="1" end="1"/>
                                            </p:txEl>
                                          </p:spTgt>
                                        </p:tgtEl>
                                      </p:cBhvr>
                                    </p:animEffect>
                                    <p:anim calcmode="lin" valueType="num">
                                      <p:cBhvr>
                                        <p:cTn id="22" dur="1000" fill="hold"/>
                                        <p:tgtEl>
                                          <p:spTgt spid="8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4">
                                            <p:txEl>
                                              <p:pRg st="2" end="2"/>
                                            </p:txEl>
                                          </p:spTgt>
                                        </p:tgtEl>
                                        <p:attrNameLst>
                                          <p:attrName>style.visibility</p:attrName>
                                        </p:attrNameLst>
                                      </p:cBhvr>
                                      <p:to>
                                        <p:strVal val="visible"/>
                                      </p:to>
                                    </p:set>
                                    <p:animEffect transition="in" filter="fade">
                                      <p:cBhvr>
                                        <p:cTn id="28" dur="1000"/>
                                        <p:tgtEl>
                                          <p:spTgt spid="84">
                                            <p:txEl>
                                              <p:pRg st="2" end="2"/>
                                            </p:txEl>
                                          </p:spTgt>
                                        </p:tgtEl>
                                      </p:cBhvr>
                                    </p:animEffect>
                                    <p:anim calcmode="lin" valueType="num">
                                      <p:cBhvr>
                                        <p:cTn id="29" dur="1000" fill="hold"/>
                                        <p:tgtEl>
                                          <p:spTgt spid="8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4">
                                            <p:txEl>
                                              <p:pRg st="3" end="3"/>
                                            </p:txEl>
                                          </p:spTgt>
                                        </p:tgtEl>
                                        <p:attrNameLst>
                                          <p:attrName>style.visibility</p:attrName>
                                        </p:attrNameLst>
                                      </p:cBhvr>
                                      <p:to>
                                        <p:strVal val="visible"/>
                                      </p:to>
                                    </p:set>
                                    <p:animEffect transition="in" filter="fade">
                                      <p:cBhvr>
                                        <p:cTn id="35" dur="1000"/>
                                        <p:tgtEl>
                                          <p:spTgt spid="84">
                                            <p:txEl>
                                              <p:pRg st="3" end="3"/>
                                            </p:txEl>
                                          </p:spTgt>
                                        </p:tgtEl>
                                      </p:cBhvr>
                                    </p:animEffect>
                                    <p:anim calcmode="lin" valueType="num">
                                      <p:cBhvr>
                                        <p:cTn id="36" dur="1000" fill="hold"/>
                                        <p:tgtEl>
                                          <p:spTgt spid="8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4">
                                            <p:txEl>
                                              <p:pRg st="4" end="4"/>
                                            </p:txEl>
                                          </p:spTgt>
                                        </p:tgtEl>
                                        <p:attrNameLst>
                                          <p:attrName>style.visibility</p:attrName>
                                        </p:attrNameLst>
                                      </p:cBhvr>
                                      <p:to>
                                        <p:strVal val="visible"/>
                                      </p:to>
                                    </p:set>
                                    <p:animEffect transition="in" filter="fade">
                                      <p:cBhvr>
                                        <p:cTn id="42" dur="1000"/>
                                        <p:tgtEl>
                                          <p:spTgt spid="84">
                                            <p:txEl>
                                              <p:pRg st="4" end="4"/>
                                            </p:txEl>
                                          </p:spTgt>
                                        </p:tgtEl>
                                      </p:cBhvr>
                                    </p:animEffect>
                                    <p:anim calcmode="lin" valueType="num">
                                      <p:cBhvr>
                                        <p:cTn id="43" dur="1000" fill="hold"/>
                                        <p:tgtEl>
                                          <p:spTgt spid="8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4">
                                            <p:txEl>
                                              <p:pRg st="5" end="5"/>
                                            </p:txEl>
                                          </p:spTgt>
                                        </p:tgtEl>
                                        <p:attrNameLst>
                                          <p:attrName>style.visibility</p:attrName>
                                        </p:attrNameLst>
                                      </p:cBhvr>
                                      <p:to>
                                        <p:strVal val="visible"/>
                                      </p:to>
                                    </p:set>
                                    <p:animEffect transition="in" filter="fade">
                                      <p:cBhvr>
                                        <p:cTn id="49" dur="1000"/>
                                        <p:tgtEl>
                                          <p:spTgt spid="84">
                                            <p:txEl>
                                              <p:pRg st="5" end="5"/>
                                            </p:txEl>
                                          </p:spTgt>
                                        </p:tgtEl>
                                      </p:cBhvr>
                                    </p:animEffect>
                                    <p:anim calcmode="lin" valueType="num">
                                      <p:cBhvr>
                                        <p:cTn id="50" dur="1000" fill="hold"/>
                                        <p:tgtEl>
                                          <p:spTgt spid="8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4">
                                            <p:txEl>
                                              <p:pRg st="6" end="6"/>
                                            </p:txEl>
                                          </p:spTgt>
                                        </p:tgtEl>
                                        <p:attrNameLst>
                                          <p:attrName>style.visibility</p:attrName>
                                        </p:attrNameLst>
                                      </p:cBhvr>
                                      <p:to>
                                        <p:strVal val="visible"/>
                                      </p:to>
                                    </p:set>
                                    <p:animEffect transition="in" filter="fade">
                                      <p:cBhvr>
                                        <p:cTn id="56" dur="1000"/>
                                        <p:tgtEl>
                                          <p:spTgt spid="84">
                                            <p:txEl>
                                              <p:pRg st="6" end="6"/>
                                            </p:txEl>
                                          </p:spTgt>
                                        </p:tgtEl>
                                      </p:cBhvr>
                                    </p:animEffect>
                                    <p:anim calcmode="lin" valueType="num">
                                      <p:cBhvr>
                                        <p:cTn id="57" dur="1000" fill="hold"/>
                                        <p:tgtEl>
                                          <p:spTgt spid="8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4">
                                            <p:txEl>
                                              <p:pRg st="7" end="7"/>
                                            </p:txEl>
                                          </p:spTgt>
                                        </p:tgtEl>
                                        <p:attrNameLst>
                                          <p:attrName>style.visibility</p:attrName>
                                        </p:attrNameLst>
                                      </p:cBhvr>
                                      <p:to>
                                        <p:strVal val="visible"/>
                                      </p:to>
                                    </p:set>
                                    <p:animEffect transition="in" filter="fade">
                                      <p:cBhvr>
                                        <p:cTn id="63" dur="1000"/>
                                        <p:tgtEl>
                                          <p:spTgt spid="84">
                                            <p:txEl>
                                              <p:pRg st="7" end="7"/>
                                            </p:txEl>
                                          </p:spTgt>
                                        </p:tgtEl>
                                      </p:cBhvr>
                                    </p:animEffect>
                                    <p:anim calcmode="lin" valueType="num">
                                      <p:cBhvr>
                                        <p:cTn id="64" dur="1000" fill="hold"/>
                                        <p:tgtEl>
                                          <p:spTgt spid="8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8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08156" y="74119"/>
            <a:ext cx="5302783" cy="721395"/>
          </a:xfrm>
        </p:spPr>
        <p:style>
          <a:lnRef idx="2">
            <a:schemeClr val="accent3"/>
          </a:lnRef>
          <a:fillRef idx="1">
            <a:schemeClr val="lt1"/>
          </a:fillRef>
          <a:effectRef idx="0">
            <a:schemeClr val="accent3"/>
          </a:effectRef>
          <a:fontRef idx="minor">
            <a:schemeClr val="dk1"/>
          </a:fontRef>
        </p:style>
        <p:txBody>
          <a:bodyPr/>
          <a:lstStyle/>
          <a:p>
            <a:pPr indent="266700" algn="just" defTabSz="914400">
              <a:lnSpc>
                <a:spcPct val="100000"/>
              </a:lnSpc>
              <a:spcBef>
                <a:spcPts val="0"/>
              </a:spcBef>
              <a:defRPr/>
            </a:pPr>
            <a:r>
              <a:rPr kumimoji="1" lang="zh-CN" altLang="en-US" dirty="0"/>
              <a:t> </a:t>
            </a:r>
            <a:r>
              <a:rPr lang="en-US" altLang="zh-CN" sz="4000" u="sng" kern="10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宋体" panose="02010600030101010101" pitchFamily="2" charset="-122"/>
                <a:cs typeface="Times New Roman" panose="02020603050405020304" pitchFamily="18" charset="0"/>
              </a:rPr>
              <a:t>Assessment</a:t>
            </a:r>
            <a:endParaRPr kumimoji="1" lang="zh-CN" altLang="en-US" dirty="0"/>
          </a:p>
        </p:txBody>
      </p:sp>
      <p:sp>
        <p:nvSpPr>
          <p:cNvPr id="4" name="文本框 8"/>
          <p:cNvSpPr txBox="1"/>
          <p:nvPr/>
        </p:nvSpPr>
        <p:spPr>
          <a:xfrm>
            <a:off x="7974330" y="1045210"/>
            <a:ext cx="3578860" cy="4154170"/>
          </a:xfrm>
          <a:prstGeom prst="rect">
            <a:avLst/>
          </a:prstGeom>
          <a:ln>
            <a:solidFill>
              <a:srgbClr val="FF3300"/>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gn="just"/>
            <a:r>
              <a:rPr lang="en-US" altLang="zh-CN" sz="2400" b="1" u="sng" kern="100" dirty="0">
                <a:solidFill>
                  <a:srgbClr val="FF0000"/>
                </a:solidFill>
                <a:highlight>
                  <a:srgbClr val="FFFF00"/>
                </a:highlight>
                <a:latin typeface="Calibri" panose="020F0502020204030204" pitchFamily="34" charset="0"/>
                <a:cs typeface="Times New Roman" panose="02020603050405020304" pitchFamily="18" charset="0"/>
              </a:rPr>
              <a:t>Assessment</a:t>
            </a:r>
            <a:endParaRPr lang="zh-CN" altLang="zh-CN" sz="2400" kern="100" dirty="0">
              <a:latin typeface="Calibri" panose="020F0502020204030204" pitchFamily="34" charset="0"/>
              <a:cs typeface="Times New Roman" panose="02020603050405020304" pitchFamily="18" charset="0"/>
            </a:endParaRPr>
          </a:p>
          <a:p>
            <a:pPr indent="65405" algn="just"/>
            <a:r>
              <a:rPr lang="en-US" altLang="zh-CN" sz="2400" b="1" kern="100" dirty="0">
                <a:latin typeface="Calibri" panose="020F0502020204030204" pitchFamily="34" charset="0"/>
                <a:cs typeface="Times New Roman" panose="02020603050405020304" pitchFamily="18" charset="0"/>
              </a:rPr>
              <a:t>Work in groups of four. Each student read the article and others comment on your partner’s work. Then select the best one out to show in the class. When you are discussing, you can pay attention to the following hints.</a:t>
            </a:r>
            <a:endParaRPr lang="zh-CN" altLang="zh-CN" sz="2400" kern="100" dirty="0">
              <a:latin typeface="Calibri" panose="020F0502020204030204" pitchFamily="34" charset="0"/>
              <a:cs typeface="Times New Roman" panose="02020603050405020304" pitchFamily="18" charset="0"/>
            </a:endParaRPr>
          </a:p>
        </p:txBody>
      </p:sp>
      <p:graphicFrame>
        <p:nvGraphicFramePr>
          <p:cNvPr id="5" name="表格 4"/>
          <p:cNvGraphicFramePr>
            <a:graphicFrameLocks noGrp="1"/>
          </p:cNvGraphicFramePr>
          <p:nvPr>
            <p:custDataLst>
              <p:tags r:id="rId1"/>
            </p:custDataLst>
          </p:nvPr>
        </p:nvGraphicFramePr>
        <p:xfrm>
          <a:off x="615906" y="1046523"/>
          <a:ext cx="6981190" cy="5607050"/>
        </p:xfrm>
        <a:graphic>
          <a:graphicData uri="http://schemas.openxmlformats.org/drawingml/2006/table">
            <a:tbl>
              <a:tblPr>
                <a:tableStyleId>{08FB837D-C827-4EFA-A057-4D05807E0F7C}</a:tableStyleId>
              </a:tblPr>
              <a:tblGrid>
                <a:gridCol w="1964692"/>
                <a:gridCol w="5016349"/>
              </a:tblGrid>
              <a:tr h="952500">
                <a:tc>
                  <a:txBody>
                    <a:bodyPr/>
                    <a:lstStyle/>
                    <a:p>
                      <a:pPr algn="just"/>
                      <a:r>
                        <a:rPr lang="en-US" sz="2200" b="1" kern="100" dirty="0">
                          <a:effectLst/>
                        </a:rPr>
                        <a:t>Purpose</a:t>
                      </a:r>
                      <a:endParaRPr lang="zh-CN" sz="2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c>
                  <a:txBody>
                    <a:bodyPr/>
                    <a:lstStyle/>
                    <a:p>
                      <a:pPr algn="just"/>
                      <a:r>
                        <a:rPr lang="en-US" sz="2200" b="1" kern="100">
                          <a:effectLst/>
                        </a:rPr>
                        <a:t>Have you made the purpose clear?</a:t>
                      </a:r>
                      <a:endParaRPr lang="zh-CN" sz="2200" b="1"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r>
              <a:tr h="952565">
                <a:tc>
                  <a:txBody>
                    <a:bodyPr/>
                    <a:lstStyle/>
                    <a:p>
                      <a:pPr algn="just"/>
                      <a:r>
                        <a:rPr lang="en-US" sz="2200" b="1" kern="100">
                          <a:effectLst/>
                        </a:rPr>
                        <a:t>Frame structure</a:t>
                      </a:r>
                      <a:endParaRPr lang="zh-CN" sz="2200" b="1"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c>
                  <a:txBody>
                    <a:bodyPr/>
                    <a:lstStyle/>
                    <a:p>
                      <a:pPr algn="just"/>
                      <a:r>
                        <a:rPr lang="en-US" sz="2200" b="1" kern="100">
                          <a:effectLst/>
                        </a:rPr>
                        <a:t>Does the frame structure conform to the requirements?</a:t>
                      </a:r>
                      <a:endParaRPr lang="zh-CN" sz="2200" b="1"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r>
              <a:tr h="1619361">
                <a:tc>
                  <a:txBody>
                    <a:bodyPr/>
                    <a:lstStyle/>
                    <a:p>
                      <a:pPr algn="just"/>
                      <a:r>
                        <a:rPr lang="en-US" sz="2200" b="1" kern="100">
                          <a:effectLst/>
                        </a:rPr>
                        <a:t>Language</a:t>
                      </a:r>
                      <a:endParaRPr lang="zh-CN" sz="2200" b="1"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c>
                  <a:txBody>
                    <a:bodyPr/>
                    <a:lstStyle/>
                    <a:p>
                      <a:pPr algn="just"/>
                      <a:r>
                        <a:rPr lang="en-US" sz="2200" b="1" kern="100" dirty="0">
                          <a:effectLst/>
                        </a:rPr>
                        <a:t>Are the sentences concise and accurate?  Have you used the proper punctuation, words, sentences and paragraphs to convey yourself?</a:t>
                      </a:r>
                      <a:endParaRPr lang="zh-CN" sz="22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r>
              <a:tr h="1129848">
                <a:tc>
                  <a:txBody>
                    <a:bodyPr/>
                    <a:lstStyle/>
                    <a:p>
                      <a:pPr algn="just"/>
                      <a:r>
                        <a:rPr lang="en-US" sz="2200" b="1" kern="100">
                          <a:effectLst/>
                        </a:rPr>
                        <a:t>Content</a:t>
                      </a:r>
                      <a:endParaRPr lang="zh-CN" sz="2200" b="1"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c>
                  <a:txBody>
                    <a:bodyPr/>
                    <a:lstStyle/>
                    <a:p>
                      <a:pPr algn="just"/>
                      <a:r>
                        <a:rPr lang="en-US" sz="2200" b="1" kern="100">
                          <a:effectLst/>
                        </a:rPr>
                        <a:t>Have you included all the points of view?</a:t>
                      </a:r>
                      <a:endParaRPr lang="zh-CN" sz="2200" b="1"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r>
              <a:tr h="952565">
                <a:tc>
                  <a:txBody>
                    <a:bodyPr/>
                    <a:lstStyle/>
                    <a:p>
                      <a:pPr algn="just"/>
                      <a:r>
                        <a:rPr lang="en-US" sz="2200" b="1" kern="100">
                          <a:effectLst/>
                        </a:rPr>
                        <a:t>Are the details suitable?</a:t>
                      </a:r>
                      <a:endParaRPr lang="zh-CN" sz="2200" b="1"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tc>
                <a:tc>
                  <a:txBody>
                    <a:bodyPr/>
                    <a:lstStyle/>
                    <a:p>
                      <a:pPr algn="r"/>
                      <a:endParaRPr lang="zh-CN" sz="2200" b="1" kern="100" dirty="0">
                        <a:effectLst/>
                        <a:latin typeface="Calibri" panose="020F0502020204030204" pitchFamily="34" charset="0"/>
                        <a:cs typeface="Times New Roman" panose="02020603050405020304" pitchFamily="18" charset="0"/>
                      </a:endParaRPr>
                    </a:p>
                  </a:txBody>
                  <a:tcPr marT="34290" marB="34290"/>
                </a:tc>
              </a:tr>
            </a:tbl>
          </a:graphicData>
        </a:graphic>
      </p:graphicFrame>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75246" y="96749"/>
            <a:ext cx="1044362" cy="1044362"/>
            <a:chOff x="275246" y="96749"/>
            <a:chExt cx="1044362" cy="1044362"/>
          </a:xfrm>
        </p:grpSpPr>
        <p:sp>
          <p:nvSpPr>
            <p:cNvPr id="18" name="泪珠形 81"/>
            <p:cNvSpPr/>
            <p:nvPr/>
          </p:nvSpPr>
          <p:spPr>
            <a:xfrm>
              <a:off x="275246" y="96749"/>
              <a:ext cx="1044362" cy="10443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9" name="组合 22"/>
            <p:cNvGrpSpPr/>
            <p:nvPr/>
          </p:nvGrpSpPr>
          <p:grpSpPr>
            <a:xfrm>
              <a:off x="569781" y="424065"/>
              <a:ext cx="548656" cy="430686"/>
              <a:chOff x="3829050" y="5226603"/>
              <a:chExt cx="1511301" cy="1186348"/>
            </a:xfrm>
            <a:solidFill>
              <a:schemeClr val="bg1"/>
            </a:solidFill>
          </p:grpSpPr>
          <p:sp>
            <p:nvSpPr>
              <p:cNvPr id="20"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6"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935" y="1141111"/>
            <a:ext cx="11036433" cy="530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Tm="0">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8"/>
          <p:cNvSpPr txBox="1"/>
          <p:nvPr/>
        </p:nvSpPr>
        <p:spPr>
          <a:xfrm>
            <a:off x="488520" y="1896245"/>
            <a:ext cx="10758600" cy="4154170"/>
          </a:xfrm>
          <a:prstGeom prst="rect">
            <a:avLst/>
          </a:prstGeom>
          <a:ln>
            <a:solidFill>
              <a:srgbClr val="FF33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2400" b="1" kern="0" spc="25" dirty="0">
                <a:solidFill>
                  <a:srgbClr val="FF0000"/>
                </a:solidFill>
                <a:highlight>
                  <a:srgbClr val="FFFF00"/>
                </a:highlight>
                <a:latin typeface="Times New Roman" panose="02020603050405020304" pitchFamily="18" charset="0"/>
                <a:cs typeface="Times New Roman" panose="02020603050405020304" pitchFamily="18" charset="0"/>
              </a:rPr>
              <a:t>Writing Sample</a:t>
            </a:r>
            <a:r>
              <a:rPr lang="zh-CN" altLang="zh-CN" sz="2400" b="1" kern="0" spc="25" dirty="0">
                <a:solidFill>
                  <a:srgbClr val="FF0000"/>
                </a:solidFill>
                <a:highlight>
                  <a:srgbClr val="FFFF00"/>
                </a:highlight>
                <a:latin typeface="Times New Roman" panose="02020603050405020304" pitchFamily="18" charset="0"/>
                <a:cs typeface="Times New Roman" panose="02020603050405020304" pitchFamily="18" charset="0"/>
              </a:rPr>
              <a:t>：</a:t>
            </a:r>
            <a:endParaRPr lang="zh-CN" altLang="zh-CN" sz="2400" kern="100" dirty="0">
              <a:latin typeface="Calibri" panose="020F0502020204030204" pitchFamily="34" charset="0"/>
              <a:cs typeface="Times New Roman" panose="02020603050405020304" pitchFamily="18" charset="0"/>
            </a:endParaRPr>
          </a:p>
          <a:p>
            <a:pPr marL="266700" indent="-266700" algn="just"/>
            <a:r>
              <a:rPr lang="en-US" altLang="zh-CN" sz="2400" b="1" kern="0" spc="25" dirty="0">
                <a:latin typeface="Times New Roman" panose="02020603050405020304" pitchFamily="18" charset="0"/>
                <a:cs typeface="Times New Roman" panose="02020603050405020304" pitchFamily="18" charset="0"/>
              </a:rPr>
              <a:t>Dear Peterson,</a:t>
            </a:r>
            <a:endParaRPr lang="zh-CN" altLang="zh-CN" sz="2400" kern="100" dirty="0">
              <a:latin typeface="Calibri" panose="020F0502020204030204" pitchFamily="34" charset="0"/>
              <a:cs typeface="Times New Roman" panose="02020603050405020304" pitchFamily="18" charset="0"/>
            </a:endParaRPr>
          </a:p>
          <a:p>
            <a:pPr indent="270510" algn="just"/>
            <a:r>
              <a:rPr lang="en-US" altLang="zh-CN" sz="2400" b="1" kern="0" spc="25" dirty="0">
                <a:latin typeface="Times New Roman" panose="02020603050405020304" pitchFamily="18" charset="0"/>
                <a:cs typeface="Times New Roman" panose="02020603050405020304" pitchFamily="18" charset="0"/>
              </a:rPr>
              <a:t>I am Li Hua, </a:t>
            </a:r>
            <a:r>
              <a:rPr lang="en-US" altLang="zh-CN" sz="2400" b="1" u="sng" kern="0" spc="25" dirty="0">
                <a:solidFill>
                  <a:srgbClr val="FF0000"/>
                </a:solidFill>
                <a:highlight>
                  <a:srgbClr val="FFFF00"/>
                </a:highlight>
                <a:latin typeface="Times New Roman" panose="02020603050405020304" pitchFamily="18" charset="0"/>
                <a:cs typeface="Times New Roman" panose="02020603050405020304" pitchFamily="18" charset="0"/>
              </a:rPr>
              <a:t>on behalf of</a:t>
            </a:r>
            <a:r>
              <a:rPr lang="en-US" altLang="zh-CN" sz="2400" b="1" kern="0" spc="25" dirty="0">
                <a:latin typeface="Times New Roman" panose="02020603050405020304" pitchFamily="18" charset="0"/>
                <a:cs typeface="Times New Roman" panose="02020603050405020304" pitchFamily="18" charset="0"/>
              </a:rPr>
              <a:t> our Students’ Union, I am writing to invite you to </a:t>
            </a:r>
            <a:r>
              <a:rPr lang="en-US" altLang="zh-CN" sz="2400" b="1" u="sng" kern="0" spc="25" dirty="0">
                <a:solidFill>
                  <a:srgbClr val="FF0000"/>
                </a:solidFill>
                <a:highlight>
                  <a:srgbClr val="FFFF00"/>
                </a:highlight>
                <a:latin typeface="Times New Roman" panose="02020603050405020304" pitchFamily="18" charset="0"/>
                <a:cs typeface="Times New Roman" panose="02020603050405020304" pitchFamily="18" charset="0"/>
              </a:rPr>
              <a:t>attend a big feast</a:t>
            </a:r>
            <a:r>
              <a:rPr lang="en-US" altLang="zh-CN" sz="2400" b="1" u="sng" kern="0" spc="25" dirty="0">
                <a:solidFill>
                  <a:srgbClr val="FF0000"/>
                </a:solidFill>
                <a:latin typeface="Times New Roman" panose="02020603050405020304" pitchFamily="18" charset="0"/>
                <a:cs typeface="Times New Roman" panose="02020603050405020304" pitchFamily="18" charset="0"/>
              </a:rPr>
              <a:t> </a:t>
            </a:r>
            <a:r>
              <a:rPr lang="en-US" altLang="zh-CN" sz="2400" b="1" kern="0" spc="25" dirty="0">
                <a:latin typeface="Times New Roman" panose="02020603050405020304" pitchFamily="18" charset="0"/>
                <a:cs typeface="Times New Roman" panose="02020603050405020304" pitchFamily="18" charset="0"/>
              </a:rPr>
              <a:t>together to </a:t>
            </a:r>
            <a:r>
              <a:rPr lang="en-US" altLang="zh-CN" sz="2400" b="1" u="sng" kern="0" spc="25" dirty="0">
                <a:solidFill>
                  <a:srgbClr val="0033CC"/>
                </a:solidFill>
                <a:highlight>
                  <a:srgbClr val="FFFF00"/>
                </a:highlight>
                <a:latin typeface="Times New Roman" panose="02020603050405020304" pitchFamily="18" charset="0"/>
                <a:cs typeface="Times New Roman" panose="02020603050405020304" pitchFamily="18" charset="0"/>
              </a:rPr>
              <a:t>welcome your arrival</a:t>
            </a:r>
            <a:r>
              <a:rPr lang="en-US" altLang="zh-CN" sz="2400" b="1" kern="0" spc="25" dirty="0">
                <a:latin typeface="Times New Roman" panose="02020603050405020304" pitchFamily="18" charset="0"/>
                <a:cs typeface="Times New Roman" panose="02020603050405020304" pitchFamily="18" charset="0"/>
              </a:rPr>
              <a:t>. The party </a:t>
            </a:r>
            <a:r>
              <a:rPr lang="en-US" altLang="zh-CN" sz="2400" b="1" u="sng" kern="0" spc="25" dirty="0">
                <a:solidFill>
                  <a:srgbClr val="FF0000"/>
                </a:solidFill>
                <a:highlight>
                  <a:srgbClr val="FFFF00"/>
                </a:highlight>
                <a:latin typeface="Times New Roman" panose="02020603050405020304" pitchFamily="18" charset="0"/>
                <a:cs typeface="Times New Roman" panose="02020603050405020304" pitchFamily="18" charset="0"/>
              </a:rPr>
              <a:t>scheduled at</a:t>
            </a:r>
            <a:r>
              <a:rPr lang="en-US" altLang="zh-CN" sz="2400" b="1" kern="0" spc="25" dirty="0">
                <a:latin typeface="Times New Roman" panose="02020603050405020304" pitchFamily="18" charset="0"/>
                <a:cs typeface="Times New Roman" panose="02020603050405020304" pitchFamily="18" charset="0"/>
              </a:rPr>
              <a:t> 7:00 p.m. Saturday evening, Sept 10</a:t>
            </a:r>
            <a:r>
              <a:rPr lang="en-US" altLang="zh-CN" sz="2400" b="1" kern="0" spc="25" baseline="30000" dirty="0">
                <a:latin typeface="Times New Roman" panose="02020603050405020304" pitchFamily="18" charset="0"/>
                <a:cs typeface="Times New Roman" panose="02020603050405020304" pitchFamily="18" charset="0"/>
              </a:rPr>
              <a:t>th</a:t>
            </a:r>
            <a:r>
              <a:rPr lang="en-US" altLang="zh-CN" sz="2400" b="1" kern="0" spc="25" dirty="0">
                <a:latin typeface="Times New Roman" panose="02020603050405020304" pitchFamily="18" charset="0"/>
                <a:cs typeface="Times New Roman" panose="02020603050405020304" pitchFamily="18" charset="0"/>
              </a:rPr>
              <a:t> will be held in the Dining Hall of our school. There will be music, singing and dancing, games and </a:t>
            </a:r>
            <a:r>
              <a:rPr lang="en-US" altLang="zh-CN" sz="2400" b="1" u="sng" kern="0" spc="25" dirty="0">
                <a:solidFill>
                  <a:srgbClr val="0033CC"/>
                </a:solidFill>
                <a:highlight>
                  <a:srgbClr val="FFFF00"/>
                </a:highlight>
                <a:latin typeface="Times New Roman" panose="02020603050405020304" pitchFamily="18" charset="0"/>
                <a:cs typeface="Times New Roman" panose="02020603050405020304" pitchFamily="18" charset="0"/>
              </a:rPr>
              <a:t>exchange of gifts</a:t>
            </a:r>
            <a:r>
              <a:rPr lang="en-US" altLang="zh-CN" sz="2400" b="1" kern="0" spc="25" dirty="0">
                <a:latin typeface="Times New Roman" panose="02020603050405020304" pitchFamily="18" charset="0"/>
                <a:cs typeface="Times New Roman" panose="02020603050405020304" pitchFamily="18" charset="0"/>
              </a:rPr>
              <a:t>, </a:t>
            </a:r>
            <a:r>
              <a:rPr lang="en-US" altLang="zh-CN" sz="2400" b="1" u="sng" kern="0" spc="25" dirty="0">
                <a:solidFill>
                  <a:srgbClr val="0033CC"/>
                </a:solidFill>
                <a:highlight>
                  <a:srgbClr val="FFFF00"/>
                </a:highlight>
                <a:latin typeface="Times New Roman" panose="02020603050405020304" pitchFamily="18" charset="0"/>
                <a:cs typeface="Times New Roman" panose="02020603050405020304" pitchFamily="18" charset="0"/>
              </a:rPr>
              <a:t>gathering around</a:t>
            </a:r>
            <a:r>
              <a:rPr lang="en-US" altLang="zh-CN" sz="2400" b="1" kern="0" spc="25" dirty="0">
                <a:latin typeface="Times New Roman" panose="02020603050405020304" pitchFamily="18" charset="0"/>
                <a:cs typeface="Times New Roman" panose="02020603050405020304" pitchFamily="18" charset="0"/>
              </a:rPr>
              <a:t> the table and chatting, which will surely </a:t>
            </a:r>
            <a:r>
              <a:rPr lang="en-US" altLang="zh-CN" sz="2400" b="1" u="sng" kern="0" spc="25" dirty="0">
                <a:solidFill>
                  <a:srgbClr val="0033CC"/>
                </a:solidFill>
                <a:highlight>
                  <a:srgbClr val="FFFF00"/>
                </a:highlight>
                <a:latin typeface="Times New Roman" panose="02020603050405020304" pitchFamily="18" charset="0"/>
                <a:cs typeface="Times New Roman" panose="02020603050405020304" pitchFamily="18" charset="0"/>
              </a:rPr>
              <a:t>bring us a lot of fun</a:t>
            </a:r>
            <a:r>
              <a:rPr lang="en-US" altLang="zh-CN" sz="2400" b="1" kern="0" spc="25" dirty="0">
                <a:latin typeface="Times New Roman" panose="02020603050405020304" pitchFamily="18" charset="0"/>
                <a:cs typeface="Times New Roman" panose="02020603050405020304" pitchFamily="18" charset="0"/>
              </a:rPr>
              <a:t>.</a:t>
            </a:r>
            <a:endParaRPr lang="zh-CN" altLang="zh-CN" sz="2400" kern="100" dirty="0">
              <a:latin typeface="Calibri" panose="020F0502020204030204" pitchFamily="34" charset="0"/>
              <a:cs typeface="Times New Roman" panose="02020603050405020304" pitchFamily="18" charset="0"/>
            </a:endParaRPr>
          </a:p>
          <a:p>
            <a:pPr indent="270510" algn="just"/>
            <a:r>
              <a:rPr lang="en-US" altLang="zh-CN" sz="2400" b="1" kern="0" spc="25" dirty="0">
                <a:latin typeface="Times New Roman" panose="02020603050405020304" pitchFamily="18" charset="0"/>
                <a:cs typeface="Times New Roman" panose="02020603050405020304" pitchFamily="18" charset="0"/>
              </a:rPr>
              <a:t>It would be </a:t>
            </a:r>
            <a:r>
              <a:rPr lang="en-US" altLang="zh-CN" sz="2400" b="1" u="sng" kern="0" spc="25" dirty="0">
                <a:solidFill>
                  <a:srgbClr val="FF0000"/>
                </a:solidFill>
                <a:highlight>
                  <a:srgbClr val="FFFF00"/>
                </a:highlight>
                <a:latin typeface="Times New Roman" panose="02020603050405020304" pitchFamily="18" charset="0"/>
                <a:cs typeface="Times New Roman" panose="02020603050405020304" pitchFamily="18" charset="0"/>
              </a:rPr>
              <a:t>highly appreciated</a:t>
            </a:r>
            <a:r>
              <a:rPr lang="en-US" altLang="zh-CN" sz="2400" b="1" kern="0" spc="25" dirty="0">
                <a:latin typeface="Times New Roman" panose="02020603050405020304" pitchFamily="18" charset="0"/>
                <a:cs typeface="Times New Roman" panose="02020603050405020304" pitchFamily="18" charset="0"/>
              </a:rPr>
              <a:t>, if you </a:t>
            </a:r>
            <a:r>
              <a:rPr lang="en-US" altLang="zh-CN" sz="2400" b="1" u="sng" kern="0" spc="25" dirty="0">
                <a:solidFill>
                  <a:srgbClr val="FF0000"/>
                </a:solidFill>
                <a:highlight>
                  <a:srgbClr val="FFFF00"/>
                </a:highlight>
                <a:latin typeface="Times New Roman" panose="02020603050405020304" pitchFamily="18" charset="0"/>
                <a:cs typeface="Times New Roman" panose="02020603050405020304" pitchFamily="18" charset="0"/>
              </a:rPr>
              <a:t>considerably accept my invitation,</a:t>
            </a:r>
            <a:r>
              <a:rPr lang="en-US" altLang="zh-CN" sz="2400" b="1" kern="0" spc="25" dirty="0">
                <a:latin typeface="Times New Roman" panose="02020603050405020304" pitchFamily="18" charset="0"/>
                <a:cs typeface="Times New Roman" panose="02020603050405020304" pitchFamily="18" charset="0"/>
              </a:rPr>
              <a:t> reply to me </a:t>
            </a:r>
            <a:r>
              <a:rPr lang="en-US" altLang="zh-CN" sz="2400" b="1" u="sng" kern="0" spc="25" dirty="0">
                <a:solidFill>
                  <a:srgbClr val="0033CC"/>
                </a:solidFill>
                <a:highlight>
                  <a:srgbClr val="FFFF00"/>
                </a:highlight>
                <a:latin typeface="Times New Roman" panose="02020603050405020304" pitchFamily="18" charset="0"/>
                <a:cs typeface="Times New Roman" panose="02020603050405020304" pitchFamily="18" charset="0"/>
              </a:rPr>
              <a:t>at your earliest convenience</a:t>
            </a:r>
            <a:r>
              <a:rPr lang="en-US" altLang="zh-CN" sz="2400" b="1" kern="0" spc="25" dirty="0">
                <a:latin typeface="Times New Roman" panose="02020603050405020304" pitchFamily="18" charset="0"/>
                <a:cs typeface="Times New Roman" panose="02020603050405020304" pitchFamily="18" charset="0"/>
              </a:rPr>
              <a:t>.</a:t>
            </a:r>
            <a:endParaRPr lang="zh-CN" altLang="zh-CN" sz="2400" kern="100" dirty="0">
              <a:latin typeface="Calibri" panose="020F0502020204030204" pitchFamily="34" charset="0"/>
              <a:cs typeface="Times New Roman" panose="02020603050405020304" pitchFamily="18" charset="0"/>
            </a:endParaRPr>
          </a:p>
          <a:p>
            <a:pPr marL="5067300" indent="266700"/>
            <a:r>
              <a:rPr lang="en-US" altLang="zh-CN" sz="2400" b="1" kern="0" spc="25" dirty="0">
                <a:latin typeface="Times New Roman" panose="02020603050405020304" pitchFamily="18" charset="0"/>
                <a:cs typeface="Times New Roman" panose="02020603050405020304" pitchFamily="18" charset="0"/>
              </a:rPr>
              <a:t>                              </a:t>
            </a:r>
            <a:r>
              <a:rPr lang="en-US" altLang="zh-CN" sz="2400" b="1" kern="100" dirty="0" smtClean="0">
                <a:latin typeface="华文隶书" panose="02010800040101010101" charset="-122"/>
                <a:cs typeface="Vijaya"/>
              </a:rPr>
              <a:t>Yours </a:t>
            </a:r>
            <a:r>
              <a:rPr lang="en-US" altLang="zh-CN" sz="2400" b="1" kern="100" dirty="0">
                <a:latin typeface="华文隶书" panose="02010800040101010101" charset="-122"/>
                <a:cs typeface="Vijaya"/>
              </a:rPr>
              <a:t>faithfully,                                                  </a:t>
            </a:r>
            <a:r>
              <a:rPr lang="en-US" altLang="zh-CN" sz="2400" b="1" kern="100" dirty="0" smtClean="0">
                <a:latin typeface="华文隶书" panose="02010800040101010101" charset="-122"/>
                <a:cs typeface="Vijaya"/>
              </a:rPr>
              <a:t>      			     Li </a:t>
            </a:r>
            <a:r>
              <a:rPr lang="en-US" altLang="zh-CN" sz="2400" b="1" kern="100" dirty="0">
                <a:latin typeface="华文隶书" panose="02010800040101010101" charset="-122"/>
                <a:cs typeface="Vijaya"/>
              </a:rPr>
              <a:t>Hua</a:t>
            </a:r>
            <a:endParaRPr lang="zh-CN" altLang="zh-CN" sz="2400" kern="100" dirty="0">
              <a:latin typeface="Calibri" panose="020F0502020204030204" pitchFamily="34" charset="0"/>
              <a:cs typeface="Times New Roman" panose="02020603050405020304" pitchFamily="18" charset="0"/>
            </a:endParaRPr>
          </a:p>
        </p:txBody>
      </p:sp>
      <p:grpSp>
        <p:nvGrpSpPr>
          <p:cNvPr id="21" name="组合 20"/>
          <p:cNvGrpSpPr/>
          <p:nvPr/>
        </p:nvGrpSpPr>
        <p:grpSpPr>
          <a:xfrm>
            <a:off x="275246" y="96749"/>
            <a:ext cx="1044362" cy="1044362"/>
            <a:chOff x="275246" y="96749"/>
            <a:chExt cx="1044362" cy="1044362"/>
          </a:xfrm>
        </p:grpSpPr>
        <p:sp>
          <p:nvSpPr>
            <p:cNvPr id="22" name="泪珠形 81"/>
            <p:cNvSpPr/>
            <p:nvPr/>
          </p:nvSpPr>
          <p:spPr>
            <a:xfrm>
              <a:off x="275246" y="96749"/>
              <a:ext cx="1044362" cy="10443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3" name="组合 22"/>
            <p:cNvGrpSpPr/>
            <p:nvPr/>
          </p:nvGrpSpPr>
          <p:grpSpPr>
            <a:xfrm>
              <a:off x="569781" y="424065"/>
              <a:ext cx="548656" cy="430686"/>
              <a:chOff x="3829050" y="5226603"/>
              <a:chExt cx="1511301" cy="1186348"/>
            </a:xfrm>
            <a:solidFill>
              <a:schemeClr val="bg1"/>
            </a:solidFill>
          </p:grpSpPr>
          <p:sp>
            <p:nvSpPr>
              <p:cNvPr id="24"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6"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7"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8"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9"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0"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bg/>
                                          </p:spTgt>
                                        </p:tgtEl>
                                        <p:attrNameLst>
                                          <p:attrName>style.visibility</p:attrName>
                                        </p:attrNameLst>
                                      </p:cBhvr>
                                      <p:to>
                                        <p:strVal val="visible"/>
                                      </p:to>
                                    </p:set>
                                    <p:animEffect transition="in" filter="fade">
                                      <p:cBhvr>
                                        <p:cTn id="7" dur="1000"/>
                                        <p:tgtEl>
                                          <p:spTgt spid="60">
                                            <p:bg/>
                                          </p:spTgt>
                                        </p:tgtEl>
                                      </p:cBhvr>
                                    </p:animEffect>
                                    <p:anim calcmode="lin" valueType="num">
                                      <p:cBhvr>
                                        <p:cTn id="8" dur="1000" fill="hold"/>
                                        <p:tgtEl>
                                          <p:spTgt spid="60">
                                            <p:bg/>
                                          </p:spTgt>
                                        </p:tgtEl>
                                        <p:attrNameLst>
                                          <p:attrName>ppt_x</p:attrName>
                                        </p:attrNameLst>
                                      </p:cBhvr>
                                      <p:tavLst>
                                        <p:tav tm="0">
                                          <p:val>
                                            <p:strVal val="#ppt_x"/>
                                          </p:val>
                                        </p:tav>
                                        <p:tav tm="100000">
                                          <p:val>
                                            <p:strVal val="#ppt_x"/>
                                          </p:val>
                                        </p:tav>
                                      </p:tavLst>
                                    </p:anim>
                                    <p:anim calcmode="lin" valueType="num">
                                      <p:cBhvr>
                                        <p:cTn id="9" dur="1000" fill="hold"/>
                                        <p:tgtEl>
                                          <p:spTgt spid="6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
                                            <p:txEl>
                                              <p:pRg st="0" end="0"/>
                                            </p:txEl>
                                          </p:spTgt>
                                        </p:tgtEl>
                                        <p:attrNameLst>
                                          <p:attrName>style.visibility</p:attrName>
                                        </p:attrNameLst>
                                      </p:cBhvr>
                                      <p:to>
                                        <p:strVal val="visible"/>
                                      </p:to>
                                    </p:set>
                                    <p:animEffect transition="in" filter="fade">
                                      <p:cBhvr>
                                        <p:cTn id="14" dur="1000"/>
                                        <p:tgtEl>
                                          <p:spTgt spid="60">
                                            <p:txEl>
                                              <p:pRg st="0" end="0"/>
                                            </p:txEl>
                                          </p:spTgt>
                                        </p:tgtEl>
                                      </p:cBhvr>
                                    </p:animEffect>
                                    <p:anim calcmode="lin" valueType="num">
                                      <p:cBhvr>
                                        <p:cTn id="15" dur="10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
                                            <p:txEl>
                                              <p:pRg st="1" end="1"/>
                                            </p:txEl>
                                          </p:spTgt>
                                        </p:tgtEl>
                                        <p:attrNameLst>
                                          <p:attrName>style.visibility</p:attrName>
                                        </p:attrNameLst>
                                      </p:cBhvr>
                                      <p:to>
                                        <p:strVal val="visible"/>
                                      </p:to>
                                    </p:set>
                                    <p:animEffect transition="in" filter="fade">
                                      <p:cBhvr>
                                        <p:cTn id="21" dur="1000"/>
                                        <p:tgtEl>
                                          <p:spTgt spid="60">
                                            <p:txEl>
                                              <p:pRg st="1" end="1"/>
                                            </p:txEl>
                                          </p:spTgt>
                                        </p:tgtEl>
                                      </p:cBhvr>
                                    </p:animEffect>
                                    <p:anim calcmode="lin" valueType="num">
                                      <p:cBhvr>
                                        <p:cTn id="22" dur="1000" fill="hold"/>
                                        <p:tgtEl>
                                          <p:spTgt spid="6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0">
                                            <p:txEl>
                                              <p:pRg st="2" end="2"/>
                                            </p:txEl>
                                          </p:spTgt>
                                        </p:tgtEl>
                                        <p:attrNameLst>
                                          <p:attrName>style.visibility</p:attrName>
                                        </p:attrNameLst>
                                      </p:cBhvr>
                                      <p:to>
                                        <p:strVal val="visible"/>
                                      </p:to>
                                    </p:set>
                                    <p:animEffect transition="in" filter="fade">
                                      <p:cBhvr>
                                        <p:cTn id="28" dur="1000"/>
                                        <p:tgtEl>
                                          <p:spTgt spid="60">
                                            <p:txEl>
                                              <p:pRg st="2" end="2"/>
                                            </p:txEl>
                                          </p:spTgt>
                                        </p:tgtEl>
                                      </p:cBhvr>
                                    </p:animEffect>
                                    <p:anim calcmode="lin" valueType="num">
                                      <p:cBhvr>
                                        <p:cTn id="29" dur="1000" fill="hold"/>
                                        <p:tgtEl>
                                          <p:spTgt spid="6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0">
                                            <p:txEl>
                                              <p:pRg st="3" end="3"/>
                                            </p:txEl>
                                          </p:spTgt>
                                        </p:tgtEl>
                                        <p:attrNameLst>
                                          <p:attrName>style.visibility</p:attrName>
                                        </p:attrNameLst>
                                      </p:cBhvr>
                                      <p:to>
                                        <p:strVal val="visible"/>
                                      </p:to>
                                    </p:set>
                                    <p:animEffect transition="in" filter="fade">
                                      <p:cBhvr>
                                        <p:cTn id="35" dur="1000"/>
                                        <p:tgtEl>
                                          <p:spTgt spid="60">
                                            <p:txEl>
                                              <p:pRg st="3" end="3"/>
                                            </p:txEl>
                                          </p:spTgt>
                                        </p:tgtEl>
                                      </p:cBhvr>
                                    </p:animEffect>
                                    <p:anim calcmode="lin" valueType="num">
                                      <p:cBhvr>
                                        <p:cTn id="36" dur="1000" fill="hold"/>
                                        <p:tgtEl>
                                          <p:spTgt spid="6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0">
                                            <p:txEl>
                                              <p:pRg st="4" end="4"/>
                                            </p:txEl>
                                          </p:spTgt>
                                        </p:tgtEl>
                                        <p:attrNameLst>
                                          <p:attrName>style.visibility</p:attrName>
                                        </p:attrNameLst>
                                      </p:cBhvr>
                                      <p:to>
                                        <p:strVal val="visible"/>
                                      </p:to>
                                    </p:set>
                                    <p:animEffect transition="in" filter="fade">
                                      <p:cBhvr>
                                        <p:cTn id="42" dur="1000"/>
                                        <p:tgtEl>
                                          <p:spTgt spid="60">
                                            <p:txEl>
                                              <p:pRg st="4" end="4"/>
                                            </p:txEl>
                                          </p:spTgt>
                                        </p:tgtEl>
                                      </p:cBhvr>
                                    </p:animEffect>
                                    <p:anim calcmode="lin" valueType="num">
                                      <p:cBhvr>
                                        <p:cTn id="43" dur="1000" fill="hold"/>
                                        <p:tgtEl>
                                          <p:spTgt spid="6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5246" y="96749"/>
            <a:ext cx="1044362" cy="1044362"/>
            <a:chOff x="275246" y="96749"/>
            <a:chExt cx="1044362" cy="1044362"/>
          </a:xfrm>
        </p:grpSpPr>
        <p:sp>
          <p:nvSpPr>
            <p:cNvPr id="82" name="泪珠形 81"/>
            <p:cNvSpPr/>
            <p:nvPr/>
          </p:nvSpPr>
          <p:spPr>
            <a:xfrm>
              <a:off x="275246" y="96749"/>
              <a:ext cx="1044362" cy="10443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 name="组合 22"/>
            <p:cNvGrpSpPr/>
            <p:nvPr/>
          </p:nvGrpSpPr>
          <p:grpSpPr>
            <a:xfrm>
              <a:off x="569781" y="424065"/>
              <a:ext cx="548656" cy="430686"/>
              <a:chOff x="3829050" y="5226603"/>
              <a:chExt cx="1511301" cy="1186348"/>
            </a:xfrm>
            <a:solidFill>
              <a:schemeClr val="bg1"/>
            </a:solidFill>
          </p:grpSpPr>
          <p:sp>
            <p:nvSpPr>
              <p:cNvPr id="86"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7"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8"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9"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0"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1"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2"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84" name="文本框 8"/>
          <p:cNvSpPr txBox="1"/>
          <p:nvPr/>
        </p:nvSpPr>
        <p:spPr>
          <a:xfrm>
            <a:off x="747657" y="1467535"/>
            <a:ext cx="10696685"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914400"/>
            <a:r>
              <a:rPr lang="zh-CN" altLang="zh-CN" sz="3600" b="1" kern="100" dirty="0">
                <a:solidFill>
                  <a:prstClr val="black"/>
                </a:solidFill>
                <a:latin typeface="Calibri" panose="020F0502020204030204" pitchFamily="34" charset="0"/>
                <a:ea typeface="华文隶书" panose="02010800040101010101" charset="-122"/>
                <a:cs typeface="Vijaya"/>
              </a:rPr>
              <a:t>邀请信范文</a:t>
            </a:r>
            <a:r>
              <a:rPr lang="en-US" altLang="zh-CN" sz="3600" b="1" kern="100" dirty="0">
                <a:solidFill>
                  <a:prstClr val="black"/>
                </a:solidFill>
                <a:latin typeface="Times New Roman" panose="02020603050405020304" pitchFamily="18" charset="0"/>
                <a:ea typeface="华文隶书" panose="02010800040101010101" charset="-122"/>
                <a:cs typeface="Times New Roman" panose="02020603050405020304" pitchFamily="18" charset="0"/>
              </a:rPr>
              <a:t>4  (</a:t>
            </a:r>
            <a:r>
              <a:rPr lang="zh-CN" altLang="zh-CN" sz="3600" b="1" kern="0" spc="25" dirty="0">
                <a:solidFill>
                  <a:prstClr val="black"/>
                </a:solidFill>
                <a:latin typeface="Times New Roman" panose="02020603050405020304" pitchFamily="18" charset="0"/>
                <a:cs typeface="Times New Roman" panose="02020603050405020304" pitchFamily="18" charset="0"/>
              </a:rPr>
              <a:t>邀请美国朋友</a:t>
            </a:r>
            <a:r>
              <a:rPr lang="en-US" altLang="zh-CN" sz="3600" b="1" kern="0" spc="25" dirty="0">
                <a:solidFill>
                  <a:prstClr val="black"/>
                </a:solidFill>
                <a:latin typeface="Times New Roman" panose="02020603050405020304" pitchFamily="18" charset="0"/>
                <a:cs typeface="Times New Roman" panose="02020603050405020304" pitchFamily="18" charset="0"/>
              </a:rPr>
              <a:t>Chris</a:t>
            </a:r>
            <a:r>
              <a:rPr lang="zh-CN" altLang="zh-CN" sz="3600" b="1" kern="0" spc="25" dirty="0">
                <a:solidFill>
                  <a:srgbClr val="FF0000"/>
                </a:solidFill>
                <a:latin typeface="Times New Roman" panose="02020603050405020304" pitchFamily="18" charset="0"/>
                <a:cs typeface="Times New Roman" panose="02020603050405020304" pitchFamily="18" charset="0"/>
              </a:rPr>
              <a:t>参加中国文化展</a:t>
            </a:r>
            <a:r>
              <a:rPr lang="en-US" altLang="zh-CN" sz="3600" b="1" kern="0" spc="25" dirty="0">
                <a:solidFill>
                  <a:prstClr val="black"/>
                </a:solidFill>
                <a:latin typeface="Times New Roman" panose="02020603050405020304" pitchFamily="18" charset="0"/>
                <a:cs typeface="Times New Roman" panose="02020603050405020304" pitchFamily="18" charset="0"/>
              </a:rPr>
              <a:t>)</a:t>
            </a:r>
            <a:endParaRPr lang="zh-CN" altLang="zh-CN" sz="3600" kern="100" dirty="0">
              <a:solidFill>
                <a:prstClr val="black"/>
              </a:solidFill>
              <a:latin typeface="Calibri" panose="020F0502020204030204" pitchFamily="34" charset="0"/>
              <a:cs typeface="Times New Roman" panose="02020603050405020304" pitchFamily="18" charset="0"/>
            </a:endParaRPr>
          </a:p>
          <a:p>
            <a:pPr lvl="0" indent="266700" defTabSz="914400"/>
            <a:r>
              <a:rPr lang="zh-CN" altLang="zh-CN" sz="3600" b="1" kern="0" spc="25" dirty="0">
                <a:solidFill>
                  <a:prstClr val="black"/>
                </a:solidFill>
                <a:latin typeface="Times New Roman" panose="02020603050405020304" pitchFamily="18" charset="0"/>
                <a:cs typeface="Times New Roman" panose="02020603050405020304" pitchFamily="18" charset="0"/>
              </a:rPr>
              <a:t>假定你是李华，想邀请美国朋友</a:t>
            </a:r>
            <a:r>
              <a:rPr lang="en-US" altLang="zh-CN" sz="3600" b="1" kern="0" spc="25" dirty="0">
                <a:solidFill>
                  <a:prstClr val="black"/>
                </a:solidFill>
                <a:latin typeface="Times New Roman" panose="02020603050405020304" pitchFamily="18" charset="0"/>
                <a:cs typeface="Times New Roman" panose="02020603050405020304" pitchFamily="18" charset="0"/>
              </a:rPr>
              <a:t>Chris</a:t>
            </a:r>
            <a:r>
              <a:rPr lang="zh-CN" altLang="zh-CN" sz="3600" b="1" kern="0" spc="25" dirty="0">
                <a:solidFill>
                  <a:prstClr val="black"/>
                </a:solidFill>
                <a:latin typeface="Times New Roman" panose="02020603050405020304" pitchFamily="18" charset="0"/>
                <a:cs typeface="Times New Roman" panose="02020603050405020304" pitchFamily="18" charset="0"/>
              </a:rPr>
              <a:t>一起参加中国文化展，请给他写封邀请函，内容包括：</a:t>
            </a:r>
            <a:endParaRPr lang="zh-CN" altLang="zh-CN" sz="3600" kern="100" dirty="0">
              <a:solidFill>
                <a:prstClr val="black"/>
              </a:solidFill>
              <a:latin typeface="Calibri" panose="020F0502020204030204" pitchFamily="34" charset="0"/>
              <a:cs typeface="Times New Roman" panose="02020603050405020304" pitchFamily="18" charset="0"/>
            </a:endParaRPr>
          </a:p>
          <a:p>
            <a:pPr marL="342900" lvl="0" indent="-342900" algn="just" defTabSz="914400">
              <a:buFont typeface="+mj-lt"/>
              <a:buAutoNum type="arabicPeriod"/>
            </a:pPr>
            <a:r>
              <a:rPr lang="zh-CN" altLang="zh-CN" sz="3600" b="1" kern="0" spc="25" dirty="0">
                <a:solidFill>
                  <a:prstClr val="black"/>
                </a:solidFill>
                <a:latin typeface="Times New Roman" panose="02020603050405020304" pitchFamily="18" charset="0"/>
                <a:cs typeface="Times New Roman" panose="02020603050405020304" pitchFamily="18" charset="0"/>
              </a:rPr>
              <a:t>展览</a:t>
            </a:r>
            <a:r>
              <a:rPr lang="zh-CN" altLang="zh-CN" sz="3600" b="1" kern="0" spc="25" dirty="0">
                <a:solidFill>
                  <a:srgbClr val="FF0000"/>
                </a:solidFill>
                <a:latin typeface="Times New Roman" panose="02020603050405020304" pitchFamily="18" charset="0"/>
                <a:cs typeface="Times New Roman" panose="02020603050405020304" pitchFamily="18" charset="0"/>
              </a:rPr>
              <a:t>时间</a:t>
            </a:r>
            <a:endParaRPr lang="zh-CN" altLang="zh-CN" sz="3600" kern="100" dirty="0">
              <a:solidFill>
                <a:prstClr val="black"/>
              </a:solidFill>
              <a:latin typeface="Calibri" panose="020F0502020204030204" pitchFamily="34" charset="0"/>
              <a:cs typeface="Times New Roman" panose="02020603050405020304" pitchFamily="18" charset="0"/>
            </a:endParaRPr>
          </a:p>
          <a:p>
            <a:pPr marL="342900" lvl="0" indent="-342900" algn="just" defTabSz="914400">
              <a:buFont typeface="+mj-lt"/>
              <a:buAutoNum type="arabicPeriod"/>
            </a:pPr>
            <a:r>
              <a:rPr lang="zh-CN" altLang="zh-CN" sz="3600" b="1" kern="0" spc="25" dirty="0">
                <a:solidFill>
                  <a:prstClr val="black"/>
                </a:solidFill>
                <a:latin typeface="Times New Roman" panose="02020603050405020304" pitchFamily="18" charset="0"/>
                <a:cs typeface="Times New Roman" panose="02020603050405020304" pitchFamily="18" charset="0"/>
              </a:rPr>
              <a:t>展览</a:t>
            </a:r>
            <a:r>
              <a:rPr lang="zh-CN" altLang="zh-CN" sz="3600" b="1" kern="0" spc="25" dirty="0">
                <a:solidFill>
                  <a:srgbClr val="FF0000"/>
                </a:solidFill>
                <a:latin typeface="Times New Roman" panose="02020603050405020304" pitchFamily="18" charset="0"/>
                <a:cs typeface="Times New Roman" panose="02020603050405020304" pitchFamily="18" charset="0"/>
              </a:rPr>
              <a:t>地点</a:t>
            </a:r>
            <a:endParaRPr lang="zh-CN" altLang="zh-CN" sz="3600" kern="100" dirty="0">
              <a:solidFill>
                <a:prstClr val="black"/>
              </a:solidFill>
              <a:latin typeface="Calibri" panose="020F0502020204030204" pitchFamily="34" charset="0"/>
              <a:cs typeface="Times New Roman" panose="02020603050405020304" pitchFamily="18" charset="0"/>
            </a:endParaRPr>
          </a:p>
          <a:p>
            <a:pPr marL="342900" lvl="0" indent="-342900" algn="just" defTabSz="914400">
              <a:buFont typeface="+mj-lt"/>
              <a:buAutoNum type="arabicPeriod"/>
            </a:pPr>
            <a:r>
              <a:rPr lang="zh-CN" altLang="zh-CN" sz="3600" b="1" kern="0" spc="25" dirty="0">
                <a:solidFill>
                  <a:prstClr val="black"/>
                </a:solidFill>
                <a:latin typeface="Times New Roman" panose="02020603050405020304" pitchFamily="18" charset="0"/>
                <a:cs typeface="Times New Roman" panose="02020603050405020304" pitchFamily="18" charset="0"/>
              </a:rPr>
              <a:t>展览</a:t>
            </a:r>
            <a:r>
              <a:rPr lang="zh-CN" altLang="zh-CN" sz="3600" b="1" kern="0" spc="25" dirty="0">
                <a:solidFill>
                  <a:srgbClr val="FF0000"/>
                </a:solidFill>
                <a:latin typeface="Times New Roman" panose="02020603050405020304" pitchFamily="18" charset="0"/>
                <a:cs typeface="Times New Roman" panose="02020603050405020304" pitchFamily="18" charset="0"/>
              </a:rPr>
              <a:t>内容</a:t>
            </a:r>
            <a:endParaRPr lang="zh-CN" altLang="zh-CN" sz="3600" kern="100" dirty="0">
              <a:solidFill>
                <a:prstClr val="black"/>
              </a:solidFill>
              <a:latin typeface="Calibri" panose="020F0502020204030204" pitchFamily="34" charset="0"/>
              <a:cs typeface="Times New Roman" panose="02020603050405020304" pitchFamily="18" charset="0"/>
            </a:endParaRPr>
          </a:p>
          <a:p>
            <a:pPr lvl="0" algn="just" defTabSz="914400"/>
            <a:r>
              <a:rPr lang="zh-CN" altLang="zh-CN" sz="3600" b="1" kern="0" spc="25" dirty="0">
                <a:solidFill>
                  <a:prstClr val="black"/>
                </a:solidFill>
                <a:latin typeface="Times New Roman" panose="02020603050405020304" pitchFamily="18" charset="0"/>
                <a:cs typeface="Times New Roman" panose="02020603050405020304" pitchFamily="18" charset="0"/>
              </a:rPr>
              <a:t>注意：</a:t>
            </a:r>
            <a:r>
              <a:rPr lang="en-US" altLang="zh-CN" sz="3600" b="1" kern="0" spc="25" dirty="0">
                <a:solidFill>
                  <a:prstClr val="black"/>
                </a:solidFill>
                <a:latin typeface="Times New Roman" panose="02020603050405020304" pitchFamily="18" charset="0"/>
                <a:cs typeface="Times New Roman" panose="02020603050405020304" pitchFamily="18" charset="0"/>
              </a:rPr>
              <a:t>1</a:t>
            </a:r>
            <a:r>
              <a:rPr lang="zh-CN" altLang="zh-CN" sz="3600" b="1" kern="0" spc="25" dirty="0">
                <a:solidFill>
                  <a:prstClr val="black"/>
                </a:solidFill>
                <a:latin typeface="Times New Roman" panose="02020603050405020304" pitchFamily="18" charset="0"/>
                <a:cs typeface="Times New Roman" panose="02020603050405020304" pitchFamily="18" charset="0"/>
              </a:rPr>
              <a:t>．词数</a:t>
            </a:r>
            <a:r>
              <a:rPr lang="en-US" altLang="zh-CN" sz="3600" b="1" kern="0" spc="25" dirty="0">
                <a:solidFill>
                  <a:prstClr val="black"/>
                </a:solidFill>
                <a:latin typeface="Times New Roman" panose="02020603050405020304" pitchFamily="18" charset="0"/>
                <a:cs typeface="Times New Roman" panose="02020603050405020304" pitchFamily="18" charset="0"/>
              </a:rPr>
              <a:t>80</a:t>
            </a:r>
            <a:r>
              <a:rPr lang="zh-CN" altLang="zh-CN" sz="3600" b="1" kern="0" spc="25" dirty="0">
                <a:solidFill>
                  <a:prstClr val="black"/>
                </a:solidFill>
                <a:latin typeface="Times New Roman" panose="02020603050405020304" pitchFamily="18" charset="0"/>
                <a:cs typeface="Times New Roman" panose="02020603050405020304" pitchFamily="18" charset="0"/>
              </a:rPr>
              <a:t>左右；</a:t>
            </a:r>
            <a:endParaRPr lang="zh-CN" altLang="zh-CN" sz="3600" kern="100" dirty="0">
              <a:solidFill>
                <a:prstClr val="black"/>
              </a:solidFill>
              <a:latin typeface="Calibri" panose="020F0502020204030204" pitchFamily="34" charset="0"/>
              <a:cs typeface="Times New Roman" panose="02020603050405020304" pitchFamily="18" charset="0"/>
            </a:endParaRPr>
          </a:p>
          <a:p>
            <a:pPr lvl="0" algn="just" defTabSz="914400"/>
            <a:r>
              <a:rPr lang="en-US" altLang="zh-CN" sz="3600" b="1" kern="0" spc="25" dirty="0">
                <a:solidFill>
                  <a:prstClr val="black"/>
                </a:solidFill>
                <a:latin typeface="Times New Roman" panose="02020603050405020304" pitchFamily="18" charset="0"/>
                <a:cs typeface="Times New Roman" panose="02020603050405020304" pitchFamily="18" charset="0"/>
              </a:rPr>
              <a:t>      2</a:t>
            </a:r>
            <a:r>
              <a:rPr lang="zh-CN" altLang="zh-CN" sz="3600" b="1" kern="0" spc="25" dirty="0">
                <a:solidFill>
                  <a:prstClr val="black"/>
                </a:solidFill>
                <a:latin typeface="Times New Roman" panose="02020603050405020304" pitchFamily="18" charset="0"/>
                <a:cs typeface="Times New Roman" panose="02020603050405020304" pitchFamily="18" charset="0"/>
              </a:rPr>
              <a:t>．可适当增加细节，以使行为连贯。</a:t>
            </a:r>
            <a:endParaRPr lang="zh-CN" altLang="zh-CN" sz="3600" kern="100" dirty="0">
              <a:solidFill>
                <a:prstClr val="black"/>
              </a:solidFill>
              <a:latin typeface="Calibri" panose="020F0502020204030204" pitchFamily="34" charset="0"/>
              <a:cs typeface="Times New Roman" panose="02020603050405020304" pitchFamily="18" charset="0"/>
            </a:endParaRPr>
          </a:p>
        </p:txBody>
      </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heel(1)">
                                      <p:cBhvr>
                                        <p:cTn id="7"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75246" y="96749"/>
            <a:ext cx="1044362" cy="1044362"/>
            <a:chOff x="275246" y="96749"/>
            <a:chExt cx="1044362" cy="1044362"/>
          </a:xfrm>
        </p:grpSpPr>
        <p:sp>
          <p:nvSpPr>
            <p:cNvPr id="18" name="泪珠形 81"/>
            <p:cNvSpPr/>
            <p:nvPr/>
          </p:nvSpPr>
          <p:spPr>
            <a:xfrm>
              <a:off x="275246" y="96749"/>
              <a:ext cx="1044362" cy="10443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9" name="组合 22"/>
            <p:cNvGrpSpPr/>
            <p:nvPr/>
          </p:nvGrpSpPr>
          <p:grpSpPr>
            <a:xfrm>
              <a:off x="569781" y="424065"/>
              <a:ext cx="548656" cy="430686"/>
              <a:chOff x="3829050" y="5226603"/>
              <a:chExt cx="1511301" cy="1186348"/>
            </a:xfrm>
            <a:solidFill>
              <a:schemeClr val="bg1"/>
            </a:solidFill>
          </p:grpSpPr>
          <p:sp>
            <p:nvSpPr>
              <p:cNvPr id="20"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6"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3524" y="1141111"/>
            <a:ext cx="11656314" cy="531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Tm="0">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文本框 8"/>
          <p:cNvSpPr txBox="1"/>
          <p:nvPr/>
        </p:nvSpPr>
        <p:spPr>
          <a:xfrm>
            <a:off x="406453" y="906097"/>
            <a:ext cx="11476990" cy="563231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400" b="1" kern="0" spc="25" dirty="0">
                <a:solidFill>
                  <a:srgbClr val="FF0000"/>
                </a:solidFill>
                <a:highlight>
                  <a:srgbClr val="FFFF00"/>
                </a:highlight>
                <a:latin typeface="Times New Roman" panose="02020603050405020304" pitchFamily="18" charset="0"/>
                <a:cs typeface="Times New Roman" panose="02020603050405020304" pitchFamily="18" charset="0"/>
              </a:rPr>
              <a:t>Writing Sample</a:t>
            </a:r>
            <a:r>
              <a:rPr lang="zh-CN" altLang="zh-CN" sz="2400" b="1" kern="0" spc="25" dirty="0">
                <a:solidFill>
                  <a:srgbClr val="FF0000"/>
                </a:solidFill>
                <a:highlight>
                  <a:srgbClr val="FFFF00"/>
                </a:highlight>
                <a:latin typeface="Times New Roman" panose="02020603050405020304" pitchFamily="18" charset="0"/>
                <a:cs typeface="Times New Roman" panose="02020603050405020304" pitchFamily="18" charset="0"/>
              </a:rPr>
              <a:t>：</a:t>
            </a:r>
            <a:endParaRPr lang="zh-CN" altLang="zh-CN" sz="2400" kern="100" dirty="0">
              <a:latin typeface="Calibri" panose="020F0502020204030204" pitchFamily="34" charset="0"/>
              <a:cs typeface="Times New Roman" panose="02020603050405020304" pitchFamily="18" charset="0"/>
            </a:endParaRPr>
          </a:p>
          <a:p>
            <a:r>
              <a:rPr lang="en-US" altLang="zh-CN" sz="2400" b="1" kern="0" spc="25" dirty="0">
                <a:latin typeface="Times New Roman" panose="02020603050405020304" pitchFamily="18" charset="0"/>
                <a:cs typeface="Times New Roman" panose="02020603050405020304" pitchFamily="18" charset="0"/>
              </a:rPr>
              <a:t>Dear Chris</a:t>
            </a:r>
            <a:r>
              <a:rPr lang="zh-CN" altLang="zh-CN" sz="2400" b="1" kern="0" spc="25" dirty="0">
                <a:latin typeface="Times New Roman" panose="02020603050405020304" pitchFamily="18" charset="0"/>
                <a:cs typeface="Times New Roman" panose="02020603050405020304" pitchFamily="18" charset="0"/>
              </a:rPr>
              <a:t>，</a:t>
            </a:r>
            <a:endParaRPr lang="zh-CN" altLang="zh-CN" sz="2400" kern="100" dirty="0">
              <a:latin typeface="Calibri" panose="020F0502020204030204" pitchFamily="34" charset="0"/>
              <a:cs typeface="Times New Roman" panose="02020603050405020304" pitchFamily="18" charset="0"/>
            </a:endParaRPr>
          </a:p>
          <a:p>
            <a:pPr indent="210185">
              <a:tabLst>
                <a:tab pos="464820" algn="l"/>
              </a:tabLst>
            </a:pPr>
            <a:r>
              <a:rPr lang="zh-CN" altLang="zh-CN" sz="2400" b="1" kern="0" spc="25" dirty="0">
                <a:latin typeface="Times New Roman" panose="02020603050405020304" pitchFamily="18" charset="0"/>
                <a:cs typeface="Times New Roman" panose="02020603050405020304" pitchFamily="18" charset="0"/>
              </a:rPr>
              <a:t>（提出</a:t>
            </a:r>
            <a:r>
              <a:rPr lang="zh-CN" altLang="zh-CN" sz="2400" b="1" u="sng" kern="0" spc="25" dirty="0">
                <a:solidFill>
                  <a:srgbClr val="0033CC"/>
                </a:solidFill>
                <a:latin typeface="Times New Roman" panose="02020603050405020304" pitchFamily="18" charset="0"/>
                <a:cs typeface="Times New Roman" panose="02020603050405020304" pitchFamily="18" charset="0"/>
              </a:rPr>
              <a:t>邀请</a:t>
            </a:r>
            <a:r>
              <a:rPr lang="zh-CN" altLang="zh-CN" sz="2400" b="1" kern="0" spc="25" dirty="0">
                <a:latin typeface="Times New Roman" panose="02020603050405020304" pitchFamily="18" charset="0"/>
                <a:cs typeface="Times New Roman" panose="02020603050405020304" pitchFamily="18" charset="0"/>
              </a:rPr>
              <a:t>，说明展览</a:t>
            </a:r>
            <a:r>
              <a:rPr lang="zh-CN" altLang="zh-CN" sz="2400" b="1" u="sng" kern="0" spc="25" dirty="0">
                <a:solidFill>
                  <a:srgbClr val="0033CC"/>
                </a:solidFill>
                <a:latin typeface="Times New Roman" panose="02020603050405020304" pitchFamily="18" charset="0"/>
                <a:cs typeface="Times New Roman" panose="02020603050405020304" pitchFamily="18" charset="0"/>
              </a:rPr>
              <a:t>时间、地点</a:t>
            </a:r>
            <a:r>
              <a:rPr lang="zh-CN" altLang="zh-CN" sz="2400" b="1" kern="0" spc="25" dirty="0">
                <a:latin typeface="Times New Roman" panose="02020603050405020304" pitchFamily="18" charset="0"/>
                <a:cs typeface="Times New Roman" panose="02020603050405020304" pitchFamily="18" charset="0"/>
              </a:rPr>
              <a:t>）</a:t>
            </a:r>
            <a:r>
              <a:rPr lang="en-US" altLang="zh-CN" sz="2400" b="1" kern="0" spc="25" dirty="0">
                <a:latin typeface="Times New Roman" panose="02020603050405020304" pitchFamily="18" charset="0"/>
                <a:cs typeface="Times New Roman" panose="02020603050405020304" pitchFamily="18" charset="0"/>
              </a:rPr>
              <a:t>How are you going recently? </a:t>
            </a:r>
            <a:r>
              <a:rPr lang="en-US" altLang="zh-CN" sz="2400" b="1" u="sng" kern="0" spc="25" dirty="0">
                <a:solidFill>
                  <a:srgbClr val="0033CC"/>
                </a:solidFill>
                <a:highlight>
                  <a:srgbClr val="FFFF00"/>
                </a:highlight>
                <a:latin typeface="Times New Roman" panose="02020603050405020304" pitchFamily="18" charset="0"/>
                <a:cs typeface="Times New Roman" panose="02020603050405020304" pitchFamily="18" charset="0"/>
              </a:rPr>
              <a:t>The Chinese Culture exhibition</a:t>
            </a:r>
            <a:r>
              <a:rPr lang="en-US" altLang="zh-CN" sz="2400" b="1" kern="0" spc="25" dirty="0">
                <a:latin typeface="Times New Roman" panose="02020603050405020304" pitchFamily="18" charset="0"/>
                <a:cs typeface="Times New Roman" panose="02020603050405020304" pitchFamily="18" charset="0"/>
              </a:rPr>
              <a:t> will be open from June to July in the City Museum </a:t>
            </a:r>
            <a:r>
              <a:rPr lang="en-US" altLang="zh-CN" sz="2400" b="1" u="sng" kern="0" spc="25" dirty="0">
                <a:solidFill>
                  <a:srgbClr val="FF0000"/>
                </a:solidFill>
                <a:highlight>
                  <a:srgbClr val="FFFF00"/>
                </a:highlight>
                <a:latin typeface="Times New Roman" panose="02020603050405020304" pitchFamily="18" charset="0"/>
                <a:cs typeface="Times New Roman" panose="02020603050405020304" pitchFamily="18" charset="0"/>
              </a:rPr>
              <a:t>lasting a month</a:t>
            </a:r>
            <a:r>
              <a:rPr lang="en-US" altLang="zh-CN" sz="2400" b="1" u="sng" kern="0" spc="25" dirty="0">
                <a:solidFill>
                  <a:srgbClr val="FF0000"/>
                </a:solidFill>
                <a:latin typeface="Times New Roman" panose="02020603050405020304" pitchFamily="18" charset="0"/>
                <a:cs typeface="Times New Roman" panose="02020603050405020304" pitchFamily="18" charset="0"/>
              </a:rPr>
              <a:t>.</a:t>
            </a:r>
            <a:r>
              <a:rPr lang="en-US" altLang="zh-CN" sz="2400" b="1" kern="0" spc="25" dirty="0">
                <a:latin typeface="Times New Roman" panose="02020603050405020304" pitchFamily="18" charset="0"/>
                <a:cs typeface="Times New Roman" panose="02020603050405020304" pitchFamily="18" charset="0"/>
              </a:rPr>
              <a:t> </a:t>
            </a:r>
            <a:r>
              <a:rPr lang="en-US" altLang="zh-CN" sz="2400" b="1" u="sng" kern="0" spc="25" dirty="0">
                <a:solidFill>
                  <a:srgbClr val="0033CC"/>
                </a:solidFill>
                <a:highlight>
                  <a:srgbClr val="FFFF00"/>
                </a:highlight>
                <a:latin typeface="Times New Roman" panose="02020603050405020304" pitchFamily="18" charset="0"/>
                <a:cs typeface="Times New Roman" panose="02020603050405020304" pitchFamily="18" charset="0"/>
              </a:rPr>
              <a:t>As far as I know</a:t>
            </a:r>
            <a:r>
              <a:rPr lang="en-US" altLang="zh-CN" sz="2400" b="1" kern="0" spc="25" dirty="0">
                <a:latin typeface="Times New Roman" panose="02020603050405020304" pitchFamily="18" charset="0"/>
                <a:cs typeface="Times New Roman" panose="02020603050405020304" pitchFamily="18" charset="0"/>
              </a:rPr>
              <a:t>, you are interested in Chinese Culture, I am delighted to </a:t>
            </a:r>
            <a:r>
              <a:rPr lang="en-US" altLang="zh-CN" sz="2400" b="1" u="sng" kern="0" spc="25" dirty="0">
                <a:solidFill>
                  <a:srgbClr val="FF0000"/>
                </a:solidFill>
                <a:highlight>
                  <a:srgbClr val="FFFF00"/>
                </a:highlight>
                <a:latin typeface="Times New Roman" panose="02020603050405020304" pitchFamily="18" charset="0"/>
                <a:cs typeface="Times New Roman" panose="02020603050405020304" pitchFamily="18" charset="0"/>
              </a:rPr>
              <a:t>invite you to participate</a:t>
            </a:r>
            <a:r>
              <a:rPr lang="en-US" altLang="zh-CN" sz="2400" b="1" kern="0" spc="25" dirty="0">
                <a:latin typeface="Times New Roman" panose="02020603050405020304" pitchFamily="18" charset="0"/>
                <a:cs typeface="Times New Roman" panose="02020603050405020304" pitchFamily="18" charset="0"/>
              </a:rPr>
              <a:t>. </a:t>
            </a:r>
            <a:endParaRPr lang="zh-CN" altLang="zh-CN" sz="2400" kern="100" dirty="0">
              <a:latin typeface="Calibri" panose="020F0502020204030204" pitchFamily="34" charset="0"/>
              <a:cs typeface="Times New Roman" panose="02020603050405020304" pitchFamily="18" charset="0"/>
            </a:endParaRPr>
          </a:p>
          <a:p>
            <a:pPr indent="210185">
              <a:tabLst>
                <a:tab pos="464820" algn="l"/>
              </a:tabLst>
            </a:pPr>
            <a:r>
              <a:rPr lang="zh-CN" altLang="zh-CN" sz="2400" b="1" kern="0" spc="25" dirty="0">
                <a:latin typeface="Times New Roman" panose="02020603050405020304" pitchFamily="18" charset="0"/>
                <a:cs typeface="Times New Roman" panose="02020603050405020304" pitchFamily="18" charset="0"/>
              </a:rPr>
              <a:t>（展览</a:t>
            </a:r>
            <a:r>
              <a:rPr lang="zh-CN" altLang="zh-CN" sz="2400" b="1" u="sng" kern="0" spc="25" dirty="0">
                <a:solidFill>
                  <a:srgbClr val="0033CC"/>
                </a:solidFill>
                <a:latin typeface="Times New Roman" panose="02020603050405020304" pitchFamily="18" charset="0"/>
                <a:cs typeface="Times New Roman" panose="02020603050405020304" pitchFamily="18" charset="0"/>
              </a:rPr>
              <a:t>内容</a:t>
            </a:r>
            <a:r>
              <a:rPr lang="zh-CN" altLang="zh-CN" sz="2400" b="1" kern="0" spc="25" dirty="0">
                <a:latin typeface="Times New Roman" panose="02020603050405020304" pitchFamily="18" charset="0"/>
                <a:cs typeface="Times New Roman" panose="02020603050405020304" pitchFamily="18" charset="0"/>
              </a:rPr>
              <a:t>）</a:t>
            </a:r>
            <a:r>
              <a:rPr lang="en-US" altLang="zh-CN" sz="2400" b="1" kern="0" spc="25" dirty="0">
                <a:latin typeface="Times New Roman" panose="02020603050405020304" pitchFamily="18" charset="0"/>
                <a:cs typeface="Times New Roman" panose="02020603050405020304" pitchFamily="18" charset="0"/>
              </a:rPr>
              <a:t>Not only will all kinds of </a:t>
            </a:r>
            <a:r>
              <a:rPr lang="en-US" altLang="zh-CN" sz="2400" b="1" u="sng" kern="0" spc="25" dirty="0">
                <a:solidFill>
                  <a:srgbClr val="0033CC"/>
                </a:solidFill>
                <a:highlight>
                  <a:srgbClr val="FFFF00"/>
                </a:highlight>
                <a:latin typeface="Times New Roman" panose="02020603050405020304" pitchFamily="18" charset="0"/>
                <a:cs typeface="Times New Roman" panose="02020603050405020304" pitchFamily="18" charset="0"/>
              </a:rPr>
              <a:t>cultural art works and precious collection created by</a:t>
            </a:r>
            <a:r>
              <a:rPr lang="en-US" altLang="zh-CN" sz="2400" b="1" kern="0" spc="25" dirty="0">
                <a:latin typeface="Times New Roman" panose="02020603050405020304" pitchFamily="18" charset="0"/>
                <a:cs typeface="Times New Roman" panose="02020603050405020304" pitchFamily="18" charset="0"/>
              </a:rPr>
              <a:t> famous artist </a:t>
            </a:r>
            <a:r>
              <a:rPr lang="en-US" altLang="zh-CN" sz="2400" b="1" u="sng" kern="0" spc="25" dirty="0">
                <a:solidFill>
                  <a:srgbClr val="FF0000"/>
                </a:solidFill>
                <a:highlight>
                  <a:srgbClr val="FFFF00"/>
                </a:highlight>
                <a:latin typeface="Times New Roman" panose="02020603050405020304" pitchFamily="18" charset="0"/>
                <a:cs typeface="Times New Roman" panose="02020603050405020304" pitchFamily="18" charset="0"/>
              </a:rPr>
              <a:t>be on show</a:t>
            </a:r>
            <a:r>
              <a:rPr lang="en-US" altLang="zh-CN" sz="2400" b="1" kern="0" spc="25" dirty="0">
                <a:latin typeface="Times New Roman" panose="02020603050405020304" pitchFamily="18" charset="0"/>
                <a:cs typeface="Times New Roman" panose="02020603050405020304" pitchFamily="18" charset="0"/>
              </a:rPr>
              <a:t>, but </a:t>
            </a:r>
            <a:r>
              <a:rPr lang="en-US" altLang="zh-CN" sz="2400" b="1" u="sng" kern="0" spc="25" dirty="0">
                <a:solidFill>
                  <a:srgbClr val="FF0000"/>
                </a:solidFill>
                <a:highlight>
                  <a:srgbClr val="FFFF00"/>
                </a:highlight>
                <a:latin typeface="Times New Roman" panose="02020603050405020304" pitchFamily="18" charset="0"/>
                <a:cs typeface="Times New Roman" panose="02020603050405020304" pitchFamily="18" charset="0"/>
              </a:rPr>
              <a:t>plenty of amazing activities</a:t>
            </a:r>
            <a:r>
              <a:rPr lang="en-US" altLang="zh-CN" sz="2400" b="1" kern="0" spc="25" dirty="0">
                <a:latin typeface="Times New Roman" panose="02020603050405020304" pitchFamily="18" charset="0"/>
                <a:cs typeface="Times New Roman" panose="02020603050405020304" pitchFamily="18" charset="0"/>
              </a:rPr>
              <a:t> will be held, </a:t>
            </a:r>
            <a:r>
              <a:rPr lang="en-US" altLang="zh-CN" sz="2400" b="1" u="sng" kern="0" spc="25" dirty="0">
                <a:solidFill>
                  <a:srgbClr val="FF0000"/>
                </a:solidFill>
                <a:highlight>
                  <a:srgbClr val="FFFF00"/>
                </a:highlight>
                <a:latin typeface="Times New Roman" panose="02020603050405020304" pitchFamily="18" charset="0"/>
                <a:cs typeface="Times New Roman" panose="02020603050405020304" pitchFamily="18" charset="0"/>
              </a:rPr>
              <a:t>from which</a:t>
            </a:r>
            <a:r>
              <a:rPr lang="en-US" altLang="zh-CN" sz="2400" b="1" kern="0" spc="25" dirty="0">
                <a:latin typeface="Times New Roman" panose="02020603050405020304" pitchFamily="18" charset="0"/>
                <a:cs typeface="Times New Roman" panose="02020603050405020304" pitchFamily="18" charset="0"/>
              </a:rPr>
              <a:t> you can </a:t>
            </a:r>
            <a:r>
              <a:rPr lang="en-US" altLang="zh-CN" sz="2400" b="1" u="sng" kern="0" spc="25" dirty="0">
                <a:solidFill>
                  <a:srgbClr val="0033CC"/>
                </a:solidFill>
                <a:highlight>
                  <a:srgbClr val="FFFF00"/>
                </a:highlight>
                <a:latin typeface="Times New Roman" panose="02020603050405020304" pitchFamily="18" charset="0"/>
                <a:cs typeface="Times New Roman" panose="02020603050405020304" pitchFamily="18" charset="0"/>
              </a:rPr>
              <a:t>have a clear picture</a:t>
            </a:r>
            <a:r>
              <a:rPr lang="en-US" altLang="zh-CN" sz="2400" b="1" u="sng" kern="0" spc="25" dirty="0">
                <a:solidFill>
                  <a:srgbClr val="0033CC"/>
                </a:solidFill>
                <a:latin typeface="Times New Roman" panose="02020603050405020304" pitchFamily="18" charset="0"/>
                <a:cs typeface="Times New Roman" panose="02020603050405020304" pitchFamily="18" charset="0"/>
              </a:rPr>
              <a:t> </a:t>
            </a:r>
            <a:r>
              <a:rPr lang="en-US" altLang="zh-CN" sz="2400" b="1" kern="0" spc="25" dirty="0">
                <a:latin typeface="Times New Roman" panose="02020603050405020304" pitchFamily="18" charset="0"/>
                <a:cs typeface="Times New Roman" panose="02020603050405020304" pitchFamily="18" charset="0"/>
              </a:rPr>
              <a:t>and </a:t>
            </a:r>
            <a:r>
              <a:rPr lang="en-US" altLang="zh-CN" sz="2400" b="1" u="sng" kern="0" spc="25" dirty="0">
                <a:solidFill>
                  <a:srgbClr val="0033CC"/>
                </a:solidFill>
                <a:highlight>
                  <a:srgbClr val="FFFF00"/>
                </a:highlight>
                <a:latin typeface="Times New Roman" panose="02020603050405020304" pitchFamily="18" charset="0"/>
                <a:cs typeface="Times New Roman" panose="02020603050405020304" pitchFamily="18" charset="0"/>
              </a:rPr>
              <a:t>a good understanding of</a:t>
            </a:r>
            <a:r>
              <a:rPr lang="en-US" altLang="zh-CN" sz="2400" b="1" kern="0" spc="25" dirty="0">
                <a:latin typeface="Times New Roman" panose="02020603050405020304" pitchFamily="18" charset="0"/>
                <a:cs typeface="Times New Roman" panose="02020603050405020304" pitchFamily="18" charset="0"/>
              </a:rPr>
              <a:t> Chinese culture. </a:t>
            </a:r>
            <a:endParaRPr lang="zh-CN" altLang="zh-CN" sz="2400" kern="100" dirty="0">
              <a:latin typeface="Calibri" panose="020F0502020204030204" pitchFamily="34" charset="0"/>
              <a:cs typeface="Times New Roman" panose="02020603050405020304" pitchFamily="18" charset="0"/>
            </a:endParaRPr>
          </a:p>
          <a:p>
            <a:pPr indent="210185">
              <a:tabLst>
                <a:tab pos="464820" algn="l"/>
              </a:tabLst>
            </a:pPr>
            <a:r>
              <a:rPr lang="zh-CN" altLang="zh-CN" sz="2400" b="1" kern="0" spc="25" dirty="0">
                <a:latin typeface="Times New Roman" panose="02020603050405020304" pitchFamily="18" charset="0"/>
                <a:cs typeface="Times New Roman" panose="02020603050405020304" pitchFamily="18" charset="0"/>
              </a:rPr>
              <a:t>（殷切</a:t>
            </a:r>
            <a:r>
              <a:rPr lang="zh-CN" altLang="zh-CN" sz="2400" b="1" u="sng" kern="0" spc="25" dirty="0">
                <a:solidFill>
                  <a:srgbClr val="0033CC"/>
                </a:solidFill>
                <a:latin typeface="Times New Roman" panose="02020603050405020304" pitchFamily="18" charset="0"/>
                <a:cs typeface="Times New Roman" panose="02020603050405020304" pitchFamily="18" charset="0"/>
              </a:rPr>
              <a:t>希望</a:t>
            </a:r>
            <a:r>
              <a:rPr lang="zh-CN" altLang="zh-CN" sz="2400" b="1" kern="0" spc="25" dirty="0">
                <a:latin typeface="Times New Roman" panose="02020603050405020304" pitchFamily="18" charset="0"/>
                <a:cs typeface="Times New Roman" panose="02020603050405020304" pitchFamily="18" charset="0"/>
              </a:rPr>
              <a:t>）</a:t>
            </a:r>
            <a:r>
              <a:rPr lang="en-US" altLang="zh-CN" sz="2400" b="1" kern="0" spc="25" dirty="0">
                <a:latin typeface="Times New Roman" panose="02020603050405020304" pitchFamily="18" charset="0"/>
                <a:cs typeface="Times New Roman" panose="02020603050405020304" pitchFamily="18" charset="0"/>
              </a:rPr>
              <a:t>Would you please pay a visit to the exhibition with me? </a:t>
            </a:r>
            <a:r>
              <a:rPr lang="en-US" altLang="zh-CN" sz="2400" b="1" u="sng" kern="0" spc="25" dirty="0">
                <a:solidFill>
                  <a:srgbClr val="0033CC"/>
                </a:solidFill>
                <a:highlight>
                  <a:srgbClr val="FFFF00"/>
                </a:highlight>
                <a:latin typeface="Times New Roman" panose="02020603050405020304" pitchFamily="18" charset="0"/>
                <a:cs typeface="Times New Roman" panose="02020603050405020304" pitchFamily="18" charset="0"/>
              </a:rPr>
              <a:t>I’d appreciate it</a:t>
            </a:r>
            <a:r>
              <a:rPr lang="en-US" altLang="zh-CN" sz="2400" b="1" kern="0" spc="25" dirty="0">
                <a:latin typeface="Times New Roman" panose="02020603050405020304" pitchFamily="18" charset="0"/>
                <a:cs typeface="Times New Roman" panose="02020603050405020304" pitchFamily="18" charset="0"/>
              </a:rPr>
              <a:t> if you could accept my invitation.</a:t>
            </a:r>
            <a:endParaRPr lang="zh-CN" altLang="zh-CN" sz="2400" kern="100" dirty="0">
              <a:latin typeface="Calibri" panose="020F0502020204030204" pitchFamily="34" charset="0"/>
              <a:cs typeface="Times New Roman" panose="02020603050405020304" pitchFamily="18" charset="0"/>
            </a:endParaRPr>
          </a:p>
          <a:p>
            <a:pPr marL="4800600"/>
            <a:r>
              <a:rPr lang="en-US" altLang="zh-CN" sz="2400" b="1" kern="100" dirty="0" smtClean="0">
                <a:latin typeface="华文隶书" panose="02010800040101010101" charset="-122"/>
                <a:cs typeface="Vijaya"/>
              </a:rPr>
              <a:t>				Faithfully </a:t>
            </a:r>
            <a:r>
              <a:rPr lang="en-US" altLang="zh-CN" sz="2400" b="1" kern="100" dirty="0">
                <a:latin typeface="华文隶书" panose="02010800040101010101" charset="-122"/>
                <a:cs typeface="Vijaya"/>
              </a:rPr>
              <a:t>yours,                                            </a:t>
            </a:r>
            <a:r>
              <a:rPr lang="en-US" altLang="zh-CN" sz="2400" b="1" kern="100" dirty="0" smtClean="0">
                <a:latin typeface="华文隶书" panose="02010800040101010101" charset="-122"/>
                <a:cs typeface="Vijaya"/>
              </a:rPr>
              <a:t>					Li </a:t>
            </a:r>
            <a:r>
              <a:rPr lang="en-US" altLang="zh-CN" sz="2400" b="1" kern="100" dirty="0">
                <a:latin typeface="华文隶书" panose="02010800040101010101" charset="-122"/>
                <a:cs typeface="Vijaya"/>
              </a:rPr>
              <a:t>Hua</a:t>
            </a:r>
            <a:endParaRPr lang="zh-CN" altLang="zh-CN" sz="2400" kern="100" dirty="0">
              <a:latin typeface="Calibri" panose="020F0502020204030204" pitchFamily="34" charset="0"/>
              <a:cs typeface="Times New Roman" panose="02020603050405020304" pitchFamily="18" charset="0"/>
            </a:endParaRPr>
          </a:p>
        </p:txBody>
      </p:sp>
      <p:grpSp>
        <p:nvGrpSpPr>
          <p:cNvPr id="13" name="组合 12"/>
          <p:cNvGrpSpPr/>
          <p:nvPr/>
        </p:nvGrpSpPr>
        <p:grpSpPr>
          <a:xfrm>
            <a:off x="275246" y="96749"/>
            <a:ext cx="1044362" cy="1044362"/>
            <a:chOff x="275246" y="96749"/>
            <a:chExt cx="1044362" cy="1044362"/>
          </a:xfrm>
        </p:grpSpPr>
        <p:sp>
          <p:nvSpPr>
            <p:cNvPr id="14" name="泪珠形 81"/>
            <p:cNvSpPr/>
            <p:nvPr/>
          </p:nvSpPr>
          <p:spPr>
            <a:xfrm>
              <a:off x="275246" y="96749"/>
              <a:ext cx="1044362" cy="10443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 name="组合 22"/>
            <p:cNvGrpSpPr/>
            <p:nvPr/>
          </p:nvGrpSpPr>
          <p:grpSpPr>
            <a:xfrm>
              <a:off x="569781" y="424065"/>
              <a:ext cx="548656" cy="430686"/>
              <a:chOff x="3829050" y="5226603"/>
              <a:chExt cx="1511301" cy="1186348"/>
            </a:xfrm>
            <a:solidFill>
              <a:schemeClr val="bg1"/>
            </a:solidFill>
          </p:grpSpPr>
          <p:sp>
            <p:nvSpPr>
              <p:cNvPr id="16"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7"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8"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9"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4">
                                            <p:bg/>
                                          </p:spTgt>
                                        </p:tgtEl>
                                        <p:attrNameLst>
                                          <p:attrName>style.visibility</p:attrName>
                                        </p:attrNameLst>
                                      </p:cBhvr>
                                      <p:to>
                                        <p:strVal val="visible"/>
                                      </p:to>
                                    </p:set>
                                    <p:animEffect transition="in" filter="fade">
                                      <p:cBhvr>
                                        <p:cTn id="7" dur="1000"/>
                                        <p:tgtEl>
                                          <p:spTgt spid="84">
                                            <p:bg/>
                                          </p:spTgt>
                                        </p:tgtEl>
                                      </p:cBhvr>
                                    </p:animEffect>
                                    <p:anim calcmode="lin" valueType="num">
                                      <p:cBhvr>
                                        <p:cTn id="8" dur="1000" fill="hold"/>
                                        <p:tgtEl>
                                          <p:spTgt spid="84">
                                            <p:bg/>
                                          </p:spTgt>
                                        </p:tgtEl>
                                        <p:attrNameLst>
                                          <p:attrName>ppt_x</p:attrName>
                                        </p:attrNameLst>
                                      </p:cBhvr>
                                      <p:tavLst>
                                        <p:tav tm="0">
                                          <p:val>
                                            <p:strVal val="#ppt_x"/>
                                          </p:val>
                                        </p:tav>
                                        <p:tav tm="100000">
                                          <p:val>
                                            <p:strVal val="#ppt_x"/>
                                          </p:val>
                                        </p:tav>
                                      </p:tavLst>
                                    </p:anim>
                                    <p:anim calcmode="lin" valueType="num">
                                      <p:cBhvr>
                                        <p:cTn id="9" dur="1000" fill="hold"/>
                                        <p:tgtEl>
                                          <p:spTgt spid="8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4">
                                            <p:txEl>
                                              <p:pRg st="1" end="1"/>
                                            </p:txEl>
                                          </p:spTgt>
                                        </p:tgtEl>
                                        <p:attrNameLst>
                                          <p:attrName>style.visibility</p:attrName>
                                        </p:attrNameLst>
                                      </p:cBhvr>
                                      <p:to>
                                        <p:strVal val="visible"/>
                                      </p:to>
                                    </p:set>
                                    <p:animEffect transition="in" filter="fade">
                                      <p:cBhvr>
                                        <p:cTn id="14" dur="1000"/>
                                        <p:tgtEl>
                                          <p:spTgt spid="84">
                                            <p:txEl>
                                              <p:pRg st="1" end="1"/>
                                            </p:txEl>
                                          </p:spTgt>
                                        </p:tgtEl>
                                      </p:cBhvr>
                                    </p:animEffect>
                                    <p:anim calcmode="lin" valueType="num">
                                      <p:cBhvr>
                                        <p:cTn id="15" dur="1000" fill="hold"/>
                                        <p:tgtEl>
                                          <p:spTgt spid="8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4">
                                            <p:txEl>
                                              <p:pRg st="2" end="2"/>
                                            </p:txEl>
                                          </p:spTgt>
                                        </p:tgtEl>
                                        <p:attrNameLst>
                                          <p:attrName>style.visibility</p:attrName>
                                        </p:attrNameLst>
                                      </p:cBhvr>
                                      <p:to>
                                        <p:strVal val="visible"/>
                                      </p:to>
                                    </p:set>
                                    <p:animEffect transition="in" filter="fade">
                                      <p:cBhvr>
                                        <p:cTn id="21" dur="1000"/>
                                        <p:tgtEl>
                                          <p:spTgt spid="84">
                                            <p:txEl>
                                              <p:pRg st="2" end="2"/>
                                            </p:txEl>
                                          </p:spTgt>
                                        </p:tgtEl>
                                      </p:cBhvr>
                                    </p:animEffect>
                                    <p:anim calcmode="lin" valueType="num">
                                      <p:cBhvr>
                                        <p:cTn id="22" dur="1000" fill="hold"/>
                                        <p:tgtEl>
                                          <p:spTgt spid="8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4">
                                            <p:txEl>
                                              <p:pRg st="3" end="3"/>
                                            </p:txEl>
                                          </p:spTgt>
                                        </p:tgtEl>
                                        <p:attrNameLst>
                                          <p:attrName>style.visibility</p:attrName>
                                        </p:attrNameLst>
                                      </p:cBhvr>
                                      <p:to>
                                        <p:strVal val="visible"/>
                                      </p:to>
                                    </p:set>
                                    <p:animEffect transition="in" filter="fade">
                                      <p:cBhvr>
                                        <p:cTn id="28" dur="1000"/>
                                        <p:tgtEl>
                                          <p:spTgt spid="84">
                                            <p:txEl>
                                              <p:pRg st="3" end="3"/>
                                            </p:txEl>
                                          </p:spTgt>
                                        </p:tgtEl>
                                      </p:cBhvr>
                                    </p:animEffect>
                                    <p:anim calcmode="lin" valueType="num">
                                      <p:cBhvr>
                                        <p:cTn id="29" dur="1000" fill="hold"/>
                                        <p:tgtEl>
                                          <p:spTgt spid="8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4">
                                            <p:txEl>
                                              <p:pRg st="4" end="4"/>
                                            </p:txEl>
                                          </p:spTgt>
                                        </p:tgtEl>
                                        <p:attrNameLst>
                                          <p:attrName>style.visibility</p:attrName>
                                        </p:attrNameLst>
                                      </p:cBhvr>
                                      <p:to>
                                        <p:strVal val="visible"/>
                                      </p:to>
                                    </p:set>
                                    <p:animEffect transition="in" filter="fade">
                                      <p:cBhvr>
                                        <p:cTn id="35" dur="1000"/>
                                        <p:tgtEl>
                                          <p:spTgt spid="84">
                                            <p:txEl>
                                              <p:pRg st="4" end="4"/>
                                            </p:txEl>
                                          </p:spTgt>
                                        </p:tgtEl>
                                      </p:cBhvr>
                                    </p:animEffect>
                                    <p:anim calcmode="lin" valueType="num">
                                      <p:cBhvr>
                                        <p:cTn id="36" dur="1000" fill="hold"/>
                                        <p:tgtEl>
                                          <p:spTgt spid="8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4">
                                            <p:txEl>
                                              <p:pRg st="5" end="5"/>
                                            </p:txEl>
                                          </p:spTgt>
                                        </p:tgtEl>
                                        <p:attrNameLst>
                                          <p:attrName>style.visibility</p:attrName>
                                        </p:attrNameLst>
                                      </p:cBhvr>
                                      <p:to>
                                        <p:strVal val="visible"/>
                                      </p:to>
                                    </p:set>
                                    <p:animEffect transition="in" filter="fade">
                                      <p:cBhvr>
                                        <p:cTn id="42" dur="1000"/>
                                        <p:tgtEl>
                                          <p:spTgt spid="84">
                                            <p:txEl>
                                              <p:pRg st="5" end="5"/>
                                            </p:txEl>
                                          </p:spTgt>
                                        </p:tgtEl>
                                      </p:cBhvr>
                                    </p:animEffect>
                                    <p:anim calcmode="lin" valueType="num">
                                      <p:cBhvr>
                                        <p:cTn id="43" dur="1000" fill="hold"/>
                                        <p:tgtEl>
                                          <p:spTgt spid="8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84">
                                            <p:txEl>
                                              <p:pRg st="6" end="6"/>
                                            </p:txEl>
                                          </p:spTgt>
                                        </p:tgtEl>
                                        <p:attrNameLst>
                                          <p:attrName>style.visibility</p:attrName>
                                        </p:attrNameLst>
                                      </p:cBhvr>
                                      <p:to>
                                        <p:strVal val="visible"/>
                                      </p:to>
                                    </p:set>
                                    <p:animEffect transition="in" filter="fade">
                                      <p:cBhvr>
                                        <p:cTn id="49" dur="1000"/>
                                        <p:tgtEl>
                                          <p:spTgt spid="84">
                                            <p:txEl>
                                              <p:pRg st="6" end="6"/>
                                            </p:txEl>
                                          </p:spTgt>
                                        </p:tgtEl>
                                      </p:cBhvr>
                                    </p:animEffect>
                                    <p:anim calcmode="lin" valueType="num">
                                      <p:cBhvr>
                                        <p:cTn id="50" dur="1000" fill="hold"/>
                                        <p:tgtEl>
                                          <p:spTgt spid="8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2403935" y="2908119"/>
            <a:ext cx="8084654" cy="1041761"/>
          </a:xfrm>
        </p:spPr>
        <p:txBody>
          <a:bodyPr/>
          <a:lstStyle/>
          <a:p>
            <a:r>
              <a:rPr kumimoji="1" lang="en-US" altLang="zh-CN" dirty="0">
                <a:ln w="6600">
                  <a:solidFill>
                    <a:schemeClr val="accent2"/>
                  </a:solidFill>
                  <a:prstDash val="solid"/>
                </a:ln>
                <a:solidFill>
                  <a:srgbClr val="FFFFFF"/>
                </a:solidFill>
                <a:effectLst>
                  <a:outerShdw dist="38100" dir="2700000" algn="tl" rotWithShape="0">
                    <a:schemeClr val="accent2"/>
                  </a:outerShdw>
                </a:effectLst>
              </a:rPr>
              <a:t>THANK</a:t>
            </a:r>
            <a:r>
              <a:rPr kumimoji="1" lang="zh-CN" altLang="en-US" dirty="0">
                <a:ln w="6600">
                  <a:solidFill>
                    <a:schemeClr val="accent2"/>
                  </a:solidFill>
                  <a:prstDash val="solid"/>
                </a:ln>
                <a:solidFill>
                  <a:srgbClr val="FFFFFF"/>
                </a:solidFill>
                <a:effectLst>
                  <a:outerShdw dist="38100" dir="2700000" algn="tl" rotWithShape="0">
                    <a:schemeClr val="accent2"/>
                  </a:outerShdw>
                </a:effectLst>
              </a:rPr>
              <a:t> </a:t>
            </a:r>
            <a:r>
              <a:rPr kumimoji="1" lang="en-US" altLang="zh-CN" dirty="0">
                <a:ln w="6600">
                  <a:solidFill>
                    <a:schemeClr val="accent2"/>
                  </a:solidFill>
                  <a:prstDash val="solid"/>
                </a:ln>
                <a:solidFill>
                  <a:srgbClr val="FFFFFF"/>
                </a:solidFill>
                <a:effectLst>
                  <a:outerShdw dist="38100" dir="2700000" algn="tl" rotWithShape="0">
                    <a:schemeClr val="accent2"/>
                  </a:outerShdw>
                </a:effectLst>
              </a:rPr>
              <a:t>YOU!</a:t>
            </a:r>
            <a:endParaRPr kumimoji="1" lang="zh-CN" altLang="en-US"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5246" y="96749"/>
            <a:ext cx="1044362" cy="1044362"/>
            <a:chOff x="275246" y="96749"/>
            <a:chExt cx="1044362" cy="1044362"/>
          </a:xfrm>
        </p:grpSpPr>
        <p:sp>
          <p:nvSpPr>
            <p:cNvPr id="13" name="泪珠形 81"/>
            <p:cNvSpPr/>
            <p:nvPr/>
          </p:nvSpPr>
          <p:spPr>
            <a:xfrm>
              <a:off x="275246" y="96749"/>
              <a:ext cx="1044362" cy="10443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合 22"/>
            <p:cNvGrpSpPr/>
            <p:nvPr/>
          </p:nvGrpSpPr>
          <p:grpSpPr>
            <a:xfrm>
              <a:off x="569781" y="424065"/>
              <a:ext cx="548656" cy="430686"/>
              <a:chOff x="3829050" y="5226603"/>
              <a:chExt cx="1511301" cy="1186348"/>
            </a:xfrm>
            <a:solidFill>
              <a:schemeClr val="bg1"/>
            </a:solidFill>
          </p:grpSpPr>
          <p:sp>
            <p:nvSpPr>
              <p:cNvPr id="19"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53" name="矩形 52"/>
          <p:cNvSpPr/>
          <p:nvPr/>
        </p:nvSpPr>
        <p:spPr>
          <a:xfrm>
            <a:off x="321945" y="4598035"/>
            <a:ext cx="2315210" cy="460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00">
              <a:defRPr/>
            </a:pPr>
            <a:r>
              <a:rPr lang="en-US" altLang="zh-CN" sz="2400" b="1" kern="100" dirty="0" smtClean="0">
                <a:solidFill>
                  <a:srgbClr val="202A36"/>
                </a:solidFill>
                <a:latin typeface="华文行楷" panose="02010800040101010101" pitchFamily="2" charset="-122"/>
                <a:ea typeface="华文行楷" panose="02010800040101010101" pitchFamily="2" charset="-122"/>
                <a:cs typeface="Times New Roman" panose="02020603050405020304" pitchFamily="18" charset="0"/>
              </a:rPr>
              <a:t>01/objectives</a:t>
            </a:r>
            <a:endParaRPr lang="zh-CN" altLang="zh-CN" sz="2400" b="1" kern="100" dirty="0">
              <a:solidFill>
                <a:srgbClr val="202A36"/>
              </a:solidFill>
              <a:latin typeface="华文行楷" panose="02010800040101010101" pitchFamily="2" charset="-122"/>
              <a:ea typeface="华文行楷" panose="02010800040101010101" pitchFamily="2" charset="-122"/>
              <a:cs typeface="Times New Roman" panose="02020603050405020304" pitchFamily="18" charset="0"/>
            </a:endParaRPr>
          </a:p>
        </p:txBody>
      </p:sp>
      <p:sp>
        <p:nvSpPr>
          <p:cNvPr id="54" name="矩形 53"/>
          <p:cNvSpPr/>
          <p:nvPr/>
        </p:nvSpPr>
        <p:spPr>
          <a:xfrm>
            <a:off x="1858645" y="5356225"/>
            <a:ext cx="2369185" cy="460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00"/>
            <a:r>
              <a:rPr lang="en-US" altLang="zh-CN" sz="2400" b="1" kern="100" dirty="0">
                <a:solidFill>
                  <a:srgbClr val="202A36"/>
                </a:solidFill>
                <a:latin typeface="华文行楷" panose="02010800040101010101" pitchFamily="2" charset="-122"/>
                <a:ea typeface="华文行楷" panose="02010800040101010101" pitchFamily="2" charset="-122"/>
                <a:cs typeface="Times New Roman" panose="02020603050405020304" pitchFamily="18" charset="0"/>
              </a:rPr>
              <a:t>02/Lead in</a:t>
            </a:r>
            <a:endParaRPr lang="zh-CN" altLang="zh-CN" sz="2400" b="1" kern="100" dirty="0">
              <a:solidFill>
                <a:srgbClr val="202A36"/>
              </a:solidFill>
              <a:latin typeface="华文行楷" panose="02010800040101010101" pitchFamily="2" charset="-122"/>
              <a:ea typeface="华文行楷" panose="02010800040101010101" pitchFamily="2" charset="-122"/>
              <a:cs typeface="Times New Roman" panose="02020603050405020304" pitchFamily="18" charset="0"/>
            </a:endParaRPr>
          </a:p>
        </p:txBody>
      </p:sp>
      <p:sp>
        <p:nvSpPr>
          <p:cNvPr id="55" name="矩形 54"/>
          <p:cNvSpPr/>
          <p:nvPr/>
        </p:nvSpPr>
        <p:spPr>
          <a:xfrm>
            <a:off x="3705225" y="4612005"/>
            <a:ext cx="2286000" cy="460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00"/>
            <a:r>
              <a:rPr lang="en-US" altLang="zh-CN" sz="2400" b="1" kern="100" dirty="0">
                <a:solidFill>
                  <a:srgbClr val="202A36"/>
                </a:solidFill>
                <a:latin typeface="华文行楷" panose="02010800040101010101" pitchFamily="2" charset="-122"/>
                <a:ea typeface="华文行楷" panose="02010800040101010101" pitchFamily="2" charset="-122"/>
                <a:cs typeface="Times New Roman" panose="02020603050405020304" pitchFamily="18" charset="0"/>
              </a:rPr>
              <a:t>03/Format</a:t>
            </a:r>
            <a:endParaRPr lang="zh-CN" altLang="zh-CN" sz="2400" b="1" kern="100" dirty="0">
              <a:solidFill>
                <a:srgbClr val="202A36"/>
              </a:solidFill>
              <a:latin typeface="华文行楷" panose="02010800040101010101" pitchFamily="2" charset="-122"/>
              <a:ea typeface="华文行楷" panose="02010800040101010101" pitchFamily="2" charset="-122"/>
              <a:cs typeface="Times New Roman" panose="02020603050405020304" pitchFamily="18" charset="0"/>
            </a:endParaRPr>
          </a:p>
        </p:txBody>
      </p:sp>
      <p:sp>
        <p:nvSpPr>
          <p:cNvPr id="56" name="矩形 55"/>
          <p:cNvSpPr/>
          <p:nvPr/>
        </p:nvSpPr>
        <p:spPr>
          <a:xfrm>
            <a:off x="4868545" y="5356225"/>
            <a:ext cx="2915920" cy="460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00"/>
            <a:r>
              <a:rPr lang="en-US" altLang="zh-CN" sz="2400" b="1" kern="100" dirty="0">
                <a:solidFill>
                  <a:srgbClr val="202A36"/>
                </a:solidFill>
                <a:latin typeface="华文行楷" panose="02010800040101010101" pitchFamily="2" charset="-122"/>
                <a:ea typeface="华文行楷" panose="02010800040101010101" pitchFamily="2" charset="-122"/>
                <a:cs typeface="Times New Roman" panose="02020603050405020304" pitchFamily="18" charset="0"/>
              </a:rPr>
              <a:t>04/ The template</a:t>
            </a:r>
            <a:endParaRPr lang="zh-CN" altLang="zh-CN" sz="2400" b="1" kern="100" dirty="0">
              <a:solidFill>
                <a:srgbClr val="202A36"/>
              </a:solidFill>
              <a:latin typeface="华文行楷" panose="02010800040101010101" pitchFamily="2" charset="-122"/>
              <a:ea typeface="华文行楷" panose="02010800040101010101" pitchFamily="2" charset="-122"/>
              <a:cs typeface="Times New Roman" panose="02020603050405020304" pitchFamily="18" charset="0"/>
            </a:endParaRPr>
          </a:p>
        </p:txBody>
      </p:sp>
      <p:sp>
        <p:nvSpPr>
          <p:cNvPr id="57" name="矩形 56"/>
          <p:cNvSpPr/>
          <p:nvPr/>
        </p:nvSpPr>
        <p:spPr>
          <a:xfrm>
            <a:off x="6889115" y="4598035"/>
            <a:ext cx="3054985" cy="460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00"/>
            <a:r>
              <a:rPr lang="en-US" altLang="zh-CN" sz="2400" b="1" kern="100" dirty="0">
                <a:solidFill>
                  <a:srgbClr val="202A36"/>
                </a:solidFill>
                <a:latin typeface="华文行楷" panose="02010800040101010101" pitchFamily="2" charset="-122"/>
                <a:ea typeface="华文行楷" panose="02010800040101010101" pitchFamily="2" charset="-122"/>
                <a:cs typeface="Times New Roman" panose="02020603050405020304" pitchFamily="18" charset="0"/>
              </a:rPr>
              <a:t>05/Assessment</a:t>
            </a:r>
            <a:endParaRPr lang="zh-CN" altLang="zh-CN" sz="2400" b="1" kern="100" dirty="0">
              <a:solidFill>
                <a:srgbClr val="202A36"/>
              </a:solidFill>
              <a:latin typeface="华文行楷" panose="02010800040101010101" pitchFamily="2" charset="-122"/>
              <a:ea typeface="华文行楷" panose="02010800040101010101" pitchFamily="2" charset="-122"/>
              <a:cs typeface="Times New Roman" panose="02020603050405020304" pitchFamily="18" charset="0"/>
            </a:endParaRPr>
          </a:p>
        </p:txBody>
      </p:sp>
      <p:sp>
        <p:nvSpPr>
          <p:cNvPr id="58" name="矩形 57"/>
          <p:cNvSpPr/>
          <p:nvPr/>
        </p:nvSpPr>
        <p:spPr>
          <a:xfrm>
            <a:off x="8376285" y="5356225"/>
            <a:ext cx="3562350" cy="460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914400"/>
            <a:r>
              <a:rPr lang="en-US" altLang="zh-CN" sz="2400" b="1" kern="100" dirty="0">
                <a:solidFill>
                  <a:srgbClr val="202A36"/>
                </a:solidFill>
                <a:latin typeface="华文行楷" panose="02010800040101010101" pitchFamily="2" charset="-122"/>
                <a:ea typeface="华文行楷" panose="02010800040101010101" pitchFamily="2" charset="-122"/>
                <a:cs typeface="Times New Roman" panose="02020603050405020304" pitchFamily="18" charset="0"/>
              </a:rPr>
              <a:t>06/Writing Sample</a:t>
            </a:r>
            <a:endParaRPr lang="zh-CN" altLang="zh-CN" sz="2400" b="1" kern="100" dirty="0">
              <a:solidFill>
                <a:srgbClr val="202A36"/>
              </a:solidFill>
              <a:latin typeface="华文行楷" panose="02010800040101010101" pitchFamily="2" charset="-122"/>
              <a:ea typeface="华文行楷" panose="02010800040101010101" pitchFamily="2" charset="-122"/>
              <a:cs typeface="Times New Roman" panose="02020603050405020304" pitchFamily="18" charset="0"/>
            </a:endParaRPr>
          </a:p>
        </p:txBody>
      </p:sp>
      <p:grpSp>
        <p:nvGrpSpPr>
          <p:cNvPr id="59" name="组合 58"/>
          <p:cNvGrpSpPr/>
          <p:nvPr/>
        </p:nvGrpSpPr>
        <p:grpSpPr>
          <a:xfrm>
            <a:off x="885617" y="3172255"/>
            <a:ext cx="1395298" cy="1446350"/>
            <a:chOff x="4584701" y="522287"/>
            <a:chExt cx="2744788" cy="2752726"/>
          </a:xfrm>
          <a:solidFill>
            <a:srgbClr val="202A36"/>
          </a:solidFill>
        </p:grpSpPr>
        <p:sp>
          <p:nvSpPr>
            <p:cNvPr id="60" name="Oval 5"/>
            <p:cNvSpPr>
              <a:spLocks noChangeArrowheads="1"/>
            </p:cNvSpPr>
            <p:nvPr/>
          </p:nvSpPr>
          <p:spPr bwMode="auto">
            <a:xfrm>
              <a:off x="4837113" y="774700"/>
              <a:ext cx="2238375" cy="2246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sp>
          <p:nvSpPr>
            <p:cNvPr id="6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grpSp>
      <p:grpSp>
        <p:nvGrpSpPr>
          <p:cNvPr id="62" name="组合 61"/>
          <p:cNvGrpSpPr/>
          <p:nvPr/>
        </p:nvGrpSpPr>
        <p:grpSpPr>
          <a:xfrm>
            <a:off x="2508579" y="3172255"/>
            <a:ext cx="1395298" cy="1446350"/>
            <a:chOff x="4584701" y="522287"/>
            <a:chExt cx="2744788" cy="2752726"/>
          </a:xfrm>
          <a:solidFill>
            <a:srgbClr val="202A36"/>
          </a:solidFill>
        </p:grpSpPr>
        <p:sp>
          <p:nvSpPr>
            <p:cNvPr id="63" name="Oval 5"/>
            <p:cNvSpPr>
              <a:spLocks noChangeArrowheads="1"/>
            </p:cNvSpPr>
            <p:nvPr/>
          </p:nvSpPr>
          <p:spPr bwMode="auto">
            <a:xfrm>
              <a:off x="4837113" y="774700"/>
              <a:ext cx="2238375" cy="2246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sp>
          <p:nvSpPr>
            <p:cNvPr id="64"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grpSp>
      <p:grpSp>
        <p:nvGrpSpPr>
          <p:cNvPr id="65" name="组合 64"/>
          <p:cNvGrpSpPr/>
          <p:nvPr/>
        </p:nvGrpSpPr>
        <p:grpSpPr>
          <a:xfrm>
            <a:off x="4099778" y="3172255"/>
            <a:ext cx="1395298" cy="1446350"/>
            <a:chOff x="4584701" y="522287"/>
            <a:chExt cx="2744788" cy="2752726"/>
          </a:xfrm>
          <a:solidFill>
            <a:srgbClr val="202A36"/>
          </a:solidFill>
        </p:grpSpPr>
        <p:sp>
          <p:nvSpPr>
            <p:cNvPr id="66" name="Oval 5"/>
            <p:cNvSpPr>
              <a:spLocks noChangeArrowheads="1"/>
            </p:cNvSpPr>
            <p:nvPr/>
          </p:nvSpPr>
          <p:spPr bwMode="auto">
            <a:xfrm>
              <a:off x="4837113" y="774700"/>
              <a:ext cx="2238375" cy="2246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sp>
          <p:nvSpPr>
            <p:cNvPr id="67"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grpSp>
      <p:grpSp>
        <p:nvGrpSpPr>
          <p:cNvPr id="68" name="组合 67"/>
          <p:cNvGrpSpPr/>
          <p:nvPr/>
        </p:nvGrpSpPr>
        <p:grpSpPr>
          <a:xfrm>
            <a:off x="5675411" y="3172255"/>
            <a:ext cx="1395298" cy="1446350"/>
            <a:chOff x="4584701" y="522287"/>
            <a:chExt cx="2744788" cy="2752726"/>
          </a:xfrm>
          <a:solidFill>
            <a:srgbClr val="202A36"/>
          </a:solidFill>
        </p:grpSpPr>
        <p:sp>
          <p:nvSpPr>
            <p:cNvPr id="69" name="Oval 5"/>
            <p:cNvSpPr>
              <a:spLocks noChangeArrowheads="1"/>
            </p:cNvSpPr>
            <p:nvPr/>
          </p:nvSpPr>
          <p:spPr bwMode="auto">
            <a:xfrm>
              <a:off x="4837113" y="774700"/>
              <a:ext cx="2238375" cy="2246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sp>
          <p:nvSpPr>
            <p:cNvPr id="70"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grpSp>
      <p:grpSp>
        <p:nvGrpSpPr>
          <p:cNvPr id="71" name="组合 70"/>
          <p:cNvGrpSpPr/>
          <p:nvPr/>
        </p:nvGrpSpPr>
        <p:grpSpPr>
          <a:xfrm>
            <a:off x="7286072" y="3172255"/>
            <a:ext cx="1395298" cy="1446350"/>
            <a:chOff x="4584701" y="522287"/>
            <a:chExt cx="2744788" cy="2752726"/>
          </a:xfrm>
          <a:solidFill>
            <a:srgbClr val="202A36"/>
          </a:solidFill>
        </p:grpSpPr>
        <p:sp>
          <p:nvSpPr>
            <p:cNvPr id="72" name="Oval 5"/>
            <p:cNvSpPr>
              <a:spLocks noChangeArrowheads="1"/>
            </p:cNvSpPr>
            <p:nvPr/>
          </p:nvSpPr>
          <p:spPr bwMode="auto">
            <a:xfrm>
              <a:off x="4837113" y="774700"/>
              <a:ext cx="2238375" cy="2246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sp>
          <p:nvSpPr>
            <p:cNvPr id="73"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grpSp>
      <p:grpSp>
        <p:nvGrpSpPr>
          <p:cNvPr id="74" name="组合 73"/>
          <p:cNvGrpSpPr/>
          <p:nvPr/>
        </p:nvGrpSpPr>
        <p:grpSpPr>
          <a:xfrm>
            <a:off x="8836780" y="3172255"/>
            <a:ext cx="1395298" cy="1446350"/>
            <a:chOff x="4584701" y="522287"/>
            <a:chExt cx="2744788" cy="2752726"/>
          </a:xfrm>
          <a:solidFill>
            <a:srgbClr val="202A36"/>
          </a:solidFill>
        </p:grpSpPr>
        <p:sp>
          <p:nvSpPr>
            <p:cNvPr id="75" name="Oval 5"/>
            <p:cNvSpPr>
              <a:spLocks noChangeArrowheads="1"/>
            </p:cNvSpPr>
            <p:nvPr/>
          </p:nvSpPr>
          <p:spPr bwMode="auto">
            <a:xfrm>
              <a:off x="4837113" y="774700"/>
              <a:ext cx="2238375" cy="2246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sp>
          <p:nvSpPr>
            <p:cNvPr id="76"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grpSp>
      <p:sp>
        <p:nvSpPr>
          <p:cNvPr id="77" name="TextBox 59"/>
          <p:cNvSpPr txBox="1">
            <a:spLocks noChangeArrowheads="1"/>
          </p:cNvSpPr>
          <p:nvPr/>
        </p:nvSpPr>
        <p:spPr bwMode="auto">
          <a:xfrm flipH="1">
            <a:off x="2863694" y="2524315"/>
            <a:ext cx="4251964"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defRPr/>
            </a:pPr>
            <a:r>
              <a:rPr lang="zh-CN" altLang="en-US" sz="2400" b="1" kern="0" dirty="0">
                <a:solidFill>
                  <a:prstClr val="white"/>
                </a:solidFill>
                <a:latin typeface="微软雅黑" panose="020B0503020204020204" charset="-122"/>
                <a:ea typeface="微软雅黑" panose="020B0503020204020204" charset="-122"/>
              </a:rPr>
              <a:t>目录 </a:t>
            </a:r>
            <a:r>
              <a:rPr lang="en-US" altLang="zh-CN" sz="2400" b="1" kern="0" dirty="0">
                <a:solidFill>
                  <a:prstClr val="white"/>
                </a:solidFill>
                <a:latin typeface="微软雅黑" panose="020B0503020204020204" charset="-122"/>
                <a:ea typeface="微软雅黑" panose="020B0503020204020204" charset="-122"/>
              </a:rPr>
              <a:t>/ </a:t>
            </a:r>
            <a:r>
              <a:rPr lang="en-US" altLang="zh-CN" sz="2400" kern="0" dirty="0">
                <a:solidFill>
                  <a:prstClr val="white"/>
                </a:solidFill>
                <a:latin typeface="微软雅黑" panose="020B0503020204020204" charset="-122"/>
                <a:ea typeface="微软雅黑" panose="020B0503020204020204" charset="-122"/>
              </a:rPr>
              <a:t>CONTENTS</a:t>
            </a:r>
            <a:endParaRPr lang="en-US" altLang="ko-KR" sz="2400" kern="0" dirty="0">
              <a:solidFill>
                <a:prstClr val="white"/>
              </a:solidFill>
              <a:latin typeface="微软雅黑" panose="020B0503020204020204" charset="-122"/>
              <a:ea typeface="微软雅黑" panose="020B0503020204020204" charset="-122"/>
            </a:endParaRPr>
          </a:p>
        </p:txBody>
      </p:sp>
      <p:sp>
        <p:nvSpPr>
          <p:cNvPr id="78" name="任意多边形 77"/>
          <p:cNvSpPr/>
          <p:nvPr/>
        </p:nvSpPr>
        <p:spPr>
          <a:xfrm>
            <a:off x="639141" y="1325097"/>
            <a:ext cx="1512654" cy="96197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79" name="任意多边形 78"/>
          <p:cNvSpPr/>
          <p:nvPr/>
        </p:nvSpPr>
        <p:spPr>
          <a:xfrm>
            <a:off x="9623876" y="2028372"/>
            <a:ext cx="813579" cy="517396"/>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80" name="Freeform 28"/>
          <p:cNvSpPr>
            <a:spLocks noEditPoints="1"/>
          </p:cNvSpPr>
          <p:nvPr/>
        </p:nvSpPr>
        <p:spPr bwMode="auto">
          <a:xfrm>
            <a:off x="1177157" y="3626271"/>
            <a:ext cx="917229" cy="712331"/>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lstStyle/>
          <a:p>
            <a:pPr defTabSz="914400"/>
            <a:endParaRPr lang="zh-CN" altLang="en-US">
              <a:solidFill>
                <a:prstClr val="black"/>
              </a:solidFill>
            </a:endParaRPr>
          </a:p>
        </p:txBody>
      </p:sp>
      <p:sp>
        <p:nvSpPr>
          <p:cNvPr id="81" name="Freeform 12"/>
          <p:cNvSpPr>
            <a:spLocks noEditPoints="1"/>
          </p:cNvSpPr>
          <p:nvPr/>
        </p:nvSpPr>
        <p:spPr bwMode="auto">
          <a:xfrm>
            <a:off x="2910346" y="3550596"/>
            <a:ext cx="736675" cy="81382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40" tIns="45720" rIns="91440" bIns="45720" numCol="1" anchor="t" anchorCtr="0" compatLnSpc="1"/>
          <a:lstStyle/>
          <a:p>
            <a:pPr defTabSz="914400"/>
            <a:endParaRPr lang="zh-CN" altLang="en-US">
              <a:solidFill>
                <a:prstClr val="black"/>
              </a:solidFill>
            </a:endParaRPr>
          </a:p>
        </p:txBody>
      </p:sp>
      <p:sp>
        <p:nvSpPr>
          <p:cNvPr id="82" name="Freeform 8"/>
          <p:cNvSpPr>
            <a:spLocks noEditPoints="1"/>
          </p:cNvSpPr>
          <p:nvPr/>
        </p:nvSpPr>
        <p:spPr bwMode="auto">
          <a:xfrm rot="2925393">
            <a:off x="4650338" y="3734774"/>
            <a:ext cx="418531" cy="694432"/>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chemeClr val="bg1"/>
          </a:solidFill>
          <a:ln>
            <a:noFill/>
          </a:ln>
        </p:spPr>
        <p:txBody>
          <a:bodyPr vert="horz" wrap="square" lIns="91440" tIns="45720" rIns="91440" bIns="45720" numCol="1" anchor="t" anchorCtr="0" compatLnSpc="1"/>
          <a:lstStyle/>
          <a:p>
            <a:pPr defTabSz="914400"/>
            <a:endParaRPr lang="zh-CN" altLang="en-US">
              <a:solidFill>
                <a:prstClr val="black"/>
              </a:solidFill>
            </a:endParaRPr>
          </a:p>
        </p:txBody>
      </p:sp>
      <p:sp>
        <p:nvSpPr>
          <p:cNvPr id="83" name="Freeform 7"/>
          <p:cNvSpPr>
            <a:spLocks noEditPoints="1"/>
          </p:cNvSpPr>
          <p:nvPr/>
        </p:nvSpPr>
        <p:spPr bwMode="auto">
          <a:xfrm>
            <a:off x="6061626" y="3652877"/>
            <a:ext cx="749047" cy="651526"/>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chemeClr val="bg1"/>
          </a:solidFill>
          <a:ln>
            <a:noFill/>
          </a:ln>
        </p:spPr>
        <p:txBody>
          <a:bodyPr vert="horz" wrap="square" lIns="91440" tIns="45720" rIns="91440" bIns="45720" numCol="1" anchor="t" anchorCtr="0" compatLnSpc="1"/>
          <a:lstStyle/>
          <a:p>
            <a:pPr defTabSz="914400"/>
            <a:endParaRPr lang="zh-CN" altLang="en-US">
              <a:solidFill>
                <a:prstClr val="black"/>
              </a:solidFill>
            </a:endParaRPr>
          </a:p>
        </p:txBody>
      </p:sp>
      <p:sp>
        <p:nvSpPr>
          <p:cNvPr id="84" name="Freeform 11"/>
          <p:cNvSpPr>
            <a:spLocks noEditPoints="1"/>
          </p:cNvSpPr>
          <p:nvPr/>
        </p:nvSpPr>
        <p:spPr bwMode="auto">
          <a:xfrm>
            <a:off x="7602800" y="3597796"/>
            <a:ext cx="876488" cy="712331"/>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lstStyle/>
          <a:p>
            <a:pPr defTabSz="914400"/>
            <a:endParaRPr lang="zh-CN" altLang="en-US">
              <a:solidFill>
                <a:prstClr val="white"/>
              </a:solidFill>
            </a:endParaRPr>
          </a:p>
        </p:txBody>
      </p:sp>
      <p:sp>
        <p:nvSpPr>
          <p:cNvPr id="85" name="Freeform 12"/>
          <p:cNvSpPr>
            <a:spLocks noEditPoints="1"/>
          </p:cNvSpPr>
          <p:nvPr/>
        </p:nvSpPr>
        <p:spPr bwMode="auto">
          <a:xfrm>
            <a:off x="9262599" y="3550596"/>
            <a:ext cx="681411" cy="813822"/>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chemeClr val="bg1"/>
          </a:solidFill>
          <a:ln w="9525">
            <a:noFill/>
            <a:round/>
          </a:ln>
        </p:spPr>
        <p:txBody>
          <a:bodyPr vert="horz" wrap="square" lIns="91440" tIns="45720" rIns="91440" bIns="45720" numCol="1" anchor="t" anchorCtr="0" compatLnSpc="1"/>
          <a:lstStyle/>
          <a:p>
            <a:pPr defTabSz="914400"/>
            <a:endParaRPr lang="zh-CN" altLang="en-US">
              <a:solidFill>
                <a:prstClr val="black"/>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52250" y="1141111"/>
            <a:ext cx="1328737"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0-#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0-#ppt_w/2"/>
                                          </p:val>
                                        </p:tav>
                                        <p:tav tm="100000">
                                          <p:val>
                                            <p:strVal val="#ppt_x"/>
                                          </p:val>
                                        </p:tav>
                                      </p:tavLst>
                                    </p:anim>
                                    <p:anim calcmode="lin" valueType="num">
                                      <p:cBhvr additive="base">
                                        <p:cTn id="24" dur="500" fill="hold"/>
                                        <p:tgtEl>
                                          <p:spTgt spid="6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0-#ppt_w/2"/>
                                          </p:val>
                                        </p:tav>
                                        <p:tav tm="100000">
                                          <p:val>
                                            <p:strVal val="#ppt_x"/>
                                          </p:val>
                                        </p:tav>
                                      </p:tavLst>
                                    </p:anim>
                                    <p:anim calcmode="lin" valueType="num">
                                      <p:cBhvr additive="base">
                                        <p:cTn id="28" dur="500" fill="hold"/>
                                        <p:tgtEl>
                                          <p:spTgt spid="7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0-#ppt_w/2"/>
                                          </p:val>
                                        </p:tav>
                                        <p:tav tm="100000">
                                          <p:val>
                                            <p:strVal val="#ppt_x"/>
                                          </p:val>
                                        </p:tav>
                                      </p:tavLst>
                                    </p:anim>
                                    <p:anim calcmode="lin" valueType="num">
                                      <p:cBhvr additive="base">
                                        <p:cTn id="32" dur="500" fill="hold"/>
                                        <p:tgtEl>
                                          <p:spTgt spid="74"/>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500"/>
                                        <p:tgtEl>
                                          <p:spTgt spid="80"/>
                                        </p:tgtEl>
                                      </p:cBhvr>
                                    </p:animEffect>
                                    <p:anim calcmode="lin" valueType="num">
                                      <p:cBhvr>
                                        <p:cTn id="37" dur="500" fill="hold"/>
                                        <p:tgtEl>
                                          <p:spTgt spid="80"/>
                                        </p:tgtEl>
                                        <p:attrNameLst>
                                          <p:attrName>ppt_x</p:attrName>
                                        </p:attrNameLst>
                                      </p:cBhvr>
                                      <p:tavLst>
                                        <p:tav tm="0">
                                          <p:val>
                                            <p:strVal val="#ppt_x"/>
                                          </p:val>
                                        </p:tav>
                                        <p:tav tm="100000">
                                          <p:val>
                                            <p:strVal val="#ppt_x"/>
                                          </p:val>
                                        </p:tav>
                                      </p:tavLst>
                                    </p:anim>
                                    <p:anim calcmode="lin" valueType="num">
                                      <p:cBhvr>
                                        <p:cTn id="38" dur="500" fill="hold"/>
                                        <p:tgtEl>
                                          <p:spTgt spid="80"/>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500"/>
                                        <p:tgtEl>
                                          <p:spTgt spid="81"/>
                                        </p:tgtEl>
                                      </p:cBhvr>
                                    </p:animEffect>
                                    <p:anim calcmode="lin" valueType="num">
                                      <p:cBhvr>
                                        <p:cTn id="43" dur="500" fill="hold"/>
                                        <p:tgtEl>
                                          <p:spTgt spid="81"/>
                                        </p:tgtEl>
                                        <p:attrNameLst>
                                          <p:attrName>ppt_x</p:attrName>
                                        </p:attrNameLst>
                                      </p:cBhvr>
                                      <p:tavLst>
                                        <p:tav tm="0">
                                          <p:val>
                                            <p:strVal val="#ppt_x"/>
                                          </p:val>
                                        </p:tav>
                                        <p:tav tm="100000">
                                          <p:val>
                                            <p:strVal val="#ppt_x"/>
                                          </p:val>
                                        </p:tav>
                                      </p:tavLst>
                                    </p:anim>
                                    <p:anim calcmode="lin" valueType="num">
                                      <p:cBhvr>
                                        <p:cTn id="44" dur="500" fill="hold"/>
                                        <p:tgtEl>
                                          <p:spTgt spid="81"/>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fade">
                                      <p:cBhvr>
                                        <p:cTn id="48" dur="500"/>
                                        <p:tgtEl>
                                          <p:spTgt spid="82"/>
                                        </p:tgtEl>
                                      </p:cBhvr>
                                    </p:animEffect>
                                    <p:anim calcmode="lin" valueType="num">
                                      <p:cBhvr>
                                        <p:cTn id="49" dur="500" fill="hold"/>
                                        <p:tgtEl>
                                          <p:spTgt spid="82"/>
                                        </p:tgtEl>
                                        <p:attrNameLst>
                                          <p:attrName>ppt_x</p:attrName>
                                        </p:attrNameLst>
                                      </p:cBhvr>
                                      <p:tavLst>
                                        <p:tav tm="0">
                                          <p:val>
                                            <p:strVal val="#ppt_x"/>
                                          </p:val>
                                        </p:tav>
                                        <p:tav tm="100000">
                                          <p:val>
                                            <p:strVal val="#ppt_x"/>
                                          </p:val>
                                        </p:tav>
                                      </p:tavLst>
                                    </p:anim>
                                    <p:anim calcmode="lin" valueType="num">
                                      <p:cBhvr>
                                        <p:cTn id="50" dur="500" fill="hold"/>
                                        <p:tgtEl>
                                          <p:spTgt spid="82"/>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500"/>
                                        <p:tgtEl>
                                          <p:spTgt spid="83"/>
                                        </p:tgtEl>
                                      </p:cBhvr>
                                    </p:animEffect>
                                    <p:anim calcmode="lin" valueType="num">
                                      <p:cBhvr>
                                        <p:cTn id="55" dur="500" fill="hold"/>
                                        <p:tgtEl>
                                          <p:spTgt spid="83"/>
                                        </p:tgtEl>
                                        <p:attrNameLst>
                                          <p:attrName>ppt_x</p:attrName>
                                        </p:attrNameLst>
                                      </p:cBhvr>
                                      <p:tavLst>
                                        <p:tav tm="0">
                                          <p:val>
                                            <p:strVal val="#ppt_x"/>
                                          </p:val>
                                        </p:tav>
                                        <p:tav tm="100000">
                                          <p:val>
                                            <p:strVal val="#ppt_x"/>
                                          </p:val>
                                        </p:tav>
                                      </p:tavLst>
                                    </p:anim>
                                    <p:anim calcmode="lin" valueType="num">
                                      <p:cBhvr>
                                        <p:cTn id="56" dur="500" fill="hold"/>
                                        <p:tgtEl>
                                          <p:spTgt spid="83"/>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fade">
                                      <p:cBhvr>
                                        <p:cTn id="60" dur="500"/>
                                        <p:tgtEl>
                                          <p:spTgt spid="84"/>
                                        </p:tgtEl>
                                      </p:cBhvr>
                                    </p:animEffect>
                                    <p:anim calcmode="lin" valueType="num">
                                      <p:cBhvr>
                                        <p:cTn id="61" dur="500" fill="hold"/>
                                        <p:tgtEl>
                                          <p:spTgt spid="84"/>
                                        </p:tgtEl>
                                        <p:attrNameLst>
                                          <p:attrName>ppt_x</p:attrName>
                                        </p:attrNameLst>
                                      </p:cBhvr>
                                      <p:tavLst>
                                        <p:tav tm="0">
                                          <p:val>
                                            <p:strVal val="#ppt_x"/>
                                          </p:val>
                                        </p:tav>
                                        <p:tav tm="100000">
                                          <p:val>
                                            <p:strVal val="#ppt_x"/>
                                          </p:val>
                                        </p:tav>
                                      </p:tavLst>
                                    </p:anim>
                                    <p:anim calcmode="lin" valueType="num">
                                      <p:cBhvr>
                                        <p:cTn id="62" dur="500" fill="hold"/>
                                        <p:tgtEl>
                                          <p:spTgt spid="84"/>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42" presetClass="entr" presetSubtype="0" fill="hold" grpId="0"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fade">
                                      <p:cBhvr>
                                        <p:cTn id="66" dur="500"/>
                                        <p:tgtEl>
                                          <p:spTgt spid="85"/>
                                        </p:tgtEl>
                                      </p:cBhvr>
                                    </p:animEffect>
                                    <p:anim calcmode="lin" valueType="num">
                                      <p:cBhvr>
                                        <p:cTn id="67" dur="500" fill="hold"/>
                                        <p:tgtEl>
                                          <p:spTgt spid="85"/>
                                        </p:tgtEl>
                                        <p:attrNameLst>
                                          <p:attrName>ppt_x</p:attrName>
                                        </p:attrNameLst>
                                      </p:cBhvr>
                                      <p:tavLst>
                                        <p:tav tm="0">
                                          <p:val>
                                            <p:strVal val="#ppt_x"/>
                                          </p:val>
                                        </p:tav>
                                        <p:tav tm="100000">
                                          <p:val>
                                            <p:strVal val="#ppt_x"/>
                                          </p:val>
                                        </p:tav>
                                      </p:tavLst>
                                    </p:anim>
                                    <p:anim calcmode="lin" valueType="num">
                                      <p:cBhvr>
                                        <p:cTn id="68" dur="500" fill="hold"/>
                                        <p:tgtEl>
                                          <p:spTgt spid="85"/>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22" presetClass="entr" presetSubtype="8"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200"/>
                                        <p:tgtEl>
                                          <p:spTgt spid="53"/>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wipe(left)">
                                      <p:cBhvr>
                                        <p:cTn id="76" dur="200"/>
                                        <p:tgtEl>
                                          <p:spTgt spid="54"/>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left)">
                                      <p:cBhvr>
                                        <p:cTn id="80" dur="200"/>
                                        <p:tgtEl>
                                          <p:spTgt spid="55"/>
                                        </p:tgtEl>
                                      </p:cBhvr>
                                    </p:animEffect>
                                  </p:childTnLst>
                                </p:cTn>
                              </p:par>
                            </p:childTnLst>
                          </p:cTn>
                        </p:par>
                        <p:par>
                          <p:cTn id="81" fill="hold">
                            <p:stCondLst>
                              <p:cond delay="5500"/>
                            </p:stCondLst>
                            <p:childTnLst>
                              <p:par>
                                <p:cTn id="82" presetID="22" presetClass="entr" presetSubtype="8"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left)">
                                      <p:cBhvr>
                                        <p:cTn id="84" dur="200"/>
                                        <p:tgtEl>
                                          <p:spTgt spid="56"/>
                                        </p:tgtEl>
                                      </p:cBhvr>
                                    </p:animEffect>
                                  </p:childTnLst>
                                </p:cTn>
                              </p:par>
                            </p:childTnLst>
                          </p:cTn>
                        </p:par>
                        <p:par>
                          <p:cTn id="85" fill="hold">
                            <p:stCondLst>
                              <p:cond delay="6000"/>
                            </p:stCondLst>
                            <p:childTnLst>
                              <p:par>
                                <p:cTn id="86" presetID="22" presetClass="entr" presetSubtype="8" fill="hold" grpId="0" nodeType="after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left)">
                                      <p:cBhvr>
                                        <p:cTn id="88" dur="200"/>
                                        <p:tgtEl>
                                          <p:spTgt spid="57"/>
                                        </p:tgtEl>
                                      </p:cBhvr>
                                    </p:animEffect>
                                  </p:childTnLst>
                                </p:cTn>
                              </p:par>
                            </p:childTnLst>
                          </p:cTn>
                        </p:par>
                        <p:par>
                          <p:cTn id="89" fill="hold">
                            <p:stCondLst>
                              <p:cond delay="6500"/>
                            </p:stCondLst>
                            <p:childTnLst>
                              <p:par>
                                <p:cTn id="90" presetID="22" presetClass="entr" presetSubtype="8"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wipe(left)">
                                      <p:cBhvr>
                                        <p:cTn id="92" dur="200"/>
                                        <p:tgtEl>
                                          <p:spTgt spid="58"/>
                                        </p:tgtEl>
                                      </p:cBhvr>
                                    </p:animEffect>
                                  </p:childTnLst>
                                </p:cTn>
                              </p:par>
                              <p:par>
                                <p:cTn id="93" presetID="2" presetClass="entr" presetSubtype="2" fill="hold" grpId="0" nodeType="withEffect">
                                  <p:stCondLst>
                                    <p:cond delay="250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1250" fill="hold"/>
                                        <p:tgtEl>
                                          <p:spTgt spid="78"/>
                                        </p:tgtEl>
                                        <p:attrNameLst>
                                          <p:attrName>ppt_x</p:attrName>
                                        </p:attrNameLst>
                                      </p:cBhvr>
                                      <p:tavLst>
                                        <p:tav tm="0">
                                          <p:val>
                                            <p:strVal val="1+#ppt_w/2"/>
                                          </p:val>
                                        </p:tav>
                                        <p:tav tm="100000">
                                          <p:val>
                                            <p:strVal val="#ppt_x"/>
                                          </p:val>
                                        </p:tav>
                                      </p:tavLst>
                                    </p:anim>
                                    <p:anim calcmode="lin" valueType="num">
                                      <p:cBhvr additive="base">
                                        <p:cTn id="96" dur="1250" fill="hold"/>
                                        <p:tgtEl>
                                          <p:spTgt spid="7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250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1250" fill="hold"/>
                                        <p:tgtEl>
                                          <p:spTgt spid="79"/>
                                        </p:tgtEl>
                                        <p:attrNameLst>
                                          <p:attrName>ppt_x</p:attrName>
                                        </p:attrNameLst>
                                      </p:cBhvr>
                                      <p:tavLst>
                                        <p:tav tm="0">
                                          <p:val>
                                            <p:strVal val="1+#ppt_w/2"/>
                                          </p:val>
                                        </p:tav>
                                        <p:tav tm="100000">
                                          <p:val>
                                            <p:strVal val="#ppt_x"/>
                                          </p:val>
                                        </p:tav>
                                      </p:tavLst>
                                    </p:anim>
                                    <p:anim calcmode="lin" valueType="num">
                                      <p:cBhvr additive="base">
                                        <p:cTn id="100" dur="125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55" grpId="0" bldLvl="0" animBg="1"/>
      <p:bldP spid="56" grpId="0" bldLvl="0" animBg="1"/>
      <p:bldP spid="57" grpId="0" bldLvl="0" animBg="1"/>
      <p:bldP spid="58" grpId="0" bldLvl="0" animBg="1"/>
      <p:bldP spid="77" grpId="0"/>
      <p:bldP spid="78" grpId="0" animBg="1"/>
      <p:bldP spid="79" grpId="0" animBg="1"/>
      <p:bldP spid="80" grpId="0" animBg="1"/>
      <p:bldP spid="81" grpId="0" animBg="1"/>
      <p:bldP spid="82" grpId="0" animBg="1"/>
      <p:bldP spid="83"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937895" y="1922780"/>
            <a:ext cx="11152505" cy="43999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Clr>
                <a:srgbClr val="FF0000"/>
              </a:buClr>
              <a:buFont typeface="Wingdings" panose="05000000000000000000" pitchFamily="2" charset="2"/>
              <a:buChar char=""/>
            </a:pPr>
            <a:r>
              <a:rPr lang="en-US" altLang="zh-CN" sz="2800" b="1" kern="100" dirty="0">
                <a:latin typeface="Calibri" panose="020F0502020204030204" pitchFamily="34" charset="0"/>
                <a:cs typeface="Times New Roman" panose="02020603050405020304" pitchFamily="18" charset="0"/>
              </a:rPr>
              <a:t>             After learning this lesson, you will</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mj-lt"/>
              <a:buAutoNum type="arabicPeriod"/>
            </a:pPr>
            <a:r>
              <a:rPr lang="en-US" altLang="zh-CN" sz="2800" b="1" kern="100" dirty="0">
                <a:latin typeface="Calibri" panose="020F0502020204030204" pitchFamily="34" charset="0"/>
                <a:cs typeface="Times New Roman" panose="02020603050405020304" pitchFamily="18" charset="0"/>
              </a:rPr>
              <a:t>learn about the structure and contents of letters;</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mj-lt"/>
              <a:buAutoNum type="arabicPeriod"/>
            </a:pPr>
            <a:r>
              <a:rPr lang="en-US" altLang="zh-CN" sz="2800" b="1" kern="100" dirty="0">
                <a:latin typeface="Calibri" panose="020F0502020204030204" pitchFamily="34" charset="0"/>
                <a:cs typeface="Times New Roman" panose="02020603050405020304" pitchFamily="18" charset="0"/>
              </a:rPr>
              <a:t>apply the format to your writing properly.</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mj-lt"/>
              <a:buAutoNum type="arabicPeriod"/>
            </a:pPr>
            <a:r>
              <a:rPr lang="en-US" altLang="zh-CN" sz="2800" b="1" kern="100" dirty="0">
                <a:latin typeface="Calibri" panose="020F0502020204030204" pitchFamily="34" charset="0"/>
                <a:cs typeface="Times New Roman" panose="02020603050405020304" pitchFamily="18" charset="0"/>
              </a:rPr>
              <a:t>write the points completely and clearly.</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mj-lt"/>
              <a:buAutoNum type="arabicPeriod"/>
            </a:pPr>
            <a:r>
              <a:rPr lang="en-US" altLang="zh-CN" sz="2800" b="1" kern="100" dirty="0">
                <a:latin typeface="Calibri" panose="020F0502020204030204" pitchFamily="34" charset="0"/>
                <a:cs typeface="Times New Roman" panose="02020603050405020304" pitchFamily="18" charset="0"/>
              </a:rPr>
              <a:t>make your writing more coherent.</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mj-lt"/>
              <a:buAutoNum type="arabicPeriod"/>
            </a:pPr>
            <a:r>
              <a:rPr lang="en-US" altLang="zh-CN" sz="2800" b="1" kern="100" dirty="0">
                <a:latin typeface="Calibri" panose="020F0502020204030204" pitchFamily="34" charset="0"/>
                <a:cs typeface="Times New Roman" panose="02020603050405020304" pitchFamily="18" charset="0"/>
              </a:rPr>
              <a:t>use appropriate expressions in your writing and mind your tone.</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mj-lt"/>
              <a:buAutoNum type="arabicPeriod"/>
            </a:pPr>
            <a:r>
              <a:rPr lang="en-US" altLang="zh-CN" sz="2800" b="1" kern="100" dirty="0">
                <a:latin typeface="Calibri" panose="020F0502020204030204" pitchFamily="34" charset="0"/>
                <a:cs typeface="Times New Roman" panose="02020603050405020304" pitchFamily="18" charset="0"/>
              </a:rPr>
              <a:t>use some advanced expressions and sentence patterns to write a letter.</a:t>
            </a:r>
            <a:endParaRPr lang="zh-CN" altLang="zh-CN" sz="2800" kern="100" dirty="0">
              <a:latin typeface="Calibri" panose="020F0502020204030204" pitchFamily="34" charset="0"/>
              <a:cs typeface="Times New Roman" panose="02020603050405020304" pitchFamily="18" charset="0"/>
            </a:endParaRPr>
          </a:p>
          <a:p>
            <a:pPr marL="342900" lvl="0" indent="-342900" algn="just">
              <a:buFont typeface="+mj-lt"/>
              <a:buAutoNum type="arabicPeriod"/>
            </a:pPr>
            <a:r>
              <a:rPr lang="en-US" altLang="zh-CN" sz="2800" b="1" kern="100" dirty="0">
                <a:latin typeface="Calibri" panose="020F0502020204030204" pitchFamily="34" charset="0"/>
                <a:cs typeface="Times New Roman" panose="02020603050405020304" pitchFamily="18" charset="0"/>
              </a:rPr>
              <a:t>know what a good letter of invitation is like.</a:t>
            </a:r>
            <a:endParaRPr lang="zh-CN" altLang="zh-CN" sz="2800" kern="100" dirty="0">
              <a:latin typeface="Calibri" panose="020F0502020204030204" pitchFamily="34" charset="0"/>
              <a:cs typeface="Times New Roman" panose="02020603050405020304" pitchFamily="18" charset="0"/>
            </a:endParaRPr>
          </a:p>
          <a:p>
            <a:r>
              <a:rPr lang="en-US" altLang="zh-CN" sz="2800" b="1" dirty="0" smtClean="0">
                <a:latin typeface="Calibri" panose="020F0502020204030204" pitchFamily="34" charset="0"/>
                <a:cs typeface="Times New Roman" panose="02020603050405020304" pitchFamily="18" charset="0"/>
              </a:rPr>
              <a:t>8. write </a:t>
            </a:r>
            <a:r>
              <a:rPr lang="en-US" altLang="zh-CN" sz="2800" b="1" dirty="0">
                <a:latin typeface="Calibri" panose="020F0502020204030204" pitchFamily="34" charset="0"/>
                <a:cs typeface="Times New Roman" panose="02020603050405020304" pitchFamily="18" charset="0"/>
              </a:rPr>
              <a:t>an appropriate letter of invitation, especially pay attention to the tone and language</a:t>
            </a:r>
            <a:r>
              <a:rPr lang="en-US" altLang="zh-CN" sz="2800" b="1" dirty="0" smtClean="0">
                <a:latin typeface="Calibri" panose="020F0502020204030204" pitchFamily="34" charset="0"/>
                <a:cs typeface="Times New Roman" panose="02020603050405020304" pitchFamily="18" charset="0"/>
              </a:rPr>
              <a:t>.</a:t>
            </a:r>
            <a:endParaRPr lang="zh-CN" altLang="en-US" sz="2800" dirty="0">
              <a:solidFill>
                <a:schemeClr val="tx1">
                  <a:lumMod val="75000"/>
                  <a:lumOff val="25000"/>
                </a:schemeClr>
              </a:solidFill>
              <a:latin typeface="+mn-ea"/>
            </a:endParaRPr>
          </a:p>
        </p:txBody>
      </p:sp>
      <p:sp>
        <p:nvSpPr>
          <p:cNvPr id="5" name="矩形 4"/>
          <p:cNvSpPr/>
          <p:nvPr/>
        </p:nvSpPr>
        <p:spPr>
          <a:xfrm>
            <a:off x="2948508" y="832576"/>
            <a:ext cx="6530955" cy="707886"/>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marL="342900" lvl="0" indent="-342900" algn="just">
              <a:buClr>
                <a:srgbClr val="FF0000"/>
              </a:buClr>
              <a:buFont typeface="Wingdings" panose="05000000000000000000" pitchFamily="2" charset="2"/>
              <a:buChar char=""/>
            </a:pPr>
            <a:r>
              <a:rPr lang="zh-CN" altLang="zh-CN" sz="4000" kern="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Times New Roman" panose="02020603050405020304" pitchFamily="18" charset="0"/>
              </a:rPr>
              <a:t>学习目标： </a:t>
            </a:r>
            <a:r>
              <a:rPr lang="en-US" altLang="zh-CN" sz="4000" kern="100" dirty="0">
                <a:ln w="0"/>
                <a:solidFill>
                  <a:schemeClr val="tx1"/>
                </a:solidFill>
                <a:effectLst>
                  <a:outerShdw blurRad="38100" dist="19050" dir="2700000" algn="tl" rotWithShape="0">
                    <a:schemeClr val="dk1">
                      <a:alpha val="40000"/>
                    </a:schemeClr>
                  </a:outerShdw>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Learning  Goals</a:t>
            </a:r>
            <a:endParaRPr lang="zh-CN" altLang="zh-CN" sz="4000" kern="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275246" y="96749"/>
            <a:ext cx="1044362" cy="1044362"/>
            <a:chOff x="275246" y="96749"/>
            <a:chExt cx="1044362" cy="1044362"/>
          </a:xfrm>
        </p:grpSpPr>
        <p:sp>
          <p:nvSpPr>
            <p:cNvPr id="7" name="泪珠形 81"/>
            <p:cNvSpPr/>
            <p:nvPr/>
          </p:nvSpPr>
          <p:spPr>
            <a:xfrm>
              <a:off x="275246" y="96749"/>
              <a:ext cx="1044362" cy="10443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合 22"/>
            <p:cNvGrpSpPr/>
            <p:nvPr/>
          </p:nvGrpSpPr>
          <p:grpSpPr>
            <a:xfrm>
              <a:off x="569781" y="424065"/>
              <a:ext cx="548656" cy="430686"/>
              <a:chOff x="3829050" y="5226603"/>
              <a:chExt cx="1511301" cy="1186348"/>
            </a:xfrm>
            <a:solidFill>
              <a:schemeClr val="bg1"/>
            </a:solidFill>
          </p:grpSpPr>
          <p:sp>
            <p:nvSpPr>
              <p:cNvPr id="9"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1"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2"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3"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4"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15"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pic>
        <p:nvPicPr>
          <p:cNvPr id="2" name="图片 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51" fill="hold">
                            <p:stCondLst>
                              <p:cond delay="7500"/>
                            </p:stCondLst>
                            <p:childTnLst>
                              <p:par>
                                <p:cTn id="52" presetID="42" presetClass="entr" presetSubtype="0" fill="hold" grpId="0" nodeType="after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fade">
                                      <p:cBhvr>
                                        <p:cTn id="54" dur="1000"/>
                                        <p:tgtEl>
                                          <p:spTgt spid="4">
                                            <p:txEl>
                                              <p:pRg st="7" end="7"/>
                                            </p:txEl>
                                          </p:spTgt>
                                        </p:tgtEl>
                                      </p:cBhvr>
                                    </p:animEffect>
                                    <p:anim calcmode="lin" valueType="num">
                                      <p:cBhvr>
                                        <p:cTn id="5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Effect transition="in" filter="fade">
                                      <p:cBhvr>
                                        <p:cTn id="60" dur="1000"/>
                                        <p:tgtEl>
                                          <p:spTgt spid="4">
                                            <p:txEl>
                                              <p:pRg st="8" end="8"/>
                                            </p:txEl>
                                          </p:spTgt>
                                        </p:tgtEl>
                                      </p:cBhvr>
                                    </p:animEffect>
                                    <p:anim calcmode="lin" valueType="num">
                                      <p:cBhvr>
                                        <p:cTn id="6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8"/>
          <p:cNvSpPr txBox="1"/>
          <p:nvPr/>
        </p:nvSpPr>
        <p:spPr>
          <a:xfrm>
            <a:off x="1437412" y="2411732"/>
            <a:ext cx="9083591"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3600" b="1" kern="100" dirty="0">
                <a:latin typeface="Calibri" panose="020F0502020204030204" pitchFamily="34" charset="0"/>
                <a:cs typeface="Times New Roman" panose="02020603050405020304" pitchFamily="18" charset="0"/>
              </a:rPr>
              <a:t>When do you need to write letters of invitations?</a:t>
            </a:r>
            <a:endParaRPr lang="zh-CN" altLang="zh-CN" sz="3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600" b="1" kern="100" dirty="0">
                <a:latin typeface="Calibri" panose="020F0502020204030204" pitchFamily="34" charset="0"/>
                <a:cs typeface="Times New Roman" panose="02020603050405020304" pitchFamily="18" charset="0"/>
              </a:rPr>
              <a:t>Invite to attend outdoor activities</a:t>
            </a:r>
            <a:endParaRPr lang="zh-CN" altLang="zh-CN" sz="3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600" b="1" kern="100" dirty="0">
                <a:latin typeface="Calibri" panose="020F0502020204030204" pitchFamily="34" charset="0"/>
                <a:cs typeface="Times New Roman" panose="02020603050405020304" pitchFamily="18" charset="0"/>
              </a:rPr>
              <a:t>Invite to join in the parties</a:t>
            </a:r>
            <a:endParaRPr lang="zh-CN" altLang="zh-CN" sz="3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600" b="1" kern="100" dirty="0">
                <a:latin typeface="Calibri" panose="020F0502020204030204" pitchFamily="34" charset="0"/>
                <a:cs typeface="Times New Roman" panose="02020603050405020304" pitchFamily="18" charset="0"/>
              </a:rPr>
              <a:t>Invite to take part in the recreations</a:t>
            </a:r>
            <a:endParaRPr lang="zh-CN" altLang="zh-CN" sz="36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600" b="1" kern="100" dirty="0">
                <a:latin typeface="Calibri" panose="020F0502020204030204" pitchFamily="34" charset="0"/>
                <a:cs typeface="Times New Roman" panose="02020603050405020304" pitchFamily="18" charset="0"/>
              </a:rPr>
              <a:t>Invite to take part in charity activities</a:t>
            </a:r>
            <a:endParaRPr lang="zh-CN" altLang="zh-CN" sz="3600" kern="100" dirty="0">
              <a:latin typeface="Calibri" panose="020F0502020204030204" pitchFamily="34" charset="0"/>
              <a:cs typeface="Times New Roman" panose="02020603050405020304" pitchFamily="18" charset="0"/>
            </a:endParaRPr>
          </a:p>
        </p:txBody>
      </p:sp>
      <p:grpSp>
        <p:nvGrpSpPr>
          <p:cNvPr id="2" name="组合 7"/>
          <p:cNvGrpSpPr/>
          <p:nvPr/>
        </p:nvGrpSpPr>
        <p:grpSpPr>
          <a:xfrm>
            <a:off x="512896" y="1296610"/>
            <a:ext cx="2973173" cy="1115122"/>
            <a:chOff x="6287944" y="4708285"/>
            <a:chExt cx="2973173" cy="1115122"/>
          </a:xfrm>
        </p:grpSpPr>
        <p:grpSp>
          <p:nvGrpSpPr>
            <p:cNvPr id="4" name="组 13"/>
            <p:cNvGrpSpPr/>
            <p:nvPr/>
          </p:nvGrpSpPr>
          <p:grpSpPr>
            <a:xfrm>
              <a:off x="6287944" y="4708285"/>
              <a:ext cx="1115122" cy="1115122"/>
              <a:chOff x="6177776" y="1807948"/>
              <a:chExt cx="1115122" cy="1115122"/>
            </a:xfrm>
          </p:grpSpPr>
          <p:sp>
            <p:nvSpPr>
              <p:cNvPr id="15" name="椭圆 14"/>
              <p:cNvSpPr/>
              <p:nvPr/>
            </p:nvSpPr>
            <p:spPr>
              <a:xfrm>
                <a:off x="6177776" y="1807948"/>
                <a:ext cx="1115122" cy="11151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6" name="L 形 15"/>
              <p:cNvSpPr/>
              <p:nvPr/>
            </p:nvSpPr>
            <p:spPr>
              <a:xfrm rot="18900000">
                <a:off x="6407879" y="2115623"/>
                <a:ext cx="654917" cy="382985"/>
              </a:xfrm>
              <a:prstGeom prst="corner">
                <a:avLst>
                  <a:gd name="adj1" fmla="val 28880"/>
                  <a:gd name="adj2" fmla="val 270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17" name="矩形 16"/>
            <p:cNvSpPr/>
            <p:nvPr/>
          </p:nvSpPr>
          <p:spPr>
            <a:xfrm>
              <a:off x="7593673" y="4899592"/>
              <a:ext cx="1667444" cy="670120"/>
            </a:xfrm>
            <a:prstGeom prst="rect">
              <a:avLst/>
            </a:prstGeom>
            <a:solidFill>
              <a:schemeClr val="accent1"/>
            </a:solidFill>
          </p:spPr>
          <p:txBody>
            <a:bodyPr wrap="none">
              <a:spAutoFit/>
            </a:bodyPr>
            <a:lstStyle/>
            <a:p>
              <a:pPr lvl="0">
                <a:lnSpc>
                  <a:spcPct val="130000"/>
                </a:lnSpc>
              </a:pPr>
              <a:r>
                <a:rPr lang="en-US" altLang="zh-CN" sz="3200" b="1" dirty="0">
                  <a:solidFill>
                    <a:schemeClr val="bg1"/>
                  </a:solidFill>
                </a:rPr>
                <a:t>Lead in</a:t>
              </a:r>
              <a:endParaRPr lang="en-US" altLang="zh-CN" sz="3200" b="1" dirty="0">
                <a:solidFill>
                  <a:schemeClr val="bg1"/>
                </a:solidFill>
              </a:endParaRPr>
            </a:p>
          </p:txBody>
        </p:sp>
      </p:grpSp>
      <p:grpSp>
        <p:nvGrpSpPr>
          <p:cNvPr id="19" name="组合 18"/>
          <p:cNvGrpSpPr/>
          <p:nvPr/>
        </p:nvGrpSpPr>
        <p:grpSpPr>
          <a:xfrm>
            <a:off x="275246" y="96749"/>
            <a:ext cx="1044362" cy="1044362"/>
            <a:chOff x="275246" y="96749"/>
            <a:chExt cx="1044362" cy="1044362"/>
          </a:xfrm>
        </p:grpSpPr>
        <p:sp>
          <p:nvSpPr>
            <p:cNvPr id="21" name="泪珠形 81"/>
            <p:cNvSpPr/>
            <p:nvPr/>
          </p:nvSpPr>
          <p:spPr>
            <a:xfrm>
              <a:off x="275246" y="96749"/>
              <a:ext cx="1044362" cy="10443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2" name="组合 22"/>
            <p:cNvGrpSpPr/>
            <p:nvPr/>
          </p:nvGrpSpPr>
          <p:grpSpPr>
            <a:xfrm>
              <a:off x="569781" y="424065"/>
              <a:ext cx="548656" cy="430686"/>
              <a:chOff x="3829050" y="5226603"/>
              <a:chExt cx="1511301" cy="1186348"/>
            </a:xfrm>
            <a:solidFill>
              <a:schemeClr val="bg1"/>
            </a:solidFill>
          </p:grpSpPr>
          <p:sp>
            <p:nvSpPr>
              <p:cNvPr id="23"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6"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7"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8"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9"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8"/>
          <p:cNvSpPr txBox="1"/>
          <p:nvPr/>
        </p:nvSpPr>
        <p:spPr>
          <a:xfrm>
            <a:off x="1628018" y="3063107"/>
            <a:ext cx="9610317"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Font typeface="Wingdings" panose="05000000000000000000" pitchFamily="2" charset="2"/>
              <a:buChar char=""/>
              <a:tabLst>
                <a:tab pos="457200" algn="l"/>
              </a:tabLst>
            </a:pPr>
            <a:r>
              <a:rPr lang="en-US" altLang="zh-CN" sz="4000" b="1" kern="100" dirty="0">
                <a:latin typeface="Calibri" panose="020F0502020204030204" pitchFamily="34" charset="0"/>
                <a:cs typeface="Times New Roman" panose="02020603050405020304" pitchFamily="18" charset="0"/>
              </a:rPr>
              <a:t>class reunions/family reunions </a:t>
            </a:r>
            <a:endParaRPr lang="zh-CN" altLang="zh-CN" sz="40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US" altLang="zh-CN" sz="4000" b="1" kern="100" dirty="0">
                <a:latin typeface="Calibri" panose="020F0502020204030204" pitchFamily="34" charset="0"/>
                <a:cs typeface="Times New Roman" panose="02020603050405020304" pitchFamily="18" charset="0"/>
              </a:rPr>
              <a:t>weddings/receptions/performances</a:t>
            </a:r>
            <a:endParaRPr lang="zh-CN" altLang="zh-CN" sz="4000" kern="100" dirty="0">
              <a:latin typeface="Calibri" panose="020F0502020204030204" pitchFamily="34" charset="0"/>
              <a:cs typeface="Times New Roman" panose="02020603050405020304" pitchFamily="18" charset="0"/>
            </a:endParaRPr>
          </a:p>
        </p:txBody>
      </p:sp>
      <p:grpSp>
        <p:nvGrpSpPr>
          <p:cNvPr id="8" name="组合 7"/>
          <p:cNvGrpSpPr/>
          <p:nvPr/>
        </p:nvGrpSpPr>
        <p:grpSpPr>
          <a:xfrm>
            <a:off x="322289" y="1548472"/>
            <a:ext cx="7610340" cy="1115122"/>
            <a:chOff x="6287944" y="3464219"/>
            <a:chExt cx="7610340" cy="1115122"/>
          </a:xfrm>
        </p:grpSpPr>
        <p:grpSp>
          <p:nvGrpSpPr>
            <p:cNvPr id="7" name="组 6"/>
            <p:cNvGrpSpPr/>
            <p:nvPr/>
          </p:nvGrpSpPr>
          <p:grpSpPr>
            <a:xfrm>
              <a:off x="6287944" y="3464219"/>
              <a:ext cx="1115122" cy="1115122"/>
              <a:chOff x="6177776" y="1807948"/>
              <a:chExt cx="1115122" cy="1115122"/>
            </a:xfrm>
          </p:grpSpPr>
          <p:sp>
            <p:nvSpPr>
              <p:cNvPr id="5" name="椭圆 4"/>
              <p:cNvSpPr/>
              <p:nvPr/>
            </p:nvSpPr>
            <p:spPr>
              <a:xfrm>
                <a:off x="6177776" y="1807948"/>
                <a:ext cx="1115122" cy="111512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6" name="L 形 5"/>
              <p:cNvSpPr/>
              <p:nvPr/>
            </p:nvSpPr>
            <p:spPr>
              <a:xfrm rot="18900000">
                <a:off x="6407879" y="2115623"/>
                <a:ext cx="654917" cy="382985"/>
              </a:xfrm>
              <a:prstGeom prst="corner">
                <a:avLst>
                  <a:gd name="adj1" fmla="val 28880"/>
                  <a:gd name="adj2" fmla="val 270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9" name="矩形 8"/>
            <p:cNvSpPr/>
            <p:nvPr/>
          </p:nvSpPr>
          <p:spPr>
            <a:xfrm>
              <a:off x="7593673" y="3655526"/>
              <a:ext cx="6304611" cy="670120"/>
            </a:xfrm>
            <a:prstGeom prst="rect">
              <a:avLst/>
            </a:prstGeom>
            <a:solidFill>
              <a:schemeClr val="accent1">
                <a:lumMod val="75000"/>
              </a:schemeClr>
            </a:solidFill>
          </p:spPr>
          <p:txBody>
            <a:bodyPr wrap="none">
              <a:spAutoFit/>
            </a:bodyPr>
            <a:lstStyle/>
            <a:p>
              <a:pPr lvl="0">
                <a:lnSpc>
                  <a:spcPct val="130000"/>
                </a:lnSpc>
              </a:pPr>
              <a:r>
                <a:rPr lang="en-US" altLang="zh-CN" sz="3200" b="1" dirty="0">
                  <a:solidFill>
                    <a:schemeClr val="bg1"/>
                  </a:solidFill>
                </a:rPr>
                <a:t>Write Letters of Invitations to</a:t>
              </a:r>
              <a:endParaRPr lang="en-US" altLang="zh-CN" sz="3200" b="1" dirty="0">
                <a:solidFill>
                  <a:schemeClr val="bg1"/>
                </a:solidFill>
              </a:endParaRPr>
            </a:p>
          </p:txBody>
        </p:sp>
      </p:grpSp>
      <p:grpSp>
        <p:nvGrpSpPr>
          <p:cNvPr id="18" name="组合 17"/>
          <p:cNvGrpSpPr/>
          <p:nvPr/>
        </p:nvGrpSpPr>
        <p:grpSpPr>
          <a:xfrm>
            <a:off x="275246" y="96749"/>
            <a:ext cx="1044362" cy="1044362"/>
            <a:chOff x="275246" y="96749"/>
            <a:chExt cx="1044362" cy="1044362"/>
          </a:xfrm>
        </p:grpSpPr>
        <p:sp>
          <p:nvSpPr>
            <p:cNvPr id="19" name="泪珠形 81"/>
            <p:cNvSpPr/>
            <p:nvPr/>
          </p:nvSpPr>
          <p:spPr>
            <a:xfrm>
              <a:off x="275246" y="96749"/>
              <a:ext cx="1044362" cy="10443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0" name="组合 22"/>
            <p:cNvGrpSpPr/>
            <p:nvPr/>
          </p:nvGrpSpPr>
          <p:grpSpPr>
            <a:xfrm>
              <a:off x="569781" y="424065"/>
              <a:ext cx="548656" cy="430686"/>
              <a:chOff x="3829050" y="5226603"/>
              <a:chExt cx="1511301" cy="1186348"/>
            </a:xfrm>
            <a:solidFill>
              <a:schemeClr val="bg1"/>
            </a:solidFill>
          </p:grpSpPr>
          <p:sp>
            <p:nvSpPr>
              <p:cNvPr id="21"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6"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7"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8"/>
          <p:cNvSpPr txBox="1"/>
          <p:nvPr/>
        </p:nvSpPr>
        <p:spPr>
          <a:xfrm>
            <a:off x="569781" y="1407015"/>
            <a:ext cx="11278229" cy="40925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Font typeface="Times New Roman" panose="02020603050405020304" pitchFamily="18" charset="0"/>
              <a:buAutoNum type="ea1JpnKorPlain"/>
            </a:pPr>
            <a:r>
              <a:rPr lang="zh-CN" altLang="zh-CN" sz="2000" b="1" u="sng" kern="100" dirty="0">
                <a:solidFill>
                  <a:srgbClr val="FF0000"/>
                </a:solidFill>
                <a:highlight>
                  <a:srgbClr val="FFFF00"/>
                </a:highlight>
                <a:latin typeface="Calibri" panose="020F0502020204030204" pitchFamily="34" charset="0"/>
                <a:cs typeface="Times New Roman" panose="02020603050405020304" pitchFamily="18" charset="0"/>
              </a:rPr>
              <a:t>邀请信</a:t>
            </a:r>
            <a:r>
              <a:rPr lang="zh-CN" altLang="zh-CN" sz="2000" b="1" kern="100" dirty="0">
                <a:latin typeface="Calibri" panose="020F0502020204030204" pitchFamily="34" charset="0"/>
                <a:cs typeface="Times New Roman" panose="02020603050405020304" pitchFamily="18" charset="0"/>
              </a:rPr>
              <a:t>：是邀请好友亲朋或知名人士、专家等参加</a:t>
            </a:r>
            <a:r>
              <a:rPr lang="zh-CN" altLang="zh-CN" sz="2000" b="1" u="sng" kern="100" dirty="0">
                <a:solidFill>
                  <a:srgbClr val="0000FF"/>
                </a:solidFill>
                <a:latin typeface="Calibri" panose="020F0502020204030204" pitchFamily="34" charset="0"/>
                <a:cs typeface="Times New Roman" panose="02020603050405020304" pitchFamily="18" charset="0"/>
              </a:rPr>
              <a:t>某项活动</a:t>
            </a:r>
            <a:r>
              <a:rPr lang="zh-CN" altLang="zh-CN" sz="2000" b="1" kern="100" dirty="0">
                <a:latin typeface="Calibri" panose="020F0502020204030204" pitchFamily="34" charset="0"/>
                <a:cs typeface="Times New Roman" panose="02020603050405020304" pitchFamily="18" charset="0"/>
              </a:rPr>
              <a:t>时所发的书信。在</a:t>
            </a:r>
            <a:r>
              <a:rPr lang="zh-CN" altLang="zh-CN" sz="2000" b="1" u="sng" kern="100" dirty="0">
                <a:solidFill>
                  <a:srgbClr val="0000FF"/>
                </a:solidFill>
                <a:latin typeface="Calibri" panose="020F0502020204030204" pitchFamily="34" charset="0"/>
                <a:cs typeface="Times New Roman" panose="02020603050405020304" pitchFamily="18" charset="0"/>
              </a:rPr>
              <a:t>国际交往及日常的各种社交活动中</a:t>
            </a:r>
            <a:r>
              <a:rPr lang="zh-CN" altLang="zh-CN" sz="2000" b="1" kern="100" dirty="0">
                <a:latin typeface="Calibri" panose="020F0502020204030204" pitchFamily="34" charset="0"/>
                <a:cs typeface="Times New Roman" panose="02020603050405020304" pitchFamily="18" charset="0"/>
              </a:rPr>
              <a:t>， 这类书信使用广泛。信文语言简短准确，语气诚恳热情。</a:t>
            </a:r>
            <a:endParaRPr lang="zh-CN" altLang="zh-CN" sz="2000" kern="100" dirty="0">
              <a:latin typeface="Calibri" panose="020F0502020204030204" pitchFamily="34" charset="0"/>
              <a:cs typeface="Times New Roman" panose="02020603050405020304" pitchFamily="18" charset="0"/>
            </a:endParaRPr>
          </a:p>
          <a:p>
            <a:pPr marL="285750" indent="266700" algn="just"/>
            <a:r>
              <a:rPr lang="en-US" altLang="zh-CN" sz="2000" b="1" kern="100" dirty="0">
                <a:latin typeface="Calibri" panose="020F0502020204030204" pitchFamily="34" charset="0"/>
                <a:cs typeface="Times New Roman" panose="02020603050405020304" pitchFamily="18" charset="0"/>
              </a:rPr>
              <a:t> </a:t>
            </a:r>
            <a:endParaRPr lang="zh-CN" altLang="zh-CN" sz="2000" kern="100" dirty="0">
              <a:latin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Blip>
                <a:blip r:embed="rId1"/>
              </a:buBlip>
            </a:pPr>
            <a:r>
              <a:rPr lang="en-US" altLang="zh-CN" sz="2000" b="1" kern="100" dirty="0">
                <a:solidFill>
                  <a:srgbClr val="FF0000"/>
                </a:solidFill>
                <a:highlight>
                  <a:srgbClr val="FFFF00"/>
                </a:highlight>
                <a:latin typeface="Calibri" panose="020F0502020204030204" pitchFamily="34" charset="0"/>
                <a:cs typeface="Times New Roman" panose="02020603050405020304" pitchFamily="18" charset="0"/>
              </a:rPr>
              <a:t>Format</a:t>
            </a:r>
            <a:endParaRPr lang="zh-CN" altLang="zh-CN" sz="2000" kern="100" dirty="0">
              <a:latin typeface="Calibri" panose="020F0502020204030204" pitchFamily="34" charset="0"/>
              <a:cs typeface="Times New Roman" panose="02020603050405020304" pitchFamily="18" charset="0"/>
            </a:endParaRPr>
          </a:p>
          <a:p>
            <a:pPr algn="just"/>
            <a:r>
              <a:rPr lang="en-US" altLang="zh-CN" sz="2000" b="1" kern="100" dirty="0">
                <a:latin typeface="Calibri" panose="020F0502020204030204" pitchFamily="34" charset="0"/>
                <a:cs typeface="Times New Roman" panose="02020603050405020304" pitchFamily="18" charset="0"/>
              </a:rPr>
              <a:t>What should be included in a letter of invitation?</a:t>
            </a:r>
            <a:endParaRPr lang="zh-CN" altLang="zh-CN" sz="2000" kern="100" dirty="0">
              <a:latin typeface="Calibri" panose="020F0502020204030204" pitchFamily="34" charset="0"/>
              <a:cs typeface="Times New Roman" panose="02020603050405020304" pitchFamily="18" charset="0"/>
            </a:endParaRPr>
          </a:p>
          <a:p>
            <a:pPr algn="just"/>
            <a:r>
              <a:rPr lang="en-US" altLang="zh-CN" sz="2000" b="1" kern="100" dirty="0">
                <a:solidFill>
                  <a:srgbClr val="FF0000"/>
                </a:solidFill>
                <a:latin typeface="Calibri" panose="020F0502020204030204" pitchFamily="34" charset="0"/>
                <a:cs typeface="Times New Roman" panose="02020603050405020304" pitchFamily="18" charset="0"/>
              </a:rPr>
              <a:t>Dear ______,</a:t>
            </a:r>
            <a:endParaRPr lang="zh-CN" altLang="zh-CN" sz="2000" kern="100" dirty="0">
              <a:latin typeface="Calibri" panose="020F0502020204030204" pitchFamily="34" charset="0"/>
              <a:cs typeface="Times New Roman" panose="02020603050405020304" pitchFamily="18" charset="0"/>
            </a:endParaRPr>
          </a:p>
          <a:p>
            <a:pPr algn="just"/>
            <a:r>
              <a:rPr lang="en-US" altLang="zh-CN" sz="2000" b="1" kern="100" dirty="0">
                <a:latin typeface="Calibri" panose="020F0502020204030204" pitchFamily="34" charset="0"/>
                <a:cs typeface="Times New Roman" panose="02020603050405020304" pitchFamily="18" charset="0"/>
              </a:rPr>
              <a:t>Beginning --- Briefly </a:t>
            </a:r>
            <a:r>
              <a:rPr lang="en-US" altLang="zh-CN" sz="2000" b="1" u="sng" kern="100" dirty="0">
                <a:highlight>
                  <a:srgbClr val="FFFF00"/>
                </a:highlight>
                <a:latin typeface="Calibri" panose="020F0502020204030204" pitchFamily="34" charset="0"/>
                <a:cs typeface="Times New Roman" panose="02020603050405020304" pitchFamily="18" charset="0"/>
              </a:rPr>
              <a:t>explain the activities</a:t>
            </a:r>
            <a:r>
              <a:rPr lang="en-US" altLang="zh-CN" sz="2000" b="1" kern="100" dirty="0">
                <a:latin typeface="Calibri" panose="020F0502020204030204" pitchFamily="34" charset="0"/>
                <a:cs typeface="Times New Roman" panose="02020603050405020304" pitchFamily="18" charset="0"/>
              </a:rPr>
              <a:t> and invite them to attend (Introduction and purpose)</a:t>
            </a:r>
            <a:endParaRPr lang="zh-CN" altLang="zh-CN" sz="2000" kern="100" dirty="0">
              <a:latin typeface="Calibri" panose="020F0502020204030204" pitchFamily="34" charset="0"/>
              <a:cs typeface="Times New Roman" panose="02020603050405020304" pitchFamily="18" charset="0"/>
            </a:endParaRPr>
          </a:p>
          <a:p>
            <a:pPr algn="just"/>
            <a:r>
              <a:rPr lang="en-US" altLang="zh-CN" sz="2000" b="1" kern="100" dirty="0">
                <a:latin typeface="Calibri" panose="020F0502020204030204" pitchFamily="34" charset="0"/>
                <a:cs typeface="Times New Roman" panose="02020603050405020304" pitchFamily="18" charset="0"/>
              </a:rPr>
              <a:t>        Why are you writing the letter?</a:t>
            </a:r>
            <a:endParaRPr lang="zh-CN" altLang="zh-CN" sz="2000" kern="100" dirty="0">
              <a:latin typeface="Calibri" panose="020F0502020204030204" pitchFamily="34" charset="0"/>
              <a:cs typeface="Times New Roman" panose="02020603050405020304" pitchFamily="18" charset="0"/>
            </a:endParaRPr>
          </a:p>
          <a:p>
            <a:pPr algn="just"/>
            <a:r>
              <a:rPr lang="en-US" altLang="zh-CN" sz="2000" b="1" kern="100" dirty="0">
                <a:latin typeface="Calibri" panose="020F0502020204030204" pitchFamily="34" charset="0"/>
                <a:cs typeface="Times New Roman" panose="02020603050405020304" pitchFamily="18" charset="0"/>
              </a:rPr>
              <a:t>Body--- Introduce </a:t>
            </a:r>
            <a:r>
              <a:rPr lang="en-US" altLang="zh-CN" sz="2000" b="1" u="sng" kern="100" dirty="0">
                <a:highlight>
                  <a:srgbClr val="FFFF00"/>
                </a:highlight>
                <a:latin typeface="Calibri" panose="020F0502020204030204" pitchFamily="34" charset="0"/>
                <a:cs typeface="Times New Roman" panose="02020603050405020304" pitchFamily="18" charset="0"/>
              </a:rPr>
              <a:t>the specific contents of the activity</a:t>
            </a:r>
            <a:r>
              <a:rPr lang="en-US" altLang="zh-CN" sz="2000" b="1" kern="100" dirty="0">
                <a:latin typeface="Calibri" panose="020F0502020204030204" pitchFamily="34" charset="0"/>
                <a:cs typeface="Times New Roman" panose="02020603050405020304" pitchFamily="18" charset="0"/>
              </a:rPr>
              <a:t>; </a:t>
            </a:r>
            <a:endParaRPr lang="zh-CN" altLang="zh-CN" sz="2000" kern="100" dirty="0">
              <a:latin typeface="Calibri" panose="020F0502020204030204" pitchFamily="34" charset="0"/>
              <a:cs typeface="Times New Roman" panose="02020603050405020304" pitchFamily="18" charset="0"/>
            </a:endParaRPr>
          </a:p>
          <a:p>
            <a:pPr algn="just"/>
            <a:r>
              <a:rPr lang="en-US" altLang="zh-CN" sz="2000" b="1" kern="100" dirty="0">
                <a:latin typeface="Calibri" panose="020F0502020204030204" pitchFamily="34" charset="0"/>
                <a:cs typeface="Times New Roman" panose="02020603050405020304" pitchFamily="18" charset="0"/>
              </a:rPr>
              <a:t>    --- state the reason for the invitee, including </a:t>
            </a:r>
            <a:r>
              <a:rPr lang="en-US" altLang="zh-CN" sz="2000" b="1" u="sng" kern="100" dirty="0">
                <a:highlight>
                  <a:srgbClr val="FFFF00"/>
                </a:highlight>
                <a:latin typeface="Calibri" panose="020F0502020204030204" pitchFamily="34" charset="0"/>
                <a:cs typeface="Times New Roman" panose="02020603050405020304" pitchFamily="18" charset="0"/>
              </a:rPr>
              <a:t>the specific time, place and contents</a:t>
            </a:r>
            <a:r>
              <a:rPr lang="en-US" altLang="zh-CN" sz="2000" b="1" kern="100" dirty="0">
                <a:latin typeface="Calibri" panose="020F0502020204030204" pitchFamily="34" charset="0"/>
                <a:cs typeface="Times New Roman" panose="02020603050405020304" pitchFamily="18" charset="0"/>
              </a:rPr>
              <a:t> of the activity.        Why do you invite your friends and your relatives? </a:t>
            </a:r>
            <a:endParaRPr lang="zh-CN" altLang="zh-CN" sz="2000" kern="100" dirty="0">
              <a:latin typeface="Calibri" panose="020F0502020204030204" pitchFamily="34" charset="0"/>
              <a:cs typeface="Times New Roman" panose="02020603050405020304" pitchFamily="18" charset="0"/>
            </a:endParaRPr>
          </a:p>
          <a:p>
            <a:pPr algn="just"/>
            <a:r>
              <a:rPr lang="en-US" altLang="zh-CN" sz="2000" b="1" kern="100" dirty="0">
                <a:latin typeface="Calibri" panose="020F0502020204030204" pitchFamily="34" charset="0"/>
                <a:cs typeface="Times New Roman" panose="02020603050405020304" pitchFamily="18" charset="0"/>
              </a:rPr>
              <a:t>Ending --- About your </a:t>
            </a:r>
            <a:r>
              <a:rPr lang="en-US" altLang="zh-CN" sz="2000" b="1" kern="100" dirty="0">
                <a:highlight>
                  <a:srgbClr val="FFFF00"/>
                </a:highlight>
                <a:latin typeface="Calibri" panose="020F0502020204030204" pitchFamily="34" charset="0"/>
                <a:cs typeface="Times New Roman" panose="02020603050405020304" pitchFamily="18" charset="0"/>
              </a:rPr>
              <a:t>wishes for response</a:t>
            </a:r>
            <a:r>
              <a:rPr lang="en-US" altLang="zh-CN" sz="2000" b="1" kern="100" dirty="0">
                <a:latin typeface="Calibri" panose="020F0502020204030204" pitchFamily="34" charset="0"/>
                <a:cs typeface="Times New Roman" panose="02020603050405020304" pitchFamily="18" charset="0"/>
              </a:rPr>
              <a:t> and </a:t>
            </a:r>
            <a:r>
              <a:rPr lang="en-US" altLang="zh-CN" sz="2000" b="1" kern="100" dirty="0">
                <a:highlight>
                  <a:srgbClr val="FFFF00"/>
                </a:highlight>
                <a:latin typeface="Calibri" panose="020F0502020204030204" pitchFamily="34" charset="0"/>
                <a:cs typeface="Times New Roman" panose="02020603050405020304" pitchFamily="18" charset="0"/>
              </a:rPr>
              <a:t>being accepted</a:t>
            </a:r>
            <a:r>
              <a:rPr lang="en-US" altLang="zh-CN" sz="2000" b="1" kern="100" dirty="0">
                <a:latin typeface="Calibri" panose="020F0502020204030204" pitchFamily="34" charset="0"/>
                <a:cs typeface="Times New Roman" panose="02020603050405020304" pitchFamily="18" charset="0"/>
              </a:rPr>
              <a:t> with your gratitude.</a:t>
            </a:r>
            <a:endParaRPr lang="zh-CN" altLang="zh-CN" sz="2000" kern="100" dirty="0">
              <a:latin typeface="Calibri" panose="020F0502020204030204" pitchFamily="34" charset="0"/>
              <a:cs typeface="Times New Roman" panose="02020603050405020304" pitchFamily="18" charset="0"/>
            </a:endParaRPr>
          </a:p>
          <a:p>
            <a:pPr indent="3067050" algn="just"/>
            <a:r>
              <a:rPr lang="en-US" altLang="zh-CN" sz="2000" b="1" kern="100" dirty="0">
                <a:latin typeface="华文隶书" panose="02010800040101010101" charset="-122"/>
                <a:cs typeface="Vijaya"/>
              </a:rPr>
              <a:t>                                                         Yours faithfully</a:t>
            </a:r>
            <a:endParaRPr lang="zh-CN" altLang="zh-CN" sz="2000" kern="100" dirty="0">
              <a:latin typeface="Calibri" panose="020F0502020204030204" pitchFamily="34" charset="0"/>
              <a:cs typeface="Times New Roman" panose="02020603050405020304" pitchFamily="18" charset="0"/>
            </a:endParaRPr>
          </a:p>
        </p:txBody>
      </p:sp>
      <p:grpSp>
        <p:nvGrpSpPr>
          <p:cNvPr id="20" name="组合 19"/>
          <p:cNvGrpSpPr/>
          <p:nvPr/>
        </p:nvGrpSpPr>
        <p:grpSpPr>
          <a:xfrm>
            <a:off x="275246" y="96749"/>
            <a:ext cx="1044362" cy="1044362"/>
            <a:chOff x="275246" y="96749"/>
            <a:chExt cx="1044362" cy="1044362"/>
          </a:xfrm>
        </p:grpSpPr>
        <p:sp>
          <p:nvSpPr>
            <p:cNvPr id="26" name="泪珠形 81"/>
            <p:cNvSpPr/>
            <p:nvPr/>
          </p:nvSpPr>
          <p:spPr>
            <a:xfrm>
              <a:off x="275246" y="96749"/>
              <a:ext cx="1044362" cy="10443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7" name="组合 22"/>
            <p:cNvGrpSpPr/>
            <p:nvPr/>
          </p:nvGrpSpPr>
          <p:grpSpPr>
            <a:xfrm>
              <a:off x="569781" y="424065"/>
              <a:ext cx="548656" cy="430686"/>
              <a:chOff x="3829050" y="5226603"/>
              <a:chExt cx="1511301" cy="1186348"/>
            </a:xfrm>
            <a:solidFill>
              <a:schemeClr val="bg1"/>
            </a:solidFill>
          </p:grpSpPr>
          <p:sp>
            <p:nvSpPr>
              <p:cNvPr id="28"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9"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0"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1"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2"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3"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4"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arn(inVertical)">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3200" kern="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ea typeface="宋体" panose="02010600030101010101" pitchFamily="2" charset="-122"/>
                <a:cs typeface="Times New Roman" panose="02020603050405020304" pitchFamily="18" charset="0"/>
              </a:rPr>
              <a:t>Writing preparations</a:t>
            </a:r>
            <a:endParaRPr lang="zh-CN" altLang="zh-CN" sz="3200" kern="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dirty="0"/>
          </a:p>
        </p:txBody>
      </p:sp>
      <p:sp>
        <p:nvSpPr>
          <p:cNvPr id="10" name="文本框 8"/>
          <p:cNvSpPr txBox="1"/>
          <p:nvPr/>
        </p:nvSpPr>
        <p:spPr>
          <a:xfrm>
            <a:off x="515413" y="1323657"/>
            <a:ext cx="11136859" cy="47089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zh-CN" sz="3000" b="1" kern="100" dirty="0">
                <a:highlight>
                  <a:srgbClr val="FFFF00"/>
                </a:highlight>
                <a:latin typeface="Calibri" panose="020F0502020204030204" pitchFamily="34" charset="0"/>
                <a:cs typeface="Times New Roman" panose="02020603050405020304" pitchFamily="18" charset="0"/>
              </a:rPr>
              <a:t>（</a:t>
            </a:r>
            <a:r>
              <a:rPr lang="en-US" altLang="zh-CN" sz="3000" b="1" kern="100" dirty="0">
                <a:highlight>
                  <a:srgbClr val="FFFF00"/>
                </a:highlight>
                <a:latin typeface="Calibri" panose="020F0502020204030204" pitchFamily="34" charset="0"/>
                <a:cs typeface="Times New Roman" panose="02020603050405020304" pitchFamily="18" charset="0"/>
              </a:rPr>
              <a:t>1</a:t>
            </a:r>
            <a:r>
              <a:rPr lang="zh-CN" altLang="zh-CN" sz="3000" b="1" kern="100" dirty="0">
                <a:highlight>
                  <a:srgbClr val="FFFF00"/>
                </a:highlight>
                <a:latin typeface="Calibri" panose="020F0502020204030204" pitchFamily="34" charset="0"/>
                <a:cs typeface="Times New Roman" panose="02020603050405020304" pitchFamily="18" charset="0"/>
              </a:rPr>
              <a:t>）</a:t>
            </a:r>
            <a:r>
              <a:rPr lang="zh-CN" altLang="zh-CN" sz="3000" b="1" kern="100" dirty="0">
                <a:highlight>
                  <a:srgbClr val="FFFF00"/>
                </a:highlight>
                <a:latin typeface="Times New Roman" panose="02020603050405020304" pitchFamily="18" charset="0"/>
                <a:cs typeface="Times New Roman" panose="02020603050405020304" pitchFamily="18" charset="0"/>
              </a:rPr>
              <a:t>【篇首句】介绍自己</a:t>
            </a:r>
            <a:r>
              <a:rPr lang="en-US" altLang="zh-CN" sz="3000" b="1" kern="100" dirty="0">
                <a:highlight>
                  <a:srgbClr val="FFFF00"/>
                </a:highlight>
                <a:latin typeface="Times New Roman" panose="02020603050405020304" pitchFamily="18" charset="0"/>
                <a:cs typeface="Times New Roman" panose="02020603050405020304" pitchFamily="18" charset="0"/>
              </a:rPr>
              <a:t>(</a:t>
            </a:r>
            <a:r>
              <a:rPr lang="zh-CN" altLang="zh-CN" sz="3000" b="1" kern="100" dirty="0">
                <a:highlight>
                  <a:srgbClr val="FFFF00"/>
                </a:highlight>
                <a:latin typeface="Times New Roman" panose="02020603050405020304" pitchFamily="18" charset="0"/>
                <a:cs typeface="Times New Roman" panose="02020603050405020304" pitchFamily="18" charset="0"/>
              </a:rPr>
              <a:t>收信人非熟人</a:t>
            </a:r>
            <a:r>
              <a:rPr lang="en-US" altLang="zh-CN" sz="3000" b="1" kern="100" dirty="0">
                <a:highlight>
                  <a:srgbClr val="FFFF00"/>
                </a:highlight>
                <a:latin typeface="Times New Roman" panose="02020603050405020304" pitchFamily="18" charset="0"/>
                <a:cs typeface="Times New Roman" panose="02020603050405020304" pitchFamily="18" charset="0"/>
              </a:rPr>
              <a:t>)</a:t>
            </a:r>
            <a:r>
              <a:rPr lang="zh-CN" altLang="zh-CN" sz="3000" b="1" kern="100" dirty="0">
                <a:highlight>
                  <a:srgbClr val="FFFF00"/>
                </a:highlight>
                <a:latin typeface="Times New Roman" panose="02020603050405020304" pitchFamily="18" charset="0"/>
                <a:cs typeface="Times New Roman" panose="02020603050405020304" pitchFamily="18" charset="0"/>
              </a:rPr>
              <a:t>，</a:t>
            </a:r>
            <a:r>
              <a:rPr lang="zh-CN" altLang="zh-CN" sz="3000" b="1" kern="100" dirty="0">
                <a:highlight>
                  <a:srgbClr val="FFFF00"/>
                </a:highlight>
                <a:latin typeface="Calibri" panose="020F0502020204030204" pitchFamily="34" charset="0"/>
                <a:cs typeface="Times New Roman" panose="02020603050405020304" pitchFamily="18" charset="0"/>
              </a:rPr>
              <a:t>说明写作意图，</a:t>
            </a:r>
            <a:r>
              <a:rPr lang="zh-CN" altLang="zh-CN" sz="3000" b="1" kern="100" dirty="0">
                <a:highlight>
                  <a:srgbClr val="FFFF00"/>
                </a:highlight>
                <a:latin typeface="Times New Roman" panose="02020603050405020304" pitchFamily="18" charset="0"/>
                <a:cs typeface="Times New Roman" panose="02020603050405020304" pitchFamily="18" charset="0"/>
              </a:rPr>
              <a:t>简要说明活动，并邀请对方。</a:t>
            </a:r>
            <a:endParaRPr lang="zh-CN" altLang="zh-CN" sz="30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000" b="1" kern="100" dirty="0">
                <a:latin typeface="Times New Roman" panose="02020603050405020304" pitchFamily="18" charset="0"/>
                <a:cs typeface="Times New Roman" panose="02020603050405020304" pitchFamily="18" charset="0"/>
              </a:rPr>
              <a:t>1.</a:t>
            </a:r>
            <a:r>
              <a:rPr lang="en-US" altLang="zh-CN" sz="3000" b="1" kern="100" dirty="0">
                <a:solidFill>
                  <a:srgbClr val="003399"/>
                </a:solidFill>
                <a:latin typeface="Times New Roman" panose="02020603050405020304" pitchFamily="18" charset="0"/>
                <a:cs typeface="Times New Roman" panose="02020603050405020304" pitchFamily="18" charset="0"/>
              </a:rPr>
              <a:t> </a:t>
            </a:r>
            <a:r>
              <a:rPr lang="en-US" altLang="zh-CN" sz="3000" b="1" u="sng" kern="100" dirty="0">
                <a:solidFill>
                  <a:srgbClr val="003399"/>
                </a:solidFill>
                <a:highlight>
                  <a:srgbClr val="FFFF00"/>
                </a:highlight>
                <a:latin typeface="Times New Roman" panose="02020603050405020304" pitchFamily="18" charset="0"/>
                <a:cs typeface="Times New Roman" panose="02020603050405020304" pitchFamily="18" charset="0"/>
              </a:rPr>
              <a:t>Knowing that</a:t>
            </a:r>
            <a:r>
              <a:rPr lang="en-US" altLang="zh-CN" sz="3000" b="1" kern="100" dirty="0">
                <a:latin typeface="Times New Roman" panose="02020603050405020304" pitchFamily="18" charset="0"/>
                <a:cs typeface="Times New Roman" panose="02020603050405020304" pitchFamily="18" charset="0"/>
              </a:rPr>
              <a:t> you are quite fluent in Chinese, I </a:t>
            </a:r>
            <a:r>
              <a:rPr lang="en-US" altLang="zh-CN" sz="3000" b="1" u="sng" kern="100" dirty="0">
                <a:solidFill>
                  <a:srgbClr val="FF0000"/>
                </a:solidFill>
                <a:highlight>
                  <a:srgbClr val="FFFF00"/>
                </a:highlight>
                <a:latin typeface="Times New Roman" panose="02020603050405020304" pitchFamily="18" charset="0"/>
                <a:cs typeface="Times New Roman" panose="02020603050405020304" pitchFamily="18" charset="0"/>
              </a:rPr>
              <a:t>am writing to invite you to participate in</a:t>
            </a:r>
            <a:r>
              <a:rPr lang="en-US" altLang="zh-CN" sz="3000" b="1" kern="100" dirty="0">
                <a:latin typeface="Times New Roman" panose="02020603050405020304" pitchFamily="18" charset="0"/>
                <a:cs typeface="Times New Roman" panose="02020603050405020304" pitchFamily="18" charset="0"/>
              </a:rPr>
              <a:t> the Chinese Speech Contest </a:t>
            </a:r>
            <a:r>
              <a:rPr lang="en-US" altLang="zh-CN" sz="3000" b="1" u="sng" kern="100" dirty="0">
                <a:solidFill>
                  <a:srgbClr val="FF0000"/>
                </a:solidFill>
                <a:highlight>
                  <a:srgbClr val="FFFF00"/>
                </a:highlight>
                <a:latin typeface="Times New Roman" panose="02020603050405020304" pitchFamily="18" charset="0"/>
                <a:cs typeface="Times New Roman" panose="02020603050405020304" pitchFamily="18" charset="0"/>
              </a:rPr>
              <a:t>to be held</a:t>
            </a:r>
            <a:r>
              <a:rPr lang="en-US" altLang="zh-CN" sz="3000" b="1" kern="100" dirty="0">
                <a:latin typeface="Times New Roman" panose="02020603050405020304" pitchFamily="18" charset="0"/>
                <a:cs typeface="Times New Roman" panose="02020603050405020304" pitchFamily="18" charset="0"/>
              </a:rPr>
              <a:t> in our school </a:t>
            </a:r>
            <a:r>
              <a:rPr lang="en-US" altLang="zh-CN" sz="3000" b="1" u="sng" kern="100" dirty="0">
                <a:latin typeface="Times New Roman" panose="02020603050405020304" pitchFamily="18" charset="0"/>
                <a:cs typeface="Times New Roman" panose="02020603050405020304" pitchFamily="18" charset="0"/>
              </a:rPr>
              <a:t>next Saturday/ on Oct. 6</a:t>
            </a:r>
            <a:r>
              <a:rPr lang="en-US" altLang="zh-CN" sz="3000" b="1" u="sng" kern="100" baseline="30000" dirty="0">
                <a:latin typeface="Times New Roman" panose="02020603050405020304" pitchFamily="18" charset="0"/>
                <a:cs typeface="Times New Roman" panose="02020603050405020304" pitchFamily="18" charset="0"/>
              </a:rPr>
              <a:t>th</a:t>
            </a:r>
            <a:r>
              <a:rPr lang="en-US" altLang="zh-CN" sz="3000" b="1" kern="100" dirty="0">
                <a:latin typeface="Times New Roman" panose="02020603050405020304" pitchFamily="18" charset="0"/>
                <a:cs typeface="Times New Roman" panose="02020603050405020304" pitchFamily="18" charset="0"/>
              </a:rPr>
              <a:t>.</a:t>
            </a:r>
            <a:endParaRPr lang="zh-CN" altLang="zh-CN" sz="30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3000" b="1" kern="100" dirty="0">
                <a:latin typeface="Times New Roman" panose="02020603050405020304" pitchFamily="18" charset="0"/>
                <a:cs typeface="Times New Roman" panose="02020603050405020304" pitchFamily="18" charset="0"/>
              </a:rPr>
              <a:t>知道你汉语流利，写信来诚邀你参加</a:t>
            </a:r>
            <a:r>
              <a:rPr lang="zh-CN" altLang="zh-CN" sz="3000" b="1" u="sng" kern="100" dirty="0">
                <a:latin typeface="Times New Roman" panose="02020603050405020304" pitchFamily="18" charset="0"/>
                <a:cs typeface="Times New Roman" panose="02020603050405020304" pitchFamily="18" charset="0"/>
              </a:rPr>
              <a:t>下周六</a:t>
            </a:r>
            <a:r>
              <a:rPr lang="en-US" altLang="zh-CN" sz="3000" b="1" u="sng" kern="100" dirty="0">
                <a:latin typeface="Times New Roman" panose="02020603050405020304" pitchFamily="18" charset="0"/>
                <a:cs typeface="Times New Roman" panose="02020603050405020304" pitchFamily="18" charset="0"/>
              </a:rPr>
              <a:t>/10</a:t>
            </a:r>
            <a:r>
              <a:rPr lang="zh-CN" altLang="zh-CN" sz="3000" b="1" u="sng" kern="100" dirty="0">
                <a:latin typeface="Times New Roman" panose="02020603050405020304" pitchFamily="18" charset="0"/>
                <a:cs typeface="Times New Roman" panose="02020603050405020304" pitchFamily="18" charset="0"/>
              </a:rPr>
              <a:t>月</a:t>
            </a:r>
            <a:r>
              <a:rPr lang="en-US" altLang="zh-CN" sz="3000" b="1" u="sng" kern="100" dirty="0">
                <a:latin typeface="Times New Roman" panose="02020603050405020304" pitchFamily="18" charset="0"/>
                <a:cs typeface="Times New Roman" panose="02020603050405020304" pitchFamily="18" charset="0"/>
              </a:rPr>
              <a:t>6</a:t>
            </a:r>
            <a:r>
              <a:rPr lang="zh-CN" altLang="zh-CN" sz="3000" b="1" u="sng" kern="100" dirty="0">
                <a:latin typeface="Times New Roman" panose="02020603050405020304" pitchFamily="18" charset="0"/>
                <a:cs typeface="Times New Roman" panose="02020603050405020304" pitchFamily="18" charset="0"/>
              </a:rPr>
              <a:t>号</a:t>
            </a:r>
            <a:r>
              <a:rPr lang="zh-CN" altLang="zh-CN" sz="3000" b="1" kern="100" dirty="0">
                <a:latin typeface="Times New Roman" panose="02020603050405020304" pitchFamily="18" charset="0"/>
                <a:cs typeface="Times New Roman" panose="02020603050405020304" pitchFamily="18" charset="0"/>
              </a:rPr>
              <a:t>我校主办的普通话演讲比赛。</a:t>
            </a:r>
            <a:endParaRPr lang="zh-CN" altLang="zh-CN" sz="30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000" b="1" kern="100" dirty="0">
                <a:latin typeface="Times New Roman" panose="02020603050405020304" pitchFamily="18" charset="0"/>
                <a:cs typeface="Times New Roman" panose="02020603050405020304" pitchFamily="18" charset="0"/>
              </a:rPr>
              <a:t>2. Learning that you </a:t>
            </a:r>
            <a:r>
              <a:rPr lang="en-US" altLang="zh-CN" sz="3000" b="1" u="sng" kern="100" dirty="0">
                <a:solidFill>
                  <a:srgbClr val="FF0000"/>
                </a:solidFill>
                <a:highlight>
                  <a:srgbClr val="FFFF00"/>
                </a:highlight>
                <a:latin typeface="Times New Roman" panose="02020603050405020304" pitchFamily="18" charset="0"/>
                <a:cs typeface="Times New Roman" panose="02020603050405020304" pitchFamily="18" charset="0"/>
              </a:rPr>
              <a:t>have a keen interest in</a:t>
            </a:r>
            <a:r>
              <a:rPr lang="en-US" altLang="zh-CN" sz="3000" b="1" u="sng" kern="100" dirty="0">
                <a:latin typeface="Times New Roman" panose="02020603050405020304" pitchFamily="18" charset="0"/>
                <a:cs typeface="Times New Roman" panose="02020603050405020304" pitchFamily="18" charset="0"/>
              </a:rPr>
              <a:t> </a:t>
            </a:r>
            <a:r>
              <a:rPr lang="en-US" altLang="zh-CN" sz="3000" b="1" kern="100" dirty="0">
                <a:latin typeface="Times New Roman" panose="02020603050405020304" pitchFamily="18" charset="0"/>
                <a:cs typeface="Times New Roman" panose="02020603050405020304" pitchFamily="18" charset="0"/>
              </a:rPr>
              <a:t>…, I’m writing to </a:t>
            </a:r>
            <a:r>
              <a:rPr lang="en-US" altLang="zh-CN" sz="3000" b="1" u="sng" kern="100" dirty="0">
                <a:solidFill>
                  <a:srgbClr val="FF0000"/>
                </a:solidFill>
                <a:highlight>
                  <a:srgbClr val="FFFF00"/>
                </a:highlight>
                <a:latin typeface="Times New Roman" panose="02020603050405020304" pitchFamily="18" charset="0"/>
                <a:cs typeface="Times New Roman" panose="02020603050405020304" pitchFamily="18" charset="0"/>
              </a:rPr>
              <a:t>extend my invitation to</a:t>
            </a:r>
            <a:r>
              <a:rPr lang="en-US" altLang="zh-CN" sz="3000" b="1" kern="100" dirty="0">
                <a:latin typeface="Times New Roman" panose="02020603050405020304" pitchFamily="18" charset="0"/>
                <a:cs typeface="Times New Roman" panose="02020603050405020304" pitchFamily="18" charset="0"/>
              </a:rPr>
              <a:t> you to…     </a:t>
            </a:r>
            <a:endParaRPr lang="zh-CN" altLang="zh-CN" sz="30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3000" b="1" kern="100" dirty="0">
                <a:latin typeface="Times New Roman" panose="02020603050405020304" pitchFamily="18" charset="0"/>
                <a:cs typeface="Times New Roman" panose="02020603050405020304" pitchFamily="18" charset="0"/>
              </a:rPr>
              <a:t>知道你对……非常有兴趣，写信来诚邀你</a:t>
            </a:r>
            <a:r>
              <a:rPr lang="en-US" altLang="zh-CN" sz="3000" b="1" kern="100" dirty="0">
                <a:latin typeface="Times New Roman" panose="02020603050405020304" pitchFamily="18" charset="0"/>
                <a:cs typeface="Times New Roman" panose="02020603050405020304" pitchFamily="18" charset="0"/>
              </a:rPr>
              <a:t>…….</a:t>
            </a:r>
            <a:r>
              <a:rPr lang="zh-CN" altLang="zh-CN" sz="3000" b="1" kern="100" dirty="0">
                <a:latin typeface="Times New Roman" panose="02020603050405020304" pitchFamily="18" charset="0"/>
                <a:cs typeface="Times New Roman" panose="02020603050405020304" pitchFamily="18" charset="0"/>
              </a:rPr>
              <a:t>。</a:t>
            </a:r>
            <a:endParaRPr lang="zh-CN" altLang="zh-CN" sz="3000" kern="100" dirty="0">
              <a:latin typeface="Calibri" panose="020F0502020204030204" pitchFamily="34" charset="0"/>
              <a:cs typeface="Times New Roman" panose="02020603050405020304" pitchFamily="18" charset="0"/>
            </a:endParaRPr>
          </a:p>
        </p:txBody>
      </p:sp>
      <p:grpSp>
        <p:nvGrpSpPr>
          <p:cNvPr id="3" name="组合 2"/>
          <p:cNvGrpSpPr/>
          <p:nvPr/>
        </p:nvGrpSpPr>
        <p:grpSpPr>
          <a:xfrm>
            <a:off x="395801" y="660508"/>
            <a:ext cx="4301114" cy="497700"/>
            <a:chOff x="6973127" y="1759156"/>
            <a:chExt cx="4301114" cy="497700"/>
          </a:xfrm>
        </p:grpSpPr>
        <p:sp>
          <p:nvSpPr>
            <p:cNvPr id="9" name="矩形 8"/>
            <p:cNvSpPr/>
            <p:nvPr/>
          </p:nvSpPr>
          <p:spPr>
            <a:xfrm flipV="1">
              <a:off x="7060855" y="1759156"/>
              <a:ext cx="765739"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6973127" y="1856746"/>
              <a:ext cx="4301114" cy="400110"/>
            </a:xfrm>
            <a:prstGeom prst="rect">
              <a:avLst/>
            </a:prstGeom>
          </p:spPr>
          <p:txBody>
            <a:bodyPr wrap="none">
              <a:spAutoFit/>
            </a:bodyPr>
            <a:lstStyle/>
            <a:p>
              <a:pPr marL="342900" lvl="0" indent="-342900" algn="just">
                <a:buFont typeface="Wingdings" panose="05000000000000000000" pitchFamily="2" charset="2"/>
                <a:buBlip>
                  <a:blip r:embed="rId1"/>
                </a:buBlip>
              </a:pP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Part 1: Purpose of writing the letter</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arn(inVertical)">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barn(inVertical)">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barn(inVertical)">
                                      <p:cBhvr>
                                        <p:cTn id="35" dur="500"/>
                                        <p:tgtEl>
                                          <p:spTgt spid="1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animEffect transition="in" filter="barn(inVertical)">
                                      <p:cBhvr>
                                        <p:cTn id="4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3200" kern="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ea typeface="宋体" panose="02010600030101010101" pitchFamily="2" charset="-122"/>
                <a:cs typeface="Times New Roman" panose="02020603050405020304" pitchFamily="18" charset="0"/>
              </a:rPr>
              <a:t>Writing preparations</a:t>
            </a:r>
            <a:endParaRPr lang="zh-CN" altLang="zh-CN" sz="3200" kern="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dirty="0"/>
          </a:p>
        </p:txBody>
      </p:sp>
      <p:sp>
        <p:nvSpPr>
          <p:cNvPr id="10" name="文本框 8"/>
          <p:cNvSpPr txBox="1"/>
          <p:nvPr/>
        </p:nvSpPr>
        <p:spPr>
          <a:xfrm>
            <a:off x="698090" y="1206092"/>
            <a:ext cx="10795819" cy="47078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Clr>
                <a:srgbClr val="FF0000"/>
              </a:buClr>
              <a:buFont typeface="Wingdings" panose="05000000000000000000" pitchFamily="2" charset="2"/>
              <a:buChar char=""/>
              <a:tabLst>
                <a:tab pos="457200" algn="l"/>
              </a:tabLst>
            </a:pPr>
            <a:r>
              <a:rPr lang="en-US" altLang="zh-CN" sz="3000" b="1" kern="100" dirty="0">
                <a:latin typeface="Times New Roman" panose="02020603050405020304" pitchFamily="18" charset="0"/>
                <a:cs typeface="Times New Roman" panose="02020603050405020304" pitchFamily="18" charset="0"/>
              </a:rPr>
              <a:t>3. </a:t>
            </a:r>
            <a:r>
              <a:rPr lang="en-US" altLang="zh-CN" sz="3000" b="1" u="sng" kern="100" dirty="0">
                <a:solidFill>
                  <a:srgbClr val="FF0000"/>
                </a:solidFill>
                <a:highlight>
                  <a:srgbClr val="FFFF00"/>
                </a:highlight>
                <a:latin typeface="Times New Roman" panose="02020603050405020304" pitchFamily="18" charset="0"/>
                <a:cs typeface="Times New Roman" panose="02020603050405020304" pitchFamily="18" charset="0"/>
              </a:rPr>
              <a:t>On behalf of the Student Union</a:t>
            </a:r>
            <a:r>
              <a:rPr lang="en-US" altLang="zh-CN" sz="3000" b="1" kern="100" dirty="0">
                <a:latin typeface="Times New Roman" panose="02020603050405020304" pitchFamily="18" charset="0"/>
                <a:cs typeface="Times New Roman" panose="02020603050405020304" pitchFamily="18" charset="0"/>
              </a:rPr>
              <a:t>, I </a:t>
            </a:r>
            <a:r>
              <a:rPr lang="en-US" altLang="zh-CN" sz="3000" b="1" u="sng" kern="100" dirty="0">
                <a:highlight>
                  <a:srgbClr val="FFFF00"/>
                </a:highlight>
                <a:latin typeface="Times New Roman" panose="02020603050405020304" pitchFamily="18" charset="0"/>
                <a:cs typeface="Times New Roman" panose="02020603050405020304" pitchFamily="18" charset="0"/>
              </a:rPr>
              <a:t>am greatly honored to invite you</a:t>
            </a:r>
            <a:r>
              <a:rPr lang="en-US" altLang="zh-CN" sz="3000" b="1" u="sng" kern="100" dirty="0">
                <a:latin typeface="Times New Roman" panose="02020603050405020304" pitchFamily="18" charset="0"/>
                <a:cs typeface="Times New Roman" panose="02020603050405020304" pitchFamily="18" charset="0"/>
              </a:rPr>
              <a:t> </a:t>
            </a:r>
            <a:r>
              <a:rPr lang="en-US" altLang="zh-CN" sz="3000" b="1" kern="100" dirty="0">
                <a:latin typeface="Times New Roman" panose="02020603050405020304" pitchFamily="18" charset="0"/>
                <a:cs typeface="Times New Roman" panose="02020603050405020304" pitchFamily="18" charset="0"/>
              </a:rPr>
              <a:t>to be a judge of the English Speech Contest to be held in our school next Friday.</a:t>
            </a:r>
            <a:endParaRPr lang="zh-CN" altLang="zh-CN" sz="30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zh-CN" altLang="zh-CN" sz="3000" b="1" kern="100" dirty="0">
                <a:latin typeface="Times New Roman" panose="02020603050405020304" pitchFamily="18" charset="0"/>
                <a:cs typeface="Times New Roman" panose="02020603050405020304" pitchFamily="18" charset="0"/>
              </a:rPr>
              <a:t>我很荣幸代表学生会邀请你在下周五我校举行的英语演讲比赛中做裁判。</a:t>
            </a:r>
            <a:endParaRPr lang="zh-CN" altLang="zh-CN" sz="3000" kern="100" dirty="0">
              <a:latin typeface="Calibri" panose="020F0502020204030204" pitchFamily="34" charset="0"/>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000" b="1" kern="100" dirty="0">
                <a:latin typeface="Times New Roman" panose="02020603050405020304" pitchFamily="18" charset="0"/>
                <a:cs typeface="Times New Roman" panose="02020603050405020304" pitchFamily="18" charset="0"/>
              </a:rPr>
              <a:t>4. </a:t>
            </a:r>
            <a:r>
              <a:rPr lang="en-US" altLang="zh-CN" sz="3000" b="1" u="sng" kern="100" dirty="0">
                <a:solidFill>
                  <a:srgbClr val="FF0000"/>
                </a:solidFill>
                <a:highlight>
                  <a:srgbClr val="FFFF00"/>
                </a:highlight>
                <a:latin typeface="Times New Roman" panose="02020603050405020304" pitchFamily="18" charset="0"/>
                <a:cs typeface="Times New Roman" panose="02020603050405020304" pitchFamily="18" charset="0"/>
              </a:rPr>
              <a:t>It's a pity that</a:t>
            </a:r>
            <a:r>
              <a:rPr lang="en-US" altLang="zh-CN" sz="3000" b="1" kern="100" dirty="0">
                <a:latin typeface="Times New Roman" panose="02020603050405020304" pitchFamily="18" charset="0"/>
                <a:cs typeface="Times New Roman" panose="02020603050405020304" pitchFamily="18" charset="0"/>
              </a:rPr>
              <a:t> you have to go back to America soon. Now I’m writing to invite you to a farewell party </a:t>
            </a:r>
            <a:r>
              <a:rPr lang="en-US" altLang="zh-CN" sz="3000" b="1" u="sng" kern="100" dirty="0">
                <a:highlight>
                  <a:srgbClr val="FFFF00"/>
                </a:highlight>
                <a:latin typeface="Times New Roman" panose="02020603050405020304" pitchFamily="18" charset="0"/>
                <a:cs typeface="Times New Roman" panose="02020603050405020304" pitchFamily="18" charset="0"/>
              </a:rPr>
              <a:t>to be held</a:t>
            </a:r>
            <a:r>
              <a:rPr lang="en-US" altLang="zh-CN" sz="3000" b="1" u="sng" kern="100" dirty="0">
                <a:latin typeface="Times New Roman" panose="02020603050405020304" pitchFamily="18" charset="0"/>
                <a:cs typeface="Times New Roman" panose="02020603050405020304" pitchFamily="18" charset="0"/>
              </a:rPr>
              <a:t> </a:t>
            </a:r>
            <a:r>
              <a:rPr lang="en-US" altLang="zh-CN" sz="3000" b="1" kern="100" dirty="0">
                <a:latin typeface="Times New Roman" panose="02020603050405020304" pitchFamily="18" charset="0"/>
                <a:cs typeface="Times New Roman" panose="02020603050405020304" pitchFamily="18" charset="0"/>
              </a:rPr>
              <a:t>for you in the Sun Club this Saturday. </a:t>
            </a:r>
            <a:endParaRPr lang="zh-CN" altLang="zh-CN" sz="3000" kern="100" dirty="0">
              <a:latin typeface="Calibri" panose="020F0502020204030204" pitchFamily="34" charset="0"/>
              <a:cs typeface="Times New Roman" panose="02020603050405020304" pitchFamily="18" charset="0"/>
            </a:endParaRPr>
          </a:p>
          <a:p>
            <a:r>
              <a:rPr lang="zh-CN" altLang="zh-CN" sz="3000" b="1" dirty="0">
                <a:latin typeface="Times New Roman" panose="02020603050405020304" pitchFamily="18" charset="0"/>
                <a:cs typeface="Times New Roman" panose="02020603050405020304" pitchFamily="18" charset="0"/>
              </a:rPr>
              <a:t>很遗憾你不久要回美国。我写信邀请你参加，这周六，在阳光俱乐部我们会为你举行的一个欢送会。</a:t>
            </a:r>
            <a:endParaRPr lang="zh-CN" altLang="zh-CN" sz="30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3" name="组合 2"/>
          <p:cNvGrpSpPr/>
          <p:nvPr/>
        </p:nvGrpSpPr>
        <p:grpSpPr>
          <a:xfrm>
            <a:off x="395801" y="660508"/>
            <a:ext cx="4301114" cy="497700"/>
            <a:chOff x="6973127" y="1759156"/>
            <a:chExt cx="4301114" cy="497700"/>
          </a:xfrm>
        </p:grpSpPr>
        <p:sp>
          <p:nvSpPr>
            <p:cNvPr id="9" name="矩形 8"/>
            <p:cNvSpPr/>
            <p:nvPr/>
          </p:nvSpPr>
          <p:spPr>
            <a:xfrm flipV="1">
              <a:off x="7060855" y="1759156"/>
              <a:ext cx="765739"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6973127" y="1856746"/>
              <a:ext cx="4301114" cy="400110"/>
            </a:xfrm>
            <a:prstGeom prst="rect">
              <a:avLst/>
            </a:prstGeom>
          </p:spPr>
          <p:txBody>
            <a:bodyPr wrap="none">
              <a:spAutoFit/>
            </a:bodyPr>
            <a:lstStyle/>
            <a:p>
              <a:pPr marL="342900" lvl="0" indent="-342900" algn="just">
                <a:buFont typeface="Wingdings" panose="05000000000000000000" pitchFamily="2" charset="2"/>
                <a:buBlip>
                  <a:blip r:embed="rId1"/>
                </a:buBlip>
              </a:pP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Part 1: Purpose of writing the letter</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xEl>
                                              <p:pRg st="4294967295" end="4294967295"/>
                                            </p:txEl>
                                          </p:spTgt>
                                        </p:tgtEl>
                                        <p:attrNameLst>
                                          <p:attrName>style.visibility</p:attrName>
                                        </p:attrNameLst>
                                      </p:cBhvr>
                                      <p:to>
                                        <p:strVal val="visible"/>
                                      </p:to>
                                    </p:set>
                                    <p:animEffect transition="in" filter="barn(inVertical)">
                                      <p:cBhvr>
                                        <p:cTn id="20" dur="500"/>
                                        <p:tgtEl>
                                          <p:spTgt spid="10">
                                            <p:txEl>
                                              <p:pRg st="4294967295" end="429496729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barn(inVertical)">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barn(inVertical)">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barn(inVertical)">
                                      <p:cBhvr>
                                        <p:cTn id="35" dur="500"/>
                                        <p:tgtEl>
                                          <p:spTgt spid="1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barn(inVertical)">
                                      <p:cBhvr>
                                        <p:cTn id="4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uiExpand="1" build="p"/>
    </p:bldLst>
  </p:timing>
</p:sld>
</file>

<file path=ppt/tags/tag1.xml><?xml version="1.0" encoding="utf-8"?>
<p:tagLst xmlns:p="http://schemas.openxmlformats.org/presentationml/2006/main">
  <p:tag name="KSO_WM_UNIT_TABLE_BEAUTIFY" val="smartTable{670c7ed3-1936-461b-b39d-492b1db35592}"/>
</p:tagLst>
</file>

<file path=ppt/theme/theme1.xml><?xml version="1.0" encoding="utf-8"?>
<a:theme xmlns:a="http://schemas.openxmlformats.org/drawingml/2006/main" name="OfficePLUS">
  <a:themeElements>
    <a:clrScheme name="紫红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光面">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9644</Words>
  <Application>WPS 演示</Application>
  <PresentationFormat>自定义</PresentationFormat>
  <Paragraphs>301</Paragraphs>
  <Slides>28</Slides>
  <Notes>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28</vt:i4>
      </vt:variant>
    </vt:vector>
  </HeadingPairs>
  <TitlesOfParts>
    <vt:vector size="48" baseType="lpstr">
      <vt:lpstr>Arial</vt:lpstr>
      <vt:lpstr>宋体</vt:lpstr>
      <vt:lpstr>Wingdings</vt:lpstr>
      <vt:lpstr>Times New Roman</vt:lpstr>
      <vt:lpstr>Segoe UI Light</vt:lpstr>
      <vt:lpstr>微软雅黑</vt:lpstr>
      <vt:lpstr>Century Gothic</vt:lpstr>
      <vt:lpstr>Segoe UI Light</vt:lpstr>
      <vt:lpstr>Calibri</vt:lpstr>
      <vt:lpstr>华文行楷</vt:lpstr>
      <vt:lpstr>华文隶书</vt:lpstr>
      <vt:lpstr>Vijaya</vt:lpstr>
      <vt:lpstr>Segoe Print</vt:lpstr>
      <vt:lpstr>Arial Unicode MS</vt:lpstr>
      <vt:lpstr>等线</vt:lpstr>
      <vt:lpstr>Courier New</vt:lpstr>
      <vt:lpstr>HelveticaNeue</vt:lpstr>
      <vt:lpstr>Corbel</vt:lpstr>
      <vt:lpstr>华文新魏</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南山有谷堆</cp:lastModifiedBy>
  <cp:revision>223</cp:revision>
  <dcterms:created xsi:type="dcterms:W3CDTF">2015-08-18T02:51:00Z</dcterms:created>
  <dcterms:modified xsi:type="dcterms:W3CDTF">2020-10-09T01:23:42Z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