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36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1531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66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3" Type="http://schemas.openxmlformats.org/officeDocument/2006/relationships/slideLayout" Target="../slideLayouts/slideLayout5.xml"/><Relationship Id="rId22" Type="http://schemas.openxmlformats.org/officeDocument/2006/relationships/slide" Target="slide24.xml"/><Relationship Id="rId21" Type="http://schemas.openxmlformats.org/officeDocument/2006/relationships/slide" Target="slide23.xml"/><Relationship Id="rId20" Type="http://schemas.openxmlformats.org/officeDocument/2006/relationships/slide" Target="slide1.xml"/><Relationship Id="rId2" Type="http://schemas.openxmlformats.org/officeDocument/2006/relationships/slide" Target="slide5.xml"/><Relationship Id="rId19" Type="http://schemas.openxmlformats.org/officeDocument/2006/relationships/slide" Target="slide22.xml"/><Relationship Id="rId18" Type="http://schemas.openxmlformats.org/officeDocument/2006/relationships/slide" Target="slide21.xml"/><Relationship Id="rId17" Type="http://schemas.openxmlformats.org/officeDocument/2006/relationships/slide" Target="slide20.xml"/><Relationship Id="rId16" Type="http://schemas.openxmlformats.org/officeDocument/2006/relationships/slide" Target="slide19.xml"/><Relationship Id="rId15" Type="http://schemas.openxmlformats.org/officeDocument/2006/relationships/slide" Target="slide18.xml"/><Relationship Id="rId14" Type="http://schemas.openxmlformats.org/officeDocument/2006/relationships/slide" Target="slide17.xml"/><Relationship Id="rId13" Type="http://schemas.openxmlformats.org/officeDocument/2006/relationships/slide" Target="slide16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1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5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55" name="表格 11"/>
          <p:cNvGraphicFramePr>
            <a:graphicFrameLocks noGrp="1"/>
          </p:cNvGraphicFramePr>
          <p:nvPr/>
        </p:nvGraphicFramePr>
        <p:xfrm>
          <a:off x="241540" y="109189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4821"/>
                <a:gridCol w="32829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ɪ'neɪbl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56" name="表格 12"/>
          <p:cNvGraphicFramePr>
            <a:graphicFrameLocks noGrp="1"/>
          </p:cNvGraphicFramePr>
          <p:nvPr/>
        </p:nvGraphicFramePr>
        <p:xfrm>
          <a:off x="241540" y="22547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使＋有能力的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enable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do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57" name="表格 17"/>
          <p:cNvGraphicFramePr>
            <a:graphicFrameLocks noGrp="1"/>
          </p:cNvGraphicFramePr>
          <p:nvPr/>
        </p:nvGraphicFramePr>
        <p:xfrm>
          <a:off x="6514877" y="109189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ʌn'eɪbl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58" name="表格 18"/>
          <p:cNvGraphicFramePr>
            <a:graphicFrameLocks noGrp="1"/>
          </p:cNvGraphicFramePr>
          <p:nvPr/>
        </p:nvGraphicFramePr>
        <p:xfrm>
          <a:off x="6514877" y="22547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不＋能够的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unable to do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52" name="文本框 21"/>
          <p:cNvSpPr txBox="1"/>
          <p:nvPr/>
        </p:nvSpPr>
        <p:spPr>
          <a:xfrm>
            <a:off x="2393685" y="157148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使能够</a:t>
            </a:r>
            <a:endParaRPr lang="zh-CN" altLang="en-US" sz="2400" dirty="0"/>
          </a:p>
        </p:txBody>
      </p:sp>
      <p:sp>
        <p:nvSpPr>
          <p:cNvPr id="1048953" name="文本框 24"/>
          <p:cNvSpPr txBox="1"/>
          <p:nvPr/>
        </p:nvSpPr>
        <p:spPr>
          <a:xfrm>
            <a:off x="8594701" y="157880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不能的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0" grpId="0"/>
      <p:bldP spid="1048951" grpId="0"/>
      <p:bldP spid="1048952" grpId="0"/>
      <p:bldP spid="10489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academy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5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ə'kædəmi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60" name="表格 6"/>
          <p:cNvGraphicFramePr>
            <a:graphicFrameLocks noGrp="1"/>
          </p:cNvGraphicFramePr>
          <p:nvPr/>
        </p:nvGraphicFramePr>
        <p:xfrm>
          <a:off x="6092078" y="108519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Chinese Academy of Sciences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6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ækə'dæmɪk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6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academ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学院＋的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academic achievements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5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学院；研究院</a:t>
            </a:r>
            <a:endParaRPr lang="zh-CN" altLang="en-US" sz="2400" dirty="0"/>
          </a:p>
        </p:txBody>
      </p:sp>
      <p:sp>
        <p:nvSpPr>
          <p:cNvPr id="1048957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学术的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4" grpId="0"/>
      <p:bldP spid="1048955" grpId="0"/>
      <p:bldP spid="1048956" grpId="0"/>
      <p:bldP spid="10489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5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ækses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64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cess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加强＋走→可以“接近”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access to a library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ək'sesəbl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66" name="表格 10"/>
          <p:cNvGraphicFramePr>
            <a:graphicFrameLocks noGrp="1"/>
          </p:cNvGraphicFramePr>
          <p:nvPr/>
        </p:nvGraphicFramePr>
        <p:xfrm>
          <a:off x="6092077" y="2895945"/>
          <a:ext cx="569476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311"/>
                <a:gridCol w="4865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接近＋可以的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Internet is accessible to anybody.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6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接近；使用</a:t>
            </a:r>
            <a:endParaRPr lang="zh-CN" altLang="en-US" sz="2400" dirty="0"/>
          </a:p>
        </p:txBody>
      </p:sp>
      <p:sp>
        <p:nvSpPr>
          <p:cNvPr id="104896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易接近的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8" grpId="0"/>
      <p:bldP spid="1048959" grpId="0"/>
      <p:bldP spid="1048960" grpId="0"/>
      <p:bldP spid="10489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67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kaʊnt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68" name="表格 6"/>
          <p:cNvGraphicFramePr>
            <a:graphicFrameLocks noGrp="1"/>
          </p:cNvGraphicFramePr>
          <p:nvPr/>
        </p:nvGraphicFramePr>
        <p:xfrm>
          <a:off x="241540" y="169110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 from 1 to 100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]discount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69" name="表格 9"/>
          <p:cNvGraphicFramePr>
            <a:graphicFrameLocks noGrp="1"/>
          </p:cNvGraphicFramePr>
          <p:nvPr/>
        </p:nvGraphicFramePr>
        <p:xfrm>
          <a:off x="241540" y="33775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kaʊntə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70" name="表格 10"/>
          <p:cNvGraphicFramePr>
            <a:graphicFrameLocks noGrp="1"/>
          </p:cNvGraphicFramePr>
          <p:nvPr/>
        </p:nvGraphicFramePr>
        <p:xfrm>
          <a:off x="241540" y="44403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钱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＋地方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a fashion counter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71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kaʊnti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72" name="表格 12"/>
          <p:cNvGraphicFramePr>
            <a:graphicFrameLocks noGrp="1"/>
          </p:cNvGraphicFramePr>
          <p:nvPr/>
        </p:nvGraphicFramePr>
        <p:xfrm>
          <a:off x="6514877" y="167804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数＋名词后缀→县很多，要一个个地数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county government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73" name="表格 13"/>
          <p:cNvGraphicFramePr>
            <a:graphicFrameLocks noGrp="1"/>
          </p:cNvGraphicFramePr>
          <p:nvPr/>
        </p:nvGraphicFramePr>
        <p:xfrm>
          <a:off x="6514877" y="3377541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kʌntri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74" name="表格 14"/>
          <p:cNvGraphicFramePr>
            <a:graphicFrameLocks noGrp="1"/>
          </p:cNvGraphicFramePr>
          <p:nvPr/>
        </p:nvGraphicFramePr>
        <p:xfrm>
          <a:off x="6514877" y="44403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数＋后缀→国家比县大，所以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后多出一个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64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i="1" dirty="0" smtClean="0"/>
              <a:t>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数</a:t>
            </a:r>
            <a:r>
              <a:rPr lang="zh-CN" altLang="en-US" sz="2400" b="1" dirty="0"/>
              <a:t>，计算</a:t>
            </a:r>
            <a:endParaRPr lang="zh-CN" altLang="en-US" sz="2400" dirty="0"/>
          </a:p>
        </p:txBody>
      </p:sp>
      <p:sp>
        <p:nvSpPr>
          <p:cNvPr id="1048965" name="文本框 20"/>
          <p:cNvSpPr txBox="1"/>
          <p:nvPr/>
        </p:nvSpPr>
        <p:spPr>
          <a:xfrm>
            <a:off x="2677887" y="38531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 </a:t>
            </a:r>
            <a:r>
              <a:rPr lang="zh-CN" altLang="en-US" sz="2400" b="1" dirty="0" smtClean="0"/>
              <a:t>柜台</a:t>
            </a:r>
            <a:endParaRPr lang="zh-CN" altLang="en-US" sz="2400" b="1" dirty="0"/>
          </a:p>
        </p:txBody>
      </p:sp>
      <p:sp>
        <p:nvSpPr>
          <p:cNvPr id="1048966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 </a:t>
            </a:r>
            <a:r>
              <a:rPr lang="zh-CN" altLang="en-US" sz="2400" b="1" dirty="0" smtClean="0"/>
              <a:t>县</a:t>
            </a:r>
            <a:endParaRPr lang="zh-CN" altLang="en-US" sz="2400" dirty="0"/>
          </a:p>
        </p:txBody>
      </p:sp>
      <p:sp>
        <p:nvSpPr>
          <p:cNvPr id="1048967" name="文本框 22"/>
          <p:cNvSpPr txBox="1"/>
          <p:nvPr/>
        </p:nvSpPr>
        <p:spPr>
          <a:xfrm>
            <a:off x="8572402" y="38531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 </a:t>
            </a:r>
            <a:r>
              <a:rPr lang="zh-CN" altLang="en-US" sz="2400" b="1" dirty="0" smtClean="0"/>
              <a:t>国家；乡村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62" grpId="0"/>
      <p:bldP spid="1048963" grpId="0"/>
      <p:bldP spid="1048964" grpId="0"/>
      <p:bldP spid="1048965" grpId="0"/>
      <p:bldP spid="1048966" grpId="0"/>
      <p:bldP spid="10489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7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9787"/>
                <a:gridCol w="313795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countryside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kʌntrɪsaɪd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76" name="表格 6"/>
          <p:cNvGraphicFramePr>
            <a:graphicFrameLocks noGrp="1"/>
          </p:cNvGraphicFramePr>
          <p:nvPr/>
        </p:nvGraphicFramePr>
        <p:xfrm>
          <a:off x="6092078" y="10405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国家＋边→国家的边上是农村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countryside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7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ə'kaʊnt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78" name="表格 10"/>
          <p:cNvGraphicFramePr>
            <a:graphicFrameLocks noGrp="1"/>
          </p:cNvGraphicFramePr>
          <p:nvPr/>
        </p:nvGraphicFramePr>
        <p:xfrm>
          <a:off x="6092078" y="2918247"/>
          <a:ext cx="54278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加强＋计算→账户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a bank account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7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36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ə'kaʊntənt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80" name="表格 12"/>
          <p:cNvGraphicFramePr>
            <a:graphicFrameLocks noGrp="1"/>
          </p:cNvGraphicFramePr>
          <p:nvPr/>
        </p:nvGraphicFramePr>
        <p:xfrm>
          <a:off x="6092078" y="444840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account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账户＋人→管账户的人→会计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careful accountant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70" name="文本框 19"/>
          <p:cNvSpPr txBox="1"/>
          <p:nvPr/>
        </p:nvSpPr>
        <p:spPr>
          <a:xfrm>
            <a:off x="252749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农村</a:t>
            </a:r>
            <a:endParaRPr lang="zh-CN" altLang="en-US" sz="2400" dirty="0"/>
          </a:p>
        </p:txBody>
      </p:sp>
      <p:sp>
        <p:nvSpPr>
          <p:cNvPr id="1048971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账户</a:t>
            </a:r>
            <a:endParaRPr lang="zh-CN" altLang="en-US" sz="2400" b="1" dirty="0"/>
          </a:p>
        </p:txBody>
      </p:sp>
      <p:sp>
        <p:nvSpPr>
          <p:cNvPr id="1048972" name="文本框 21"/>
          <p:cNvSpPr txBox="1"/>
          <p:nvPr/>
        </p:nvSpPr>
        <p:spPr>
          <a:xfrm>
            <a:off x="2505202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会计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68" grpId="0"/>
      <p:bldP spid="1048969" grpId="0"/>
      <p:bldP spid="1048970" grpId="0"/>
      <p:bldP spid="1048971" grpId="0"/>
      <p:bldP spid="10489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accuracy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ækjərəsɪ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8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(a)cy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加强＋注意＋名词后缀→特别注意细微之处→精确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ækjərət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84" name="表格 10"/>
          <p:cNvGraphicFramePr>
            <a:graphicFrameLocks noGrp="1"/>
          </p:cNvGraphicFramePr>
          <p:nvPr/>
        </p:nvGraphicFramePr>
        <p:xfrm>
          <a:off x="6092078" y="251680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Accurate design helps to avoid waste of raw materials.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7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精确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性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897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精确的</a:t>
            </a:r>
            <a:endParaRPr lang="zh-CN" altLang="en-US" sz="2400" b="1" dirty="0"/>
          </a:p>
        </p:txBody>
      </p:sp>
      <p:graphicFrame>
        <p:nvGraphicFramePr>
          <p:cNvPr id="419458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ækjərətli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86" name="表格 12"/>
          <p:cNvGraphicFramePr>
            <a:graphicFrameLocks noGrp="1"/>
          </p:cNvGraphicFramePr>
          <p:nvPr/>
        </p:nvGraphicFramePr>
        <p:xfrm>
          <a:off x="6092078" y="45449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accurate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精确＋地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 the cost accurately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77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精确地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73" grpId="0"/>
      <p:bldP spid="1048974" grpId="0"/>
      <p:bldP spid="1048975" grpId="0"/>
      <p:bldP spid="1048976" grpId="0"/>
      <p:bldP spid="10489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achieve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8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ə'tʃiːv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88" name="表格 6"/>
          <p:cNvGraphicFramePr>
            <a:graphicFrameLocks noGrp="1"/>
          </p:cNvGraphicFramePr>
          <p:nvPr/>
        </p:nvGraphicFramePr>
        <p:xfrm>
          <a:off x="6092078" y="1163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 an admirable success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8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8206"/>
                <a:gridCol w="295953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ə'tʃiːvmənt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9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achieve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获得＋后缀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great achievement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8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获得；达到</a:t>
            </a:r>
            <a:endParaRPr lang="zh-CN" altLang="en-US" sz="2400" dirty="0"/>
          </a:p>
        </p:txBody>
      </p:sp>
      <p:sp>
        <p:nvSpPr>
          <p:cNvPr id="1048981" name="文本框 20"/>
          <p:cNvSpPr txBox="1"/>
          <p:nvPr/>
        </p:nvSpPr>
        <p:spPr>
          <a:xfrm>
            <a:off x="2717070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成绩；成就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78" grpId="0"/>
      <p:bldP spid="1048979" grpId="0"/>
      <p:bldP spid="1048980" grpId="0"/>
      <p:bldP spid="10489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ə'kjuːz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92" name="表格 6"/>
          <p:cNvGraphicFramePr>
            <a:graphicFrameLocks noGrp="1"/>
          </p:cNvGraphicFramePr>
          <p:nvPr/>
        </p:nvGraphicFramePr>
        <p:xfrm>
          <a:off x="6092078" y="97368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cuse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加强＋原因→拿出很多原因→控告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accuse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doing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9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ɪk'skjuːz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94" name="表格 10"/>
          <p:cNvGraphicFramePr>
            <a:graphicFrameLocks noGrp="1"/>
          </p:cNvGraphicFramePr>
          <p:nvPr/>
        </p:nvGraphicFramePr>
        <p:xfrm>
          <a:off x="6092078" y="27621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出＋原因→给出原因→原谅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excuse me for a while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8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控告</a:t>
            </a:r>
            <a:endParaRPr lang="zh-CN" altLang="en-US" sz="2400" dirty="0"/>
          </a:p>
        </p:txBody>
      </p:sp>
      <p:sp>
        <p:nvSpPr>
          <p:cNvPr id="1048985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原谅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2" grpId="0"/>
      <p:bldP spid="1048983" grpId="0"/>
      <p:bldP spid="1048984" grpId="0"/>
      <p:bldP spid="10489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acquire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95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96" name="表格 6"/>
          <p:cNvGraphicFramePr>
            <a:graphicFrameLocks noGrp="1"/>
          </p:cNvGraphicFramePr>
          <p:nvPr/>
        </p:nvGraphicFramePr>
        <p:xfrm>
          <a:off x="241540" y="17529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加强＋询问→学到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acquire book knowledge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97" name="表格 9"/>
          <p:cNvGraphicFramePr>
            <a:graphicFrameLocks noGrp="1"/>
          </p:cNvGraphicFramePr>
          <p:nvPr/>
        </p:nvGraphicFramePr>
        <p:xfrm>
          <a:off x="241540" y="319753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rɪ'kwaɪə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98" name="表格 10"/>
          <p:cNvGraphicFramePr>
            <a:graphicFrameLocks noGrp="1"/>
          </p:cNvGraphicFramePr>
          <p:nvPr/>
        </p:nvGraphicFramePr>
        <p:xfrm>
          <a:off x="241540" y="42753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一再＋问→要求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 full attention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99" name="表格 11"/>
          <p:cNvGraphicFramePr>
            <a:graphicFrameLocks noGrp="1"/>
          </p:cNvGraphicFramePr>
          <p:nvPr/>
        </p:nvGraphicFramePr>
        <p:xfrm>
          <a:off x="6475382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rɪ'kwaɪəmənt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00" name="表格 12"/>
          <p:cNvGraphicFramePr>
            <a:graphicFrameLocks noGrp="1"/>
          </p:cNvGraphicFramePr>
          <p:nvPr/>
        </p:nvGraphicFramePr>
        <p:xfrm>
          <a:off x="6475382" y="170799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require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要求＋名词后缀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minimum requirement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88" name="文本框 19"/>
          <p:cNvSpPr txBox="1"/>
          <p:nvPr/>
        </p:nvSpPr>
        <p:spPr>
          <a:xfrm>
            <a:off x="2358322" y="1235950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获得；学到</a:t>
            </a:r>
            <a:endParaRPr lang="zh-CN" altLang="en-US" sz="2400" dirty="0"/>
          </a:p>
        </p:txBody>
      </p:sp>
      <p:sp>
        <p:nvSpPr>
          <p:cNvPr id="1048989" name="文本框 20"/>
          <p:cNvSpPr txBox="1"/>
          <p:nvPr/>
        </p:nvSpPr>
        <p:spPr>
          <a:xfrm>
            <a:off x="2272936" y="370313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要求</a:t>
            </a:r>
            <a:endParaRPr lang="zh-CN" altLang="en-US" sz="2400" b="1" dirty="0"/>
          </a:p>
        </p:txBody>
      </p:sp>
      <p:sp>
        <p:nvSpPr>
          <p:cNvPr id="1048990" name="文本框 21"/>
          <p:cNvSpPr txBox="1"/>
          <p:nvPr/>
        </p:nvSpPr>
        <p:spPr>
          <a:xfrm>
            <a:off x="9040119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要求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6" grpId="0"/>
      <p:bldP spid="1048987" grpId="0"/>
      <p:bldP spid="1048988" grpId="0"/>
      <p:bldP spid="1048989" grpId="0"/>
      <p:bldP spid="10489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acquire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9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01" name="表格 13"/>
          <p:cNvGraphicFramePr>
            <a:graphicFrameLocks noGrp="1"/>
          </p:cNvGraphicFramePr>
          <p:nvPr/>
        </p:nvGraphicFramePr>
        <p:xfrm>
          <a:off x="351991" y="81813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inquire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ɪn'kwaɪə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02" name="表格 14"/>
          <p:cNvGraphicFramePr>
            <a:graphicFrameLocks noGrp="1"/>
          </p:cNvGraphicFramePr>
          <p:nvPr/>
        </p:nvGraphicFramePr>
        <p:xfrm>
          <a:off x="351991" y="183634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进去＋询问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inquire about the arrival time of a plane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03" name="表格 15"/>
          <p:cNvGraphicFramePr>
            <a:graphicFrameLocks noGrp="1"/>
          </p:cNvGraphicFramePr>
          <p:nvPr/>
        </p:nvGraphicFramePr>
        <p:xfrm>
          <a:off x="6424609" y="823526"/>
          <a:ext cx="5428800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inquiry</a:t>
                      </a:r>
                      <a:endParaRPr lang="en-US" altLang="zh-CN" sz="2800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(enquiry)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ɪn'kwaɪərɪ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04" name="表格 16"/>
          <p:cNvGraphicFramePr>
            <a:graphicFrameLocks noGrp="1"/>
          </p:cNvGraphicFramePr>
          <p:nvPr/>
        </p:nvGraphicFramePr>
        <p:xfrm>
          <a:off x="6424609" y="17005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inquiry office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93" name="文本框 22"/>
          <p:cNvSpPr txBox="1"/>
          <p:nvPr/>
        </p:nvSpPr>
        <p:spPr>
          <a:xfrm>
            <a:off x="2409514" y="129596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询问</a:t>
            </a:r>
            <a:endParaRPr lang="zh-CN" altLang="en-US" sz="2400" dirty="0"/>
          </a:p>
        </p:txBody>
      </p:sp>
      <p:sp>
        <p:nvSpPr>
          <p:cNvPr id="1048994" name="文本框 23"/>
          <p:cNvSpPr txBox="1"/>
          <p:nvPr/>
        </p:nvSpPr>
        <p:spPr>
          <a:xfrm>
            <a:off x="8482133" y="130300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询问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91" grpId="0"/>
      <p:bldP spid="1048992" grpId="0"/>
      <p:bldP spid="1048993" grpId="0"/>
      <p:bldP spid="1048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0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90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84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891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91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air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able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academy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access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count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accuracy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achieve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accuse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acquire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question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round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85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891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91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语法填空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91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1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9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0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kwestʃən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0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问＋名词后缀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a question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0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5475"/>
                <a:gridCol w="279226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questionnaire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kwestʃə'neə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08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question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naire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问题＋东西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in a questionnaire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9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问题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质问</a:t>
            </a:r>
            <a:endParaRPr lang="zh-CN" altLang="en-US" sz="2400" dirty="0"/>
          </a:p>
        </p:txBody>
      </p:sp>
      <p:sp>
        <p:nvSpPr>
          <p:cNvPr id="1048998" name="文本框 20"/>
          <p:cNvSpPr txBox="1"/>
          <p:nvPr/>
        </p:nvSpPr>
        <p:spPr>
          <a:xfrm>
            <a:off x="287318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调查表</a:t>
            </a:r>
            <a:endParaRPr lang="zh-CN" altLang="en-US" sz="2400" b="1" dirty="0"/>
          </a:p>
        </p:txBody>
      </p:sp>
      <p:graphicFrame>
        <p:nvGraphicFramePr>
          <p:cNvPr id="419460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rɪ'kwest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10" name="表格 12"/>
          <p:cNvGraphicFramePr>
            <a:graphicFrameLocks noGrp="1"/>
          </p:cNvGraphicFramePr>
          <p:nvPr/>
        </p:nvGraphicFramePr>
        <p:xfrm>
          <a:off x="6092078" y="4578402"/>
          <a:ext cx="54278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重复＋问→请求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request Jane to get up at 5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99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请求；要求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95" grpId="0"/>
      <p:bldP spid="1048996" grpId="0"/>
      <p:bldP spid="1048997" grpId="0"/>
      <p:bldP spid="1048998" grpId="0"/>
      <p:bldP spid="10489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11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raʊnd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12" name="表格 6"/>
          <p:cNvGraphicFramePr>
            <a:graphicFrameLocks noGrp="1"/>
          </p:cNvGraphicFramePr>
          <p:nvPr/>
        </p:nvGraphicFramePr>
        <p:xfrm>
          <a:off x="241540" y="169110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手抱着球＋上下滚动＋坐下来→圆形的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round face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13" name="表格 9"/>
          <p:cNvGraphicFramePr>
            <a:graphicFrameLocks noGrp="1"/>
          </p:cNvGraphicFramePr>
          <p:nvPr/>
        </p:nvGraphicFramePr>
        <p:xfrm>
          <a:off x="241540" y="3366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0216"/>
                <a:gridCol w="33275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around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ə'raʊnd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14" name="表格 10"/>
          <p:cNvGraphicFramePr>
            <a:graphicFrameLocks noGrp="1"/>
          </p:cNvGraphicFramePr>
          <p:nvPr/>
        </p:nvGraphicFramePr>
        <p:xfrm>
          <a:off x="241540" y="44307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在＋圆的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周围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 around a table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15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surround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sə'raʊnd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16" name="表格 12"/>
          <p:cNvGraphicFramePr>
            <a:graphicFrameLocks noGrp="1"/>
          </p:cNvGraphicFramePr>
          <p:nvPr/>
        </p:nvGraphicFramePr>
        <p:xfrm>
          <a:off x="6514877" y="167804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超越＋圆的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周围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包围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surround enemies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17" name="表格 13"/>
          <p:cNvGraphicFramePr>
            <a:graphicFrameLocks noGrp="1"/>
          </p:cNvGraphicFramePr>
          <p:nvPr/>
        </p:nvGraphicFramePr>
        <p:xfrm>
          <a:off x="6514877" y="336638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0703"/>
                <a:gridCol w="297809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surrounding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sə'raʊndɪŋ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18" name="表格 14"/>
          <p:cNvGraphicFramePr>
            <a:graphicFrameLocks noGrp="1"/>
          </p:cNvGraphicFramePr>
          <p:nvPr/>
        </p:nvGraphicFramePr>
        <p:xfrm>
          <a:off x="6514877" y="44307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包围＋名词后缀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surrounding areas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02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圆的</a:t>
            </a:r>
            <a:endParaRPr lang="zh-CN" altLang="en-US" sz="2400" dirty="0"/>
          </a:p>
        </p:txBody>
      </p:sp>
      <p:sp>
        <p:nvSpPr>
          <p:cNvPr id="1049003" name="文本框 20"/>
          <p:cNvSpPr txBox="1"/>
          <p:nvPr/>
        </p:nvSpPr>
        <p:spPr>
          <a:xfrm>
            <a:off x="2354506" y="3842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prep.</a:t>
            </a:r>
            <a:r>
              <a:rPr lang="zh-CN" altLang="en-US" sz="2400" b="1" dirty="0"/>
              <a:t>围绕 </a:t>
            </a:r>
            <a:r>
              <a:rPr lang="zh-CN" altLang="en-US" sz="2400" b="1" dirty="0" smtClean="0"/>
              <a:t>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四周</a:t>
            </a:r>
            <a:endParaRPr lang="zh-CN" altLang="en-US" sz="2400" b="1" dirty="0"/>
          </a:p>
        </p:txBody>
      </p:sp>
      <p:sp>
        <p:nvSpPr>
          <p:cNvPr id="1049004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包围</a:t>
            </a:r>
            <a:endParaRPr lang="zh-CN" altLang="en-US" sz="2400" dirty="0"/>
          </a:p>
        </p:txBody>
      </p:sp>
      <p:sp>
        <p:nvSpPr>
          <p:cNvPr id="1049005" name="文本框 22"/>
          <p:cNvSpPr txBox="1"/>
          <p:nvPr/>
        </p:nvSpPr>
        <p:spPr>
          <a:xfrm>
            <a:off x="8962694" y="382581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n./adj.</a:t>
            </a:r>
            <a:r>
              <a:rPr lang="zh-CN" altLang="en-US" sz="2400" b="1" dirty="0"/>
              <a:t>周围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的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00" grpId="0"/>
      <p:bldP spid="1049001" grpId="0"/>
      <p:bldP spid="1049002" grpId="0"/>
      <p:bldP spid="1049003" grpId="0"/>
      <p:bldP spid="1049004" grpId="0"/>
      <p:bldP spid="10490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0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zh-CN" altLang="en-US" b="1" dirty="0" smtClean="0"/>
              <a:t>获</a:t>
            </a:r>
            <a:r>
              <a:rPr lang="zh-CN" altLang="en-US" b="1" dirty="0"/>
              <a:t>得；达到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成</a:t>
            </a:r>
            <a:r>
              <a:rPr lang="zh-CN" altLang="en-US" b="1" dirty="0"/>
              <a:t>绩；成就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控告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原谅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接</a:t>
            </a:r>
            <a:r>
              <a:rPr lang="zh-CN" altLang="en-US" b="1" dirty="0"/>
              <a:t>近；使用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易接近的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要求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要</a:t>
            </a:r>
            <a:r>
              <a:rPr lang="zh-CN" altLang="en-US" b="1" dirty="0"/>
              <a:t>求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 smtClean="0"/>
              <a:t>9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反应</a:t>
            </a:r>
            <a:endParaRPr lang="zh-CN" altLang="en-US" b="1" dirty="0" smtClean="0"/>
          </a:p>
          <a:p>
            <a:pPr>
              <a:lnSpc>
                <a:spcPct val="170000"/>
              </a:lnSpc>
            </a:pPr>
            <a:r>
              <a:rPr lang="en-US" altLang="zh-CN" b="1" dirty="0" smtClean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反</a:t>
            </a:r>
            <a:r>
              <a:rPr lang="zh-CN" altLang="en-US" b="1" dirty="0"/>
              <a:t>应</a:t>
            </a:r>
            <a:endParaRPr lang="zh-CN" altLang="en-US" b="1" dirty="0"/>
          </a:p>
        </p:txBody>
      </p:sp>
      <p:sp>
        <p:nvSpPr>
          <p:cNvPr id="1049009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i="1" dirty="0"/>
              <a:t>.</a:t>
            </a:r>
            <a:r>
              <a:rPr lang="zh-CN" altLang="en-US" b="1" dirty="0"/>
              <a:t>行动；表演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行</a:t>
            </a:r>
            <a:r>
              <a:rPr lang="zh-CN" altLang="en-US" b="1" dirty="0"/>
              <a:t>动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活泼的；积极的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包</a:t>
            </a:r>
            <a:r>
              <a:rPr lang="zh-CN" altLang="en-US" b="1" dirty="0"/>
              <a:t>围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周围</a:t>
            </a:r>
            <a:r>
              <a:rPr lang="en-US" altLang="zh-CN" b="1" dirty="0"/>
              <a:t>(</a:t>
            </a:r>
            <a:r>
              <a:rPr lang="zh-CN" altLang="en-US" b="1" dirty="0"/>
              <a:t>的</a:t>
            </a:r>
            <a:r>
              <a:rPr lang="en-US" altLang="zh-CN" b="1" dirty="0"/>
              <a:t>)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dirty="0"/>
              <a:t>.</a:t>
            </a:r>
            <a:r>
              <a:rPr lang="zh-CN" altLang="en-US" b="1" dirty="0"/>
              <a:t>请求；要求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i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获</a:t>
            </a:r>
            <a:r>
              <a:rPr lang="zh-CN" altLang="en-US" b="1" dirty="0"/>
              <a:t>得；学到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能</a:t>
            </a:r>
            <a:r>
              <a:rPr lang="zh-CN" altLang="en-US" b="1" dirty="0"/>
              <a:t>力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实际的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女</a:t>
            </a:r>
            <a:r>
              <a:rPr lang="zh-CN" altLang="en-US" b="1" dirty="0"/>
              <a:t>演员</a:t>
            </a:r>
            <a:endParaRPr lang="zh-CN" altLang="en-US" b="1" dirty="0"/>
          </a:p>
        </p:txBody>
      </p:sp>
      <p:sp>
        <p:nvSpPr>
          <p:cNvPr id="1049010" name="文本框 5"/>
          <p:cNvSpPr txBox="1"/>
          <p:nvPr/>
        </p:nvSpPr>
        <p:spPr>
          <a:xfrm>
            <a:off x="654756" y="479750"/>
            <a:ext cx="3105106" cy="555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achieve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achievement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accuse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excuse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access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accessible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require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requirement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react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reaction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9011" name="文本框 6"/>
          <p:cNvSpPr txBox="1"/>
          <p:nvPr/>
        </p:nvSpPr>
        <p:spPr>
          <a:xfrm>
            <a:off x="6637508" y="363543"/>
            <a:ext cx="3487780" cy="555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action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active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surround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surrounding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request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acquire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ability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actual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actress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06" grpId="0" animBg="1"/>
      <p:bldP spid="1049007" grpId="0"/>
      <p:bldP spid="1049008" grpId="0"/>
      <p:bldP spid="1049009" grpId="0"/>
      <p:bldP spid="1049010" grpId="0"/>
      <p:bldP spid="10490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0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aircraft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airline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enable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disabled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disability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question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count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counter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015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account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accountant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accuracy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accurate </a:t>
            </a:r>
            <a:r>
              <a:rPr lang="en-US" altLang="zh-CN" b="1" i="1" dirty="0"/>
              <a:t>adj</a:t>
            </a:r>
            <a:r>
              <a:rPr lang="en-US" altLang="zh-CN" b="1" dirty="0"/>
              <a:t>.____________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inquire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inquiry(enquiry)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academy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academic </a:t>
            </a:r>
            <a:r>
              <a:rPr lang="en-US" altLang="zh-CN" b="1" i="1" dirty="0"/>
              <a:t>adj</a:t>
            </a:r>
            <a:r>
              <a:rPr lang="en-US" altLang="zh-CN" b="1" dirty="0"/>
              <a:t>.____________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016" name="文本框 5"/>
          <p:cNvSpPr txBox="1"/>
          <p:nvPr/>
        </p:nvSpPr>
        <p:spPr>
          <a:xfrm>
            <a:off x="1889886" y="495126"/>
            <a:ext cx="2416629" cy="547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飞机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航线</a:t>
            </a:r>
            <a:r>
              <a:rPr lang="zh-CN" altLang="en-US" sz="2400" b="1" dirty="0">
                <a:solidFill>
                  <a:srgbClr val="C00000"/>
                </a:solidFill>
              </a:rPr>
              <a:t>；航空公司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使</a:t>
            </a:r>
            <a:r>
              <a:rPr lang="zh-CN" altLang="en-US" sz="2400" b="1" dirty="0">
                <a:solidFill>
                  <a:srgbClr val="C00000"/>
                </a:solidFill>
              </a:rPr>
              <a:t>能够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残疾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残疾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问题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数</a:t>
            </a:r>
            <a:r>
              <a:rPr lang="zh-CN" altLang="en-US" sz="2400" b="1" dirty="0">
                <a:solidFill>
                  <a:srgbClr val="C00000"/>
                </a:solidFill>
              </a:rPr>
              <a:t>；计算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柜台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017" name="文本框 6"/>
          <p:cNvSpPr txBox="1"/>
          <p:nvPr/>
        </p:nvSpPr>
        <p:spPr>
          <a:xfrm>
            <a:off x="7814879" y="390678"/>
            <a:ext cx="2768702" cy="547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账户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会计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精确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性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精确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询问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   询问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学院</a:t>
            </a:r>
            <a:r>
              <a:rPr lang="zh-CN" altLang="en-US" sz="2400" b="1" dirty="0">
                <a:solidFill>
                  <a:srgbClr val="C00000"/>
                </a:solidFill>
              </a:rPr>
              <a:t>；研究院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学术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12" grpId="0" animBg="1"/>
      <p:bldP spid="1049013" grpId="0"/>
      <p:bldP spid="1049014" grpId="0"/>
      <p:bldP spid="1049015" grpId="0"/>
      <p:bldP spid="1049016" grpId="0"/>
      <p:bldP spid="10490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1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</a:t>
            </a:r>
            <a:r>
              <a:rPr lang="zh-CN" altLang="en-US" dirty="0"/>
              <a:t>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020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Only in this way can students take an ____________(</a:t>
            </a:r>
            <a:r>
              <a:rPr lang="zh-CN" altLang="en-US" b="1" dirty="0"/>
              <a:t>积极的</a:t>
            </a:r>
            <a:r>
              <a:rPr lang="en-US" altLang="zh-CN" b="1" dirty="0"/>
              <a:t>)part in class and after-class activities and achieve all-round development.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2. </a:t>
            </a:r>
            <a:r>
              <a:rPr lang="en-US" altLang="zh-CN" b="1" dirty="0" smtClean="0"/>
              <a:t>   Mr</a:t>
            </a:r>
            <a:r>
              <a:rPr lang="en-US" altLang="zh-CN" b="1" dirty="0"/>
              <a:t>. </a:t>
            </a:r>
            <a:r>
              <a:rPr lang="en-US" altLang="zh-CN" b="1" dirty="0" smtClean="0"/>
              <a:t> Hill </a:t>
            </a:r>
            <a:r>
              <a:rPr lang="en-US" altLang="zh-CN" b="1" dirty="0"/>
              <a:t>has a ____________ (</a:t>
            </a:r>
            <a:r>
              <a:rPr lang="zh-CN" altLang="en-US" b="1" dirty="0"/>
              <a:t>残疾</a:t>
            </a:r>
            <a:r>
              <a:rPr lang="en-US" altLang="zh-CN" b="1" dirty="0"/>
              <a:t>) pension from the government</a:t>
            </a:r>
            <a:r>
              <a:rPr lang="zh-CN" altLang="en-US" b="1" dirty="0"/>
              <a:t>，</a:t>
            </a:r>
            <a:r>
              <a:rPr lang="en-US" altLang="zh-CN" b="1" dirty="0"/>
              <a:t>because he lost a leg while he was in the army.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In my opinion</a:t>
            </a:r>
            <a:r>
              <a:rPr lang="zh-CN" altLang="en-US" b="1" dirty="0"/>
              <a:t>，</a:t>
            </a:r>
            <a:r>
              <a:rPr lang="en-US" altLang="zh-CN" b="1" dirty="0"/>
              <a:t>as a student</a:t>
            </a:r>
            <a:r>
              <a:rPr lang="zh-CN" altLang="en-US" b="1" dirty="0"/>
              <a:t>，</a:t>
            </a:r>
            <a:r>
              <a:rPr lang="en-US" altLang="zh-CN" b="1" dirty="0"/>
              <a:t>we should make good use of iPod to help achieve ____________(</a:t>
            </a:r>
            <a:r>
              <a:rPr lang="zh-CN" altLang="en-US" b="1" dirty="0"/>
              <a:t>学术的</a:t>
            </a:r>
            <a:r>
              <a:rPr lang="en-US" altLang="zh-CN" b="1" dirty="0"/>
              <a:t>)success.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Tom is now working as a volunteer in a remote Indian village school, which is only ____________ (</a:t>
            </a:r>
            <a:r>
              <a:rPr lang="zh-CN" altLang="en-US" b="1" dirty="0"/>
              <a:t>易接近的</a:t>
            </a:r>
            <a:r>
              <a:rPr lang="en-US" altLang="zh-CN" b="1" dirty="0"/>
              <a:t>) by boat.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It is required in the regulations that you should not tell other people the password of your e-mail ____________(</a:t>
            </a:r>
            <a:r>
              <a:rPr lang="zh-CN" altLang="en-US" b="1" dirty="0"/>
              <a:t>账户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While working out the problem</a:t>
            </a:r>
            <a:r>
              <a:rPr lang="zh-CN" altLang="en-US" b="1" dirty="0"/>
              <a:t>，</a:t>
            </a:r>
            <a:r>
              <a:rPr lang="en-US" altLang="zh-CN" b="1" dirty="0"/>
              <a:t>you should pay more attention to the ____________(</a:t>
            </a:r>
            <a:r>
              <a:rPr lang="zh-CN" altLang="en-US" b="1" dirty="0"/>
              <a:t>精确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49021" name="矩形 7"/>
          <p:cNvSpPr/>
          <p:nvPr/>
        </p:nvSpPr>
        <p:spPr>
          <a:xfrm>
            <a:off x="5001074" y="575430"/>
            <a:ext cx="1008379" cy="44704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active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22" name="矩形 8"/>
          <p:cNvSpPr/>
          <p:nvPr/>
        </p:nvSpPr>
        <p:spPr>
          <a:xfrm>
            <a:off x="2139441" y="1573954"/>
            <a:ext cx="139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disability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23" name="矩形 9"/>
          <p:cNvSpPr/>
          <p:nvPr/>
        </p:nvSpPr>
        <p:spPr>
          <a:xfrm>
            <a:off x="9325526" y="2622226"/>
            <a:ext cx="1529080" cy="44704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academic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24" name="矩形 10"/>
          <p:cNvSpPr/>
          <p:nvPr/>
        </p:nvSpPr>
        <p:spPr>
          <a:xfrm>
            <a:off x="9557365" y="3667884"/>
            <a:ext cx="1630679" cy="44704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accessible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25" name="矩形 11"/>
          <p:cNvSpPr/>
          <p:nvPr/>
        </p:nvSpPr>
        <p:spPr>
          <a:xfrm>
            <a:off x="579502" y="5148537"/>
            <a:ext cx="1287780" cy="44704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account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26" name="矩形 12"/>
          <p:cNvSpPr/>
          <p:nvPr/>
        </p:nvSpPr>
        <p:spPr>
          <a:xfrm>
            <a:off x="8419203" y="5686878"/>
            <a:ext cx="1414779" cy="447041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accuracy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18" grpId="0" animBg="1"/>
      <p:bldP spid="1049019" grpId="0"/>
      <p:bldP spid="1049020" grpId="0"/>
      <p:bldP spid="1049021" grpId="0" animBg="1"/>
      <p:bldP spid="1049022" grpId="0" animBg="1"/>
      <p:bldP spid="1049023" grpId="0" animBg="1"/>
      <p:bldP spid="1049024" grpId="0" animBg="1"/>
      <p:bldP spid="1049025" grpId="0" animBg="1"/>
      <p:bldP spid="10490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2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029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She ____________(react)sensibly to the netizens on the matter.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As a matter of fact, it is health that ____________(count)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Evidently</a:t>
            </a:r>
            <a:r>
              <a:rPr lang="zh-CN" altLang="en-US" b="1" dirty="0"/>
              <a:t>，</a:t>
            </a:r>
            <a:r>
              <a:rPr lang="en-US" altLang="zh-CN" b="1" dirty="0"/>
              <a:t>realizing this difference and trying to shorten this gap are the key to ________________(achieve)our accomplishment.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woman ____________(accuse)of killing three students has been arrested in Nevada.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They told me concentrating in class is necessary and ____________(acquire)a habit of reading is quite important.</a:t>
            </a:r>
            <a:endParaRPr lang="en-US" altLang="zh-CN" b="1" dirty="0"/>
          </a:p>
        </p:txBody>
      </p:sp>
      <p:sp>
        <p:nvSpPr>
          <p:cNvPr id="1049030" name="矩形 7"/>
          <p:cNvSpPr/>
          <p:nvPr/>
        </p:nvSpPr>
        <p:spPr>
          <a:xfrm>
            <a:off x="1663457" y="640716"/>
            <a:ext cx="115211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reacted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31" name="矩形 8"/>
          <p:cNvSpPr/>
          <p:nvPr/>
        </p:nvSpPr>
        <p:spPr>
          <a:xfrm>
            <a:off x="5692653" y="1399048"/>
            <a:ext cx="104067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counts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32" name="矩形 9"/>
          <p:cNvSpPr/>
          <p:nvPr/>
        </p:nvSpPr>
        <p:spPr>
          <a:xfrm>
            <a:off x="856676" y="2738147"/>
            <a:ext cx="14318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achieving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33" name="矩形 10"/>
          <p:cNvSpPr/>
          <p:nvPr/>
        </p:nvSpPr>
        <p:spPr>
          <a:xfrm>
            <a:off x="2624046" y="3490375"/>
            <a:ext cx="12105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accused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34" name="矩形 12"/>
          <p:cNvSpPr/>
          <p:nvPr/>
        </p:nvSpPr>
        <p:spPr>
          <a:xfrm>
            <a:off x="7733822" y="4841076"/>
            <a:ext cx="1449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acquiring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27" grpId="0" animBg="1"/>
      <p:bldP spid="1049028" grpId="0"/>
      <p:bldP spid="1049029" grpId="0"/>
      <p:bldP spid="1049030" grpId="0" animBg="1"/>
      <p:bldP spid="1049031" grpId="0" animBg="1"/>
      <p:bldP spid="1049032" grpId="0" animBg="1"/>
      <p:bldP spid="1049033" grpId="0" animBg="1"/>
      <p:bldP spid="10490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3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037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Remember that we ____________(require)to write an article about a plant which we are most interested in.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It shames me to say it</a:t>
            </a:r>
            <a:r>
              <a:rPr lang="zh-CN" altLang="en-US" b="1" dirty="0"/>
              <a:t>，</a:t>
            </a:r>
            <a:r>
              <a:rPr lang="en-US" altLang="zh-CN" b="1" dirty="0"/>
              <a:t>but I told a lie when ____________(question)at the meeting.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It ____________(request)that people (should) not smoke in the public places.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With so many trees and flowers ____________(surround)it</a:t>
            </a:r>
            <a:r>
              <a:rPr lang="zh-CN" altLang="en-US" b="1" dirty="0"/>
              <a:t>，</a:t>
            </a:r>
            <a:r>
              <a:rPr lang="en-US" altLang="zh-CN" b="1" dirty="0"/>
              <a:t>the school looks very nice.</a:t>
            </a:r>
            <a:endParaRPr lang="en-US" altLang="zh-CN" b="1" dirty="0"/>
          </a:p>
        </p:txBody>
      </p:sp>
      <p:sp>
        <p:nvSpPr>
          <p:cNvPr id="1049038" name="矩形 7"/>
          <p:cNvSpPr/>
          <p:nvPr/>
        </p:nvSpPr>
        <p:spPr>
          <a:xfrm>
            <a:off x="3358441" y="640717"/>
            <a:ext cx="181581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are required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39" name="矩形 8"/>
          <p:cNvSpPr/>
          <p:nvPr/>
        </p:nvSpPr>
        <p:spPr>
          <a:xfrm>
            <a:off x="6640510" y="2012367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questioned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40" name="矩形 9"/>
          <p:cNvSpPr/>
          <p:nvPr/>
        </p:nvSpPr>
        <p:spPr>
          <a:xfrm>
            <a:off x="1202366" y="2732675"/>
            <a:ext cx="174361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requested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41" name="矩形 10"/>
          <p:cNvSpPr/>
          <p:nvPr/>
        </p:nvSpPr>
        <p:spPr>
          <a:xfrm>
            <a:off x="4954652" y="3476949"/>
            <a:ext cx="182216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surrounding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35" grpId="0" animBg="1"/>
      <p:bldP spid="1049036" grpId="0"/>
      <p:bldP spid="1049037" grpId="0"/>
      <p:bldP spid="1049038" grpId="0" animBg="1"/>
      <p:bldP spid="1049039" grpId="0" animBg="1"/>
      <p:bldP spid="1049040" grpId="0" animBg="1"/>
      <p:bldP spid="10490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4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</a:t>
            </a:r>
            <a:r>
              <a:rPr lang="zh-CN" altLang="en-US" dirty="0"/>
              <a:t>语法填空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044" name="文本占位符 2"/>
          <p:cNvSpPr>
            <a:spLocks noGrp="1"/>
          </p:cNvSpPr>
          <p:nvPr>
            <p:ph type="body" idx="1"/>
          </p:nvPr>
        </p:nvSpPr>
        <p:spPr>
          <a:xfrm>
            <a:off x="328031" y="775069"/>
            <a:ext cx="11528094" cy="5911999"/>
          </a:xfrm>
        </p:spPr>
        <p:txBody>
          <a:bodyPr>
            <a:normAutofit fontScale="95833"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message conveyed here is clear</a:t>
            </a:r>
            <a:r>
              <a:rPr lang="zh-CN" altLang="en-US" b="1" dirty="0"/>
              <a:t>：“</a:t>
            </a:r>
            <a:r>
              <a:rPr lang="en-US" altLang="zh-CN" b="1" dirty="0"/>
              <a:t>____________(act)speak louder than words.”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I'm sure that with efforts from both sides</a:t>
            </a:r>
            <a:r>
              <a:rPr lang="zh-CN" altLang="en-US" b="1" dirty="0"/>
              <a:t>，</a:t>
            </a:r>
            <a:r>
              <a:rPr lang="en-US" altLang="zh-CN" b="1" dirty="0"/>
              <a:t>the situation will be improved and we will ____________(actual)be independent.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fact</a:t>
            </a:r>
            <a:r>
              <a:rPr lang="zh-CN" altLang="en-US" b="1" dirty="0"/>
              <a:t>，</a:t>
            </a:r>
            <a:r>
              <a:rPr lang="en-US" altLang="zh-CN" b="1" dirty="0"/>
              <a:t>I didn't realize its importance until I was chosen monitor of my class in my senior middle school.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Concentrating on English will enable you ____________(master)the language.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would like to see everyone have access ____________ the serious situation.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Supported by the book</a:t>
            </a:r>
            <a:r>
              <a:rPr lang="zh-CN" altLang="en-US" b="1" dirty="0"/>
              <a:t>，</a:t>
            </a:r>
            <a:r>
              <a:rPr lang="en-US" altLang="zh-CN" b="1" dirty="0"/>
              <a:t>some parents and their children have made ____________ great achievement.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ability ____________(express)an idea is as important as the idea itself.</a:t>
            </a:r>
            <a:endParaRPr lang="en-US" altLang="zh-CN" b="1" dirty="0"/>
          </a:p>
        </p:txBody>
      </p:sp>
      <p:sp>
        <p:nvSpPr>
          <p:cNvPr id="1049045" name="矩形 7"/>
          <p:cNvSpPr/>
          <p:nvPr/>
        </p:nvSpPr>
        <p:spPr>
          <a:xfrm>
            <a:off x="6295978" y="747250"/>
            <a:ext cx="117692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46" name="矩形 8"/>
          <p:cNvSpPr/>
          <p:nvPr/>
        </p:nvSpPr>
        <p:spPr>
          <a:xfrm>
            <a:off x="614021" y="1840286"/>
            <a:ext cx="122661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actually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47" name="矩形 9"/>
          <p:cNvSpPr/>
          <p:nvPr/>
        </p:nvSpPr>
        <p:spPr>
          <a:xfrm>
            <a:off x="1364226" y="2474953"/>
            <a:ext cx="63030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In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48" name="矩形 10"/>
          <p:cNvSpPr/>
          <p:nvPr/>
        </p:nvSpPr>
        <p:spPr>
          <a:xfrm>
            <a:off x="6202618" y="3529001"/>
            <a:ext cx="14237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master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49" name="矩形 11"/>
          <p:cNvSpPr/>
          <p:nvPr/>
        </p:nvSpPr>
        <p:spPr>
          <a:xfrm>
            <a:off x="6693939" y="4155810"/>
            <a:ext cx="59503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to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50" name="矩形 12"/>
          <p:cNvSpPr/>
          <p:nvPr/>
        </p:nvSpPr>
        <p:spPr>
          <a:xfrm>
            <a:off x="10142492" y="4756944"/>
            <a:ext cx="49244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051" name="矩形 13"/>
          <p:cNvSpPr/>
          <p:nvPr/>
        </p:nvSpPr>
        <p:spPr>
          <a:xfrm>
            <a:off x="2477887" y="5821569"/>
            <a:ext cx="14871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express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42" grpId="0" animBg="1"/>
      <p:bldP spid="1049043" grpId="0"/>
      <p:bldP spid="1049044" grpId="0"/>
      <p:bldP spid="1049045" grpId="0" animBg="1"/>
      <p:bldP spid="1049046" grpId="0" animBg="1"/>
      <p:bldP spid="1049047" grpId="0" animBg="1"/>
      <p:bldP spid="1049048" grpId="0" animBg="1"/>
      <p:bldP spid="1049049" grpId="0" animBg="1"/>
      <p:bldP spid="1049050" grpId="0" animBg="1"/>
      <p:bldP spid="10490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53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9054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213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9055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9056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add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adapt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adjust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串记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admire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admit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adolescence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advance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advice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affect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after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agree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altitude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anger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apology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appear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记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angle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apply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range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arch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1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9057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9058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选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词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9059" name="矩形 2">
            <a:hlinkClick r:id="rId20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60" name="矩形 3">
            <a:hlinkClick r:id="rId20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19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20" name="表格 6"/>
          <p:cNvGraphicFramePr>
            <a:graphicFrameLocks noGrp="1"/>
          </p:cNvGraphicFramePr>
          <p:nvPr/>
        </p:nvGraphicFramePr>
        <p:xfrm>
          <a:off x="241540" y="17691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朝前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＋一条狗＋又一条狗→增加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some oil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21" name="表格 9"/>
          <p:cNvGraphicFramePr>
            <a:graphicFrameLocks noGrp="1"/>
          </p:cNvGraphicFramePr>
          <p:nvPr/>
        </p:nvGraphicFramePr>
        <p:xfrm>
          <a:off x="241540" y="33440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22" name="表格 10"/>
          <p:cNvGraphicFramePr>
            <a:graphicFrameLocks noGrp="1"/>
          </p:cNvGraphicFramePr>
          <p:nvPr/>
        </p:nvGraphicFramePr>
        <p:xfrm>
          <a:off x="241540" y="43511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23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ə'dɪʃənl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24" name="表格 12"/>
          <p:cNvGraphicFramePr>
            <a:graphicFrameLocks noGrp="1"/>
          </p:cNvGraphicFramePr>
          <p:nvPr/>
        </p:nvGraphicFramePr>
        <p:xfrm>
          <a:off x="6514877" y="17561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addition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 requirements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25" name="表格 13"/>
          <p:cNvGraphicFramePr>
            <a:graphicFrameLocks noGrp="1"/>
          </p:cNvGraphicFramePr>
          <p:nvPr/>
        </p:nvGraphicFramePr>
        <p:xfrm>
          <a:off x="6514877" y="334408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ə'dres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26" name="表格 14"/>
          <p:cNvGraphicFramePr>
            <a:graphicFrameLocks noGrp="1"/>
          </p:cNvGraphicFramePr>
          <p:nvPr/>
        </p:nvGraphicFramePr>
        <p:xfrm>
          <a:off x="6514877" y="435114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加＋衣服→能加衣服的地方通常是自己的住址→地址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address book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64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加</a:t>
            </a:r>
            <a:endParaRPr lang="zh-CN" altLang="en-US" sz="2400" dirty="0"/>
          </a:p>
        </p:txBody>
      </p:sp>
      <p:sp>
        <p:nvSpPr>
          <p:cNvPr id="1049065" name="文本框 20"/>
          <p:cNvSpPr txBox="1"/>
          <p:nvPr/>
        </p:nvSpPr>
        <p:spPr>
          <a:xfrm>
            <a:off x="2677887" y="38197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加；加法</a:t>
            </a:r>
            <a:endParaRPr lang="zh-CN" altLang="en-US" sz="2400" b="1" dirty="0"/>
          </a:p>
        </p:txBody>
      </p:sp>
      <p:sp>
        <p:nvSpPr>
          <p:cNvPr id="1049066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附加的</a:t>
            </a:r>
            <a:endParaRPr lang="zh-CN" altLang="en-US" sz="2400" dirty="0"/>
          </a:p>
        </p:txBody>
      </p:sp>
      <p:sp>
        <p:nvSpPr>
          <p:cNvPr id="1049067" name="文本框 22"/>
          <p:cNvSpPr txBox="1"/>
          <p:nvPr/>
        </p:nvSpPr>
        <p:spPr>
          <a:xfrm>
            <a:off x="8572402" y="384812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地址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62" grpId="0"/>
      <p:bldP spid="1049063" grpId="0"/>
      <p:bldP spid="1049064" grpId="0"/>
      <p:bldP spid="1049065" grpId="0"/>
      <p:bldP spid="1049066" grpId="0"/>
      <p:bldP spid="10490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ə'dæpt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28" name="表格 6"/>
          <p:cNvGraphicFramePr>
            <a:graphicFrameLocks noGrp="1"/>
          </p:cNvGraphicFramePr>
          <p:nvPr/>
        </p:nvGraphicFramePr>
        <p:xfrm>
          <a:off x="6092078" y="108519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加强＋适合的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 oneself to a new environment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2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ədæp'teɪʃən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3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adapt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适应＋名词后缀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adaptation to the climate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7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使适应；改编</a:t>
            </a:r>
            <a:endParaRPr lang="zh-CN" altLang="en-US" sz="2400" dirty="0"/>
          </a:p>
        </p:txBody>
      </p:sp>
      <p:sp>
        <p:nvSpPr>
          <p:cNvPr id="104907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适应；改编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68" grpId="0"/>
      <p:bldP spid="1049069" grpId="0"/>
      <p:bldP spid="1049070" grpId="0"/>
      <p:bldP spid="10490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adjust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ə'dʒʌst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32" name="表格 6"/>
          <p:cNvGraphicFramePr>
            <a:graphicFrameLocks noGrp="1"/>
          </p:cNvGraphicFramePr>
          <p:nvPr/>
        </p:nvGraphicFramePr>
        <p:xfrm>
          <a:off x="6092078" y="1018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just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加强＋正当的→加强正当性使之合理→调整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adjust temperature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3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ə'dʒʌstmənt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34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adjust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调整＋名词后缀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proper adjustment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7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调整</a:t>
            </a:r>
            <a:endParaRPr lang="zh-CN" altLang="en-US" sz="2400" dirty="0"/>
          </a:p>
        </p:txBody>
      </p:sp>
      <p:sp>
        <p:nvSpPr>
          <p:cNvPr id="104907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调整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72" grpId="0"/>
      <p:bldP spid="1049073" grpId="0"/>
      <p:bldP spid="1049074" grpId="0"/>
      <p:bldP spid="10490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admire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7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əd'maɪə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36" name="表格 6"/>
          <p:cNvGraphicFramePr>
            <a:graphicFrameLocks noGrp="1"/>
          </p:cNvGraphicFramePr>
          <p:nvPr/>
        </p:nvGraphicFramePr>
        <p:xfrm>
          <a:off x="6092078" y="1196700"/>
          <a:ext cx="54277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加＋烂泥→嫉妒别人漂亮，巴不得往其脸上加把烂泥→羡慕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admirable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ædmərəbl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3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admir(e)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羡慕＋可以的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admirable achievement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7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羡慕</a:t>
            </a:r>
            <a:endParaRPr lang="zh-CN" altLang="en-US" sz="2400" dirty="0"/>
          </a:p>
        </p:txBody>
      </p:sp>
      <p:sp>
        <p:nvSpPr>
          <p:cNvPr id="104907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令人羡慕的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76" grpId="0"/>
      <p:bldP spid="1049077" grpId="0"/>
      <p:bldP spid="1049078" grpId="0"/>
      <p:bldP spid="10490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admit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39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əd'mɪt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40" name="表格 6"/>
          <p:cNvGraphicFramePr>
            <a:graphicFrameLocks noGrp="1"/>
          </p:cNvGraphicFramePr>
          <p:nvPr/>
        </p:nvGraphicFramePr>
        <p:xfrm>
          <a:off x="241540" y="182491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加强＋走→允许进入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 5,000 students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41" name="表格 9"/>
          <p:cNvGraphicFramePr>
            <a:graphicFrameLocks noGrp="1"/>
          </p:cNvGraphicFramePr>
          <p:nvPr/>
        </p:nvGraphicFramePr>
        <p:xfrm>
          <a:off x="241540" y="325487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əd'mɪʃən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42" name="表格 10"/>
          <p:cNvGraphicFramePr>
            <a:graphicFrameLocks noGrp="1"/>
          </p:cNvGraphicFramePr>
          <p:nvPr/>
        </p:nvGraphicFramePr>
        <p:xfrm>
          <a:off x="241540" y="426193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admi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(t)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(s)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允许进入＋后缀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admission ticket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43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pə'mɪt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44" name="表格 12"/>
          <p:cNvGraphicFramePr>
            <a:graphicFrameLocks noGrp="1"/>
          </p:cNvGraphicFramePr>
          <p:nvPr/>
        </p:nvGraphicFramePr>
        <p:xfrm>
          <a:off x="6514877" y="17561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全部＋放出→许可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permit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do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]permission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45" name="表格 13"/>
          <p:cNvGraphicFramePr>
            <a:graphicFrameLocks noGrp="1"/>
          </p:cNvGraphicFramePr>
          <p:nvPr/>
        </p:nvGraphicFramePr>
        <p:xfrm>
          <a:off x="6514877" y="325487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səb'mɪt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46" name="表格 14"/>
          <p:cNvGraphicFramePr>
            <a:graphicFrameLocks noGrp="1"/>
          </p:cNvGraphicFramePr>
          <p:nvPr/>
        </p:nvGraphicFramePr>
        <p:xfrm>
          <a:off x="6514877" y="4261935"/>
          <a:ext cx="557062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8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在下＋走→从下面走上来→递交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submit a report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82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允许进入；承认</a:t>
            </a:r>
            <a:endParaRPr lang="zh-CN" altLang="en-US" sz="2400" dirty="0"/>
          </a:p>
        </p:txBody>
      </p:sp>
      <p:sp>
        <p:nvSpPr>
          <p:cNvPr id="1049083" name="文本框 20"/>
          <p:cNvSpPr txBox="1"/>
          <p:nvPr/>
        </p:nvSpPr>
        <p:spPr>
          <a:xfrm>
            <a:off x="2677887" y="373053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允许进入；录取</a:t>
            </a:r>
            <a:endParaRPr lang="zh-CN" altLang="en-US" sz="2400" b="1" dirty="0"/>
          </a:p>
        </p:txBody>
      </p:sp>
      <p:sp>
        <p:nvSpPr>
          <p:cNvPr id="1049084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许可</a:t>
            </a:r>
            <a:endParaRPr lang="zh-CN" altLang="en-US" sz="2400" dirty="0"/>
          </a:p>
        </p:txBody>
      </p:sp>
      <p:sp>
        <p:nvSpPr>
          <p:cNvPr id="1049085" name="文本框 22"/>
          <p:cNvSpPr txBox="1"/>
          <p:nvPr/>
        </p:nvSpPr>
        <p:spPr>
          <a:xfrm>
            <a:off x="8572402" y="375891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 smtClean="0"/>
              <a:t>服从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递交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80" grpId="0"/>
      <p:bldP spid="1049081" grpId="0"/>
      <p:bldP spid="1049082" grpId="0"/>
      <p:bldP spid="1049083" grpId="0"/>
      <p:bldP spid="1049084" grpId="0"/>
      <p:bldP spid="10490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adolescence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ædə'lesns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48" name="表格 6"/>
          <p:cNvGraphicFramePr>
            <a:graphicFrameLocks noGrp="1"/>
          </p:cNvGraphicFramePr>
          <p:nvPr/>
        </p:nvGraphicFramePr>
        <p:xfrm>
          <a:off x="6092078" y="106288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adole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scence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成人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(adult)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＋景象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(scene)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impulse in adolescence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49" name="表格 9"/>
          <p:cNvGraphicFramePr>
            <a:graphicFrameLocks noGrp="1"/>
          </p:cNvGraphicFramePr>
          <p:nvPr/>
        </p:nvGraphicFramePr>
        <p:xfrm>
          <a:off x="230523" y="3049470"/>
          <a:ext cx="5674518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2089"/>
                <a:gridCol w="336242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ædə'lesnt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75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50" name="表格 10"/>
          <p:cNvGraphicFramePr>
            <a:graphicFrameLocks noGrp="1"/>
          </p:cNvGraphicFramePr>
          <p:nvPr/>
        </p:nvGraphicFramePr>
        <p:xfrm>
          <a:off x="6092078" y="29740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adolescent passion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88" name="文本框 19"/>
          <p:cNvSpPr txBox="1"/>
          <p:nvPr/>
        </p:nvSpPr>
        <p:spPr>
          <a:xfrm>
            <a:off x="2560951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青春期</a:t>
            </a:r>
            <a:endParaRPr lang="zh-CN" altLang="en-US" sz="2400" dirty="0"/>
          </a:p>
        </p:txBody>
      </p:sp>
      <p:sp>
        <p:nvSpPr>
          <p:cNvPr id="1049089" name="文本框 20"/>
          <p:cNvSpPr txBox="1"/>
          <p:nvPr/>
        </p:nvSpPr>
        <p:spPr>
          <a:xfrm>
            <a:off x="2516888" y="3707261"/>
            <a:ext cx="34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青春期的</a:t>
            </a:r>
            <a:r>
              <a:rPr lang="zh-CN" altLang="en-US" sz="2400" b="1" dirty="0" smtClean="0"/>
              <a:t>；青</a:t>
            </a:r>
            <a:r>
              <a:rPr lang="zh-CN" altLang="en-US" sz="2400" b="1" dirty="0"/>
              <a:t>少年的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86" grpId="0"/>
      <p:bldP spid="1049087" grpId="0"/>
      <p:bldP spid="1049088" grpId="0"/>
      <p:bldP spid="10490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9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əd'vɑːns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52" name="表格 6"/>
          <p:cNvGraphicFramePr>
            <a:graphicFrameLocks noGrp="1"/>
          </p:cNvGraphicFramePr>
          <p:nvPr/>
        </p:nvGraphicFramePr>
        <p:xfrm>
          <a:off x="6092078" y="12078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加＋车→前行→前进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days in advance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əd'vɑːntɪdʒ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54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advan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(t)age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进步＋名词后缀→优势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]disadvantage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9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n./vi.</a:t>
            </a:r>
            <a:r>
              <a:rPr lang="zh-CN" altLang="en-US" sz="2400" b="1" dirty="0"/>
              <a:t>前进；进步</a:t>
            </a:r>
            <a:endParaRPr lang="zh-CN" altLang="en-US" sz="2400" dirty="0"/>
          </a:p>
        </p:txBody>
      </p:sp>
      <p:sp>
        <p:nvSpPr>
          <p:cNvPr id="1049093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优势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90" grpId="0"/>
      <p:bldP spid="1049091" grpId="0"/>
      <p:bldP spid="1049092" grpId="0"/>
      <p:bldP spid="10490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advice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5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əd'vaɪs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5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加＋副职→提供建议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piece of advice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]suggestion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5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2089"/>
                <a:gridCol w="31156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əd'vaɪz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5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do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]persuade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96" name="文本框 19"/>
          <p:cNvSpPr txBox="1"/>
          <p:nvPr/>
        </p:nvSpPr>
        <p:spPr>
          <a:xfrm>
            <a:off x="2560951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忠告；建议</a:t>
            </a:r>
            <a:endParaRPr lang="zh-CN" altLang="en-US" sz="2400" dirty="0"/>
          </a:p>
        </p:txBody>
      </p:sp>
      <p:sp>
        <p:nvSpPr>
          <p:cNvPr id="104909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劝告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94" grpId="0"/>
      <p:bldP spid="1049095" grpId="0"/>
      <p:bldP spid="1049096" grpId="0"/>
      <p:bldP spid="10490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affect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5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ə'fekt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60" name="表格 6"/>
          <p:cNvGraphicFramePr>
            <a:graphicFrameLocks noGrp="1"/>
          </p:cNvGraphicFramePr>
          <p:nvPr/>
        </p:nvGraphicFramePr>
        <p:xfrm>
          <a:off x="6092078" y="12078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加强＋做→影响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affect health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]influence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6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affection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ə'fekʃən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62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affect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影响＋名词后缀→爱的力量影响最大→喜爱 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]love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0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不好的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影响</a:t>
            </a:r>
            <a:endParaRPr lang="zh-CN" altLang="en-US" sz="2400" dirty="0"/>
          </a:p>
        </p:txBody>
      </p:sp>
      <p:sp>
        <p:nvSpPr>
          <p:cNvPr id="104910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喜爱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98" grpId="0"/>
      <p:bldP spid="1049099" grpId="0"/>
      <p:bldP spid="1049100" grpId="0"/>
      <p:bldP spid="1049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13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4" name="表格 6"/>
          <p:cNvGraphicFramePr>
            <a:graphicFrameLocks noGrp="1"/>
          </p:cNvGraphicFramePr>
          <p:nvPr/>
        </p:nvGraphicFramePr>
        <p:xfrm>
          <a:off x="241540" y="188673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头＋弯腰＋走→开始行动或跑步的样子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 for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15" name="表格 9"/>
          <p:cNvGraphicFramePr>
            <a:graphicFrameLocks noGrp="1"/>
          </p:cNvGraphicFramePr>
          <p:nvPr/>
        </p:nvGraphicFramePr>
        <p:xfrm>
          <a:off x="241540" y="344285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6" name="表格 10"/>
          <p:cNvGraphicFramePr>
            <a:graphicFrameLocks noGrp="1"/>
          </p:cNvGraphicFramePr>
          <p:nvPr/>
        </p:nvGraphicFramePr>
        <p:xfrm>
          <a:off x="241540" y="447604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行动＋名词后缀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action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17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(r)/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8" name="表格 14"/>
          <p:cNvGraphicFramePr>
            <a:graphicFrameLocks noGrp="1"/>
          </p:cNvGraphicFramePr>
          <p:nvPr/>
        </p:nvGraphicFramePr>
        <p:xfrm>
          <a:off x="6514877" y="18867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表演＋人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well-known actor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19" name="表格 15"/>
          <p:cNvGraphicFramePr>
            <a:graphicFrameLocks noGrp="1"/>
          </p:cNvGraphicFramePr>
          <p:nvPr/>
        </p:nvGraphicFramePr>
        <p:xfrm>
          <a:off x="6514877" y="344285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actress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æktrɪs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20" name="表格 16"/>
          <p:cNvGraphicFramePr>
            <a:graphicFrameLocks noGrp="1"/>
          </p:cNvGraphicFramePr>
          <p:nvPr/>
        </p:nvGraphicFramePr>
        <p:xfrm>
          <a:off x="6514877" y="447604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表演＋女性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pretty actress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19" name="文本框 19"/>
          <p:cNvSpPr txBox="1"/>
          <p:nvPr/>
        </p:nvSpPr>
        <p:spPr>
          <a:xfrm>
            <a:off x="2246812" y="1235950"/>
            <a:ext cx="36837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行动；表演</a:t>
            </a:r>
            <a:endParaRPr lang="zh-CN" altLang="en-US" sz="2400" dirty="0"/>
          </a:p>
        </p:txBody>
      </p:sp>
      <p:sp>
        <p:nvSpPr>
          <p:cNvPr id="1048920" name="文本框 20"/>
          <p:cNvSpPr txBox="1"/>
          <p:nvPr/>
        </p:nvSpPr>
        <p:spPr>
          <a:xfrm>
            <a:off x="2272936" y="394846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行动</a:t>
            </a:r>
            <a:endParaRPr lang="zh-CN" altLang="en-US" sz="2400" b="1" dirty="0"/>
          </a:p>
        </p:txBody>
      </p:sp>
      <p:sp>
        <p:nvSpPr>
          <p:cNvPr id="1048921" name="文本框 22"/>
          <p:cNvSpPr txBox="1"/>
          <p:nvPr/>
        </p:nvSpPr>
        <p:spPr>
          <a:xfrm>
            <a:off x="8572400" y="121254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男演员</a:t>
            </a:r>
            <a:endParaRPr lang="zh-CN" altLang="en-US" sz="2400" dirty="0"/>
          </a:p>
        </p:txBody>
      </p:sp>
      <p:sp>
        <p:nvSpPr>
          <p:cNvPr id="1048922" name="文本框 23"/>
          <p:cNvSpPr txBox="1"/>
          <p:nvPr/>
        </p:nvSpPr>
        <p:spPr>
          <a:xfrm>
            <a:off x="8572401" y="39223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女演员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7" grpId="0"/>
      <p:bldP spid="1048918" grpId="0"/>
      <p:bldP spid="1048919" grpId="0"/>
      <p:bldP spid="1048920" grpId="0"/>
      <p:bldP spid="1048921" grpId="0"/>
      <p:bldP spid="10489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63" name="表格 4"/>
          <p:cNvGraphicFramePr>
            <a:graphicFrameLocks noGrp="1"/>
          </p:cNvGraphicFramePr>
          <p:nvPr/>
        </p:nvGraphicFramePr>
        <p:xfrm>
          <a:off x="241540" y="1165781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ɑːftə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64" name="表格 6"/>
          <p:cNvGraphicFramePr>
            <a:graphicFrameLocks noGrp="1"/>
          </p:cNvGraphicFramePr>
          <p:nvPr/>
        </p:nvGraphicFramePr>
        <p:xfrm>
          <a:off x="159629" y="231830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two days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after a mouse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]before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65" name="表格 9"/>
          <p:cNvGraphicFramePr>
            <a:graphicFrameLocks noGrp="1"/>
          </p:cNvGraphicFramePr>
          <p:nvPr/>
        </p:nvGraphicFramePr>
        <p:xfrm>
          <a:off x="6446406" y="1165781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2089"/>
                <a:gridCol w="31156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afterwards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ɑːftəwədz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66" name="表格 10"/>
          <p:cNvGraphicFramePr>
            <a:graphicFrameLocks noGrp="1"/>
          </p:cNvGraphicFramePr>
          <p:nvPr/>
        </p:nvGraphicFramePr>
        <p:xfrm>
          <a:off x="6437765" y="26617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wards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……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之后＋朝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afterwards catch up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04" name="文本框 19"/>
          <p:cNvSpPr txBox="1"/>
          <p:nvPr/>
        </p:nvSpPr>
        <p:spPr>
          <a:xfrm>
            <a:off x="2560951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时间、动作</a:t>
            </a:r>
            <a:r>
              <a:rPr lang="en-US" altLang="zh-CN" sz="2400" b="1" dirty="0"/>
              <a:t>)</a:t>
            </a:r>
            <a:r>
              <a:rPr lang="zh-CN" altLang="en-US" sz="2400" b="1" dirty="0" smtClean="0"/>
              <a:t>在</a:t>
            </a:r>
            <a:endParaRPr lang="en-US" altLang="zh-CN" sz="2400" b="1" dirty="0" smtClean="0"/>
          </a:p>
          <a:p>
            <a:r>
              <a:rPr lang="en-US" altLang="zh-CN" sz="2400" b="1" dirty="0">
                <a:latin typeface="+mn-ea"/>
              </a:rPr>
              <a:t>……</a:t>
            </a:r>
            <a:r>
              <a:rPr lang="zh-CN" altLang="en-US" sz="2400" b="1" dirty="0" smtClean="0"/>
              <a:t>之后</a:t>
            </a:r>
            <a:endParaRPr lang="zh-CN" altLang="en-US" sz="2400" dirty="0"/>
          </a:p>
        </p:txBody>
      </p:sp>
      <p:sp>
        <p:nvSpPr>
          <p:cNvPr id="1049105" name="文本框 20"/>
          <p:cNvSpPr txBox="1"/>
          <p:nvPr/>
        </p:nvSpPr>
        <p:spPr>
          <a:xfrm>
            <a:off x="8765821" y="17864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后来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02" grpId="0"/>
      <p:bldP spid="1049103" grpId="0"/>
      <p:bldP spid="1049104" grpId="0"/>
      <p:bldP spid="104910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agree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0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67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ə'ɡri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68" name="表格 6"/>
          <p:cNvGraphicFramePr>
            <a:graphicFrameLocks noGrp="1"/>
          </p:cNvGraphicFramePr>
          <p:nvPr/>
        </p:nvGraphicFramePr>
        <p:xfrm>
          <a:off x="241540" y="1691106"/>
          <a:ext cx="542774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agree with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]disagree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69" name="表格 9"/>
          <p:cNvGraphicFramePr>
            <a:graphicFrameLocks noGrp="1"/>
          </p:cNvGraphicFramePr>
          <p:nvPr/>
        </p:nvGraphicFramePr>
        <p:xfrm>
          <a:off x="241540" y="331063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ə'ɡriːmənt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70" name="表格 10"/>
          <p:cNvGraphicFramePr>
            <a:graphicFrameLocks noGrp="1"/>
          </p:cNvGraphicFramePr>
          <p:nvPr/>
        </p:nvGraphicFramePr>
        <p:xfrm>
          <a:off x="241540" y="4317690"/>
          <a:ext cx="54277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agreement with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]disagreement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71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9621"/>
                <a:gridCol w="32781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aggressive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ə'ɡresɪv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72" name="表格 12"/>
          <p:cNvGraphicFramePr>
            <a:graphicFrameLocks noGrp="1"/>
          </p:cNvGraphicFramePr>
          <p:nvPr/>
        </p:nvGraphicFramePr>
        <p:xfrm>
          <a:off x="6514877" y="167804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加强＋走＋的→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侵略的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an aggressive war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73" name="表格 13"/>
          <p:cNvGraphicFramePr>
            <a:graphicFrameLocks noGrp="1"/>
          </p:cNvGraphicFramePr>
          <p:nvPr/>
        </p:nvGraphicFramePr>
        <p:xfrm>
          <a:off x="6514877" y="3310631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prəʊɡres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74" name="表格 14"/>
          <p:cNvGraphicFramePr>
            <a:graphicFrameLocks noGrp="1"/>
          </p:cNvGraphicFramePr>
          <p:nvPr/>
        </p:nvGraphicFramePr>
        <p:xfrm>
          <a:off x="6514877" y="431769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gress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前进＋走→进步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rapid progress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08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同意</a:t>
            </a:r>
            <a:endParaRPr lang="zh-CN" altLang="en-US" sz="2400" dirty="0"/>
          </a:p>
        </p:txBody>
      </p:sp>
      <p:sp>
        <p:nvSpPr>
          <p:cNvPr id="1049109" name="文本框 20"/>
          <p:cNvSpPr txBox="1"/>
          <p:nvPr/>
        </p:nvSpPr>
        <p:spPr>
          <a:xfrm>
            <a:off x="2677887" y="378628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同意；一致；协议</a:t>
            </a:r>
            <a:endParaRPr lang="zh-CN" altLang="en-US" sz="2400" b="1" dirty="0"/>
          </a:p>
        </p:txBody>
      </p:sp>
      <p:sp>
        <p:nvSpPr>
          <p:cNvPr id="1049110" name="文本框 21"/>
          <p:cNvSpPr txBox="1"/>
          <p:nvPr/>
        </p:nvSpPr>
        <p:spPr>
          <a:xfrm>
            <a:off x="8678173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侵略的</a:t>
            </a:r>
            <a:endParaRPr lang="zh-CN" altLang="en-US" sz="2400" dirty="0"/>
          </a:p>
        </p:txBody>
      </p:sp>
      <p:sp>
        <p:nvSpPr>
          <p:cNvPr id="1049111" name="文本框 22"/>
          <p:cNvSpPr txBox="1"/>
          <p:nvPr/>
        </p:nvSpPr>
        <p:spPr>
          <a:xfrm>
            <a:off x="8572402" y="381466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进步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06" grpId="0"/>
      <p:bldP spid="1049107" grpId="0"/>
      <p:bldP spid="1049108" grpId="0"/>
      <p:bldP spid="1049109" grpId="0"/>
      <p:bldP spid="1049110" grpId="0"/>
      <p:bldP spid="10491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altitude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7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altitude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æltɪtjuːd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76" name="表格 6"/>
          <p:cNvGraphicFramePr>
            <a:graphicFrameLocks noGrp="1"/>
          </p:cNvGraphicFramePr>
          <p:nvPr/>
        </p:nvGraphicFramePr>
        <p:xfrm>
          <a:off x="6092078" y="120785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alti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tude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高＋名词后缀→高度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altitude of 15,000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7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2089"/>
                <a:gridCol w="31156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attitude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ætɪtjuːd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78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与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altitude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相近，从高度到态度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friendly attitude towards strangers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14" name="文本框 19"/>
          <p:cNvSpPr txBox="1"/>
          <p:nvPr/>
        </p:nvSpPr>
        <p:spPr>
          <a:xfrm>
            <a:off x="2560951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/>
              <a:t>n.</a:t>
            </a:r>
            <a:r>
              <a:rPr lang="en-US" altLang="zh-CN" sz="2000" b="1" dirty="0"/>
              <a:t>(</a:t>
            </a:r>
            <a:r>
              <a:rPr lang="zh-CN" altLang="en-US" sz="2400" b="1" dirty="0"/>
              <a:t>海拔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高度</a:t>
            </a:r>
            <a:endParaRPr lang="zh-CN" altLang="en-US" sz="2000" dirty="0"/>
          </a:p>
        </p:txBody>
      </p:sp>
      <p:sp>
        <p:nvSpPr>
          <p:cNvPr id="1049115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态度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12" grpId="0"/>
      <p:bldP spid="1049113" grpId="0"/>
      <p:bldP spid="1049114" grpId="0"/>
      <p:bldP spid="10491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anger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7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æŋɡə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80" name="表格 6"/>
          <p:cNvGraphicFramePr>
            <a:graphicFrameLocks noGrp="1"/>
          </p:cNvGraphicFramePr>
          <p:nvPr/>
        </p:nvGraphicFramePr>
        <p:xfrm>
          <a:off x="6092078" y="97488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谐音“暗干”→暗地里对着干是因为有“怒气”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one's anger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8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æŋɡri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82" name="表格 10"/>
          <p:cNvGraphicFramePr>
            <a:graphicFrameLocks noGrp="1"/>
          </p:cNvGraphicFramePr>
          <p:nvPr/>
        </p:nvGraphicFramePr>
        <p:xfrm>
          <a:off x="6092078" y="2918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怒气＋的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angry with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8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angrily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æŋɡrəli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84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angr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愤怒＋地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shout towards the sky angrily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1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怒气</a:t>
            </a:r>
            <a:endParaRPr lang="zh-CN" altLang="en-US" sz="2400" dirty="0"/>
          </a:p>
        </p:txBody>
      </p:sp>
      <p:sp>
        <p:nvSpPr>
          <p:cNvPr id="1049119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愤怒的</a:t>
            </a:r>
            <a:endParaRPr lang="zh-CN" altLang="en-US" sz="2400" b="1" dirty="0"/>
          </a:p>
        </p:txBody>
      </p:sp>
      <p:sp>
        <p:nvSpPr>
          <p:cNvPr id="1049120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愤怒地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16" grpId="0"/>
      <p:bldP spid="1049117" grpId="0"/>
      <p:bldP spid="1049118" grpId="0"/>
      <p:bldP spid="1049119" grpId="0"/>
      <p:bldP spid="10491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apology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8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4392"/>
                <a:gridCol w="30933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apology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ə'pɒlədʒi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86" name="表格 6"/>
          <p:cNvGraphicFramePr>
            <a:graphicFrameLocks noGrp="1"/>
          </p:cNvGraphicFramePr>
          <p:nvPr/>
        </p:nvGraphicFramePr>
        <p:xfrm>
          <a:off x="6092078" y="1185549"/>
          <a:ext cx="56167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944"/>
                <a:gridCol w="47987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+logy→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退后一步说→道歉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an apology to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8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2089"/>
                <a:gridCol w="31156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apologize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ə'pɒlədʒaɪz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88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apolog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ize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道歉＋动词后缀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apologize to Tom for rude speech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23" name="文本框 19"/>
          <p:cNvSpPr txBox="1"/>
          <p:nvPr/>
        </p:nvSpPr>
        <p:spPr>
          <a:xfrm>
            <a:off x="2560951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道歉</a:t>
            </a:r>
            <a:endParaRPr lang="zh-CN" altLang="en-US" sz="2400" dirty="0"/>
          </a:p>
        </p:txBody>
      </p:sp>
      <p:sp>
        <p:nvSpPr>
          <p:cNvPr id="104912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道歉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21" grpId="0"/>
      <p:bldP spid="1049122" grpId="0"/>
      <p:bldP spid="1049123" grpId="0"/>
      <p:bldP spid="10491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ə'pɪə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90" name="表格 6"/>
          <p:cNvGraphicFramePr>
            <a:graphicFrameLocks noGrp="1"/>
          </p:cNvGraphicFramePr>
          <p:nvPr/>
        </p:nvGraphicFramePr>
        <p:xfrm>
          <a:off x="6092078" y="10294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谐音“阿婆”＋梨→阿婆看见梨子“出现了”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]appearance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9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disappear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dɪsə'pɪə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9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appear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不＋出现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disappear in the distance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2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出现</a:t>
            </a:r>
            <a:endParaRPr lang="zh-CN" altLang="en-US" sz="2400" dirty="0"/>
          </a:p>
        </p:txBody>
      </p:sp>
      <p:sp>
        <p:nvSpPr>
          <p:cNvPr id="104912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消失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25" grpId="0"/>
      <p:bldP spid="1049126" grpId="0"/>
      <p:bldP spid="1049127" grpId="0"/>
      <p:bldP spid="10491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angle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æŋɡl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94" name="表格 6"/>
          <p:cNvGraphicFramePr>
            <a:graphicFrameLocks noGrp="1"/>
          </p:cNvGraphicFramePr>
          <p:nvPr/>
        </p:nvGraphicFramePr>
        <p:xfrm>
          <a:off x="6092078" y="9402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 different  angles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69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traɪ'æŋɡl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96" name="表格 10"/>
          <p:cNvGraphicFramePr>
            <a:graphicFrameLocks noGrp="1"/>
          </p:cNvGraphicFramePr>
          <p:nvPr/>
        </p:nvGraphicFramePr>
        <p:xfrm>
          <a:off x="6092078" y="278443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三＋角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  the  three  sides  of  a triangle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3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角；角度</a:t>
            </a:r>
            <a:endParaRPr lang="zh-CN" altLang="en-US" sz="2400" dirty="0"/>
          </a:p>
        </p:txBody>
      </p:sp>
      <p:sp>
        <p:nvSpPr>
          <p:cNvPr id="104913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三角形</a:t>
            </a:r>
            <a:endParaRPr lang="zh-CN" altLang="en-US" sz="2400" b="1" dirty="0"/>
          </a:p>
        </p:txBody>
      </p:sp>
      <p:graphicFrame>
        <p:nvGraphicFramePr>
          <p:cNvPr id="4194697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rektæŋɡl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698" name="表格 12"/>
          <p:cNvGraphicFramePr>
            <a:graphicFrameLocks noGrp="1"/>
          </p:cNvGraphicFramePr>
          <p:nvPr/>
        </p:nvGraphicFramePr>
        <p:xfrm>
          <a:off x="6092078" y="43999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直＋角→四个角都是直角→长方形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 a  rectangle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33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长方形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29" grpId="0"/>
      <p:bldP spid="1049130" grpId="0"/>
      <p:bldP spid="1049131" grpId="0"/>
      <p:bldP spid="1049132" grpId="0"/>
      <p:bldP spid="10491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699" name="表格 4"/>
          <p:cNvGraphicFramePr>
            <a:graphicFrameLocks noGrp="1"/>
          </p:cNvGraphicFramePr>
          <p:nvPr/>
        </p:nvGraphicFramePr>
        <p:xfrm>
          <a:off x="241540" y="66780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ə'plaɪ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00" name="表格 6"/>
          <p:cNvGraphicFramePr>
            <a:graphicFrameLocks noGrp="1"/>
          </p:cNvGraphicFramePr>
          <p:nvPr/>
        </p:nvGraphicFramePr>
        <p:xfrm>
          <a:off x="241540" y="168601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加强＋重叠→申请表叠成几层→申请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 to  Harvard  University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01" name="表格 9"/>
          <p:cNvGraphicFramePr>
            <a:graphicFrameLocks noGrp="1"/>
          </p:cNvGraphicFramePr>
          <p:nvPr/>
        </p:nvGraphicFramePr>
        <p:xfrm>
          <a:off x="241540" y="32086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æplɪkənt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02" name="表格 10"/>
          <p:cNvGraphicFramePr>
            <a:graphicFrameLocks noGrp="1"/>
          </p:cNvGraphicFramePr>
          <p:nvPr/>
        </p:nvGraphicFramePr>
        <p:xfrm>
          <a:off x="241540" y="42418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applic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申请＋人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 one  from  one  thousand applicants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03" name="表格 11"/>
          <p:cNvGraphicFramePr>
            <a:graphicFrameLocks noGrp="1"/>
          </p:cNvGraphicFramePr>
          <p:nvPr/>
        </p:nvGraphicFramePr>
        <p:xfrm>
          <a:off x="6503726" y="66780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æplɪ'keɪʃən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04" name="表格 12"/>
          <p:cNvGraphicFramePr>
            <a:graphicFrameLocks noGrp="1"/>
          </p:cNvGraphicFramePr>
          <p:nvPr/>
        </p:nvGraphicFramePr>
        <p:xfrm>
          <a:off x="6503726" y="17414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applic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申请＋名词后缀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 in/out  an  application  form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36" name="文本框 19"/>
          <p:cNvSpPr txBox="1"/>
          <p:nvPr/>
        </p:nvSpPr>
        <p:spPr>
          <a:xfrm>
            <a:off x="2358322" y="1169044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申请</a:t>
            </a:r>
            <a:endParaRPr lang="zh-CN" altLang="en-US" sz="2400" dirty="0"/>
          </a:p>
        </p:txBody>
      </p:sp>
      <p:sp>
        <p:nvSpPr>
          <p:cNvPr id="1049137" name="文本框 20"/>
          <p:cNvSpPr txBox="1"/>
          <p:nvPr/>
        </p:nvSpPr>
        <p:spPr>
          <a:xfrm>
            <a:off x="2272936" y="371428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申请人</a:t>
            </a:r>
            <a:endParaRPr lang="zh-CN" altLang="en-US" sz="2400" b="1" dirty="0"/>
          </a:p>
        </p:txBody>
      </p:sp>
      <p:sp>
        <p:nvSpPr>
          <p:cNvPr id="1049138" name="文本框 21"/>
          <p:cNvSpPr txBox="1"/>
          <p:nvPr/>
        </p:nvSpPr>
        <p:spPr>
          <a:xfrm>
            <a:off x="9068463" y="11473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申请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34" grpId="0"/>
      <p:bldP spid="1049135" grpId="0"/>
      <p:bldP spid="1049136" grpId="0"/>
      <p:bldP spid="1049137" grpId="0"/>
      <p:bldP spid="10491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appreciate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4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05" name="表格 13"/>
          <p:cNvGraphicFramePr>
            <a:graphicFrameLocks noGrp="1"/>
          </p:cNvGraphicFramePr>
          <p:nvPr/>
        </p:nvGraphicFramePr>
        <p:xfrm>
          <a:off x="314809" y="80161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appreciate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ə'priːʃɪeɪt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06" name="表格 14"/>
          <p:cNvGraphicFramePr>
            <a:graphicFrameLocks noGrp="1"/>
          </p:cNvGraphicFramePr>
          <p:nvPr/>
        </p:nvGraphicFramePr>
        <p:xfrm>
          <a:off x="314809" y="19201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preci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加强＋价值＋后缀→欣赏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appreciate  a  photo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07" name="表格 15"/>
          <p:cNvGraphicFramePr>
            <a:graphicFrameLocks noGrp="1"/>
          </p:cNvGraphicFramePr>
          <p:nvPr/>
        </p:nvGraphicFramePr>
        <p:xfrm>
          <a:off x="6418577" y="80161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appreciation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əˌpriːʃɪ'eɪʃən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08" name="表格 16"/>
          <p:cNvGraphicFramePr>
            <a:graphicFrameLocks noGrp="1"/>
          </p:cNvGraphicFramePr>
          <p:nvPr/>
        </p:nvGraphicFramePr>
        <p:xfrm>
          <a:off x="6418577" y="196861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appreciat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欣赏＋后缀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express  high  appreciation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41" name="文本框 22"/>
          <p:cNvSpPr txBox="1"/>
          <p:nvPr/>
        </p:nvSpPr>
        <p:spPr>
          <a:xfrm>
            <a:off x="2372332" y="127944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欣赏；感谢</a:t>
            </a:r>
            <a:endParaRPr lang="zh-CN" altLang="en-US" sz="2400" dirty="0"/>
          </a:p>
        </p:txBody>
      </p:sp>
      <p:sp>
        <p:nvSpPr>
          <p:cNvPr id="1049142" name="文本框 23"/>
          <p:cNvSpPr txBox="1"/>
          <p:nvPr/>
        </p:nvSpPr>
        <p:spPr>
          <a:xfrm>
            <a:off x="8821783" y="128109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欣赏；感激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39" grpId="0"/>
      <p:bldP spid="1049140" grpId="0"/>
      <p:bldP spid="1049141" grpId="0"/>
      <p:bldP spid="10491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0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reɪndʒ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10" name="表格 6"/>
          <p:cNvGraphicFramePr>
            <a:graphicFrameLocks noGrp="1"/>
          </p:cNvGraphicFramePr>
          <p:nvPr/>
        </p:nvGraphicFramePr>
        <p:xfrm>
          <a:off x="6092078" y="85101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wide  range  of  choices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1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ə'reɪndʒ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12" name="表格 10"/>
          <p:cNvGraphicFramePr>
            <a:graphicFrameLocks noGrp="1"/>
          </p:cNvGraphicFramePr>
          <p:nvPr/>
        </p:nvGraphicFramePr>
        <p:xfrm>
          <a:off x="6092078" y="2873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range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加强＋安排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arrange  for  a  meeting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4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一排；范围</a:t>
            </a:r>
            <a:endParaRPr lang="zh-CN" altLang="en-US" sz="2400" dirty="0"/>
          </a:p>
        </p:txBody>
      </p:sp>
      <p:sp>
        <p:nvSpPr>
          <p:cNvPr id="104914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安排；排列</a:t>
            </a:r>
            <a:endParaRPr lang="zh-CN" altLang="en-US" sz="2400" b="1" dirty="0"/>
          </a:p>
        </p:txBody>
      </p:sp>
      <p:graphicFrame>
        <p:nvGraphicFramePr>
          <p:cNvPr id="419471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ə'reɪndʒmənt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14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arrange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安排＋名词后缀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necessary  arrangements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47" name="文本框 13"/>
          <p:cNvSpPr txBox="1"/>
          <p:nvPr/>
        </p:nvSpPr>
        <p:spPr>
          <a:xfrm>
            <a:off x="2661314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安排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43" grpId="0"/>
      <p:bldP spid="1049144" grpId="0"/>
      <p:bldP spid="1049145" grpId="0"/>
      <p:bldP spid="1049146" grpId="0"/>
      <p:bldP spid="1049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21" name="表格 11"/>
          <p:cNvGraphicFramePr>
            <a:graphicFrameLocks noGrp="1"/>
          </p:cNvGraphicFramePr>
          <p:nvPr/>
        </p:nvGraphicFramePr>
        <p:xfrm>
          <a:off x="241540" y="88001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4821"/>
                <a:gridCol w="328291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22" name="表格 12"/>
          <p:cNvGraphicFramePr>
            <a:graphicFrameLocks noGrp="1"/>
          </p:cNvGraphicFramePr>
          <p:nvPr/>
        </p:nvGraphicFramePr>
        <p:xfrm>
          <a:off x="241540" y="18533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行动＋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多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的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active girls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23" name="表格 17"/>
          <p:cNvGraphicFramePr>
            <a:graphicFrameLocks noGrp="1"/>
          </p:cNvGraphicFramePr>
          <p:nvPr/>
        </p:nvGraphicFramePr>
        <p:xfrm>
          <a:off x="6514877" y="880019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æktʃuəl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24" name="表格 18"/>
          <p:cNvGraphicFramePr>
            <a:graphicFrameLocks noGrp="1"/>
          </p:cNvGraphicFramePr>
          <p:nvPr/>
        </p:nvGraphicFramePr>
        <p:xfrm>
          <a:off x="6514877" y="18533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(u)al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行动＋的→用行动表现出来→实际的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actual situation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25" name="文本框 21"/>
          <p:cNvSpPr txBox="1"/>
          <p:nvPr/>
        </p:nvSpPr>
        <p:spPr>
          <a:xfrm>
            <a:off x="2393685" y="13596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活泼的；积极的</a:t>
            </a:r>
            <a:endParaRPr lang="zh-CN" altLang="en-US" sz="2400" dirty="0"/>
          </a:p>
        </p:txBody>
      </p:sp>
      <p:sp>
        <p:nvSpPr>
          <p:cNvPr id="1048926" name="文本框 24"/>
          <p:cNvSpPr txBox="1"/>
          <p:nvPr/>
        </p:nvSpPr>
        <p:spPr>
          <a:xfrm>
            <a:off x="8594701" y="13669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实际的</a:t>
            </a:r>
            <a:endParaRPr lang="zh-CN" altLang="en-US" sz="2400" dirty="0"/>
          </a:p>
        </p:txBody>
      </p:sp>
      <p:graphicFrame>
        <p:nvGraphicFramePr>
          <p:cNvPr id="4194525" name="表格 25"/>
          <p:cNvGraphicFramePr>
            <a:graphicFrameLocks noGrp="1"/>
          </p:cNvGraphicFramePr>
          <p:nvPr/>
        </p:nvGraphicFramePr>
        <p:xfrm>
          <a:off x="241540" y="348905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æktʃuəli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26" name="表格 26"/>
          <p:cNvGraphicFramePr>
            <a:graphicFrameLocks noGrp="1"/>
          </p:cNvGraphicFramePr>
          <p:nvPr/>
        </p:nvGraphicFramePr>
        <p:xfrm>
          <a:off x="241540" y="4565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实际的＋副词后缀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Actually nothing happened.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27" name="文本框 27"/>
          <p:cNvSpPr txBox="1"/>
          <p:nvPr/>
        </p:nvSpPr>
        <p:spPr>
          <a:xfrm>
            <a:off x="2246812" y="3990297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实际上</a:t>
            </a:r>
            <a:endParaRPr lang="zh-CN" altLang="en-US" sz="2400" dirty="0"/>
          </a:p>
        </p:txBody>
      </p:sp>
      <p:graphicFrame>
        <p:nvGraphicFramePr>
          <p:cNvPr id="4194527" name="表格 28"/>
          <p:cNvGraphicFramePr>
            <a:graphicFrameLocks noGrp="1"/>
          </p:cNvGraphicFramePr>
          <p:nvPr/>
        </p:nvGraphicFramePr>
        <p:xfrm>
          <a:off x="6514877" y="348726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fækt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28" name="表格 29"/>
          <p:cNvGraphicFramePr>
            <a:graphicFrameLocks noGrp="1"/>
          </p:cNvGraphicFramePr>
          <p:nvPr/>
        </p:nvGraphicFramePr>
        <p:xfrm>
          <a:off x="6514877" y="4565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女人＋行动→已成“事实”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deny a fact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28" name="文本框 30"/>
          <p:cNvSpPr txBox="1"/>
          <p:nvPr/>
        </p:nvSpPr>
        <p:spPr>
          <a:xfrm>
            <a:off x="8546273" y="39928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事实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3" grpId="0"/>
      <p:bldP spid="1048924" grpId="0"/>
      <p:bldP spid="1048925" grpId="0"/>
      <p:bldP spid="1048926" grpId="0"/>
      <p:bldP spid="1048927" grpId="0"/>
      <p:bldP spid="10489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14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1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ɑːtʃ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16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arc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弧形＋门→拱门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 a  beautiful  arch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1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ɑːkɪtekt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18" name="表格 10"/>
          <p:cNvGraphicFramePr>
            <a:graphicFrameLocks noGrp="1"/>
          </p:cNvGraphicFramePr>
          <p:nvPr/>
        </p:nvGraphicFramePr>
        <p:xfrm>
          <a:off x="6092078" y="291824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arch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拱门＋人＋盖→构造拱门的人→建筑师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1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246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ɑːkɪtektʃə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20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architect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建筑师＋名词后缀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Roman  architecture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15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拱门</a:t>
            </a:r>
            <a:endParaRPr lang="zh-CN" altLang="en-US" sz="2400" dirty="0"/>
          </a:p>
        </p:txBody>
      </p:sp>
      <p:sp>
        <p:nvSpPr>
          <p:cNvPr id="1049151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建筑师</a:t>
            </a:r>
            <a:endParaRPr lang="zh-CN" altLang="en-US" sz="2400" b="1" dirty="0"/>
          </a:p>
        </p:txBody>
      </p:sp>
      <p:sp>
        <p:nvSpPr>
          <p:cNvPr id="1049152" name="文本框 21"/>
          <p:cNvSpPr txBox="1"/>
          <p:nvPr/>
        </p:nvSpPr>
        <p:spPr>
          <a:xfrm>
            <a:off x="250520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建筑学；建筑风格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48" grpId="0"/>
      <p:bldP spid="1049149" grpId="0"/>
      <p:bldP spid="1049150" grpId="0"/>
      <p:bldP spid="1049151" grpId="0"/>
      <p:bldP spid="10491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5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1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87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态</a:t>
            </a:r>
            <a:r>
              <a:rPr lang="zh-CN" altLang="en-US" b="1" dirty="0"/>
              <a:t>度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忠</a:t>
            </a:r>
            <a:r>
              <a:rPr lang="zh-CN" altLang="en-US" b="1" dirty="0"/>
              <a:t>告；建议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劝</a:t>
            </a:r>
            <a:r>
              <a:rPr lang="zh-CN" altLang="en-US" b="1" dirty="0"/>
              <a:t>告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dirty="0" smtClean="0"/>
              <a:t>(</a:t>
            </a:r>
            <a:r>
              <a:rPr lang="zh-CN" altLang="en-US" b="1" dirty="0"/>
              <a:t>不好的</a:t>
            </a:r>
            <a:r>
              <a:rPr lang="en-US" altLang="zh-CN" b="1" dirty="0"/>
              <a:t>)</a:t>
            </a:r>
            <a:r>
              <a:rPr lang="zh-CN" altLang="en-US" b="1" dirty="0"/>
              <a:t>影响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安排；排列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安</a:t>
            </a:r>
            <a:r>
              <a:rPr lang="zh-CN" altLang="en-US" b="1" dirty="0"/>
              <a:t>排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怒</a:t>
            </a:r>
            <a:r>
              <a:rPr lang="zh-CN" altLang="en-US" b="1" dirty="0"/>
              <a:t>气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愤怒的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v.</a:t>
            </a:r>
            <a:r>
              <a:rPr lang="zh-CN" altLang="en-US" b="1" dirty="0" smtClean="0"/>
              <a:t>允</a:t>
            </a:r>
            <a:r>
              <a:rPr lang="zh-CN" altLang="en-US" b="1" dirty="0"/>
              <a:t>许进入；承认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调</a:t>
            </a:r>
            <a:r>
              <a:rPr lang="zh-CN" altLang="en-US" b="1" dirty="0"/>
              <a:t>整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调</a:t>
            </a:r>
            <a:r>
              <a:rPr lang="zh-CN" altLang="en-US" b="1" dirty="0"/>
              <a:t>整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羡</a:t>
            </a:r>
            <a:r>
              <a:rPr lang="zh-CN" altLang="en-US" b="1" dirty="0"/>
              <a:t>慕</a:t>
            </a:r>
            <a:endParaRPr lang="zh-CN" altLang="en-US" b="1" dirty="0"/>
          </a:p>
        </p:txBody>
      </p:sp>
      <p:sp>
        <p:nvSpPr>
          <p:cNvPr id="1049156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v.</a:t>
            </a:r>
            <a:r>
              <a:rPr lang="zh-CN" altLang="en-US" b="1" dirty="0" smtClean="0"/>
              <a:t>使</a:t>
            </a:r>
            <a:r>
              <a:rPr lang="zh-CN" altLang="en-US" b="1" dirty="0"/>
              <a:t>适应；改编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</a:t>
            </a:r>
            <a:r>
              <a:rPr lang="zh-CN" altLang="en-US" b="1" dirty="0" smtClean="0"/>
              <a:t>欣</a:t>
            </a:r>
            <a:r>
              <a:rPr lang="zh-CN" altLang="en-US" b="1" dirty="0"/>
              <a:t>赏；感谢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同意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同</a:t>
            </a:r>
            <a:r>
              <a:rPr lang="zh-CN" altLang="en-US" b="1" dirty="0"/>
              <a:t>意，一致；协议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道歉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道</a:t>
            </a:r>
            <a:r>
              <a:rPr lang="zh-CN" altLang="en-US" b="1" dirty="0"/>
              <a:t>歉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前进，进步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dirty="0" smtClean="0"/>
              <a:t> </a:t>
            </a:r>
            <a:r>
              <a:rPr lang="en-US" altLang="zh-CN" b="1" i="1" dirty="0" smtClean="0"/>
              <a:t>n.</a:t>
            </a:r>
            <a:r>
              <a:rPr lang="zh-CN" altLang="en-US" b="1" dirty="0" smtClean="0"/>
              <a:t>优</a:t>
            </a:r>
            <a:r>
              <a:rPr lang="zh-CN" altLang="en-US" b="1" dirty="0"/>
              <a:t>势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加</a:t>
            </a:r>
            <a:r>
              <a:rPr lang="zh-CN" altLang="en-US" b="1" dirty="0"/>
              <a:t>；加法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附加的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许可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n.</a:t>
            </a:r>
            <a:r>
              <a:rPr lang="zh-CN" altLang="en-US" b="1" dirty="0" smtClean="0"/>
              <a:t>进</a:t>
            </a:r>
            <a:r>
              <a:rPr lang="zh-CN" altLang="en-US" b="1" dirty="0"/>
              <a:t>步</a:t>
            </a:r>
            <a:endParaRPr lang="zh-CN" altLang="en-US" b="1" dirty="0"/>
          </a:p>
        </p:txBody>
      </p:sp>
      <p:sp>
        <p:nvSpPr>
          <p:cNvPr id="1049157" name="文本框 5"/>
          <p:cNvSpPr txBox="1"/>
          <p:nvPr/>
        </p:nvSpPr>
        <p:spPr>
          <a:xfrm>
            <a:off x="688212" y="413380"/>
            <a:ext cx="3105106" cy="606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attitude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advice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advise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affect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arrange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arrangement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anger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angry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admit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adjust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adjustment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admire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  <p:sp>
        <p:nvSpPr>
          <p:cNvPr id="1049158" name="文本框 6"/>
          <p:cNvSpPr txBox="1"/>
          <p:nvPr/>
        </p:nvSpPr>
        <p:spPr>
          <a:xfrm>
            <a:off x="6561329" y="341510"/>
            <a:ext cx="3487780" cy="606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adapt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appreciate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agree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agreement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apologize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apology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advance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advantage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addition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additional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permit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47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progress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53" grpId="0" animBg="1"/>
      <p:bldP spid="1049154" grpId="0"/>
      <p:bldP spid="1049155" grpId="0"/>
      <p:bldP spid="1049156" grpId="0"/>
      <p:bldP spid="1049157" grpId="0"/>
      <p:bldP spid="10491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6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1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95833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adaptation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applicant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application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admission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appreciation </a:t>
            </a:r>
            <a:r>
              <a:rPr lang="en-US" altLang="zh-CN" b="1" i="1" dirty="0" smtClean="0"/>
              <a:t>n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submit </a:t>
            </a:r>
            <a:r>
              <a:rPr lang="en-US" altLang="zh-CN" b="1" i="1" dirty="0"/>
              <a:t>vi</a:t>
            </a:r>
            <a:r>
              <a:rPr lang="en-US" altLang="zh-CN" b="1" dirty="0" smtClean="0"/>
              <a:t>.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adolescence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adolescent </a:t>
            </a:r>
            <a:r>
              <a:rPr lang="en-US" altLang="zh-CN" b="1" i="1" dirty="0" smtClean="0"/>
              <a:t>adj.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architect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162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architecture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angle </a:t>
            </a:r>
            <a:r>
              <a:rPr lang="en-US" altLang="zh-CN" sz="2200" b="1" i="1" dirty="0" smtClean="0"/>
              <a:t>n</a:t>
            </a:r>
            <a:r>
              <a:rPr lang="zh-CN" altLang="en-US" sz="2200" b="1" dirty="0" smtClean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affection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aggressive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admirable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range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address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70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altitude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</p:txBody>
      </p:sp>
      <p:sp>
        <p:nvSpPr>
          <p:cNvPr id="1049163" name="文本框 5"/>
          <p:cNvSpPr txBox="1"/>
          <p:nvPr/>
        </p:nvSpPr>
        <p:spPr>
          <a:xfrm>
            <a:off x="2280492" y="373135"/>
            <a:ext cx="28536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适应</a:t>
            </a:r>
            <a:r>
              <a:rPr lang="zh-CN" altLang="en-US" sz="2000" b="1" dirty="0">
                <a:solidFill>
                  <a:srgbClr val="C00000"/>
                </a:solidFill>
              </a:rPr>
              <a:t>；改编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申请人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申请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允许</a:t>
            </a:r>
            <a:r>
              <a:rPr lang="zh-CN" altLang="en-US" sz="2000" b="1" dirty="0">
                <a:solidFill>
                  <a:srgbClr val="C00000"/>
                </a:solidFill>
              </a:rPr>
              <a:t>进入；录取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i="1" dirty="0" smtClean="0">
                <a:solidFill>
                  <a:srgbClr val="C00000"/>
                </a:solidFill>
              </a:rPr>
              <a:t>   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      欣赏</a:t>
            </a:r>
            <a:r>
              <a:rPr lang="zh-CN" altLang="en-US" sz="2000" b="1" dirty="0">
                <a:solidFill>
                  <a:srgbClr val="C00000"/>
                </a:solidFill>
              </a:rPr>
              <a:t>；感激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服从</a:t>
            </a:r>
            <a:r>
              <a:rPr lang="zh-CN" altLang="en-US" sz="2000" b="1" dirty="0">
                <a:solidFill>
                  <a:srgbClr val="C00000"/>
                </a:solidFill>
              </a:rPr>
              <a:t>；递交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 青春期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青春期</a:t>
            </a:r>
            <a:r>
              <a:rPr lang="zh-CN" altLang="en-US" sz="2000" b="1" dirty="0">
                <a:solidFill>
                  <a:srgbClr val="C00000"/>
                </a:solidFill>
              </a:rPr>
              <a:t>的；青少年的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1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建筑师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49164" name="文本框 6"/>
          <p:cNvSpPr txBox="1"/>
          <p:nvPr/>
        </p:nvSpPr>
        <p:spPr>
          <a:xfrm>
            <a:off x="7982280" y="345938"/>
            <a:ext cx="2768702" cy="573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9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    建筑学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角</a:t>
            </a:r>
            <a:r>
              <a:rPr lang="zh-CN" altLang="en-US" sz="2000" b="1" dirty="0">
                <a:solidFill>
                  <a:srgbClr val="C00000"/>
                </a:solidFill>
              </a:rPr>
              <a:t>；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角度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喜爱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    侵略</a:t>
            </a:r>
            <a:r>
              <a:rPr lang="zh-CN" altLang="en-US" sz="2000" b="1" dirty="0">
                <a:solidFill>
                  <a:srgbClr val="C00000"/>
                </a:solidFill>
              </a:rPr>
              <a:t>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zh-CN" altLang="en-US" sz="2000" b="1" smtClean="0">
                <a:solidFill>
                  <a:srgbClr val="C00000"/>
                </a:solidFill>
              </a:rPr>
              <a:t>          令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人</a:t>
            </a:r>
            <a:r>
              <a:rPr lang="zh-CN" altLang="en-US" sz="2000" b="1" dirty="0">
                <a:solidFill>
                  <a:srgbClr val="C00000"/>
                </a:solidFill>
              </a:rPr>
              <a:t>羡慕的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一</a:t>
            </a:r>
            <a:r>
              <a:rPr lang="zh-CN" altLang="en-US" sz="2000" b="1" dirty="0">
                <a:solidFill>
                  <a:srgbClr val="C00000"/>
                </a:solidFill>
              </a:rPr>
              <a:t>排；范围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地址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229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   (</a:t>
            </a:r>
            <a:r>
              <a:rPr lang="zh-CN" altLang="en-US" sz="2000" b="1" dirty="0">
                <a:solidFill>
                  <a:srgbClr val="C00000"/>
                </a:solidFill>
              </a:rPr>
              <a:t>海拔</a:t>
            </a:r>
            <a:r>
              <a:rPr lang="en-US" altLang="zh-CN" sz="2000" b="1" dirty="0">
                <a:solidFill>
                  <a:srgbClr val="C00000"/>
                </a:solidFill>
              </a:rPr>
              <a:t>)</a:t>
            </a:r>
            <a:r>
              <a:rPr lang="zh-CN" altLang="en-US" sz="2000" b="1" dirty="0">
                <a:solidFill>
                  <a:srgbClr val="C00000"/>
                </a:solidFill>
              </a:rPr>
              <a:t>高度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59" grpId="0" animBg="1"/>
      <p:bldP spid="1049160" grpId="0"/>
      <p:bldP spid="1049161" grpId="0"/>
      <p:bldP spid="1049162" grpId="0"/>
      <p:bldP spid="1049163" grpId="0"/>
      <p:bldP spid="104916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6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167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Last night</a:t>
            </a:r>
            <a:r>
              <a:rPr lang="zh-CN" altLang="en-US" b="1" dirty="0"/>
              <a:t>，</a:t>
            </a:r>
            <a:r>
              <a:rPr lang="en-US" altLang="zh-CN" b="1" dirty="0"/>
              <a:t>I watched a play</a:t>
            </a:r>
            <a:r>
              <a:rPr lang="zh-CN" altLang="en-US" b="1" dirty="0"/>
              <a:t>，</a:t>
            </a:r>
            <a:r>
              <a:rPr lang="en-US" altLang="zh-CN" b="1" dirty="0"/>
              <a:t>an ________________(adapt)of a classic novel by Bernard Shaw.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They have decided to make a few </a:t>
            </a:r>
            <a:r>
              <a:rPr lang="en-US" altLang="zh-CN" b="1" dirty="0" smtClean="0"/>
              <a:t>______________ </a:t>
            </a:r>
            <a:r>
              <a:rPr lang="en-US" altLang="zh-CN" b="1" dirty="0"/>
              <a:t>(adjust) to their travelling plan.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young man</a:t>
            </a:r>
            <a:r>
              <a:rPr lang="zh-CN" altLang="en-US" b="1" dirty="0"/>
              <a:t>，</a:t>
            </a:r>
            <a:r>
              <a:rPr lang="en-US" altLang="zh-CN" b="1" dirty="0"/>
              <a:t>who by then had gained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admit) to a university</a:t>
            </a:r>
            <a:r>
              <a:rPr lang="zh-CN" altLang="en-US" b="1" dirty="0"/>
              <a:t>，</a:t>
            </a:r>
            <a:r>
              <a:rPr lang="en-US" altLang="zh-CN" b="1" dirty="0"/>
              <a:t>decided to do some </a:t>
            </a:r>
            <a:r>
              <a:rPr lang="en-US" altLang="zh-CN" b="1" dirty="0" smtClean="0"/>
              <a:t>part</a:t>
            </a:r>
            <a:r>
              <a:rPr lang="en-US" altLang="zh-CN" b="1" dirty="0"/>
              <a:t>-</a:t>
            </a:r>
            <a:r>
              <a:rPr lang="en-US" altLang="zh-CN" b="1" dirty="0" smtClean="0"/>
              <a:t>time </a:t>
            </a:r>
            <a:r>
              <a:rPr lang="en-US" altLang="zh-CN" b="1" dirty="0"/>
              <a:t>jobs to gain more practical experience.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If you are interested</a:t>
            </a:r>
            <a:r>
              <a:rPr lang="zh-CN" altLang="en-US" b="1" dirty="0"/>
              <a:t>，</a:t>
            </a:r>
            <a:r>
              <a:rPr lang="en-US" altLang="zh-CN" b="1" dirty="0"/>
              <a:t>please send an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apply)email at your earliest convenience.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Would you please give us some suggestions on the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arrange) for it?</a:t>
            </a:r>
            <a:endParaRPr lang="en-US" altLang="zh-CN" b="1" dirty="0"/>
          </a:p>
        </p:txBody>
      </p:sp>
      <p:sp>
        <p:nvSpPr>
          <p:cNvPr id="1049168" name="矩形 7"/>
          <p:cNvSpPr/>
          <p:nvPr/>
        </p:nvSpPr>
        <p:spPr>
          <a:xfrm>
            <a:off x="5536335" y="666427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adaptation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69" name="矩形 8"/>
          <p:cNvSpPr/>
          <p:nvPr/>
        </p:nvSpPr>
        <p:spPr>
          <a:xfrm>
            <a:off x="5255389" y="2008851"/>
            <a:ext cx="17940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adjustments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70" name="矩形 9"/>
          <p:cNvSpPr/>
          <p:nvPr/>
        </p:nvSpPr>
        <p:spPr>
          <a:xfrm>
            <a:off x="6481964" y="2759014"/>
            <a:ext cx="150233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admission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71" name="矩形 10"/>
          <p:cNvSpPr/>
          <p:nvPr/>
        </p:nvSpPr>
        <p:spPr>
          <a:xfrm>
            <a:off x="5852399" y="4120789"/>
            <a:ext cx="165462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application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72" name="矩形 11"/>
          <p:cNvSpPr/>
          <p:nvPr/>
        </p:nvSpPr>
        <p:spPr>
          <a:xfrm>
            <a:off x="7428124" y="5516527"/>
            <a:ext cx="18934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arrangement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65" grpId="0" animBg="1"/>
      <p:bldP spid="1049166" grpId="0"/>
      <p:bldP spid="1049167" grpId="0"/>
      <p:bldP spid="1049168" grpId="0" animBg="1"/>
      <p:bldP spid="1049169" grpId="0" animBg="1"/>
      <p:bldP spid="1049170" grpId="0" animBg="1"/>
      <p:bldP spid="1049171" grpId="0" animBg="1"/>
      <p:bldP spid="104917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7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175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There were several new events ____________(add)to the programs for the Olympic Games.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While I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admire)the new building</a:t>
            </a:r>
            <a:r>
              <a:rPr lang="zh-CN" altLang="en-US" b="1" dirty="0"/>
              <a:t>，</a:t>
            </a:r>
            <a:r>
              <a:rPr lang="en-US" altLang="zh-CN" b="1" dirty="0"/>
              <a:t>I heard someone calling my name.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Zhou Yang is anxious to know the result of the exam</a:t>
            </a:r>
            <a:r>
              <a:rPr lang="zh-CN" altLang="en-US" b="1" dirty="0"/>
              <a:t>，</a:t>
            </a:r>
            <a:r>
              <a:rPr lang="en-US" altLang="zh-CN" b="1" dirty="0"/>
              <a:t>for he's eager to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admit)into the university.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submit)the completed projects for the manager yesterday.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He advised ____________(buy)more green vegetables.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We all agreed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strength) the cooperation between our two parties.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Victor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apologize)to me for his not being able to inform me of the change in the plan.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Some traffic lights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arrange)scientifically</a:t>
            </a:r>
            <a:r>
              <a:rPr lang="zh-CN" altLang="en-US" b="1" dirty="0"/>
              <a:t>，</a:t>
            </a:r>
            <a:r>
              <a:rPr lang="en-US" altLang="zh-CN" b="1" dirty="0"/>
              <a:t>so they don't wait too long before they can cross the road.</a:t>
            </a:r>
            <a:endParaRPr lang="en-US" altLang="zh-CN" b="1" dirty="0"/>
          </a:p>
        </p:txBody>
      </p:sp>
      <p:sp>
        <p:nvSpPr>
          <p:cNvPr id="1049176" name="矩形 7"/>
          <p:cNvSpPr/>
          <p:nvPr/>
        </p:nvSpPr>
        <p:spPr>
          <a:xfrm>
            <a:off x="4376127" y="554176"/>
            <a:ext cx="9893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added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77" name="矩形 8"/>
          <p:cNvSpPr/>
          <p:nvPr/>
        </p:nvSpPr>
        <p:spPr>
          <a:xfrm>
            <a:off x="1600771" y="1107291"/>
            <a:ext cx="197201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admiring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78" name="矩形 9"/>
          <p:cNvSpPr/>
          <p:nvPr/>
        </p:nvSpPr>
        <p:spPr>
          <a:xfrm>
            <a:off x="8435326" y="1712235"/>
            <a:ext cx="174919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admitted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79" name="矩形 10"/>
          <p:cNvSpPr/>
          <p:nvPr/>
        </p:nvSpPr>
        <p:spPr>
          <a:xfrm>
            <a:off x="1045143" y="2877058"/>
            <a:ext cx="150233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submitted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80" name="矩形 12"/>
          <p:cNvSpPr/>
          <p:nvPr/>
        </p:nvSpPr>
        <p:spPr>
          <a:xfrm>
            <a:off x="2147059" y="3455125"/>
            <a:ext cx="109196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buying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81" name="矩形 11"/>
          <p:cNvSpPr/>
          <p:nvPr/>
        </p:nvSpPr>
        <p:spPr>
          <a:xfrm>
            <a:off x="2329085" y="4055679"/>
            <a:ext cx="1915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strengthen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82" name="矩形 13"/>
          <p:cNvSpPr/>
          <p:nvPr/>
        </p:nvSpPr>
        <p:spPr>
          <a:xfrm>
            <a:off x="1582065" y="4692013"/>
            <a:ext cx="15856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apologized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83" name="矩形 14"/>
          <p:cNvSpPr/>
          <p:nvPr/>
        </p:nvSpPr>
        <p:spPr>
          <a:xfrm>
            <a:off x="2870373" y="5292382"/>
            <a:ext cx="18959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are arranged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73" grpId="0" animBg="1"/>
      <p:bldP spid="1049174" grpId="0"/>
      <p:bldP spid="1049175" grpId="0"/>
      <p:bldP spid="1049176" grpId="0" animBg="1"/>
      <p:bldP spid="1049177" grpId="0" animBg="1"/>
      <p:bldP spid="1049178" grpId="0" animBg="1"/>
      <p:bldP spid="1049179" grpId="0" animBg="1"/>
      <p:bldP spid="1049180" grpId="0" animBg="1"/>
      <p:bldP spid="1049181" grpId="0" animBg="1"/>
      <p:bldP spid="1049182" grpId="0" animBg="1"/>
      <p:bldP spid="104918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4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85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186" name="文本占位符 2"/>
          <p:cNvSpPr>
            <a:spLocks noGrp="1"/>
          </p:cNvSpPr>
          <p:nvPr>
            <p:ph type="body" idx="1"/>
          </p:nvPr>
        </p:nvSpPr>
        <p:spPr>
          <a:xfrm>
            <a:off x="305826" y="1806757"/>
            <a:ext cx="11528094" cy="449367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  The </a:t>
            </a:r>
            <a:r>
              <a:rPr lang="en-US" altLang="zh-CN" b="1" dirty="0"/>
              <a:t>famous novel</a:t>
            </a:r>
            <a:r>
              <a:rPr lang="zh-CN" altLang="en-US" b="1" dirty="0"/>
              <a:t>，</a:t>
            </a:r>
            <a:r>
              <a:rPr lang="en-US" altLang="zh-CN" b="1" dirty="0"/>
              <a:t>written by him</a:t>
            </a:r>
            <a:r>
              <a:rPr lang="zh-CN" altLang="en-US" b="1" dirty="0"/>
              <a:t>，</a:t>
            </a:r>
            <a:r>
              <a:rPr lang="en-US" altLang="zh-CN" b="1" dirty="0"/>
              <a:t>has ________________ a film.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Under our teacher's careful guidance</a:t>
            </a:r>
            <a:r>
              <a:rPr lang="zh-CN" altLang="en-US" b="1" dirty="0"/>
              <a:t>，</a:t>
            </a:r>
            <a:r>
              <a:rPr lang="en-US" altLang="zh-CN" b="1" dirty="0"/>
              <a:t>we finished our homework </a:t>
            </a:r>
            <a:r>
              <a:rPr lang="en-US" altLang="zh-CN" b="1" dirty="0" smtClean="0"/>
              <a:t>______________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Some schools will have to make adjustments </a:t>
            </a:r>
            <a:r>
              <a:rPr lang="en-US" altLang="zh-CN" b="1" dirty="0" smtClean="0"/>
              <a:t>_________________ </a:t>
            </a:r>
            <a:r>
              <a:rPr lang="en-US" altLang="zh-CN" b="1" dirty="0"/>
              <a:t>the national soccer reform.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 have </a:t>
            </a:r>
            <a:r>
              <a:rPr lang="en-US" altLang="zh-CN" b="1" dirty="0" smtClean="0"/>
              <a:t>______________________ </a:t>
            </a:r>
            <a:r>
              <a:rPr lang="en-US" altLang="zh-CN" b="1" dirty="0"/>
              <a:t>my studies with the help of my teachers.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must </a:t>
            </a:r>
            <a:r>
              <a:rPr lang="en-US" altLang="zh-CN" b="1" dirty="0" smtClean="0"/>
              <a:t>__________________ </a:t>
            </a:r>
            <a:r>
              <a:rPr lang="en-US" altLang="zh-CN" b="1" dirty="0"/>
              <a:t>to him for not going to his party.</a:t>
            </a:r>
            <a:endParaRPr lang="en-US" altLang="zh-CN" b="1" dirty="0"/>
          </a:p>
        </p:txBody>
      </p:sp>
      <p:sp>
        <p:nvSpPr>
          <p:cNvPr id="1049187" name="矩形 16"/>
          <p:cNvSpPr/>
          <p:nvPr/>
        </p:nvSpPr>
        <p:spPr>
          <a:xfrm>
            <a:off x="6031914" y="1822385"/>
            <a:ext cx="252825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been adapted into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88" name="矩形 17"/>
          <p:cNvSpPr/>
          <p:nvPr/>
        </p:nvSpPr>
        <p:spPr>
          <a:xfrm>
            <a:off x="9495305" y="2471111"/>
            <a:ext cx="159530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 advance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89" name="矩形 18"/>
          <p:cNvSpPr/>
          <p:nvPr/>
        </p:nvSpPr>
        <p:spPr>
          <a:xfrm>
            <a:off x="6618518" y="3118982"/>
            <a:ext cx="25547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 agreement 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90" name="矩形 19"/>
          <p:cNvSpPr/>
          <p:nvPr/>
        </p:nvSpPr>
        <p:spPr>
          <a:xfrm>
            <a:off x="1789712" y="4216985"/>
            <a:ext cx="318478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made great progress 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191" name="矩形 20"/>
          <p:cNvSpPr/>
          <p:nvPr/>
        </p:nvSpPr>
        <p:spPr>
          <a:xfrm>
            <a:off x="579119" y="778414"/>
            <a:ext cx="109815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make great progress in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make an apology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in advance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in agreement with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adapt...into...</a:t>
            </a:r>
            <a:endParaRPr lang="zh-CN" altLang="en-US" sz="2400" b="1" dirty="0"/>
          </a:p>
        </p:txBody>
      </p:sp>
      <p:sp>
        <p:nvSpPr>
          <p:cNvPr id="1049192" name="矩形 21"/>
          <p:cNvSpPr/>
          <p:nvPr/>
        </p:nvSpPr>
        <p:spPr>
          <a:xfrm>
            <a:off x="1789712" y="4862358"/>
            <a:ext cx="24080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make an apology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84" grpId="0" animBg="1"/>
      <p:bldP spid="1049185" grpId="0"/>
      <p:bldP spid="1049186" grpId="0"/>
      <p:bldP spid="1049187" grpId="0" animBg="1"/>
      <p:bldP spid="1049188" grpId="0" animBg="1"/>
      <p:bldP spid="1049189" grpId="0" animBg="1"/>
      <p:bldP spid="1049190" grpId="0" animBg="1"/>
      <p:bldP spid="1049191" grpId="0" animBg="1"/>
      <p:bldP spid="10491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94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195" name="文本占位符 2"/>
          <p:cNvSpPr>
            <a:spLocks noGrp="1"/>
          </p:cNvSpPr>
          <p:nvPr>
            <p:ph type="body" idx="1"/>
          </p:nvPr>
        </p:nvSpPr>
        <p:spPr>
          <a:xfrm>
            <a:off x="319918" y="84229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．此外，你应该尊敬无私帮助你获得许多知识的所有老师。</a:t>
            </a:r>
            <a:r>
              <a:rPr lang="en-US" altLang="zh-CN" b="1" dirty="0"/>
              <a:t>(in addition)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．可是，我认为你会很快适应，尽管天气与食物都与你们那里不同。</a:t>
            </a:r>
            <a:r>
              <a:rPr lang="en-US" altLang="zh-CN" b="1" dirty="0"/>
              <a:t>(adjust)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．天气允许的话，我们明天去郊游。</a:t>
            </a:r>
            <a:r>
              <a:rPr lang="en-US" altLang="zh-CN" b="1" dirty="0"/>
              <a:t>(permit</a:t>
            </a:r>
            <a:r>
              <a:rPr lang="zh-CN" altLang="en-US" b="1" dirty="0"/>
              <a:t>，独立主格</a:t>
            </a:r>
            <a:r>
              <a:rPr lang="en-US" altLang="zh-CN" b="1" dirty="0"/>
              <a:t>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．他的饮食的优势是包含充足的维生素和纤维。</a:t>
            </a:r>
            <a:r>
              <a:rPr lang="en-US" altLang="zh-CN" b="1" dirty="0"/>
              <a:t>(The advantage is that...)</a:t>
            </a:r>
            <a:endParaRPr lang="en-US" altLang="zh-CN" b="1" dirty="0"/>
          </a:p>
        </p:txBody>
      </p:sp>
      <p:sp>
        <p:nvSpPr>
          <p:cNvPr id="1049196" name="矩形 6"/>
          <p:cNvSpPr/>
          <p:nvPr/>
        </p:nvSpPr>
        <p:spPr>
          <a:xfrm>
            <a:off x="817411" y="1220772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addition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you should respect all the teachers who unselfishly help you to gain much knowledge.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197" name="矩形 7"/>
          <p:cNvSpPr/>
          <p:nvPr/>
        </p:nvSpPr>
        <p:spPr>
          <a:xfrm>
            <a:off x="817412" y="2573013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However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think that you will quickly adjust to them although the weather and the food are different from yours.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198" name="矩形 8"/>
          <p:cNvSpPr/>
          <p:nvPr/>
        </p:nvSpPr>
        <p:spPr>
          <a:xfrm>
            <a:off x="817411" y="4045315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Weather permitting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will go for an outing tomorrow.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199" name="矩形 9"/>
          <p:cNvSpPr/>
          <p:nvPr/>
        </p:nvSpPr>
        <p:spPr>
          <a:xfrm>
            <a:off x="817411" y="5392532"/>
            <a:ext cx="95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advantage of his diet is that it contains plenty of vitamin and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fibre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93" grpId="0" animBg="1"/>
      <p:bldP spid="1049194" grpId="0"/>
      <p:bldP spid="1049195" grpId="0"/>
      <p:bldP spid="1049196" grpId="0"/>
      <p:bldP spid="1049197" grpId="0"/>
      <p:bldP spid="1049198" grpId="0"/>
      <p:bldP spid="104919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201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202" name="文本占位符 2"/>
          <p:cNvSpPr>
            <a:spLocks noGrp="1"/>
          </p:cNvSpPr>
          <p:nvPr>
            <p:ph type="body" idx="1"/>
          </p:nvPr>
        </p:nvSpPr>
        <p:spPr>
          <a:xfrm>
            <a:off x="319918" y="93150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．你应该接受他让你少吃肉的建议。</a:t>
            </a:r>
            <a:r>
              <a:rPr lang="en-US" altLang="zh-CN" b="1" dirty="0"/>
              <a:t>(take one's advice that)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6</a:t>
            </a:r>
            <a:r>
              <a:rPr lang="zh-CN" altLang="en-US" b="1" dirty="0"/>
              <a:t>．我是李华，三年级二班的学生，我写信想申请当一名学生志愿者。</a:t>
            </a:r>
            <a:r>
              <a:rPr lang="en-US" altLang="zh-CN" b="1" dirty="0"/>
              <a:t>(apply for)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7</a:t>
            </a:r>
            <a:r>
              <a:rPr lang="zh-CN" altLang="en-US" b="1" dirty="0"/>
              <a:t>．如果你能到机场接我，我将不胜感激。</a:t>
            </a:r>
            <a:r>
              <a:rPr lang="en-US" altLang="zh-CN" b="1" dirty="0"/>
              <a:t>(I'd appreciate it if)</a:t>
            </a:r>
            <a:endParaRPr lang="en-US" altLang="zh-CN" b="1" dirty="0"/>
          </a:p>
        </p:txBody>
      </p:sp>
      <p:sp>
        <p:nvSpPr>
          <p:cNvPr id="1049203" name="矩形 6"/>
          <p:cNvSpPr/>
          <p:nvPr/>
        </p:nvSpPr>
        <p:spPr>
          <a:xfrm>
            <a:off x="817411" y="1421491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You should take his advice that you(should)eat less meat.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204" name="矩形 7"/>
          <p:cNvSpPr/>
          <p:nvPr/>
        </p:nvSpPr>
        <p:spPr>
          <a:xfrm>
            <a:off x="817412" y="2673372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I'm Li Hua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student from Class 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Grade 3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I'm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writing to apply for the position as a student volunteer.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205" name="矩形 8"/>
          <p:cNvSpPr/>
          <p:nvPr/>
        </p:nvSpPr>
        <p:spPr>
          <a:xfrm>
            <a:off x="817411" y="4067617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I'd appreciate it if you can meet me at the airport.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00" grpId="0" animBg="1"/>
      <p:bldP spid="1049201" grpId="0"/>
      <p:bldP spid="1049202" grpId="0"/>
      <p:bldP spid="1049203" grpId="0"/>
      <p:bldP spid="1049204" grpId="0"/>
      <p:bldP spid="104920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29" name="表格 13"/>
          <p:cNvGraphicFramePr>
            <a:graphicFrameLocks noGrp="1"/>
          </p:cNvGraphicFramePr>
          <p:nvPr/>
        </p:nvGraphicFramePr>
        <p:xfrm>
          <a:off x="348252" y="81813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rɪ'ækt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30" name="表格 14"/>
          <p:cNvGraphicFramePr>
            <a:graphicFrameLocks noGrp="1"/>
          </p:cNvGraphicFramePr>
          <p:nvPr/>
        </p:nvGraphicFramePr>
        <p:xfrm>
          <a:off x="348252" y="183634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相反＋行动→对行动有“反应”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react at once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31" name="表格 15"/>
          <p:cNvGraphicFramePr>
            <a:graphicFrameLocks noGrp="1"/>
          </p:cNvGraphicFramePr>
          <p:nvPr/>
        </p:nvGraphicFramePr>
        <p:xfrm>
          <a:off x="6403364" y="81813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rɪ'ækʃən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32" name="表格 16"/>
          <p:cNvGraphicFramePr>
            <a:graphicFrameLocks noGrp="1"/>
          </p:cNvGraphicFramePr>
          <p:nvPr/>
        </p:nvGraphicFramePr>
        <p:xfrm>
          <a:off x="6403364" y="189592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反应＋名词后缀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 immediate reaction to the news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31" name="文本框 22"/>
          <p:cNvSpPr txBox="1"/>
          <p:nvPr/>
        </p:nvSpPr>
        <p:spPr>
          <a:xfrm>
            <a:off x="2405775" y="129596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反应</a:t>
            </a:r>
            <a:endParaRPr lang="zh-CN" altLang="en-US" sz="2400" dirty="0"/>
          </a:p>
        </p:txBody>
      </p:sp>
      <p:sp>
        <p:nvSpPr>
          <p:cNvPr id="1048932" name="文本框 23"/>
          <p:cNvSpPr txBox="1"/>
          <p:nvPr/>
        </p:nvSpPr>
        <p:spPr>
          <a:xfrm>
            <a:off x="8460888" y="129761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反应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9" grpId="0"/>
      <p:bldP spid="1048930" grpId="0"/>
      <p:bldP spid="1048931" grpId="0"/>
      <p:bldP spid="10489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33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(r)/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34" name="表格 6"/>
          <p:cNvGraphicFramePr>
            <a:graphicFrameLocks noGrp="1"/>
          </p:cNvGraphicFramePr>
          <p:nvPr/>
        </p:nvGraphicFramePr>
        <p:xfrm>
          <a:off x="241540" y="169110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in fresh air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35" name="表格 9"/>
          <p:cNvGraphicFramePr>
            <a:graphicFrameLocks noGrp="1"/>
          </p:cNvGraphicFramePr>
          <p:nvPr/>
        </p:nvGraphicFramePr>
        <p:xfrm>
          <a:off x="241540" y="317681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eəkrɑːft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36" name="表格 10"/>
          <p:cNvGraphicFramePr>
            <a:graphicFrameLocks noGrp="1"/>
          </p:cNvGraphicFramePr>
          <p:nvPr/>
        </p:nvGraphicFramePr>
        <p:xfrm>
          <a:off x="241540" y="41838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craft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空中＋航空器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a huge aircraft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37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eəlaɪn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38" name="表格 12"/>
          <p:cNvGraphicFramePr>
            <a:graphicFrameLocks noGrp="1"/>
          </p:cNvGraphicFramePr>
          <p:nvPr/>
        </p:nvGraphicFramePr>
        <p:xfrm>
          <a:off x="6514877" y="16780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空中＋线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China Eastern Airlines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39" name="表格 13"/>
          <p:cNvGraphicFramePr>
            <a:graphicFrameLocks noGrp="1"/>
          </p:cNvGraphicFramePr>
          <p:nvPr/>
        </p:nvGraphicFramePr>
        <p:xfrm>
          <a:off x="6514877" y="3176819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airmail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eəmeɪl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40" name="表格 14"/>
          <p:cNvGraphicFramePr>
            <a:graphicFrameLocks noGrp="1"/>
          </p:cNvGraphicFramePr>
          <p:nvPr/>
        </p:nvGraphicFramePr>
        <p:xfrm>
          <a:off x="6514877" y="41838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mail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航空＋邮件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 a letter by airmail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35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空气；空中</a:t>
            </a:r>
            <a:endParaRPr lang="zh-CN" altLang="en-US" sz="2400" dirty="0"/>
          </a:p>
        </p:txBody>
      </p:sp>
      <p:sp>
        <p:nvSpPr>
          <p:cNvPr id="1048936" name="文本框 20"/>
          <p:cNvSpPr txBox="1"/>
          <p:nvPr/>
        </p:nvSpPr>
        <p:spPr>
          <a:xfrm>
            <a:off x="2677887" y="365247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飞机</a:t>
            </a:r>
            <a:endParaRPr lang="zh-CN" altLang="en-US" sz="2400" b="1" dirty="0"/>
          </a:p>
        </p:txBody>
      </p:sp>
      <p:sp>
        <p:nvSpPr>
          <p:cNvPr id="1048937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航线；航空公司</a:t>
            </a:r>
            <a:endParaRPr lang="zh-CN" altLang="en-US" sz="2400" dirty="0"/>
          </a:p>
        </p:txBody>
      </p:sp>
      <p:sp>
        <p:nvSpPr>
          <p:cNvPr id="1048938" name="文本框 22"/>
          <p:cNvSpPr txBox="1"/>
          <p:nvPr/>
        </p:nvSpPr>
        <p:spPr>
          <a:xfrm>
            <a:off x="8572402" y="368085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航空邮件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3" grpId="0"/>
      <p:bldP spid="1048934" grpId="0"/>
      <p:bldP spid="1048935" grpId="0"/>
      <p:bldP spid="1048936" grpId="0"/>
      <p:bldP spid="1048937" grpId="0"/>
      <p:bldP spid="1048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4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4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4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航空＋港口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enlarge an airport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4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airplane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eəpleɪn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44" name="表格 10"/>
          <p:cNvGraphicFramePr>
            <a:graphicFrameLocks noGrp="1"/>
          </p:cNvGraphicFramePr>
          <p:nvPr/>
        </p:nvGraphicFramePr>
        <p:xfrm>
          <a:off x="6092078" y="291824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plane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空中＋飞机　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缩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 plane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4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airspace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eəspeɪs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46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space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空中＋空间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defend our airspace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4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机场；空港</a:t>
            </a:r>
            <a:endParaRPr lang="zh-CN" altLang="en-US" sz="2400" dirty="0"/>
          </a:p>
        </p:txBody>
      </p:sp>
      <p:sp>
        <p:nvSpPr>
          <p:cNvPr id="104894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飞机</a:t>
            </a:r>
            <a:endParaRPr lang="zh-CN" altLang="en-US" sz="2400" b="1" dirty="0"/>
          </a:p>
        </p:txBody>
      </p:sp>
      <p:sp>
        <p:nvSpPr>
          <p:cNvPr id="1048943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空域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9" grpId="0"/>
      <p:bldP spid="1048940" grpId="0"/>
      <p:bldP spid="1048941" grpId="0"/>
      <p:bldP spid="1048942" grpId="0"/>
      <p:bldP spid="10489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9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47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eɪbl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48" name="表格 6"/>
          <p:cNvGraphicFramePr>
            <a:graphicFrameLocks noGrp="1"/>
          </p:cNvGraphicFramePr>
          <p:nvPr/>
        </p:nvGraphicFramePr>
        <p:xfrm>
          <a:off x="241540" y="15968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able to do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49" name="表格 9"/>
          <p:cNvGraphicFramePr>
            <a:graphicFrameLocks noGrp="1"/>
          </p:cNvGraphicFramePr>
          <p:nvPr/>
        </p:nvGraphicFramePr>
        <p:xfrm>
          <a:off x="241540" y="33424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ə'bɪləti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50" name="表格 10"/>
          <p:cNvGraphicFramePr>
            <a:graphicFrameLocks noGrp="1"/>
          </p:cNvGraphicFramePr>
          <p:nvPr/>
        </p:nvGraphicFramePr>
        <p:xfrm>
          <a:off x="241540" y="440913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abl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ility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能干的＋性质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man of strong abilities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51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dɪs'eɪbld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52" name="表格 14"/>
          <p:cNvGraphicFramePr>
            <a:graphicFrameLocks noGrp="1"/>
          </p:cNvGraphicFramePr>
          <p:nvPr/>
        </p:nvGraphicFramePr>
        <p:xfrm>
          <a:off x="6514877" y="17752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不＋能够的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about the disabled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53" name="表格 15"/>
          <p:cNvGraphicFramePr>
            <a:graphicFrameLocks noGrp="1"/>
          </p:cNvGraphicFramePr>
          <p:nvPr/>
        </p:nvGraphicFramePr>
        <p:xfrm>
          <a:off x="6514877" y="3342494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dɪsə'bɪləti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54" name="表格 16"/>
          <p:cNvGraphicFramePr>
            <a:graphicFrameLocks noGrp="1"/>
          </p:cNvGraphicFramePr>
          <p:nvPr/>
        </p:nvGraphicFramePr>
        <p:xfrm>
          <a:off x="6514877" y="44091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ability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没＋能力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@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Don't look down upon Tom's disability.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946" name="文本框 19"/>
          <p:cNvSpPr txBox="1"/>
          <p:nvPr/>
        </p:nvSpPr>
        <p:spPr>
          <a:xfrm>
            <a:off x="2246812" y="1235950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能干的，有能力的</a:t>
            </a:r>
            <a:endParaRPr lang="zh-CN" altLang="en-US" sz="2400" dirty="0"/>
          </a:p>
        </p:txBody>
      </p:sp>
      <p:sp>
        <p:nvSpPr>
          <p:cNvPr id="1048947" name="文本框 20"/>
          <p:cNvSpPr txBox="1"/>
          <p:nvPr/>
        </p:nvSpPr>
        <p:spPr>
          <a:xfrm>
            <a:off x="2272936" y="38481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能力</a:t>
            </a:r>
            <a:endParaRPr lang="zh-CN" altLang="en-US" sz="2400" b="1" dirty="0"/>
          </a:p>
        </p:txBody>
      </p:sp>
      <p:sp>
        <p:nvSpPr>
          <p:cNvPr id="1048948" name="文本框 22"/>
          <p:cNvSpPr txBox="1"/>
          <p:nvPr/>
        </p:nvSpPr>
        <p:spPr>
          <a:xfrm>
            <a:off x="8572400" y="121254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残疾的</a:t>
            </a:r>
            <a:endParaRPr lang="zh-CN" altLang="en-US" sz="2400" dirty="0"/>
          </a:p>
        </p:txBody>
      </p:sp>
      <p:sp>
        <p:nvSpPr>
          <p:cNvPr id="1048949" name="文本框 23"/>
          <p:cNvSpPr txBox="1"/>
          <p:nvPr/>
        </p:nvSpPr>
        <p:spPr>
          <a:xfrm>
            <a:off x="8572401" y="3821974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残疾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人</a:t>
            </a:r>
            <a:r>
              <a:rPr lang="en-US" altLang="zh-CN" sz="2400" b="1" dirty="0"/>
              <a:t>)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4" grpId="0"/>
      <p:bldP spid="1048945" grpId="0"/>
      <p:bldP spid="1048946" grpId="0"/>
      <p:bldP spid="1048947" grpId="0"/>
      <p:bldP spid="1048948" grpId="0"/>
      <p:bldP spid="104894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16930</Words>
  <Application>WPS 演示</Application>
  <PresentationFormat>自定义</PresentationFormat>
  <Paragraphs>3324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9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Calibri Light</vt:lpstr>
      <vt:lpstr>Arial Unicode MS</vt:lpstr>
      <vt:lpstr>Office 主题</vt:lpstr>
      <vt:lpstr>PowerPoint 演示文稿</vt:lpstr>
      <vt:lpstr>结构法记单词-1</vt:lpstr>
      <vt:lpstr>高考词汇精讲</vt:lpstr>
      <vt:lpstr>act串记</vt:lpstr>
      <vt:lpstr>act串记</vt:lpstr>
      <vt:lpstr>act串记</vt:lpstr>
      <vt:lpstr>air串记</vt:lpstr>
      <vt:lpstr>air串记</vt:lpstr>
      <vt:lpstr>able串记</vt:lpstr>
      <vt:lpstr>able串记</vt:lpstr>
      <vt:lpstr>academy串记</vt:lpstr>
      <vt:lpstr>access串记</vt:lpstr>
      <vt:lpstr>count串记</vt:lpstr>
      <vt:lpstr>count串记</vt:lpstr>
      <vt:lpstr>accuracy串记</vt:lpstr>
      <vt:lpstr>achieve串记</vt:lpstr>
      <vt:lpstr>accuse串记</vt:lpstr>
      <vt:lpstr>acquire串记</vt:lpstr>
      <vt:lpstr>acquire串记</vt:lpstr>
      <vt:lpstr>question串记</vt:lpstr>
      <vt:lpstr>round串记</vt:lpstr>
      <vt:lpstr>PowerPoint 演示文稿</vt:lpstr>
      <vt:lpstr>I. 根据提示写出单词的正确形式</vt:lpstr>
      <vt:lpstr>II. 写出单词的正确含义</vt:lpstr>
      <vt:lpstr>III. 单词活用</vt:lpstr>
      <vt:lpstr>IV. 用所给动词的适当形式填空</vt:lpstr>
      <vt:lpstr>IV. 用所给动词的适当形式填空</vt:lpstr>
      <vt:lpstr>V. 单句语法填空</vt:lpstr>
      <vt:lpstr>结构法记单词-2</vt:lpstr>
      <vt:lpstr>高考词汇精讲</vt:lpstr>
      <vt:lpstr>add串记</vt:lpstr>
      <vt:lpstr>adapt串记</vt:lpstr>
      <vt:lpstr>adjust串记</vt:lpstr>
      <vt:lpstr>admire串记</vt:lpstr>
      <vt:lpstr>admit串记</vt:lpstr>
      <vt:lpstr>adolescence串记</vt:lpstr>
      <vt:lpstr>advance串记</vt:lpstr>
      <vt:lpstr>advice串记</vt:lpstr>
      <vt:lpstr>affect串记</vt:lpstr>
      <vt:lpstr>after串记</vt:lpstr>
      <vt:lpstr>agree串记</vt:lpstr>
      <vt:lpstr>altitude串记</vt:lpstr>
      <vt:lpstr>anger串记</vt:lpstr>
      <vt:lpstr>apology串记</vt:lpstr>
      <vt:lpstr>appear串记</vt:lpstr>
      <vt:lpstr>angle串记</vt:lpstr>
      <vt:lpstr>apply串记</vt:lpstr>
      <vt:lpstr>appreciate串记</vt:lpstr>
      <vt:lpstr>range串记</vt:lpstr>
      <vt:lpstr>arch串记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IV. 用所给动词的适当形式填空</vt:lpstr>
      <vt:lpstr>V. 选词填空</vt:lpstr>
      <vt:lpstr>VI. 单句写作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6</cp:revision>
  <dcterms:created xsi:type="dcterms:W3CDTF">2017-12-31T20:06:00Z</dcterms:created>
  <dcterms:modified xsi:type="dcterms:W3CDTF">2020-10-10T07:22:16Z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