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361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1" r:id="rId33"/>
    <p:sldId id="582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610" r:id="rId62"/>
    <p:sldId id="611" r:id="rId63"/>
    <p:sldId id="612" r:id="rId64"/>
    <p:sldId id="613" r:id="rId65"/>
    <p:sldId id="614" r:id="rId66"/>
    <p:sldId id="3210" r:id="rId6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5.xml"/><Relationship Id="rId69" Type="http://schemas.openxmlformats.org/officeDocument/2006/relationships/handoutMaster" Target="handoutMasters/handoutMaster1.xml"/><Relationship Id="rId68" Type="http://schemas.openxmlformats.org/officeDocument/2006/relationships/notesMaster" Target="notesMasters/notesMaster1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16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-6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380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9-10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evidence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0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evɪdəns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06" name="表格 6"/>
          <p:cNvGraphicFramePr>
            <a:graphicFrameLocks noGrp="1"/>
          </p:cNvGraphicFramePr>
          <p:nvPr/>
        </p:nvGraphicFramePr>
        <p:xfrm>
          <a:off x="6092078" y="9569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眼＋看见＋后缀→看得见的是“证据”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 evidence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07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evɪdənt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08" name="表格 10"/>
          <p:cNvGraphicFramePr>
            <a:graphicFrameLocks noGrp="1"/>
          </p:cNvGraphicFramePr>
          <p:nvPr/>
        </p:nvGraphicFramePr>
        <p:xfrm>
          <a:off x="6092078" y="27905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evid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证据＋的→证据是“明显的”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evident  change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8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证据</a:t>
            </a:r>
            <a:endParaRPr lang="zh-CN" altLang="en-US" sz="2400" dirty="0"/>
          </a:p>
        </p:txBody>
      </p:sp>
      <p:sp>
        <p:nvSpPr>
          <p:cNvPr id="1050183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明显的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80" grpId="0"/>
      <p:bldP spid="1050181" grpId="0"/>
      <p:bldP spid="1050182" grpId="0"/>
      <p:bldP spid="1050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8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0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ɪɡ'zæm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10" name="表格 6"/>
          <p:cNvGraphicFramePr>
            <a:graphicFrameLocks noGrp="1"/>
          </p:cNvGraphicFramePr>
          <p:nvPr/>
        </p:nvGraphicFramePr>
        <p:xfrm>
          <a:off x="6092078" y="922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prepare  for  an  entrance  exam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1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ɪɡ'zæmɪn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12" name="表格 10"/>
          <p:cNvGraphicFramePr>
            <a:graphicFrameLocks noGrp="1"/>
          </p:cNvGraphicFramePr>
          <p:nvPr/>
        </p:nvGraphicFramePr>
        <p:xfrm>
          <a:off x="6092078" y="266678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examine  a  machine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]check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1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ɪɡ'zɑːmpl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14" name="表格 12"/>
          <p:cNvGraphicFramePr>
            <a:graphicFrameLocks noGrp="1"/>
          </p:cNvGraphicFramePr>
          <p:nvPr/>
        </p:nvGraphicFramePr>
        <p:xfrm>
          <a:off x="6092078" y="44038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ample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出＋拿→拿出来作榜样→榜样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 example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8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考试；检查</a:t>
            </a:r>
            <a:endParaRPr lang="zh-CN" altLang="en-US" sz="2400" dirty="0"/>
          </a:p>
        </p:txBody>
      </p:sp>
      <p:sp>
        <p:nvSpPr>
          <p:cNvPr id="1050187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检查</a:t>
            </a:r>
            <a:endParaRPr lang="zh-CN" altLang="en-US" sz="2400" b="1" dirty="0"/>
          </a:p>
        </p:txBody>
      </p:sp>
      <p:sp>
        <p:nvSpPr>
          <p:cNvPr id="1050188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例子；榜样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84" grpId="0"/>
      <p:bldP spid="1050185" grpId="0"/>
      <p:bldP spid="1050186" grpId="0"/>
      <p:bldP spid="1050187" grpId="0"/>
      <p:bldP spid="10501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exhibit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1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exhibit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ɪk'zɪbɪt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16" name="表格 6"/>
          <p:cNvGraphicFramePr>
            <a:graphicFrameLocks noGrp="1"/>
          </p:cNvGraphicFramePr>
          <p:nvPr/>
        </p:nvGraphicFramePr>
        <p:xfrm>
          <a:off x="6092078" y="10071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hib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出＋拿→把东西拿出来展示→展览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exhibit  antiques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1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70"/>
                <a:gridCol w="28368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exhibition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eksɪ'bɪʃən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18" name="表格 10"/>
          <p:cNvGraphicFramePr>
            <a:graphicFrameLocks noGrp="1"/>
          </p:cNvGraphicFramePr>
          <p:nvPr/>
        </p:nvGraphicFramePr>
        <p:xfrm>
          <a:off x="6092078" y="288479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exhibit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展览＋名词后缀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 an  art  exhibition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9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展览</a:t>
            </a:r>
            <a:endParaRPr lang="zh-CN" altLang="en-US" sz="2400" dirty="0"/>
          </a:p>
        </p:txBody>
      </p:sp>
      <p:sp>
        <p:nvSpPr>
          <p:cNvPr id="1050192" name="文本框 20"/>
          <p:cNvSpPr txBox="1"/>
          <p:nvPr/>
        </p:nvSpPr>
        <p:spPr>
          <a:xfrm>
            <a:off x="283973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展览会</a:t>
            </a:r>
            <a:endParaRPr lang="zh-CN" altLang="en-US" sz="2400" b="1" dirty="0"/>
          </a:p>
        </p:txBody>
      </p:sp>
      <p:graphicFrame>
        <p:nvGraphicFramePr>
          <p:cNvPr id="419541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567"/>
                <a:gridCol w="28591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prohibit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prə'hɪbɪt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20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hibit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向前＋拿住→禁止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prohibit  cameras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]forbid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93" name="文本框 13"/>
          <p:cNvSpPr txBox="1"/>
          <p:nvPr/>
        </p:nvSpPr>
        <p:spPr>
          <a:xfrm>
            <a:off x="2817431" y="5025892"/>
            <a:ext cx="30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禁止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89" grpId="0"/>
      <p:bldP spid="1050190" grpId="0"/>
      <p:bldP spid="1050191" grpId="0"/>
      <p:bldP spid="1050192" grpId="0"/>
      <p:bldP spid="1050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9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exist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9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2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ɪɡ'zɪst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22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向外＋人→出外谋生→生存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  in  the  world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2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ɪɡ'zɪstəns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24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存在＋名词后缀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  for  existence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9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存在；生存</a:t>
            </a:r>
            <a:endParaRPr lang="zh-CN" altLang="en-US" sz="2400" dirty="0"/>
          </a:p>
        </p:txBody>
      </p:sp>
      <p:sp>
        <p:nvSpPr>
          <p:cNvPr id="1050197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存在；生存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94" grpId="0"/>
      <p:bldP spid="1050195" grpId="0"/>
      <p:bldP spid="1050196" grpId="0"/>
      <p:bldP spid="1050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expense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ɪk'spens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26" name="表格 6"/>
          <p:cNvGraphicFramePr>
            <a:graphicFrameLocks noGrp="1"/>
          </p:cNvGraphicFramePr>
          <p:nvPr/>
        </p:nvGraphicFramePr>
        <p:xfrm>
          <a:off x="6092078" y="1185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pens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出＋花费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daily  expenses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]spend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27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ɪk'spensɪv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28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expens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花费＋的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expensive  handbags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00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花费，开支</a:t>
            </a:r>
            <a:endParaRPr lang="zh-CN" altLang="en-US" sz="2400" dirty="0"/>
          </a:p>
        </p:txBody>
      </p:sp>
      <p:sp>
        <p:nvSpPr>
          <p:cNvPr id="1050201" name="文本框 20"/>
          <p:cNvSpPr txBox="1"/>
          <p:nvPr/>
        </p:nvSpPr>
        <p:spPr>
          <a:xfrm>
            <a:off x="280628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昂贵的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98" grpId="0"/>
      <p:bldP spid="1050199" grpId="0"/>
      <p:bldP spid="1050200" grpId="0"/>
      <p:bldP spid="1050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explain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ɪk'spleɪn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30" name="表格 6"/>
          <p:cNvGraphicFramePr>
            <a:graphicFrameLocks noGrp="1"/>
          </p:cNvGraphicFramePr>
          <p:nvPr/>
        </p:nvGraphicFramePr>
        <p:xfrm>
          <a:off x="6136145" y="9099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向外＋清楚→向外讲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清楚→解释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explain  to  students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3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eksplə'neɪʃən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3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expla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解释＋名词后缀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an  explanation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0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解释</a:t>
            </a:r>
            <a:endParaRPr lang="zh-CN" altLang="en-US" sz="2400" dirty="0"/>
          </a:p>
        </p:txBody>
      </p:sp>
      <p:sp>
        <p:nvSpPr>
          <p:cNvPr id="1050205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解释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02" grpId="0"/>
      <p:bldP spid="1050203" grpId="0"/>
      <p:bldP spid="1050204" grpId="0"/>
      <p:bldP spid="1050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0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0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34" name="表格 6"/>
          <p:cNvGraphicFramePr>
            <a:graphicFrameLocks noGrp="1"/>
          </p:cNvGraphicFramePr>
          <p:nvPr/>
        </p:nvGraphicFramePr>
        <p:xfrm>
          <a:off x="6092078" y="100713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talk  face  to  face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3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70"/>
                <a:gridCol w="28368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feɪʃəl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36" name="表格 10"/>
          <p:cNvGraphicFramePr>
            <a:graphicFrameLocks noGrp="1"/>
          </p:cNvGraphicFramePr>
          <p:nvPr/>
        </p:nvGraphicFramePr>
        <p:xfrm>
          <a:off x="6092078" y="288479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fac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面部＋的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facial  expressions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0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脸；</a:t>
            </a:r>
            <a:r>
              <a:rPr lang="zh-CN" altLang="en-US" sz="2400" b="1" dirty="0" smtClean="0"/>
              <a:t>面子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面对</a:t>
            </a:r>
            <a:endParaRPr lang="zh-CN" altLang="en-US" sz="2400" dirty="0"/>
          </a:p>
        </p:txBody>
      </p:sp>
      <p:sp>
        <p:nvSpPr>
          <p:cNvPr id="1050209" name="文本框 20"/>
          <p:cNvSpPr txBox="1"/>
          <p:nvPr/>
        </p:nvSpPr>
        <p:spPr>
          <a:xfrm>
            <a:off x="283973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面部的</a:t>
            </a:r>
            <a:endParaRPr lang="zh-CN" altLang="en-US" sz="2400" b="1" dirty="0"/>
          </a:p>
        </p:txBody>
      </p:sp>
      <p:graphicFrame>
        <p:nvGraphicFramePr>
          <p:cNvPr id="4195437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567"/>
                <a:gridCol w="28591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sɜːfɪs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38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sur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超过＋面→表面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 the  surface  of  a  lake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10" name="文本框 13"/>
          <p:cNvSpPr txBox="1"/>
          <p:nvPr/>
        </p:nvSpPr>
        <p:spPr>
          <a:xfrm>
            <a:off x="2817430" y="502589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表面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06" grpId="0"/>
      <p:bldP spid="1050207" grpId="0"/>
      <p:bldP spid="1050208" grpId="0"/>
      <p:bldP spid="1050209" grpId="0"/>
      <p:bldP spid="10502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1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fail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1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40" name="表格 6"/>
          <p:cNvGraphicFramePr>
            <a:graphicFrameLocks noGrp="1"/>
          </p:cNvGraphicFramePr>
          <p:nvPr/>
        </p:nvGraphicFramePr>
        <p:xfrm>
          <a:off x="6092078" y="100713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fail  to  arrive  on  time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feɪljə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4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失败＋名词后缀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learn  a  lesson  from  a  failure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1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失败；没能够</a:t>
            </a:r>
            <a:endParaRPr lang="zh-CN" altLang="en-US" sz="2400" dirty="0"/>
          </a:p>
        </p:txBody>
      </p:sp>
      <p:sp>
        <p:nvSpPr>
          <p:cNvPr id="1050214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失败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11" grpId="0"/>
      <p:bldP spid="1050212" grpId="0"/>
      <p:bldP spid="1050213" grpId="0"/>
      <p:bldP spid="10502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1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family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1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4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fæmɪlɪ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44" name="表格 6"/>
          <p:cNvGraphicFramePr>
            <a:graphicFrameLocks noGrp="1"/>
          </p:cNvGraphicFramePr>
          <p:nvPr/>
        </p:nvGraphicFramePr>
        <p:xfrm>
          <a:off x="6092078" y="99598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 members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4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fə'mɪljə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46" name="表格 10"/>
          <p:cNvGraphicFramePr>
            <a:graphicFrameLocks noGrp="1"/>
          </p:cNvGraphicFramePr>
          <p:nvPr/>
        </p:nvGraphicFramePr>
        <p:xfrm>
          <a:off x="6092078" y="285134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famil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家人＋后缀→家人都是很熟悉的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familiar  with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17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家人，家庭</a:t>
            </a:r>
            <a:endParaRPr lang="zh-CN" altLang="en-US" sz="2400" dirty="0"/>
          </a:p>
        </p:txBody>
      </p:sp>
      <p:sp>
        <p:nvSpPr>
          <p:cNvPr id="1050218" name="文本框 20"/>
          <p:cNvSpPr txBox="1"/>
          <p:nvPr/>
        </p:nvSpPr>
        <p:spPr>
          <a:xfrm>
            <a:off x="280628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熟悉的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15" grpId="0"/>
      <p:bldP spid="1050216" grpId="0"/>
      <p:bldP spid="1050217" grpId="0"/>
      <p:bldP spid="1050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fancy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fancy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fænsɪ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48" name="表格 6"/>
          <p:cNvGraphicFramePr>
            <a:graphicFrameLocks noGrp="1"/>
          </p:cNvGraphicFramePr>
          <p:nvPr/>
        </p:nvGraphicFramePr>
        <p:xfrm>
          <a:off x="6092078" y="1174398"/>
          <a:ext cx="573936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07"/>
                <a:gridCol w="4903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狂热迷＋后缀→狂想→想象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fancy  a  birthday  cake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4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fantasy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fæntəsɪ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50" name="表格 10"/>
          <p:cNvGraphicFramePr>
            <a:graphicFrameLocks noGrp="1"/>
          </p:cNvGraphicFramePr>
          <p:nvPr/>
        </p:nvGraphicFramePr>
        <p:xfrm>
          <a:off x="6092078" y="26952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tasy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狂热迷＋谐音“透视”→狂想自己能透视→幻想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fantasy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5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fantastic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fæn'tæstɪk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52" name="表格 12"/>
          <p:cNvGraphicFramePr>
            <a:graphicFrameLocks noGrp="1"/>
          </p:cNvGraphicFramePr>
          <p:nvPr/>
        </p:nvGraphicFramePr>
        <p:xfrm>
          <a:off x="6092078" y="46379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联想：幻想的东西是“奇异的”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fantastic  answer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2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想象；想要</a:t>
            </a:r>
            <a:endParaRPr lang="zh-CN" altLang="en-US" sz="2400" dirty="0"/>
          </a:p>
        </p:txBody>
      </p:sp>
      <p:sp>
        <p:nvSpPr>
          <p:cNvPr id="105022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幻想</a:t>
            </a:r>
            <a:endParaRPr lang="zh-CN" altLang="en-US" sz="2400" b="1" dirty="0"/>
          </a:p>
        </p:txBody>
      </p:sp>
      <p:sp>
        <p:nvSpPr>
          <p:cNvPr id="1050223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奇异的；美妙的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19" grpId="0"/>
      <p:bldP spid="1050220" grpId="0"/>
      <p:bldP spid="1050221" grpId="0"/>
      <p:bldP spid="1050222" grpId="0"/>
      <p:bldP spid="10502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41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-9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42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0143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38" name="Group 22"/>
          <p:cNvGrpSpPr/>
          <p:nvPr/>
        </p:nvGrpSpPr>
        <p:grpSpPr>
          <a:xfrm>
            <a:off x="3582972" y="965609"/>
            <a:ext cx="8304227" cy="2758763"/>
            <a:chOff x="3943833" y="-122048"/>
            <a:chExt cx="8193673" cy="2068907"/>
          </a:xfrm>
        </p:grpSpPr>
        <p:sp>
          <p:nvSpPr>
            <p:cNvPr id="1050144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0145" name="TextBox 24"/>
            <p:cNvSpPr txBox="1"/>
            <p:nvPr/>
          </p:nvSpPr>
          <p:spPr>
            <a:xfrm>
              <a:off x="6949305" y="-122048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energy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engine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enter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equal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equip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erupt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evidence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exam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exhibit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exist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expense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explain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face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fail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family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fancy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far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fast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finger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fire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firm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flu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flash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flexible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fly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get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39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0146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0147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选词填空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0148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149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2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2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5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54" name="表格 6"/>
          <p:cNvGraphicFramePr>
            <a:graphicFrameLocks noGrp="1"/>
          </p:cNvGraphicFramePr>
          <p:nvPr/>
        </p:nvGraphicFramePr>
        <p:xfrm>
          <a:off x="6092078" y="100713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  away  from  home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]near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5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70"/>
                <a:gridCol w="28368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farther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fɑːðə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56" name="表格 10"/>
          <p:cNvGraphicFramePr>
            <a:graphicFrameLocks noGrp="1"/>
          </p:cNvGraphicFramePr>
          <p:nvPr/>
        </p:nvGraphicFramePr>
        <p:xfrm>
          <a:off x="6092078" y="288479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 farther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2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远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adv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远远地</a:t>
            </a:r>
            <a:endParaRPr lang="zh-CN" altLang="en-US" sz="2400" dirty="0"/>
          </a:p>
        </p:txBody>
      </p:sp>
      <p:sp>
        <p:nvSpPr>
          <p:cNvPr id="1050227" name="文本框 20"/>
          <p:cNvSpPr txBox="1"/>
          <p:nvPr/>
        </p:nvSpPr>
        <p:spPr>
          <a:xfrm>
            <a:off x="283973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更远的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地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graphicFrame>
        <p:nvGraphicFramePr>
          <p:cNvPr id="4195457" name="表格 11"/>
          <p:cNvGraphicFramePr>
            <a:graphicFrameLocks noGrp="1"/>
          </p:cNvGraphicFramePr>
          <p:nvPr/>
        </p:nvGraphicFramePr>
        <p:xfrm>
          <a:off x="241540" y="4561387"/>
          <a:ext cx="5520282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567"/>
                <a:gridCol w="29517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fɜːðə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58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 abroad  for  further  study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28" name="文本框 13"/>
          <p:cNvSpPr txBox="1"/>
          <p:nvPr/>
        </p:nvSpPr>
        <p:spPr>
          <a:xfrm>
            <a:off x="2817430" y="502589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进一步的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地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24" grpId="0"/>
      <p:bldP spid="1050225" grpId="0"/>
      <p:bldP spid="1050226" grpId="0"/>
      <p:bldP spid="1050227" grpId="0"/>
      <p:bldP spid="10502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5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60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 fast  across  the  campus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6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fɑːsn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6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牢靠的＋使→扎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fasten  a  safety  belt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3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快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adv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快地</a:t>
            </a:r>
            <a:endParaRPr lang="zh-CN" altLang="en-US" sz="2400" dirty="0"/>
          </a:p>
        </p:txBody>
      </p:sp>
      <p:sp>
        <p:nvSpPr>
          <p:cNvPr id="1050232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扎；系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29" grpId="0"/>
      <p:bldP spid="1050230" grpId="0"/>
      <p:bldP spid="1050231" grpId="0"/>
      <p:bldP spid="10502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3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finger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3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finger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fɪŋɡə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64" name="表格 6"/>
          <p:cNvGraphicFramePr>
            <a:graphicFrameLocks noGrp="1"/>
          </p:cNvGraphicFramePr>
          <p:nvPr/>
        </p:nvGraphicFramePr>
        <p:xfrm>
          <a:off x="6092078" y="94022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鱼鳍＋谐音“勾”→鱼鳍勾起来像“手指”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 the  ring  finger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6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fingernail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fɪŋɡəneɪl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66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finger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nail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手指＋指甲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bite  fingernails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35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手指</a:t>
            </a:r>
            <a:endParaRPr lang="zh-CN" altLang="en-US" sz="2400" dirty="0"/>
          </a:p>
        </p:txBody>
      </p:sp>
      <p:sp>
        <p:nvSpPr>
          <p:cNvPr id="1050236" name="文本框 20"/>
          <p:cNvSpPr txBox="1"/>
          <p:nvPr/>
        </p:nvSpPr>
        <p:spPr>
          <a:xfrm>
            <a:off x="280628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指甲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33" grpId="0"/>
      <p:bldP spid="1050234" grpId="0"/>
      <p:bldP spid="1050235" grpId="0"/>
      <p:bldP spid="10502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6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68" name="表格 6"/>
          <p:cNvGraphicFramePr>
            <a:graphicFrameLocks noGrp="1"/>
          </p:cNvGraphicFramePr>
          <p:nvPr/>
        </p:nvGraphicFramePr>
        <p:xfrm>
          <a:off x="6092078" y="1174398"/>
          <a:ext cx="569597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488"/>
                <a:gridCol w="48664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 out  a  fire  within  five  minutes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6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firework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faɪəwɜːk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70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火＋作品→烟花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watch  a  firework  display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39" name="文本框 19"/>
          <p:cNvSpPr txBox="1"/>
          <p:nvPr/>
        </p:nvSpPr>
        <p:spPr>
          <a:xfrm>
            <a:off x="2259873" y="1642094"/>
            <a:ext cx="366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火；火灾</a:t>
            </a:r>
            <a:r>
              <a:rPr lang="en-US" altLang="zh-CN" sz="2400" b="1" i="1" dirty="0"/>
              <a:t>v.</a:t>
            </a:r>
            <a:r>
              <a:rPr lang="zh-CN" altLang="en-US" sz="2400" b="1" dirty="0"/>
              <a:t>开火；解雇</a:t>
            </a:r>
            <a:endParaRPr lang="zh-CN" altLang="en-US" sz="2400" dirty="0"/>
          </a:p>
        </p:txBody>
      </p:sp>
      <p:sp>
        <p:nvSpPr>
          <p:cNvPr id="1050240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烟花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37" grpId="0"/>
      <p:bldP spid="1050238" grpId="0"/>
      <p:bldP spid="1050239" grpId="0"/>
      <p:bldP spid="10502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71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fɜːm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72" name="表格 6"/>
          <p:cNvGraphicFramePr>
            <a:graphicFrameLocks noGrp="1"/>
          </p:cNvGraphicFramePr>
          <p:nvPr/>
        </p:nvGraphicFramePr>
        <p:xfrm>
          <a:off x="6092078" y="115209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a  firm  decision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7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kən'fɜːm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74" name="表格 10"/>
          <p:cNvGraphicFramePr>
            <a:graphicFrameLocks noGrp="1"/>
          </p:cNvGraphicFramePr>
          <p:nvPr/>
        </p:nvGraphicFramePr>
        <p:xfrm>
          <a:off x="6092078" y="27732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firm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共同＋牢固→双方使之牢靠→确认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  a  contract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43" name="文本框 19"/>
          <p:cNvSpPr txBox="1"/>
          <p:nvPr/>
        </p:nvSpPr>
        <p:spPr>
          <a:xfrm>
            <a:off x="2538650" y="1608641"/>
            <a:ext cx="313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牢固的；坚实</a:t>
            </a:r>
            <a:r>
              <a:rPr lang="zh-CN" altLang="en-US" sz="2400" b="1" dirty="0" smtClean="0"/>
              <a:t>的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商号</a:t>
            </a:r>
            <a:endParaRPr lang="zh-CN" altLang="en-US" sz="2400" dirty="0"/>
          </a:p>
        </p:txBody>
      </p:sp>
      <p:sp>
        <p:nvSpPr>
          <p:cNvPr id="1050244" name="文本框 20"/>
          <p:cNvSpPr txBox="1"/>
          <p:nvPr/>
        </p:nvSpPr>
        <p:spPr>
          <a:xfrm>
            <a:off x="280628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确认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41" grpId="0"/>
      <p:bldP spid="1050242" grpId="0"/>
      <p:bldP spid="1050243" grpId="0"/>
      <p:bldP spid="10502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75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/fluː/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76" name="表格 6"/>
          <p:cNvGraphicFramePr>
            <a:graphicFrameLocks noGrp="1"/>
          </p:cNvGraphicFramePr>
          <p:nvPr/>
        </p:nvGraphicFramePr>
        <p:xfrm>
          <a:off x="241540" y="163025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catch  flu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77" name="表格 9"/>
          <p:cNvGraphicFramePr>
            <a:graphicFrameLocks noGrp="1"/>
          </p:cNvGraphicFramePr>
          <p:nvPr/>
        </p:nvGraphicFramePr>
        <p:xfrm>
          <a:off x="241540" y="334249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fluency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fluːənsɪ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78" name="表格 10"/>
          <p:cNvGraphicFramePr>
            <a:graphicFrameLocks noGrp="1"/>
          </p:cNvGraphicFramePr>
          <p:nvPr/>
        </p:nvGraphicFramePr>
        <p:xfrm>
          <a:off x="241540" y="437568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flu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流动＋名词后缀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 perfect  fluency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79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fluːənt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80" name="表格 14"/>
          <p:cNvGraphicFramePr>
            <a:graphicFrameLocks noGrp="1"/>
          </p:cNvGraphicFramePr>
          <p:nvPr/>
        </p:nvGraphicFramePr>
        <p:xfrm>
          <a:off x="6514877" y="20762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flu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流动＋的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speak  fluent  French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81" name="表格 15"/>
          <p:cNvGraphicFramePr>
            <a:graphicFrameLocks noGrp="1"/>
          </p:cNvGraphicFramePr>
          <p:nvPr/>
        </p:nvGraphicFramePr>
        <p:xfrm>
          <a:off x="6514877" y="334249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713"/>
                <a:gridCol w="334608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ɪnflʊəns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82" name="表格 16"/>
          <p:cNvGraphicFramePr>
            <a:graphicFrameLocks noGrp="1"/>
          </p:cNvGraphicFramePr>
          <p:nvPr/>
        </p:nvGraphicFramePr>
        <p:xfrm>
          <a:off x="6514877" y="43756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flu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进入＋流动＋后缀→流进去就有“影响”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47" name="文本框 19"/>
          <p:cNvSpPr txBox="1"/>
          <p:nvPr/>
        </p:nvSpPr>
        <p:spPr>
          <a:xfrm>
            <a:off x="2358322" y="1269404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流感</a:t>
            </a:r>
            <a:endParaRPr lang="zh-CN" altLang="en-US" sz="2400" dirty="0"/>
          </a:p>
        </p:txBody>
      </p:sp>
      <p:sp>
        <p:nvSpPr>
          <p:cNvPr id="1050248" name="文本框 20"/>
          <p:cNvSpPr txBox="1"/>
          <p:nvPr/>
        </p:nvSpPr>
        <p:spPr>
          <a:xfrm>
            <a:off x="2272936" y="38258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流利</a:t>
            </a:r>
            <a:endParaRPr lang="zh-CN" altLang="en-US" sz="2400" b="1" dirty="0"/>
          </a:p>
        </p:txBody>
      </p:sp>
      <p:sp>
        <p:nvSpPr>
          <p:cNvPr id="1050249" name="文本框 22"/>
          <p:cNvSpPr txBox="1"/>
          <p:nvPr/>
        </p:nvSpPr>
        <p:spPr>
          <a:xfrm>
            <a:off x="8572400" y="1257147"/>
            <a:ext cx="35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流利的</a:t>
            </a:r>
            <a:endParaRPr lang="zh-CN" altLang="en-US" sz="2400" dirty="0"/>
          </a:p>
        </p:txBody>
      </p:sp>
      <p:sp>
        <p:nvSpPr>
          <p:cNvPr id="1050250" name="文本框 23"/>
          <p:cNvSpPr txBox="1"/>
          <p:nvPr/>
        </p:nvSpPr>
        <p:spPr>
          <a:xfrm>
            <a:off x="8650459" y="382197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影响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45" grpId="0"/>
      <p:bldP spid="1050246" grpId="0"/>
      <p:bldP spid="1050247" grpId="0"/>
      <p:bldP spid="1050248" grpId="0"/>
      <p:bldP spid="1050249" grpId="0"/>
      <p:bldP spid="10502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8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flæʃ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84" name="表格 6"/>
          <p:cNvGraphicFramePr>
            <a:graphicFrameLocks noGrp="1"/>
          </p:cNvGraphicFramePr>
          <p:nvPr/>
        </p:nvGraphicFramePr>
        <p:xfrm>
          <a:off x="6092078" y="7395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a  flash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8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flashlight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flæʃlaɪt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86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flash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闪动＋光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 a  flashlight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53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闪光；一闪</a:t>
            </a:r>
            <a:endParaRPr lang="zh-CN" altLang="en-US" sz="2400" dirty="0"/>
          </a:p>
        </p:txBody>
      </p:sp>
      <p:sp>
        <p:nvSpPr>
          <p:cNvPr id="1050254" name="文本框 20"/>
          <p:cNvSpPr txBox="1"/>
          <p:nvPr/>
        </p:nvSpPr>
        <p:spPr>
          <a:xfrm>
            <a:off x="280628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闪光灯；手电筒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51" grpId="0"/>
      <p:bldP spid="1050252" grpId="0"/>
      <p:bldP spid="1050253" grpId="0"/>
      <p:bldP spid="10502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5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flexible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5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8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fleksəbl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88" name="表格 6"/>
          <p:cNvGraphicFramePr>
            <a:graphicFrameLocks noGrp="1"/>
          </p:cNvGraphicFramePr>
          <p:nvPr/>
        </p:nvGraphicFramePr>
        <p:xfrm>
          <a:off x="6036994" y="876943"/>
          <a:ext cx="59052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114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flex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弯曲＋可以的→可伸可曲的→灵活的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flexible  attitude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8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rɪ'flekt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90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flect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返回＋弯曲→折返→反射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reflect  sunshine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]reflection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5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灵活的</a:t>
            </a:r>
            <a:endParaRPr lang="zh-CN" altLang="en-US" sz="2400" dirty="0"/>
          </a:p>
        </p:txBody>
      </p:sp>
      <p:sp>
        <p:nvSpPr>
          <p:cNvPr id="1050258" name="文本框 20"/>
          <p:cNvSpPr txBox="1"/>
          <p:nvPr/>
        </p:nvSpPr>
        <p:spPr>
          <a:xfrm>
            <a:off x="2471743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反射，反映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55" grpId="0"/>
      <p:bldP spid="1050256" grpId="0"/>
      <p:bldP spid="1050257" grpId="0"/>
      <p:bldP spid="10502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5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6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9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92" name="表格 6"/>
          <p:cNvGraphicFramePr>
            <a:graphicFrameLocks noGrp="1"/>
          </p:cNvGraphicFramePr>
          <p:nvPr/>
        </p:nvGraphicFramePr>
        <p:xfrm>
          <a:off x="6092078" y="9736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fly  a  kite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]butterfly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9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94" name="表格 10"/>
          <p:cNvGraphicFramePr>
            <a:graphicFrameLocks noGrp="1"/>
          </p:cNvGraphicFramePr>
          <p:nvPr/>
        </p:nvGraphicFramePr>
        <p:xfrm>
          <a:off x="6092078" y="276213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flight  number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61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 smtClean="0"/>
              <a:t>飞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苍蝇</a:t>
            </a:r>
            <a:endParaRPr lang="zh-CN" altLang="en-US" sz="2400" dirty="0"/>
          </a:p>
        </p:txBody>
      </p:sp>
      <p:sp>
        <p:nvSpPr>
          <p:cNvPr id="1050262" name="文本框 20"/>
          <p:cNvSpPr txBox="1"/>
          <p:nvPr/>
        </p:nvSpPr>
        <p:spPr>
          <a:xfrm>
            <a:off x="280628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飞行；航班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59" grpId="0"/>
      <p:bldP spid="1050260" grpId="0"/>
      <p:bldP spid="1050261" grpId="0"/>
      <p:bldP spid="10502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6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26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4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/get/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96" name="表格 6"/>
          <p:cNvGraphicFramePr>
            <a:graphicFrameLocks noGrp="1"/>
          </p:cNvGraphicFramePr>
          <p:nvPr/>
        </p:nvGraphicFramePr>
        <p:xfrm>
          <a:off x="6092078" y="95137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a  precious  present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forget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fə'get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98" name="表格 10"/>
          <p:cNvGraphicFramePr>
            <a:graphicFrameLocks noGrp="1"/>
          </p:cNvGraphicFramePr>
          <p:nvPr/>
        </p:nvGraphicFramePr>
        <p:xfrm>
          <a:off x="6092078" y="2706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离开＋得到→得不到是因为忘记了→忘记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forget  a  name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9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forgetful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fə'ɡetfl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00" name="表格 12"/>
          <p:cNvGraphicFramePr>
            <a:graphicFrameLocks noGrp="1"/>
          </p:cNvGraphicFramePr>
          <p:nvPr/>
        </p:nvGraphicFramePr>
        <p:xfrm>
          <a:off x="6092078" y="460452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forget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忘记＋充满的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forgetful  boy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]forgettable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26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 smtClean="0"/>
              <a:t>得到  </a:t>
            </a:r>
            <a:r>
              <a:rPr lang="en-US" altLang="zh-CN" sz="2400" b="1" i="1" dirty="0" smtClean="0"/>
              <a:t>vi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变得</a:t>
            </a:r>
            <a:endParaRPr lang="zh-CN" altLang="en-US" sz="2400" dirty="0"/>
          </a:p>
        </p:txBody>
      </p:sp>
      <p:sp>
        <p:nvSpPr>
          <p:cNvPr id="1050266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忘记</a:t>
            </a:r>
            <a:endParaRPr lang="zh-CN" altLang="en-US" sz="2400" b="1" dirty="0"/>
          </a:p>
        </p:txBody>
      </p:sp>
      <p:sp>
        <p:nvSpPr>
          <p:cNvPr id="1050267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健忘的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63" grpId="0"/>
      <p:bldP spid="1050264" grpId="0"/>
      <p:bldP spid="1050265" grpId="0"/>
      <p:bldP spid="1050266" grpId="0"/>
      <p:bldP spid="10502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6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6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270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能</a:t>
            </a:r>
            <a:r>
              <a:rPr lang="zh-CN" altLang="en-US" b="1" dirty="0"/>
              <a:t>源；精力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精力旺盛的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等</a:t>
            </a:r>
            <a:r>
              <a:rPr lang="zh-CN" altLang="en-US" b="1" dirty="0"/>
              <a:t>于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</a:t>
            </a:r>
            <a:r>
              <a:rPr lang="zh-CN" altLang="en-US" b="1" dirty="0" smtClean="0"/>
              <a:t>平等</a:t>
            </a:r>
            <a:r>
              <a:rPr lang="zh-CN" altLang="en-US" b="1" dirty="0"/>
              <a:t>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装</a:t>
            </a:r>
            <a:r>
              <a:rPr lang="zh-CN" altLang="en-US" b="1" dirty="0"/>
              <a:t>备，配备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设</a:t>
            </a:r>
            <a:r>
              <a:rPr lang="zh-CN" altLang="en-US" b="1" dirty="0"/>
              <a:t>备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打断；打扰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证</a:t>
            </a:r>
            <a:r>
              <a:rPr lang="zh-CN" altLang="en-US" b="1" dirty="0"/>
              <a:t>据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明显的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存在；生存</a:t>
            </a:r>
            <a:endParaRPr lang="zh-CN" altLang="en-US" b="1" dirty="0"/>
          </a:p>
        </p:txBody>
      </p:sp>
      <p:sp>
        <p:nvSpPr>
          <p:cNvPr id="1050271" name="文本占位符 2"/>
          <p:cNvSpPr txBox="1"/>
          <p:nvPr/>
        </p:nvSpPr>
        <p:spPr>
          <a:xfrm>
            <a:off x="6049402" y="64424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存</a:t>
            </a:r>
            <a:r>
              <a:rPr lang="zh-CN" altLang="en-US" b="1" dirty="0"/>
              <a:t>在；生存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解</a:t>
            </a:r>
            <a:r>
              <a:rPr lang="zh-CN" altLang="en-US" b="1" dirty="0"/>
              <a:t>释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失</a:t>
            </a:r>
            <a:r>
              <a:rPr lang="zh-CN" altLang="en-US" b="1" dirty="0"/>
              <a:t>败；没能够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失</a:t>
            </a:r>
            <a:r>
              <a:rPr lang="zh-CN" altLang="en-US" b="1" dirty="0"/>
              <a:t>败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熟悉的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流利的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i="1" dirty="0"/>
              <a:t>.</a:t>
            </a:r>
            <a:r>
              <a:rPr lang="zh-CN" altLang="en-US" b="1" dirty="0"/>
              <a:t>影响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反射，反映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忘</a:t>
            </a:r>
            <a:r>
              <a:rPr lang="zh-CN" altLang="en-US" b="1" dirty="0"/>
              <a:t>记</a:t>
            </a:r>
            <a:endParaRPr lang="zh-CN" altLang="en-US" b="1" dirty="0"/>
          </a:p>
        </p:txBody>
      </p:sp>
      <p:sp>
        <p:nvSpPr>
          <p:cNvPr id="1050272" name="文本框 5"/>
          <p:cNvSpPr txBox="1"/>
          <p:nvPr/>
        </p:nvSpPr>
        <p:spPr>
          <a:xfrm>
            <a:off x="755118" y="502593"/>
            <a:ext cx="3105106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energy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energetic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equal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equip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equipment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interrupt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evidence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evident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exist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0273" name="文本框 6"/>
          <p:cNvSpPr txBox="1"/>
          <p:nvPr/>
        </p:nvSpPr>
        <p:spPr>
          <a:xfrm>
            <a:off x="6637645" y="552581"/>
            <a:ext cx="3487780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existence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explain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fail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failure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familiar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fluent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influence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reflect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forget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68" grpId="0" animBg="1"/>
      <p:bldP spid="1050269" grpId="0"/>
      <p:bldP spid="1050270" grpId="0"/>
      <p:bldP spid="1050271" grpId="0"/>
      <p:bldP spid="1050272" grpId="0"/>
      <p:bldP spid="10502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7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7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276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engineer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pioneer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entrance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entry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equality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equator</a:t>
            </a:r>
            <a:r>
              <a:rPr lang="en-US" altLang="zh-CN" b="1" i="1" dirty="0"/>
              <a:t> 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erupt </a:t>
            </a:r>
            <a:r>
              <a:rPr lang="en-US" altLang="zh-CN" b="1" i="1" dirty="0"/>
              <a:t>vi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abrupt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277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corrupt </a:t>
            </a:r>
            <a:r>
              <a:rPr lang="en-US" altLang="zh-CN" b="1" i="1" dirty="0"/>
              <a:t>adj./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exhibit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exhibition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prohibit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expense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explanation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facial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fancy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278" name="文本框 5"/>
          <p:cNvSpPr txBox="1"/>
          <p:nvPr/>
        </p:nvSpPr>
        <p:spPr>
          <a:xfrm>
            <a:off x="2215424" y="583008"/>
            <a:ext cx="36694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工程师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先锋；开辟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入口</a:t>
            </a:r>
            <a:r>
              <a:rPr lang="zh-CN" altLang="en-US" sz="2200" b="1" dirty="0">
                <a:solidFill>
                  <a:srgbClr val="C00000"/>
                </a:solidFill>
              </a:rPr>
              <a:t>；进入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进入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平等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赤道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爆发</a:t>
            </a:r>
            <a:r>
              <a:rPr lang="zh-CN" altLang="en-US" sz="2200" b="1" dirty="0">
                <a:solidFill>
                  <a:srgbClr val="C00000"/>
                </a:solidFill>
              </a:rPr>
              <a:t>，喷发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突然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279" name="文本框 6"/>
          <p:cNvSpPr txBox="1"/>
          <p:nvPr/>
        </p:nvSpPr>
        <p:spPr>
          <a:xfrm>
            <a:off x="8449414" y="549957"/>
            <a:ext cx="343777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腐</a:t>
            </a:r>
            <a:r>
              <a:rPr lang="zh-CN" altLang="en-US" sz="2200" b="1" dirty="0">
                <a:solidFill>
                  <a:srgbClr val="C00000"/>
                </a:solidFill>
              </a:rPr>
              <a:t>败的　使腐败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展览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展览会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禁止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花费</a:t>
            </a:r>
            <a:r>
              <a:rPr lang="zh-CN" altLang="en-US" sz="2200" b="1" dirty="0">
                <a:solidFill>
                  <a:srgbClr val="C00000"/>
                </a:solidFill>
              </a:rPr>
              <a:t>，开支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解释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面部的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想象</a:t>
            </a:r>
            <a:r>
              <a:rPr lang="zh-CN" altLang="en-US" sz="2200" b="1" dirty="0">
                <a:solidFill>
                  <a:srgbClr val="C00000"/>
                </a:solidFill>
              </a:rPr>
              <a:t>；想要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74" grpId="0" animBg="1"/>
      <p:bldP spid="1050275" grpId="0"/>
      <p:bldP spid="1050276" grpId="0"/>
      <p:bldP spid="1050277" grpId="0"/>
      <p:bldP spid="1050278" grpId="0"/>
      <p:bldP spid="10502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8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8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282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fantasy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fantastic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fasten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fingernail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firework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firm </a:t>
            </a:r>
            <a:r>
              <a:rPr lang="en-US" altLang="zh-CN" b="1" i="1" dirty="0"/>
              <a:t>adj./n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confirm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fluency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283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flash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flashlight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flexible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flight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284" name="文本框 5"/>
          <p:cNvSpPr txBox="1"/>
          <p:nvPr/>
        </p:nvSpPr>
        <p:spPr>
          <a:xfrm>
            <a:off x="2537060" y="549957"/>
            <a:ext cx="351804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幻想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奇异的</a:t>
            </a:r>
            <a:r>
              <a:rPr lang="zh-CN" altLang="en-US" sz="2200" b="1" dirty="0">
                <a:solidFill>
                  <a:srgbClr val="C00000"/>
                </a:solidFill>
              </a:rPr>
              <a:t>；美妙的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扎</a:t>
            </a:r>
            <a:r>
              <a:rPr lang="zh-CN" altLang="en-US" sz="2200" b="1" dirty="0">
                <a:solidFill>
                  <a:srgbClr val="C00000"/>
                </a:solidFill>
              </a:rPr>
              <a:t>；系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指甲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烟花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牢固</a:t>
            </a:r>
            <a:r>
              <a:rPr lang="zh-CN" altLang="en-US" sz="2200" b="1" dirty="0">
                <a:solidFill>
                  <a:srgbClr val="C00000"/>
                </a:solidFill>
              </a:rPr>
              <a:t>的；坚实的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确认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流利 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285" name="文本框 6"/>
          <p:cNvSpPr txBox="1"/>
          <p:nvPr/>
        </p:nvSpPr>
        <p:spPr>
          <a:xfrm>
            <a:off x="8094867" y="594025"/>
            <a:ext cx="2768702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闪光</a:t>
            </a:r>
            <a:r>
              <a:rPr lang="zh-CN" altLang="en-US" sz="2200" b="1" dirty="0">
                <a:solidFill>
                  <a:srgbClr val="C00000"/>
                </a:solidFill>
              </a:rPr>
              <a:t>；一闪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闪光灯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灵活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飞行</a:t>
            </a:r>
            <a:r>
              <a:rPr lang="zh-CN" altLang="en-US" sz="2200" b="1" dirty="0">
                <a:solidFill>
                  <a:srgbClr val="C00000"/>
                </a:solidFill>
              </a:rPr>
              <a:t>；航班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80" grpId="0" animBg="1"/>
      <p:bldP spid="1050281" grpId="0"/>
      <p:bldP spid="1050282" grpId="0"/>
      <p:bldP spid="1050283" grpId="0"/>
      <p:bldP spid="1050284" grpId="0"/>
      <p:bldP spid="10502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8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8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288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We need to be more ____________(</a:t>
            </a:r>
            <a:r>
              <a:rPr lang="zh-CN" altLang="en-US" b="1" dirty="0"/>
              <a:t>精力充沛的</a:t>
            </a:r>
            <a:r>
              <a:rPr lang="en-US" altLang="zh-CN" b="1" dirty="0"/>
              <a:t>) in participating in social activities.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We have collected ample ____________(</a:t>
            </a:r>
            <a:r>
              <a:rPr lang="zh-CN" altLang="en-US" b="1" dirty="0"/>
              <a:t>证据</a:t>
            </a:r>
            <a:r>
              <a:rPr lang="en-US" altLang="zh-CN" b="1" dirty="0"/>
              <a:t>)concerning what happened before and after the origin of life.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Do you know when the Marriage Law came into ____________(</a:t>
            </a:r>
            <a:r>
              <a:rPr lang="zh-CN" altLang="en-US" b="1" dirty="0"/>
              <a:t>存在</a:t>
            </a:r>
            <a:r>
              <a:rPr lang="en-US" altLang="zh-CN" b="1" dirty="0"/>
              <a:t>)?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gave </a:t>
            </a:r>
            <a:r>
              <a:rPr lang="en-US" altLang="zh-CN" b="1" dirty="0" smtClean="0"/>
              <a:t> an _______________(</a:t>
            </a:r>
            <a:r>
              <a:rPr lang="zh-CN" altLang="en-US" b="1" dirty="0"/>
              <a:t>解释</a:t>
            </a:r>
            <a:r>
              <a:rPr lang="en-US" altLang="zh-CN" b="1" dirty="0"/>
              <a:t>) for what he was doing that evening.</a:t>
            </a:r>
            <a:endParaRPr lang="en-US" altLang="zh-CN" b="1" dirty="0"/>
          </a:p>
        </p:txBody>
      </p:sp>
      <p:sp>
        <p:nvSpPr>
          <p:cNvPr id="1050289" name="矩形 7"/>
          <p:cNvSpPr/>
          <p:nvPr/>
        </p:nvSpPr>
        <p:spPr>
          <a:xfrm>
            <a:off x="3770426" y="655440"/>
            <a:ext cx="137890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energetic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290" name="矩形 8"/>
          <p:cNvSpPr/>
          <p:nvPr/>
        </p:nvSpPr>
        <p:spPr>
          <a:xfrm>
            <a:off x="4280751" y="1387689"/>
            <a:ext cx="131157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evidence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291" name="矩形 9"/>
          <p:cNvSpPr/>
          <p:nvPr/>
        </p:nvSpPr>
        <p:spPr>
          <a:xfrm>
            <a:off x="7214707" y="2776772"/>
            <a:ext cx="136287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existence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292" name="矩形 10"/>
          <p:cNvSpPr/>
          <p:nvPr/>
        </p:nvSpPr>
        <p:spPr>
          <a:xfrm>
            <a:off x="2706182" y="3513807"/>
            <a:ext cx="172354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explanation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86" grpId="0" animBg="1"/>
      <p:bldP spid="1050287" grpId="0"/>
      <p:bldP spid="1050288" grpId="0"/>
      <p:bldP spid="1050289" grpId="0" animBg="1"/>
      <p:bldP spid="1050290" grpId="0" animBg="1"/>
      <p:bldP spid="1050291" grpId="0" animBg="1"/>
      <p:bldP spid="10502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9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295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One's ____________(</a:t>
            </a:r>
            <a:r>
              <a:rPr lang="zh-CN" altLang="en-US" b="1" dirty="0"/>
              <a:t>面部的</a:t>
            </a:r>
            <a:r>
              <a:rPr lang="en-US" altLang="zh-CN" b="1" dirty="0"/>
              <a:t>) expression may tell you some of his/her inner feelings.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It is true that we may suffer from ____________(</a:t>
            </a:r>
            <a:r>
              <a:rPr lang="zh-CN" altLang="en-US" b="1" dirty="0"/>
              <a:t>失败</a:t>
            </a:r>
            <a:r>
              <a:rPr lang="en-US" altLang="zh-CN" b="1" dirty="0"/>
              <a:t>)from time to </a:t>
            </a:r>
            <a:r>
              <a:rPr lang="en-US" altLang="zh-CN" b="1" dirty="0" smtClean="0"/>
              <a:t>time. However</a:t>
            </a:r>
            <a:r>
              <a:rPr lang="zh-CN" altLang="en-US" b="1" dirty="0"/>
              <a:t>，</a:t>
            </a:r>
            <a:r>
              <a:rPr lang="en-US" altLang="zh-CN" b="1" dirty="0"/>
              <a:t>it is important that we should not lose the enthusiasm to keep on trying.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 often chat in voice with some English </a:t>
            </a:r>
            <a:r>
              <a:rPr lang="en-US" altLang="zh-CN" b="1" dirty="0" smtClean="0"/>
              <a:t>net</a:t>
            </a:r>
            <a:r>
              <a:rPr lang="en-US" altLang="zh-CN" b="1" dirty="0"/>
              <a:t>-</a:t>
            </a:r>
            <a:r>
              <a:rPr lang="en-US" altLang="zh-CN" b="1" dirty="0" smtClean="0"/>
              <a:t>pals </a:t>
            </a:r>
            <a:r>
              <a:rPr lang="en-US" altLang="zh-CN" b="1" dirty="0"/>
              <a:t>in my spare time</a:t>
            </a:r>
            <a:r>
              <a:rPr lang="zh-CN" altLang="en-US" b="1" dirty="0"/>
              <a:t>，</a:t>
            </a:r>
            <a:r>
              <a:rPr lang="en-US" altLang="zh-CN" b="1" dirty="0"/>
              <a:t>which really contributes to my ____________(</a:t>
            </a:r>
            <a:r>
              <a:rPr lang="zh-CN" altLang="en-US" b="1" dirty="0"/>
              <a:t>流利</a:t>
            </a:r>
            <a:r>
              <a:rPr lang="en-US" altLang="zh-CN" b="1" dirty="0"/>
              <a:t>) in oral English.</a:t>
            </a:r>
            <a:endParaRPr lang="en-US" altLang="zh-CN" b="1" dirty="0"/>
          </a:p>
        </p:txBody>
      </p:sp>
      <p:sp>
        <p:nvSpPr>
          <p:cNvPr id="1050296" name="矩形 7"/>
          <p:cNvSpPr/>
          <p:nvPr/>
        </p:nvSpPr>
        <p:spPr>
          <a:xfrm>
            <a:off x="2053136" y="664845"/>
            <a:ext cx="90120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facial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297" name="矩形 8"/>
          <p:cNvSpPr/>
          <p:nvPr/>
        </p:nvSpPr>
        <p:spPr>
          <a:xfrm>
            <a:off x="5479614" y="1413301"/>
            <a:ext cx="104951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failure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298" name="矩形 9"/>
          <p:cNvSpPr/>
          <p:nvPr/>
        </p:nvSpPr>
        <p:spPr>
          <a:xfrm>
            <a:off x="3066455" y="3443974"/>
            <a:ext cx="11416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fluency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93" grpId="0" animBg="1"/>
      <p:bldP spid="1050294" grpId="0"/>
      <p:bldP spid="1050295" grpId="0"/>
      <p:bldP spid="1050296" grpId="0" animBg="1"/>
      <p:bldP spid="1050297" grpId="0" animBg="1"/>
      <p:bldP spid="10502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9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0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301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Nowadays</a:t>
            </a:r>
            <a:r>
              <a:rPr lang="zh-CN" altLang="en-US" b="1" dirty="0"/>
              <a:t>，</a:t>
            </a:r>
            <a:r>
              <a:rPr lang="en-US" altLang="zh-CN" b="1" dirty="0"/>
              <a:t>we can send robots ________________(equip) with cameras and other tools to do observation for us.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We were chatting when a loud noise </a:t>
            </a:r>
            <a:r>
              <a:rPr lang="en-US" altLang="zh-CN" b="1" dirty="0" smtClean="0"/>
              <a:t>______________ </a:t>
            </a:r>
            <a:r>
              <a:rPr lang="en-US" altLang="zh-CN" b="1" dirty="0"/>
              <a:t>(interrupt)us.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When she was young</a:t>
            </a:r>
            <a:r>
              <a:rPr lang="zh-CN" altLang="en-US" b="1" dirty="0"/>
              <a:t>，</a:t>
            </a:r>
            <a:r>
              <a:rPr lang="en-US" altLang="zh-CN" b="1" dirty="0"/>
              <a:t>she ____________(fancy)herself as a serious actress.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____________(fasten) his coat and hurried out to the cinema.</a:t>
            </a:r>
            <a:endParaRPr lang="en-US" altLang="zh-CN" b="1" dirty="0"/>
          </a:p>
        </p:txBody>
      </p:sp>
      <p:sp>
        <p:nvSpPr>
          <p:cNvPr id="1050302" name="矩形 7"/>
          <p:cNvSpPr/>
          <p:nvPr/>
        </p:nvSpPr>
        <p:spPr>
          <a:xfrm>
            <a:off x="5514678" y="633940"/>
            <a:ext cx="13997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equipped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03" name="矩形 8"/>
          <p:cNvSpPr/>
          <p:nvPr/>
        </p:nvSpPr>
        <p:spPr>
          <a:xfrm>
            <a:off x="5738710" y="2019623"/>
            <a:ext cx="17059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interrupted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04" name="矩形 9"/>
          <p:cNvSpPr/>
          <p:nvPr/>
        </p:nvSpPr>
        <p:spPr>
          <a:xfrm>
            <a:off x="4687358" y="2760170"/>
            <a:ext cx="11416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fancied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05" name="矩形 10"/>
          <p:cNvSpPr/>
          <p:nvPr/>
        </p:nvSpPr>
        <p:spPr>
          <a:xfrm>
            <a:off x="1549412" y="3497215"/>
            <a:ext cx="127951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fastened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99" grpId="0" animBg="1"/>
      <p:bldP spid="1050300" grpId="0"/>
      <p:bldP spid="1050301" grpId="0"/>
      <p:bldP spid="1050302" grpId="0" animBg="1"/>
      <p:bldP spid="1050303" grpId="0" animBg="1"/>
      <p:bldP spid="1050304" grpId="0" animBg="1"/>
      <p:bldP spid="10503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0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308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Six people </a:t>
            </a:r>
            <a:r>
              <a:rPr lang="en-US" altLang="zh-CN" b="1" dirty="0" smtClean="0"/>
              <a:t>___________________(</a:t>
            </a:r>
            <a:r>
              <a:rPr lang="en-US" altLang="zh-CN" b="1" dirty="0"/>
              <a:t>confirm)that they will attend the lecture but ten haven't replied yet.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____________(influence)by a high school teacher</a:t>
            </a:r>
            <a:r>
              <a:rPr lang="zh-CN" altLang="en-US" b="1" dirty="0"/>
              <a:t>，</a:t>
            </a:r>
            <a:r>
              <a:rPr lang="en-US" altLang="zh-CN" b="1" dirty="0"/>
              <a:t>he took up the study of medicine.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It is not the story itself but what ____________(reflect)in the story that counts.</a:t>
            </a:r>
            <a:endParaRPr lang="en-US" altLang="zh-CN" b="1" dirty="0"/>
          </a:p>
        </p:txBody>
      </p:sp>
      <p:sp>
        <p:nvSpPr>
          <p:cNvPr id="1050309" name="矩形 7"/>
          <p:cNvSpPr/>
          <p:nvPr/>
        </p:nvSpPr>
        <p:spPr>
          <a:xfrm>
            <a:off x="2589441" y="629566"/>
            <a:ext cx="222689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have confirmed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10" name="矩形 8"/>
          <p:cNvSpPr/>
          <p:nvPr/>
        </p:nvSpPr>
        <p:spPr>
          <a:xfrm>
            <a:off x="994817" y="2020582"/>
            <a:ext cx="158729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Influenced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11" name="矩形 6"/>
          <p:cNvSpPr/>
          <p:nvPr/>
        </p:nvSpPr>
        <p:spPr>
          <a:xfrm>
            <a:off x="5105904" y="2752845"/>
            <a:ext cx="16041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reflected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06" grpId="0" animBg="1"/>
      <p:bldP spid="1050307" grpId="0"/>
      <p:bldP spid="1050308" grpId="0"/>
      <p:bldP spid="1050309" grpId="0" animBg="1"/>
      <p:bldP spid="1050310" grpId="0" animBg="1"/>
      <p:bldP spid="10503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1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1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314" name="文本占位符 2"/>
          <p:cNvSpPr>
            <a:spLocks noGrp="1"/>
          </p:cNvSpPr>
          <p:nvPr>
            <p:ph type="body" idx="1"/>
          </p:nvPr>
        </p:nvSpPr>
        <p:spPr>
          <a:xfrm>
            <a:off x="319918" y="131032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    There </a:t>
            </a:r>
            <a:r>
              <a:rPr lang="en-US" altLang="zh-CN" b="1" dirty="0"/>
              <a:t>were so many people </a:t>
            </a:r>
            <a:r>
              <a:rPr lang="en-US" altLang="zh-CN" b="1" dirty="0" smtClean="0"/>
              <a:t>__________________ </a:t>
            </a:r>
            <a:r>
              <a:rPr lang="en-US" altLang="zh-CN" b="1" dirty="0"/>
              <a:t>the park waiting to buy tickets.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His paintings were ________________ in the local art gallery last.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patient became seriously ill last week</a:t>
            </a:r>
            <a:r>
              <a:rPr lang="zh-CN" altLang="en-US" b="1" dirty="0"/>
              <a:t>，</a:t>
            </a:r>
            <a:r>
              <a:rPr lang="en-US" altLang="zh-CN" b="1" dirty="0"/>
              <a:t>and he has had to ________________ milk ever since.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Under no circumstances should we seek temporary economic development </a:t>
            </a:r>
            <a:r>
              <a:rPr lang="en-US" altLang="zh-CN" b="1" dirty="0" smtClean="0"/>
              <a:t>__________________ </a:t>
            </a:r>
            <a:r>
              <a:rPr lang="en-US" altLang="zh-CN" b="1" dirty="0"/>
              <a:t>the environment and resources.  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Because he ________________ the computer, he can carry out the work easily.</a:t>
            </a:r>
            <a:endParaRPr lang="en-US" altLang="zh-CN" b="1" dirty="0"/>
          </a:p>
        </p:txBody>
      </p:sp>
      <p:sp>
        <p:nvSpPr>
          <p:cNvPr id="1050315" name="矩形 6"/>
          <p:cNvSpPr/>
          <p:nvPr/>
        </p:nvSpPr>
        <p:spPr>
          <a:xfrm>
            <a:off x="4623066" y="1330204"/>
            <a:ext cx="248337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at the entrance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16" name="矩形 7"/>
          <p:cNvSpPr/>
          <p:nvPr/>
        </p:nvSpPr>
        <p:spPr>
          <a:xfrm>
            <a:off x="3514297" y="2006438"/>
            <a:ext cx="190308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 exhibition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17" name="矩形 8"/>
          <p:cNvSpPr/>
          <p:nvPr/>
        </p:nvSpPr>
        <p:spPr>
          <a:xfrm>
            <a:off x="9292215" y="2601915"/>
            <a:ext cx="11849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exist 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18" name="矩形 9"/>
          <p:cNvSpPr/>
          <p:nvPr/>
        </p:nvSpPr>
        <p:spPr>
          <a:xfrm>
            <a:off x="579119" y="4315085"/>
            <a:ext cx="23647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at the expense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319" name="矩形 10"/>
          <p:cNvSpPr/>
          <p:nvPr/>
        </p:nvSpPr>
        <p:spPr>
          <a:xfrm>
            <a:off x="579119" y="778414"/>
            <a:ext cx="109815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on exhibition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be familiar with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at the expense of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exist on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at the entrance of</a:t>
            </a:r>
            <a:endParaRPr lang="zh-CN" altLang="en-US" sz="2400" b="1" dirty="0"/>
          </a:p>
        </p:txBody>
      </p:sp>
      <p:sp>
        <p:nvSpPr>
          <p:cNvPr id="1050320" name="矩形 11"/>
          <p:cNvSpPr/>
          <p:nvPr/>
        </p:nvSpPr>
        <p:spPr>
          <a:xfrm>
            <a:off x="2471110" y="4911772"/>
            <a:ext cx="22397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familiar 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0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0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0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0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12" grpId="0" animBg="1"/>
      <p:bldP spid="1050313" grpId="0"/>
      <p:bldP spid="1050314" grpId="0"/>
      <p:bldP spid="1050315" grpId="0" animBg="1"/>
      <p:bldP spid="1050316" grpId="0" animBg="1"/>
      <p:bldP spid="1050317" grpId="0" animBg="1"/>
      <p:bldP spid="1050318" grpId="0" animBg="1"/>
      <p:bldP spid="1050319" grpId="0" animBg="1"/>
      <p:bldP spid="10503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2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2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323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2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．只要细心，任何一个人都能胜任这份工作，你应该尝试一下。</a:t>
            </a:r>
            <a:r>
              <a:rPr lang="en-US" altLang="zh-CN" b="1" dirty="0"/>
              <a:t>(be equal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．很明显这项政策非常成功。</a:t>
            </a:r>
            <a:r>
              <a:rPr lang="en-US" altLang="zh-CN" b="1" dirty="0"/>
              <a:t>(It was evident that...)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．没有你的帮助，我就会在考试中失败。</a:t>
            </a:r>
            <a:r>
              <a:rPr lang="en-US" altLang="zh-CN" b="1" dirty="0"/>
              <a:t>(fail in the examination)</a:t>
            </a:r>
            <a:endParaRPr lang="en-US" altLang="zh-CN" b="1" dirty="0"/>
          </a:p>
        </p:txBody>
      </p:sp>
      <p:sp>
        <p:nvSpPr>
          <p:cNvPr id="1050324" name="矩形 6"/>
          <p:cNvSpPr/>
          <p:nvPr/>
        </p:nvSpPr>
        <p:spPr>
          <a:xfrm>
            <a:off x="817411" y="1187314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Any man will be equal to the task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so long as he is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careful. You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should give it a try.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325" name="矩形 7"/>
          <p:cNvSpPr/>
          <p:nvPr/>
        </p:nvSpPr>
        <p:spPr>
          <a:xfrm>
            <a:off x="817411" y="2428050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was evident that the policy was a great success.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326" name="矩形 8"/>
          <p:cNvSpPr/>
          <p:nvPr/>
        </p:nvSpPr>
        <p:spPr>
          <a:xfrm>
            <a:off x="817411" y="3733081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Without your help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would have failed in the examination.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21" grpId="0" animBg="1"/>
      <p:bldP spid="1050322" grpId="0"/>
      <p:bldP spid="1050323" grpId="0"/>
      <p:bldP spid="1050324" grpId="0"/>
      <p:bldP spid="1050325" grpId="0"/>
      <p:bldP spid="10503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energy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37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enɜːdʒɪ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72" name="表格 6"/>
          <p:cNvGraphicFramePr>
            <a:graphicFrameLocks noGrp="1"/>
          </p:cNvGraphicFramePr>
          <p:nvPr/>
        </p:nvGraphicFramePr>
        <p:xfrm>
          <a:off x="6092078" y="1185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erg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进入＋精力→精力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  energy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7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enɜ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dʒetɪk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74" name="表格 10"/>
          <p:cNvGraphicFramePr>
            <a:graphicFrameLocks noGrp="1"/>
          </p:cNvGraphicFramePr>
          <p:nvPr/>
        </p:nvGraphicFramePr>
        <p:xfrm>
          <a:off x="6092078" y="2996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energ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精力＋的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energetic  researcher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53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能源；精力</a:t>
            </a:r>
            <a:endParaRPr lang="zh-CN" altLang="en-US" sz="2400" dirty="0"/>
          </a:p>
        </p:txBody>
      </p:sp>
      <p:sp>
        <p:nvSpPr>
          <p:cNvPr id="1050154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精力旺盛的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51" grpId="0"/>
      <p:bldP spid="1050152" grpId="0"/>
      <p:bldP spid="1050153" grpId="0"/>
      <p:bldP spid="10501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2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-10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2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032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78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033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0331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form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fortune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free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friend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fresh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front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furnish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generation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gift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give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grade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graph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grocer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79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033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033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033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3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0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fɔːm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02" name="表格 6"/>
          <p:cNvGraphicFramePr>
            <a:graphicFrameLocks noGrp="1"/>
          </p:cNvGraphicFramePr>
          <p:nvPr/>
        </p:nvGraphicFramePr>
        <p:xfrm>
          <a:off x="6092078" y="140123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form  a  habit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0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fɔːmæt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04" name="表格 10"/>
          <p:cNvGraphicFramePr>
            <a:graphicFrameLocks noGrp="1"/>
          </p:cNvGraphicFramePr>
          <p:nvPr/>
        </p:nvGraphicFramePr>
        <p:xfrm>
          <a:off x="6092078" y="26506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 a  format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0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450"/>
                <a:gridCol w="30163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ɪn'fɔːm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06" name="表格 12"/>
          <p:cNvGraphicFramePr>
            <a:graphicFrameLocks noGrp="1"/>
          </p:cNvGraphicFramePr>
          <p:nvPr/>
        </p:nvGraphicFramePr>
        <p:xfrm>
          <a:off x="6092078" y="43672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用＋形式→用一种形式告诉别人→通知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of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3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形式；</a:t>
            </a:r>
            <a:r>
              <a:rPr lang="zh-CN" altLang="en-US" sz="2400" b="1" dirty="0" smtClean="0"/>
              <a:t>表格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形成</a:t>
            </a:r>
            <a:endParaRPr lang="zh-CN" altLang="en-US" sz="2400" dirty="0"/>
          </a:p>
        </p:txBody>
      </p:sp>
      <p:sp>
        <p:nvSpPr>
          <p:cNvPr id="1050340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版式；格式，形式</a:t>
            </a:r>
            <a:endParaRPr lang="zh-CN" altLang="en-US" sz="2400" b="1" dirty="0"/>
          </a:p>
        </p:txBody>
      </p:sp>
      <p:sp>
        <p:nvSpPr>
          <p:cNvPr id="1050341" name="文本框 21"/>
          <p:cNvSpPr txBox="1"/>
          <p:nvPr/>
        </p:nvSpPr>
        <p:spPr>
          <a:xfrm>
            <a:off x="267246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通知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37" grpId="0"/>
      <p:bldP spid="1050338" grpId="0"/>
      <p:bldP spid="1050339" grpId="0"/>
      <p:bldP spid="1050340" grpId="0"/>
      <p:bldP spid="10503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ɪnfɔ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08" name="表格 6"/>
          <p:cNvGraphicFramePr>
            <a:graphicFrameLocks noGrp="1"/>
          </p:cNvGraphicFramePr>
          <p:nvPr/>
        </p:nvGraphicFramePr>
        <p:xfrm>
          <a:off x="6103094" y="118063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通知＋名词后缀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  technology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0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rɪ'fɔːm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10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重新＋构成→改革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economic/political  reforms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1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450"/>
                <a:gridCol w="30163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pə'fɔːm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12" name="表格 12"/>
          <p:cNvGraphicFramePr>
            <a:graphicFrameLocks noGrp="1"/>
          </p:cNvGraphicFramePr>
          <p:nvPr/>
        </p:nvGraphicFramePr>
        <p:xfrm>
          <a:off x="6092078" y="462376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每＋形式→以每一种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形式表现出来→表演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4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信息</a:t>
            </a:r>
            <a:endParaRPr lang="zh-CN" altLang="en-US" sz="2400" dirty="0"/>
          </a:p>
        </p:txBody>
      </p:sp>
      <p:sp>
        <p:nvSpPr>
          <p:cNvPr id="1050345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改革</a:t>
            </a:r>
            <a:endParaRPr lang="zh-CN" altLang="en-US" sz="2400" b="1" dirty="0"/>
          </a:p>
        </p:txBody>
      </p:sp>
      <p:sp>
        <p:nvSpPr>
          <p:cNvPr id="1050346" name="文本框 21"/>
          <p:cNvSpPr txBox="1"/>
          <p:nvPr/>
        </p:nvSpPr>
        <p:spPr>
          <a:xfrm>
            <a:off x="267246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表演；执行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42" grpId="0"/>
      <p:bldP spid="1050343" grpId="0"/>
      <p:bldP spid="1050344" grpId="0"/>
      <p:bldP spid="1050345" grpId="0"/>
      <p:bldP spid="10503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1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pə'fɔːməns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14" name="表格 6"/>
          <p:cNvGraphicFramePr>
            <a:graphicFrameLocks noGrp="1"/>
          </p:cNvGraphicFramePr>
          <p:nvPr/>
        </p:nvGraphicFramePr>
        <p:xfrm>
          <a:off x="6059028" y="11365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表演＋名词后缀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guitar  performance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1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pə'fɔːmə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16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表演＋人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performers  of  different  races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1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450"/>
                <a:gridCol w="30163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træns'fɔːm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18" name="表格 12"/>
          <p:cNvGraphicFramePr>
            <a:graphicFrameLocks noGrp="1"/>
          </p:cNvGraphicFramePr>
          <p:nvPr/>
        </p:nvGraphicFramePr>
        <p:xfrm>
          <a:off x="6092078" y="452341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trans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转换＋形式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  water  into  oxygen  and hydrogen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4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表演；表现</a:t>
            </a:r>
            <a:endParaRPr lang="zh-CN" altLang="en-US" sz="2400" dirty="0"/>
          </a:p>
        </p:txBody>
      </p:sp>
      <p:sp>
        <p:nvSpPr>
          <p:cNvPr id="1050350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表演者</a:t>
            </a:r>
            <a:endParaRPr lang="zh-CN" altLang="en-US" sz="2400" b="1" dirty="0"/>
          </a:p>
        </p:txBody>
      </p:sp>
      <p:sp>
        <p:nvSpPr>
          <p:cNvPr id="1050351" name="文本框 21"/>
          <p:cNvSpPr txBox="1"/>
          <p:nvPr/>
        </p:nvSpPr>
        <p:spPr>
          <a:xfrm>
            <a:off x="267246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转化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47" grpId="0"/>
      <p:bldP spid="1050348" grpId="0"/>
      <p:bldP spid="1050349" grpId="0"/>
      <p:bldP spid="1050350" grpId="0"/>
      <p:bldP spid="10503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5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fortune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5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fortune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fɔːtʃuːn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20" name="表格 6"/>
          <p:cNvGraphicFramePr>
            <a:graphicFrameLocks noGrp="1"/>
          </p:cNvGraphicFramePr>
          <p:nvPr/>
        </p:nvGraphicFramePr>
        <p:xfrm>
          <a:off x="6092078" y="1193492"/>
          <a:ext cx="566986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tune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为了＋小曲→为唱歌出名到外面碰“运气”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]luck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2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fortunate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fɔːtʃənət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22" name="表格 10"/>
          <p:cNvGraphicFramePr>
            <a:graphicFrameLocks noGrp="1"/>
          </p:cNvGraphicFramePr>
          <p:nvPr/>
        </p:nvGraphicFramePr>
        <p:xfrm>
          <a:off x="6092078" y="2884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fortun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运气＋的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fortunate  people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]lucky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5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运气；财富</a:t>
            </a:r>
            <a:endParaRPr lang="zh-CN" altLang="en-US" sz="2400" dirty="0"/>
          </a:p>
        </p:txBody>
      </p:sp>
      <p:sp>
        <p:nvSpPr>
          <p:cNvPr id="105035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幸运的</a:t>
            </a:r>
            <a:endParaRPr lang="zh-CN" altLang="en-US" sz="2400" b="1" dirty="0"/>
          </a:p>
        </p:txBody>
      </p:sp>
      <p:graphicFrame>
        <p:nvGraphicFramePr>
          <p:cNvPr id="419552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unfortunate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ʌn'fɔːtʃənət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24" name="表格 12"/>
          <p:cNvGraphicFramePr>
            <a:graphicFrameLocks noGrp="1"/>
          </p:cNvGraphicFramePr>
          <p:nvPr/>
        </p:nvGraphicFramePr>
        <p:xfrm>
          <a:off x="6092078" y="44634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fortunate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不＋幸运的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unfortunate  orphan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]unfortunately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5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不幸的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52" grpId="0"/>
      <p:bldP spid="1050353" grpId="0"/>
      <p:bldP spid="1050354" grpId="0"/>
      <p:bldP spid="1050355" grpId="0"/>
      <p:bldP spid="10503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25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26" name="表格 6"/>
          <p:cNvGraphicFramePr>
            <a:graphicFrameLocks noGrp="1"/>
          </p:cNvGraphicFramePr>
          <p:nvPr/>
        </p:nvGraphicFramePr>
        <p:xfrm>
          <a:off x="6092078" y="120052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 of  charge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freedom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friːdəm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2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自由的＋名词后缀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freedom  of  speech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]kingdom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2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450"/>
                <a:gridCol w="30163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freeway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friːweɪ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30" name="表格 12"/>
          <p:cNvGraphicFramePr>
            <a:graphicFrameLocks noGrp="1"/>
          </p:cNvGraphicFramePr>
          <p:nvPr/>
        </p:nvGraphicFramePr>
        <p:xfrm>
          <a:off x="6092078" y="4623769"/>
          <a:ext cx="565190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614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自由＋路→自由开车的路→高速公路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59" name="文本框 19"/>
          <p:cNvSpPr txBox="1"/>
          <p:nvPr/>
        </p:nvSpPr>
        <p:spPr>
          <a:xfrm>
            <a:off x="2605559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自由的；有空的；免费的</a:t>
            </a:r>
            <a:endParaRPr lang="zh-CN" altLang="en-US" sz="2400" dirty="0"/>
          </a:p>
        </p:txBody>
      </p:sp>
      <p:sp>
        <p:nvSpPr>
          <p:cNvPr id="1050360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自由</a:t>
            </a:r>
            <a:endParaRPr lang="zh-CN" altLang="en-US" sz="2400" b="1" dirty="0"/>
          </a:p>
        </p:txBody>
      </p:sp>
      <p:sp>
        <p:nvSpPr>
          <p:cNvPr id="1050361" name="文本框 21"/>
          <p:cNvSpPr txBox="1"/>
          <p:nvPr/>
        </p:nvSpPr>
        <p:spPr>
          <a:xfrm>
            <a:off x="267246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高速公路；快车道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57" grpId="0"/>
      <p:bldP spid="1050358" grpId="0"/>
      <p:bldP spid="1050359" grpId="0"/>
      <p:bldP spid="1050360" grpId="0"/>
      <p:bldP spid="105036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3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friːz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32" name="表格 6"/>
          <p:cNvGraphicFramePr>
            <a:graphicFrameLocks noGrp="1"/>
          </p:cNvGraphicFramePr>
          <p:nvPr/>
        </p:nvGraphicFramePr>
        <p:xfrm>
          <a:off x="6092078" y="9637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freeze  to  death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3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friːzɪŋ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34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freez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冻结＋的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freezing  wind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6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冻结</a:t>
            </a:r>
            <a:endParaRPr lang="zh-CN" altLang="en-US" sz="2400" dirty="0"/>
          </a:p>
        </p:txBody>
      </p:sp>
      <p:sp>
        <p:nvSpPr>
          <p:cNvPr id="105036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冻结的；极冷的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62" grpId="0"/>
      <p:bldP spid="1050363" grpId="0"/>
      <p:bldP spid="1050364" grpId="0"/>
      <p:bldP spid="10503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6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friend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6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35" name="表格 4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frend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36" name="表格 6"/>
          <p:cNvGraphicFramePr>
            <a:graphicFrameLocks noGrp="1"/>
          </p:cNvGraphicFramePr>
          <p:nvPr/>
        </p:nvGraphicFramePr>
        <p:xfrm>
          <a:off x="241540" y="13093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friends  with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]enemy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37" name="表格 9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frendl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38" name="表格 10"/>
          <p:cNvGraphicFramePr>
            <a:graphicFrameLocks noGrp="1"/>
          </p:cNvGraphicFramePr>
          <p:nvPr/>
        </p:nvGraphicFramePr>
        <p:xfrm>
          <a:off x="241540" y="43199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friend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朋友＋的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friendly  to  others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]likely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lovely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39" name="表格 13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unfriendly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ʌn'frendlɪ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40" name="表格 14"/>
          <p:cNvGraphicFramePr>
            <a:graphicFrameLocks noGrp="1"/>
          </p:cNvGraphicFramePr>
          <p:nvPr/>
        </p:nvGraphicFramePr>
        <p:xfrm>
          <a:off x="6514876" y="1775220"/>
          <a:ext cx="567712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43"/>
                <a:gridCol w="4850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friendly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不＋友好的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unfriendly  attitude  towards  others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41" name="表格 15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frendʃɪp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42" name="表格 16"/>
          <p:cNvGraphicFramePr>
            <a:graphicFrameLocks noGrp="1"/>
          </p:cNvGraphicFramePr>
          <p:nvPr/>
        </p:nvGraphicFramePr>
        <p:xfrm>
          <a:off x="6514877" y="426416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friend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朋友＋关系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  dear  friendship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68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朋友</a:t>
            </a:r>
            <a:endParaRPr lang="zh-CN" altLang="en-US" sz="2400" dirty="0"/>
          </a:p>
        </p:txBody>
      </p:sp>
      <p:sp>
        <p:nvSpPr>
          <p:cNvPr id="1050369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友好的</a:t>
            </a:r>
            <a:endParaRPr lang="zh-CN" altLang="en-US" sz="2400" b="1" dirty="0"/>
          </a:p>
        </p:txBody>
      </p:sp>
      <p:sp>
        <p:nvSpPr>
          <p:cNvPr id="1050370" name="文本框 22"/>
          <p:cNvSpPr txBox="1"/>
          <p:nvPr/>
        </p:nvSpPr>
        <p:spPr>
          <a:xfrm>
            <a:off x="8572400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不友好的</a:t>
            </a:r>
            <a:endParaRPr lang="zh-CN" altLang="en-US" sz="2400" dirty="0"/>
          </a:p>
        </p:txBody>
      </p:sp>
      <p:sp>
        <p:nvSpPr>
          <p:cNvPr id="1050371" name="文本框 23"/>
          <p:cNvSpPr txBox="1"/>
          <p:nvPr/>
        </p:nvSpPr>
        <p:spPr>
          <a:xfrm>
            <a:off x="8918083" y="37662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友谊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66" grpId="0"/>
      <p:bldP spid="1050367" grpId="0"/>
      <p:bldP spid="1050368" grpId="0"/>
      <p:bldP spid="1050369" grpId="0"/>
      <p:bldP spid="1050370" grpId="0"/>
      <p:bldP spid="10503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4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freʃ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44" name="表格 6"/>
          <p:cNvGraphicFramePr>
            <a:graphicFrameLocks noGrp="1"/>
          </p:cNvGraphicFramePr>
          <p:nvPr/>
        </p:nvGraphicFramePr>
        <p:xfrm>
          <a:off x="6092078" y="9637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 vegetable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4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refresh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'freʃ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46" name="表格 10"/>
          <p:cNvGraphicFramePr>
            <a:graphicFrameLocks noGrp="1"/>
          </p:cNvGraphicFramePr>
          <p:nvPr/>
        </p:nvGraphicFramePr>
        <p:xfrm>
          <a:off x="6092078" y="265062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fresh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重复＋新鲜→重新使精神起来→提神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refresh  oneself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7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新鲜的</a:t>
            </a:r>
            <a:endParaRPr lang="zh-CN" altLang="en-US" sz="2400" dirty="0"/>
          </a:p>
        </p:txBody>
      </p:sp>
      <p:sp>
        <p:nvSpPr>
          <p:cNvPr id="105037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提神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72" grpId="0"/>
      <p:bldP spid="1050373" grpId="0"/>
      <p:bldP spid="1050374" grpId="0"/>
      <p:bldP spid="10503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5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engine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5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37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endʒɪn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76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谐音“引擎”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steam  engine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7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endʒɪ'nɪə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78" name="表格 10"/>
          <p:cNvGraphicFramePr>
            <a:graphicFrameLocks noGrp="1"/>
          </p:cNvGraphicFramePr>
          <p:nvPr/>
        </p:nvGraphicFramePr>
        <p:xfrm>
          <a:off x="6092078" y="262831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engine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引擎＋人→与引擎打交道的人→工程师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senior  engineer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7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pioneer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paɪə'nɪə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80" name="表格 12"/>
          <p:cNvGraphicFramePr>
            <a:graphicFrameLocks noGrp="1"/>
          </p:cNvGraphicFramePr>
          <p:nvPr/>
        </p:nvGraphicFramePr>
        <p:xfrm>
          <a:off x="6092078" y="4403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young  pioneers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5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引擎，发动机</a:t>
            </a:r>
            <a:endParaRPr lang="zh-CN" altLang="en-US" sz="2400" dirty="0"/>
          </a:p>
        </p:txBody>
      </p:sp>
      <p:sp>
        <p:nvSpPr>
          <p:cNvPr id="1050158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工程师</a:t>
            </a:r>
            <a:endParaRPr lang="zh-CN" altLang="en-US" sz="2400" b="1" dirty="0"/>
          </a:p>
        </p:txBody>
      </p:sp>
      <p:sp>
        <p:nvSpPr>
          <p:cNvPr id="1050159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先锋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开辟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55" grpId="0"/>
      <p:bldP spid="1050156" grpId="0"/>
      <p:bldP spid="1050157" grpId="0"/>
      <p:bldP spid="1050158" grpId="0"/>
      <p:bldP spid="105015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7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7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frʌnt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48" name="表格 6"/>
          <p:cNvGraphicFramePr>
            <a:graphicFrameLocks noGrp="1"/>
          </p:cNvGraphicFramePr>
          <p:nvPr/>
        </p:nvGraphicFramePr>
        <p:xfrm>
          <a:off x="6092078" y="9554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front  door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4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frontier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frʌnt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50" name="表格 10"/>
          <p:cNvGraphicFramePr>
            <a:graphicFrameLocks noGrp="1"/>
          </p:cNvGraphicFramePr>
          <p:nvPr/>
        </p:nvGraphicFramePr>
        <p:xfrm>
          <a:off x="6092078" y="270760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front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前部＋后缀→国家的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前部是“边疆”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patrol   frontier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7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前面；前部；脸面</a:t>
            </a:r>
            <a:endParaRPr lang="zh-CN" altLang="en-US" sz="2400" dirty="0"/>
          </a:p>
        </p:txBody>
      </p:sp>
      <p:sp>
        <p:nvSpPr>
          <p:cNvPr id="105037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边疆；国境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76" grpId="0"/>
      <p:bldP spid="1050377" grpId="0"/>
      <p:bldP spid="1050378" grpId="0"/>
      <p:bldP spid="10503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furnish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51" name="表格 4"/>
          <p:cNvGraphicFramePr>
            <a:graphicFrameLocks noGrp="1"/>
          </p:cNvGraphicFramePr>
          <p:nvPr/>
        </p:nvGraphicFramePr>
        <p:xfrm>
          <a:off x="241539" y="1165781"/>
          <a:ext cx="5795703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1492"/>
                <a:gridCol w="340421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fɜːn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52" name="表格 6"/>
          <p:cNvGraphicFramePr>
            <a:graphicFrameLocks noGrp="1"/>
          </p:cNvGraphicFramePr>
          <p:nvPr/>
        </p:nvGraphicFramePr>
        <p:xfrm>
          <a:off x="6103093" y="1120586"/>
          <a:ext cx="575105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509"/>
                <a:gridCol w="491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furn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安装＋后缀→为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······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配家具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furnish  an  office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5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furnished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fɜːn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54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furnish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配家具＋已经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set  of  furnished  rooms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5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450"/>
                <a:gridCol w="30163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fɜːn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56" name="表格 12"/>
          <p:cNvGraphicFramePr>
            <a:graphicFrameLocks noGrp="1"/>
          </p:cNvGraphicFramePr>
          <p:nvPr/>
        </p:nvGraphicFramePr>
        <p:xfrm>
          <a:off x="6092078" y="462376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furniture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谐音“福你家”→给你家带来福气的“家具”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82" name="文本框 19"/>
          <p:cNvSpPr txBox="1"/>
          <p:nvPr/>
        </p:nvSpPr>
        <p:spPr>
          <a:xfrm>
            <a:off x="2660643" y="166412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 smtClean="0"/>
              <a:t>为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配</a:t>
            </a:r>
            <a:r>
              <a:rPr lang="zh-CN" altLang="en-US" sz="2400" b="1" dirty="0"/>
              <a:t>家具；提供</a:t>
            </a:r>
            <a:endParaRPr lang="zh-CN" altLang="en-US" sz="2400" dirty="0"/>
          </a:p>
        </p:txBody>
      </p:sp>
      <p:sp>
        <p:nvSpPr>
          <p:cNvPr id="1050383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配有家具的</a:t>
            </a:r>
            <a:endParaRPr lang="zh-CN" altLang="en-US" sz="2400" b="1" dirty="0"/>
          </a:p>
        </p:txBody>
      </p:sp>
      <p:sp>
        <p:nvSpPr>
          <p:cNvPr id="1050384" name="文本框 21"/>
          <p:cNvSpPr txBox="1"/>
          <p:nvPr/>
        </p:nvSpPr>
        <p:spPr>
          <a:xfrm>
            <a:off x="267246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家具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80" grpId="0"/>
      <p:bldP spid="1050381" grpId="0"/>
      <p:bldP spid="1050382" grpId="0"/>
      <p:bldP spid="1050383" grpId="0"/>
      <p:bldP spid="105038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dʒenə'reɪʃən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58" name="表格 6"/>
          <p:cNvGraphicFramePr>
            <a:graphicFrameLocks noGrp="1"/>
          </p:cNvGraphicFramePr>
          <p:nvPr/>
        </p:nvGraphicFramePr>
        <p:xfrm>
          <a:off x="6092078" y="9554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generat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产生＋后缀→产生一代人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younger  generation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dʒenərəs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60" name="表格 10"/>
          <p:cNvGraphicFramePr>
            <a:graphicFrameLocks noGrp="1"/>
          </p:cNvGraphicFramePr>
          <p:nvPr/>
        </p:nvGraphicFramePr>
        <p:xfrm>
          <a:off x="6092078" y="26629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gene(r)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基因＋的→基因造就“慷慨”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generous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neighbour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8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一代人</a:t>
            </a:r>
            <a:endParaRPr lang="zh-CN" altLang="en-US" sz="2400" dirty="0"/>
          </a:p>
        </p:txBody>
      </p:sp>
      <p:sp>
        <p:nvSpPr>
          <p:cNvPr id="105038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慷慨的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85" grpId="0"/>
      <p:bldP spid="1050386" grpId="0"/>
      <p:bldP spid="1050387" grpId="0"/>
      <p:bldP spid="105038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gift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61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ɡɪft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62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valuable  gift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]present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63" name="表格 9"/>
          <p:cNvGraphicFramePr>
            <a:graphicFrameLocks noGrp="1"/>
          </p:cNvGraphicFramePr>
          <p:nvPr/>
        </p:nvGraphicFramePr>
        <p:xfrm>
          <a:off x="241540" y="311310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ɡɪftɪd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64" name="表格 10"/>
          <p:cNvGraphicFramePr>
            <a:graphicFrameLocks noGrp="1"/>
          </p:cNvGraphicFramePr>
          <p:nvPr/>
        </p:nvGraphicFramePr>
        <p:xfrm>
          <a:off x="6092078" y="311896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gift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天赋＋有的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highly  gifted  composer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91" name="文本框 19"/>
          <p:cNvSpPr txBox="1"/>
          <p:nvPr/>
        </p:nvSpPr>
        <p:spPr>
          <a:xfrm>
            <a:off x="2447763" y="1608641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礼物；天赋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上天赐给的礼物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0392" name="文本框 20"/>
          <p:cNvSpPr txBox="1"/>
          <p:nvPr/>
        </p:nvSpPr>
        <p:spPr>
          <a:xfrm>
            <a:off x="2471743" y="358875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有天才的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89" grpId="0"/>
      <p:bldP spid="1050390" grpId="0"/>
      <p:bldP spid="1050391" grpId="0"/>
      <p:bldP spid="105039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66" name="表格 6"/>
          <p:cNvGraphicFramePr>
            <a:graphicFrameLocks noGrp="1"/>
          </p:cNvGraphicFramePr>
          <p:nvPr/>
        </p:nvGraphicFramePr>
        <p:xfrm>
          <a:off x="6092078" y="9554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  Tom  a  gift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forgive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fə'ɡɪv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68" name="表格 10"/>
          <p:cNvGraphicFramePr>
            <a:graphicFrameLocks noGrp="1"/>
          </p:cNvGraphicFramePr>
          <p:nvPr/>
        </p:nvGraphicFramePr>
        <p:xfrm>
          <a:off x="6092079" y="2718753"/>
          <a:ext cx="55417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027"/>
                <a:gridCol w="4734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离开＋给予→不给予惩罚→宽恕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forgive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]pardon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9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给</a:t>
            </a:r>
            <a:endParaRPr lang="zh-CN" altLang="en-US" sz="2400" dirty="0"/>
          </a:p>
        </p:txBody>
      </p:sp>
      <p:sp>
        <p:nvSpPr>
          <p:cNvPr id="105039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宽恕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93" grpId="0"/>
      <p:bldP spid="1050394" grpId="0"/>
      <p:bldP spid="1050395" grpId="0"/>
      <p:bldP spid="105039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3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69" name="表格 4"/>
          <p:cNvGraphicFramePr>
            <a:graphicFrameLocks noGrp="1"/>
          </p:cNvGraphicFramePr>
          <p:nvPr/>
        </p:nvGraphicFramePr>
        <p:xfrm>
          <a:off x="241540" y="768161"/>
          <a:ext cx="577367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933"/>
                <a:gridCol w="352773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ɡreɪd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70" name="表格 6"/>
          <p:cNvGraphicFramePr>
            <a:graphicFrameLocks noGrp="1"/>
          </p:cNvGraphicFramePr>
          <p:nvPr/>
        </p:nvGraphicFramePr>
        <p:xfrm>
          <a:off x="241540" y="193635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Grade  2  at  senior  middle  school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71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ɡrædʒuəl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72" name="表格 10"/>
          <p:cNvGraphicFramePr>
            <a:graphicFrameLocks noGrp="1"/>
          </p:cNvGraphicFramePr>
          <p:nvPr/>
        </p:nvGraphicFramePr>
        <p:xfrm>
          <a:off x="241540" y="43907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grad(e)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等级＋的→逐级发展→逐渐的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gradual  process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73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ɡrædʒueɪt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74" name="表格 14"/>
          <p:cNvGraphicFramePr>
            <a:graphicFrameLocks noGrp="1"/>
          </p:cNvGraphicFramePr>
          <p:nvPr/>
        </p:nvGraphicFramePr>
        <p:xfrm>
          <a:off x="6514877" y="173564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gradu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等级＋后缀→使升级→毕业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graduate  from  a  school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75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ɡrædʒu'eɪʃən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76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graduat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毕业＋名词后缀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  a  graduation  ceremony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399" name="文本框 19"/>
          <p:cNvSpPr txBox="1"/>
          <p:nvPr/>
        </p:nvSpPr>
        <p:spPr>
          <a:xfrm>
            <a:off x="2435440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等级；年级；成绩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复数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0400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逐渐的</a:t>
            </a:r>
            <a:endParaRPr lang="zh-CN" altLang="en-US" sz="2400" b="1" dirty="0"/>
          </a:p>
        </p:txBody>
      </p:sp>
      <p:sp>
        <p:nvSpPr>
          <p:cNvPr id="1050401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毕业</a:t>
            </a:r>
            <a:endParaRPr lang="zh-CN" altLang="en-US" sz="2400" dirty="0"/>
          </a:p>
        </p:txBody>
      </p:sp>
      <p:sp>
        <p:nvSpPr>
          <p:cNvPr id="1050402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毕业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97" grpId="0"/>
      <p:bldP spid="1050398" grpId="0"/>
      <p:bldP spid="1050399" grpId="0"/>
      <p:bldP spid="1050400" grpId="0"/>
      <p:bldP spid="1050401" grpId="0"/>
      <p:bldP spid="105040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graph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77" name="表格 4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ɡrɑːf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78" name="表格 6"/>
          <p:cNvGraphicFramePr>
            <a:graphicFrameLocks noGrp="1"/>
          </p:cNvGraphicFramePr>
          <p:nvPr/>
        </p:nvGraphicFramePr>
        <p:xfrm>
          <a:off x="241540" y="130933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 a  graph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79" name="表格 9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biography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ba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'ɒɡrəf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80" name="表格 10"/>
          <p:cNvGraphicFramePr>
            <a:graphicFrameLocks noGrp="1"/>
          </p:cNvGraphicFramePr>
          <p:nvPr/>
        </p:nvGraphicFramePr>
        <p:xfrm>
          <a:off x="241540" y="43199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bio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graphy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生物＋写→描写一个人→传记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  a  biography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81" name="表格 13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191"/>
                <a:gridCol w="308854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photograph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fəʊtəɡrɑːf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82" name="表格 14"/>
          <p:cNvGraphicFramePr>
            <a:graphicFrameLocks noGrp="1"/>
          </p:cNvGraphicFramePr>
          <p:nvPr/>
        </p:nvGraphicFramePr>
        <p:xfrm>
          <a:off x="6514877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photo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graph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照片＋图片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 a  photograph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缩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]photo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83" name="表格 15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4518"/>
                <a:gridCol w="28442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photographer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fə'tɒɡrəfə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84" name="表格 16"/>
          <p:cNvGraphicFramePr>
            <a:graphicFrameLocks noGrp="1"/>
          </p:cNvGraphicFramePr>
          <p:nvPr/>
        </p:nvGraphicFramePr>
        <p:xfrm>
          <a:off x="6514877" y="426416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photograph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照片＋人→拍照片的人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 as  a  photographer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05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图表，曲线图</a:t>
            </a:r>
            <a:endParaRPr lang="zh-CN" altLang="en-US" sz="2400" dirty="0"/>
          </a:p>
        </p:txBody>
      </p:sp>
      <p:sp>
        <p:nvSpPr>
          <p:cNvPr id="1050406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传记</a:t>
            </a:r>
            <a:endParaRPr lang="zh-CN" altLang="en-US" sz="2400" b="1" dirty="0"/>
          </a:p>
        </p:txBody>
      </p:sp>
      <p:sp>
        <p:nvSpPr>
          <p:cNvPr id="1050407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照片</a:t>
            </a:r>
            <a:endParaRPr lang="zh-CN" altLang="en-US" sz="2400" dirty="0"/>
          </a:p>
        </p:txBody>
      </p:sp>
      <p:sp>
        <p:nvSpPr>
          <p:cNvPr id="1050408" name="文本框 23"/>
          <p:cNvSpPr txBox="1"/>
          <p:nvPr/>
        </p:nvSpPr>
        <p:spPr>
          <a:xfrm>
            <a:off x="9129952" y="37662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摄影师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03" grpId="0"/>
      <p:bldP spid="1050404" grpId="0"/>
      <p:bldP spid="1050405" grpId="0"/>
      <p:bldP spid="1050406" grpId="0"/>
      <p:bldP spid="1050407" grpId="0"/>
      <p:bldP spid="105040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grocer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4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58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grocer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ɡrəʊsə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86" name="表格 6"/>
          <p:cNvGraphicFramePr>
            <a:graphicFrameLocks noGrp="1"/>
          </p:cNvGraphicFramePr>
          <p:nvPr/>
        </p:nvGraphicFramePr>
        <p:xfrm>
          <a:off x="6092078" y="13789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看作“总的”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gross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＋人→各种货物都卖的人→杂货商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8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grocery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ɡrəʊsər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8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grocer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杂货商＋地方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 in  a  grocery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58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450"/>
                <a:gridCol w="30163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greengrocer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ɡriːnɡrəʊsə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590" name="表格 12"/>
          <p:cNvGraphicFramePr>
            <a:graphicFrameLocks noGrp="1"/>
          </p:cNvGraphicFramePr>
          <p:nvPr/>
        </p:nvGraphicFramePr>
        <p:xfrm>
          <a:off x="6092078" y="46237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grocer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绿色＋杂货商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aged  greengrocer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411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n. </a:t>
            </a:r>
            <a:r>
              <a:rPr lang="zh-CN" altLang="en-US" sz="2400" b="1" dirty="0" smtClean="0"/>
              <a:t>杂货</a:t>
            </a:r>
            <a:r>
              <a:rPr lang="zh-CN" altLang="en-US" sz="2400" b="1" dirty="0"/>
              <a:t>商</a:t>
            </a:r>
            <a:endParaRPr lang="zh-CN" altLang="en-US" sz="2400" dirty="0"/>
          </a:p>
        </p:txBody>
      </p:sp>
      <p:sp>
        <p:nvSpPr>
          <p:cNvPr id="1050412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杂货店</a:t>
            </a:r>
            <a:endParaRPr lang="zh-CN" altLang="en-US" sz="2400" b="1" dirty="0"/>
          </a:p>
        </p:txBody>
      </p:sp>
      <p:sp>
        <p:nvSpPr>
          <p:cNvPr id="1050413" name="文本框 21"/>
          <p:cNvSpPr txBox="1"/>
          <p:nvPr/>
        </p:nvSpPr>
        <p:spPr>
          <a:xfrm>
            <a:off x="267246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蔬菜水果商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09" grpId="0"/>
      <p:bldP spid="1050410" grpId="0"/>
      <p:bldP spid="1050411" grpId="0"/>
      <p:bldP spid="1050412" grpId="0"/>
      <p:bldP spid="10504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1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1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416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n.</a:t>
            </a:r>
            <a:r>
              <a:rPr lang="zh-CN" altLang="en-US" sz="2200" b="1" dirty="0" smtClean="0"/>
              <a:t>形</a:t>
            </a:r>
            <a:r>
              <a:rPr lang="zh-CN" altLang="en-US" sz="2200" b="1" dirty="0"/>
              <a:t>式；表格</a:t>
            </a:r>
            <a:r>
              <a:rPr lang="en-US" altLang="zh-CN" sz="2200" b="1" i="1" dirty="0"/>
              <a:t>v.</a:t>
            </a:r>
            <a:r>
              <a:rPr lang="zh-CN" altLang="en-US" sz="2200" b="1" dirty="0"/>
              <a:t>形成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通</a:t>
            </a:r>
            <a:r>
              <a:rPr lang="zh-CN" altLang="en-US" sz="2200" b="1" dirty="0"/>
              <a:t>知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信</a:t>
            </a:r>
            <a:r>
              <a:rPr lang="zh-CN" altLang="en-US" sz="2200" b="1" dirty="0"/>
              <a:t>息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表</a:t>
            </a:r>
            <a:r>
              <a:rPr lang="zh-CN" altLang="en-US" sz="2200" b="1" dirty="0"/>
              <a:t>演者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幸运的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不幸的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 smtClean="0"/>
              <a:t>____________  </a:t>
            </a:r>
            <a:r>
              <a:rPr lang="en-US" altLang="zh-CN" sz="2200" b="1" i="1" dirty="0" smtClean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自由的；有空的；免费的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自</a:t>
            </a:r>
            <a:r>
              <a:rPr lang="zh-CN" altLang="en-US" sz="2200" b="1" dirty="0"/>
              <a:t>由</a:t>
            </a:r>
            <a:endParaRPr lang="zh-CN" altLang="en-US" sz="2200" b="1" dirty="0"/>
          </a:p>
        </p:txBody>
      </p:sp>
      <p:sp>
        <p:nvSpPr>
          <p:cNvPr id="1050417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友好的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友</a:t>
            </a:r>
            <a:r>
              <a:rPr lang="zh-CN" altLang="en-US" sz="2200" b="1" dirty="0"/>
              <a:t>谊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家</a:t>
            </a:r>
            <a:r>
              <a:rPr lang="zh-CN" altLang="en-US" sz="2200" b="1" dirty="0"/>
              <a:t>具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礼</a:t>
            </a:r>
            <a:r>
              <a:rPr lang="zh-CN" altLang="en-US" sz="2200" b="1" dirty="0"/>
              <a:t>物；天赋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有天才的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宽</a:t>
            </a:r>
            <a:r>
              <a:rPr lang="zh-CN" altLang="en-US" sz="2200" b="1" dirty="0"/>
              <a:t>恕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vi.</a:t>
            </a:r>
            <a:r>
              <a:rPr lang="zh-CN" altLang="en-US" sz="2200" b="1" dirty="0"/>
              <a:t>毕业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毕</a:t>
            </a:r>
            <a:r>
              <a:rPr lang="zh-CN" altLang="en-US" sz="2200" b="1" dirty="0"/>
              <a:t>业</a:t>
            </a:r>
            <a:endParaRPr lang="zh-CN" altLang="en-US" sz="2200" b="1" dirty="0"/>
          </a:p>
        </p:txBody>
      </p:sp>
      <p:sp>
        <p:nvSpPr>
          <p:cNvPr id="1050418" name="文本框 5"/>
          <p:cNvSpPr txBox="1"/>
          <p:nvPr/>
        </p:nvSpPr>
        <p:spPr>
          <a:xfrm>
            <a:off x="688078" y="425069"/>
            <a:ext cx="3105106" cy="533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form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inform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information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performer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fortunate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unfortunate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free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freedom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  <p:sp>
        <p:nvSpPr>
          <p:cNvPr id="1050419" name="文本框 6"/>
          <p:cNvSpPr txBox="1"/>
          <p:nvPr/>
        </p:nvSpPr>
        <p:spPr>
          <a:xfrm>
            <a:off x="6627703" y="452220"/>
            <a:ext cx="3030600" cy="475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friendly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friendship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furniture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gift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gifted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forgive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graduate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2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graduation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14" grpId="0" animBg="1"/>
      <p:bldP spid="1050415" grpId="0"/>
      <p:bldP spid="1050416" grpId="0"/>
      <p:bldP spid="1050417" grpId="0"/>
      <p:bldP spid="1050418" grpId="0"/>
      <p:bldP spid="10504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3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82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联想结构近似的“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into”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  a  school  by  the  back  door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83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entrəns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84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entrance  exam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6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进入</a:t>
            </a:r>
            <a:endParaRPr lang="zh-CN" altLang="en-US" sz="2400" dirty="0"/>
          </a:p>
        </p:txBody>
      </p:sp>
      <p:sp>
        <p:nvSpPr>
          <p:cNvPr id="1050163" name="文本框 20"/>
          <p:cNvSpPr txBox="1"/>
          <p:nvPr/>
        </p:nvSpPr>
        <p:spPr>
          <a:xfrm>
            <a:off x="2552892" y="33764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入口；进入</a:t>
            </a:r>
            <a:endParaRPr lang="zh-CN" altLang="en-US" sz="2400" b="1" dirty="0"/>
          </a:p>
        </p:txBody>
      </p:sp>
      <p:graphicFrame>
        <p:nvGraphicFramePr>
          <p:cNvPr id="4195385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86" name="表格 12"/>
          <p:cNvGraphicFramePr>
            <a:graphicFrameLocks noGrp="1"/>
          </p:cNvGraphicFramePr>
          <p:nvPr/>
        </p:nvGraphicFramePr>
        <p:xfrm>
          <a:off x="6110666" y="43418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China's  entry  into  WTO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64" name="文本框 13"/>
          <p:cNvSpPr txBox="1"/>
          <p:nvPr/>
        </p:nvSpPr>
        <p:spPr>
          <a:xfrm>
            <a:off x="2582497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进入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60" grpId="0"/>
      <p:bldP spid="1050161" grpId="0"/>
      <p:bldP spid="1050162" grpId="0"/>
      <p:bldP spid="1050163" grpId="0"/>
      <p:bldP spid="105016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2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2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422" name="文本占位符 2"/>
          <p:cNvSpPr>
            <a:spLocks noGrp="1"/>
          </p:cNvSpPr>
          <p:nvPr>
            <p:ph type="body" idx="1"/>
          </p:nvPr>
        </p:nvSpPr>
        <p:spPr>
          <a:xfrm>
            <a:off x="241540" y="624046"/>
            <a:ext cx="5871877" cy="5911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format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reform </a:t>
            </a:r>
            <a:r>
              <a:rPr lang="en-US" altLang="zh-CN" b="1" i="1" dirty="0" err="1"/>
              <a:t>vt</a:t>
            </a:r>
            <a:r>
              <a:rPr lang="en-US" altLang="zh-CN" b="1" i="1" dirty="0"/>
              <a:t>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perform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performance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transform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fortune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freeze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freezing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unfriendly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fresh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refresh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423" name="文本占位符 2"/>
          <p:cNvSpPr txBox="1"/>
          <p:nvPr/>
        </p:nvSpPr>
        <p:spPr>
          <a:xfrm>
            <a:off x="6049402" y="55503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frontier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confront </a:t>
            </a:r>
            <a:r>
              <a:rPr lang="en-US" altLang="zh-CN" sz="2200" b="1" i="1" dirty="0" err="1"/>
              <a:t>vt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furnish </a:t>
            </a:r>
            <a:r>
              <a:rPr lang="en-US" altLang="zh-CN" sz="2200" b="1" i="1" dirty="0"/>
              <a:t>v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furnished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generation</a:t>
            </a:r>
            <a:r>
              <a:rPr lang="en-US" altLang="zh-CN" sz="2200" b="1" i="1" dirty="0"/>
              <a:t> 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generous </a:t>
            </a:r>
            <a:r>
              <a:rPr lang="en-US" altLang="zh-CN" sz="2200" b="1" dirty="0" smtClean="0"/>
              <a:t>adj. 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grade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gradual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graph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greengrocer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grocery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</p:txBody>
      </p:sp>
      <p:sp>
        <p:nvSpPr>
          <p:cNvPr id="1050424" name="文本框 5"/>
          <p:cNvSpPr txBox="1"/>
          <p:nvPr/>
        </p:nvSpPr>
        <p:spPr>
          <a:xfrm>
            <a:off x="1941871" y="429695"/>
            <a:ext cx="2776703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版式</a:t>
            </a:r>
            <a:r>
              <a:rPr lang="zh-CN" altLang="en-US" sz="2200" b="1" dirty="0">
                <a:solidFill>
                  <a:srgbClr val="C00000"/>
                </a:solidFill>
              </a:rPr>
              <a:t>；格式，形式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改革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表演</a:t>
            </a:r>
            <a:r>
              <a:rPr lang="zh-CN" altLang="en-US" sz="2200" b="1" dirty="0">
                <a:solidFill>
                  <a:srgbClr val="C00000"/>
                </a:solidFill>
              </a:rPr>
              <a:t>；执行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表演</a:t>
            </a:r>
            <a:r>
              <a:rPr lang="zh-CN" altLang="en-US" sz="2200" b="1" dirty="0">
                <a:solidFill>
                  <a:srgbClr val="C00000"/>
                </a:solidFill>
              </a:rPr>
              <a:t>；表现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转化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运气</a:t>
            </a:r>
            <a:r>
              <a:rPr lang="zh-CN" altLang="en-US" sz="2200" b="1" dirty="0">
                <a:solidFill>
                  <a:srgbClr val="C00000"/>
                </a:solidFill>
              </a:rPr>
              <a:t>；财富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冻结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冻结</a:t>
            </a:r>
            <a:r>
              <a:rPr lang="zh-CN" altLang="en-US" sz="2200" b="1" dirty="0">
                <a:solidFill>
                  <a:srgbClr val="C00000"/>
                </a:solidFill>
              </a:rPr>
              <a:t>的；极冷的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不</a:t>
            </a:r>
            <a:r>
              <a:rPr lang="zh-CN" altLang="en-US" sz="2200" b="1" dirty="0">
                <a:solidFill>
                  <a:srgbClr val="C00000"/>
                </a:solidFill>
              </a:rPr>
              <a:t>友好的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新鲜的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提神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425" name="文本框 6"/>
          <p:cNvSpPr txBox="1"/>
          <p:nvPr/>
        </p:nvSpPr>
        <p:spPr>
          <a:xfrm>
            <a:off x="7760150" y="390944"/>
            <a:ext cx="3649652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边疆</a:t>
            </a:r>
            <a:r>
              <a:rPr lang="zh-CN" altLang="en-US" sz="2200" b="1" dirty="0">
                <a:solidFill>
                  <a:srgbClr val="C00000"/>
                </a:solidFill>
              </a:rPr>
              <a:t>；国境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遭遇</a:t>
            </a:r>
            <a:r>
              <a:rPr lang="zh-CN" altLang="en-US" sz="2200" b="1" dirty="0">
                <a:solidFill>
                  <a:srgbClr val="C00000"/>
                </a:solidFill>
              </a:rPr>
              <a:t>；面对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为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· · · · · ·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配</a:t>
            </a:r>
            <a:r>
              <a:rPr lang="zh-CN" altLang="en-US" sz="2200" b="1" dirty="0">
                <a:solidFill>
                  <a:srgbClr val="C00000"/>
                </a:solidFill>
              </a:rPr>
              <a:t>家具；提供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smtClean="0">
                <a:solidFill>
                  <a:srgbClr val="C00000"/>
                </a:solidFill>
              </a:rPr>
              <a:t>           配</a:t>
            </a:r>
            <a:r>
              <a:rPr lang="zh-CN" altLang="en-US" sz="2200" b="1" dirty="0">
                <a:solidFill>
                  <a:srgbClr val="C00000"/>
                </a:solidFill>
              </a:rPr>
              <a:t>有家具的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  一代</a:t>
            </a:r>
            <a:r>
              <a:rPr lang="zh-CN" altLang="en-US" sz="2200" b="1" dirty="0">
                <a:solidFill>
                  <a:srgbClr val="C00000"/>
                </a:solidFill>
              </a:rPr>
              <a:t>人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慷慨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等级</a:t>
            </a:r>
            <a:r>
              <a:rPr lang="zh-CN" altLang="en-US" sz="2200" b="1" dirty="0">
                <a:solidFill>
                  <a:srgbClr val="C00000"/>
                </a:solidFill>
              </a:rPr>
              <a:t>；年级；成绩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复数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逐渐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图表</a:t>
            </a:r>
            <a:r>
              <a:rPr lang="zh-CN" altLang="en-US" sz="2200" b="1" dirty="0">
                <a:solidFill>
                  <a:srgbClr val="C00000"/>
                </a:solidFill>
              </a:rPr>
              <a:t>，曲线图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蔬菜</a:t>
            </a:r>
            <a:r>
              <a:rPr lang="zh-CN" altLang="en-US" sz="2200" b="1" dirty="0">
                <a:solidFill>
                  <a:srgbClr val="C00000"/>
                </a:solidFill>
              </a:rPr>
              <a:t>水果商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杂货店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20" grpId="0" animBg="1"/>
      <p:bldP spid="1050421" grpId="0"/>
      <p:bldP spid="1050422" grpId="0"/>
      <p:bldP spid="1050423" grpId="0"/>
      <p:bldP spid="1050424" grpId="0"/>
      <p:bldP spid="10504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2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2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428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She is ____________(fortune)</a:t>
            </a:r>
            <a:r>
              <a:rPr lang="zh-CN" altLang="en-US" b="1" dirty="0"/>
              <a:t>，</a:t>
            </a:r>
            <a:r>
              <a:rPr lang="en-US" altLang="zh-CN" b="1" dirty="0"/>
              <a:t>because a firm just wants a person to manage files.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Women have gained the ____________(free) to decide whether or not to marry.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is so ____________(friend)that everyone likes to communicate with him.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Brian is ____________(gift)in writing music</a:t>
            </a:r>
            <a:r>
              <a:rPr lang="zh-CN" altLang="en-US" b="1" dirty="0"/>
              <a:t>；</a:t>
            </a:r>
            <a:r>
              <a:rPr lang="en-US" altLang="zh-CN" b="1" dirty="0"/>
              <a:t>he is very likely to be a Beethoven.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Keep it in mind and ____________(gradual)we can gain this good learning habit and benefit from it.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After </a:t>
            </a:r>
            <a:r>
              <a:rPr lang="en-US" altLang="zh-CN" b="1" dirty="0" smtClean="0"/>
              <a:t>_______________________(</a:t>
            </a:r>
            <a:r>
              <a:rPr lang="en-US" altLang="zh-CN" b="1" dirty="0"/>
              <a:t>graduate)</a:t>
            </a:r>
            <a:r>
              <a:rPr lang="zh-CN" altLang="en-US" b="1" dirty="0"/>
              <a:t>，</a:t>
            </a:r>
            <a:r>
              <a:rPr lang="en-US" altLang="zh-CN" b="1" dirty="0"/>
              <a:t>he made high profits by designing software for a firm.</a:t>
            </a:r>
            <a:endParaRPr lang="en-US" altLang="zh-CN" b="1" dirty="0"/>
          </a:p>
        </p:txBody>
      </p:sp>
      <p:sp>
        <p:nvSpPr>
          <p:cNvPr id="1050429" name="矩形 7"/>
          <p:cNvSpPr/>
          <p:nvPr/>
        </p:nvSpPr>
        <p:spPr>
          <a:xfrm>
            <a:off x="1872214" y="660470"/>
            <a:ext cx="141577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fortunate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30" name="矩形 8"/>
          <p:cNvSpPr/>
          <p:nvPr/>
        </p:nvSpPr>
        <p:spPr>
          <a:xfrm>
            <a:off x="4266150" y="1423089"/>
            <a:ext cx="12723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freedom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31" name="矩形 9"/>
          <p:cNvSpPr/>
          <p:nvPr/>
        </p:nvSpPr>
        <p:spPr>
          <a:xfrm>
            <a:off x="2215088" y="2161029"/>
            <a:ext cx="122661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friendly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32" name="矩形 10"/>
          <p:cNvSpPr/>
          <p:nvPr/>
        </p:nvSpPr>
        <p:spPr>
          <a:xfrm>
            <a:off x="2259693" y="2945033"/>
            <a:ext cx="93647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gifted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33" name="矩形 11"/>
          <p:cNvSpPr/>
          <p:nvPr/>
        </p:nvSpPr>
        <p:spPr>
          <a:xfrm>
            <a:off x="3571820" y="3666017"/>
            <a:ext cx="1449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gradually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34" name="矩形 12"/>
          <p:cNvSpPr/>
          <p:nvPr/>
        </p:nvSpPr>
        <p:spPr>
          <a:xfrm>
            <a:off x="1730486" y="5035185"/>
            <a:ext cx="31774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graduation/graduating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26" grpId="0" animBg="1"/>
      <p:bldP spid="1050427" grpId="0"/>
      <p:bldP spid="1050428" grpId="0"/>
      <p:bldP spid="1050429" grpId="0" animBg="1"/>
      <p:bldP spid="1050430" grpId="0" animBg="1"/>
      <p:bldP spid="1050431" grpId="0" animBg="1"/>
      <p:bldP spid="1050432" grpId="0" animBg="1"/>
      <p:bldP spid="1050433" grpId="0" animBg="1"/>
      <p:bldP spid="105043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3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3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437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Attend project meetings and write reports to keep management </a:t>
            </a:r>
            <a:r>
              <a:rPr lang="en-US" altLang="zh-CN" b="1" dirty="0" smtClean="0"/>
              <a:t>____________ (</a:t>
            </a:r>
            <a:r>
              <a:rPr lang="en-US" altLang="zh-CN" b="1" dirty="0"/>
              <a:t>inform)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As everyone knows</a:t>
            </a:r>
            <a:r>
              <a:rPr lang="zh-CN" altLang="en-US" b="1" dirty="0"/>
              <a:t>，</a:t>
            </a:r>
            <a:r>
              <a:rPr lang="en-US" altLang="zh-CN" b="1" dirty="0"/>
              <a:t>she </a:t>
            </a:r>
            <a:r>
              <a:rPr lang="en-US" altLang="zh-CN" b="1" dirty="0" smtClean="0"/>
              <a:t>____________ (</a:t>
            </a:r>
            <a:r>
              <a:rPr lang="en-US" altLang="zh-CN" b="1" dirty="0"/>
              <a:t>perform)an important role in our organization.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Every moment of every day</a:t>
            </a:r>
            <a:r>
              <a:rPr lang="zh-CN" altLang="en-US" b="1" dirty="0"/>
              <a:t>，</a:t>
            </a:r>
            <a:r>
              <a:rPr lang="en-US" altLang="zh-CN" b="1" dirty="0"/>
              <a:t>energy </a:t>
            </a:r>
            <a:r>
              <a:rPr lang="en-US" altLang="zh-CN" b="1" dirty="0" smtClean="0"/>
              <a:t>______________________(</a:t>
            </a:r>
            <a:r>
              <a:rPr lang="en-US" altLang="zh-CN" b="1" dirty="0"/>
              <a:t>transform) from one form into another.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___________________(</a:t>
            </a:r>
            <a:r>
              <a:rPr lang="en-US" altLang="zh-CN" b="1" dirty="0"/>
              <a:t>refresh) from tiredness</a:t>
            </a:r>
            <a:r>
              <a:rPr lang="zh-CN" altLang="en-US" b="1" dirty="0"/>
              <a:t>，</a:t>
            </a:r>
            <a:r>
              <a:rPr lang="en-US" altLang="zh-CN" b="1" dirty="0"/>
              <a:t>she became energetic again.</a:t>
            </a:r>
            <a:endParaRPr lang="en-US" altLang="zh-CN" b="1" dirty="0"/>
          </a:p>
        </p:txBody>
      </p:sp>
      <p:sp>
        <p:nvSpPr>
          <p:cNvPr id="1050438" name="矩形 7"/>
          <p:cNvSpPr/>
          <p:nvPr/>
        </p:nvSpPr>
        <p:spPr>
          <a:xfrm>
            <a:off x="9225448" y="654535"/>
            <a:ext cx="1398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informed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39" name="矩形 8"/>
          <p:cNvSpPr/>
          <p:nvPr/>
        </p:nvSpPr>
        <p:spPr>
          <a:xfrm>
            <a:off x="4334133" y="2024346"/>
            <a:ext cx="1398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performs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40" name="矩形 9"/>
          <p:cNvSpPr/>
          <p:nvPr/>
        </p:nvSpPr>
        <p:spPr>
          <a:xfrm>
            <a:off x="5804586" y="3429000"/>
            <a:ext cx="29033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being transformed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41" name="矩形 10"/>
          <p:cNvSpPr/>
          <p:nvPr/>
        </p:nvSpPr>
        <p:spPr>
          <a:xfrm>
            <a:off x="1087621" y="4791171"/>
            <a:ext cx="245458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Having refreshed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35" grpId="0" animBg="1"/>
      <p:bldP spid="1050436" grpId="0"/>
      <p:bldP spid="1050437" grpId="0"/>
      <p:bldP spid="1050438" grpId="0" animBg="1"/>
      <p:bldP spid="1050439" grpId="0" animBg="1"/>
      <p:bldP spid="1050440" grpId="0" animBg="1"/>
      <p:bldP spid="105044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4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4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444" name="文本占位符 2"/>
          <p:cNvSpPr>
            <a:spLocks noGrp="1"/>
          </p:cNvSpPr>
          <p:nvPr>
            <p:ph type="body" idx="1"/>
          </p:nvPr>
        </p:nvSpPr>
        <p:spPr>
          <a:xfrm>
            <a:off x="305826" y="992722"/>
            <a:ext cx="11528094" cy="449367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He was generous ________ his time</a:t>
            </a:r>
            <a:r>
              <a:rPr lang="zh-CN" altLang="en-US" b="1" dirty="0"/>
              <a:t>，</a:t>
            </a:r>
            <a:r>
              <a:rPr lang="en-US" altLang="zh-CN" b="1" dirty="0"/>
              <a:t>and gave me some advice</a:t>
            </a:r>
            <a:r>
              <a:rPr lang="zh-CN" altLang="en-US" b="1" dirty="0"/>
              <a:t>，</a:t>
            </a:r>
            <a:r>
              <a:rPr lang="en-US" altLang="zh-CN" b="1" dirty="0"/>
              <a:t>for which I was grateful.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Caroline doesn't have a gift ________ music</a:t>
            </a:r>
            <a:r>
              <a:rPr lang="zh-CN" altLang="en-US" b="1" dirty="0"/>
              <a:t>，</a:t>
            </a:r>
            <a:r>
              <a:rPr lang="en-US" altLang="zh-CN" b="1" dirty="0"/>
              <a:t>but she makes up for it with hard work.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I'll never forgive you ________ what you have done to your parents.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When I graduated ________ college</a:t>
            </a:r>
            <a:r>
              <a:rPr lang="zh-CN" altLang="en-US" b="1" dirty="0"/>
              <a:t>，</a:t>
            </a:r>
            <a:r>
              <a:rPr lang="en-US" altLang="zh-CN" b="1" dirty="0"/>
              <a:t>I made up my mind to make a journey to Tibet.</a:t>
            </a:r>
            <a:endParaRPr lang="en-US" altLang="zh-CN" b="1" dirty="0"/>
          </a:p>
        </p:txBody>
      </p:sp>
      <p:sp>
        <p:nvSpPr>
          <p:cNvPr id="1050445" name="矩形 16"/>
          <p:cNvSpPr/>
          <p:nvPr/>
        </p:nvSpPr>
        <p:spPr>
          <a:xfrm>
            <a:off x="3304696" y="1015024"/>
            <a:ext cx="7665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46" name="矩形 17"/>
          <p:cNvSpPr/>
          <p:nvPr/>
        </p:nvSpPr>
        <p:spPr>
          <a:xfrm>
            <a:off x="4664178" y="2158564"/>
            <a:ext cx="57740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47" name="矩形 18"/>
          <p:cNvSpPr/>
          <p:nvPr/>
        </p:nvSpPr>
        <p:spPr>
          <a:xfrm>
            <a:off x="3790446" y="2812155"/>
            <a:ext cx="57740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448" name="矩形 19"/>
          <p:cNvSpPr/>
          <p:nvPr/>
        </p:nvSpPr>
        <p:spPr>
          <a:xfrm>
            <a:off x="3405055" y="3451435"/>
            <a:ext cx="82830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42" grpId="0" animBg="1"/>
      <p:bldP spid="1050443" grpId="0"/>
      <p:bldP spid="1050444" grpId="0"/>
      <p:bldP spid="1050445" grpId="0" animBg="1"/>
      <p:bldP spid="1050446" grpId="0" animBg="1"/>
      <p:bldP spid="1050447" grpId="0" animBg="1"/>
      <p:bldP spid="10504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4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50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451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．我们应该养成制定学习计划的习惯。</a:t>
            </a:r>
            <a:r>
              <a:rPr lang="en-US" altLang="zh-CN" b="1" dirty="0"/>
              <a:t>(form the habit of)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．人们通常认为足够的新鲜空气有助于健康。</a:t>
            </a:r>
            <a:r>
              <a:rPr lang="en-US" altLang="zh-CN" b="1" dirty="0"/>
              <a:t>(fresh)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．这个暑假我有空，想成为一名志愿者。</a:t>
            </a:r>
            <a:r>
              <a:rPr lang="en-US" altLang="zh-CN" b="1" dirty="0"/>
              <a:t>(free)</a:t>
            </a:r>
            <a:endParaRPr lang="en-US" altLang="zh-CN" b="1" dirty="0"/>
          </a:p>
        </p:txBody>
      </p:sp>
      <p:sp>
        <p:nvSpPr>
          <p:cNvPr id="1050452" name="矩形 6"/>
          <p:cNvSpPr/>
          <p:nvPr/>
        </p:nvSpPr>
        <p:spPr>
          <a:xfrm>
            <a:off x="839444" y="1621004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should form the habit of making plans for our study.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453" name="矩形 7"/>
          <p:cNvSpPr/>
          <p:nvPr/>
        </p:nvSpPr>
        <p:spPr>
          <a:xfrm>
            <a:off x="795377" y="2839832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widely believed that plenty of fresh air contributes to good health.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454" name="矩形 8"/>
          <p:cNvSpPr/>
          <p:nvPr/>
        </p:nvSpPr>
        <p:spPr>
          <a:xfrm>
            <a:off x="817411" y="4034157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Since I am free during the summer holiday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would like to be a volunteer.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49" grpId="0" animBg="1"/>
      <p:bldP spid="1050450" grpId="0"/>
      <p:bldP spid="1050451" grpId="0"/>
      <p:bldP spid="1050452" grpId="0"/>
      <p:bldP spid="1050453" grpId="0"/>
      <p:bldP spid="10504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9406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equal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387" name="表格 4"/>
          <p:cNvGraphicFramePr>
            <a:graphicFrameLocks noGrp="1"/>
          </p:cNvGraphicFramePr>
          <p:nvPr/>
        </p:nvGraphicFramePr>
        <p:xfrm>
          <a:off x="241539" y="1165781"/>
          <a:ext cx="5619433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9616"/>
                <a:gridCol w="35298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iːkwəl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88" name="表格 6"/>
          <p:cNvGraphicFramePr>
            <a:graphicFrameLocks noGrp="1"/>
          </p:cNvGraphicFramePr>
          <p:nvPr/>
        </p:nvGraphicFramePr>
        <p:xfrm>
          <a:off x="6092078" y="9457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born  equal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8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ɪ'kwɒlətɪ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90" name="表格 10"/>
          <p:cNvGraphicFramePr>
            <a:graphicFrameLocks noGrp="1"/>
          </p:cNvGraphicFramePr>
          <p:nvPr/>
        </p:nvGraphicFramePr>
        <p:xfrm>
          <a:off x="6092078" y="290263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equal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相等＋名词后缀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equality  between  men  and women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9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ɪ'kweɪtə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92" name="表格 12"/>
          <p:cNvGraphicFramePr>
            <a:graphicFrameLocks noGrp="1"/>
          </p:cNvGraphicFramePr>
          <p:nvPr/>
        </p:nvGraphicFramePr>
        <p:xfrm>
          <a:off x="6092078" y="460954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equat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相等＋物体→赤道把地球划成两等份→赤道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67" name="文本框 19"/>
          <p:cNvSpPr txBox="1"/>
          <p:nvPr/>
        </p:nvSpPr>
        <p:spPr>
          <a:xfrm>
            <a:off x="2259873" y="1642094"/>
            <a:ext cx="36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等于</a:t>
            </a:r>
            <a:r>
              <a:rPr lang="en-US" altLang="zh-CN" sz="2400" b="1" i="1" dirty="0"/>
              <a:t>adj.</a:t>
            </a:r>
            <a:r>
              <a:rPr lang="zh-CN" altLang="en-US" sz="2400" b="1" dirty="0"/>
              <a:t>相等的；平等的</a:t>
            </a:r>
            <a:endParaRPr lang="zh-CN" altLang="en-US" sz="2400" dirty="0"/>
          </a:p>
        </p:txBody>
      </p:sp>
      <p:sp>
        <p:nvSpPr>
          <p:cNvPr id="1050168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平等</a:t>
            </a:r>
            <a:endParaRPr lang="zh-CN" altLang="en-US" sz="2400" b="1" dirty="0"/>
          </a:p>
        </p:txBody>
      </p:sp>
      <p:sp>
        <p:nvSpPr>
          <p:cNvPr id="1050169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赤道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65" grpId="0"/>
      <p:bldP spid="1050166" grpId="0"/>
      <p:bldP spid="1050167" grpId="0"/>
      <p:bldP spid="1050168" grpId="0"/>
      <p:bldP spid="1050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7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equip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7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3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ɪ'kwɪp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94" name="表格 6"/>
          <p:cNvGraphicFramePr>
            <a:graphicFrameLocks noGrp="1"/>
          </p:cNvGraphicFramePr>
          <p:nvPr/>
        </p:nvGraphicFramePr>
        <p:xfrm>
          <a:off x="6114112" y="96521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  a  lab  with  computers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9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ɪ'kwɪpmənt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96" name="表格 10"/>
          <p:cNvGraphicFramePr>
            <a:graphicFrameLocks noGrp="1"/>
          </p:cNvGraphicFramePr>
          <p:nvPr/>
        </p:nvGraphicFramePr>
        <p:xfrm>
          <a:off x="6092078" y="29963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equip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装备＋名词后缀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  some  recording equipment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7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装备，配备</a:t>
            </a:r>
            <a:endParaRPr lang="zh-CN" altLang="en-US" sz="2400" dirty="0"/>
          </a:p>
        </p:txBody>
      </p:sp>
      <p:sp>
        <p:nvSpPr>
          <p:cNvPr id="1050173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设备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70" grpId="0"/>
      <p:bldP spid="1050171" grpId="0"/>
      <p:bldP spid="1050172" grpId="0"/>
      <p:bldP spid="1050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7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erupt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17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397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erupt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ɪ'rʌpt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398" name="表格 6"/>
          <p:cNvGraphicFramePr>
            <a:graphicFrameLocks noGrp="1"/>
          </p:cNvGraphicFramePr>
          <p:nvPr/>
        </p:nvGraphicFramePr>
        <p:xfrm>
          <a:off x="241540" y="1813408"/>
          <a:ext cx="5597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133"/>
                <a:gridCol w="4782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rupt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向外＋爆裂→爆发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erupt  continually  for  several  days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399" name="表格 9"/>
          <p:cNvGraphicFramePr>
            <a:graphicFrameLocks noGrp="1"/>
          </p:cNvGraphicFramePr>
          <p:nvPr/>
        </p:nvGraphicFramePr>
        <p:xfrm>
          <a:off x="241540" y="334249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abrupt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əb'rʌpt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00" name="表格 10"/>
          <p:cNvGraphicFramePr>
            <a:graphicFrameLocks noGrp="1"/>
          </p:cNvGraphicFramePr>
          <p:nvPr/>
        </p:nvGraphicFramePr>
        <p:xfrm>
          <a:off x="241540" y="43756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rupt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离开＋断裂→突然断裂→突然的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abrupt  collapse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]sudden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01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corrupt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kə'rʌpt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02" name="表格 14"/>
          <p:cNvGraphicFramePr>
            <a:graphicFrameLocks noGrp="1"/>
          </p:cNvGraphicFramePr>
          <p:nvPr/>
        </p:nvGraphicFramePr>
        <p:xfrm>
          <a:off x="6514877" y="181340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rupt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加强＋断裂→使腐败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corrupt  official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403" name="表格 15"/>
          <p:cNvGraphicFramePr>
            <a:graphicFrameLocks noGrp="1"/>
          </p:cNvGraphicFramePr>
          <p:nvPr/>
        </p:nvGraphicFramePr>
        <p:xfrm>
          <a:off x="6514877" y="334249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713"/>
                <a:gridCol w="334608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ɪntə'rʌpt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404" name="表格 16"/>
          <p:cNvGraphicFramePr>
            <a:graphicFrameLocks noGrp="1"/>
          </p:cNvGraphicFramePr>
          <p:nvPr/>
        </p:nvGraphicFramePr>
        <p:xfrm>
          <a:off x="6514877" y="437568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rupt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相互＋断开→打断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interrupt  a  conversation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176" name="文本框 19"/>
          <p:cNvSpPr txBox="1"/>
          <p:nvPr/>
        </p:nvSpPr>
        <p:spPr>
          <a:xfrm>
            <a:off x="2358322" y="1269404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爆发，喷发</a:t>
            </a:r>
            <a:endParaRPr lang="zh-CN" altLang="en-US" sz="2400" dirty="0"/>
          </a:p>
        </p:txBody>
      </p:sp>
      <p:sp>
        <p:nvSpPr>
          <p:cNvPr id="1050177" name="文本框 20"/>
          <p:cNvSpPr txBox="1"/>
          <p:nvPr/>
        </p:nvSpPr>
        <p:spPr>
          <a:xfrm>
            <a:off x="2272936" y="38258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突然的</a:t>
            </a:r>
            <a:endParaRPr lang="zh-CN" altLang="en-US" sz="2400" b="1" dirty="0"/>
          </a:p>
        </p:txBody>
      </p:sp>
      <p:sp>
        <p:nvSpPr>
          <p:cNvPr id="1050178" name="文本框 22"/>
          <p:cNvSpPr txBox="1"/>
          <p:nvPr/>
        </p:nvSpPr>
        <p:spPr>
          <a:xfrm>
            <a:off x="8572400" y="1257147"/>
            <a:ext cx="353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腐败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使腐败</a:t>
            </a:r>
            <a:endParaRPr lang="zh-CN" altLang="en-US" sz="2400" dirty="0"/>
          </a:p>
        </p:txBody>
      </p:sp>
      <p:sp>
        <p:nvSpPr>
          <p:cNvPr id="1050179" name="文本框 23"/>
          <p:cNvSpPr txBox="1"/>
          <p:nvPr/>
        </p:nvSpPr>
        <p:spPr>
          <a:xfrm>
            <a:off x="8650459" y="382197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打断，打扰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74" grpId="0"/>
      <p:bldP spid="1050175" grpId="0"/>
      <p:bldP spid="1050176" grpId="0"/>
      <p:bldP spid="1050177" grpId="0"/>
      <p:bldP spid="1050178" grpId="0"/>
      <p:bldP spid="105017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16425</Words>
  <Application>WPS 演示</Application>
  <PresentationFormat>自定义</PresentationFormat>
  <Paragraphs>3496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6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Arial Unicode MS</vt:lpstr>
      <vt:lpstr>Office 主题</vt:lpstr>
      <vt:lpstr>PowerPoint 演示文稿</vt:lpstr>
      <vt:lpstr>结构法记单词-9</vt:lpstr>
      <vt:lpstr>高考词汇精讲</vt:lpstr>
      <vt:lpstr>energy串记</vt:lpstr>
      <vt:lpstr>engine串记</vt:lpstr>
      <vt:lpstr>enter串记</vt:lpstr>
      <vt:lpstr>equal串记</vt:lpstr>
      <vt:lpstr>equip串记</vt:lpstr>
      <vt:lpstr>erupt串记</vt:lpstr>
      <vt:lpstr>evidence串记</vt:lpstr>
      <vt:lpstr>exam串记</vt:lpstr>
      <vt:lpstr>exhibit串记</vt:lpstr>
      <vt:lpstr>exist串记</vt:lpstr>
      <vt:lpstr>expense串记</vt:lpstr>
      <vt:lpstr>explain串记</vt:lpstr>
      <vt:lpstr>face串记</vt:lpstr>
      <vt:lpstr>fail串记</vt:lpstr>
      <vt:lpstr>family串记</vt:lpstr>
      <vt:lpstr>fancy串记</vt:lpstr>
      <vt:lpstr>far串记</vt:lpstr>
      <vt:lpstr>fast串记</vt:lpstr>
      <vt:lpstr>finger串记</vt:lpstr>
      <vt:lpstr>fire串记</vt:lpstr>
      <vt:lpstr>firm串记</vt:lpstr>
      <vt:lpstr>flu串记</vt:lpstr>
      <vt:lpstr>flash串记</vt:lpstr>
      <vt:lpstr>flexible串记</vt:lpstr>
      <vt:lpstr>fly串记</vt:lpstr>
      <vt:lpstr>get串记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用所给动词的适当形式填空</vt:lpstr>
      <vt:lpstr>IV. 用所给动词的适当形式填空</vt:lpstr>
      <vt:lpstr>V. 选词填空</vt:lpstr>
      <vt:lpstr>VI. 单句写作</vt:lpstr>
      <vt:lpstr>结构法记单词-10</vt:lpstr>
      <vt:lpstr>高考词汇精讲</vt:lpstr>
      <vt:lpstr>form串记</vt:lpstr>
      <vt:lpstr>form串记</vt:lpstr>
      <vt:lpstr>form串记</vt:lpstr>
      <vt:lpstr>fortune串记</vt:lpstr>
      <vt:lpstr>free串记</vt:lpstr>
      <vt:lpstr>free串记</vt:lpstr>
      <vt:lpstr>friend串记</vt:lpstr>
      <vt:lpstr>fresh串记</vt:lpstr>
      <vt:lpstr>front串记</vt:lpstr>
      <vt:lpstr>furnish串记</vt:lpstr>
      <vt:lpstr>generation串记</vt:lpstr>
      <vt:lpstr>gift串记</vt:lpstr>
      <vt:lpstr>give串记</vt:lpstr>
      <vt:lpstr>grade串记</vt:lpstr>
      <vt:lpstr>graph串记</vt:lpstr>
      <vt:lpstr>grocer串记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9</cp:revision>
  <dcterms:created xsi:type="dcterms:W3CDTF">2017-12-31T20:06:00Z</dcterms:created>
  <dcterms:modified xsi:type="dcterms:W3CDTF">2020-10-13T06:44:08Z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