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1" r:id="rId3"/>
    <p:sldId id="281" r:id="rId4"/>
    <p:sldId id="328" r:id="rId5"/>
    <p:sldId id="257" r:id="rId6"/>
    <p:sldId id="282" r:id="rId7"/>
    <p:sldId id="306" r:id="rId8"/>
    <p:sldId id="304" r:id="rId9"/>
    <p:sldId id="347" r:id="rId10"/>
    <p:sldId id="346" r:id="rId11"/>
    <p:sldId id="261" r:id="rId12"/>
    <p:sldId id="301" r:id="rId13"/>
    <p:sldId id="307" r:id="rId14"/>
    <p:sldId id="308" r:id="rId15"/>
    <p:sldId id="331" r:id="rId16"/>
    <p:sldId id="332" r:id="rId17"/>
    <p:sldId id="334" r:id="rId18"/>
    <p:sldId id="303" r:id="rId19"/>
    <p:sldId id="258" r:id="rId20"/>
    <p:sldId id="264" r:id="rId21"/>
    <p:sldId id="344" r:id="rId22"/>
    <p:sldId id="25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19C"/>
    <a:srgbClr val="F4F5F7"/>
    <a:srgbClr val="C51611"/>
    <a:srgbClr val="091929"/>
    <a:srgbClr val="00437A"/>
    <a:srgbClr val="EEEFF1"/>
    <a:srgbClr val="F5F6F8"/>
    <a:srgbClr val="941413"/>
    <a:srgbClr val="0C2039"/>
    <a:srgbClr val="0A1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92" y="96"/>
      </p:cViewPr>
      <p:guideLst>
        <p:guide orient="horz" pos="22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EB7D-5FB8-4BBA-B9E7-2FFFB81441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650-A3D0-47B1-8A3E-C5E386B99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EB7D-5FB8-4BBA-B9E7-2FFFB81441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650-A3D0-47B1-8A3E-C5E386B99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EB7D-5FB8-4BBA-B9E7-2FFFB81441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650-A3D0-47B1-8A3E-C5E386B99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EB7D-5FB8-4BBA-B9E7-2FFFB81441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650-A3D0-47B1-8A3E-C5E386B99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EB7D-5FB8-4BBA-B9E7-2FFFB81441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650-A3D0-47B1-8A3E-C5E386B99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EB7D-5FB8-4BBA-B9E7-2FFFB81441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650-A3D0-47B1-8A3E-C5E386B99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EB7D-5FB8-4BBA-B9E7-2FFFB81441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650-A3D0-47B1-8A3E-C5E386B99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EB7D-5FB8-4BBA-B9E7-2FFFB81441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650-A3D0-47B1-8A3E-C5E386B99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EB7D-5FB8-4BBA-B9E7-2FFFB81441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650-A3D0-47B1-8A3E-C5E386B99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EB7D-5FB8-4BBA-B9E7-2FFFB81441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650-A3D0-47B1-8A3E-C5E386B99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EB7D-5FB8-4BBA-B9E7-2FFFB81441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E650-A3D0-47B1-8A3E-C5E386B99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4EB7D-5FB8-4BBA-B9E7-2FFFB81441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E650-A3D0-47B1-8A3E-C5E386B99841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328" y="365967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4962" y="320541"/>
            <a:ext cx="2132693" cy="61999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4962" y="299059"/>
            <a:ext cx="2195967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2 </a:t>
            </a:r>
            <a:endParaRPr lang="en-US" altLang="zh-CN" sz="3200" dirty="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75640" y="3187700"/>
            <a:ext cx="10951210" cy="130937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5640" y="3551555"/>
            <a:ext cx="2407920" cy="5835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Para.2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0860" y="3551555"/>
            <a:ext cx="2686050" cy="5835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Para.3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70245" y="3552190"/>
            <a:ext cx="2617470" cy="5835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Para.4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87080" y="3550920"/>
            <a:ext cx="2575560" cy="5835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Para.5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53635" y="320675"/>
            <a:ext cx="1828800" cy="5835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dilemmas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54905" y="5956935"/>
            <a:ext cx="1827530" cy="583565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chioces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5640" y="1483995"/>
            <a:ext cx="2395855" cy="20612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to get married; to study medicine 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7705" y="4130675"/>
            <a:ext cx="2395855" cy="156845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She chose to study medicine. 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83560" y="4130675"/>
            <a:ext cx="2673350" cy="156845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She chose to serve people at home. 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70245" y="1483995"/>
            <a:ext cx="2617470" cy="20612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to stop helping people in need; to open a private clinic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70860" y="1478915"/>
            <a:ext cx="2686050" cy="20612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to stay in the US; to serve the children at home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70245" y="4135755"/>
            <a:ext cx="2617470" cy="156845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She opened a clinic, helping the poor.</a:t>
            </a:r>
            <a:r>
              <a:rPr lang="en-US" altLang="zh-CN" sz="2800" b="1">
                <a:latin typeface="Arial Narrow" panose="020B0606020202030204" charset="0"/>
                <a:cs typeface="Arial Narrow" panose="020B0606020202030204" charset="0"/>
              </a:rPr>
              <a:t> </a:t>
            </a:r>
            <a:endParaRPr lang="en-US" altLang="zh-CN" sz="28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87080" y="1483995"/>
            <a:ext cx="2569210" cy="20612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to hold  positions; to tend patients, publishing... 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87715" y="4135755"/>
            <a:ext cx="2617470" cy="156845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She was interested in tending...</a:t>
            </a:r>
            <a:r>
              <a:rPr lang="en-US" altLang="zh-CN" sz="2800" b="1">
                <a:latin typeface="Arial Narrow" panose="020B0606020202030204" charset="0"/>
                <a:cs typeface="Arial Narrow" panose="020B0606020202030204" charset="0"/>
              </a:rPr>
              <a:t> </a:t>
            </a:r>
            <a:endParaRPr lang="en-US" altLang="zh-CN" sz="28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90725" y="1252220"/>
            <a:ext cx="82105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latin typeface="Calibri" panose="020F0502020204030204" charset="0"/>
                <a:cs typeface="Calibri" panose="020F0502020204030204" charset="0"/>
              </a:rPr>
              <a:t>3). Read and find out:</a:t>
            </a:r>
            <a:endParaRPr lang="en-US" altLang="zh-CN" sz="4000" b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4000" b="1">
                <a:latin typeface="Calibri" panose="020F0502020204030204" charset="0"/>
                <a:cs typeface="Calibri" panose="020F0502020204030204" charset="0"/>
              </a:rPr>
              <a:t>What dilemmas was she faced with?  What were her choices? </a:t>
            </a:r>
            <a:endParaRPr lang="en-US" altLang="zh-CN" sz="4000" b="1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" grpId="0" animBg="1"/>
      <p:bldP spid="3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2" grpId="0" bldLvl="0" animBg="1"/>
      <p:bldP spid="20" grpId="0" animBg="1"/>
      <p:bldP spid="21" grpId="0" bldLvl="0" animBg="1"/>
      <p:bldP spid="23" grpId="0" animBg="1"/>
      <p:bldP spid="24" grpId="0" bldLvl="0" animBg="1"/>
      <p:bldP spid="25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328" y="365967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4962" y="320541"/>
            <a:ext cx="2132693" cy="61999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4962" y="285724"/>
            <a:ext cx="2195967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3</a:t>
            </a:r>
            <a:r>
              <a:rPr lang="en-US" altLang="zh-CN" sz="2200" b="0" dirty="0">
                <a:solidFill>
                  <a:schemeClr val="bg1"/>
                </a:solidFill>
              </a:rPr>
              <a:t> </a:t>
            </a:r>
            <a:endParaRPr lang="en-US" altLang="zh-CN" sz="2200" b="0" dirty="0">
              <a:solidFill>
                <a:schemeClr val="bg1"/>
              </a:solidFill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88975" y="3949700"/>
            <a:ext cx="10951210" cy="122745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5640" y="4244975"/>
            <a:ext cx="2407920" cy="5835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Choice 1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97530" y="4244975"/>
            <a:ext cx="2686050" cy="5835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Choice 2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70245" y="4245610"/>
            <a:ext cx="2617470" cy="5835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Choice 3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87715" y="4240530"/>
            <a:ext cx="2616835" cy="5835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Choice 4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7705" y="4824095"/>
            <a:ext cx="2395855" cy="156845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She chose to study medicine. 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83560" y="4824095"/>
            <a:ext cx="2673350" cy="156845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She chose to serve people at home. 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70245" y="4829175"/>
            <a:ext cx="2617470" cy="156845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She opened a clinic, helping the poor.</a:t>
            </a:r>
            <a:r>
              <a:rPr lang="en-US" altLang="zh-CN" sz="2800" b="1">
                <a:latin typeface="Arial Narrow" panose="020B0606020202030204" charset="0"/>
                <a:cs typeface="Arial Narrow" panose="020B0606020202030204" charset="0"/>
              </a:rPr>
              <a:t> </a:t>
            </a:r>
            <a:endParaRPr lang="en-US" altLang="zh-CN" sz="28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87715" y="4829175"/>
            <a:ext cx="2617470" cy="156845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She was interested in tending...</a:t>
            </a:r>
            <a:r>
              <a:rPr lang="en-US" altLang="zh-CN" sz="2800" b="1">
                <a:latin typeface="Arial Narrow" panose="020B0606020202030204" charset="0"/>
                <a:cs typeface="Arial Narrow" panose="020B0606020202030204" charset="0"/>
              </a:rPr>
              <a:t> </a:t>
            </a:r>
            <a:endParaRPr lang="en-US" altLang="zh-CN" sz="28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30045" y="1797685"/>
            <a:ext cx="89312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latin typeface="Calibri" panose="020F0502020204030204" charset="0"/>
                <a:cs typeface="Calibri" panose="020F0502020204030204" charset="0"/>
              </a:rPr>
              <a:t>Read and conclude:</a:t>
            </a:r>
            <a:endParaRPr lang="en-US" altLang="zh-CN" sz="4000" b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4000" b="1">
                <a:latin typeface="Calibri" panose="020F0502020204030204" charset="0"/>
                <a:cs typeface="Calibri" panose="020F0502020204030204" charset="0"/>
              </a:rPr>
              <a:t>	What kind of person Lin Qiaozhi was?</a:t>
            </a:r>
            <a:endParaRPr lang="en-US" altLang="zh-CN" sz="4000" b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328" y="365967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4962" y="320541"/>
            <a:ext cx="2132693" cy="61999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4962" y="285724"/>
            <a:ext cx="2195967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3</a:t>
            </a:r>
            <a:r>
              <a:rPr lang="en-US" altLang="zh-CN" sz="2200" b="0" dirty="0">
                <a:solidFill>
                  <a:schemeClr val="bg1"/>
                </a:solidFill>
              </a:rPr>
              <a:t> </a:t>
            </a:r>
            <a:endParaRPr lang="en-US" altLang="zh-CN" sz="2200" b="0" dirty="0">
              <a:solidFill>
                <a:schemeClr val="bg1"/>
              </a:solidFill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88975" y="3949700"/>
            <a:ext cx="10951210" cy="122745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5640" y="4244975"/>
            <a:ext cx="2407920" cy="5835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Choice 1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7705" y="4824095"/>
            <a:ext cx="2395855" cy="156845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She chose to study medicine. 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8705" y="1134110"/>
            <a:ext cx="105714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alibri" panose="020F0502020204030204" charset="0"/>
                <a:cs typeface="Calibri" panose="020F0502020204030204" charset="0"/>
              </a:rPr>
              <a:t>Para.2: 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“Why should girls learn so much? Finding a good husband should be their final goal</a:t>
            </a:r>
            <a:r>
              <a:rPr lang="en-US" altLang="zh-CN" sz="2800" b="1" i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!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” her brother </a:t>
            </a:r>
            <a:r>
              <a:rPr lang="en-US" altLang="zh-CN" sz="2800" b="1" i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complained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, ...</a:t>
            </a:r>
            <a:endParaRPr lang="en-US" altLang="zh-CN" sz="28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0145" y="2087245"/>
            <a:ext cx="10247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She responded, ”I'd rather stay single to study all my life!”</a:t>
            </a:r>
            <a:endParaRPr lang="en-US" altLang="zh-CN" sz="2800" b="1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右弧形箭头 8"/>
          <p:cNvSpPr/>
          <p:nvPr/>
        </p:nvSpPr>
        <p:spPr>
          <a:xfrm rot="10560000">
            <a:off x="637540" y="1737995"/>
            <a:ext cx="408305" cy="680720"/>
          </a:xfrm>
          <a:prstGeom prst="curvedLeftArrow">
            <a:avLst/>
          </a:prstGeom>
          <a:solidFill>
            <a:srgbClr val="9414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9610" y="2864485"/>
            <a:ext cx="10717530" cy="8299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determined, strong-willed, persistent, ...</a:t>
            </a:r>
            <a:endParaRPr lang="en-US" altLang="zh-CN" sz="4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328" y="365967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4962" y="320541"/>
            <a:ext cx="2132693" cy="61999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4962" y="285724"/>
            <a:ext cx="2195967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3</a:t>
            </a:r>
            <a:r>
              <a:rPr lang="en-US" altLang="zh-CN" sz="2200" b="0" dirty="0">
                <a:solidFill>
                  <a:schemeClr val="bg1"/>
                </a:solidFill>
              </a:rPr>
              <a:t> </a:t>
            </a:r>
            <a:endParaRPr lang="en-US" altLang="zh-CN" sz="2200" b="0" dirty="0">
              <a:solidFill>
                <a:schemeClr val="bg1"/>
              </a:solidFill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88975" y="3949700"/>
            <a:ext cx="10951210" cy="122745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097530" y="4244975"/>
            <a:ext cx="2686050" cy="5835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Choice 2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83560" y="4824095"/>
            <a:ext cx="2673350" cy="156845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She chose to serve people at home. 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5410" y="1212215"/>
            <a:ext cx="104813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alibri" panose="020F0502020204030204" charset="0"/>
                <a:cs typeface="Calibri" panose="020F0502020204030204" charset="0"/>
              </a:rPr>
              <a:t>Para.3: 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She </a:t>
            </a:r>
            <a:r>
              <a:rPr lang="en-US" altLang="zh-CN" sz="2800" b="1" i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greatly impressed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 her American colleagues, who invited her to stay.</a:t>
            </a:r>
            <a:endParaRPr lang="en-US" altLang="zh-CN" sz="28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左弧形箭头 7"/>
          <p:cNvSpPr/>
          <p:nvPr/>
        </p:nvSpPr>
        <p:spPr>
          <a:xfrm>
            <a:off x="1060450" y="1607820"/>
            <a:ext cx="271780" cy="871220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75410" y="2178685"/>
            <a:ext cx="10247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What would Lin Qiaozhi get if she had accepted their offer?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69390" y="2740025"/>
            <a:ext cx="9619615" cy="14452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She cared little about fame and fortune and was very </a:t>
            </a:r>
            <a:r>
              <a:rPr lang="en-US" altLang="zh-CN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patriotic(</a:t>
            </a: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爱国的</a:t>
            </a:r>
            <a:r>
              <a:rPr lang="en-US" altLang="zh-CN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).</a:t>
            </a:r>
            <a:endParaRPr lang="en-US" altLang="zh-CN" sz="4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5" grpId="0"/>
      <p:bldP spid="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328" y="365967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4962" y="320541"/>
            <a:ext cx="2132693" cy="61999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4962" y="285724"/>
            <a:ext cx="2195967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3</a:t>
            </a:r>
            <a:r>
              <a:rPr lang="en-US" altLang="zh-CN" sz="2200" b="0" dirty="0">
                <a:solidFill>
                  <a:schemeClr val="bg1"/>
                </a:solidFill>
              </a:rPr>
              <a:t> </a:t>
            </a:r>
            <a:endParaRPr lang="en-US" altLang="zh-CN" sz="2200" b="0" dirty="0">
              <a:solidFill>
                <a:schemeClr val="bg1"/>
              </a:solidFill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88975" y="3949700"/>
            <a:ext cx="10951210" cy="122745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770245" y="4245610"/>
            <a:ext cx="2617470" cy="5835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Choice 3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70245" y="4829175"/>
            <a:ext cx="2617470" cy="156845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She opened a clinic, helping the poor.</a:t>
            </a:r>
            <a:r>
              <a:rPr lang="en-US" altLang="zh-CN" sz="2800" b="1">
                <a:latin typeface="Arial Narrow" panose="020B0606020202030204" charset="0"/>
                <a:cs typeface="Arial Narrow" panose="020B0606020202030204" charset="0"/>
              </a:rPr>
              <a:t> </a:t>
            </a:r>
            <a:endParaRPr lang="en-US" altLang="zh-CN" sz="28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115" y="1210310"/>
            <a:ext cx="103714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alibri" panose="020F0502020204030204" charset="0"/>
                <a:cs typeface="Calibri" panose="020F0502020204030204" charset="0"/>
              </a:rPr>
              <a:t>Para.4: 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She </a:t>
            </a:r>
            <a:r>
              <a:rPr lang="en-US" altLang="zh-CN" sz="2800" b="1" i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charged very low fees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 to treat patients and </a:t>
            </a:r>
            <a:r>
              <a:rPr lang="en-US" altLang="zh-CN" sz="2800" b="1" i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reduced costs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 for poor patients. At times she was</a:t>
            </a:r>
            <a:r>
              <a:rPr lang="en-US" altLang="zh-CN" sz="2800" b="1" i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altLang="zh-CN" sz="2800" b="1" i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even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 riding a donkey to faraway villages to provide medical care. </a:t>
            </a:r>
            <a:endParaRPr lang="en-US" altLang="zh-CN" sz="28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65250" y="2593975"/>
            <a:ext cx="9103995" cy="15684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kind, empathetic(</a:t>
            </a: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共情的</a:t>
            </a:r>
            <a: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), and treating people equally...</a:t>
            </a:r>
            <a:endParaRPr lang="en-US" altLang="zh-CN" sz="4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328" y="365967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4962" y="320541"/>
            <a:ext cx="2132693" cy="61999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4962" y="285724"/>
            <a:ext cx="2195967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3</a:t>
            </a:r>
            <a:r>
              <a:rPr lang="en-US" altLang="zh-CN" sz="2200" b="0" dirty="0">
                <a:solidFill>
                  <a:schemeClr val="bg1"/>
                </a:solidFill>
              </a:rPr>
              <a:t> </a:t>
            </a:r>
            <a:endParaRPr lang="en-US" altLang="zh-CN" sz="2200" b="0" dirty="0">
              <a:solidFill>
                <a:schemeClr val="bg1"/>
              </a:solidFill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88975" y="3949700"/>
            <a:ext cx="10951210" cy="122745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387715" y="4240530"/>
            <a:ext cx="2616835" cy="5835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Choice 4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6420" y="4824095"/>
            <a:ext cx="6628130" cy="156845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She was interested in</a:t>
            </a:r>
            <a:r>
              <a:rPr lang="en-US" altLang="zh-CN" sz="3200" b="1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 tending </a:t>
            </a:r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patients, </a:t>
            </a:r>
            <a:r>
              <a:rPr lang="en-US" altLang="zh-CN" sz="3200" b="1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publishing</a:t>
            </a:r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 medical research and </a:t>
            </a:r>
            <a:r>
              <a:rPr lang="en-US" altLang="zh-CN" sz="3200" b="1">
                <a:solidFill>
                  <a:srgbClr val="C00000"/>
                </a:solidFill>
                <a:latin typeface="Arial Narrow" panose="020B0606020202030204" charset="0"/>
                <a:cs typeface="Arial Narrow" panose="020B0606020202030204" charset="0"/>
              </a:rPr>
              <a:t>training </a:t>
            </a:r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the next generation of doctors.</a:t>
            </a:r>
            <a:r>
              <a:rPr lang="en-US" altLang="zh-CN" sz="2800" b="1">
                <a:latin typeface="Arial Narrow" panose="020B0606020202030204" charset="0"/>
                <a:cs typeface="Arial Narrow" panose="020B0606020202030204" charset="0"/>
              </a:rPr>
              <a:t> </a:t>
            </a:r>
            <a:endParaRPr lang="en-US" altLang="zh-CN" sz="28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5410" y="1129665"/>
            <a:ext cx="104813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alibri" panose="020F0502020204030204" charset="0"/>
                <a:cs typeface="Calibri" panose="020F0502020204030204" charset="0"/>
              </a:rPr>
              <a:t>Para.5: 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“The OB-GYN department </a:t>
            </a:r>
            <a:r>
              <a:rPr lang="en-US" altLang="zh-CN" sz="2800" b="1" i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care for two lives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,” she told new staff in her department. “As doctors, we should be </a:t>
            </a:r>
            <a:r>
              <a:rPr lang="en-US" altLang="zh-CN" sz="2800" b="1" i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responsible </a:t>
            </a:r>
            <a:r>
              <a:rPr lang="en-US" altLang="zh-CN" sz="2800" b="1" i="1">
                <a:latin typeface="Calibri" panose="020F0502020204030204" charset="0"/>
                <a:cs typeface="Calibri" panose="020F0502020204030204" charset="0"/>
              </a:rPr>
              <a:t>for the patients and treat them as our sisters.” </a:t>
            </a:r>
            <a:endParaRPr lang="en-US" altLang="zh-CN" sz="28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左弧形箭头 7"/>
          <p:cNvSpPr/>
          <p:nvPr/>
        </p:nvSpPr>
        <p:spPr>
          <a:xfrm>
            <a:off x="979805" y="1876425"/>
            <a:ext cx="271780" cy="871220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37665" y="2513330"/>
            <a:ext cx="8070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Two lives refer to the lives of women and children.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51585" y="3119755"/>
            <a:ext cx="9239250" cy="8299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responsible, caring, generous, ...</a:t>
            </a:r>
            <a:endParaRPr lang="en-US" altLang="zh-CN" sz="4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8" grpId="0" animBg="1"/>
      <p:bldP spid="1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635" y="-635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3693" y="319612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321310" y="307340"/>
            <a:ext cx="2125980" cy="619760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4645" y="292100"/>
            <a:ext cx="200152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3</a:t>
            </a:r>
            <a:endParaRPr lang="en-US" altLang="zh-CN" sz="3200" dirty="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210" y="1762760"/>
            <a:ext cx="10587990" cy="9137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72870" y="3465195"/>
            <a:ext cx="917003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zh-CN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charset="0"/>
                <a:cs typeface="Aharoni" panose="02010803020104030203" charset="0"/>
              </a:rPr>
              <a:t>Lin Qiaozhi not only helped deliver the babies, but she dedicated her whole life to the mothers and children!</a:t>
            </a:r>
            <a:endParaRPr lang="en-US" altLang="zh-CN" sz="4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charset="0"/>
              <a:cs typeface="Aharoni" panose="0201080302010403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52600" y="704850"/>
            <a:ext cx="10439400" cy="3665783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-1"/>
            <a:ext cx="2554514" cy="5006109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8705" y="704850"/>
            <a:ext cx="2599055" cy="36664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5255" y="22860"/>
            <a:ext cx="200152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4</a:t>
            </a:r>
            <a:endParaRPr lang="en-US" altLang="zh-CN" sz="3200" dirty="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2905" y="979805"/>
            <a:ext cx="69932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4000" b="1">
                <a:latin typeface="Calibri" panose="020F0502020204030204" charset="0"/>
                <a:cs typeface="Calibri" panose="020F0502020204030204" charset="0"/>
              </a:rPr>
              <a:t>Let's read and think: </a:t>
            </a:r>
            <a:endParaRPr lang="en-US" altLang="zh-CN" sz="4000" b="1">
              <a:latin typeface="Bell MT" panose="02020503060305020303" charset="0"/>
              <a:cs typeface="Bell MT" panose="02020503060305020303" charset="0"/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545" y="2051050"/>
            <a:ext cx="6998335" cy="194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52600" y="-1"/>
            <a:ext cx="10439400" cy="6858001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-1"/>
            <a:ext cx="2554514" cy="685800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72560" y="149860"/>
            <a:ext cx="8219440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 b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Para.1: </a:t>
            </a:r>
            <a:r>
              <a:rPr lang="en-US" altLang="zh-CN" sz="2200" b="1" i="1">
                <a:latin typeface="Calibri" panose="020F0502020204030204" charset="0"/>
                <a:cs typeface="Calibri" panose="020F0502020204030204" charset="0"/>
              </a:rPr>
              <a:t>“Life is precious. ... To a person nothing is more precious than their life, and if they entrust me with that life, how could I refuse that trust, saying I'm cold, hungry, or tired.” </a:t>
            </a:r>
            <a:endParaRPr lang="en-US" altLang="zh-CN" sz="2200" b="1" i="1">
              <a:latin typeface="Calibri" panose="020F0502020204030204" charset="0"/>
              <a:cs typeface="Calibri" panose="020F0502020204030204" charset="0"/>
            </a:endParaRPr>
          </a:p>
          <a:p>
            <a:pPr>
              <a:lnSpc>
                <a:spcPct val="60000"/>
              </a:lnSpc>
            </a:pPr>
            <a:endParaRPr lang="en-US" altLang="zh-CN" sz="2200" b="1" i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2200" b="1">
                <a:solidFill>
                  <a:srgbClr val="C00000"/>
                </a:solidFill>
                <a:latin typeface="Calibri" panose="020F0502020204030204" charset="0"/>
                <a:cs typeface="Calibri" panose="020F0502020204030204" charset="0"/>
              </a:rPr>
              <a:t>Para.6: </a:t>
            </a:r>
            <a:r>
              <a:rPr lang="en-US" altLang="zh-CN" sz="2200" b="1" i="1">
                <a:latin typeface="Calibri" panose="020F0502020204030204" charset="0"/>
                <a:cs typeface="Calibri" panose="020F0502020204030204" charset="0"/>
              </a:rPr>
              <a:t>And even as she lay dying, her final thoughts were for others. ...</a:t>
            </a:r>
            <a:endParaRPr lang="en-US" altLang="zh-CN" sz="2200" b="1" i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55185" y="2644775"/>
            <a:ext cx="7007225" cy="1568450"/>
          </a:xfrm>
          <a:prstGeom prst="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 b="1">
                <a:latin typeface="Calibri" panose="020F0502020204030204" charset="0"/>
                <a:cs typeface="Calibri" panose="020F0502020204030204" charset="0"/>
              </a:rPr>
              <a:t>“As long as I can breathe, I belong to my department. The value of my life lies in treating patients.” --- Lin Qiaozhi</a:t>
            </a:r>
            <a:endParaRPr lang="en-US" altLang="zh-CN" sz="3200" b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2360" y="873125"/>
            <a:ext cx="2857500" cy="40386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02360" y="4652010"/>
            <a:ext cx="10802620" cy="1753235"/>
          </a:xfrm>
          <a:prstGeom prst="rect">
            <a:avLst/>
          </a:prstGeom>
          <a:solidFill>
            <a:schemeClr val="bg1"/>
          </a:solidFill>
          <a:ln w="63500" cmpd="sng">
            <a:solidFill>
              <a:srgbClr val="C5161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600" b="1">
                <a:latin typeface="Arial Black" panose="020B0A04020102020204" charset="0"/>
                <a:cs typeface="Arial Black" panose="020B0A04020102020204" charset="0"/>
              </a:rPr>
              <a:t>This was her life principle, and this was a great woman who stayed true to her original aspiration(</a:t>
            </a:r>
            <a:r>
              <a:rPr lang="zh-CN" altLang="en-US" sz="3600" b="1">
                <a:latin typeface="Arial Black" panose="020B0A04020102020204" charset="0"/>
                <a:cs typeface="Arial Black" panose="020B0A04020102020204" charset="0"/>
              </a:rPr>
              <a:t>初心</a:t>
            </a:r>
            <a:r>
              <a:rPr lang="en-US" altLang="zh-CN" sz="3600" b="1">
                <a:latin typeface="Arial Black" panose="020B0A04020102020204" charset="0"/>
                <a:cs typeface="Arial Black" panose="020B0A04020102020204" charset="0"/>
              </a:rPr>
              <a:t>).</a:t>
            </a:r>
            <a:endParaRPr lang="zh-CN" altLang="en-US" sz="3600" b="1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  <p:bldP spid="10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52600" y="-1"/>
            <a:ext cx="10439400" cy="6858001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-1"/>
            <a:ext cx="2554514" cy="685800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54405" y="908050"/>
            <a:ext cx="3789680" cy="1068070"/>
          </a:xfrm>
          <a:prstGeom prst="rect">
            <a:avLst/>
          </a:prstGeom>
          <a:solidFill>
            <a:srgbClr val="004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1130300" y="1176020"/>
            <a:ext cx="3640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sz="36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Further thinking</a:t>
            </a:r>
            <a:endParaRPr lang="en-US" sz="32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34995" y="4244975"/>
            <a:ext cx="8326755" cy="1568450"/>
          </a:xfrm>
          <a:prstGeom prst="rect">
            <a:avLst/>
          </a:prstGeom>
          <a:ln w="635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No matter what you choose, stick to your original aspiration!</a:t>
            </a:r>
            <a:r>
              <a:rPr lang="en-US" altLang="zh-CN" sz="4800" b="1"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48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98445" y="2002790"/>
            <a:ext cx="91471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charset="0"/>
                <a:cs typeface="Andalus" panose="02020603050405020304" charset="0"/>
              </a:rPr>
              <a:t>Have you found your principle to carry through?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charset="0"/>
              <a:cs typeface="Andalus" panose="020206030504050203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charset="0"/>
                <a:cs typeface="Andalus" panose="02020603050405020304" charset="0"/>
              </a:rPr>
              <a:t>Who/What are you going to fight for?</a:t>
            </a:r>
            <a:endParaRPr lang="en-US" altLang="zh-CN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charset="0"/>
              <a:cs typeface="Andalus" panose="0202060305040502030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51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25420" y="-52070"/>
            <a:ext cx="7175500" cy="691007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C51611">
                  <a:alpha val="70000"/>
                </a:srgbClr>
              </a:gs>
              <a:gs pos="100000">
                <a:srgbClr val="941413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" y="0"/>
            <a:ext cx="6096000" cy="6858000"/>
          </a:xfrm>
          <a:prstGeom prst="rect">
            <a:avLst/>
          </a:prstGeom>
          <a:gradFill>
            <a:gsLst>
              <a:gs pos="0">
                <a:srgbClr val="0C223B">
                  <a:alpha val="70000"/>
                </a:srgbClr>
              </a:gs>
              <a:gs pos="100000">
                <a:srgbClr val="0C2039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7830" y="1276985"/>
            <a:ext cx="113563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2</a:t>
            </a:r>
            <a:r>
              <a:rPr lang="en-US" sz="32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54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MORALS AND VIRTUES</a:t>
            </a:r>
            <a:endParaRPr lang="en-US" sz="5400" b="1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42335" y="2957195"/>
            <a:ext cx="55448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haroni" panose="02010803020104030203" charset="0"/>
                <a:ea typeface="微软雅黑 Light" panose="020B0502040204020203" pitchFamily="34" charset="-122"/>
                <a:cs typeface="Aharoni" panose="02010803020104030203" charset="0"/>
              </a:rPr>
              <a:t>Reading and Thinking</a:t>
            </a:r>
            <a:endParaRPr lang="en-US" sz="3600" dirty="0">
              <a:solidFill>
                <a:schemeClr val="bg1"/>
              </a:solidFill>
              <a:latin typeface="Aharoni" panose="02010803020104030203" charset="0"/>
              <a:ea typeface="微软雅黑 Light" panose="020B0502040204020203" pitchFamily="34" charset="-122"/>
              <a:cs typeface="Aharoni" panose="020108030201040302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74535" y="5662295"/>
            <a:ext cx="4139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280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桐乡市高级中学  沈凯瑜</a:t>
            </a:r>
            <a:endParaRPr lang="zh-CN" altLang="zh-CN" sz="2800">
              <a:solidFill>
                <a:schemeClr val="bg1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7183120" y="5728970"/>
            <a:ext cx="7620" cy="3467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1060430" y="5728970"/>
            <a:ext cx="7620" cy="3467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52600" y="-1"/>
            <a:ext cx="10439400" cy="6858001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-1"/>
            <a:ext cx="2554514" cy="685800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295275"/>
            <a:ext cx="298577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Homework</a:t>
            </a:r>
            <a:endParaRPr lang="en-US" altLang="zh-CN" dirty="0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49295" y="2541270"/>
            <a:ext cx="8288655" cy="230695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	Read the dilemma attached. Make your own choice and give your reasons.</a:t>
            </a:r>
            <a:endParaRPr lang="en-US" altLang="zh-CN" sz="4800" b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C51611"/>
              </a:gs>
              <a:gs pos="100000">
                <a:srgbClr val="94141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rgbClr val="0C223B"/>
              </a:gs>
              <a:gs pos="100000">
                <a:srgbClr val="0C203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60286" y="1609488"/>
            <a:ext cx="907142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900">
                <a:solidFill>
                  <a:schemeClr val="bg1"/>
                </a:solidFill>
                <a:latin typeface="Source Sans Pro Black" panose="020B0803030403020204" pitchFamily="34" charset="0"/>
              </a:rPr>
              <a:t>THANKS</a:t>
            </a:r>
            <a:endParaRPr lang="zh-CN" altLang="en-US" sz="13900">
              <a:solidFill>
                <a:schemeClr val="bg1"/>
              </a:solidFill>
              <a:latin typeface="Source Sans Pro Black" panose="020B08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A5EC251-F483-406D-938D-3342281549E3-20910-000003D5ABE249B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1945" y="3315970"/>
            <a:ext cx="3239770" cy="33661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"/>
            <a:ext cx="2554514" cy="685800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18205" y="611505"/>
            <a:ext cx="7056755" cy="2510790"/>
          </a:xfrm>
          <a:prstGeom prst="rect">
            <a:avLst/>
          </a:prstGeom>
          <a:solidFill>
            <a:srgbClr val="004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86589" y="3122264"/>
            <a:ext cx="4628861" cy="37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97605" y="814070"/>
            <a:ext cx="65874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What important choices have you ever made in your life?</a:t>
            </a:r>
            <a:endParaRPr lang="zh-CN" altLang="en-US" sz="4000" b="1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图片 3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635" y="-635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328" y="318977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8100" y="2651760"/>
            <a:ext cx="2830195" cy="37738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5" y="2919095"/>
            <a:ext cx="4137025" cy="274701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86385" y="203835"/>
            <a:ext cx="11618595" cy="2797810"/>
            <a:chOff x="0" y="1071"/>
            <a:chExt cx="20397" cy="6099"/>
          </a:xfrm>
        </p:grpSpPr>
        <p:sp>
          <p:nvSpPr>
            <p:cNvPr id="6" name="矩形 5"/>
            <p:cNvSpPr/>
            <p:nvPr/>
          </p:nvSpPr>
          <p:spPr>
            <a:xfrm>
              <a:off x="0" y="1110"/>
              <a:ext cx="19200" cy="6059"/>
            </a:xfrm>
            <a:prstGeom prst="rect">
              <a:avLst/>
            </a:prstGeom>
            <a:solidFill>
              <a:srgbClr val="EEEF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 descr="271B148E-B0A3-4450-BAEB-4568DBC5A9AB-20910-000003D2FFA9515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52"/>
              <a:ext cx="4185" cy="6018"/>
            </a:xfrm>
            <a:prstGeom prst="rect">
              <a:avLst/>
            </a:prstGeom>
          </p:spPr>
        </p:pic>
        <p:pic>
          <p:nvPicPr>
            <p:cNvPr id="16" name="图片 15" descr="6109D12C-6A79-4ED0-A409-8EC63E2936E8-20910-000003D2F6E843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6" y="1151"/>
              <a:ext cx="3967" cy="5977"/>
            </a:xfrm>
            <a:prstGeom prst="rect">
              <a:avLst/>
            </a:prstGeom>
          </p:spPr>
        </p:pic>
        <p:pic>
          <p:nvPicPr>
            <p:cNvPr id="12" name="图片 11" descr="9BBF7393-2647-4068-ABC2-18F775B4BE1D-20910-000003D2E8E1CCD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0" y="1152"/>
              <a:ext cx="4484" cy="6009"/>
            </a:xfrm>
            <a:prstGeom prst="rect">
              <a:avLst/>
            </a:prstGeom>
          </p:spPr>
        </p:pic>
        <p:pic>
          <p:nvPicPr>
            <p:cNvPr id="13" name="图片 12" descr="34D70A16-CD28-4380-A93E-8AC13E27DF2A-20910-000003D2DB859F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81" y="1152"/>
              <a:ext cx="4170" cy="6018"/>
            </a:xfrm>
            <a:prstGeom prst="rect">
              <a:avLst/>
            </a:prstGeom>
          </p:spPr>
        </p:pic>
        <p:pic>
          <p:nvPicPr>
            <p:cNvPr id="14" name="图片 13" descr="040FE51D-F4B5-4A97-B0E9-14AC06048791-20910-000003D2EF8940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90" y="1071"/>
              <a:ext cx="4140" cy="603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61" y="1071"/>
              <a:ext cx="4136" cy="6035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3010" y="3001645"/>
            <a:ext cx="2776220" cy="277622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2350" y="5883910"/>
            <a:ext cx="10596880" cy="812165"/>
            <a:chOff x="1560" y="7257"/>
            <a:chExt cx="16688" cy="2121"/>
          </a:xfrm>
        </p:grpSpPr>
        <p:sp>
          <p:nvSpPr>
            <p:cNvPr id="24" name="矩形 23"/>
            <p:cNvSpPr/>
            <p:nvPr/>
          </p:nvSpPr>
          <p:spPr>
            <a:xfrm>
              <a:off x="1560" y="7257"/>
              <a:ext cx="15591" cy="2121"/>
            </a:xfrm>
            <a:prstGeom prst="rect">
              <a:avLst/>
            </a:prstGeom>
            <a:solidFill>
              <a:srgbClr val="004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881" y="7374"/>
              <a:ext cx="16367" cy="16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en-US" sz="3600" b="1">
                  <a:solidFill>
                    <a:schemeClr val="bg1"/>
                  </a:solidFill>
                  <a:latin typeface="Calibri" panose="020F0502020204030204" charset="0"/>
                  <a:ea typeface="宋体" panose="02010600030101010101" pitchFamily="2" charset="-122"/>
                  <a:cs typeface="Times New Roman" panose="02020603050405020304" charset="0"/>
                </a:rPr>
                <a:t>How we can make a better choice without regret?</a:t>
              </a:r>
              <a:endParaRPr lang="en-US" altLang="en-US" sz="36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635" y="-635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328" y="318977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334645" y="307340"/>
            <a:ext cx="2125980" cy="619760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4645" y="292100"/>
            <a:ext cx="196151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1</a:t>
            </a:r>
            <a:endParaRPr lang="en-US" altLang="zh-CN" sz="3200" dirty="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pic>
        <p:nvPicPr>
          <p:cNvPr id="2" name="图片 1" descr="IMG_5180.HE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0810" y="1731010"/>
            <a:ext cx="3255010" cy="3395980"/>
          </a:xfrm>
          <a:prstGeom prst="rect">
            <a:avLst/>
          </a:prstGeom>
        </p:spPr>
      </p:pic>
      <p:pic>
        <p:nvPicPr>
          <p:cNvPr id="3" name="图片 2" descr="IMG_5182.HE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25" y="1731010"/>
            <a:ext cx="2557780" cy="33604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934845" y="5341620"/>
            <a:ext cx="9135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Arial Unicode MS" panose="020B0604020202020204" charset="-122"/>
                <a:ea typeface="Arial Unicode MS" panose="020B0604020202020204" charset="-122"/>
              </a:rPr>
              <a:t>Lin Qiaozhi ______________ ten thousand babies. </a:t>
            </a:r>
            <a:endParaRPr lang="en-US" altLang="zh-CN" sz="32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974090"/>
            <a:ext cx="8154035" cy="7042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8920" y="4997450"/>
            <a:ext cx="5581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rgbClr val="C00000"/>
                </a:solidFill>
                <a:latin typeface="Bauhaus 93" panose="04030905020B02020C02" charset="0"/>
                <a:cs typeface="Bauhaus 93" panose="04030905020B02020C02" charset="0"/>
              </a:rPr>
              <a:t>?</a:t>
            </a:r>
            <a:endParaRPr lang="en-US" altLang="zh-CN" sz="7200">
              <a:solidFill>
                <a:srgbClr val="C00000"/>
              </a:solidFill>
              <a:latin typeface="Bauhaus 93" panose="04030905020B02020C02" charset="0"/>
              <a:cs typeface="Bauhaus 93" panose="04030905020B02020C02" charset="0"/>
            </a:endParaRPr>
          </a:p>
        </p:txBody>
      </p:sp>
      <p:pic>
        <p:nvPicPr>
          <p:cNvPr id="4" name="图片 3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328" y="318977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645" y="307340"/>
            <a:ext cx="2125980" cy="619760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4645" y="292100"/>
            <a:ext cx="1961515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2</a:t>
            </a:r>
            <a:endParaRPr lang="en-US" altLang="zh-CN" sz="3200" dirty="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02105" y="1231265"/>
            <a:ext cx="7177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Calibri" panose="020F0502020204030204" charset="0"/>
                <a:cs typeface="Calibri" panose="020F0502020204030204" charset="0"/>
              </a:rPr>
              <a:t>1). Read and find out:</a:t>
            </a:r>
            <a:endParaRPr lang="en-US" altLang="zh-CN" sz="36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08075" y="2632710"/>
            <a:ext cx="101549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ym typeface="+mn-ea"/>
              </a:rPr>
              <a:t>	</a:t>
            </a:r>
            <a:r>
              <a:rPr lang="en-US" altLang="zh-CN" sz="3600" b="1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The text, written in order of __________</a:t>
            </a:r>
            <a:r>
              <a:rPr lang="en-US" altLang="zh-CN" sz="3600" b="1">
                <a:latin typeface="Arial Unicode MS" panose="020B0604020202020204" charset="-122"/>
                <a:ea typeface="Arial Unicode MS" panose="020B0604020202020204" charset="-122"/>
              </a:rPr>
              <a:t>, is mainly about Lin qiaozhi’s ____________________. </a:t>
            </a:r>
            <a:endParaRPr lang="en-US" altLang="zh-CN" sz="3600" b="1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21380" y="4122420"/>
            <a:ext cx="46386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Biography</a:t>
            </a:r>
            <a:endParaRPr lang="en-US" altLang="zh-CN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71815" y="2632710"/>
            <a:ext cx="1515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time</a:t>
            </a:r>
            <a:endParaRPr lang="en-US" altLang="zh-C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39255" y="3159760"/>
            <a:ext cx="4386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charset="0"/>
                <a:cs typeface="Arial Black" panose="020B0A04020102020204" charset="0"/>
              </a:rPr>
              <a:t>life experience</a:t>
            </a:r>
            <a:endParaRPr lang="en-US" altLang="zh-C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963" y="320882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334962" y="320541"/>
            <a:ext cx="2132693" cy="61999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61632" y="299059"/>
            <a:ext cx="2195967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2 </a:t>
            </a:r>
            <a:endParaRPr lang="en-US" altLang="zh-CN" sz="3200" dirty="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984250" y="1475105"/>
            <a:ext cx="10373995" cy="4643755"/>
          </a:xfrm>
          <a:custGeom>
            <a:avLst/>
            <a:gdLst>
              <a:gd name="connisteX0" fmla="*/ 0 w 9478645"/>
              <a:gd name="connsiteY0" fmla="*/ 4089400 h 4089400"/>
              <a:gd name="connisteX1" fmla="*/ 8948420 w 9478645"/>
              <a:gd name="connsiteY1" fmla="*/ 2966085 h 4089400"/>
              <a:gd name="connisteX2" fmla="*/ 555625 w 9478645"/>
              <a:gd name="connsiteY2" fmla="*/ 1514475 h 4089400"/>
              <a:gd name="connisteX3" fmla="*/ 9478645 w 9478645"/>
              <a:gd name="connsiteY3" fmla="*/ 0 h 4089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9478645" h="4089400">
                <a:moveTo>
                  <a:pt x="0" y="4089400"/>
                </a:moveTo>
                <a:cubicBezTo>
                  <a:pt x="1957705" y="3893820"/>
                  <a:pt x="8837295" y="3481070"/>
                  <a:pt x="8948420" y="2966085"/>
                </a:cubicBezTo>
                <a:cubicBezTo>
                  <a:pt x="9059545" y="2451100"/>
                  <a:pt x="449580" y="2107565"/>
                  <a:pt x="555625" y="1514475"/>
                </a:cubicBezTo>
                <a:cubicBezTo>
                  <a:pt x="661670" y="921385"/>
                  <a:pt x="7526020" y="273685"/>
                  <a:pt x="9478645" y="0"/>
                </a:cubicBezTo>
              </a:path>
            </a:pathLst>
          </a:custGeom>
          <a:noFill/>
          <a:ln w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rot="21360000">
            <a:off x="1434465" y="5760085"/>
            <a:ext cx="907415" cy="5219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1901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 rot="21360000">
            <a:off x="3336290" y="5608320"/>
            <a:ext cx="1148080" cy="52197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Age 5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rot="21240000">
            <a:off x="6480175" y="5330825"/>
            <a:ext cx="1148080" cy="52197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Age 18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 rot="480000">
            <a:off x="8082915" y="4131945"/>
            <a:ext cx="2050415" cy="5219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8 years later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rot="300000">
            <a:off x="5866130" y="3822065"/>
            <a:ext cx="989330" cy="5219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1931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rot="420000">
            <a:off x="3670935" y="3548380"/>
            <a:ext cx="989330" cy="5219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1941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rot="21000000">
            <a:off x="3486785" y="2219325"/>
            <a:ext cx="989330" cy="5219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1954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rot="21120000">
            <a:off x="6929755" y="1708150"/>
            <a:ext cx="989330" cy="521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1983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7" name="右箭头 26"/>
          <p:cNvSpPr/>
          <p:nvPr/>
        </p:nvSpPr>
        <p:spPr>
          <a:xfrm rot="21120000">
            <a:off x="10382885" y="1033780"/>
            <a:ext cx="1225550" cy="972185"/>
          </a:xfrm>
          <a:prstGeom prst="rightArrow">
            <a:avLst/>
          </a:prstGeom>
          <a:solidFill>
            <a:srgbClr val="41719C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79780" y="1058545"/>
            <a:ext cx="8638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Calibri" panose="020F0502020204030204" charset="0"/>
                <a:cs typeface="Calibri" panose="020F0502020204030204" charset="0"/>
              </a:rPr>
              <a:t>2). Read and find out:</a:t>
            </a:r>
            <a:endParaRPr lang="en-US" altLang="zh-CN" sz="3600" b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963" y="320882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矩形 9"/>
          <p:cNvSpPr/>
          <p:nvPr/>
        </p:nvSpPr>
        <p:spPr>
          <a:xfrm>
            <a:off x="334962" y="320541"/>
            <a:ext cx="2132693" cy="61999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61632" y="299059"/>
            <a:ext cx="2195967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2 </a:t>
            </a:r>
            <a:endParaRPr lang="en-US" altLang="zh-CN" sz="3200" dirty="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984250" y="1475105"/>
            <a:ext cx="10373995" cy="4643755"/>
          </a:xfrm>
          <a:custGeom>
            <a:avLst/>
            <a:gdLst>
              <a:gd name="connisteX0" fmla="*/ 0 w 9478645"/>
              <a:gd name="connsiteY0" fmla="*/ 4089400 h 4089400"/>
              <a:gd name="connisteX1" fmla="*/ 8948420 w 9478645"/>
              <a:gd name="connsiteY1" fmla="*/ 2966085 h 4089400"/>
              <a:gd name="connisteX2" fmla="*/ 555625 w 9478645"/>
              <a:gd name="connsiteY2" fmla="*/ 1514475 h 4089400"/>
              <a:gd name="connisteX3" fmla="*/ 9478645 w 9478645"/>
              <a:gd name="connsiteY3" fmla="*/ 0 h 4089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9478645" h="4089400">
                <a:moveTo>
                  <a:pt x="0" y="4089400"/>
                </a:moveTo>
                <a:cubicBezTo>
                  <a:pt x="1957705" y="3893820"/>
                  <a:pt x="8837295" y="3481070"/>
                  <a:pt x="8948420" y="2966085"/>
                </a:cubicBezTo>
                <a:cubicBezTo>
                  <a:pt x="9059545" y="2451100"/>
                  <a:pt x="449580" y="2107565"/>
                  <a:pt x="555625" y="1514475"/>
                </a:cubicBezTo>
                <a:cubicBezTo>
                  <a:pt x="661670" y="921385"/>
                  <a:pt x="7526020" y="273685"/>
                  <a:pt x="9478645" y="0"/>
                </a:cubicBezTo>
              </a:path>
            </a:pathLst>
          </a:custGeom>
          <a:noFill/>
          <a:ln w="50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rot="21360000">
            <a:off x="1434465" y="5760085"/>
            <a:ext cx="907415" cy="5219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1901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 rot="21360000">
            <a:off x="3336290" y="5608320"/>
            <a:ext cx="1148080" cy="52197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Age 5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rot="21240000">
            <a:off x="6480175" y="5330825"/>
            <a:ext cx="1148080" cy="52197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Age 18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 rot="480000">
            <a:off x="8082915" y="4131945"/>
            <a:ext cx="2050415" cy="5219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8 years later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 rot="300000">
            <a:off x="5866130" y="3822065"/>
            <a:ext cx="989330" cy="5219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1931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rot="420000">
            <a:off x="3670935" y="3548380"/>
            <a:ext cx="989330" cy="5219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1941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rot="21000000">
            <a:off x="3486785" y="2219325"/>
            <a:ext cx="989330" cy="5219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1954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rot="21120000">
            <a:off x="6929755" y="1708150"/>
            <a:ext cx="989330" cy="521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charset="0"/>
                <a:cs typeface="Arial Narrow" panose="020B0606020202030204" charset="0"/>
              </a:rPr>
              <a:t>1983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7" name="右箭头 26"/>
          <p:cNvSpPr/>
          <p:nvPr/>
        </p:nvSpPr>
        <p:spPr>
          <a:xfrm rot="21120000">
            <a:off x="10382885" y="1033780"/>
            <a:ext cx="1225550" cy="972185"/>
          </a:xfrm>
          <a:prstGeom prst="rightArrow">
            <a:avLst/>
          </a:prstGeom>
          <a:solidFill>
            <a:srgbClr val="41719C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79780" y="1058545"/>
            <a:ext cx="8638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Calibri" panose="020F0502020204030204" charset="0"/>
                <a:cs typeface="Calibri" panose="020F0502020204030204" charset="0"/>
              </a:rPr>
              <a:t>2). Read and find out:</a:t>
            </a:r>
            <a:endParaRPr lang="en-US" altLang="zh-CN" sz="3600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3710" y="5170805"/>
            <a:ext cx="2083435" cy="5219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She was born.</a:t>
            </a:r>
            <a:endParaRPr lang="en-US" altLang="zh-CN" sz="28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4785" y="4900295"/>
            <a:ext cx="2372360" cy="5219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Her mother died.</a:t>
            </a:r>
            <a:endParaRPr lang="en-US" altLang="zh-CN" sz="28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12890" y="5935345"/>
            <a:ext cx="4013835" cy="5219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She chose to study medicine.</a:t>
            </a:r>
            <a:endParaRPr lang="en-US" altLang="zh-CN" sz="28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50810" y="3441700"/>
            <a:ext cx="4013835" cy="5219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She graduated from PUMC.</a:t>
            </a:r>
            <a:endParaRPr lang="en-US" altLang="zh-CN" sz="28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81980" y="2834640"/>
            <a:ext cx="3154680" cy="5219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She studied in the US.</a:t>
            </a:r>
            <a:endParaRPr lang="en-US" altLang="zh-CN" sz="28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3710" y="3963670"/>
            <a:ext cx="3577590" cy="8299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Narrow" panose="020B0606020202030204" charset="0"/>
                <a:cs typeface="Arial Narrow" panose="020B0606020202030204" charset="0"/>
              </a:rPr>
              <a:t>She became the first Chinese woman director at PUMC..</a:t>
            </a:r>
            <a:endParaRPr lang="en-US" altLang="zh-CN" sz="24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3925" y="1703705"/>
            <a:ext cx="2395855" cy="8299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Arial Narrow" panose="020B0606020202030204" charset="0"/>
                <a:cs typeface="Arial Narrow" panose="020B0606020202030204" charset="0"/>
              </a:rPr>
              <a:t>She was elected government official.</a:t>
            </a:r>
            <a:endParaRPr lang="en-US" altLang="zh-CN" sz="2400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98285" y="1058545"/>
            <a:ext cx="1537970" cy="5219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Arial Narrow" panose="020B0606020202030204" charset="0"/>
                <a:cs typeface="Arial Narrow" panose="020B0606020202030204" charset="0"/>
              </a:rPr>
              <a:t>She died.</a:t>
            </a:r>
            <a:endParaRPr lang="en-US" altLang="zh-CN" sz="2800">
              <a:latin typeface="Arial Narrow" panose="020B0606020202030204" charset="0"/>
              <a:cs typeface="Arial Narrow" panose="020B0606020202030204" charset="0"/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 bldLvl="0" animBg="1"/>
      <p:bldP spid="4" grpId="1" animBg="1"/>
      <p:bldP spid="8" grpId="0" bldLvl="0" animBg="1"/>
      <p:bldP spid="8" grpId="1" animBg="1"/>
      <p:bldP spid="9" grpId="0" bldLvl="0" animBg="1"/>
      <p:bldP spid="9" grpId="1" animBg="1"/>
      <p:bldP spid="12" grpId="0" bldLvl="0" animBg="1"/>
      <p:bldP spid="12" grpId="1" animBg="1"/>
      <p:bldP spid="13" grpId="0" bldLvl="0" animBg="1"/>
      <p:bldP spid="13" grpId="1" animBg="1"/>
      <p:bldP spid="15" grpId="0" bldLvl="0" animBg="1"/>
      <p:bldP spid="15" grpId="1" animBg="1"/>
      <p:bldP spid="21" grpId="0" bldLvl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465512"/>
            <a:ext cx="12192000" cy="3392487"/>
          </a:xfrm>
          <a:prstGeom prst="rect">
            <a:avLst/>
          </a:prstGeom>
          <a:solidFill>
            <a:srgbClr val="F4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4328" y="365967"/>
            <a:ext cx="11522075" cy="62200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4962" y="320541"/>
            <a:ext cx="2132693" cy="619991"/>
          </a:xfrm>
          <a:prstGeom prst="rect">
            <a:avLst/>
          </a:prstGeom>
          <a:solidFill>
            <a:srgbClr val="C51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4962" y="299059"/>
            <a:ext cx="2195967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Arial Narrow" panose="020B0606020202030204" charset="0"/>
                <a:cs typeface="Arial Narrow" panose="020B0606020202030204" charset="0"/>
              </a:rPr>
              <a:t>Activity 2 </a:t>
            </a:r>
            <a:endParaRPr lang="en-US" altLang="zh-CN" sz="3200" dirty="0">
              <a:solidFill>
                <a:schemeClr val="bg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75640" y="3187700"/>
            <a:ext cx="10951210" cy="130937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5640" y="3551555"/>
            <a:ext cx="2407920" cy="5835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Para.2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70860" y="3551555"/>
            <a:ext cx="2686050" cy="5835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Para.3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70245" y="3552190"/>
            <a:ext cx="2617470" cy="5835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Para.4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87080" y="3550920"/>
            <a:ext cx="2575560" cy="5835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Para.5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53635" y="320675"/>
            <a:ext cx="1828800" cy="5835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dilemmas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54905" y="5956935"/>
            <a:ext cx="1827530" cy="583565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Arial Narrow" panose="020B0606020202030204" charset="0"/>
                <a:cs typeface="Arial Narrow" panose="020B0606020202030204" charset="0"/>
              </a:rPr>
              <a:t>chioces</a:t>
            </a:r>
            <a:endParaRPr lang="en-US" altLang="zh-CN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90725" y="1252220"/>
            <a:ext cx="82105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latin typeface="Calibri" panose="020F0502020204030204" charset="0"/>
                <a:cs typeface="Calibri" panose="020F0502020204030204" charset="0"/>
              </a:rPr>
              <a:t>3). Read and find out:</a:t>
            </a:r>
            <a:endParaRPr lang="en-US" altLang="zh-CN" sz="4000" b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 sz="4000" b="1">
                <a:latin typeface="Calibri" panose="020F0502020204030204" charset="0"/>
                <a:cs typeface="Calibri" panose="020F0502020204030204" charset="0"/>
              </a:rPr>
              <a:t>What dilemmas was she faced with?  What were her choices? </a:t>
            </a:r>
            <a:endParaRPr lang="en-US" altLang="zh-CN" sz="4000" b="1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" grpId="0" bldLvl="0" animBg="1"/>
      <p:bldP spid="3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4938,&quot;width&quot;:1584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3718</Words>
  <Application>WPS 演示</Application>
  <PresentationFormat>宽屏</PresentationFormat>
  <Paragraphs>237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Aharoni</vt:lpstr>
      <vt:lpstr>Kozuka Mincho Pro B</vt:lpstr>
      <vt:lpstr>微软雅黑 Light</vt:lpstr>
      <vt:lpstr>华文隶书</vt:lpstr>
      <vt:lpstr>Arial Black</vt:lpstr>
      <vt:lpstr>Calibri</vt:lpstr>
      <vt:lpstr>Times New Roman</vt:lpstr>
      <vt:lpstr>Arial Narrow</vt:lpstr>
      <vt:lpstr>Arial Unicode MS</vt:lpstr>
      <vt:lpstr>Bauhaus 93</vt:lpstr>
      <vt:lpstr>等线</vt:lpstr>
      <vt:lpstr>等线 Light</vt:lpstr>
      <vt:lpstr>Wingdings</vt:lpstr>
      <vt:lpstr>Bell MT</vt:lpstr>
      <vt:lpstr>Andalus</vt:lpstr>
      <vt:lpstr>Source Sans Pro Black</vt:lpstr>
      <vt:lpstr>HelveticaNeue</vt:lpstr>
      <vt:lpstr>NumberOnly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南山有谷堆</cp:lastModifiedBy>
  <cp:revision>76</cp:revision>
  <dcterms:created xsi:type="dcterms:W3CDTF">2019-05-07T03:12:00Z</dcterms:created>
  <dcterms:modified xsi:type="dcterms:W3CDTF">2020-10-15T08:21:50Z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