
<file path=[Content_Types].xml><?xml version="1.0" encoding="utf-8"?>
<Types xmlns="http://schemas.openxmlformats.org/package/2006/content-types">
  <Default Extension="png" ContentType="image/png"/>
  <Default Extension="jpeg" ContentType="image/jpe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handoutMasterIdLst>
    <p:handoutMasterId r:id="rId19"/>
  </p:handoutMasterIdLst>
  <p:sldIdLst>
    <p:sldId id="487" r:id="rId3"/>
    <p:sldId id="409" r:id="rId4"/>
    <p:sldId id="468" r:id="rId5"/>
    <p:sldId id="455" r:id="rId6"/>
    <p:sldId id="417" r:id="rId7"/>
    <p:sldId id="457" r:id="rId8"/>
    <p:sldId id="478" r:id="rId9"/>
    <p:sldId id="458" r:id="rId10"/>
    <p:sldId id="442" r:id="rId11"/>
    <p:sldId id="416" r:id="rId12"/>
    <p:sldId id="479" r:id="rId14"/>
    <p:sldId id="425" r:id="rId15"/>
    <p:sldId id="426" r:id="rId16"/>
    <p:sldId id="480" r:id="rId17"/>
    <p:sldId id="419"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C7CE"/>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67" d="100"/>
          <a:sy n="67" d="100"/>
        </p:scale>
        <p:origin x="688" y="52"/>
      </p:cViewPr>
      <p:guideLst>
        <p:guide orient="horz" pos="2116"/>
        <p:guide pos="388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tags" Target="../tags/tag56.xml"/><Relationship Id="rId5" Type="http://schemas.openxmlformats.org/officeDocument/2006/relationships/image" Target="../media/image2.png"/><Relationship Id="rId4" Type="http://schemas.openxmlformats.org/officeDocument/2006/relationships/tags" Target="../tags/tag55.xml"/><Relationship Id="rId3" Type="http://schemas.openxmlformats.org/officeDocument/2006/relationships/image" Target="../media/image1.png"/><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1" Type="http://schemas.openxmlformats.org/officeDocument/2006/relationships/image" Target="../media/image5.png"/><Relationship Id="rId10" Type="http://schemas.openxmlformats.org/officeDocument/2006/relationships/tags" Target="../tags/tag69.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0"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0"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0"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2" Type="http://schemas.openxmlformats.org/officeDocument/2006/relationships/image" Target="../media/image9.png"/><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1" Type="http://schemas.openxmlformats.org/officeDocument/2006/relationships/image" Target="../media/image11.png"/><Relationship Id="rId10" Type="http://schemas.openxmlformats.org/officeDocument/2006/relationships/tags" Target="../tags/tag11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image" Target="../media/image4.png"/><Relationship Id="rId6" Type="http://schemas.openxmlformats.org/officeDocument/2006/relationships/tags" Target="../tags/tag19.xml"/><Relationship Id="rId5" Type="http://schemas.openxmlformats.org/officeDocument/2006/relationships/image" Target="../media/image2.png"/><Relationship Id="rId4" Type="http://schemas.openxmlformats.org/officeDocument/2006/relationships/tags" Target="../tags/tag18.xml"/><Relationship Id="rId3" Type="http://schemas.openxmlformats.org/officeDocument/2006/relationships/image" Target="../media/image1.png"/><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35.xml"/><Relationship Id="rId3" Type="http://schemas.openxmlformats.org/officeDocument/2006/relationships/image" Target="../media/image1.png"/><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710177" y="0"/>
            <a:ext cx="3481823" cy="6858000"/>
          </a:xfrm>
          <a:prstGeom prst="rect">
            <a:avLst/>
          </a:prstGeom>
        </p:spPr>
      </p:pic>
      <p:pic>
        <p:nvPicPr>
          <p:cNvPr id="8" name="图片 7"/>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0" y="-28453"/>
            <a:ext cx="1834433" cy="6858000"/>
          </a:xfrm>
          <a:prstGeom prst="rect">
            <a:avLst/>
          </a:prstGeom>
        </p:spPr>
      </p:pic>
      <p:pic>
        <p:nvPicPr>
          <p:cNvPr id="9" name="图片 8"/>
          <p:cNvPicPr>
            <a:picLocks noChangeAspect="1"/>
          </p:cNvPicPr>
          <p:nvPr>
            <p:custDataLst>
              <p:tags r:id="rId6"/>
            </p:custDataLst>
          </p:nvPr>
        </p:nvPicPr>
        <p:blipFill>
          <a:blip r:embed="rId7"/>
          <a:srcRect/>
          <a:stretch>
            <a:fillRect/>
          </a:stretch>
        </p:blipFill>
        <p:spPr>
          <a:xfrm rot="20880000">
            <a:off x="-115570" y="1363345"/>
            <a:ext cx="3362325" cy="3362325"/>
          </a:xfrm>
          <a:custGeom>
            <a:avLst/>
            <a:gdLst>
              <a:gd name="connsiteX0" fmla="*/ 1927403 w 3854806"/>
              <a:gd name="connsiteY0" fmla="*/ 0 h 3854806"/>
              <a:gd name="connsiteX1" fmla="*/ 3854806 w 3854806"/>
              <a:gd name="connsiteY1" fmla="*/ 1927403 h 3854806"/>
              <a:gd name="connsiteX2" fmla="*/ 1927403 w 3854806"/>
              <a:gd name="connsiteY2" fmla="*/ 3854806 h 3854806"/>
              <a:gd name="connsiteX3" fmla="*/ 0 w 3854806"/>
              <a:gd name="connsiteY3" fmla="*/ 1927403 h 3854806"/>
              <a:gd name="connsiteX4" fmla="*/ 1927403 w 3854806"/>
              <a:gd name="connsiteY4" fmla="*/ 0 h 385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4806" h="3854806">
                <a:moveTo>
                  <a:pt x="1927403" y="0"/>
                </a:moveTo>
                <a:cubicBezTo>
                  <a:pt x="2991878" y="0"/>
                  <a:pt x="3854806" y="862928"/>
                  <a:pt x="3854806" y="1927403"/>
                </a:cubicBezTo>
                <a:cubicBezTo>
                  <a:pt x="3854806" y="2991878"/>
                  <a:pt x="2991878" y="3854806"/>
                  <a:pt x="1927403" y="3854806"/>
                </a:cubicBezTo>
                <a:cubicBezTo>
                  <a:pt x="862928" y="3854806"/>
                  <a:pt x="0" y="2991878"/>
                  <a:pt x="0" y="1927403"/>
                </a:cubicBezTo>
                <a:cubicBezTo>
                  <a:pt x="0" y="862928"/>
                  <a:pt x="862928" y="0"/>
                  <a:pt x="1927403" y="0"/>
                </a:cubicBezTo>
                <a:close/>
              </a:path>
            </a:pathLst>
          </a:custGeom>
        </p:spPr>
      </p:pic>
      <p:grpSp>
        <p:nvGrpSpPr>
          <p:cNvPr id="10" name="组合 9"/>
          <p:cNvGrpSpPr/>
          <p:nvPr>
            <p:custDataLst>
              <p:tags r:id="rId8"/>
            </p:custDataLst>
          </p:nvPr>
        </p:nvGrpSpPr>
        <p:grpSpPr>
          <a:xfrm>
            <a:off x="2565400" y="1715031"/>
            <a:ext cx="842645" cy="1368152"/>
            <a:chOff x="9541" y="1012"/>
            <a:chExt cx="1327" cy="2155"/>
          </a:xfrm>
        </p:grpSpPr>
        <p:cxnSp>
          <p:nvCxnSpPr>
            <p:cNvPr id="11" name="直接连接符 10"/>
            <p:cNvCxnSpPr/>
            <p:nvPr>
              <p:custDataLst>
                <p:tags r:id="rId9"/>
              </p:custDataLst>
            </p:nvPr>
          </p:nvCxnSpPr>
          <p:spPr>
            <a:xfrm>
              <a:off x="9541" y="1012"/>
              <a:ext cx="132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0"/>
              </p:custDataLst>
            </p:nvPr>
          </p:nvCxnSpPr>
          <p:spPr>
            <a:xfrm>
              <a:off x="9541" y="1012"/>
              <a:ext cx="0" cy="215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4" name="直接连接符 13"/>
          <p:cNvCxnSpPr/>
          <p:nvPr>
            <p:custDataLst>
              <p:tags r:id="rId11"/>
            </p:custDataLst>
          </p:nvPr>
        </p:nvCxnSpPr>
        <p:spPr>
          <a:xfrm flipH="1">
            <a:off x="2302510" y="1250950"/>
            <a:ext cx="525145" cy="71056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flipH="1">
            <a:off x="11603355" y="3827780"/>
            <a:ext cx="638175" cy="863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custDataLst>
              <p:tags r:id="rId13"/>
            </p:custDataLst>
          </p:nvPr>
        </p:nvGrpSpPr>
        <p:grpSpPr>
          <a:xfrm rot="10800000">
            <a:off x="11179810" y="3083560"/>
            <a:ext cx="742315" cy="1049020"/>
            <a:chOff x="9541" y="1012"/>
            <a:chExt cx="1169" cy="1652"/>
          </a:xfrm>
        </p:grpSpPr>
        <p:cxnSp>
          <p:nvCxnSpPr>
            <p:cNvPr id="20" name="直接连接符 19"/>
            <p:cNvCxnSpPr/>
            <p:nvPr>
              <p:custDataLst>
                <p:tags r:id="rId14"/>
              </p:custDataLst>
            </p:nvPr>
          </p:nvCxnSpPr>
          <p:spPr>
            <a:xfrm>
              <a:off x="9541" y="1012"/>
              <a:ext cx="116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9541" y="1012"/>
              <a:ext cx="0" cy="165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710177" y="0"/>
            <a:ext cx="3481823" cy="6858000"/>
          </a:xfrm>
          <a:prstGeom prst="rect">
            <a:avLst/>
          </a:prstGeom>
        </p:spPr>
      </p:pic>
      <p:pic>
        <p:nvPicPr>
          <p:cNvPr id="7" name="图片 6"/>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0" y="-11435"/>
            <a:ext cx="1834433" cy="6858000"/>
          </a:xfrm>
          <a:prstGeom prst="rect">
            <a:avLst/>
          </a:prstGeom>
        </p:spPr>
      </p:pic>
      <p:pic>
        <p:nvPicPr>
          <p:cNvPr id="8" name="图片 7"/>
          <p:cNvPicPr>
            <a:picLocks noChangeAspect="1"/>
          </p:cNvPicPr>
          <p:nvPr>
            <p:custDataLst>
              <p:tags r:id="rId6"/>
            </p:custDataLst>
          </p:nvPr>
        </p:nvPicPr>
        <p:blipFill>
          <a:blip r:embed="rId7"/>
          <a:srcRect/>
          <a:stretch>
            <a:fillRect/>
          </a:stretch>
        </p:blipFill>
        <p:spPr>
          <a:xfrm>
            <a:off x="1019651" y="1094033"/>
            <a:ext cx="3854806" cy="3854806"/>
          </a:xfrm>
          <a:custGeom>
            <a:avLst/>
            <a:gdLst>
              <a:gd name="connsiteX0" fmla="*/ 1927403 w 3854806"/>
              <a:gd name="connsiteY0" fmla="*/ 0 h 3854806"/>
              <a:gd name="connsiteX1" fmla="*/ 3854806 w 3854806"/>
              <a:gd name="connsiteY1" fmla="*/ 1927403 h 3854806"/>
              <a:gd name="connsiteX2" fmla="*/ 1927403 w 3854806"/>
              <a:gd name="connsiteY2" fmla="*/ 3854806 h 3854806"/>
              <a:gd name="connsiteX3" fmla="*/ 0 w 3854806"/>
              <a:gd name="connsiteY3" fmla="*/ 1927403 h 3854806"/>
              <a:gd name="connsiteX4" fmla="*/ 1927403 w 3854806"/>
              <a:gd name="connsiteY4" fmla="*/ 0 h 385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4806" h="3854806">
                <a:moveTo>
                  <a:pt x="1927403" y="0"/>
                </a:moveTo>
                <a:cubicBezTo>
                  <a:pt x="2991878" y="0"/>
                  <a:pt x="3854806" y="862928"/>
                  <a:pt x="3854806" y="1927403"/>
                </a:cubicBezTo>
                <a:cubicBezTo>
                  <a:pt x="3854806" y="2991878"/>
                  <a:pt x="2991878" y="3854806"/>
                  <a:pt x="1927403" y="3854806"/>
                </a:cubicBezTo>
                <a:cubicBezTo>
                  <a:pt x="862928" y="3854806"/>
                  <a:pt x="0" y="2991878"/>
                  <a:pt x="0" y="1927403"/>
                </a:cubicBezTo>
                <a:cubicBezTo>
                  <a:pt x="0" y="862928"/>
                  <a:pt x="862928" y="0"/>
                  <a:pt x="1927403" y="0"/>
                </a:cubicBez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tx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pic>
        <p:nvPicPr>
          <p:cNvPr id="6" name="图片 5"/>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10878820" y="4270375"/>
            <a:ext cx="1313180" cy="25876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pic>
        <p:nvPicPr>
          <p:cNvPr id="9" name="图片 8"/>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0" y="-11430"/>
            <a:ext cx="710565" cy="2657475"/>
          </a:xfrm>
          <a:prstGeom prst="rect">
            <a:avLst/>
          </a:prstGeom>
        </p:spPr>
      </p:pic>
      <p:pic>
        <p:nvPicPr>
          <p:cNvPr id="10" name="图片 9"/>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10878820" y="4270375"/>
            <a:ext cx="1313180" cy="25876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5101200" y="769938"/>
            <a:ext cx="6480000" cy="5087937"/>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0" name="图片 9"/>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0" y="-11430"/>
            <a:ext cx="710565" cy="2657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1" name="内容占位符 2"/>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2540" y="-6350"/>
            <a:ext cx="517525" cy="19348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pic>
        <p:nvPicPr>
          <p:cNvPr id="10" name="内容占位符 2"/>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12700" y="7620"/>
            <a:ext cx="858520" cy="3211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pic>
        <p:nvPicPr>
          <p:cNvPr id="12" name="内容占位符 3"/>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11153775" y="4817110"/>
            <a:ext cx="1037590" cy="2044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pic>
        <p:nvPicPr>
          <p:cNvPr id="8" name="图片 7"/>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0" y="-11430"/>
            <a:ext cx="1129665" cy="4224655"/>
          </a:xfrm>
          <a:prstGeom prst="rect">
            <a:avLst/>
          </a:prstGeom>
        </p:spPr>
      </p:pic>
      <p:pic>
        <p:nvPicPr>
          <p:cNvPr id="9" name="图片 8"/>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10136505" y="2807335"/>
            <a:ext cx="2055495" cy="40506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710177" y="0"/>
            <a:ext cx="3481823" cy="6858000"/>
          </a:xfrm>
          <a:prstGeom prst="rect">
            <a:avLst/>
          </a:prstGeom>
        </p:spPr>
      </p:pic>
      <p:pic>
        <p:nvPicPr>
          <p:cNvPr id="8" name="图片 7"/>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0" y="-11435"/>
            <a:ext cx="1834433" cy="6858000"/>
          </a:xfrm>
          <a:prstGeom prst="rect">
            <a:avLst/>
          </a:prstGeom>
        </p:spPr>
      </p:pic>
      <p:pic>
        <p:nvPicPr>
          <p:cNvPr id="9" name="图片 8"/>
          <p:cNvPicPr>
            <a:picLocks noChangeAspect="1"/>
          </p:cNvPicPr>
          <p:nvPr>
            <p:custDataLst>
              <p:tags r:id="rId6"/>
            </p:custDataLst>
          </p:nvPr>
        </p:nvPicPr>
        <p:blipFill>
          <a:blip r:embed="rId7"/>
          <a:srcRect/>
          <a:stretch>
            <a:fillRect/>
          </a:stretch>
        </p:blipFill>
        <p:spPr>
          <a:xfrm rot="780000">
            <a:off x="9363075" y="0"/>
            <a:ext cx="2828925" cy="2828925"/>
          </a:xfrm>
          <a:custGeom>
            <a:avLst/>
            <a:gdLst>
              <a:gd name="connsiteX0" fmla="*/ 1927403 w 3854806"/>
              <a:gd name="connsiteY0" fmla="*/ 0 h 3854806"/>
              <a:gd name="connsiteX1" fmla="*/ 3854806 w 3854806"/>
              <a:gd name="connsiteY1" fmla="*/ 1927403 h 3854806"/>
              <a:gd name="connsiteX2" fmla="*/ 1927403 w 3854806"/>
              <a:gd name="connsiteY2" fmla="*/ 3854806 h 3854806"/>
              <a:gd name="connsiteX3" fmla="*/ 0 w 3854806"/>
              <a:gd name="connsiteY3" fmla="*/ 1927403 h 3854806"/>
              <a:gd name="connsiteX4" fmla="*/ 1927403 w 3854806"/>
              <a:gd name="connsiteY4" fmla="*/ 0 h 385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4806" h="3854806">
                <a:moveTo>
                  <a:pt x="1927403" y="0"/>
                </a:moveTo>
                <a:cubicBezTo>
                  <a:pt x="2991878" y="0"/>
                  <a:pt x="3854806" y="862928"/>
                  <a:pt x="3854806" y="1927403"/>
                </a:cubicBezTo>
                <a:cubicBezTo>
                  <a:pt x="3854806" y="2991878"/>
                  <a:pt x="2991878" y="3854806"/>
                  <a:pt x="1927403" y="3854806"/>
                </a:cubicBezTo>
                <a:cubicBezTo>
                  <a:pt x="862928" y="3854806"/>
                  <a:pt x="0" y="2991878"/>
                  <a:pt x="0" y="1927403"/>
                </a:cubicBezTo>
                <a:cubicBezTo>
                  <a:pt x="0" y="862928"/>
                  <a:pt x="862928" y="0"/>
                  <a:pt x="1927403" y="0"/>
                </a:cubicBez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latin typeface="微软雅黑" panose="020B0503020204020204" pitchFamily="34" charset="-122"/>
                <a:ea typeface="微软雅黑" panose="020B0503020204020204" pitchFamily="34" charset="-122"/>
              </a:defRPr>
            </a:lvl1pPr>
            <a:lvl2pPr>
              <a:defRPr sz="16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600">
                <a:latin typeface="微软雅黑" panose="020B0503020204020204" pitchFamily="34" charset="-122"/>
                <a:ea typeface="微软雅黑" panose="020B0503020204020204" pitchFamily="34" charset="-122"/>
              </a:defRPr>
            </a:lvl4pPr>
            <a:lvl5pPr>
              <a:defRPr sz="16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tx2"/>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710177" y="0"/>
            <a:ext cx="3481823" cy="6858000"/>
          </a:xfrm>
          <a:prstGeom prst="rect">
            <a:avLst/>
          </a:prstGeom>
        </p:spPr>
      </p:pic>
      <p:pic>
        <p:nvPicPr>
          <p:cNvPr id="7" name="图片 6"/>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0" y="-11435"/>
            <a:ext cx="1834433"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tx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image" Target="../media/image12.png"/><Relationship Id="rId24" Type="http://schemas.openxmlformats.org/officeDocument/2006/relationships/tags" Target="../tags/tag117.xml"/><Relationship Id="rId23" Type="http://schemas.openxmlformats.org/officeDocument/2006/relationships/tags" Target="../tags/tag116.xml"/><Relationship Id="rId22" Type="http://schemas.openxmlformats.org/officeDocument/2006/relationships/tags" Target="../tags/tag115.xml"/><Relationship Id="rId21" Type="http://schemas.openxmlformats.org/officeDocument/2006/relationships/tags" Target="../tags/tag114.xml"/><Relationship Id="rId20" Type="http://schemas.openxmlformats.org/officeDocument/2006/relationships/tags" Target="../tags/tag113.xml"/><Relationship Id="rId2" Type="http://schemas.openxmlformats.org/officeDocument/2006/relationships/slideLayout" Target="../slideLayouts/slideLayout2.xml"/><Relationship Id="rId19" Type="http://schemas.openxmlformats.org/officeDocument/2006/relationships/tags" Target="../tags/tag112.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水印"/>
          <p:cNvPicPr>
            <a:picLocks noChangeAspect="1"/>
          </p:cNvPicPr>
          <p:nvPr userDrawn="1"/>
        </p:nvPicPr>
        <p:blipFill>
          <a:blip r:embed="rId25"/>
          <a:stretch>
            <a:fillRect/>
          </a:stretch>
        </p:blipFill>
        <p:spPr>
          <a:xfrm>
            <a:off x="7473315" y="63500"/>
            <a:ext cx="4615180" cy="14935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3.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6.xml"/><Relationship Id="rId4" Type="http://schemas.openxmlformats.org/officeDocument/2006/relationships/tags" Target="../tags/tag128.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hyperlink" Target="Roy&#8216;s%20speech.mp4" TargetMode="Externa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130.xml"/><Relationship Id="rId4" Type="http://schemas.openxmlformats.org/officeDocument/2006/relationships/image" Target="../media/image25.png"/><Relationship Id="rId3" Type="http://schemas.openxmlformats.org/officeDocument/2006/relationships/tags" Target="../tags/tag129.xml"/><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131.xml"/><Relationship Id="rId3" Type="http://schemas.openxmlformats.org/officeDocument/2006/relationships/hyperlink" Target="http://grassrootscommunityfoundation.org/1000-black-girl-books-resource-guide/" TargetMode="External"/><Relationship Id="rId2" Type="http://schemas.openxmlformats.org/officeDocument/2006/relationships/image" Target="../media/image27.jpeg"/><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32.xml"/><Relationship Id="rId1" Type="http://schemas.openxmlformats.org/officeDocument/2006/relationships/hyperlink" Target="&#33521;&#25991;&#29256;&#12298;&#21518;&#28010;&#12299;.mp4" TargetMode="Externa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134.xml"/><Relationship Id="rId4" Type="http://schemas.openxmlformats.org/officeDocument/2006/relationships/image" Target="../media/image28.png"/><Relationship Id="rId3" Type="http://schemas.openxmlformats.org/officeDocument/2006/relationships/tags" Target="../tags/tag133.xml"/><Relationship Id="rId2" Type="http://schemas.microsoft.com/office/2007/relationships/media" Target="../media/media2.mp4"/><Relationship Id="rId1" Type="http://schemas.openxmlformats.org/officeDocument/2006/relationships/video" Target="../media/media2.mp4"/></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3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8.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20.xml"/><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tags" Target="../tags/tag1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1.xml"/><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22.xml"/><Relationship Id="rId2" Type="http://schemas.openxmlformats.org/officeDocument/2006/relationships/image" Target="../media/image20.jpeg"/><Relationship Id="rId1"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3.xml"/><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24.xml"/><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26.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tags" Target="../tags/tag12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7473315" y="63500"/>
            <a:ext cx="4615180" cy="1493520"/>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hlinkClick r:id="rId1" action="ppaction://hlinkfile"/>
          </p:cNvPr>
          <p:cNvPicPr>
            <a:picLocks noChangeAspect="1"/>
          </p:cNvPicPr>
          <p:nvPr/>
        </p:nvPicPr>
        <p:blipFill>
          <a:blip r:embed="rId2"/>
          <a:srcRect l="1749" t="6578" r="-74" b="3362"/>
          <a:stretch>
            <a:fillRect/>
          </a:stretch>
        </p:blipFill>
        <p:spPr>
          <a:xfrm>
            <a:off x="160020" y="215900"/>
            <a:ext cx="5560060" cy="3025775"/>
          </a:xfrm>
          <a:prstGeom prst="roundRect">
            <a:avLst/>
          </a:prstGeom>
          <a:noFill/>
          <a:ln>
            <a:noFill/>
          </a:ln>
        </p:spPr>
      </p:pic>
      <p:pic>
        <p:nvPicPr>
          <p:cNvPr id="6" name="图片 5" descr="Jackson yee1"/>
          <p:cNvPicPr>
            <a:picLocks noChangeAspect="1"/>
          </p:cNvPicPr>
          <p:nvPr/>
        </p:nvPicPr>
        <p:blipFill>
          <a:blip r:embed="rId3"/>
          <a:srcRect l="8771" t="10792"/>
          <a:stretch>
            <a:fillRect/>
          </a:stretch>
        </p:blipFill>
        <p:spPr>
          <a:xfrm>
            <a:off x="160020" y="3359785"/>
            <a:ext cx="5389245" cy="3324225"/>
          </a:xfrm>
          <a:prstGeom prst="roundRect">
            <a:avLst/>
          </a:prstGeom>
        </p:spPr>
      </p:pic>
      <p:sp>
        <p:nvSpPr>
          <p:cNvPr id="100" name="文本框 99"/>
          <p:cNvSpPr txBox="1"/>
          <p:nvPr/>
        </p:nvSpPr>
        <p:spPr>
          <a:xfrm>
            <a:off x="5965190" y="215900"/>
            <a:ext cx="5942965" cy="3969385"/>
          </a:xfrm>
          <a:prstGeom prst="rect">
            <a:avLst/>
          </a:prstGeom>
          <a:noFill/>
          <a:ln w="9525">
            <a:solidFill>
              <a:schemeClr val="tx1"/>
            </a:solidFill>
          </a:ln>
        </p:spPr>
        <p:txBody>
          <a:bodyPr wrap="square">
            <a:spAutoFit/>
          </a:bodyPr>
          <a:p>
            <a:pPr indent="0"/>
            <a:r>
              <a:rPr lang="en-US" sz="2800" b="1">
                <a:solidFill>
                  <a:srgbClr val="C00000"/>
                </a:solidFill>
                <a:latin typeface="Cambria" panose="02040503050406030204" charset="0"/>
                <a:ea typeface="宋体" panose="02010600030101010101" pitchFamily="2" charset="-122"/>
                <a:cs typeface="Cambria" panose="02040503050406030204" charset="0"/>
              </a:rPr>
              <a:t>Roy(Wang Yuan)</a:t>
            </a:r>
            <a:r>
              <a:rPr lang="en-US" sz="2800" b="1">
                <a:solidFill>
                  <a:srgbClr val="333333"/>
                </a:solidFill>
                <a:latin typeface="Cambria" panose="02040503050406030204" charset="0"/>
                <a:ea typeface="宋体" panose="02010600030101010101" pitchFamily="2" charset="-122"/>
                <a:cs typeface="Cambria" panose="02040503050406030204" charset="0"/>
              </a:rPr>
              <a:t>and </a:t>
            </a:r>
            <a:r>
              <a:rPr lang="en-US" sz="2800" b="1">
                <a:solidFill>
                  <a:srgbClr val="C00000"/>
                </a:solidFill>
                <a:latin typeface="Cambria" panose="02040503050406030204" charset="0"/>
                <a:ea typeface="宋体" panose="02010600030101010101" pitchFamily="2" charset="-122"/>
                <a:cs typeface="Cambria" panose="02040503050406030204" charset="0"/>
              </a:rPr>
              <a:t>Jackson Yee(Yi Yangqianxi)</a:t>
            </a:r>
            <a:r>
              <a:rPr lang="en-US" sz="2800" b="1">
                <a:solidFill>
                  <a:srgbClr val="333333"/>
                </a:solidFill>
                <a:latin typeface="Cambria" panose="02040503050406030204" charset="0"/>
                <a:ea typeface="宋体" panose="02010600030101010101" pitchFamily="2" charset="-122"/>
                <a:cs typeface="Cambria" panose="02040503050406030204" charset="0"/>
              </a:rPr>
              <a:t>, members of the Chinese teen idol group TFboys,  both made presentations at the United Nations Youth Forum, focusing on the importance of the universal quality education for every child and caring for left-behind children.  </a:t>
            </a:r>
            <a:endParaRPr lang="en-US" sz="2800" b="1">
              <a:solidFill>
                <a:srgbClr val="333333"/>
              </a:solidFill>
              <a:latin typeface="Cambria" panose="02040503050406030204" charset="0"/>
              <a:ea typeface="宋体" panose="02010600030101010101" pitchFamily="2" charset="-122"/>
              <a:cs typeface="Cambria" panose="02040503050406030204" charset="0"/>
            </a:endParaRPr>
          </a:p>
        </p:txBody>
      </p:sp>
      <p:sp>
        <p:nvSpPr>
          <p:cNvPr id="8" name="文本框 7"/>
          <p:cNvSpPr txBox="1"/>
          <p:nvPr/>
        </p:nvSpPr>
        <p:spPr>
          <a:xfrm>
            <a:off x="5965190" y="4441825"/>
            <a:ext cx="5943600" cy="2061210"/>
          </a:xfrm>
          <a:prstGeom prst="rect">
            <a:avLst/>
          </a:prstGeom>
          <a:noFill/>
          <a:ln w="12700" cmpd="sng">
            <a:solidFill>
              <a:srgbClr val="C00000"/>
            </a:solidFill>
            <a:prstDash val="solid"/>
          </a:ln>
        </p:spPr>
        <p:txBody>
          <a:bodyPr wrap="square">
            <a:spAutoFit/>
          </a:bodyPr>
          <a:p>
            <a:pPr indent="0"/>
            <a:r>
              <a:rPr lang="en-US" sz="3200" b="1">
                <a:solidFill>
                  <a:srgbClr val="C00000"/>
                </a:solidFill>
                <a:latin typeface="Times New Roman" panose="02020603050405020304" charset="0"/>
                <a:cs typeface="Times New Roman" panose="02020603050405020304" charset="0"/>
              </a:rPr>
              <a:t>They promote the positive energy of youth, and set correct and positive examples for the young generation in China.</a:t>
            </a:r>
            <a:endParaRPr lang="en-US" altLang="en-US" sz="3200" b="1">
              <a:solidFill>
                <a:srgbClr val="C00000"/>
              </a:solidFill>
              <a:latin typeface="Times New Roman" panose="02020603050405020304" charset="0"/>
              <a:cs typeface="Times New Roman" panose="0202060305040502030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1000"/>
                                        <p:tgtEl>
                                          <p:spTgt spid="100"/>
                                        </p:tgtEl>
                                      </p:cBhvr>
                                    </p:animEffect>
                                    <p:anim calcmode="lin" valueType="num">
                                      <p:cBhvr>
                                        <p:cTn id="22" dur="1000" fill="hold"/>
                                        <p:tgtEl>
                                          <p:spTgt spid="100"/>
                                        </p:tgtEl>
                                        <p:attrNameLst>
                                          <p:attrName>ppt_x</p:attrName>
                                        </p:attrNameLst>
                                      </p:cBhvr>
                                      <p:tavLst>
                                        <p:tav tm="0">
                                          <p:val>
                                            <p:strVal val="#ppt_x"/>
                                          </p:val>
                                        </p:tav>
                                        <p:tav tm="100000">
                                          <p:val>
                                            <p:strVal val="#ppt_x"/>
                                          </p:val>
                                        </p:tav>
                                      </p:tavLst>
                                    </p:anim>
                                    <p:anim calcmode="lin" valueType="num">
                                      <p:cBhvr>
                                        <p:cTn id="23"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Roy‘s speech">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736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 descr="IMG_256"/>
          <p:cNvPicPr>
            <a:picLocks noChangeAspect="1"/>
          </p:cNvPicPr>
          <p:nvPr/>
        </p:nvPicPr>
        <p:blipFill>
          <a:blip r:embed="rId1"/>
          <a:srcRect t="12192"/>
          <a:stretch>
            <a:fillRect/>
          </a:stretch>
        </p:blipFill>
        <p:spPr>
          <a:xfrm>
            <a:off x="177165" y="505460"/>
            <a:ext cx="4762500" cy="2785110"/>
          </a:xfrm>
          <a:prstGeom prst="round2DiagRect">
            <a:avLst/>
          </a:prstGeom>
          <a:noFill/>
          <a:ln w="9525">
            <a:solidFill>
              <a:schemeClr val="tx1"/>
            </a:solidFill>
          </a:ln>
        </p:spPr>
      </p:pic>
      <p:pic>
        <p:nvPicPr>
          <p:cNvPr id="3" name="图片 -2147482622" descr="IMG_256"/>
          <p:cNvPicPr>
            <a:picLocks noChangeAspect="1"/>
          </p:cNvPicPr>
          <p:nvPr/>
        </p:nvPicPr>
        <p:blipFill>
          <a:blip r:embed="rId2"/>
          <a:srcRect t="12192"/>
          <a:stretch>
            <a:fillRect/>
          </a:stretch>
        </p:blipFill>
        <p:spPr>
          <a:xfrm>
            <a:off x="177165" y="3746500"/>
            <a:ext cx="4762500" cy="2785110"/>
          </a:xfrm>
          <a:prstGeom prst="round2DiagRect">
            <a:avLst/>
          </a:prstGeom>
          <a:noFill/>
          <a:ln w="9525">
            <a:solidFill>
              <a:schemeClr val="tx1"/>
            </a:solidFill>
          </a:ln>
        </p:spPr>
      </p:pic>
      <p:sp>
        <p:nvSpPr>
          <p:cNvPr id="100" name="文本框 99"/>
          <p:cNvSpPr txBox="1"/>
          <p:nvPr/>
        </p:nvSpPr>
        <p:spPr>
          <a:xfrm>
            <a:off x="5073015" y="768350"/>
            <a:ext cx="6892925" cy="1938020"/>
          </a:xfrm>
          <a:prstGeom prst="rect">
            <a:avLst/>
          </a:prstGeom>
          <a:noFill/>
          <a:ln w="9525">
            <a:solidFill>
              <a:schemeClr val="tx1"/>
            </a:solidFill>
          </a:ln>
        </p:spPr>
        <p:txBody>
          <a:bodyPr wrap="square">
            <a:spAutoFit/>
          </a:bodyPr>
          <a:p>
            <a:pPr>
              <a:buClrTx/>
              <a:buSzTx/>
              <a:buFontTx/>
            </a:pPr>
            <a:r>
              <a:rPr lang="en-US" sz="2400" b="1">
                <a:solidFill>
                  <a:srgbClr val="C00000"/>
                </a:solidFill>
                <a:latin typeface="Cambria" panose="02040503050406030204" charset="0"/>
                <a:ea typeface="宋体" panose="02010600030101010101" pitchFamily="2" charset="-122"/>
                <a:cs typeface="Cambria" panose="02040503050406030204" charset="0"/>
                <a:sym typeface="+mn-ea"/>
              </a:rPr>
              <a:t>Marley Dias</a:t>
            </a:r>
            <a:r>
              <a:rPr lang="en-US" sz="2400" b="1">
                <a:solidFill>
                  <a:srgbClr val="333333"/>
                </a:solidFill>
                <a:latin typeface="Cambria" panose="02040503050406030204" charset="0"/>
                <a:ea typeface="宋体" panose="02010600030101010101" pitchFamily="2" charset="-122"/>
                <a:cs typeface="Cambria" panose="02040503050406030204" charset="0"/>
                <a:sym typeface="+mn-ea"/>
              </a:rPr>
              <a:t> </a:t>
            </a:r>
            <a:endParaRPr lang="en-US" sz="2400" b="1">
              <a:solidFill>
                <a:srgbClr val="333333"/>
              </a:solidFill>
              <a:latin typeface="Cambria" panose="02040503050406030204" charset="0"/>
              <a:ea typeface="宋体" panose="02010600030101010101" pitchFamily="2" charset="-122"/>
              <a:cs typeface="Cambria" panose="02040503050406030204" charset="0"/>
              <a:sym typeface="+mn-ea"/>
            </a:endParaRPr>
          </a:p>
          <a:p>
            <a:pPr>
              <a:buClrTx/>
              <a:buSzTx/>
              <a:buFontTx/>
            </a:pPr>
            <a:r>
              <a:rPr lang="en-US" sz="2400" b="1">
                <a:solidFill>
                  <a:srgbClr val="333333"/>
                </a:solidFill>
                <a:latin typeface="Cambria" panose="02040503050406030204" charset="0"/>
                <a:ea typeface="宋体" panose="02010600030101010101" pitchFamily="2" charset="-122"/>
                <a:cs typeface="Cambria" panose="02040503050406030204" charset="0"/>
                <a:sym typeface="+mn-ea"/>
              </a:rPr>
              <a:t>The 14-year-old founder of </a:t>
            </a:r>
            <a:r>
              <a:rPr lang="en-US" sz="2400" b="1">
                <a:solidFill>
                  <a:srgbClr val="333333"/>
                </a:solidFill>
                <a:latin typeface="Cambria" panose="02040503050406030204" charset="0"/>
                <a:ea typeface="宋体" panose="02010600030101010101" pitchFamily="2" charset="-122"/>
                <a:cs typeface="Cambria" panose="02040503050406030204" charset="0"/>
                <a:sym typeface="+mn-ea"/>
                <a:hlinkClick r:id="rId3"/>
              </a:rPr>
              <a:t>#1000BlackGirlBooks,</a:t>
            </a:r>
            <a:r>
              <a:rPr lang="en-US" sz="2400" b="1">
                <a:solidFill>
                  <a:srgbClr val="333333"/>
                </a:solidFill>
                <a:latin typeface="Cambria" panose="02040503050406030204" charset="0"/>
                <a:ea typeface="宋体" panose="02010600030101010101" pitchFamily="2" charset="-122"/>
                <a:cs typeface="Cambria" panose="02040503050406030204" charset="0"/>
                <a:sym typeface="+mn-ea"/>
              </a:rPr>
              <a:t>  an international movement. Marley was recognized by TIME, as one of the 25 most influential teens in 2018.</a:t>
            </a:r>
            <a:endParaRPr lang="en-US" sz="2400" b="1">
              <a:solidFill>
                <a:srgbClr val="333333"/>
              </a:solidFill>
              <a:latin typeface="Cambria" panose="02040503050406030204" charset="0"/>
              <a:ea typeface="宋体" panose="02010600030101010101" pitchFamily="2" charset="-122"/>
              <a:cs typeface="Cambria" panose="02040503050406030204" charset="0"/>
              <a:sym typeface="+mn-ea"/>
            </a:endParaRPr>
          </a:p>
        </p:txBody>
      </p:sp>
      <p:sp>
        <p:nvSpPr>
          <p:cNvPr id="4" name="文本框 3"/>
          <p:cNvSpPr txBox="1"/>
          <p:nvPr/>
        </p:nvSpPr>
        <p:spPr>
          <a:xfrm>
            <a:off x="5073015" y="4097655"/>
            <a:ext cx="6997065" cy="1568450"/>
          </a:xfrm>
          <a:prstGeom prst="rect">
            <a:avLst/>
          </a:prstGeom>
          <a:noFill/>
          <a:ln w="9525">
            <a:solidFill>
              <a:schemeClr val="tx1"/>
            </a:solidFill>
          </a:ln>
        </p:spPr>
        <p:txBody>
          <a:bodyPr wrap="square">
            <a:spAutoFit/>
          </a:bodyPr>
          <a:p>
            <a:pPr lvl="0" algn="l">
              <a:buClrTx/>
              <a:buSzTx/>
              <a:buFontTx/>
            </a:pPr>
            <a:r>
              <a:rPr lang="en-US" sz="2400" b="1">
                <a:solidFill>
                  <a:srgbClr val="C00000"/>
                </a:solidFill>
                <a:latin typeface="Cambria" panose="02040503050406030204" charset="0"/>
                <a:ea typeface="宋体" panose="02010600030101010101" pitchFamily="2" charset="-122"/>
                <a:cs typeface="Cambria" panose="02040503050406030204" charset="0"/>
                <a:sym typeface="+mn-ea"/>
              </a:rPr>
              <a:t>Zuriel Oduwole</a:t>
            </a:r>
            <a:endParaRPr lang="en-US" sz="2400" b="1">
              <a:solidFill>
                <a:srgbClr val="C00000"/>
              </a:solidFill>
              <a:latin typeface="Cambria" panose="02040503050406030204" charset="0"/>
              <a:ea typeface="宋体" panose="02010600030101010101" pitchFamily="2" charset="-122"/>
              <a:cs typeface="Cambria" panose="02040503050406030204" charset="0"/>
              <a:sym typeface="+mn-ea"/>
            </a:endParaRPr>
          </a:p>
          <a:p>
            <a:pPr lvl="0" algn="l">
              <a:buClrTx/>
              <a:buSzTx/>
              <a:buFontTx/>
            </a:pPr>
            <a:r>
              <a:rPr lang="en-US" sz="2400" b="1" u="sng">
                <a:solidFill>
                  <a:srgbClr val="333333"/>
                </a:solidFill>
                <a:latin typeface="Cambria" panose="02040503050406030204" charset="0"/>
                <a:ea typeface="宋体" panose="02010600030101010101" pitchFamily="2" charset="-122"/>
                <a:cs typeface="Cambria" panose="02040503050406030204" charset="0"/>
                <a:sym typeface="+mn-ea"/>
              </a:rPr>
              <a:t> World’s Youngest Filmmaker</a:t>
            </a:r>
            <a:r>
              <a:rPr lang="en-US" sz="2400" b="1">
                <a:solidFill>
                  <a:srgbClr val="333333"/>
                </a:solidFill>
                <a:latin typeface="Cambria" panose="02040503050406030204" charset="0"/>
                <a:ea typeface="宋体" panose="02010600030101010101" pitchFamily="2" charset="-122"/>
                <a:cs typeface="Cambria" panose="02040503050406030204" charset="0"/>
                <a:sym typeface="+mn-ea"/>
              </a:rPr>
              <a:t>She gave a speech to the United Nations last year about the topic of climate change.</a:t>
            </a:r>
            <a:endParaRPr lang="en-US" sz="2400" b="1">
              <a:solidFill>
                <a:srgbClr val="333333"/>
              </a:solidFill>
              <a:latin typeface="Cambria" panose="02040503050406030204" charset="0"/>
              <a:ea typeface="宋体" panose="02010600030101010101" pitchFamily="2" charset="-122"/>
              <a:cs typeface="Cambria" panose="02040503050406030204" charset="0"/>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1000"/>
                                        <p:tgtEl>
                                          <p:spTgt spid="100"/>
                                        </p:tgtEl>
                                      </p:cBhvr>
                                    </p:animEffect>
                                    <p:anim calcmode="lin" valueType="num">
                                      <p:cBhvr>
                                        <p:cTn id="15" dur="1000" fill="hold"/>
                                        <p:tgtEl>
                                          <p:spTgt spid="100"/>
                                        </p:tgtEl>
                                        <p:attrNameLst>
                                          <p:attrName>ppt_x</p:attrName>
                                        </p:attrNameLst>
                                      </p:cBhvr>
                                      <p:tavLst>
                                        <p:tav tm="0">
                                          <p:val>
                                            <p:strVal val="#ppt_x"/>
                                          </p:val>
                                        </p:tav>
                                        <p:tav tm="100000">
                                          <p:val>
                                            <p:strVal val="#ppt_x"/>
                                          </p:val>
                                        </p:tav>
                                      </p:tavLst>
                                    </p:anim>
                                    <p:anim calcmode="lin" valueType="num">
                                      <p:cBhvr>
                                        <p:cTn id="16"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animBg="1"/>
      <p:bldP spid="100" grpId="1" animBg="1"/>
      <p:bldP spid="2" grpId="1" animBg="1"/>
      <p:bldP spid="4" grpId="0" bldLvl="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0680" y="229870"/>
            <a:ext cx="11784330" cy="583565"/>
          </a:xfrm>
          <a:prstGeom prst="rect">
            <a:avLst/>
          </a:prstGeom>
          <a:noFill/>
        </p:spPr>
        <p:txBody>
          <a:bodyPr wrap="none" rtlCol="0" anchor="t">
            <a:spAutoFit/>
          </a:bodyPr>
          <a:p>
            <a:r>
              <a:rPr lang="en-US" sz="3200" b="1">
                <a:latin typeface="Times New Roman" panose="02020603050405020304" charset="0"/>
                <a:ea typeface="宋体" panose="02010600030101010101" pitchFamily="2" charset="-122"/>
                <a:sym typeface="+mn-ea"/>
              </a:rPr>
              <a:t>As one of the oh-ohs, what will you do at present and in the future?</a:t>
            </a:r>
            <a:endParaRPr lang="en-US" altLang="en-US" sz="3200" b="1">
              <a:latin typeface="Times New Roman" panose="02020603050405020304" charset="0"/>
              <a:ea typeface="宋体" panose="02010600030101010101" pitchFamily="2" charset="-122"/>
              <a:sym typeface="+mn-ea"/>
            </a:endParaRPr>
          </a:p>
        </p:txBody>
      </p:sp>
      <p:cxnSp>
        <p:nvCxnSpPr>
          <p:cNvPr id="5" name="直接箭头连接符 4"/>
          <p:cNvCxnSpPr/>
          <p:nvPr/>
        </p:nvCxnSpPr>
        <p:spPr>
          <a:xfrm>
            <a:off x="1101725" y="884555"/>
            <a:ext cx="10732770" cy="1016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1207135" y="1976120"/>
            <a:ext cx="6908165" cy="521970"/>
          </a:xfrm>
          <a:prstGeom prst="rect">
            <a:avLst/>
          </a:prstGeom>
          <a:noFill/>
          <a:ln w="9525">
            <a:noFill/>
          </a:ln>
        </p:spPr>
        <p:txBody>
          <a:bodyPr wrap="square">
            <a:spAutoFit/>
          </a:bodyPr>
          <a:p>
            <a:pPr indent="0"/>
            <a:r>
              <a:rPr lang="zh-CN" altLang="en-US" sz="2800" b="1" u="sng">
                <a:solidFill>
                  <a:schemeClr val="tx2">
                    <a:lumMod val="25000"/>
                  </a:schemeClr>
                </a:solidFill>
                <a:latin typeface="Times New Roman" panose="02020603050405020304" charset="0"/>
                <a:ea typeface="宋体" panose="02010600030101010101" pitchFamily="2" charset="-122"/>
                <a:sym typeface="+mn-ea"/>
              </a:rPr>
              <a:t>☆</a:t>
            </a:r>
            <a:r>
              <a:rPr lang="en-US" sz="2800" b="1" u="sng">
                <a:solidFill>
                  <a:schemeClr val="tx2">
                    <a:lumMod val="25000"/>
                  </a:schemeClr>
                </a:solidFill>
                <a:latin typeface="Times New Roman" panose="02020603050405020304" charset="0"/>
                <a:ea typeface="宋体" panose="02010600030101010101" pitchFamily="2" charset="-122"/>
              </a:rPr>
              <a:t>learn a new language or a new skill</a:t>
            </a:r>
            <a:endParaRPr lang="en-US" altLang="en-US" sz="2800" b="1" u="sng">
              <a:solidFill>
                <a:schemeClr val="tx2">
                  <a:lumMod val="25000"/>
                </a:schemeClr>
              </a:solidFill>
              <a:latin typeface="Times New Roman" panose="02020603050405020304" charset="0"/>
              <a:ea typeface="宋体" panose="02010600030101010101" pitchFamily="2" charset="-122"/>
            </a:endParaRPr>
          </a:p>
        </p:txBody>
      </p:sp>
      <p:cxnSp>
        <p:nvCxnSpPr>
          <p:cNvPr id="3" name="直接箭头连接符 2"/>
          <p:cNvCxnSpPr/>
          <p:nvPr/>
        </p:nvCxnSpPr>
        <p:spPr>
          <a:xfrm flipH="1">
            <a:off x="1084580" y="894715"/>
            <a:ext cx="12700" cy="523367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207135" y="2498090"/>
            <a:ext cx="9152890" cy="521970"/>
          </a:xfrm>
          <a:prstGeom prst="rect">
            <a:avLst/>
          </a:prstGeom>
          <a:noFill/>
          <a:ln w="9525">
            <a:noFill/>
          </a:ln>
        </p:spPr>
        <p:txBody>
          <a:bodyPr wrap="square">
            <a:spAutoFit/>
          </a:bodyPr>
          <a:p>
            <a:pPr>
              <a:buClrTx/>
              <a:buSzTx/>
              <a:buFontTx/>
            </a:pPr>
            <a:r>
              <a:rPr lang="zh-CN" altLang="en-US" sz="2800" b="1" u="sng">
                <a:solidFill>
                  <a:schemeClr val="tx2">
                    <a:lumMod val="25000"/>
                  </a:schemeClr>
                </a:solidFill>
                <a:latin typeface="Times New Roman" panose="02020603050405020304" charset="0"/>
                <a:ea typeface="宋体" panose="02010600030101010101" pitchFamily="2" charset="-122"/>
                <a:sym typeface="+mn-ea"/>
              </a:rPr>
              <a:t>☆</a:t>
            </a:r>
            <a:r>
              <a:rPr lang="en-US" sz="2800" b="1" u="sng">
                <a:solidFill>
                  <a:schemeClr val="tx2">
                    <a:lumMod val="25000"/>
                  </a:schemeClr>
                </a:solidFill>
                <a:latin typeface="Times New Roman" panose="02020603050405020304" charset="0"/>
                <a:ea typeface="宋体" panose="02010600030101010101" pitchFamily="2" charset="-122"/>
                <a:sym typeface="+mn-ea"/>
              </a:rPr>
              <a:t>enjoy a movie or travel to a distant destination</a:t>
            </a:r>
            <a:endParaRPr lang="en-US" sz="2800" b="1" u="sng">
              <a:solidFill>
                <a:schemeClr val="tx2">
                  <a:lumMod val="25000"/>
                </a:schemeClr>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1299845" y="4185920"/>
            <a:ext cx="10818495" cy="953135"/>
          </a:xfrm>
          <a:prstGeom prst="rect">
            <a:avLst/>
          </a:prstGeom>
          <a:noFill/>
          <a:ln w="9525">
            <a:noFill/>
          </a:ln>
        </p:spPr>
        <p:txBody>
          <a:bodyPr wrap="square">
            <a:spAutoFit/>
          </a:bodyPr>
          <a:p>
            <a:pPr>
              <a:buClrTx/>
              <a:buSzTx/>
              <a:buFontTx/>
            </a:pPr>
            <a:r>
              <a:rPr lang="zh-CN" altLang="en-US" sz="2800" b="1" u="sng">
                <a:solidFill>
                  <a:schemeClr val="tx2">
                    <a:lumMod val="25000"/>
                  </a:schemeClr>
                </a:solidFill>
                <a:latin typeface="Times New Roman" panose="02020603050405020304" charset="0"/>
                <a:ea typeface="宋体" panose="02010600030101010101" pitchFamily="2" charset="-122"/>
                <a:sym typeface="+mn-ea"/>
              </a:rPr>
              <a:t>☆</a:t>
            </a:r>
            <a:r>
              <a:rPr lang="en-US" sz="2800" b="1" u="sng">
                <a:solidFill>
                  <a:schemeClr val="tx2">
                    <a:lumMod val="25000"/>
                  </a:schemeClr>
                </a:solidFill>
                <a:latin typeface="Times New Roman" panose="02020603050405020304" charset="0"/>
                <a:ea typeface="宋体" panose="02010600030101010101" pitchFamily="2" charset="-122"/>
                <a:sym typeface="+mn-ea"/>
              </a:rPr>
              <a:t>turn the traditional into the modern, the classic into the popular, the academic into the public, the national into the international.</a:t>
            </a:r>
            <a:endParaRPr lang="en-US" sz="2800" b="1" u="sng">
              <a:solidFill>
                <a:schemeClr val="tx2">
                  <a:lumMod val="25000"/>
                </a:schemeClr>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1242695" y="3088005"/>
            <a:ext cx="9792335" cy="521970"/>
          </a:xfrm>
          <a:prstGeom prst="rect">
            <a:avLst/>
          </a:prstGeom>
          <a:noFill/>
          <a:ln w="9525">
            <a:noFill/>
          </a:ln>
        </p:spPr>
        <p:txBody>
          <a:bodyPr wrap="square">
            <a:spAutoFit/>
          </a:bodyPr>
          <a:p>
            <a:pPr>
              <a:buClrTx/>
              <a:buSzTx/>
              <a:buFontTx/>
            </a:pPr>
            <a:r>
              <a:rPr lang="zh-CN" altLang="en-US" sz="2800" b="1" u="sng">
                <a:solidFill>
                  <a:schemeClr val="tx2">
                    <a:lumMod val="25000"/>
                  </a:schemeClr>
                </a:solidFill>
                <a:latin typeface="Times New Roman" panose="02020603050405020304" charset="0"/>
                <a:ea typeface="宋体" panose="02010600030101010101" pitchFamily="2" charset="-122"/>
                <a:sym typeface="+mn-ea"/>
              </a:rPr>
              <a:t>☆</a:t>
            </a:r>
            <a:r>
              <a:rPr lang="en-US" sz="2800" b="1" u="sng">
                <a:solidFill>
                  <a:schemeClr val="tx2">
                    <a:lumMod val="25000"/>
                  </a:schemeClr>
                </a:solidFill>
                <a:latin typeface="Times New Roman" panose="02020603050405020304" charset="0"/>
                <a:ea typeface="宋体" panose="02010600030101010101" pitchFamily="2" charset="-122"/>
                <a:sym typeface="+mn-ea"/>
              </a:rPr>
              <a:t>appreciate diversity in culture and values</a:t>
            </a:r>
            <a:endParaRPr lang="en-US" sz="2800" b="1" u="sng">
              <a:solidFill>
                <a:schemeClr val="tx2">
                  <a:lumMod val="25000"/>
                </a:schemeClr>
              </a:solidFill>
              <a:latin typeface="Times New Roman" panose="02020603050405020304" charset="0"/>
              <a:ea typeface="宋体" panose="02010600030101010101" pitchFamily="2" charset="-122"/>
              <a:sym typeface="+mn-ea"/>
            </a:endParaRPr>
          </a:p>
        </p:txBody>
      </p:sp>
      <p:sp>
        <p:nvSpPr>
          <p:cNvPr id="10" name="文本框 9"/>
          <p:cNvSpPr txBox="1"/>
          <p:nvPr/>
        </p:nvSpPr>
        <p:spPr>
          <a:xfrm>
            <a:off x="1256665" y="3678555"/>
            <a:ext cx="10892155" cy="460375"/>
          </a:xfrm>
          <a:prstGeom prst="rect">
            <a:avLst/>
          </a:prstGeom>
          <a:noFill/>
          <a:ln w="9525">
            <a:noFill/>
          </a:ln>
        </p:spPr>
        <p:txBody>
          <a:bodyPr wrap="square">
            <a:spAutoFit/>
          </a:bodyPr>
          <a:p>
            <a:pPr>
              <a:buClrTx/>
              <a:buSzTx/>
              <a:buFontTx/>
            </a:pPr>
            <a:r>
              <a:rPr lang="zh-CN" altLang="en-US" sz="2400" b="1" u="sng">
                <a:solidFill>
                  <a:schemeClr val="tx2">
                    <a:lumMod val="25000"/>
                  </a:schemeClr>
                </a:solidFill>
                <a:latin typeface="Times New Roman" panose="02020603050405020304" charset="0"/>
                <a:ea typeface="宋体" panose="02010600030101010101" pitchFamily="2" charset="-122"/>
                <a:sym typeface="+mn-ea"/>
              </a:rPr>
              <a:t>☆</a:t>
            </a:r>
            <a:r>
              <a:rPr lang="en-US" sz="2400" b="1" u="sng">
                <a:solidFill>
                  <a:schemeClr val="tx2">
                    <a:lumMod val="25000"/>
                  </a:schemeClr>
                </a:solidFill>
                <a:latin typeface="Times New Roman" panose="02020603050405020304" charset="0"/>
                <a:ea typeface="宋体" panose="02010600030101010101" pitchFamily="2" charset="-122"/>
                <a:sym typeface="+mn-ea"/>
              </a:rPr>
              <a:t>make contributions to the communities, the cities or even the country </a:t>
            </a:r>
            <a:endParaRPr lang="en-US" sz="2400" b="1" u="sng">
              <a:solidFill>
                <a:schemeClr val="tx2">
                  <a:lumMod val="25000"/>
                </a:schemeClr>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1219835" y="5267325"/>
            <a:ext cx="9792335" cy="521970"/>
          </a:xfrm>
          <a:prstGeom prst="rect">
            <a:avLst/>
          </a:prstGeom>
          <a:noFill/>
          <a:ln w="9525">
            <a:noFill/>
          </a:ln>
        </p:spPr>
        <p:txBody>
          <a:bodyPr wrap="square">
            <a:spAutoFit/>
          </a:bodyPr>
          <a:p>
            <a:pPr>
              <a:buClrTx/>
              <a:buSzTx/>
              <a:buFontTx/>
            </a:pPr>
            <a:r>
              <a:rPr lang="zh-CN" altLang="en-US" sz="2800" b="1" u="sng">
                <a:solidFill>
                  <a:schemeClr val="tx2">
                    <a:lumMod val="25000"/>
                  </a:schemeClr>
                </a:solidFill>
                <a:latin typeface="Times New Roman" panose="02020603050405020304" charset="0"/>
                <a:ea typeface="宋体" panose="02010600030101010101" pitchFamily="2" charset="-122"/>
                <a:sym typeface="+mn-ea"/>
              </a:rPr>
              <a:t>☆</a:t>
            </a:r>
            <a:r>
              <a:rPr lang="en-US" sz="2800" b="1" u="sng">
                <a:solidFill>
                  <a:schemeClr val="tx2">
                    <a:lumMod val="25000"/>
                  </a:schemeClr>
                </a:solidFill>
                <a:latin typeface="Times New Roman" panose="02020603050405020304" charset="0"/>
                <a:ea typeface="宋体" panose="02010600030101010101" pitchFamily="2" charset="-122"/>
                <a:sym typeface="+mn-ea"/>
              </a:rPr>
              <a:t>create a brilliant future for all the poeple in the world</a:t>
            </a:r>
            <a:endParaRPr lang="en-US" sz="2800" b="1" u="sng">
              <a:solidFill>
                <a:schemeClr val="tx2">
                  <a:lumMod val="25000"/>
                </a:schemeClr>
              </a:solidFill>
              <a:latin typeface="Times New Roman" panose="02020603050405020304" charset="0"/>
              <a:ea typeface="宋体" panose="02010600030101010101" pitchFamily="2" charset="-122"/>
              <a:sym typeface="+mn-ea"/>
            </a:endParaRPr>
          </a:p>
        </p:txBody>
      </p:sp>
      <p:sp>
        <p:nvSpPr>
          <p:cNvPr id="12" name="文本框 11"/>
          <p:cNvSpPr txBox="1"/>
          <p:nvPr/>
        </p:nvSpPr>
        <p:spPr>
          <a:xfrm>
            <a:off x="9300210" y="1524000"/>
            <a:ext cx="1918335" cy="521970"/>
          </a:xfrm>
          <a:prstGeom prst="rect">
            <a:avLst/>
          </a:prstGeom>
          <a:noFill/>
          <a:ln>
            <a:solidFill>
              <a:schemeClr val="tx1"/>
            </a:solidFill>
          </a:ln>
        </p:spPr>
        <p:txBody>
          <a:bodyPr wrap="square" rtlCol="0" anchor="t">
            <a:spAutoFit/>
          </a:bodyPr>
          <a:p>
            <a:r>
              <a:rPr lang="en-US" sz="2800" b="1">
                <a:solidFill>
                  <a:srgbClr val="C00000"/>
                </a:solidFill>
                <a:latin typeface="Cambria" panose="02040503050406030204" charset="0"/>
                <a:ea typeface="宋体" panose="02010600030101010101" pitchFamily="2" charset="-122"/>
                <a:cs typeface="Cambria" panose="02040503050406030204" charset="0"/>
                <a:sym typeface="+mn-ea"/>
              </a:rPr>
              <a:t>Individual</a:t>
            </a:r>
            <a:endParaRPr lang="en-US" altLang="en-US" sz="2800" b="1">
              <a:solidFill>
                <a:srgbClr val="C00000"/>
              </a:solidFill>
              <a:latin typeface="Cambria" panose="02040503050406030204" charset="0"/>
              <a:ea typeface="宋体" panose="02010600030101010101" pitchFamily="2" charset="-122"/>
              <a:cs typeface="Cambria" panose="02040503050406030204" charset="0"/>
              <a:sym typeface="+mn-ea"/>
            </a:endParaRPr>
          </a:p>
        </p:txBody>
      </p:sp>
      <p:sp>
        <p:nvSpPr>
          <p:cNvPr id="13" name="文本框 12"/>
          <p:cNvSpPr txBox="1"/>
          <p:nvPr/>
        </p:nvSpPr>
        <p:spPr>
          <a:xfrm>
            <a:off x="9579610" y="3319145"/>
            <a:ext cx="1398270" cy="521970"/>
          </a:xfrm>
          <a:prstGeom prst="rect">
            <a:avLst/>
          </a:prstGeom>
          <a:noFill/>
          <a:ln>
            <a:solidFill>
              <a:schemeClr val="tx1"/>
            </a:solidFill>
          </a:ln>
        </p:spPr>
        <p:txBody>
          <a:bodyPr wrap="square" rtlCol="0" anchor="t">
            <a:spAutoFit/>
          </a:bodyPr>
          <a:p>
            <a:pPr>
              <a:buClrTx/>
              <a:buSzTx/>
              <a:buFontTx/>
            </a:pPr>
            <a:r>
              <a:rPr lang="en-US" sz="2800" b="1">
                <a:solidFill>
                  <a:srgbClr val="C00000"/>
                </a:solidFill>
                <a:latin typeface="Cambria" panose="02040503050406030204" charset="0"/>
                <a:ea typeface="宋体" panose="02010600030101010101" pitchFamily="2" charset="-122"/>
                <a:cs typeface="Cambria" panose="02040503050406030204" charset="0"/>
                <a:sym typeface="+mn-ea"/>
              </a:rPr>
              <a:t>Society</a:t>
            </a:r>
            <a:endParaRPr lang="en-US" sz="2800" b="1">
              <a:solidFill>
                <a:srgbClr val="C00000"/>
              </a:solidFill>
              <a:latin typeface="Cambria" panose="02040503050406030204" charset="0"/>
              <a:ea typeface="宋体" panose="02010600030101010101" pitchFamily="2" charset="-122"/>
              <a:cs typeface="Cambria" panose="02040503050406030204" charset="0"/>
              <a:sym typeface="+mn-ea"/>
            </a:endParaRPr>
          </a:p>
        </p:txBody>
      </p:sp>
      <p:sp>
        <p:nvSpPr>
          <p:cNvPr id="14" name="文本框 13"/>
          <p:cNvSpPr txBox="1"/>
          <p:nvPr/>
        </p:nvSpPr>
        <p:spPr>
          <a:xfrm>
            <a:off x="1207135" y="1013460"/>
            <a:ext cx="3750945" cy="521970"/>
          </a:xfrm>
          <a:prstGeom prst="rect">
            <a:avLst/>
          </a:prstGeom>
          <a:noFill/>
          <a:ln w="9525">
            <a:noFill/>
          </a:ln>
        </p:spPr>
        <p:txBody>
          <a:bodyPr wrap="square">
            <a:spAutoFit/>
          </a:bodyPr>
          <a:p>
            <a:pPr>
              <a:buClrTx/>
              <a:buSzTx/>
              <a:buFontTx/>
            </a:pPr>
            <a:r>
              <a:rPr lang="zh-CN" altLang="en-US" sz="2800" b="1" u="sng">
                <a:solidFill>
                  <a:schemeClr val="tx2">
                    <a:lumMod val="25000"/>
                  </a:schemeClr>
                </a:solidFill>
                <a:latin typeface="Times New Roman" panose="02020603050405020304" charset="0"/>
                <a:ea typeface="宋体" panose="02010600030101010101" pitchFamily="2" charset="-122"/>
                <a:sym typeface="+mn-ea"/>
              </a:rPr>
              <a:t>☆</a:t>
            </a:r>
            <a:r>
              <a:rPr lang="en-US" sz="2800" b="1" u="sng">
                <a:solidFill>
                  <a:schemeClr val="tx2">
                    <a:lumMod val="25000"/>
                  </a:schemeClr>
                </a:solidFill>
                <a:latin typeface="Times New Roman" panose="02020603050405020304" charset="0"/>
                <a:ea typeface="宋体" panose="02010600030101010101" pitchFamily="2" charset="-122"/>
                <a:sym typeface="+mn-ea"/>
              </a:rPr>
              <a:t>explore the interests</a:t>
            </a:r>
            <a:endParaRPr lang="en-US" sz="2800" b="1" u="sng">
              <a:solidFill>
                <a:schemeClr val="tx2">
                  <a:lumMod val="25000"/>
                </a:schemeClr>
              </a:solidFill>
              <a:latin typeface="Times New Roman" panose="02020603050405020304" charset="0"/>
              <a:ea typeface="宋体" panose="02010600030101010101" pitchFamily="2" charset="-122"/>
              <a:sym typeface="+mn-ea"/>
            </a:endParaRPr>
          </a:p>
        </p:txBody>
      </p:sp>
      <p:sp>
        <p:nvSpPr>
          <p:cNvPr id="15" name="文本框 14"/>
          <p:cNvSpPr txBox="1"/>
          <p:nvPr/>
        </p:nvSpPr>
        <p:spPr>
          <a:xfrm>
            <a:off x="1207135" y="1524000"/>
            <a:ext cx="5080000" cy="521970"/>
          </a:xfrm>
          <a:prstGeom prst="rect">
            <a:avLst/>
          </a:prstGeom>
          <a:noFill/>
          <a:ln w="9525">
            <a:noFill/>
          </a:ln>
        </p:spPr>
        <p:txBody>
          <a:bodyPr wrap="square">
            <a:spAutoFit/>
          </a:bodyPr>
          <a:p>
            <a:pPr>
              <a:buClrTx/>
              <a:buSzTx/>
              <a:buFontTx/>
            </a:pPr>
            <a:r>
              <a:rPr lang="zh-CN" altLang="en-US" sz="2800" b="1" u="sng">
                <a:solidFill>
                  <a:schemeClr val="tx2">
                    <a:lumMod val="25000"/>
                  </a:schemeClr>
                </a:solidFill>
                <a:latin typeface="Times New Roman" panose="02020603050405020304" charset="0"/>
                <a:ea typeface="宋体" panose="02010600030101010101" pitchFamily="2" charset="-122"/>
                <a:sym typeface="+mn-ea"/>
              </a:rPr>
              <a:t>☆</a:t>
            </a:r>
            <a:r>
              <a:rPr lang="en-US" sz="2800" b="1" u="sng">
                <a:solidFill>
                  <a:schemeClr val="tx2">
                    <a:lumMod val="25000"/>
                  </a:schemeClr>
                </a:solidFill>
                <a:latin typeface="Times New Roman" panose="02020603050405020304" charset="0"/>
                <a:ea typeface="宋体" panose="02010600030101010101" pitchFamily="2" charset="-122"/>
                <a:sym typeface="+mn-ea"/>
              </a:rPr>
              <a:t>make plenty of friends </a:t>
            </a:r>
            <a:endParaRPr lang="en-US" sz="2800" b="1" u="sng">
              <a:solidFill>
                <a:schemeClr val="tx2">
                  <a:lumMod val="25000"/>
                </a:schemeClr>
              </a:solidFill>
              <a:latin typeface="Times New Roman" panose="02020603050405020304" charset="0"/>
              <a:ea typeface="宋体" panose="02010600030101010101" pitchFamily="2" charset="-122"/>
              <a:sym typeface="+mn-ea"/>
            </a:endParaRPr>
          </a:p>
        </p:txBody>
      </p:sp>
      <p:sp>
        <p:nvSpPr>
          <p:cNvPr id="16" name="文本框 15"/>
          <p:cNvSpPr txBox="1"/>
          <p:nvPr/>
        </p:nvSpPr>
        <p:spPr>
          <a:xfrm>
            <a:off x="9613900" y="5494655"/>
            <a:ext cx="1398270" cy="521970"/>
          </a:xfrm>
          <a:prstGeom prst="rect">
            <a:avLst/>
          </a:prstGeom>
          <a:noFill/>
          <a:ln>
            <a:solidFill>
              <a:schemeClr val="tx1"/>
            </a:solidFill>
          </a:ln>
        </p:spPr>
        <p:txBody>
          <a:bodyPr wrap="square" rtlCol="0" anchor="t">
            <a:spAutoFit/>
          </a:bodyPr>
          <a:p>
            <a:pPr>
              <a:buClrTx/>
              <a:buSzTx/>
              <a:buFontTx/>
            </a:pPr>
            <a:r>
              <a:rPr lang="en-US" sz="2800" b="1">
                <a:solidFill>
                  <a:srgbClr val="C00000"/>
                </a:solidFill>
                <a:latin typeface="Cambria" panose="02040503050406030204" charset="0"/>
                <a:ea typeface="宋体" panose="02010600030101010101" pitchFamily="2" charset="-122"/>
                <a:cs typeface="Cambria" panose="02040503050406030204" charset="0"/>
                <a:sym typeface="+mn-ea"/>
              </a:rPr>
              <a:t>World</a:t>
            </a:r>
            <a:endParaRPr lang="en-US" sz="2800" b="1">
              <a:solidFill>
                <a:srgbClr val="C00000"/>
              </a:solidFill>
              <a:latin typeface="Cambria" panose="02040503050406030204" charset="0"/>
              <a:ea typeface="宋体" panose="02010600030101010101" pitchFamily="2" charset="-122"/>
              <a:cs typeface="Cambria" panose="02040503050406030204" charset="0"/>
              <a:sym typeface="+mn-ea"/>
            </a:endParaRPr>
          </a:p>
        </p:txBody>
      </p:sp>
      <p:sp>
        <p:nvSpPr>
          <p:cNvPr id="17" name="下箭头 16"/>
          <p:cNvSpPr/>
          <p:nvPr/>
        </p:nvSpPr>
        <p:spPr>
          <a:xfrm>
            <a:off x="10073640" y="2152650"/>
            <a:ext cx="287020" cy="1102360"/>
          </a:xfrm>
          <a:prstGeom prst="down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下箭头 17"/>
          <p:cNvSpPr/>
          <p:nvPr/>
        </p:nvSpPr>
        <p:spPr>
          <a:xfrm>
            <a:off x="10116185" y="3970655"/>
            <a:ext cx="287020" cy="1509395"/>
          </a:xfrm>
          <a:prstGeom prst="down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a:hlinkClick r:id="rId1" action="ppaction://hlinkfile"/>
          </p:cNvPr>
          <p:cNvSpPr txBox="1"/>
          <p:nvPr/>
        </p:nvSpPr>
        <p:spPr>
          <a:xfrm>
            <a:off x="695960" y="6128385"/>
            <a:ext cx="10840085" cy="645160"/>
          </a:xfrm>
          <a:prstGeom prst="rect">
            <a:avLst/>
          </a:prstGeom>
          <a:solidFill>
            <a:srgbClr val="FAC7CE"/>
          </a:solidFill>
          <a:ln w="9525">
            <a:solidFill>
              <a:schemeClr val="tx1"/>
            </a:solidFill>
          </a:ln>
        </p:spPr>
        <p:txBody>
          <a:bodyPr wrap="square">
            <a:spAutoFit/>
          </a:bodyPr>
          <a:p>
            <a:pPr indent="0"/>
            <a:r>
              <a:rPr lang="en-US" sz="3600" b="1">
                <a:solidFill>
                  <a:srgbClr val="C00000"/>
                </a:solidFill>
                <a:latin typeface="Times New Roman" panose="02020603050405020304" charset="0"/>
                <a:ea typeface="宋体" panose="02010600030101010101" pitchFamily="2" charset="-122"/>
              </a:rPr>
              <a:t>The best scenery in a country is its young generation.</a:t>
            </a:r>
            <a:r>
              <a:rPr lang="en-US" sz="3600" b="1">
                <a:solidFill>
                  <a:srgbClr val="C00000"/>
                </a:solidFill>
                <a:latin typeface="Times New Roman" panose="02020603050405020304" charset="0"/>
                <a:ea typeface="宋体" panose="02010600030101010101" pitchFamily="2" charset="-122"/>
                <a:cs typeface="Times New Roman" panose="02020603050405020304" charset="0"/>
              </a:rPr>
              <a:t> </a:t>
            </a:r>
            <a:endParaRPr lang="en-US" altLang="en-US" sz="3600" b="1">
              <a:solidFill>
                <a:srgbClr val="C00000"/>
              </a:solidFill>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1207135" y="3020060"/>
            <a:ext cx="8072755" cy="829945"/>
          </a:xfrm>
          <a:prstGeom prst="rect">
            <a:avLst/>
          </a:prstGeom>
          <a:solidFill>
            <a:schemeClr val="bg2"/>
          </a:solidFill>
          <a:ln w="9525">
            <a:solidFill>
              <a:schemeClr val="tx1"/>
            </a:solidFill>
          </a:ln>
        </p:spPr>
        <p:txBody>
          <a:bodyPr wrap="square">
            <a:spAutoFit/>
          </a:bodyPr>
          <a:p>
            <a:pPr indent="267970"/>
            <a:r>
              <a:rPr lang="en-US" sz="4800" b="1">
                <a:solidFill>
                  <a:srgbClr val="C00000"/>
                </a:solidFill>
                <a:latin typeface="Times New Roman" panose="02020603050405020304" charset="0"/>
                <a:ea typeface="宋体" panose="02010600030101010101" pitchFamily="2" charset="-122"/>
              </a:rPr>
              <a:t>Surge on, young generations!</a:t>
            </a:r>
            <a:endParaRPr lang="en-US" altLang="en-US" sz="4800" b="1">
              <a:solidFill>
                <a:srgbClr val="C00000"/>
              </a:solidFill>
              <a:latin typeface="Times New Roman" panose="02020603050405020304" charset="0"/>
              <a:ea typeface="宋体" panose="0201060003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1" fill="hold" nodeType="withEffect">
                                  <p:stCondLst>
                                    <p:cond delay="0"/>
                                  </p:stCondLst>
                                  <p:childTnLst>
                                    <p:set>
                                      <p:cBhvr>
                                        <p:cTn id="9" dur="1000" fill="hold">
                                          <p:stCondLst>
                                            <p:cond delay="0"/>
                                          </p:stCondLst>
                                        </p:cTn>
                                        <p:tgtEl>
                                          <p:spTgt spid="3"/>
                                        </p:tgtEl>
                                        <p:attrNameLst>
                                          <p:attrName>style.visibility</p:attrName>
                                        </p:attrNameLst>
                                      </p:cBhvr>
                                      <p:to>
                                        <p:strVal val="visible"/>
                                      </p:to>
                                    </p:set>
                                    <p:animEffect transition="in" filter="wipe(up)">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7"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7" presetClass="entr" presetSubtype="0" fill="hold" grpId="0" nodeType="after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1000"/>
                                        <p:tgtEl>
                                          <p:spTgt spid="100"/>
                                        </p:tgtEl>
                                      </p:cBhvr>
                                    </p:animEffect>
                                    <p:anim calcmode="lin" valueType="num">
                                      <p:cBhvr>
                                        <p:cTn id="28" dur="1000" fill="hold"/>
                                        <p:tgtEl>
                                          <p:spTgt spid="100"/>
                                        </p:tgtEl>
                                        <p:attrNameLst>
                                          <p:attrName>ppt_x</p:attrName>
                                        </p:attrNameLst>
                                      </p:cBhvr>
                                      <p:tavLst>
                                        <p:tav tm="0">
                                          <p:val>
                                            <p:strVal val="#ppt_x"/>
                                          </p:val>
                                        </p:tav>
                                        <p:tav tm="100000">
                                          <p:val>
                                            <p:strVal val="#ppt_x"/>
                                          </p:val>
                                        </p:tav>
                                      </p:tavLst>
                                    </p:anim>
                                    <p:anim calcmode="lin" valueType="num">
                                      <p:cBhvr>
                                        <p:cTn id="29" dur="1000" fill="hold"/>
                                        <p:tgtEl>
                                          <p:spTgt spid="100"/>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7"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7"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1000"/>
                                        <p:tgtEl>
                                          <p:spTgt spid="8"/>
                                        </p:tgtEl>
                                      </p:cBhvr>
                                    </p:animEffect>
                                    <p:anim calcmode="lin" valueType="num">
                                      <p:cBhvr>
                                        <p:cTn id="75" dur="1000" fill="hold"/>
                                        <p:tgtEl>
                                          <p:spTgt spid="8"/>
                                        </p:tgtEl>
                                        <p:attrNameLst>
                                          <p:attrName>ppt_x</p:attrName>
                                        </p:attrNameLst>
                                      </p:cBhvr>
                                      <p:tavLst>
                                        <p:tav tm="0">
                                          <p:val>
                                            <p:strVal val="#ppt_x"/>
                                          </p:val>
                                        </p:tav>
                                        <p:tav tm="100000">
                                          <p:val>
                                            <p:strVal val="#ppt_x"/>
                                          </p:val>
                                        </p:tav>
                                      </p:tavLst>
                                    </p:anim>
                                    <p:anim calcmode="lin" valueType="num">
                                      <p:cBhvr>
                                        <p:cTn id="76" dur="1000" fill="hold"/>
                                        <p:tgtEl>
                                          <p:spTgt spid="8"/>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47" presetClass="entr" presetSubtype="0"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1000"/>
                                        <p:tgtEl>
                                          <p:spTgt spid="11"/>
                                        </p:tgtEl>
                                      </p:cBhvr>
                                    </p:animEffect>
                                    <p:anim calcmode="lin" valueType="num">
                                      <p:cBhvr>
                                        <p:cTn id="81" dur="1000" fill="hold"/>
                                        <p:tgtEl>
                                          <p:spTgt spid="11"/>
                                        </p:tgtEl>
                                        <p:attrNameLst>
                                          <p:attrName>ppt_x</p:attrName>
                                        </p:attrNameLst>
                                      </p:cBhvr>
                                      <p:tavLst>
                                        <p:tav tm="0">
                                          <p:val>
                                            <p:strVal val="#ppt_x"/>
                                          </p:val>
                                        </p:tav>
                                        <p:tav tm="100000">
                                          <p:val>
                                            <p:strVal val="#ppt_x"/>
                                          </p:val>
                                        </p:tav>
                                      </p:tavLst>
                                    </p:anim>
                                    <p:anim calcmode="lin" valueType="num">
                                      <p:cBhvr>
                                        <p:cTn id="8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000"/>
                                        <p:tgtEl>
                                          <p:spTgt spid="18"/>
                                        </p:tgtEl>
                                      </p:cBhvr>
                                    </p:animEffect>
                                    <p:anim calcmode="lin" valueType="num">
                                      <p:cBhvr>
                                        <p:cTn id="88" dur="1000" fill="hold"/>
                                        <p:tgtEl>
                                          <p:spTgt spid="18"/>
                                        </p:tgtEl>
                                        <p:attrNameLst>
                                          <p:attrName>ppt_x</p:attrName>
                                        </p:attrNameLst>
                                      </p:cBhvr>
                                      <p:tavLst>
                                        <p:tav tm="0">
                                          <p:val>
                                            <p:strVal val="#ppt_x"/>
                                          </p:val>
                                        </p:tav>
                                        <p:tav tm="100000">
                                          <p:val>
                                            <p:strVal val="#ppt_x"/>
                                          </p:val>
                                        </p:tav>
                                      </p:tavLst>
                                    </p:anim>
                                    <p:anim calcmode="lin" valueType="num">
                                      <p:cBhvr>
                                        <p:cTn id="8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fade">
                                      <p:cBhvr>
                                        <p:cTn id="94" dur="1000"/>
                                        <p:tgtEl>
                                          <p:spTgt spid="16"/>
                                        </p:tgtEl>
                                      </p:cBhvr>
                                    </p:animEffect>
                                    <p:anim calcmode="lin" valueType="num">
                                      <p:cBhvr>
                                        <p:cTn id="95" dur="1000" fill="hold"/>
                                        <p:tgtEl>
                                          <p:spTgt spid="16"/>
                                        </p:tgtEl>
                                        <p:attrNameLst>
                                          <p:attrName>ppt_x</p:attrName>
                                        </p:attrNameLst>
                                      </p:cBhvr>
                                      <p:tavLst>
                                        <p:tav tm="0">
                                          <p:val>
                                            <p:strVal val="#ppt_x"/>
                                          </p:val>
                                        </p:tav>
                                        <p:tav tm="100000">
                                          <p:val>
                                            <p:strVal val="#ppt_x"/>
                                          </p:val>
                                        </p:tav>
                                      </p:tavLst>
                                    </p:anim>
                                    <p:anim calcmode="lin" valueType="num">
                                      <p:cBhvr>
                                        <p:cTn id="9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1000"/>
                                        <p:tgtEl>
                                          <p:spTgt spid="6"/>
                                        </p:tgtEl>
                                      </p:cBhvr>
                                    </p:animEffect>
                                    <p:anim calcmode="lin" valueType="num">
                                      <p:cBhvr>
                                        <p:cTn id="102" dur="1000" fill="hold"/>
                                        <p:tgtEl>
                                          <p:spTgt spid="6"/>
                                        </p:tgtEl>
                                        <p:attrNameLst>
                                          <p:attrName>ppt_x</p:attrName>
                                        </p:attrNameLst>
                                      </p:cBhvr>
                                      <p:tavLst>
                                        <p:tav tm="0">
                                          <p:val>
                                            <p:strVal val="#ppt_x"/>
                                          </p:val>
                                        </p:tav>
                                        <p:tav tm="100000">
                                          <p:val>
                                            <p:strVal val="#ppt_x"/>
                                          </p:val>
                                        </p:tav>
                                      </p:tavLst>
                                    </p:anim>
                                    <p:anim calcmode="lin" valueType="num">
                                      <p:cBhvr>
                                        <p:cTn id="10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1" presetClass="entr" presetSubtype="0" fill="hold" grpId="0" nodeType="clickEffect">
                                  <p:stCondLst>
                                    <p:cond delay="0"/>
                                  </p:stCondLst>
                                  <p:childTnLst>
                                    <p:set>
                                      <p:cBhvr>
                                        <p:cTn id="107" dur="1" fill="hold">
                                          <p:stCondLst>
                                            <p:cond delay="0"/>
                                          </p:stCondLst>
                                        </p:cTn>
                                        <p:tgtEl>
                                          <p:spTgt spid="7"/>
                                        </p:tgtEl>
                                        <p:attrNameLst>
                                          <p:attrName>style.visibility</p:attrName>
                                        </p:attrNameLst>
                                      </p:cBhvr>
                                      <p:to>
                                        <p:strVal val="visible"/>
                                      </p:to>
                                    </p:set>
                                    <p:animEffect transition="in" filter="fade">
                                      <p:cBhvr>
                                        <p:cTn id="108" dur="770" decel="100000"/>
                                        <p:tgtEl>
                                          <p:spTgt spid="7"/>
                                        </p:tgtEl>
                                      </p:cBhvr>
                                    </p:animEffect>
                                    <p:animScale>
                                      <p:cBhvr>
                                        <p:cTn id="109" dur="770" decel="100000"/>
                                        <p:tgtEl>
                                          <p:spTgt spid="7"/>
                                        </p:tgtEl>
                                      </p:cBhvr>
                                      <p:from x="10000" y="10000"/>
                                      <p:to x="200000" y="450000"/>
                                    </p:animScale>
                                    <p:animScale>
                                      <p:cBhvr>
                                        <p:cTn id="110" dur="1230" accel="100000" fill="hold">
                                          <p:stCondLst>
                                            <p:cond delay="770"/>
                                          </p:stCondLst>
                                        </p:cTn>
                                        <p:tgtEl>
                                          <p:spTgt spid="7"/>
                                        </p:tgtEl>
                                      </p:cBhvr>
                                      <p:from x="200000" y="450000"/>
                                      <p:to x="100000" y="100000"/>
                                    </p:animScale>
                                    <p:set>
                                      <p:cBhvr>
                                        <p:cTn id="111" dur="770" fill="hold"/>
                                        <p:tgtEl>
                                          <p:spTgt spid="7"/>
                                        </p:tgtEl>
                                        <p:attrNameLst>
                                          <p:attrName>ppt_x</p:attrName>
                                        </p:attrNameLst>
                                      </p:cBhvr>
                                      <p:to>
                                        <p:strVal val="(0.5)"/>
                                      </p:to>
                                    </p:set>
                                    <p:anim from="(0.5)" to="(#ppt_x)" calcmode="lin" valueType="num">
                                      <p:cBhvr>
                                        <p:cTn id="112" dur="1230" accel="100000" fill="hold">
                                          <p:stCondLst>
                                            <p:cond delay="770"/>
                                          </p:stCondLst>
                                        </p:cTn>
                                        <p:tgtEl>
                                          <p:spTgt spid="7"/>
                                        </p:tgtEl>
                                        <p:attrNameLst>
                                          <p:attrName>ppt_x</p:attrName>
                                        </p:attrNameLst>
                                      </p:cBhvr>
                                    </p:anim>
                                    <p:set>
                                      <p:cBhvr>
                                        <p:cTn id="113" dur="770" fill="hold"/>
                                        <p:tgtEl>
                                          <p:spTgt spid="7"/>
                                        </p:tgtEl>
                                        <p:attrNameLst>
                                          <p:attrName>ppt_y</p:attrName>
                                        </p:attrNameLst>
                                      </p:cBhvr>
                                      <p:to>
                                        <p:strVal val="(#ppt_y+0.4)"/>
                                      </p:to>
                                    </p:set>
                                    <p:anim from="(#ppt_y+0.4)" to="(#ppt_y)" calcmode="lin" valueType="num">
                                      <p:cBhvr>
                                        <p:cTn id="114" dur="1230" accel="100000" fill="hold">
                                          <p:stCondLst>
                                            <p:cond delay="770"/>
                                          </p:stCondLst>
                                        </p:cTn>
                                        <p:tgtEl>
                                          <p:spTgt spid="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14" grpId="0"/>
      <p:bldP spid="15" grpId="0"/>
      <p:bldP spid="100" grpId="0"/>
      <p:bldP spid="8" grpId="0"/>
      <p:bldP spid="9" grpId="0"/>
      <p:bldP spid="10" grpId="0"/>
      <p:bldP spid="11" grpId="0"/>
      <p:bldP spid="12" grpId="0" animBg="1"/>
      <p:bldP spid="4" grpId="0"/>
      <p:bldP spid="17" grpId="0" bldLvl="0" animBg="1"/>
      <p:bldP spid="13" grpId="0" bldLvl="0" animBg="1"/>
      <p:bldP spid="18" grpId="0" bldLvl="0" animBg="1"/>
      <p:bldP spid="16" grpId="0" animBg="1"/>
      <p:bldP spid="6" grpId="0" bldLvl="0" animBg="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英文版《后浪》——摘录自洁出表现力（嵊高尹娟）">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0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标题 1"/>
          <p:cNvSpPr>
            <a:spLocks noGrp="1" noChangeArrowheads="1"/>
          </p:cNvSpPr>
          <p:nvPr>
            <p:ph type="title"/>
          </p:nvPr>
        </p:nvSpPr>
        <p:spPr>
          <a:xfrm>
            <a:off x="3966845" y="2211070"/>
            <a:ext cx="7417435" cy="1583690"/>
          </a:xfrm>
        </p:spPr>
        <p:txBody>
          <a:bodyPr>
            <a:noAutofit/>
            <a:scene3d>
              <a:camera prst="orthographicFront"/>
              <a:lightRig rig="threePt" dir="t"/>
            </a:scene3d>
          </a:bodyPr>
          <a:lstStyle/>
          <a:p>
            <a:pPr algn="ctr" defTabSz="914400" fontAlgn="base"/>
            <a:r>
              <a:rPr lang="en-US" altLang="zh-CN" sz="11500" b="1" dirty="0">
                <a:solidFill>
                  <a:schemeClr val="accent1"/>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Thank you!</a:t>
            </a:r>
            <a:endParaRPr lang="en-US" altLang="zh-CN" sz="11500" b="1" dirty="0">
              <a:solidFill>
                <a:schemeClr val="accent1"/>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0040" y="1675130"/>
            <a:ext cx="8517890" cy="2799715"/>
          </a:xfrm>
          <a:prstGeom prst="rect">
            <a:avLst/>
          </a:prstGeom>
          <a:noFill/>
        </p:spPr>
        <p:txBody>
          <a:bodyPr wrap="square" rtlCol="0">
            <a:spAutoFit/>
            <a:scene3d>
              <a:camera prst="orthographicFront"/>
              <a:lightRig rig="threePt" dir="t"/>
            </a:scene3d>
          </a:bodyPr>
          <a:p>
            <a:pPr algn="ctr"/>
            <a:r>
              <a:rPr lang="zh-CN" altLang="en-US" sz="8800" b="1">
                <a:solidFill>
                  <a:schemeClr val="tx2">
                    <a:lumMod val="50000"/>
                  </a:schemeClr>
                </a:solidFill>
                <a:effectLst>
                  <a:outerShdw blurRad="50800" dist="38100" dir="2700000" algn="tl" rotWithShape="0">
                    <a:prstClr val="black">
                      <a:alpha val="40000"/>
                    </a:prstClr>
                  </a:outerShdw>
                  <a:reflection blurRad="6350" stA="55000" endA="300" endPos="45500" dir="5400000" sy="-100000" algn="bl" rotWithShape="0"/>
                </a:effectLst>
                <a:latin typeface="Cambria Math" panose="02040503050406030204" charset="0"/>
                <a:cs typeface="Cambria Math" panose="02040503050406030204" charset="0"/>
              </a:rPr>
              <a:t>The </a:t>
            </a:r>
            <a:r>
              <a:rPr lang="en-US" altLang="zh-CN" sz="8800" b="1">
                <a:solidFill>
                  <a:schemeClr val="tx2">
                    <a:lumMod val="50000"/>
                  </a:schemeClr>
                </a:solidFill>
                <a:effectLst>
                  <a:outerShdw blurRad="50800" dist="38100" dir="2700000" algn="tl" rotWithShape="0">
                    <a:prstClr val="black">
                      <a:alpha val="40000"/>
                    </a:prstClr>
                  </a:outerShdw>
                  <a:reflection blurRad="6350" stA="55000" endA="300" endPos="45500" dir="5400000" sy="-100000" algn="bl" rotWithShape="0"/>
                </a:effectLst>
                <a:latin typeface="Cambria Math" panose="02040503050406030204" charset="0"/>
                <a:cs typeface="Cambria Math" panose="02040503050406030204" charset="0"/>
              </a:rPr>
              <a:t>F</a:t>
            </a:r>
            <a:r>
              <a:rPr lang="zh-CN" altLang="en-US" sz="8800" b="1">
                <a:solidFill>
                  <a:schemeClr val="tx2">
                    <a:lumMod val="50000"/>
                  </a:schemeClr>
                </a:solidFill>
                <a:effectLst>
                  <a:outerShdw blurRad="50800" dist="38100" dir="2700000" algn="tl" rotWithShape="0">
                    <a:prstClr val="black">
                      <a:alpha val="40000"/>
                    </a:prstClr>
                  </a:outerShdw>
                  <a:reflection blurRad="6350" stA="55000" endA="300" endPos="45500" dir="5400000" sy="-100000" algn="bl" rotWithShape="0"/>
                </a:effectLst>
                <a:latin typeface="Cambria Math" panose="02040503050406030204" charset="0"/>
                <a:cs typeface="Cambria Math" panose="02040503050406030204" charset="0"/>
              </a:rPr>
              <a:t>ace-down </a:t>
            </a:r>
            <a:r>
              <a:rPr lang="en-US" altLang="zh-CN" sz="8800" b="1">
                <a:solidFill>
                  <a:schemeClr val="tx2">
                    <a:lumMod val="50000"/>
                  </a:schemeClr>
                </a:solidFill>
                <a:effectLst>
                  <a:outerShdw blurRad="50800" dist="38100" dir="2700000" algn="tl" rotWithShape="0">
                    <a:prstClr val="black">
                      <a:alpha val="40000"/>
                    </a:prstClr>
                  </a:outerShdw>
                  <a:reflection blurRad="6350" stA="55000" endA="300" endPos="45500" dir="5400000" sy="-100000" algn="bl" rotWithShape="0"/>
                </a:effectLst>
                <a:latin typeface="Cambria Math" panose="02040503050406030204" charset="0"/>
                <a:cs typeface="Cambria Math" panose="02040503050406030204" charset="0"/>
              </a:rPr>
              <a:t>G</a:t>
            </a:r>
            <a:r>
              <a:rPr lang="zh-CN" altLang="en-US" sz="8800" b="1">
                <a:solidFill>
                  <a:schemeClr val="tx2">
                    <a:lumMod val="50000"/>
                  </a:schemeClr>
                </a:solidFill>
                <a:effectLst>
                  <a:outerShdw blurRad="50800" dist="38100" dir="2700000" algn="tl" rotWithShape="0">
                    <a:prstClr val="black">
                      <a:alpha val="40000"/>
                    </a:prstClr>
                  </a:outerShdw>
                  <a:reflection blurRad="6350" stA="55000" endA="300" endPos="45500" dir="5400000" sy="-100000" algn="bl" rotWithShape="0"/>
                </a:effectLst>
                <a:latin typeface="Cambria Math" panose="02040503050406030204" charset="0"/>
                <a:cs typeface="Cambria Math" panose="02040503050406030204" charset="0"/>
              </a:rPr>
              <a:t>eneration</a:t>
            </a:r>
            <a:endParaRPr lang="zh-CN" altLang="en-US" sz="8800" b="1">
              <a:solidFill>
                <a:schemeClr val="tx2">
                  <a:lumMod val="50000"/>
                </a:schemeClr>
              </a:solidFill>
              <a:effectLst>
                <a:outerShdw blurRad="50800" dist="38100" dir="2700000" algn="tl" rotWithShape="0">
                  <a:prstClr val="black">
                    <a:alpha val="40000"/>
                  </a:prstClr>
                </a:outerShdw>
                <a:reflection blurRad="6350" stA="55000" endA="300" endPos="45500" dir="5400000" sy="-100000" algn="bl" rotWithShape="0"/>
              </a:effectLst>
              <a:latin typeface="Cambria Math" panose="02040503050406030204" charset="0"/>
              <a:cs typeface="Cambria Math" panose="02040503050406030204" charset="0"/>
            </a:endParaRPr>
          </a:p>
        </p:txBody>
      </p:sp>
      <p:sp>
        <p:nvSpPr>
          <p:cNvPr id="3" name="文本框 2"/>
          <p:cNvSpPr txBox="1"/>
          <p:nvPr/>
        </p:nvSpPr>
        <p:spPr>
          <a:xfrm>
            <a:off x="5236210" y="5208905"/>
            <a:ext cx="6548120" cy="768350"/>
          </a:xfrm>
          <a:prstGeom prst="rect">
            <a:avLst/>
          </a:prstGeom>
          <a:noFill/>
        </p:spPr>
        <p:txBody>
          <a:bodyPr wrap="square" rtlCol="0">
            <a:spAutoFit/>
          </a:bodyPr>
          <a:p>
            <a:pPr algn="dist"/>
            <a:r>
              <a:rPr lang="zh-CN" altLang="en-US" sz="4400" b="1">
                <a:solidFill>
                  <a:schemeClr val="tx2">
                    <a:lumMod val="50000"/>
                  </a:schemeClr>
                </a:solidFill>
                <a:effectLst>
                  <a:outerShdw blurRad="50800" dist="38100" dir="2700000" algn="tl" rotWithShape="0">
                    <a:prstClr val="black">
                      <a:alpha val="40000"/>
                    </a:prstClr>
                  </a:outerShdw>
                  <a:reflection blurRad="6350" stA="55000" endA="300" endPos="45500" dir="5400000" sy="-100000" algn="bl" rotWithShape="0"/>
                </a:effectLst>
                <a:latin typeface="Cambria Math" panose="02040503050406030204" charset="0"/>
                <a:cs typeface="Cambria Math" panose="02040503050406030204" charset="0"/>
              </a:rPr>
              <a:t>嵊州市高级中学      尹  娟</a:t>
            </a:r>
            <a:endParaRPr lang="zh-CN" altLang="en-US" sz="4400" b="1">
              <a:solidFill>
                <a:schemeClr val="tx2">
                  <a:lumMod val="50000"/>
                </a:schemeClr>
              </a:solidFill>
              <a:effectLst>
                <a:outerShdw blurRad="50800" dist="38100" dir="2700000" algn="tl" rotWithShape="0">
                  <a:prstClr val="black">
                    <a:alpha val="40000"/>
                  </a:prstClr>
                </a:outerShdw>
                <a:reflection blurRad="6350" stA="55000" endA="300" endPos="45500" dir="5400000" sy="-100000" algn="bl" rotWithShape="0"/>
              </a:effectLst>
              <a:latin typeface="Cambria Math" panose="02040503050406030204" charset="0"/>
              <a:cs typeface="Cambria Math" panose="020405030504060302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
          <p:cNvPicPr>
            <a:picLocks noChangeAspect="1"/>
          </p:cNvPicPr>
          <p:nvPr>
            <p:custDataLst>
              <p:tags r:id="rId1"/>
            </p:custDataLst>
          </p:nvPr>
        </p:nvPicPr>
        <p:blipFill>
          <a:blip r:embed="rId2"/>
          <a:stretch>
            <a:fillRect/>
          </a:stretch>
        </p:blipFill>
        <p:spPr>
          <a:xfrm rot="16200000">
            <a:off x="1450975" y="-1311910"/>
            <a:ext cx="3475990" cy="6188710"/>
          </a:xfrm>
          <a:prstGeom prst="roundRect">
            <a:avLst/>
          </a:prstGeom>
        </p:spPr>
      </p:pic>
      <p:pic>
        <p:nvPicPr>
          <p:cNvPr id="6" name="图片 5" descr="6"/>
          <p:cNvPicPr>
            <a:picLocks noChangeAspect="1"/>
          </p:cNvPicPr>
          <p:nvPr/>
        </p:nvPicPr>
        <p:blipFill>
          <a:blip r:embed="rId3"/>
          <a:stretch>
            <a:fillRect/>
          </a:stretch>
        </p:blipFill>
        <p:spPr>
          <a:xfrm>
            <a:off x="94615" y="3599180"/>
            <a:ext cx="6059170" cy="3206115"/>
          </a:xfrm>
          <a:prstGeom prst="roundRect">
            <a:avLst/>
          </a:prstGeom>
        </p:spPr>
      </p:pic>
      <p:pic>
        <p:nvPicPr>
          <p:cNvPr id="2" name="图片 1" descr="5"/>
          <p:cNvPicPr>
            <a:picLocks noChangeAspect="1"/>
          </p:cNvPicPr>
          <p:nvPr/>
        </p:nvPicPr>
        <p:blipFill>
          <a:blip r:embed="rId4"/>
          <a:stretch>
            <a:fillRect/>
          </a:stretch>
        </p:blipFill>
        <p:spPr>
          <a:xfrm>
            <a:off x="6759575" y="51435"/>
            <a:ext cx="4759960" cy="3569970"/>
          </a:xfrm>
          <a:prstGeom prst="roundRect">
            <a:avLst/>
          </a:prstGeom>
        </p:spPr>
      </p:pic>
      <p:pic>
        <p:nvPicPr>
          <p:cNvPr id="3" name="图片 2" descr="4"/>
          <p:cNvPicPr>
            <a:picLocks noChangeAspect="1"/>
          </p:cNvPicPr>
          <p:nvPr/>
        </p:nvPicPr>
        <p:blipFill>
          <a:blip r:embed="rId5"/>
          <a:stretch>
            <a:fillRect/>
          </a:stretch>
        </p:blipFill>
        <p:spPr>
          <a:xfrm>
            <a:off x="7087235" y="3641090"/>
            <a:ext cx="4218305" cy="3164205"/>
          </a:xfrm>
          <a:prstGeom prst="round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760095" y="1100455"/>
            <a:ext cx="4470400" cy="1568450"/>
          </a:xfrm>
          <a:prstGeom prst="rect">
            <a:avLst/>
          </a:prstGeom>
          <a:noFill/>
          <a:ln w="38100" cmpd="tri">
            <a:solidFill>
              <a:schemeClr val="tx1"/>
            </a:solidFill>
            <a:prstDash val="sysDash"/>
          </a:ln>
        </p:spPr>
        <p:txBody>
          <a:bodyPr wrap="square">
            <a:spAutoFit/>
          </a:bodyPr>
          <a:p>
            <a:pPr indent="0" algn="ctr"/>
            <a:r>
              <a:rPr lang="en-US" sz="3200" b="1">
                <a:latin typeface="Times New Roman" panose="02020603050405020304" charset="0"/>
              </a:rPr>
              <a:t>I was born in the 1980s. </a:t>
            </a:r>
            <a:endParaRPr lang="en-US" sz="3200" b="1">
              <a:latin typeface="Times New Roman" panose="02020603050405020304" charset="0"/>
            </a:endParaRPr>
          </a:p>
          <a:p>
            <a:pPr indent="0" algn="ctr"/>
            <a:r>
              <a:rPr lang="en-US" sz="3200" b="1">
                <a:latin typeface="Times New Roman" panose="02020603050405020304" charset="0"/>
              </a:rPr>
              <a:t>The post-80s generation. </a:t>
            </a:r>
            <a:endParaRPr lang="en-US" sz="3200" b="1">
              <a:latin typeface="Times New Roman" panose="02020603050405020304" charset="0"/>
            </a:endParaRPr>
          </a:p>
          <a:p>
            <a:pPr indent="0" algn="ctr"/>
            <a:r>
              <a:rPr lang="en-US" sz="3200" b="1">
                <a:latin typeface="Times New Roman" panose="02020603050405020304" charset="0"/>
              </a:rPr>
              <a:t>The 20th century. </a:t>
            </a:r>
            <a:endParaRPr lang="en-US" altLang="en-US" sz="3200" b="1">
              <a:latin typeface="Times New Roman" panose="02020603050405020304" charset="0"/>
            </a:endParaRPr>
          </a:p>
        </p:txBody>
      </p:sp>
      <p:sp>
        <p:nvSpPr>
          <p:cNvPr id="2" name="下箭头 1"/>
          <p:cNvSpPr/>
          <p:nvPr/>
        </p:nvSpPr>
        <p:spPr>
          <a:xfrm>
            <a:off x="2794635" y="2668905"/>
            <a:ext cx="372110" cy="966470"/>
          </a:xfrm>
          <a:prstGeom prst="down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615950" y="3635375"/>
            <a:ext cx="4758690" cy="1830070"/>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745490" y="3881755"/>
            <a:ext cx="2199640" cy="583565"/>
          </a:xfrm>
          <a:prstGeom prst="rect">
            <a:avLst/>
          </a:prstGeom>
          <a:noFill/>
        </p:spPr>
        <p:txBody>
          <a:bodyPr wrap="square" rtlCol="0">
            <a:spAutoFit/>
          </a:bodyPr>
          <a:p>
            <a:r>
              <a:rPr lang="zh-CN" altLang="en-US" sz="3200" b="1">
                <a:latin typeface="Cambria Math" panose="02040503050406030204" charset="0"/>
                <a:cs typeface="Cambria Math" panose="02040503050406030204" charset="0"/>
              </a:rPr>
              <a:t>enegetic</a:t>
            </a:r>
            <a:endParaRPr lang="en-US" altLang="zh-CN" sz="3200" b="1"/>
          </a:p>
        </p:txBody>
      </p:sp>
      <p:sp>
        <p:nvSpPr>
          <p:cNvPr id="5" name="文本框 4"/>
          <p:cNvSpPr txBox="1"/>
          <p:nvPr/>
        </p:nvSpPr>
        <p:spPr>
          <a:xfrm>
            <a:off x="759460" y="4465320"/>
            <a:ext cx="2420620" cy="583565"/>
          </a:xfrm>
          <a:prstGeom prst="rect">
            <a:avLst/>
          </a:prstGeom>
          <a:noFill/>
        </p:spPr>
        <p:txBody>
          <a:bodyPr wrap="square" rtlCol="0" anchor="t">
            <a:spAutoFit/>
          </a:bodyPr>
          <a:p>
            <a:r>
              <a:rPr lang="zh-CN" altLang="en-US" sz="3200" b="1">
                <a:latin typeface="Cambria Math" panose="02040503050406030204" charset="0"/>
                <a:cs typeface="Cambria Math" panose="02040503050406030204" charset="0"/>
              </a:rPr>
              <a:t>optimistic</a:t>
            </a:r>
            <a:endParaRPr lang="zh-CN" altLang="en-US" sz="3200" b="1"/>
          </a:p>
        </p:txBody>
      </p:sp>
      <p:sp>
        <p:nvSpPr>
          <p:cNvPr id="6" name="文本框 5"/>
          <p:cNvSpPr txBox="1"/>
          <p:nvPr/>
        </p:nvSpPr>
        <p:spPr>
          <a:xfrm>
            <a:off x="2945130" y="3881755"/>
            <a:ext cx="2064385" cy="583565"/>
          </a:xfrm>
          <a:prstGeom prst="rect">
            <a:avLst/>
          </a:prstGeom>
          <a:noFill/>
        </p:spPr>
        <p:txBody>
          <a:bodyPr wrap="square" rtlCol="0" anchor="t">
            <a:spAutoFit/>
          </a:bodyPr>
          <a:p>
            <a:r>
              <a:rPr lang="zh-CN" altLang="en-US" sz="3200" b="1">
                <a:latin typeface="Cambria Math" panose="02040503050406030204" charset="0"/>
                <a:cs typeface="Cambria Math" panose="02040503050406030204" charset="0"/>
              </a:rPr>
              <a:t>out-going</a:t>
            </a:r>
            <a:endParaRPr lang="zh-CN" altLang="en-US" sz="3200" b="1">
              <a:latin typeface="Cambria Math" panose="02040503050406030204" charset="0"/>
              <a:cs typeface="Cambria Math" panose="02040503050406030204" charset="0"/>
            </a:endParaRPr>
          </a:p>
        </p:txBody>
      </p:sp>
      <p:sp>
        <p:nvSpPr>
          <p:cNvPr id="7" name="文本框 6"/>
          <p:cNvSpPr txBox="1"/>
          <p:nvPr/>
        </p:nvSpPr>
        <p:spPr>
          <a:xfrm>
            <a:off x="2959735" y="4465320"/>
            <a:ext cx="2540000" cy="460375"/>
          </a:xfrm>
          <a:prstGeom prst="rect">
            <a:avLst/>
          </a:prstGeom>
          <a:noFill/>
        </p:spPr>
        <p:txBody>
          <a:bodyPr wrap="square" rtlCol="0" anchor="t">
            <a:spAutoFit/>
          </a:bodyPr>
          <a:p>
            <a:r>
              <a:rPr lang="zh-CN" altLang="en-US" sz="3200" b="1">
                <a:latin typeface="Cambria Math" panose="02040503050406030204" charset="0"/>
                <a:cs typeface="Cambria Math" panose="02040503050406030204" charset="0"/>
              </a:rPr>
              <a:t>humorous</a:t>
            </a:r>
            <a:endParaRPr lang="zh-CN" altLang="en-US" sz="2400" b="1"/>
          </a:p>
        </p:txBody>
      </p:sp>
      <p:sp>
        <p:nvSpPr>
          <p:cNvPr id="8" name="文本框 7"/>
          <p:cNvSpPr txBox="1"/>
          <p:nvPr/>
        </p:nvSpPr>
        <p:spPr>
          <a:xfrm>
            <a:off x="2670810" y="79375"/>
            <a:ext cx="450850" cy="1014730"/>
          </a:xfrm>
          <a:prstGeom prst="rect">
            <a:avLst/>
          </a:prstGeom>
          <a:noFill/>
        </p:spPr>
        <p:txBody>
          <a:bodyPr wrap="square" rtlCol="0" anchor="t">
            <a:spAutoFit/>
          </a:bodyPr>
          <a:p>
            <a:r>
              <a:rPr lang="en-US" sz="6000" b="1">
                <a:latin typeface="Times New Roman" panose="02020603050405020304" charset="0"/>
                <a:sym typeface="+mn-ea"/>
              </a:rPr>
              <a:t>I</a:t>
            </a:r>
            <a:endParaRPr lang="en-US" altLang="en-US" sz="6000" b="1">
              <a:latin typeface="Times New Roman" panose="02020603050405020304" charset="0"/>
              <a:sym typeface="+mn-ea"/>
            </a:endParaRPr>
          </a:p>
        </p:txBody>
      </p:sp>
      <p:sp>
        <p:nvSpPr>
          <p:cNvPr id="9" name="文本框 8"/>
          <p:cNvSpPr txBox="1"/>
          <p:nvPr/>
        </p:nvSpPr>
        <p:spPr>
          <a:xfrm>
            <a:off x="7372350" y="131445"/>
            <a:ext cx="1848485" cy="1014730"/>
          </a:xfrm>
          <a:prstGeom prst="rect">
            <a:avLst/>
          </a:prstGeom>
          <a:noFill/>
        </p:spPr>
        <p:txBody>
          <a:bodyPr wrap="square" rtlCol="0" anchor="t">
            <a:spAutoFit/>
          </a:bodyPr>
          <a:p>
            <a:r>
              <a:rPr lang="en-US" sz="6000" b="1">
                <a:latin typeface="Times New Roman" panose="02020603050405020304" charset="0"/>
                <a:sym typeface="+mn-ea"/>
              </a:rPr>
              <a:t>You</a:t>
            </a:r>
            <a:endParaRPr lang="en-US" altLang="en-US" sz="6000" b="1">
              <a:latin typeface="Times New Roman" panose="02020603050405020304" charset="0"/>
              <a:sym typeface="+mn-ea"/>
            </a:endParaRPr>
          </a:p>
        </p:txBody>
      </p:sp>
      <p:sp>
        <p:nvSpPr>
          <p:cNvPr id="12" name="文本框 11"/>
          <p:cNvSpPr txBox="1"/>
          <p:nvPr/>
        </p:nvSpPr>
        <p:spPr>
          <a:xfrm>
            <a:off x="5719445" y="1100455"/>
            <a:ext cx="5718175" cy="1568450"/>
          </a:xfrm>
          <a:prstGeom prst="rect">
            <a:avLst/>
          </a:prstGeom>
          <a:noFill/>
          <a:ln w="38100" cmpd="tri">
            <a:solidFill>
              <a:schemeClr val="tx1"/>
            </a:solidFill>
            <a:prstDash val="sysDash"/>
          </a:ln>
        </p:spPr>
        <p:txBody>
          <a:bodyPr wrap="square">
            <a:spAutoFit/>
          </a:bodyPr>
          <a:p>
            <a:pPr indent="0" algn="ctr"/>
            <a:r>
              <a:rPr lang="en-US" sz="3200" b="1">
                <a:latin typeface="Times New Roman" panose="02020603050405020304" charset="0"/>
              </a:rPr>
              <a:t>You were born in the________ . </a:t>
            </a:r>
            <a:endParaRPr lang="en-US" sz="3200" b="1">
              <a:latin typeface="Times New Roman" panose="02020603050405020304" charset="0"/>
            </a:endParaRPr>
          </a:p>
          <a:p>
            <a:pPr indent="0" algn="ctr"/>
            <a:r>
              <a:rPr lang="en-US" sz="3200" b="1">
                <a:latin typeface="Times New Roman" panose="02020603050405020304" charset="0"/>
              </a:rPr>
              <a:t>The __</a:t>
            </a:r>
            <a:r>
              <a:rPr lang="en-US" sz="3200" b="1">
                <a:latin typeface="Times New Roman" panose="02020603050405020304" charset="0"/>
                <a:sym typeface="+mn-ea"/>
              </a:rPr>
              <a:t>________</a:t>
            </a:r>
            <a:r>
              <a:rPr lang="en-US" sz="3200" b="1">
                <a:latin typeface="Times New Roman" panose="02020603050405020304" charset="0"/>
              </a:rPr>
              <a:t> generation. </a:t>
            </a:r>
            <a:endParaRPr lang="en-US" sz="3200" b="1">
              <a:latin typeface="Times New Roman" panose="02020603050405020304" charset="0"/>
            </a:endParaRPr>
          </a:p>
          <a:p>
            <a:pPr indent="0" algn="ctr"/>
            <a:r>
              <a:rPr lang="en-US" sz="3200" b="1">
                <a:latin typeface="Times New Roman" panose="02020603050405020304" charset="0"/>
              </a:rPr>
              <a:t>The</a:t>
            </a:r>
            <a:r>
              <a:rPr lang="en-US" sz="3200" b="1">
                <a:latin typeface="Times New Roman" panose="02020603050405020304" charset="0"/>
                <a:sym typeface="+mn-ea"/>
              </a:rPr>
              <a:t>________</a:t>
            </a:r>
            <a:r>
              <a:rPr lang="en-US" sz="3200" b="1">
                <a:latin typeface="Times New Roman" panose="02020603050405020304" charset="0"/>
              </a:rPr>
              <a:t> century. </a:t>
            </a:r>
            <a:endParaRPr lang="en-US" altLang="en-US" sz="3200" b="1">
              <a:latin typeface="Times New Roman" panose="02020603050405020304" charset="0"/>
            </a:endParaRPr>
          </a:p>
        </p:txBody>
      </p:sp>
      <p:sp>
        <p:nvSpPr>
          <p:cNvPr id="13" name="下箭头 12"/>
          <p:cNvSpPr/>
          <p:nvPr/>
        </p:nvSpPr>
        <p:spPr>
          <a:xfrm>
            <a:off x="8110855" y="2668905"/>
            <a:ext cx="372110" cy="966470"/>
          </a:xfrm>
          <a:prstGeom prst="down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5843905" y="3635375"/>
            <a:ext cx="5593715" cy="1830070"/>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resource"/>
          <p:cNvPicPr>
            <a:picLocks noChangeAspect="1"/>
          </p:cNvPicPr>
          <p:nvPr/>
        </p:nvPicPr>
        <p:blipFill>
          <a:blip r:embed="rId1"/>
          <a:stretch>
            <a:fillRect/>
          </a:stretch>
        </p:blipFill>
        <p:spPr>
          <a:xfrm>
            <a:off x="8595360" y="-3175"/>
            <a:ext cx="1149350" cy="1149350"/>
          </a:xfrm>
          <a:prstGeom prst="rect">
            <a:avLst/>
          </a:prstGeom>
        </p:spPr>
      </p:pic>
      <p:sp>
        <p:nvSpPr>
          <p:cNvPr id="17" name="文本框 16"/>
          <p:cNvSpPr txBox="1"/>
          <p:nvPr/>
        </p:nvSpPr>
        <p:spPr>
          <a:xfrm>
            <a:off x="6016625" y="3881755"/>
            <a:ext cx="1250315" cy="583565"/>
          </a:xfrm>
          <a:prstGeom prst="rect">
            <a:avLst/>
          </a:prstGeom>
          <a:noFill/>
        </p:spPr>
        <p:txBody>
          <a:bodyPr wrap="none" rtlCol="0" anchor="t">
            <a:spAutoFit/>
          </a:bodyPr>
          <a:p>
            <a:r>
              <a:rPr lang="zh-CN" altLang="en-US" sz="3200" b="1">
                <a:latin typeface="Cambria Math" panose="02040503050406030204" charset="0"/>
                <a:cs typeface="Cambria Math" panose="02040503050406030204" charset="0"/>
                <a:sym typeface="+mn-ea"/>
              </a:rPr>
              <a:t>young</a:t>
            </a:r>
            <a:endParaRPr lang="zh-CN" altLang="en-US" sz="3200" b="1">
              <a:latin typeface="Cambria Math" panose="02040503050406030204" charset="0"/>
              <a:cs typeface="Cambria Math" panose="02040503050406030204" charset="0"/>
              <a:sym typeface="+mn-ea"/>
            </a:endParaRPr>
          </a:p>
        </p:txBody>
      </p:sp>
      <p:sp>
        <p:nvSpPr>
          <p:cNvPr id="18" name="文本框 17"/>
          <p:cNvSpPr txBox="1"/>
          <p:nvPr/>
        </p:nvSpPr>
        <p:spPr>
          <a:xfrm>
            <a:off x="7587615" y="3881755"/>
            <a:ext cx="1563370" cy="583565"/>
          </a:xfrm>
          <a:prstGeom prst="rect">
            <a:avLst/>
          </a:prstGeom>
          <a:noFill/>
        </p:spPr>
        <p:txBody>
          <a:bodyPr wrap="none" rtlCol="0" anchor="t">
            <a:spAutoFit/>
          </a:bodyPr>
          <a:p>
            <a:r>
              <a:rPr lang="zh-CN" altLang="en-US" sz="3200" b="1">
                <a:latin typeface="Cambria Math" panose="02040503050406030204" charset="0"/>
                <a:cs typeface="Cambria Math" panose="02040503050406030204" charset="0"/>
                <a:sym typeface="+mn-ea"/>
              </a:rPr>
              <a:t>creative</a:t>
            </a:r>
            <a:endParaRPr lang="zh-CN" altLang="en-US" sz="3200" b="1">
              <a:latin typeface="Cambria Math" panose="02040503050406030204" charset="0"/>
              <a:cs typeface="Cambria Math" panose="02040503050406030204" charset="0"/>
              <a:sym typeface="+mn-ea"/>
            </a:endParaRPr>
          </a:p>
        </p:txBody>
      </p:sp>
      <p:sp>
        <p:nvSpPr>
          <p:cNvPr id="19" name="文本框 18"/>
          <p:cNvSpPr txBox="1"/>
          <p:nvPr/>
        </p:nvSpPr>
        <p:spPr>
          <a:xfrm>
            <a:off x="9428480" y="3881755"/>
            <a:ext cx="1971675" cy="583565"/>
          </a:xfrm>
          <a:prstGeom prst="rect">
            <a:avLst/>
          </a:prstGeom>
          <a:noFill/>
        </p:spPr>
        <p:txBody>
          <a:bodyPr wrap="none" rtlCol="0" anchor="t">
            <a:spAutoFit/>
          </a:bodyPr>
          <a:p>
            <a:r>
              <a:rPr lang="zh-CN" altLang="en-US" sz="3200" b="1">
                <a:latin typeface="Cambria Math" panose="02040503050406030204" charset="0"/>
                <a:cs typeface="Cambria Math" panose="02040503050406030204" charset="0"/>
                <a:sym typeface="+mn-ea"/>
              </a:rPr>
              <a:t>connected</a:t>
            </a:r>
            <a:endParaRPr lang="zh-CN" altLang="en-US" sz="3200" b="1">
              <a:latin typeface="Cambria Math" panose="02040503050406030204" charset="0"/>
              <a:cs typeface="Cambria Math" panose="02040503050406030204" charset="0"/>
              <a:sym typeface="+mn-ea"/>
            </a:endParaRPr>
          </a:p>
        </p:txBody>
      </p:sp>
      <p:sp>
        <p:nvSpPr>
          <p:cNvPr id="20" name="文本框 19"/>
          <p:cNvSpPr txBox="1"/>
          <p:nvPr/>
        </p:nvSpPr>
        <p:spPr>
          <a:xfrm>
            <a:off x="5987415" y="4465320"/>
            <a:ext cx="1242060" cy="583565"/>
          </a:xfrm>
          <a:prstGeom prst="rect">
            <a:avLst/>
          </a:prstGeom>
          <a:noFill/>
        </p:spPr>
        <p:txBody>
          <a:bodyPr wrap="none" rtlCol="0" anchor="t">
            <a:spAutoFit/>
          </a:bodyPr>
          <a:p>
            <a:r>
              <a:rPr lang="zh-CN" altLang="en-US" sz="3200" b="1">
                <a:latin typeface="Cambria Math" panose="02040503050406030204" charset="0"/>
                <a:cs typeface="Cambria Math" panose="02040503050406030204" charset="0"/>
                <a:sym typeface="+mn-ea"/>
              </a:rPr>
              <a:t>global</a:t>
            </a:r>
            <a:endParaRPr lang="zh-CN" altLang="en-US" sz="3200" b="1">
              <a:latin typeface="Cambria Math" panose="02040503050406030204" charset="0"/>
              <a:cs typeface="Cambria Math" panose="02040503050406030204" charset="0"/>
              <a:sym typeface="+mn-ea"/>
            </a:endParaRPr>
          </a:p>
        </p:txBody>
      </p:sp>
      <p:sp>
        <p:nvSpPr>
          <p:cNvPr id="21" name="文本框 20"/>
          <p:cNvSpPr txBox="1"/>
          <p:nvPr/>
        </p:nvSpPr>
        <p:spPr>
          <a:xfrm>
            <a:off x="7600950" y="4465320"/>
            <a:ext cx="1203960" cy="583565"/>
          </a:xfrm>
          <a:prstGeom prst="rect">
            <a:avLst/>
          </a:prstGeom>
          <a:noFill/>
        </p:spPr>
        <p:txBody>
          <a:bodyPr wrap="none" rtlCol="0" anchor="t">
            <a:spAutoFit/>
          </a:bodyPr>
          <a:p>
            <a:r>
              <a:rPr lang="zh-CN" altLang="en-US" sz="3200" b="1">
                <a:latin typeface="Cambria Math" panose="02040503050406030204" charset="0"/>
                <a:cs typeface="Cambria Math" panose="02040503050406030204" charset="0"/>
                <a:sym typeface="+mn-ea"/>
              </a:rPr>
              <a:t>smart</a:t>
            </a:r>
            <a:endParaRPr lang="zh-CN" altLang="en-US" sz="3200" b="1">
              <a:latin typeface="Cambria Math" panose="02040503050406030204" charset="0"/>
              <a:cs typeface="Cambria Math" panose="02040503050406030204" charset="0"/>
              <a:sym typeface="+mn-ea"/>
            </a:endParaRPr>
          </a:p>
        </p:txBody>
      </p:sp>
      <p:sp>
        <p:nvSpPr>
          <p:cNvPr id="22" name="文本框 21"/>
          <p:cNvSpPr txBox="1"/>
          <p:nvPr/>
        </p:nvSpPr>
        <p:spPr>
          <a:xfrm>
            <a:off x="8931275" y="4441825"/>
            <a:ext cx="2479675" cy="583565"/>
          </a:xfrm>
          <a:prstGeom prst="rect">
            <a:avLst/>
          </a:prstGeom>
          <a:noFill/>
        </p:spPr>
        <p:txBody>
          <a:bodyPr wrap="none" rtlCol="0" anchor="t">
            <a:spAutoFit/>
          </a:bodyPr>
          <a:p>
            <a:r>
              <a:rPr lang="zh-CN" altLang="en-US" sz="3200" b="1">
                <a:latin typeface="Cambria Math" panose="02040503050406030204" charset="0"/>
                <a:cs typeface="Cambria Math" panose="02040503050406030204" charset="0"/>
                <a:sym typeface="+mn-ea"/>
              </a:rPr>
              <a:t>good-looking</a:t>
            </a:r>
            <a:endParaRPr lang="zh-CN" altLang="en-US" sz="3200" b="1">
              <a:latin typeface="Cambria Math" panose="02040503050406030204" charset="0"/>
              <a:cs typeface="Cambria Math" panose="02040503050406030204" charset="0"/>
              <a:sym typeface="+mn-ea"/>
            </a:endParaRPr>
          </a:p>
        </p:txBody>
      </p:sp>
      <p:sp>
        <p:nvSpPr>
          <p:cNvPr id="23" name="文本框 22"/>
          <p:cNvSpPr txBox="1"/>
          <p:nvPr/>
        </p:nvSpPr>
        <p:spPr>
          <a:xfrm>
            <a:off x="466090" y="5686425"/>
            <a:ext cx="11119485" cy="706755"/>
          </a:xfrm>
          <a:prstGeom prst="rect">
            <a:avLst/>
          </a:prstGeom>
          <a:noFill/>
        </p:spPr>
        <p:txBody>
          <a:bodyPr wrap="square" rtlCol="0" anchor="t">
            <a:spAutoFit/>
          </a:bodyPr>
          <a:p>
            <a:r>
              <a:rPr lang="en-US" altLang="en-US" sz="4000" b="1">
                <a:effectLst>
                  <a:outerShdw blurRad="50800" dist="38100" dir="10800000" algn="r" rotWithShape="0">
                    <a:prstClr val="black">
                      <a:alpha val="40000"/>
                    </a:prstClr>
                  </a:outerShdw>
                </a:effectLst>
                <a:latin typeface="Times New Roman" panose="02020603050405020304" charset="0"/>
                <a:sym typeface="+mn-ea"/>
              </a:rPr>
              <a:t>What do other people think about your generation?</a:t>
            </a:r>
            <a:endParaRPr lang="en-US" altLang="en-US" sz="4000" b="1">
              <a:effectLst>
                <a:outerShdw blurRad="50800" dist="38100" dir="10800000" algn="r" rotWithShape="0">
                  <a:prstClr val="black">
                    <a:alpha val="40000"/>
                  </a:prstClr>
                </a:outerShdw>
              </a:effectLst>
              <a:latin typeface="Times New Roman" panose="02020603050405020304" charset="0"/>
              <a:sym typeface="+mn-ea"/>
            </a:endParaRPr>
          </a:p>
        </p:txBody>
      </p:sp>
      <p:pic>
        <p:nvPicPr>
          <p:cNvPr id="24" name="图片 23" descr="resource"/>
          <p:cNvPicPr>
            <a:picLocks noChangeAspect="1"/>
          </p:cNvPicPr>
          <p:nvPr/>
        </p:nvPicPr>
        <p:blipFill>
          <a:blip r:embed="rId1"/>
          <a:stretch>
            <a:fillRect/>
          </a:stretch>
        </p:blipFill>
        <p:spPr>
          <a:xfrm>
            <a:off x="-389255" y="5464810"/>
            <a:ext cx="1149350" cy="1149350"/>
          </a:xfrm>
          <a:prstGeom prst="rect">
            <a:avLst/>
          </a:prstGeom>
        </p:spPr>
      </p:pic>
      <p:sp>
        <p:nvSpPr>
          <p:cNvPr id="25" name="文本框 24"/>
          <p:cNvSpPr txBox="1"/>
          <p:nvPr/>
        </p:nvSpPr>
        <p:spPr>
          <a:xfrm>
            <a:off x="9554845" y="1102360"/>
            <a:ext cx="1189355" cy="521970"/>
          </a:xfrm>
          <a:prstGeom prst="rect">
            <a:avLst/>
          </a:prstGeom>
          <a:noFill/>
        </p:spPr>
        <p:txBody>
          <a:bodyPr wrap="none" rtlCol="0" anchor="t">
            <a:spAutoFit/>
          </a:bodyPr>
          <a:p>
            <a:pPr lvl="0" algn="l">
              <a:buClrTx/>
              <a:buSzTx/>
              <a:buFontTx/>
            </a:pPr>
            <a:r>
              <a:rPr lang="en-US" sz="2800" b="1">
                <a:solidFill>
                  <a:srgbClr val="C00000"/>
                </a:solidFill>
                <a:latin typeface="Cambria" panose="02040503050406030204" charset="0"/>
                <a:ea typeface="宋体" panose="02010600030101010101" pitchFamily="2" charset="-122"/>
                <a:cs typeface="Cambria" panose="02040503050406030204" charset="0"/>
                <a:sym typeface="+mn-ea"/>
              </a:rPr>
              <a:t>2000s</a:t>
            </a:r>
            <a:endParaRPr lang="en-US" sz="2800" b="1">
              <a:solidFill>
                <a:srgbClr val="C00000"/>
              </a:solidFill>
              <a:latin typeface="Cambria" panose="02040503050406030204" charset="0"/>
              <a:ea typeface="宋体" panose="02010600030101010101" pitchFamily="2" charset="-122"/>
              <a:cs typeface="Cambria" panose="02040503050406030204" charset="0"/>
              <a:sym typeface="+mn-ea"/>
            </a:endParaRPr>
          </a:p>
        </p:txBody>
      </p:sp>
      <p:sp>
        <p:nvSpPr>
          <p:cNvPr id="26" name="文本框 25"/>
          <p:cNvSpPr txBox="1"/>
          <p:nvPr/>
        </p:nvSpPr>
        <p:spPr>
          <a:xfrm>
            <a:off x="6922770" y="1623695"/>
            <a:ext cx="2155190" cy="521970"/>
          </a:xfrm>
          <a:prstGeom prst="rect">
            <a:avLst/>
          </a:prstGeom>
          <a:noFill/>
        </p:spPr>
        <p:txBody>
          <a:bodyPr wrap="square" rtlCol="0" anchor="t">
            <a:spAutoFit/>
          </a:bodyPr>
          <a:p>
            <a:pPr lvl="0" algn="l">
              <a:buClrTx/>
              <a:buSzTx/>
              <a:buFontTx/>
            </a:pPr>
            <a:r>
              <a:rPr lang="en-US" sz="2800" b="1">
                <a:solidFill>
                  <a:srgbClr val="C00000"/>
                </a:solidFill>
                <a:latin typeface="Cambria" panose="02040503050406030204" charset="0"/>
                <a:ea typeface="宋体" panose="02010600030101010101" pitchFamily="2" charset="-122"/>
                <a:cs typeface="Cambria" panose="02040503050406030204" charset="0"/>
                <a:sym typeface="+mn-ea"/>
              </a:rPr>
              <a:t>oh-ohs/00s</a:t>
            </a:r>
            <a:endParaRPr lang="en-US" sz="2800" b="1">
              <a:solidFill>
                <a:srgbClr val="C00000"/>
              </a:solidFill>
              <a:latin typeface="Cambria" panose="02040503050406030204" charset="0"/>
              <a:ea typeface="宋体" panose="02010600030101010101" pitchFamily="2" charset="-122"/>
              <a:cs typeface="Cambria" panose="02040503050406030204" charset="0"/>
              <a:sym typeface="+mn-ea"/>
            </a:endParaRPr>
          </a:p>
        </p:txBody>
      </p:sp>
      <p:sp>
        <p:nvSpPr>
          <p:cNvPr id="27" name="文本框 26"/>
          <p:cNvSpPr txBox="1"/>
          <p:nvPr/>
        </p:nvSpPr>
        <p:spPr>
          <a:xfrm>
            <a:off x="7587615" y="2061210"/>
            <a:ext cx="897890" cy="521970"/>
          </a:xfrm>
          <a:prstGeom prst="rect">
            <a:avLst/>
          </a:prstGeom>
          <a:noFill/>
        </p:spPr>
        <p:txBody>
          <a:bodyPr wrap="none" rtlCol="0" anchor="t">
            <a:spAutoFit/>
          </a:bodyPr>
          <a:p>
            <a:pPr lvl="0" algn="l">
              <a:buClrTx/>
              <a:buSzTx/>
              <a:buFontTx/>
            </a:pPr>
            <a:r>
              <a:rPr lang="en-US" sz="2800" b="1">
                <a:solidFill>
                  <a:srgbClr val="C00000"/>
                </a:solidFill>
                <a:latin typeface="Cambria" panose="02040503050406030204" charset="0"/>
                <a:ea typeface="宋体" panose="02010600030101010101" pitchFamily="2" charset="-122"/>
                <a:cs typeface="Cambria" panose="02040503050406030204" charset="0"/>
                <a:sym typeface="+mn-ea"/>
              </a:rPr>
              <a:t>21st</a:t>
            </a:r>
            <a:endParaRPr lang="en-US" sz="2800" b="1">
              <a:solidFill>
                <a:srgbClr val="C00000"/>
              </a:solidFill>
              <a:latin typeface="Cambria" panose="02040503050406030204" charset="0"/>
              <a:ea typeface="宋体" panose="02010600030101010101" pitchFamily="2" charset="-122"/>
              <a:cs typeface="Cambria" panose="02040503050406030204" charset="0"/>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1000"/>
                                        <p:tgtEl>
                                          <p:spTgt spid="100"/>
                                        </p:tgtEl>
                                      </p:cBhvr>
                                    </p:animEffect>
                                    <p:anim calcmode="lin" valueType="num">
                                      <p:cBhvr>
                                        <p:cTn id="15" dur="1000" fill="hold"/>
                                        <p:tgtEl>
                                          <p:spTgt spid="100"/>
                                        </p:tgtEl>
                                        <p:attrNameLst>
                                          <p:attrName>ppt_x</p:attrName>
                                        </p:attrNameLst>
                                      </p:cBhvr>
                                      <p:tavLst>
                                        <p:tav tm="0">
                                          <p:val>
                                            <p:strVal val="#ppt_x"/>
                                          </p:val>
                                        </p:tav>
                                        <p:tav tm="100000">
                                          <p:val>
                                            <p:strVal val="#ppt_x"/>
                                          </p:val>
                                        </p:tav>
                                      </p:tavLst>
                                    </p:anim>
                                    <p:anim calcmode="lin" valueType="num">
                                      <p:cBhvr>
                                        <p:cTn id="16"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00"/>
                                        <p:tgtEl>
                                          <p:spTgt spid="12"/>
                                        </p:tgtEl>
                                      </p:cBhvr>
                                    </p:animEffect>
                                    <p:anim calcmode="lin" valueType="num">
                                      <p:cBhvr>
                                        <p:cTn id="78" dur="1000" fill="hold"/>
                                        <p:tgtEl>
                                          <p:spTgt spid="12"/>
                                        </p:tgtEl>
                                        <p:attrNameLst>
                                          <p:attrName>ppt_x</p:attrName>
                                        </p:attrNameLst>
                                      </p:cBhvr>
                                      <p:tavLst>
                                        <p:tav tm="0">
                                          <p:val>
                                            <p:strVal val="#ppt_x"/>
                                          </p:val>
                                        </p:tav>
                                        <p:tav tm="100000">
                                          <p:val>
                                            <p:strVal val="#ppt_x"/>
                                          </p:val>
                                        </p:tav>
                                      </p:tavLst>
                                    </p:anim>
                                    <p:anim calcmode="lin" valueType="num">
                                      <p:cBhvr>
                                        <p:cTn id="7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1000"/>
                                        <p:tgtEl>
                                          <p:spTgt spid="26"/>
                                        </p:tgtEl>
                                      </p:cBhvr>
                                    </p:animEffect>
                                    <p:anim calcmode="lin" valueType="num">
                                      <p:cBhvr>
                                        <p:cTn id="92" dur="1000" fill="hold"/>
                                        <p:tgtEl>
                                          <p:spTgt spid="26"/>
                                        </p:tgtEl>
                                        <p:attrNameLst>
                                          <p:attrName>ppt_x</p:attrName>
                                        </p:attrNameLst>
                                      </p:cBhvr>
                                      <p:tavLst>
                                        <p:tav tm="0">
                                          <p:val>
                                            <p:strVal val="#ppt_x"/>
                                          </p:val>
                                        </p:tav>
                                        <p:tav tm="100000">
                                          <p:val>
                                            <p:strVal val="#ppt_x"/>
                                          </p:val>
                                        </p:tav>
                                      </p:tavLst>
                                    </p:anim>
                                    <p:anim calcmode="lin" valueType="num">
                                      <p:cBhvr>
                                        <p:cTn id="9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1000"/>
                                        <p:tgtEl>
                                          <p:spTgt spid="27"/>
                                        </p:tgtEl>
                                      </p:cBhvr>
                                    </p:animEffect>
                                    <p:anim calcmode="lin" valueType="num">
                                      <p:cBhvr>
                                        <p:cTn id="99" dur="1000" fill="hold"/>
                                        <p:tgtEl>
                                          <p:spTgt spid="27"/>
                                        </p:tgtEl>
                                        <p:attrNameLst>
                                          <p:attrName>ppt_x</p:attrName>
                                        </p:attrNameLst>
                                      </p:cBhvr>
                                      <p:tavLst>
                                        <p:tav tm="0">
                                          <p:val>
                                            <p:strVal val="#ppt_x"/>
                                          </p:val>
                                        </p:tav>
                                        <p:tav tm="100000">
                                          <p:val>
                                            <p:strVal val="#ppt_x"/>
                                          </p:val>
                                        </p:tav>
                                      </p:tavLst>
                                    </p:anim>
                                    <p:anim calcmode="lin" valueType="num">
                                      <p:cBhvr>
                                        <p:cTn id="10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1000"/>
                                        <p:tgtEl>
                                          <p:spTgt spid="13"/>
                                        </p:tgtEl>
                                      </p:cBhvr>
                                    </p:animEffect>
                                    <p:anim calcmode="lin" valueType="num">
                                      <p:cBhvr>
                                        <p:cTn id="106" dur="1000" fill="hold"/>
                                        <p:tgtEl>
                                          <p:spTgt spid="13"/>
                                        </p:tgtEl>
                                        <p:attrNameLst>
                                          <p:attrName>ppt_x</p:attrName>
                                        </p:attrNameLst>
                                      </p:cBhvr>
                                      <p:tavLst>
                                        <p:tav tm="0">
                                          <p:val>
                                            <p:strVal val="#ppt_x"/>
                                          </p:val>
                                        </p:tav>
                                        <p:tav tm="100000">
                                          <p:val>
                                            <p:strVal val="#ppt_x"/>
                                          </p:val>
                                        </p:tav>
                                      </p:tavLst>
                                    </p:anim>
                                    <p:anim calcmode="lin" valueType="num">
                                      <p:cBhvr>
                                        <p:cTn id="10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1000"/>
                                        <p:tgtEl>
                                          <p:spTgt spid="14"/>
                                        </p:tgtEl>
                                      </p:cBhvr>
                                    </p:animEffect>
                                    <p:anim calcmode="lin" valueType="num">
                                      <p:cBhvr>
                                        <p:cTn id="113" dur="1000" fill="hold"/>
                                        <p:tgtEl>
                                          <p:spTgt spid="14"/>
                                        </p:tgtEl>
                                        <p:attrNameLst>
                                          <p:attrName>ppt_x</p:attrName>
                                        </p:attrNameLst>
                                      </p:cBhvr>
                                      <p:tavLst>
                                        <p:tav tm="0">
                                          <p:val>
                                            <p:strVal val="#ppt_x"/>
                                          </p:val>
                                        </p:tav>
                                        <p:tav tm="100000">
                                          <p:val>
                                            <p:strVal val="#ppt_x"/>
                                          </p:val>
                                        </p:tav>
                                      </p:tavLst>
                                    </p:anim>
                                    <p:anim calcmode="lin" valueType="num">
                                      <p:cBhvr>
                                        <p:cTn id="1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fade">
                                      <p:cBhvr>
                                        <p:cTn id="119" dur="1000"/>
                                        <p:tgtEl>
                                          <p:spTgt spid="17"/>
                                        </p:tgtEl>
                                      </p:cBhvr>
                                    </p:animEffect>
                                    <p:anim calcmode="lin" valueType="num">
                                      <p:cBhvr>
                                        <p:cTn id="120" dur="1000" fill="hold"/>
                                        <p:tgtEl>
                                          <p:spTgt spid="17"/>
                                        </p:tgtEl>
                                        <p:attrNameLst>
                                          <p:attrName>ppt_x</p:attrName>
                                        </p:attrNameLst>
                                      </p:cBhvr>
                                      <p:tavLst>
                                        <p:tav tm="0">
                                          <p:val>
                                            <p:strVal val="#ppt_x"/>
                                          </p:val>
                                        </p:tav>
                                        <p:tav tm="100000">
                                          <p:val>
                                            <p:strVal val="#ppt_x"/>
                                          </p:val>
                                        </p:tav>
                                      </p:tavLst>
                                    </p:anim>
                                    <p:anim calcmode="lin" valueType="num">
                                      <p:cBhvr>
                                        <p:cTn id="1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18"/>
                                        </p:tgtEl>
                                        <p:attrNameLst>
                                          <p:attrName>style.visibility</p:attrName>
                                        </p:attrNameLst>
                                      </p:cBhvr>
                                      <p:to>
                                        <p:strVal val="visible"/>
                                      </p:to>
                                    </p:set>
                                    <p:animEffect transition="in" filter="fade">
                                      <p:cBhvr>
                                        <p:cTn id="126" dur="1000"/>
                                        <p:tgtEl>
                                          <p:spTgt spid="18"/>
                                        </p:tgtEl>
                                      </p:cBhvr>
                                    </p:animEffect>
                                    <p:anim calcmode="lin" valueType="num">
                                      <p:cBhvr>
                                        <p:cTn id="127" dur="1000" fill="hold"/>
                                        <p:tgtEl>
                                          <p:spTgt spid="18"/>
                                        </p:tgtEl>
                                        <p:attrNameLst>
                                          <p:attrName>ppt_x</p:attrName>
                                        </p:attrNameLst>
                                      </p:cBhvr>
                                      <p:tavLst>
                                        <p:tav tm="0">
                                          <p:val>
                                            <p:strVal val="#ppt_x"/>
                                          </p:val>
                                        </p:tav>
                                        <p:tav tm="100000">
                                          <p:val>
                                            <p:strVal val="#ppt_x"/>
                                          </p:val>
                                        </p:tav>
                                      </p:tavLst>
                                    </p:anim>
                                    <p:anim calcmode="lin" valueType="num">
                                      <p:cBhvr>
                                        <p:cTn id="1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7" presetClass="entr" presetSubtype="0" fill="hold" grpId="0" nodeType="clickEffect">
                                  <p:stCondLst>
                                    <p:cond delay="0"/>
                                  </p:stCondLst>
                                  <p:childTnLst>
                                    <p:set>
                                      <p:cBhvr>
                                        <p:cTn id="132" dur="1" fill="hold">
                                          <p:stCondLst>
                                            <p:cond delay="0"/>
                                          </p:stCondLst>
                                        </p:cTn>
                                        <p:tgtEl>
                                          <p:spTgt spid="19"/>
                                        </p:tgtEl>
                                        <p:attrNameLst>
                                          <p:attrName>style.visibility</p:attrName>
                                        </p:attrNameLst>
                                      </p:cBhvr>
                                      <p:to>
                                        <p:strVal val="visible"/>
                                      </p:to>
                                    </p:set>
                                    <p:animEffect transition="in" filter="fade">
                                      <p:cBhvr>
                                        <p:cTn id="133" dur="1000"/>
                                        <p:tgtEl>
                                          <p:spTgt spid="19"/>
                                        </p:tgtEl>
                                      </p:cBhvr>
                                    </p:animEffect>
                                    <p:anim calcmode="lin" valueType="num">
                                      <p:cBhvr>
                                        <p:cTn id="134" dur="1000" fill="hold"/>
                                        <p:tgtEl>
                                          <p:spTgt spid="19"/>
                                        </p:tgtEl>
                                        <p:attrNameLst>
                                          <p:attrName>ppt_x</p:attrName>
                                        </p:attrNameLst>
                                      </p:cBhvr>
                                      <p:tavLst>
                                        <p:tav tm="0">
                                          <p:val>
                                            <p:strVal val="#ppt_x"/>
                                          </p:val>
                                        </p:tav>
                                        <p:tav tm="100000">
                                          <p:val>
                                            <p:strVal val="#ppt_x"/>
                                          </p:val>
                                        </p:tav>
                                      </p:tavLst>
                                    </p:anim>
                                    <p:anim calcmode="lin" valueType="num">
                                      <p:cBhvr>
                                        <p:cTn id="1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7" presetClass="entr" presetSubtype="0" fill="hold" grpId="0" nodeType="clickEffect">
                                  <p:stCondLst>
                                    <p:cond delay="0"/>
                                  </p:stCondLst>
                                  <p:childTnLst>
                                    <p:set>
                                      <p:cBhvr>
                                        <p:cTn id="139" dur="1" fill="hold">
                                          <p:stCondLst>
                                            <p:cond delay="0"/>
                                          </p:stCondLst>
                                        </p:cTn>
                                        <p:tgtEl>
                                          <p:spTgt spid="20"/>
                                        </p:tgtEl>
                                        <p:attrNameLst>
                                          <p:attrName>style.visibility</p:attrName>
                                        </p:attrNameLst>
                                      </p:cBhvr>
                                      <p:to>
                                        <p:strVal val="visible"/>
                                      </p:to>
                                    </p:set>
                                    <p:animEffect transition="in" filter="fade">
                                      <p:cBhvr>
                                        <p:cTn id="140" dur="1000"/>
                                        <p:tgtEl>
                                          <p:spTgt spid="20"/>
                                        </p:tgtEl>
                                      </p:cBhvr>
                                    </p:animEffect>
                                    <p:anim calcmode="lin" valueType="num">
                                      <p:cBhvr>
                                        <p:cTn id="141" dur="1000" fill="hold"/>
                                        <p:tgtEl>
                                          <p:spTgt spid="20"/>
                                        </p:tgtEl>
                                        <p:attrNameLst>
                                          <p:attrName>ppt_x</p:attrName>
                                        </p:attrNameLst>
                                      </p:cBhvr>
                                      <p:tavLst>
                                        <p:tav tm="0">
                                          <p:val>
                                            <p:strVal val="#ppt_x"/>
                                          </p:val>
                                        </p:tav>
                                        <p:tav tm="100000">
                                          <p:val>
                                            <p:strVal val="#ppt_x"/>
                                          </p:val>
                                        </p:tav>
                                      </p:tavLst>
                                    </p:anim>
                                    <p:anim calcmode="lin" valueType="num">
                                      <p:cBhvr>
                                        <p:cTn id="1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21"/>
                                        </p:tgtEl>
                                        <p:attrNameLst>
                                          <p:attrName>style.visibility</p:attrName>
                                        </p:attrNameLst>
                                      </p:cBhvr>
                                      <p:to>
                                        <p:strVal val="visible"/>
                                      </p:to>
                                    </p:set>
                                    <p:animEffect transition="in" filter="fade">
                                      <p:cBhvr>
                                        <p:cTn id="147" dur="1000"/>
                                        <p:tgtEl>
                                          <p:spTgt spid="21"/>
                                        </p:tgtEl>
                                      </p:cBhvr>
                                    </p:animEffect>
                                    <p:anim calcmode="lin" valueType="num">
                                      <p:cBhvr>
                                        <p:cTn id="148" dur="1000" fill="hold"/>
                                        <p:tgtEl>
                                          <p:spTgt spid="21"/>
                                        </p:tgtEl>
                                        <p:attrNameLst>
                                          <p:attrName>ppt_x</p:attrName>
                                        </p:attrNameLst>
                                      </p:cBhvr>
                                      <p:tavLst>
                                        <p:tav tm="0">
                                          <p:val>
                                            <p:strVal val="#ppt_x"/>
                                          </p:val>
                                        </p:tav>
                                        <p:tav tm="100000">
                                          <p:val>
                                            <p:strVal val="#ppt_x"/>
                                          </p:val>
                                        </p:tav>
                                      </p:tavLst>
                                    </p:anim>
                                    <p:anim calcmode="lin" valueType="num">
                                      <p:cBhvr>
                                        <p:cTn id="1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7" presetClass="entr" presetSubtype="0" fill="hold" grpId="0" nodeType="click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fade">
                                      <p:cBhvr>
                                        <p:cTn id="154" dur="1000"/>
                                        <p:tgtEl>
                                          <p:spTgt spid="22"/>
                                        </p:tgtEl>
                                      </p:cBhvr>
                                    </p:animEffect>
                                    <p:anim calcmode="lin" valueType="num">
                                      <p:cBhvr>
                                        <p:cTn id="155" dur="1000" fill="hold"/>
                                        <p:tgtEl>
                                          <p:spTgt spid="22"/>
                                        </p:tgtEl>
                                        <p:attrNameLst>
                                          <p:attrName>ppt_x</p:attrName>
                                        </p:attrNameLst>
                                      </p:cBhvr>
                                      <p:tavLst>
                                        <p:tav tm="0">
                                          <p:val>
                                            <p:strVal val="#ppt_x"/>
                                          </p:val>
                                        </p:tav>
                                        <p:tav tm="100000">
                                          <p:val>
                                            <p:strVal val="#ppt_x"/>
                                          </p:val>
                                        </p:tav>
                                      </p:tavLst>
                                    </p:anim>
                                    <p:anim calcmode="lin" valueType="num">
                                      <p:cBhvr>
                                        <p:cTn id="1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nodeType="clickEffect">
                                  <p:stCondLst>
                                    <p:cond delay="0"/>
                                  </p:stCondLst>
                                  <p:childTnLst>
                                    <p:set>
                                      <p:cBhvr>
                                        <p:cTn id="160" dur="1" fill="hold">
                                          <p:stCondLst>
                                            <p:cond delay="0"/>
                                          </p:stCondLst>
                                        </p:cTn>
                                        <p:tgtEl>
                                          <p:spTgt spid="24"/>
                                        </p:tgtEl>
                                        <p:attrNameLst>
                                          <p:attrName>style.visibility</p:attrName>
                                        </p:attrNameLst>
                                      </p:cBhvr>
                                      <p:to>
                                        <p:strVal val="visible"/>
                                      </p:to>
                                    </p:set>
                                    <p:animEffect transition="in" filter="fade">
                                      <p:cBhvr>
                                        <p:cTn id="161" dur="1000"/>
                                        <p:tgtEl>
                                          <p:spTgt spid="24"/>
                                        </p:tgtEl>
                                      </p:cBhvr>
                                    </p:animEffect>
                                    <p:anim calcmode="lin" valueType="num">
                                      <p:cBhvr>
                                        <p:cTn id="162" dur="1000" fill="hold"/>
                                        <p:tgtEl>
                                          <p:spTgt spid="24"/>
                                        </p:tgtEl>
                                        <p:attrNameLst>
                                          <p:attrName>ppt_x</p:attrName>
                                        </p:attrNameLst>
                                      </p:cBhvr>
                                      <p:tavLst>
                                        <p:tav tm="0">
                                          <p:val>
                                            <p:strVal val="#ppt_x"/>
                                          </p:val>
                                        </p:tav>
                                        <p:tav tm="100000">
                                          <p:val>
                                            <p:strVal val="#ppt_x"/>
                                          </p:val>
                                        </p:tav>
                                      </p:tavLst>
                                    </p:anim>
                                    <p:anim calcmode="lin" valueType="num">
                                      <p:cBhvr>
                                        <p:cTn id="1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23"/>
                                        </p:tgtEl>
                                        <p:attrNameLst>
                                          <p:attrName>style.visibility</p:attrName>
                                        </p:attrNameLst>
                                      </p:cBhvr>
                                      <p:to>
                                        <p:strVal val="visible"/>
                                      </p:to>
                                    </p:set>
                                    <p:animEffect transition="in" filter="fade">
                                      <p:cBhvr>
                                        <p:cTn id="168" dur="1000"/>
                                        <p:tgtEl>
                                          <p:spTgt spid="23"/>
                                        </p:tgtEl>
                                      </p:cBhvr>
                                    </p:animEffect>
                                    <p:anim calcmode="lin" valueType="num">
                                      <p:cBhvr>
                                        <p:cTn id="169" dur="1000" fill="hold"/>
                                        <p:tgtEl>
                                          <p:spTgt spid="23"/>
                                        </p:tgtEl>
                                        <p:attrNameLst>
                                          <p:attrName>ppt_x</p:attrName>
                                        </p:attrNameLst>
                                      </p:cBhvr>
                                      <p:tavLst>
                                        <p:tav tm="0">
                                          <p:val>
                                            <p:strVal val="#ppt_x"/>
                                          </p:val>
                                        </p:tav>
                                        <p:tav tm="100000">
                                          <p:val>
                                            <p:strVal val="#ppt_x"/>
                                          </p:val>
                                        </p:tav>
                                      </p:tavLst>
                                    </p:anim>
                                    <p:anim calcmode="lin" valueType="num">
                                      <p:cBhvr>
                                        <p:cTn id="1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0" grpId="0" animBg="1"/>
      <p:bldP spid="2" grpId="0" animBg="1"/>
      <p:bldP spid="3" grpId="0" animBg="1"/>
      <p:bldP spid="9" grpId="0"/>
      <p:bldP spid="12" grpId="0" animBg="1"/>
      <p:bldP spid="13" grpId="0" animBg="1"/>
      <p:bldP spid="14" grpId="0" animBg="1"/>
      <p:bldP spid="23" grpId="0"/>
      <p:bldP spid="8" grpId="1"/>
      <p:bldP spid="100" grpId="1" animBg="1"/>
      <p:bldP spid="2" grpId="1" animBg="1"/>
      <p:bldP spid="3" grpId="1" animBg="1"/>
      <p:bldP spid="9" grpId="1"/>
      <p:bldP spid="12" grpId="1" animBg="1"/>
      <p:bldP spid="13" grpId="1" animBg="1"/>
      <p:bldP spid="14" grpId="1" animBg="1"/>
      <p:bldP spid="23" grpId="1"/>
      <p:bldP spid="4" grpId="0"/>
      <p:bldP spid="6" grpId="0"/>
      <p:bldP spid="5" grpId="0"/>
      <p:bldP spid="7" grpId="0"/>
      <p:bldP spid="17" grpId="0"/>
      <p:bldP spid="18" grpId="0"/>
      <p:bldP spid="19" grpId="0"/>
      <p:bldP spid="20" grpId="0"/>
      <p:bldP spid="21" grpId="0"/>
      <p:bldP spid="22" grpId="0"/>
      <p:bldP spid="4" grpId="1"/>
      <p:bldP spid="6" grpId="1"/>
      <p:bldP spid="5" grpId="1"/>
      <p:bldP spid="7" grpId="1"/>
      <p:bldP spid="17" grpId="1"/>
      <p:bldP spid="18" grpId="1"/>
      <p:bldP spid="19" grpId="1"/>
      <p:bldP spid="20" grpId="1"/>
      <p:bldP spid="21" grpId="1"/>
      <p:bldP spid="22" grpId="1"/>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700270" y="314960"/>
            <a:ext cx="7339330" cy="3969385"/>
          </a:xfrm>
          <a:prstGeom prst="rect">
            <a:avLst/>
          </a:prstGeom>
          <a:gradFill>
            <a:gsLst>
              <a:gs pos="50000">
                <a:srgbClr val="F6EDE1">
                  <a:alpha val="34000"/>
                </a:srgbClr>
              </a:gs>
              <a:gs pos="0">
                <a:srgbClr val="F9F3EB"/>
              </a:gs>
              <a:gs pos="100000">
                <a:srgbClr val="F3E6D7"/>
              </a:gs>
            </a:gsLst>
            <a:lin scaled="1"/>
          </a:gradFill>
          <a:ln w="12700" cmpd="sng">
            <a:solidFill>
              <a:schemeClr val="accent1">
                <a:shade val="50000"/>
              </a:schemeClr>
            </a:solidFill>
            <a:prstDash val="solid"/>
          </a:ln>
        </p:spPr>
        <p:txBody>
          <a:bodyPr wrap="square">
            <a:spAutoFit/>
          </a:bodyPr>
          <a:p>
            <a:pPr indent="0" algn="l"/>
            <a:r>
              <a:rPr lang="en-US" sz="2800" b="0">
                <a:latin typeface="Times New Roman" panose="02020603050405020304" charset="0"/>
                <a:ea typeface="宋体" panose="02010600030101010101" pitchFamily="2" charset="-122"/>
              </a:rPr>
              <a:t>    Some adults worry that you’re more interested in the screen in front of you than the world around you. They think of you as the “face-down generation” because you use your phone so much</a:t>
            </a:r>
            <a:r>
              <a:rPr lang="en-US" sz="2800" b="0">
                <a:latin typeface="Times New Roman" panose="02020603050405020304" charset="0"/>
                <a:ea typeface="宋体" panose="02010600030101010101" pitchFamily="2" charset="-122"/>
                <a:cs typeface="Times New Roman" panose="02020603050405020304" charset="0"/>
              </a:rPr>
              <a:t> and t</a:t>
            </a:r>
            <a:r>
              <a:rPr lang="en-US" sz="2800" b="0">
                <a:latin typeface="Times New Roman" panose="02020603050405020304" charset="0"/>
                <a:ea typeface="宋体" panose="02010600030101010101" pitchFamily="2" charset="-122"/>
              </a:rPr>
              <a:t>hey wonder how you will deal with school, friends, and family.</a:t>
            </a:r>
            <a:r>
              <a:rPr lang="en-US" sz="2800" b="0">
                <a:latin typeface="Times New Roman" panose="02020603050405020304" charset="0"/>
                <a:ea typeface="宋体" panose="02010600030101010101" pitchFamily="2" charset="-122"/>
                <a:cs typeface="Times New Roman" panose="02020603050405020304" charset="0"/>
              </a:rPr>
              <a:t> Are today</a:t>
            </a:r>
            <a:r>
              <a:rPr lang="en-US" sz="2800" b="0">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cs typeface="Times New Roman" panose="02020603050405020304" charset="0"/>
              </a:rPr>
              <a:t>s teenagers too busy texting and taking selfies to become successful in real life </a:t>
            </a:r>
            <a:r>
              <a:rPr lang="en-US" sz="2800" b="0">
                <a:latin typeface="Times New Roman" panose="02020603050405020304" charset="0"/>
                <a:ea typeface="宋体" panose="02010600030101010101" pitchFamily="2" charset="-122"/>
              </a:rPr>
              <a:t>— or “</a:t>
            </a:r>
            <a:r>
              <a:rPr lang="en-US" sz="2800" b="0">
                <a:latin typeface="Times New Roman" panose="02020603050405020304" charset="0"/>
                <a:ea typeface="宋体" panose="02010600030101010101" pitchFamily="2" charset="-122"/>
                <a:cs typeface="Times New Roman" panose="02020603050405020304" charset="0"/>
              </a:rPr>
              <a:t>IRL</a:t>
            </a:r>
            <a:r>
              <a:rPr lang="en-US" sz="2800" b="0">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cs typeface="Times New Roman" panose="02020603050405020304" charset="0"/>
              </a:rPr>
              <a:t>, as you would say?</a:t>
            </a:r>
            <a:endParaRPr lang="en-US" altLang="en-US" sz="2800" b="0">
              <a:latin typeface="Times New Roman" panose="02020603050405020304" charset="0"/>
              <a:ea typeface="宋体" panose="02010600030101010101" pitchFamily="2" charset="-122"/>
              <a:cs typeface="Times New Roman" panose="02020603050405020304" charset="0"/>
            </a:endParaRPr>
          </a:p>
        </p:txBody>
      </p:sp>
      <p:pic>
        <p:nvPicPr>
          <p:cNvPr id="2" name="图片 1" descr="face-down generation1"/>
          <p:cNvPicPr>
            <a:picLocks noChangeAspect="1"/>
          </p:cNvPicPr>
          <p:nvPr/>
        </p:nvPicPr>
        <p:blipFill>
          <a:blip r:embed="rId1"/>
          <a:stretch>
            <a:fillRect/>
          </a:stretch>
        </p:blipFill>
        <p:spPr>
          <a:xfrm>
            <a:off x="130175" y="314960"/>
            <a:ext cx="4392295" cy="3110230"/>
          </a:xfrm>
          <a:prstGeom prst="round2DiagRect">
            <a:avLst/>
          </a:prstGeom>
        </p:spPr>
      </p:pic>
      <p:pic>
        <p:nvPicPr>
          <p:cNvPr id="3" name="图片 2" descr="face-down generation"/>
          <p:cNvPicPr>
            <a:picLocks noChangeAspect="1"/>
          </p:cNvPicPr>
          <p:nvPr/>
        </p:nvPicPr>
        <p:blipFill>
          <a:blip r:embed="rId2"/>
          <a:srcRect l="17948" t="46705" r="13817" b="36515"/>
          <a:stretch>
            <a:fillRect/>
          </a:stretch>
        </p:blipFill>
        <p:spPr>
          <a:xfrm>
            <a:off x="130175" y="3498215"/>
            <a:ext cx="4394200" cy="2341880"/>
          </a:xfrm>
          <a:prstGeom prst="round2DiagRect">
            <a:avLst/>
          </a:prstGeom>
          <a:ln w="28575" cmpd="sng">
            <a:solidFill>
              <a:schemeClr val="accent1">
                <a:shade val="50000"/>
              </a:schemeClr>
            </a:solidFill>
            <a:prstDash val="solid"/>
          </a:ln>
        </p:spPr>
      </p:pic>
      <p:sp>
        <p:nvSpPr>
          <p:cNvPr id="4" name="椭圆 3"/>
          <p:cNvSpPr/>
          <p:nvPr/>
        </p:nvSpPr>
        <p:spPr>
          <a:xfrm>
            <a:off x="6912610" y="226060"/>
            <a:ext cx="952500" cy="698500"/>
          </a:xfrm>
          <a:prstGeom prst="ellipse">
            <a:avLst/>
          </a:prstGeom>
          <a:noFill/>
          <a:ln w="666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 name="直接箭头连接符 4"/>
          <p:cNvCxnSpPr/>
          <p:nvPr/>
        </p:nvCxnSpPr>
        <p:spPr>
          <a:xfrm>
            <a:off x="4578350" y="4493260"/>
            <a:ext cx="758317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700270" y="4629785"/>
            <a:ext cx="1233805" cy="521970"/>
          </a:xfrm>
          <a:prstGeom prst="rect">
            <a:avLst/>
          </a:prstGeom>
          <a:noFill/>
          <a:ln>
            <a:solidFill>
              <a:schemeClr val="tx1"/>
            </a:solidFill>
          </a:ln>
        </p:spPr>
        <p:txBody>
          <a:bodyPr wrap="square" rtlCol="0" anchor="t">
            <a:spAutoFit/>
          </a:bodyPr>
          <a:p>
            <a:r>
              <a:rPr lang="en-US" sz="2800" b="1">
                <a:latin typeface="Cambria" panose="02040503050406030204" charset="0"/>
                <a:ea typeface="宋体" panose="02010600030101010101" pitchFamily="2" charset="-122"/>
                <a:cs typeface="Cambria" panose="02040503050406030204" charset="0"/>
                <a:sym typeface="+mn-ea"/>
              </a:rPr>
              <a:t>worry</a:t>
            </a:r>
            <a:endParaRPr lang="en-US" altLang="en-US" sz="2800" b="1">
              <a:latin typeface="Cambria" panose="02040503050406030204" charset="0"/>
              <a:ea typeface="宋体" panose="02010600030101010101" pitchFamily="2" charset="-122"/>
              <a:cs typeface="Cambria" panose="02040503050406030204" charset="0"/>
              <a:sym typeface="+mn-ea"/>
            </a:endParaRPr>
          </a:p>
        </p:txBody>
      </p:sp>
      <p:sp>
        <p:nvSpPr>
          <p:cNvPr id="12" name="文本框 11"/>
          <p:cNvSpPr txBox="1"/>
          <p:nvPr/>
        </p:nvSpPr>
        <p:spPr>
          <a:xfrm>
            <a:off x="6236970" y="4584065"/>
            <a:ext cx="4832350" cy="583565"/>
          </a:xfrm>
          <a:prstGeom prst="rect">
            <a:avLst/>
          </a:prstGeom>
          <a:gradFill>
            <a:gsLst>
              <a:gs pos="50000">
                <a:srgbClr val="ECCFCB"/>
              </a:gs>
              <a:gs pos="0">
                <a:srgbClr val="F2DFDC"/>
              </a:gs>
              <a:gs pos="100000">
                <a:srgbClr val="E5BEB9"/>
              </a:gs>
            </a:gsLst>
            <a:lin scaled="1"/>
          </a:gradFill>
          <a:ln w="12700" cmpd="sng">
            <a:solidFill>
              <a:schemeClr val="accent1">
                <a:shade val="50000"/>
              </a:schemeClr>
            </a:solidFill>
            <a:prstDash val="solid"/>
          </a:ln>
        </p:spPr>
        <p:txBody>
          <a:bodyPr wrap="square" rtlCol="0" anchor="t">
            <a:spAutoFit/>
          </a:bodyPr>
          <a:p>
            <a:pPr lvl="0" algn="l">
              <a:buClrTx/>
              <a:buSzTx/>
              <a:buFontTx/>
            </a:pPr>
            <a:r>
              <a:rPr lang="en-US" sz="3200" b="1">
                <a:latin typeface="Times New Roman" panose="02020603050405020304" charset="0"/>
                <a:ea typeface="宋体" panose="02010600030101010101" pitchFamily="2" charset="-122"/>
                <a:sym typeface="+mn-ea"/>
              </a:rPr>
              <a:t>be a face-down generation</a:t>
            </a:r>
            <a:endParaRPr lang="en-US" sz="3200" b="1">
              <a:latin typeface="Times New Roman" panose="02020603050405020304" charset="0"/>
              <a:ea typeface="宋体" panose="02010600030101010101" pitchFamily="2" charset="-122"/>
              <a:sym typeface="+mn-ea"/>
            </a:endParaRPr>
          </a:p>
        </p:txBody>
      </p:sp>
      <p:sp>
        <p:nvSpPr>
          <p:cNvPr id="15" name="文本框 14"/>
          <p:cNvSpPr txBox="1"/>
          <p:nvPr/>
        </p:nvSpPr>
        <p:spPr>
          <a:xfrm>
            <a:off x="4578350" y="5835650"/>
            <a:ext cx="7359650" cy="953135"/>
          </a:xfrm>
          <a:prstGeom prst="rect">
            <a:avLst/>
          </a:prstGeom>
          <a:noFill/>
          <a:ln w="28575" cmpd="sng">
            <a:solidFill>
              <a:schemeClr val="accent1">
                <a:shade val="50000"/>
              </a:schemeClr>
            </a:solidFill>
            <a:prstDash val="solid"/>
          </a:ln>
        </p:spPr>
        <p:txBody>
          <a:bodyPr wrap="square" rtlCol="0" anchor="t">
            <a:spAutoFit/>
          </a:bodyPr>
          <a:p>
            <a:pPr algn="ct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Today’s teenagers</a:t>
            </a:r>
            <a:r>
              <a:rPr lang="en-US" sz="2800">
                <a:latin typeface="Times New Roman" panose="02020603050405020304" charset="0"/>
                <a:ea typeface="宋体" panose="02010600030101010101" pitchFamily="2" charset="-122"/>
                <a:cs typeface="Times New Roman" panose="02020603050405020304" charset="0"/>
                <a:sym typeface="+mn-ea"/>
              </a:rPr>
              <a:t>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are </a:t>
            </a:r>
            <a:r>
              <a:rPr lang="en-US" sz="2800" b="1">
                <a:solidFill>
                  <a:schemeClr val="tx1"/>
                </a:solidFill>
                <a:latin typeface="Times New Roman" panose="02020603050405020304" charset="0"/>
                <a:ea typeface="宋体" panose="02010600030101010101" pitchFamily="2" charset="-122"/>
                <a:cs typeface="Times New Roman" panose="02020603050405020304" charset="0"/>
                <a:sym typeface="+mn-ea"/>
              </a:rPr>
              <a:t>too</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 busy texting and taking selfies </a:t>
            </a:r>
            <a:r>
              <a:rPr lang="en-US" sz="2800" b="1">
                <a:solidFill>
                  <a:schemeClr val="tx1"/>
                </a:solidFill>
                <a:latin typeface="Times New Roman" panose="02020603050405020304" charset="0"/>
                <a:ea typeface="宋体" panose="02010600030101010101" pitchFamily="2" charset="-122"/>
                <a:cs typeface="Times New Roman" panose="02020603050405020304" charset="0"/>
                <a:sym typeface="+mn-ea"/>
              </a:rPr>
              <a:t>to</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 become successful in real life.</a:t>
            </a:r>
            <a:endParaRPr lang="en-US"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6" name="下箭头 15"/>
          <p:cNvSpPr/>
          <p:nvPr/>
        </p:nvSpPr>
        <p:spPr>
          <a:xfrm>
            <a:off x="5194935" y="5167630"/>
            <a:ext cx="280035" cy="673100"/>
          </a:xfrm>
          <a:prstGeom prst="down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10218420" y="1166495"/>
            <a:ext cx="1683385" cy="521970"/>
          </a:xfrm>
          <a:prstGeom prst="rect">
            <a:avLst/>
          </a:prstGeom>
          <a:noFill/>
        </p:spPr>
        <p:txBody>
          <a:bodyPr wrap="none" rtlCol="0" anchor="t">
            <a:spAutoFit/>
          </a:bodyPr>
          <a:p>
            <a:r>
              <a:rPr lang="en-US" sz="2800">
                <a:solidFill>
                  <a:srgbClr val="C00000"/>
                </a:solidFill>
                <a:latin typeface="Times New Roman" panose="02020603050405020304" charset="0"/>
                <a:ea typeface="宋体" panose="02010600030101010101" pitchFamily="2" charset="-122"/>
                <a:sym typeface="+mn-ea"/>
              </a:rPr>
              <a:t>face-down </a:t>
            </a:r>
            <a:endParaRPr lang="en-US" altLang="en-US" sz="2800">
              <a:solidFill>
                <a:srgbClr val="C00000"/>
              </a:solidFill>
              <a:latin typeface="Times New Roman" panose="02020603050405020304" charset="0"/>
              <a:ea typeface="宋体" panose="02010600030101010101" pitchFamily="2" charset="-122"/>
              <a:sym typeface="+mn-ea"/>
            </a:endParaRPr>
          </a:p>
        </p:txBody>
      </p:sp>
      <p:sp>
        <p:nvSpPr>
          <p:cNvPr id="18" name="文本框 17"/>
          <p:cNvSpPr txBox="1"/>
          <p:nvPr/>
        </p:nvSpPr>
        <p:spPr>
          <a:xfrm>
            <a:off x="4724400" y="1600835"/>
            <a:ext cx="1684655" cy="521970"/>
          </a:xfrm>
          <a:prstGeom prst="rect">
            <a:avLst/>
          </a:prstGeom>
          <a:noFill/>
        </p:spPr>
        <p:txBody>
          <a:bodyPr wrap="none" rtlCol="0" anchor="t">
            <a:spAutoFit/>
          </a:bodyPr>
          <a:p>
            <a:r>
              <a:rPr lang="en-US" sz="2800">
                <a:solidFill>
                  <a:srgbClr val="C00000"/>
                </a:solidFill>
                <a:latin typeface="Times New Roman" panose="02020603050405020304" charset="0"/>
                <a:ea typeface="宋体" panose="02010600030101010101" pitchFamily="2" charset="-122"/>
                <a:sym typeface="+mn-ea"/>
              </a:rPr>
              <a:t>generation</a:t>
            </a:r>
            <a:endParaRPr lang="en-US" altLang="en-US" sz="2800">
              <a:solidFill>
                <a:srgbClr val="C00000"/>
              </a:solidFill>
              <a:latin typeface="Times New Roman" panose="02020603050405020304" charset="0"/>
              <a:ea typeface="宋体" panose="02010600030101010101" pitchFamily="2" charset="-122"/>
              <a:sym typeface="+mn-ea"/>
            </a:endParaRPr>
          </a:p>
        </p:txBody>
      </p:sp>
      <p:cxnSp>
        <p:nvCxnSpPr>
          <p:cNvPr id="19" name="直接连接符 18"/>
          <p:cNvCxnSpPr/>
          <p:nvPr/>
        </p:nvCxnSpPr>
        <p:spPr>
          <a:xfrm flipV="1">
            <a:off x="8295005" y="2108200"/>
            <a:ext cx="3642995" cy="14605"/>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5640705" y="3726180"/>
            <a:ext cx="6261100" cy="521970"/>
          </a:xfrm>
          <a:prstGeom prst="rect">
            <a:avLst/>
          </a:prstGeom>
          <a:solidFill>
            <a:schemeClr val="bg1"/>
          </a:solidFill>
          <a:ln>
            <a:solidFill>
              <a:schemeClr val="tx1"/>
            </a:solidFill>
          </a:ln>
        </p:spPr>
        <p:txBody>
          <a:bodyPr wrap="square" rtlCol="0" anchor="t">
            <a:spAutoFit/>
          </a:bodyPr>
          <a:p>
            <a:r>
              <a:rPr lang="en-US" sz="2800" b="1">
                <a:solidFill>
                  <a:srgbClr val="C00000"/>
                </a:solidFill>
                <a:latin typeface="Times New Roman" panose="02020603050405020304" charset="0"/>
                <a:ea typeface="宋体" panose="02010600030101010101" pitchFamily="2" charset="-122"/>
                <a:sym typeface="+mn-ea"/>
              </a:rPr>
              <a:t>What do you think about the question?</a:t>
            </a:r>
            <a:endParaRPr lang="en-US" altLang="en-US" sz="2800" b="1">
              <a:solidFill>
                <a:srgbClr val="C0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7541895" y="2444750"/>
            <a:ext cx="3827780" cy="521970"/>
          </a:xfrm>
          <a:prstGeom prst="rect">
            <a:avLst/>
          </a:prstGeom>
          <a:noFill/>
        </p:spPr>
        <p:txBody>
          <a:bodyPr wrap="none" rtlCol="0" anchor="t">
            <a:spAutoFit/>
          </a:bodyPr>
          <a:p>
            <a:r>
              <a:rPr lang="en-US" sz="2800">
                <a:solidFill>
                  <a:srgbClr val="C00000"/>
                </a:solidFill>
                <a:latin typeface="Times New Roman" panose="02020603050405020304" charset="0"/>
                <a:ea typeface="宋体" panose="02010600030101010101" pitchFamily="2" charset="-122"/>
                <a:cs typeface="Times New Roman" panose="02020603050405020304" charset="0"/>
                <a:sym typeface="+mn-ea"/>
              </a:rPr>
              <a:t>Are today</a:t>
            </a:r>
            <a:r>
              <a:rPr lang="en-US" sz="2800">
                <a:solidFill>
                  <a:srgbClr val="C00000"/>
                </a:solidFill>
                <a:latin typeface="Times New Roman" panose="02020603050405020304" charset="0"/>
                <a:ea typeface="宋体" panose="02010600030101010101" pitchFamily="2" charset="-122"/>
                <a:sym typeface="+mn-ea"/>
              </a:rPr>
              <a:t>’</a:t>
            </a:r>
            <a:r>
              <a:rPr lang="en-US" sz="2800">
                <a:solidFill>
                  <a:srgbClr val="C00000"/>
                </a:solidFill>
                <a:latin typeface="Times New Roman" panose="02020603050405020304" charset="0"/>
                <a:ea typeface="宋体" panose="02010600030101010101" pitchFamily="2" charset="-122"/>
                <a:cs typeface="Times New Roman" panose="02020603050405020304" charset="0"/>
                <a:sym typeface="+mn-ea"/>
              </a:rPr>
              <a:t>s teenagers </a:t>
            </a:r>
            <a:r>
              <a:rPr 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too</a:t>
            </a:r>
            <a:endParaRPr lang="en-US"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nvSpPr>
        <p:spPr>
          <a:xfrm>
            <a:off x="4706620" y="2879090"/>
            <a:ext cx="6073140" cy="521970"/>
          </a:xfrm>
          <a:prstGeom prst="rect">
            <a:avLst/>
          </a:prstGeom>
          <a:noFill/>
        </p:spPr>
        <p:txBody>
          <a:bodyPr wrap="none" rtlCol="0" anchor="t">
            <a:spAutoFit/>
          </a:bodyPr>
          <a:p>
            <a:r>
              <a:rPr lang="en-US" sz="2800">
                <a:solidFill>
                  <a:srgbClr val="C00000"/>
                </a:solidFill>
                <a:latin typeface="Times New Roman" panose="02020603050405020304" charset="0"/>
                <a:ea typeface="宋体" panose="02010600030101010101" pitchFamily="2" charset="-122"/>
                <a:cs typeface="Times New Roman" panose="02020603050405020304" charset="0"/>
                <a:sym typeface="+mn-ea"/>
              </a:rPr>
              <a:t>busy texting and taking selfies</a:t>
            </a:r>
            <a:r>
              <a:rPr 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 to</a:t>
            </a:r>
            <a:r>
              <a:rPr lang="en-US" sz="2800">
                <a:solidFill>
                  <a:srgbClr val="C00000"/>
                </a:solidFill>
                <a:latin typeface="Times New Roman" panose="02020603050405020304" charset="0"/>
                <a:ea typeface="宋体" panose="02010600030101010101" pitchFamily="2" charset="-122"/>
                <a:cs typeface="Times New Roman" panose="02020603050405020304" charset="0"/>
                <a:sym typeface="+mn-ea"/>
              </a:rPr>
              <a:t> become </a:t>
            </a:r>
            <a:endParaRPr lang="en-US" altLang="en-US" sz="2800">
              <a:solidFill>
                <a:srgbClr val="C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nvSpPr>
        <p:spPr>
          <a:xfrm>
            <a:off x="4693285" y="3290570"/>
            <a:ext cx="3196590" cy="521970"/>
          </a:xfrm>
          <a:prstGeom prst="rect">
            <a:avLst/>
          </a:prstGeom>
          <a:noFill/>
        </p:spPr>
        <p:txBody>
          <a:bodyPr wrap="none" rtlCol="0" anchor="t">
            <a:spAutoFit/>
          </a:bodyPr>
          <a:p>
            <a:r>
              <a:rPr lang="en-US" sz="2800">
                <a:solidFill>
                  <a:srgbClr val="C00000"/>
                </a:solidFill>
                <a:latin typeface="Times New Roman" panose="02020603050405020304" charset="0"/>
                <a:ea typeface="宋体" panose="02010600030101010101" pitchFamily="2" charset="-122"/>
                <a:cs typeface="Times New Roman" panose="02020603050405020304" charset="0"/>
                <a:sym typeface="+mn-ea"/>
              </a:rPr>
              <a:t>successful in real life</a:t>
            </a:r>
            <a:endParaRPr lang="en-US" altLang="en-US" sz="2800">
              <a:solidFill>
                <a:srgbClr val="C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1" name="文本框 10"/>
          <p:cNvSpPr txBox="1"/>
          <p:nvPr/>
        </p:nvSpPr>
        <p:spPr>
          <a:xfrm>
            <a:off x="6236970" y="5213350"/>
            <a:ext cx="5802630" cy="521970"/>
          </a:xfrm>
          <a:prstGeom prst="rect">
            <a:avLst/>
          </a:prstGeom>
          <a:gradFill>
            <a:gsLst>
              <a:gs pos="50000">
                <a:srgbClr val="ECCFCB"/>
              </a:gs>
              <a:gs pos="0">
                <a:srgbClr val="F2DFDC"/>
              </a:gs>
              <a:gs pos="100000">
                <a:srgbClr val="E5BEB9"/>
              </a:gs>
            </a:gsLst>
            <a:lin scaled="1"/>
          </a:gradFill>
          <a:ln w="12700" cmpd="sng">
            <a:solidFill>
              <a:schemeClr val="accent1">
                <a:shade val="50000"/>
              </a:schemeClr>
            </a:solidFill>
            <a:prstDash val="solid"/>
          </a:ln>
        </p:spPr>
        <p:txBody>
          <a:bodyPr wrap="square" rtlCol="0" anchor="t">
            <a:spAutoFit/>
          </a:bodyPr>
          <a:p>
            <a:pPr lvl="0" algn="l">
              <a:buClrTx/>
              <a:buSzTx/>
              <a:buFontTx/>
            </a:pPr>
            <a:r>
              <a:rPr lang="en-US" sz="2800" b="1">
                <a:latin typeface="Times New Roman" panose="02020603050405020304" charset="0"/>
                <a:ea typeface="宋体" panose="02010600030101010101" pitchFamily="2" charset="-122"/>
                <a:sym typeface="+mn-ea"/>
              </a:rPr>
              <a:t>be isolated from the outside world</a:t>
            </a:r>
            <a:endParaRPr lang="en-US" sz="2800" b="1">
              <a:latin typeface="Times New Roman" panose="02020603050405020304" charset="0"/>
              <a:ea typeface="宋体" panose="02010600030101010101" pitchFamily="2" charset="-122"/>
              <a:sym typeface="+mn-ea"/>
            </a:endParaRPr>
          </a:p>
        </p:txBody>
      </p:sp>
      <p:sp>
        <p:nvSpPr>
          <p:cNvPr id="24" name="文本框 23"/>
          <p:cNvSpPr txBox="1"/>
          <p:nvPr/>
        </p:nvSpPr>
        <p:spPr>
          <a:xfrm>
            <a:off x="211455" y="2538730"/>
            <a:ext cx="4231640" cy="521970"/>
          </a:xfrm>
          <a:prstGeom prst="rect">
            <a:avLst/>
          </a:prstGeom>
          <a:gradFill>
            <a:gsLst>
              <a:gs pos="50000">
                <a:srgbClr val="ECCFCB"/>
              </a:gs>
              <a:gs pos="0">
                <a:srgbClr val="F2DFDC"/>
              </a:gs>
              <a:gs pos="100000">
                <a:srgbClr val="E5BEB9"/>
              </a:gs>
            </a:gsLst>
            <a:lin scaled="1"/>
          </a:gradFill>
          <a:ln w="12700" cmpd="sng">
            <a:solidFill>
              <a:schemeClr val="accent1">
                <a:shade val="50000"/>
              </a:schemeClr>
            </a:solidFill>
            <a:prstDash val="solid"/>
          </a:ln>
        </p:spPr>
        <p:txBody>
          <a:bodyPr wrap="square" rtlCol="0" anchor="t">
            <a:spAutoFit/>
          </a:bodyPr>
          <a:p>
            <a:pPr lvl="0" algn="l">
              <a:buClrTx/>
              <a:buSzTx/>
              <a:buFontTx/>
            </a:pPr>
            <a:r>
              <a:rPr lang="en-US" sz="2800" b="1">
                <a:latin typeface="Times New Roman" panose="02020603050405020304" charset="0"/>
                <a:ea typeface="宋体" panose="02010600030101010101" pitchFamily="2" charset="-122"/>
                <a:sym typeface="+mn-ea"/>
              </a:rPr>
              <a:t>the face-down generation</a:t>
            </a:r>
            <a:endParaRPr lang="en-US" sz="2800" b="1">
              <a:latin typeface="Times New Roman" panose="02020603050405020304" charset="0"/>
              <a:ea typeface="宋体" panose="02010600030101010101" pitchFamily="2"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1000"/>
                                        <p:tgtEl>
                                          <p:spTgt spid="100"/>
                                        </p:tgtEl>
                                      </p:cBhvr>
                                    </p:animEffect>
                                    <p:anim calcmode="lin" valueType="num">
                                      <p:cBhvr>
                                        <p:cTn id="22" dur="1000" fill="hold"/>
                                        <p:tgtEl>
                                          <p:spTgt spid="100"/>
                                        </p:tgtEl>
                                        <p:attrNameLst>
                                          <p:attrName>ppt_x</p:attrName>
                                        </p:attrNameLst>
                                      </p:cBhvr>
                                      <p:tavLst>
                                        <p:tav tm="0">
                                          <p:val>
                                            <p:strVal val="#ppt_x"/>
                                          </p:val>
                                        </p:tav>
                                        <p:tav tm="100000">
                                          <p:val>
                                            <p:strVal val="#ppt_x"/>
                                          </p:val>
                                        </p:tav>
                                      </p:tavLst>
                                    </p:anim>
                                    <p:anim calcmode="lin" valueType="num">
                                      <p:cBhvr>
                                        <p:cTn id="23"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000" fill="hold">
                                          <p:stCondLst>
                                            <p:cond delay="0"/>
                                          </p:stCondLst>
                                        </p:cTn>
                                        <p:tgtEl>
                                          <p:spTgt spid="24"/>
                                        </p:tgtEl>
                                        <p:attrNameLst>
                                          <p:attrName>style.visibility</p:attrName>
                                        </p:attrNameLst>
                                      </p:cBhvr>
                                      <p:to>
                                        <p:strVal val="visible"/>
                                      </p:to>
                                    </p:set>
                                    <p:animEffect transition="in" filter="wipe(left)">
                                      <p:cBhvr>
                                        <p:cTn id="28" dur="1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000" fill="hold">
                                          <p:stCondLst>
                                            <p:cond delay="0"/>
                                          </p:stCondLst>
                                        </p:cTn>
                                        <p:tgtEl>
                                          <p:spTgt spid="4"/>
                                        </p:tgtEl>
                                        <p:attrNameLst>
                                          <p:attrName>style.visibility</p:attrName>
                                        </p:attrNameLst>
                                      </p:cBhvr>
                                      <p:to>
                                        <p:strVal val="visible"/>
                                      </p:to>
                                    </p:set>
                                    <p:animEffect transition="in" filter="wipe(left)">
                                      <p:cBhvr>
                                        <p:cTn id="46" dur="1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000" fill="hold">
                                          <p:stCondLst>
                                            <p:cond delay="0"/>
                                          </p:stCondLst>
                                        </p:cTn>
                                        <p:tgtEl>
                                          <p:spTgt spid="5"/>
                                        </p:tgtEl>
                                        <p:attrNameLst>
                                          <p:attrName>style.visibility</p:attrName>
                                        </p:attrNameLst>
                                      </p:cBhvr>
                                      <p:to>
                                        <p:strVal val="visible"/>
                                      </p:to>
                                    </p:set>
                                    <p:animEffect transition="in" filter="wipe(left)">
                                      <p:cBhvr>
                                        <p:cTn id="51" dur="10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000" fill="hold">
                                          <p:stCondLst>
                                            <p:cond delay="0"/>
                                          </p:stCondLst>
                                        </p:cTn>
                                        <p:tgtEl>
                                          <p:spTgt spid="6"/>
                                        </p:tgtEl>
                                        <p:attrNameLst>
                                          <p:attrName>style.visibility</p:attrName>
                                        </p:attrNameLst>
                                      </p:cBhvr>
                                      <p:to>
                                        <p:strVal val="visible"/>
                                      </p:to>
                                    </p:set>
                                    <p:animEffect transition="in" filter="wipe(left)">
                                      <p:cBhvr>
                                        <p:cTn id="56" dur="10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000" fill="hold">
                                          <p:stCondLst>
                                            <p:cond delay="0"/>
                                          </p:stCondLst>
                                        </p:cTn>
                                        <p:tgtEl>
                                          <p:spTgt spid="12"/>
                                        </p:tgtEl>
                                        <p:attrNameLst>
                                          <p:attrName>style.visibility</p:attrName>
                                        </p:attrNameLst>
                                      </p:cBhvr>
                                      <p:to>
                                        <p:strVal val="visible"/>
                                      </p:to>
                                    </p:set>
                                    <p:animEffect transition="in" filter="wipe(left)">
                                      <p:cBhvr>
                                        <p:cTn id="61" dur="1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000" fill="hold">
                                          <p:stCondLst>
                                            <p:cond delay="0"/>
                                          </p:stCondLst>
                                        </p:cTn>
                                        <p:tgtEl>
                                          <p:spTgt spid="11"/>
                                        </p:tgtEl>
                                        <p:attrNameLst>
                                          <p:attrName>style.visibility</p:attrName>
                                        </p:attrNameLst>
                                      </p:cBhvr>
                                      <p:to>
                                        <p:strVal val="visible"/>
                                      </p:to>
                                    </p:set>
                                    <p:animEffect transition="in" filter="wipe(left)">
                                      <p:cBhvr>
                                        <p:cTn id="66" dur="10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down)">
                                      <p:cBhvr>
                                        <p:cTn id="78" dur="500"/>
                                        <p:tgtEl>
                                          <p:spTgt spid="7"/>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down)">
                                      <p:cBhvr>
                                        <p:cTn id="81" dur="500"/>
                                        <p:tgtEl>
                                          <p:spTgt spid="9"/>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down)">
                                      <p:cBhvr>
                                        <p:cTn id="84" dur="500"/>
                                        <p:tgtEl>
                                          <p:spTgt spid="10"/>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grpId="0" nodeType="clickEffect">
                                  <p:stCondLst>
                                    <p:cond delay="0"/>
                                  </p:stCondLst>
                                  <p:childTnLst>
                                    <p:set>
                                      <p:cBhvr>
                                        <p:cTn id="95" dur="1000" fill="hold">
                                          <p:stCondLst>
                                            <p:cond delay="0"/>
                                          </p:stCondLst>
                                        </p:cTn>
                                        <p:tgtEl>
                                          <p:spTgt spid="20"/>
                                        </p:tgtEl>
                                        <p:attrNameLst>
                                          <p:attrName>style.visibility</p:attrName>
                                        </p:attrNameLst>
                                      </p:cBhvr>
                                      <p:to>
                                        <p:strVal val="visible"/>
                                      </p:to>
                                    </p:set>
                                    <p:animEffect transition="in" filter="box(in)">
                                      <p:cBhvr>
                                        <p:cTn id="9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4" grpId="0" animBg="1"/>
      <p:bldP spid="4" grpId="1" animBg="1"/>
      <p:bldP spid="6" grpId="0" animBg="1"/>
      <p:bldP spid="12" grpId="0" bldLvl="0" animBg="1"/>
      <p:bldP spid="16" grpId="0" bldLvl="0" animBg="1"/>
      <p:bldP spid="15" grpId="0" bldLvl="0" animBg="1"/>
      <p:bldP spid="17" grpId="0"/>
      <p:bldP spid="18" grpId="0"/>
      <p:bldP spid="20" grpId="0" animBg="1"/>
      <p:bldP spid="7" grpId="0"/>
      <p:bldP spid="9" grpId="0"/>
      <p:bldP spid="10" grpId="0"/>
      <p:bldP spid="7" grpId="1"/>
      <p:bldP spid="9" grpId="1"/>
      <p:bldP spid="10" grpId="1"/>
      <p:bldP spid="11" grpId="0" bldLvl="0" animBg="1"/>
      <p:bldP spid="2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helicopter parents"/>
          <p:cNvPicPr>
            <a:picLocks noChangeAspect="1"/>
          </p:cNvPicPr>
          <p:nvPr/>
        </p:nvPicPr>
        <p:blipFill>
          <a:blip r:embed="rId1"/>
          <a:stretch>
            <a:fillRect/>
          </a:stretch>
        </p:blipFill>
        <p:spPr>
          <a:xfrm>
            <a:off x="7849235" y="210820"/>
            <a:ext cx="3650615" cy="4399915"/>
          </a:xfrm>
          <a:prstGeom prst="rect">
            <a:avLst/>
          </a:prstGeom>
          <a:ln>
            <a:solidFill>
              <a:schemeClr val="tx1">
                <a:alpha val="44000"/>
              </a:schemeClr>
            </a:solidFill>
          </a:ln>
        </p:spPr>
      </p:pic>
      <p:sp>
        <p:nvSpPr>
          <p:cNvPr id="100" name="文本框 99"/>
          <p:cNvSpPr txBox="1"/>
          <p:nvPr/>
        </p:nvSpPr>
        <p:spPr>
          <a:xfrm>
            <a:off x="194945" y="210820"/>
            <a:ext cx="7279640" cy="4399915"/>
          </a:xfrm>
          <a:prstGeom prst="rect">
            <a:avLst/>
          </a:prstGeom>
          <a:gradFill>
            <a:gsLst>
              <a:gs pos="50000">
                <a:srgbClr val="F6EDE1">
                  <a:alpha val="34000"/>
                </a:srgbClr>
              </a:gs>
              <a:gs pos="0">
                <a:srgbClr val="F9F3EB"/>
              </a:gs>
              <a:gs pos="100000">
                <a:srgbClr val="F3E6D7"/>
              </a:gs>
            </a:gsLst>
            <a:lin scaled="1"/>
          </a:gradFill>
          <a:ln w="12700" cmpd="sng">
            <a:solidFill>
              <a:schemeClr val="accent1">
                <a:shade val="50000"/>
              </a:schemeClr>
            </a:solidFill>
            <a:prstDash val="solid"/>
          </a:ln>
        </p:spPr>
        <p:txBody>
          <a:bodyPr wrap="square">
            <a:spAutoFit/>
          </a:bodyPr>
          <a:p>
            <a:pPr indent="0" algn="just"/>
            <a:r>
              <a:rPr lang="en-US" sz="2800" b="0">
                <a:latin typeface="Times New Roman" panose="02020603050405020304" charset="0"/>
                <a:ea typeface="宋体" panose="02010600030101010101" pitchFamily="2" charset="-122"/>
              </a:rPr>
              <a:t>    Other adults worry that today’s youth are spoilt (宠坏的) and don’t want to face the challenges of adult life. Many children born in the 1990s and 2000s were raised by “helicopter parents”. They were always there to guide and help them with a busy schedule filled with homework and extra-curricular activities such as dancing, drawing, or sports. With parents who do everything for them, today’s youth seem to prefer to live like teenagers even when they are in their 20s or 30s.  </a:t>
            </a:r>
            <a:endParaRPr lang="en-US" sz="2800" b="0">
              <a:latin typeface="Times New Roman" panose="02020603050405020304" charset="0"/>
              <a:ea typeface="宋体" panose="02010600030101010101" pitchFamily="2" charset="-122"/>
            </a:endParaRPr>
          </a:p>
        </p:txBody>
      </p:sp>
      <p:sp>
        <p:nvSpPr>
          <p:cNvPr id="4" name="椭圆 3"/>
          <p:cNvSpPr/>
          <p:nvPr/>
        </p:nvSpPr>
        <p:spPr>
          <a:xfrm>
            <a:off x="2437765" y="107315"/>
            <a:ext cx="952500" cy="698500"/>
          </a:xfrm>
          <a:prstGeom prst="ellipse">
            <a:avLst/>
          </a:prstGeom>
          <a:noFill/>
          <a:ln w="666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4512945" y="5361305"/>
            <a:ext cx="1233805" cy="521970"/>
          </a:xfrm>
          <a:prstGeom prst="rect">
            <a:avLst/>
          </a:prstGeom>
          <a:noFill/>
          <a:ln>
            <a:solidFill>
              <a:schemeClr val="tx1"/>
            </a:solidFill>
          </a:ln>
        </p:spPr>
        <p:txBody>
          <a:bodyPr wrap="square" rtlCol="0" anchor="t">
            <a:spAutoFit/>
          </a:bodyPr>
          <a:p>
            <a:r>
              <a:rPr lang="en-US" sz="2800" b="1">
                <a:latin typeface="Cambria" panose="02040503050406030204" charset="0"/>
                <a:ea typeface="宋体" panose="02010600030101010101" pitchFamily="2" charset="-122"/>
                <a:cs typeface="Cambria" panose="02040503050406030204" charset="0"/>
                <a:sym typeface="+mn-ea"/>
              </a:rPr>
              <a:t>worry</a:t>
            </a:r>
            <a:endParaRPr lang="en-US" altLang="en-US" sz="2800" b="1">
              <a:latin typeface="Cambria" panose="02040503050406030204" charset="0"/>
              <a:ea typeface="宋体" panose="02010600030101010101" pitchFamily="2" charset="-122"/>
              <a:cs typeface="Cambria" panose="02040503050406030204" charset="0"/>
              <a:sym typeface="+mn-ea"/>
            </a:endParaRPr>
          </a:p>
        </p:txBody>
      </p:sp>
      <p:sp>
        <p:nvSpPr>
          <p:cNvPr id="8" name="文本框 7"/>
          <p:cNvSpPr txBox="1"/>
          <p:nvPr/>
        </p:nvSpPr>
        <p:spPr>
          <a:xfrm>
            <a:off x="288290" y="5207000"/>
            <a:ext cx="4031615" cy="829945"/>
          </a:xfrm>
          <a:prstGeom prst="rect">
            <a:avLst/>
          </a:prstGeom>
          <a:solidFill>
            <a:schemeClr val="tx2">
              <a:lumMod val="75000"/>
            </a:schemeClr>
          </a:solidFill>
          <a:ln w="12700" cmpd="sng">
            <a:solidFill>
              <a:schemeClr val="accent1">
                <a:shade val="50000"/>
              </a:schemeClr>
            </a:solidFill>
            <a:prstDash val="solid"/>
          </a:ln>
        </p:spPr>
        <p:txBody>
          <a:bodyPr wrap="square" rtlCol="0" anchor="t">
            <a:spAutoFit/>
          </a:bodyPr>
          <a:p>
            <a:r>
              <a:rPr lang="en-US" sz="2400" b="1">
                <a:latin typeface="Times New Roman" panose="02020603050405020304" charset="0"/>
                <a:ea typeface="宋体" panose="02010600030101010101" pitchFamily="2" charset="-122"/>
                <a:sym typeface="+mn-ea"/>
              </a:rPr>
              <a:t>be spoilt &amp; refuse to face the challenges of adult life </a:t>
            </a:r>
            <a:endParaRPr lang="en-US" altLang="en-US" sz="2400" b="1">
              <a:latin typeface="Times New Roman" panose="02020603050405020304" charset="0"/>
              <a:ea typeface="宋体" panose="02010600030101010101" pitchFamily="2" charset="-122"/>
              <a:sym typeface="+mn-ea"/>
            </a:endParaRPr>
          </a:p>
        </p:txBody>
      </p:sp>
      <p:cxnSp>
        <p:nvCxnSpPr>
          <p:cNvPr id="5" name="直接箭头连接符 4"/>
          <p:cNvCxnSpPr/>
          <p:nvPr/>
        </p:nvCxnSpPr>
        <p:spPr>
          <a:xfrm>
            <a:off x="109220" y="4704715"/>
            <a:ext cx="758317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954010" y="2411095"/>
            <a:ext cx="3441700" cy="583565"/>
          </a:xfrm>
          <a:prstGeom prst="rect">
            <a:avLst/>
          </a:prstGeom>
          <a:solidFill>
            <a:schemeClr val="tx2">
              <a:lumMod val="75000"/>
            </a:schemeClr>
          </a:solidFill>
          <a:ln w="12700" cmpd="sng">
            <a:solidFill>
              <a:schemeClr val="accent1">
                <a:shade val="50000"/>
              </a:schemeClr>
            </a:solidFill>
            <a:prstDash val="solid"/>
          </a:ln>
        </p:spPr>
        <p:txBody>
          <a:bodyPr wrap="square" rtlCol="0" anchor="t">
            <a:spAutoFit/>
          </a:bodyPr>
          <a:p>
            <a:pPr>
              <a:buClrTx/>
              <a:buSzTx/>
              <a:buFontTx/>
            </a:pPr>
            <a:r>
              <a:rPr lang="en-US" sz="3200" b="1">
                <a:latin typeface="Times New Roman" panose="02020603050405020304" charset="0"/>
                <a:ea typeface="宋体" panose="02010600030101010101" pitchFamily="2" charset="-122"/>
                <a:sym typeface="+mn-ea"/>
              </a:rPr>
              <a:t>helicopter parents</a:t>
            </a:r>
            <a:endParaRPr lang="en-US" sz="3200" b="1">
              <a:latin typeface="Times New Roman" panose="02020603050405020304" charset="0"/>
              <a:ea typeface="宋体" panose="02010600030101010101" pitchFamily="2" charset="-122"/>
              <a:sym typeface="+mn-ea"/>
            </a:endParaRPr>
          </a:p>
        </p:txBody>
      </p:sp>
      <p:sp>
        <p:nvSpPr>
          <p:cNvPr id="3" name="文本框 2"/>
          <p:cNvSpPr txBox="1"/>
          <p:nvPr/>
        </p:nvSpPr>
        <p:spPr>
          <a:xfrm>
            <a:off x="6819900" y="5084445"/>
            <a:ext cx="5123180" cy="1383665"/>
          </a:xfrm>
          <a:prstGeom prst="rect">
            <a:avLst/>
          </a:prstGeom>
          <a:noFill/>
          <a:ln w="28575" cmpd="sng">
            <a:solidFill>
              <a:schemeClr val="accent1">
                <a:shade val="50000"/>
              </a:schemeClr>
            </a:solidFill>
            <a:prstDash val="solid"/>
          </a:ln>
        </p:spPr>
        <p:txBody>
          <a:bodyPr wrap="square" rtlCol="0" anchor="t">
            <a:spAutoFit/>
          </a:bodyPr>
          <a:p>
            <a:pPr>
              <a:buClrTx/>
              <a:buSzTx/>
              <a:buFontTx/>
            </a:pP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Today’s youth seem to prefer to </a:t>
            </a:r>
            <a:r>
              <a:rPr lang="en-US" sz="2800" b="1">
                <a:latin typeface="Times New Roman" panose="02020603050405020304" charset="0"/>
                <a:ea typeface="宋体" panose="02010600030101010101" pitchFamily="2" charset="-122"/>
                <a:cs typeface="Times New Roman" panose="02020603050405020304" charset="0"/>
                <a:sym typeface="+mn-ea"/>
              </a:rPr>
              <a:t>live like teenagers</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 even when they are in their 20s or 30s.</a:t>
            </a:r>
            <a:endPar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6" name="下箭头 15"/>
          <p:cNvSpPr/>
          <p:nvPr/>
        </p:nvSpPr>
        <p:spPr>
          <a:xfrm rot="16200000">
            <a:off x="6160770" y="5231130"/>
            <a:ext cx="245110" cy="782320"/>
          </a:xfrm>
          <a:prstGeom prst="down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3550920" y="1492250"/>
            <a:ext cx="2809875" cy="521970"/>
          </a:xfrm>
          <a:prstGeom prst="rect">
            <a:avLst/>
          </a:prstGeom>
          <a:noFill/>
        </p:spPr>
        <p:txBody>
          <a:bodyPr wrap="square" rtlCol="0" anchor="t">
            <a:spAutoFit/>
          </a:bodyPr>
          <a:p>
            <a:pPr algn="dist"/>
            <a:r>
              <a:rPr lang="en-US" sz="2800">
                <a:solidFill>
                  <a:srgbClr val="C00000"/>
                </a:solidFill>
                <a:latin typeface="Times New Roman" panose="02020603050405020304" charset="0"/>
                <a:ea typeface="宋体" panose="02010600030101010101" pitchFamily="2" charset="-122"/>
                <a:sym typeface="+mn-ea"/>
              </a:rPr>
              <a:t>helicopter parents</a:t>
            </a:r>
            <a:endParaRPr lang="en-US" altLang="en-US" sz="2800">
              <a:solidFill>
                <a:srgbClr val="C00000"/>
              </a:solidFill>
              <a:latin typeface="Times New Roman" panose="02020603050405020304" charset="0"/>
              <a:ea typeface="宋体" panose="02010600030101010101" pitchFamily="2" charset="-122"/>
              <a:sym typeface="+mn-ea"/>
            </a:endParaRPr>
          </a:p>
        </p:txBody>
      </p:sp>
      <p:cxnSp>
        <p:nvCxnSpPr>
          <p:cNvPr id="19" name="直接连接符 18"/>
          <p:cNvCxnSpPr>
            <a:endCxn id="100" idx="3"/>
          </p:cNvCxnSpPr>
          <p:nvPr/>
        </p:nvCxnSpPr>
        <p:spPr>
          <a:xfrm flipV="1">
            <a:off x="249555" y="2411095"/>
            <a:ext cx="7225030" cy="6985"/>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88290" y="2818765"/>
            <a:ext cx="2149475" cy="8890"/>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000"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par>
                                <p:cTn id="60" presetID="22" presetClass="entr" presetSubtype="8"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1000"/>
                                        <p:tgtEl>
                                          <p:spTgt spid="3"/>
                                        </p:tgtEl>
                                      </p:cBhvr>
                                    </p:animEffect>
                                    <p:anim calcmode="lin" valueType="num">
                                      <p:cBhvr>
                                        <p:cTn id="75" dur="1000" fill="hold"/>
                                        <p:tgtEl>
                                          <p:spTgt spid="3"/>
                                        </p:tgtEl>
                                        <p:attrNameLst>
                                          <p:attrName>ppt_x</p:attrName>
                                        </p:attrNameLst>
                                      </p:cBhvr>
                                      <p:tavLst>
                                        <p:tav tm="0">
                                          <p:val>
                                            <p:strVal val="#ppt_x"/>
                                          </p:val>
                                        </p:tav>
                                        <p:tav tm="100000">
                                          <p:val>
                                            <p:strVal val="#ppt_x"/>
                                          </p:val>
                                        </p:tav>
                                      </p:tavLst>
                                    </p:anim>
                                    <p:anim calcmode="lin" valueType="num">
                                      <p:cBhvr>
                                        <p:cTn id="7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4" grpId="0" animBg="1"/>
      <p:bldP spid="6" grpId="0" animBg="1"/>
      <p:bldP spid="8" grpId="0" bldLvl="0" animBg="1"/>
      <p:bldP spid="2" grpId="0" bldLvl="0" animBg="1"/>
      <p:bldP spid="100" grpId="1" animBg="1"/>
      <p:bldP spid="4" grpId="1" animBg="1"/>
      <p:bldP spid="6" grpId="1" animBg="1"/>
      <p:bldP spid="8" grpId="1" animBg="1"/>
      <p:bldP spid="2" grpId="1" animBg="1"/>
      <p:bldP spid="10" grpId="0"/>
      <p:bldP spid="10" grpId="1"/>
      <p:bldP spid="16" grpId="0" animBg="1"/>
      <p:bldP spid="16" grpId="1" animBg="1"/>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p:nvSpPr>
        <p:spPr>
          <a:xfrm>
            <a:off x="3987165" y="1013460"/>
            <a:ext cx="7740650" cy="4831080"/>
          </a:xfrm>
          <a:prstGeom prst="rect">
            <a:avLst/>
          </a:prstGeom>
          <a:noFill/>
          <a:ln w="9525">
            <a:solidFill>
              <a:schemeClr val="tx1"/>
            </a:solidFill>
          </a:ln>
        </p:spPr>
        <p:txBody>
          <a:bodyPr wrap="square">
            <a:spAutoFit/>
          </a:bodyPr>
          <a:p>
            <a:pPr indent="267970"/>
            <a:r>
              <a:rPr lang="en-US" sz="2800" b="0" u="sng">
                <a:solidFill>
                  <a:srgbClr val="000000"/>
                </a:solidFill>
                <a:latin typeface="Times New Roman" panose="02020603050405020304" charset="0"/>
                <a:ea typeface="微软雅黑" panose="020B0503020204020204" pitchFamily="34" charset="-122"/>
              </a:rPr>
              <a:t>Helicopter parent</a:t>
            </a:r>
            <a:r>
              <a:rPr lang="en-US" sz="2800" b="0">
                <a:solidFill>
                  <a:srgbClr val="000000"/>
                </a:solidFill>
                <a:latin typeface="Times New Roman" panose="02020603050405020304" charset="0"/>
                <a:ea typeface="微软雅黑" panose="020B0503020204020204" pitchFamily="34" charset="-122"/>
              </a:rPr>
              <a:t> is a colloquial(</a:t>
            </a:r>
            <a:r>
              <a:rPr lang="zh-CN" sz="2800" b="0">
                <a:solidFill>
                  <a:srgbClr val="000000"/>
                </a:solidFill>
                <a:ea typeface="宋体" panose="02010600030101010101" pitchFamily="2" charset="-122"/>
              </a:rPr>
              <a:t>口语体</a:t>
            </a:r>
            <a:r>
              <a:rPr lang="en-US" altLang="zh-CN" sz="2800" b="0">
                <a:solidFill>
                  <a:srgbClr val="000000"/>
                </a:solidFill>
                <a:ea typeface="宋体" panose="02010600030101010101" pitchFamily="2" charset="-122"/>
              </a:rPr>
              <a:t>)</a:t>
            </a:r>
            <a:r>
              <a:rPr lang="en-US" sz="2800" b="0">
                <a:solidFill>
                  <a:srgbClr val="000000"/>
                </a:solidFill>
                <a:latin typeface="Times New Roman" panose="02020603050405020304" charset="0"/>
                <a:ea typeface="微软雅黑" panose="020B0503020204020204" pitchFamily="34" charset="-122"/>
              </a:rPr>
              <a:t>, early 21st-century term for a parent who pays extremely close attention to his or her child’s or children’s experiences and problems, particularly at educational institutions. These parents rush to prevent any harm or failure from befalling them and will not let them learn from their own mistakes, sometimes even contrary to the children’s wishes. They are so named because, like helicopters, they hover closely overhead, rarely out of reach, whether their children need them or not.</a:t>
            </a:r>
            <a:endParaRPr lang="en-US" altLang="en-US" sz="2800" b="0">
              <a:solidFill>
                <a:srgbClr val="000000"/>
              </a:solidFill>
              <a:latin typeface="Times New Roman" panose="02020603050405020304" charset="0"/>
              <a:ea typeface="微软雅黑" panose="020B0503020204020204" pitchFamily="34" charset="-122"/>
            </a:endParaRPr>
          </a:p>
        </p:txBody>
      </p:sp>
      <p:pic>
        <p:nvPicPr>
          <p:cNvPr id="9" name="图片 8" descr="helicopter parents"/>
          <p:cNvPicPr>
            <a:picLocks noChangeAspect="1"/>
          </p:cNvPicPr>
          <p:nvPr/>
        </p:nvPicPr>
        <p:blipFill>
          <a:blip r:embed="rId1"/>
          <a:stretch>
            <a:fillRect/>
          </a:stretch>
        </p:blipFill>
        <p:spPr>
          <a:xfrm>
            <a:off x="106045" y="1132840"/>
            <a:ext cx="3736975" cy="4504055"/>
          </a:xfrm>
          <a:prstGeom prst="rect">
            <a:avLst/>
          </a:prstGeom>
          <a:ln>
            <a:solidFill>
              <a:schemeClr val="tx1">
                <a:alpha val="44000"/>
              </a:schemeClr>
            </a:solidFill>
          </a:ln>
        </p:spPr>
      </p:pic>
      <p:sp>
        <p:nvSpPr>
          <p:cNvPr id="4" name="文本框 3"/>
          <p:cNvSpPr txBox="1"/>
          <p:nvPr/>
        </p:nvSpPr>
        <p:spPr>
          <a:xfrm>
            <a:off x="1143635" y="182245"/>
            <a:ext cx="5486400" cy="645160"/>
          </a:xfrm>
          <a:prstGeom prst="rect">
            <a:avLst/>
          </a:prstGeom>
          <a:noFill/>
        </p:spPr>
        <p:txBody>
          <a:bodyPr wrap="none" rtlCol="0" anchor="t">
            <a:spAutoFit/>
            <a:scene3d>
              <a:camera prst="orthographicFront"/>
              <a:lightRig rig="threePt" dir="t"/>
            </a:scene3d>
          </a:bodyPr>
          <a:p>
            <a:r>
              <a:rPr lang="en-US" sz="36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sym typeface="+mn-ea"/>
              </a:rPr>
              <a:t>What is Helicopter parent?</a:t>
            </a:r>
            <a:endParaRPr lang="en-US" altLang="en-US" sz="36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000"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face-down generation1"/>
          <p:cNvPicPr>
            <a:picLocks noChangeAspect="1"/>
          </p:cNvPicPr>
          <p:nvPr>
            <p:custDataLst>
              <p:tags r:id="rId1"/>
            </p:custDataLst>
          </p:nvPr>
        </p:nvPicPr>
        <p:blipFill>
          <a:blip r:embed="rId2"/>
          <a:stretch>
            <a:fillRect/>
          </a:stretch>
        </p:blipFill>
        <p:spPr>
          <a:xfrm>
            <a:off x="130175" y="180975"/>
            <a:ext cx="3279140" cy="2322830"/>
          </a:xfrm>
          <a:prstGeom prst="round2DiagRect">
            <a:avLst/>
          </a:prstGeom>
        </p:spPr>
      </p:pic>
      <p:pic>
        <p:nvPicPr>
          <p:cNvPr id="9" name="图片 8" descr="helicopter parents"/>
          <p:cNvPicPr>
            <a:picLocks noChangeAspect="1"/>
          </p:cNvPicPr>
          <p:nvPr/>
        </p:nvPicPr>
        <p:blipFill>
          <a:blip r:embed="rId3"/>
          <a:stretch>
            <a:fillRect/>
          </a:stretch>
        </p:blipFill>
        <p:spPr>
          <a:xfrm>
            <a:off x="130175" y="2598420"/>
            <a:ext cx="3311525" cy="2121535"/>
          </a:xfrm>
          <a:prstGeom prst="round2DiagRect">
            <a:avLst/>
          </a:prstGeom>
          <a:ln>
            <a:solidFill>
              <a:schemeClr val="tx1">
                <a:alpha val="44000"/>
              </a:schemeClr>
            </a:solidFill>
          </a:ln>
        </p:spPr>
      </p:pic>
      <p:sp>
        <p:nvSpPr>
          <p:cNvPr id="100" name="文本框 99"/>
          <p:cNvSpPr txBox="1"/>
          <p:nvPr/>
        </p:nvSpPr>
        <p:spPr>
          <a:xfrm>
            <a:off x="3616325" y="180975"/>
            <a:ext cx="8424545" cy="521970"/>
          </a:xfrm>
          <a:prstGeom prst="rect">
            <a:avLst/>
          </a:prstGeom>
          <a:noFill/>
          <a:ln w="9525">
            <a:noFill/>
          </a:ln>
        </p:spPr>
        <p:txBody>
          <a:bodyPr wrap="square">
            <a:spAutoFit/>
          </a:bodyPr>
          <a:p>
            <a:pPr indent="0"/>
            <a:r>
              <a:rPr lang="en-US" sz="2800" b="1" u="sng">
                <a:effectLst>
                  <a:innerShdw blurRad="63500" dist="50800" dir="18900000">
                    <a:prstClr val="black">
                      <a:alpha val="50000"/>
                    </a:prstClr>
                  </a:innerShdw>
                </a:effectLst>
                <a:latin typeface="Cambria" panose="02040503050406030204" charset="0"/>
                <a:ea typeface="宋体" panose="02010600030101010101" pitchFamily="2" charset="-122"/>
                <a:cs typeface="Cambria" panose="02040503050406030204" charset="0"/>
              </a:rPr>
              <a:t>Does the face-down generation need a heads-up?</a:t>
            </a:r>
            <a:endParaRPr lang="en-US" altLang="en-US" sz="2800" b="1" u="sng">
              <a:effectLst>
                <a:innerShdw blurRad="63500" dist="50800" dir="18900000">
                  <a:prstClr val="black">
                    <a:alpha val="50000"/>
                  </a:prstClr>
                </a:innerShdw>
              </a:effectLst>
              <a:latin typeface="Cambria" panose="02040503050406030204" charset="0"/>
              <a:ea typeface="宋体" panose="02010600030101010101" pitchFamily="2" charset="-122"/>
              <a:cs typeface="Cambria" panose="02040503050406030204" charset="0"/>
            </a:endParaRPr>
          </a:p>
        </p:txBody>
      </p:sp>
      <p:sp>
        <p:nvSpPr>
          <p:cNvPr id="3" name="文本框 2"/>
          <p:cNvSpPr txBox="1"/>
          <p:nvPr/>
        </p:nvSpPr>
        <p:spPr>
          <a:xfrm>
            <a:off x="3616325" y="853440"/>
            <a:ext cx="8425180" cy="3969385"/>
          </a:xfrm>
          <a:prstGeom prst="rect">
            <a:avLst/>
          </a:prstGeom>
          <a:gradFill>
            <a:gsLst>
              <a:gs pos="50000">
                <a:srgbClr val="F6EDE1">
                  <a:alpha val="34000"/>
                </a:srgbClr>
              </a:gs>
              <a:gs pos="0">
                <a:srgbClr val="F9F3EB"/>
              </a:gs>
              <a:gs pos="100000">
                <a:srgbClr val="F3E6D7"/>
              </a:gs>
            </a:gsLst>
            <a:lin scaled="1"/>
          </a:gradFill>
          <a:ln w="12700" cmpd="sng">
            <a:solidFill>
              <a:schemeClr val="accent1">
                <a:shade val="50000"/>
              </a:schemeClr>
            </a:solidFill>
            <a:prstDash val="solid"/>
          </a:ln>
        </p:spPr>
        <p:txBody>
          <a:bodyPr wrap="square">
            <a:spAutoFit/>
          </a:bodyPr>
          <a:p>
            <a:pPr indent="0" algn="l"/>
            <a:r>
              <a:rPr lang="en-US" sz="2800" b="0">
                <a:latin typeface="Times New Roman" panose="02020603050405020304" charset="0"/>
                <a:ea typeface="宋体" panose="02010600030101010101" pitchFamily="2" charset="-122"/>
              </a:rPr>
              <a:t>    Does the face-down generation need a heads-up? Well, probably not. The fact is that many of today’s teenagers are better educated and more creative than past generations. They also seem to be enthusiastic (热情的) and willing to become leaders. More young people than ever volunteer to help their communities. There are also brave young people such as Malala Yousafzai, the teenager who won the 2014 Nobel Peace Prize for pushing girls’ rights to go to school.</a:t>
            </a:r>
            <a:endParaRPr lang="en-US" sz="2800" b="0">
              <a:latin typeface="Times New Roman" panose="02020603050405020304" charset="0"/>
              <a:ea typeface="宋体" panose="02010600030101010101" pitchFamily="2" charset="-122"/>
            </a:endParaRPr>
          </a:p>
        </p:txBody>
      </p:sp>
      <p:sp>
        <p:nvSpPr>
          <p:cNvPr id="4" name="文本框 3"/>
          <p:cNvSpPr txBox="1"/>
          <p:nvPr/>
        </p:nvSpPr>
        <p:spPr>
          <a:xfrm>
            <a:off x="3616960" y="1282700"/>
            <a:ext cx="2656205" cy="521970"/>
          </a:xfrm>
          <a:prstGeom prst="rect">
            <a:avLst/>
          </a:prstGeom>
          <a:noFill/>
        </p:spPr>
        <p:txBody>
          <a:bodyPr wrap="square" rtlCol="0" anchor="t">
            <a:spAutoFit/>
          </a:bodyPr>
          <a:p>
            <a:pPr algn="just"/>
            <a:r>
              <a:rPr lang="en-US" sz="2800">
                <a:solidFill>
                  <a:srgbClr val="C00000"/>
                </a:solidFill>
                <a:latin typeface="Times New Roman" panose="02020603050405020304" charset="0"/>
                <a:ea typeface="宋体" panose="02010600030101010101" pitchFamily="2" charset="-122"/>
                <a:sym typeface="+mn-ea"/>
              </a:rPr>
              <a:t>probably not</a:t>
            </a:r>
            <a:endParaRPr lang="en-US" altLang="en-US" sz="2800">
              <a:solidFill>
                <a:srgbClr val="C00000"/>
              </a:solidFill>
              <a:latin typeface="Times New Roman" panose="02020603050405020304" charset="0"/>
              <a:ea typeface="宋体" panose="02010600030101010101" pitchFamily="2" charset="-122"/>
              <a:sym typeface="+mn-ea"/>
            </a:endParaRPr>
          </a:p>
        </p:txBody>
      </p:sp>
      <p:sp>
        <p:nvSpPr>
          <p:cNvPr id="5" name="椭圆 4"/>
          <p:cNvSpPr/>
          <p:nvPr/>
        </p:nvSpPr>
        <p:spPr>
          <a:xfrm>
            <a:off x="6243955" y="1194435"/>
            <a:ext cx="715010" cy="698500"/>
          </a:xfrm>
          <a:prstGeom prst="ellipse">
            <a:avLst/>
          </a:prstGeom>
          <a:noFill/>
          <a:ln w="666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30175" y="4974590"/>
            <a:ext cx="951865" cy="521970"/>
          </a:xfrm>
          <a:prstGeom prst="rect">
            <a:avLst/>
          </a:prstGeom>
          <a:noFill/>
          <a:ln>
            <a:solidFill>
              <a:schemeClr val="tx1"/>
            </a:solidFill>
          </a:ln>
        </p:spPr>
        <p:txBody>
          <a:bodyPr wrap="square" rtlCol="0" anchor="t">
            <a:spAutoFit/>
          </a:bodyPr>
          <a:p>
            <a:pPr lvl="0" algn="l">
              <a:buClrTx/>
              <a:buSzTx/>
              <a:buFontTx/>
            </a:pPr>
            <a:r>
              <a:rPr lang="en-US" sz="2800" b="1">
                <a:latin typeface="Cambria" panose="02040503050406030204" charset="0"/>
                <a:ea typeface="宋体" panose="02010600030101010101" pitchFamily="2" charset="-122"/>
                <a:cs typeface="Cambria" panose="02040503050406030204" charset="0"/>
                <a:sym typeface="+mn-ea"/>
              </a:rPr>
              <a:t> fact</a:t>
            </a:r>
            <a:endParaRPr lang="en-US" sz="2800" b="1">
              <a:latin typeface="Cambria" panose="02040503050406030204" charset="0"/>
              <a:ea typeface="宋体" panose="02010600030101010101" pitchFamily="2" charset="-122"/>
              <a:cs typeface="Cambria" panose="02040503050406030204" charset="0"/>
              <a:sym typeface="+mn-ea"/>
            </a:endParaRPr>
          </a:p>
        </p:txBody>
      </p:sp>
      <p:sp>
        <p:nvSpPr>
          <p:cNvPr id="7" name="文本框 6"/>
          <p:cNvSpPr txBox="1"/>
          <p:nvPr/>
        </p:nvSpPr>
        <p:spPr>
          <a:xfrm>
            <a:off x="1353820" y="4974590"/>
            <a:ext cx="2590165" cy="460375"/>
          </a:xfrm>
          <a:prstGeom prst="rect">
            <a:avLst/>
          </a:prstGeom>
          <a:solidFill>
            <a:schemeClr val="accent3">
              <a:lumMod val="60000"/>
              <a:lumOff val="40000"/>
            </a:schemeClr>
          </a:solidFill>
          <a:ln w="12700" cmpd="sng">
            <a:solidFill>
              <a:schemeClr val="accent1">
                <a:shade val="50000"/>
              </a:schemeClr>
            </a:solidFill>
            <a:prstDash val="solid"/>
          </a:ln>
        </p:spPr>
        <p:txBody>
          <a:bodyPr wrap="square" rtlCol="0" anchor="t">
            <a:spAutoFit/>
          </a:bodyPr>
          <a:p>
            <a:pPr lvl="0" algn="l">
              <a:buClrTx/>
              <a:buSzTx/>
              <a:buFontTx/>
            </a:pPr>
            <a:r>
              <a:rPr lang="en-US" sz="2400" b="1">
                <a:latin typeface="Times New Roman" panose="02020603050405020304" charset="0"/>
                <a:ea typeface="宋体" panose="02010600030101010101" pitchFamily="2" charset="-122"/>
                <a:sym typeface="+mn-ea"/>
              </a:rPr>
              <a:t>be better educated</a:t>
            </a:r>
            <a:endParaRPr lang="en-US" sz="2400" b="1">
              <a:latin typeface="Times New Roman" panose="02020603050405020304" charset="0"/>
              <a:ea typeface="宋体" panose="02010600030101010101" pitchFamily="2" charset="-122"/>
              <a:sym typeface="+mn-ea"/>
            </a:endParaRPr>
          </a:p>
        </p:txBody>
      </p:sp>
      <p:sp>
        <p:nvSpPr>
          <p:cNvPr id="8" name="文本框 7"/>
          <p:cNvSpPr txBox="1"/>
          <p:nvPr/>
        </p:nvSpPr>
        <p:spPr>
          <a:xfrm>
            <a:off x="1353820" y="5550535"/>
            <a:ext cx="2590165" cy="460375"/>
          </a:xfrm>
          <a:prstGeom prst="rect">
            <a:avLst/>
          </a:prstGeom>
          <a:solidFill>
            <a:schemeClr val="accent3">
              <a:lumMod val="60000"/>
              <a:lumOff val="40000"/>
            </a:schemeClr>
          </a:solidFill>
          <a:ln w="12700" cmpd="sng">
            <a:solidFill>
              <a:schemeClr val="accent1">
                <a:shade val="50000"/>
              </a:schemeClr>
            </a:solidFill>
            <a:prstDash val="solid"/>
          </a:ln>
        </p:spPr>
        <p:txBody>
          <a:bodyPr wrap="square" rtlCol="0" anchor="t">
            <a:spAutoFit/>
          </a:bodyPr>
          <a:p>
            <a:pPr lvl="0" algn="l">
              <a:buClrTx/>
              <a:buSzTx/>
              <a:buFontTx/>
            </a:pPr>
            <a:r>
              <a:rPr lang="en-US" sz="2400" b="1">
                <a:latin typeface="Times New Roman" panose="02020603050405020304" charset="0"/>
                <a:ea typeface="宋体" panose="02010600030101010101" pitchFamily="2" charset="-122"/>
                <a:sym typeface="+mn-ea"/>
              </a:rPr>
              <a:t>be more creative</a:t>
            </a:r>
            <a:endParaRPr lang="en-US" sz="2400" b="1">
              <a:latin typeface="Times New Roman" panose="02020603050405020304" charset="0"/>
              <a:ea typeface="宋体" panose="02010600030101010101" pitchFamily="2" charset="-122"/>
              <a:sym typeface="+mn-ea"/>
            </a:endParaRPr>
          </a:p>
        </p:txBody>
      </p:sp>
      <p:sp>
        <p:nvSpPr>
          <p:cNvPr id="10" name="文本框 9"/>
          <p:cNvSpPr txBox="1"/>
          <p:nvPr/>
        </p:nvSpPr>
        <p:spPr>
          <a:xfrm>
            <a:off x="1353820" y="6114415"/>
            <a:ext cx="2263140" cy="460375"/>
          </a:xfrm>
          <a:prstGeom prst="rect">
            <a:avLst/>
          </a:prstGeom>
          <a:solidFill>
            <a:schemeClr val="accent3">
              <a:lumMod val="60000"/>
              <a:lumOff val="40000"/>
            </a:schemeClr>
          </a:solidFill>
          <a:ln w="12700" cmpd="sng">
            <a:solidFill>
              <a:schemeClr val="accent1">
                <a:shade val="50000"/>
              </a:schemeClr>
            </a:solidFill>
            <a:prstDash val="solid"/>
          </a:ln>
        </p:spPr>
        <p:txBody>
          <a:bodyPr wrap="square" rtlCol="0" anchor="t">
            <a:spAutoFit/>
          </a:bodyPr>
          <a:p>
            <a:pPr lvl="0" algn="l">
              <a:buClrTx/>
              <a:buSzTx/>
              <a:buFontTx/>
            </a:pPr>
            <a:r>
              <a:rPr lang="en-US" sz="2400" b="1">
                <a:latin typeface="Times New Roman" panose="02020603050405020304" charset="0"/>
                <a:ea typeface="宋体" panose="02010600030101010101" pitchFamily="2" charset="-122"/>
                <a:sym typeface="+mn-ea"/>
              </a:rPr>
              <a:t>be enthusiastic</a:t>
            </a:r>
            <a:endParaRPr lang="en-US" sz="2400" b="1">
              <a:latin typeface="Times New Roman" panose="02020603050405020304" charset="0"/>
              <a:ea typeface="宋体" panose="02010600030101010101" pitchFamily="2" charset="-122"/>
              <a:sym typeface="+mn-ea"/>
            </a:endParaRPr>
          </a:p>
        </p:txBody>
      </p:sp>
      <p:sp>
        <p:nvSpPr>
          <p:cNvPr id="11" name="文本框 10"/>
          <p:cNvSpPr txBox="1"/>
          <p:nvPr/>
        </p:nvSpPr>
        <p:spPr>
          <a:xfrm>
            <a:off x="4072255" y="4974590"/>
            <a:ext cx="4084320" cy="460375"/>
          </a:xfrm>
          <a:prstGeom prst="rect">
            <a:avLst/>
          </a:prstGeom>
          <a:solidFill>
            <a:schemeClr val="accent3">
              <a:lumMod val="60000"/>
              <a:lumOff val="40000"/>
            </a:schemeClr>
          </a:solidFill>
          <a:ln w="12700" cmpd="sng">
            <a:solidFill>
              <a:schemeClr val="accent1">
                <a:shade val="50000"/>
              </a:schemeClr>
            </a:solidFill>
            <a:prstDash val="solid"/>
          </a:ln>
        </p:spPr>
        <p:txBody>
          <a:bodyPr wrap="square" rtlCol="0" anchor="t">
            <a:spAutoFit/>
          </a:bodyPr>
          <a:p>
            <a:pPr lvl="0" algn="l">
              <a:buClrTx/>
              <a:buSzTx/>
              <a:buFontTx/>
            </a:pPr>
            <a:r>
              <a:rPr lang="en-US" sz="2400" b="1">
                <a:latin typeface="Times New Roman" panose="02020603050405020304" charset="0"/>
                <a:ea typeface="宋体" panose="02010600030101010101" pitchFamily="2" charset="-122"/>
                <a:sym typeface="+mn-ea"/>
              </a:rPr>
              <a:t>be willing to become leaders</a:t>
            </a:r>
            <a:endParaRPr lang="en-US" sz="2400" b="1">
              <a:latin typeface="Times New Roman" panose="02020603050405020304" charset="0"/>
              <a:ea typeface="宋体" panose="02010600030101010101" pitchFamily="2" charset="-122"/>
              <a:sym typeface="+mn-ea"/>
            </a:endParaRPr>
          </a:p>
        </p:txBody>
      </p:sp>
      <p:sp>
        <p:nvSpPr>
          <p:cNvPr id="12" name="文本框 11"/>
          <p:cNvSpPr txBox="1"/>
          <p:nvPr/>
        </p:nvSpPr>
        <p:spPr>
          <a:xfrm>
            <a:off x="4072255" y="5596890"/>
            <a:ext cx="4841875" cy="460375"/>
          </a:xfrm>
          <a:prstGeom prst="rect">
            <a:avLst/>
          </a:prstGeom>
          <a:solidFill>
            <a:schemeClr val="accent3">
              <a:lumMod val="60000"/>
              <a:lumOff val="40000"/>
            </a:schemeClr>
          </a:solidFill>
          <a:ln w="12700" cmpd="sng">
            <a:solidFill>
              <a:schemeClr val="accent1">
                <a:shade val="50000"/>
              </a:schemeClr>
            </a:solidFill>
            <a:prstDash val="solid"/>
          </a:ln>
        </p:spPr>
        <p:txBody>
          <a:bodyPr wrap="square" rtlCol="0" anchor="t">
            <a:spAutoFit/>
          </a:bodyPr>
          <a:p>
            <a:pPr lvl="0" algn="l">
              <a:buClrTx/>
              <a:buSzTx/>
              <a:buFontTx/>
            </a:pPr>
            <a:r>
              <a:rPr lang="en-US" sz="2400" b="1">
                <a:latin typeface="Times New Roman" panose="02020603050405020304" charset="0"/>
                <a:ea typeface="宋体" panose="02010600030101010101" pitchFamily="2" charset="-122"/>
                <a:sym typeface="+mn-ea"/>
              </a:rPr>
              <a:t>volunteer to help their communities</a:t>
            </a:r>
            <a:endParaRPr lang="en-US" sz="2400" b="1">
              <a:latin typeface="Times New Roman" panose="02020603050405020304" charset="0"/>
              <a:ea typeface="宋体" panose="02010600030101010101" pitchFamily="2" charset="-122"/>
              <a:sym typeface="+mn-ea"/>
            </a:endParaRPr>
          </a:p>
        </p:txBody>
      </p:sp>
      <p:sp>
        <p:nvSpPr>
          <p:cNvPr id="13" name="文本框 12"/>
          <p:cNvSpPr txBox="1"/>
          <p:nvPr/>
        </p:nvSpPr>
        <p:spPr>
          <a:xfrm>
            <a:off x="4072255" y="6206490"/>
            <a:ext cx="2782570" cy="460375"/>
          </a:xfrm>
          <a:prstGeom prst="rect">
            <a:avLst/>
          </a:prstGeom>
          <a:solidFill>
            <a:schemeClr val="accent3">
              <a:lumMod val="60000"/>
              <a:lumOff val="40000"/>
            </a:schemeClr>
          </a:solidFill>
          <a:ln w="12700" cmpd="sng">
            <a:solidFill>
              <a:schemeClr val="accent1">
                <a:shade val="50000"/>
              </a:schemeClr>
            </a:solidFill>
            <a:prstDash val="solid"/>
          </a:ln>
        </p:spPr>
        <p:txBody>
          <a:bodyPr wrap="square" rtlCol="0" anchor="t">
            <a:spAutoFit/>
          </a:bodyPr>
          <a:p>
            <a:pPr lvl="0" algn="l">
              <a:buClrTx/>
              <a:buSzTx/>
              <a:buFontTx/>
            </a:pPr>
            <a:r>
              <a:rPr lang="en-US" sz="2400" b="1">
                <a:latin typeface="Times New Roman" panose="02020603050405020304" charset="0"/>
                <a:ea typeface="宋体" panose="02010600030101010101" pitchFamily="2" charset="-122"/>
                <a:sym typeface="+mn-ea"/>
              </a:rPr>
              <a:t>be brave and young </a:t>
            </a:r>
            <a:endParaRPr lang="en-US" sz="2400" b="1">
              <a:latin typeface="Times New Roman" panose="02020603050405020304" charset="0"/>
              <a:ea typeface="宋体" panose="02010600030101010101" pitchFamily="2" charset="-122"/>
              <a:sym typeface="+mn-ea"/>
            </a:endParaRPr>
          </a:p>
        </p:txBody>
      </p:sp>
      <p:sp>
        <p:nvSpPr>
          <p:cNvPr id="14" name="文本框 13"/>
          <p:cNvSpPr txBox="1"/>
          <p:nvPr/>
        </p:nvSpPr>
        <p:spPr>
          <a:xfrm>
            <a:off x="3615690" y="2047240"/>
            <a:ext cx="8425180" cy="953135"/>
          </a:xfrm>
          <a:prstGeom prst="rect">
            <a:avLst/>
          </a:prstGeom>
          <a:solidFill>
            <a:schemeClr val="bg1"/>
          </a:solidFill>
          <a:ln w="12700" cmpd="sng">
            <a:solidFill>
              <a:schemeClr val="accent1">
                <a:shade val="50000"/>
              </a:schemeClr>
            </a:solidFill>
            <a:prstDash val="solid"/>
          </a:ln>
        </p:spPr>
        <p:txBody>
          <a:bodyPr wrap="square" rtlCol="0" anchor="t">
            <a:spAutoFit/>
          </a:bodyPr>
          <a:p>
            <a:pPr algn="ct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 Are today</a:t>
            </a:r>
            <a:r>
              <a:rPr lang="en-US" sz="2800" b="1">
                <a:solidFill>
                  <a:srgbClr val="C00000"/>
                </a:solidFill>
                <a:latin typeface="Times New Roman" panose="02020603050405020304" charset="0"/>
                <a:ea typeface="宋体" panose="02010600030101010101" pitchFamily="2" charset="-122"/>
                <a:sym typeface="+mn-ea"/>
              </a:rPr>
              <a:t>’</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s teenagers too busy texting and taking selfies to become successful in real life?(P2)</a:t>
            </a:r>
            <a:endParaRPr lang="en-US"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5" name="直接连接符 14"/>
          <p:cNvCxnSpPr/>
          <p:nvPr/>
        </p:nvCxnSpPr>
        <p:spPr>
          <a:xfrm flipV="1">
            <a:off x="7752080" y="3883660"/>
            <a:ext cx="2491105" cy="5080"/>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3728720" y="4344035"/>
            <a:ext cx="7225030" cy="6985"/>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728720" y="4764405"/>
            <a:ext cx="5087620" cy="12065"/>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pic>
        <p:nvPicPr>
          <p:cNvPr id="17" name="图片 16" descr="Malala1"/>
          <p:cNvPicPr>
            <a:picLocks noChangeAspect="1"/>
          </p:cNvPicPr>
          <p:nvPr/>
        </p:nvPicPr>
        <p:blipFill>
          <a:blip r:embed="rId4"/>
          <a:stretch>
            <a:fillRect/>
          </a:stretch>
        </p:blipFill>
        <p:spPr>
          <a:xfrm>
            <a:off x="9043670" y="4984750"/>
            <a:ext cx="2997835" cy="1684655"/>
          </a:xfrm>
          <a:prstGeom prst="rect">
            <a:avLst/>
          </a:prstGeom>
        </p:spPr>
      </p:pic>
      <p:sp>
        <p:nvSpPr>
          <p:cNvPr id="18" name="文本框 17"/>
          <p:cNvSpPr txBox="1"/>
          <p:nvPr/>
        </p:nvSpPr>
        <p:spPr>
          <a:xfrm>
            <a:off x="-29845" y="1621790"/>
            <a:ext cx="3485515" cy="521970"/>
          </a:xfrm>
          <a:prstGeom prst="rect">
            <a:avLst/>
          </a:prstGeom>
          <a:gradFill>
            <a:gsLst>
              <a:gs pos="50000">
                <a:srgbClr val="ECCFCB"/>
              </a:gs>
              <a:gs pos="0">
                <a:srgbClr val="F2DFDC"/>
              </a:gs>
              <a:gs pos="100000">
                <a:srgbClr val="E5BEB9"/>
              </a:gs>
            </a:gsLst>
            <a:lin scaled="1"/>
          </a:gradFill>
          <a:ln w="12700" cmpd="sng">
            <a:solidFill>
              <a:schemeClr val="accent1">
                <a:shade val="50000"/>
              </a:schemeClr>
            </a:solidFill>
            <a:prstDash val="solid"/>
          </a:ln>
        </p:spPr>
        <p:txBody>
          <a:bodyPr wrap="square" rtlCol="0" anchor="t">
            <a:spAutoFit/>
          </a:bodyPr>
          <a:p>
            <a:pPr lvl="0" algn="l">
              <a:buClrTx/>
              <a:buSzTx/>
              <a:buFontTx/>
            </a:pPr>
            <a:r>
              <a:rPr lang="en-US" sz="2800" b="1">
                <a:latin typeface="Times New Roman" panose="02020603050405020304" charset="0"/>
                <a:ea typeface="宋体" panose="02010600030101010101" pitchFamily="2" charset="-122"/>
                <a:sym typeface="+mn-ea"/>
              </a:rPr>
              <a:t>face-down generation</a:t>
            </a:r>
            <a:endParaRPr lang="en-US" sz="2800" b="1">
              <a:latin typeface="Times New Roman" panose="02020603050405020304" charset="0"/>
              <a:ea typeface="宋体" panose="02010600030101010101" pitchFamily="2" charset="-122"/>
              <a:sym typeface="+mn-ea"/>
            </a:endParaRPr>
          </a:p>
        </p:txBody>
      </p:sp>
      <p:sp>
        <p:nvSpPr>
          <p:cNvPr id="20" name="文本框 19"/>
          <p:cNvSpPr txBox="1"/>
          <p:nvPr/>
        </p:nvSpPr>
        <p:spPr>
          <a:xfrm>
            <a:off x="179070" y="3361690"/>
            <a:ext cx="3196590" cy="521970"/>
          </a:xfrm>
          <a:prstGeom prst="rect">
            <a:avLst/>
          </a:prstGeom>
          <a:gradFill>
            <a:gsLst>
              <a:gs pos="50000">
                <a:srgbClr val="ECCFCB"/>
              </a:gs>
              <a:gs pos="0">
                <a:srgbClr val="F2DFDC"/>
              </a:gs>
              <a:gs pos="100000">
                <a:srgbClr val="E5BEB9"/>
              </a:gs>
            </a:gsLst>
            <a:lin scaled="1"/>
          </a:gradFill>
          <a:ln w="12700" cmpd="sng">
            <a:solidFill>
              <a:schemeClr val="accent1">
                <a:shade val="50000"/>
              </a:schemeClr>
            </a:solidFill>
            <a:prstDash val="solid"/>
          </a:ln>
        </p:spPr>
        <p:txBody>
          <a:bodyPr wrap="square" rtlCol="0" anchor="t">
            <a:spAutoFit/>
          </a:bodyPr>
          <a:p>
            <a:pPr lvl="0" algn="ctr">
              <a:buClrTx/>
              <a:buSzTx/>
              <a:buFontTx/>
            </a:pPr>
            <a:r>
              <a:rPr lang="en-US" sz="2800" b="1">
                <a:latin typeface="Times New Roman" panose="02020603050405020304" charset="0"/>
                <a:ea typeface="宋体" panose="02010600030101010101" pitchFamily="2" charset="-122"/>
                <a:sym typeface="+mn-ea"/>
              </a:rPr>
              <a:t>helicopter parents</a:t>
            </a:r>
            <a:endParaRPr lang="en-US" sz="2800" b="1">
              <a:latin typeface="Times New Roman" panose="02020603050405020304" charset="0"/>
              <a:ea typeface="宋体" panose="02010600030101010101" pitchFamily="2" charset="-122"/>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000"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1000"/>
                                        <p:tgtEl>
                                          <p:spTgt spid="100"/>
                                        </p:tgtEl>
                                      </p:cBhvr>
                                    </p:animEffect>
                                    <p:anim calcmode="lin" valueType="num">
                                      <p:cBhvr>
                                        <p:cTn id="32" dur="1000" fill="hold"/>
                                        <p:tgtEl>
                                          <p:spTgt spid="100"/>
                                        </p:tgtEl>
                                        <p:attrNameLst>
                                          <p:attrName>ppt_x</p:attrName>
                                        </p:attrNameLst>
                                      </p:cBhvr>
                                      <p:tavLst>
                                        <p:tav tm="0">
                                          <p:val>
                                            <p:strVal val="#ppt_x"/>
                                          </p:val>
                                        </p:tav>
                                        <p:tav tm="100000">
                                          <p:val>
                                            <p:strVal val="#ppt_x"/>
                                          </p:val>
                                        </p:tav>
                                      </p:tavLst>
                                    </p:anim>
                                    <p:anim calcmode="lin" valueType="num">
                                      <p:cBhvr>
                                        <p:cTn id="33"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000" fill="hold">
                                          <p:stCondLst>
                                            <p:cond delay="0"/>
                                          </p:stCondLst>
                                        </p:cTn>
                                        <p:tgtEl>
                                          <p:spTgt spid="4"/>
                                        </p:tgtEl>
                                        <p:attrNameLst>
                                          <p:attrName>style.visibility</p:attrName>
                                        </p:attrNameLst>
                                      </p:cBhvr>
                                      <p:to>
                                        <p:strVal val="visible"/>
                                      </p:to>
                                    </p:set>
                                    <p:animEffect transition="in" filter="wipe(up)">
                                      <p:cBhvr>
                                        <p:cTn id="45" dur="1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1000"/>
                                        <p:tgtEl>
                                          <p:spTgt spid="8"/>
                                        </p:tgtEl>
                                      </p:cBhvr>
                                    </p:animEffect>
                                    <p:anim calcmode="lin" valueType="num">
                                      <p:cBhvr>
                                        <p:cTn id="72" dur="1000" fill="hold"/>
                                        <p:tgtEl>
                                          <p:spTgt spid="8"/>
                                        </p:tgtEl>
                                        <p:attrNameLst>
                                          <p:attrName>ppt_x</p:attrName>
                                        </p:attrNameLst>
                                      </p:cBhvr>
                                      <p:tavLst>
                                        <p:tav tm="0">
                                          <p:val>
                                            <p:strVal val="#ppt_x"/>
                                          </p:val>
                                        </p:tav>
                                        <p:tav tm="100000">
                                          <p:val>
                                            <p:strVal val="#ppt_x"/>
                                          </p:val>
                                        </p:tav>
                                      </p:tavLst>
                                    </p:anim>
                                    <p:anim calcmode="lin" valueType="num">
                                      <p:cBhvr>
                                        <p:cTn id="7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000"/>
                                        <p:tgtEl>
                                          <p:spTgt spid="11"/>
                                        </p:tgtEl>
                                      </p:cBhvr>
                                    </p:animEffect>
                                    <p:anim calcmode="lin" valueType="num">
                                      <p:cBhvr>
                                        <p:cTn id="86" dur="1000" fill="hold"/>
                                        <p:tgtEl>
                                          <p:spTgt spid="11"/>
                                        </p:tgtEl>
                                        <p:attrNameLst>
                                          <p:attrName>ppt_x</p:attrName>
                                        </p:attrNameLst>
                                      </p:cBhvr>
                                      <p:tavLst>
                                        <p:tav tm="0">
                                          <p:val>
                                            <p:strVal val="#ppt_x"/>
                                          </p:val>
                                        </p:tav>
                                        <p:tav tm="100000">
                                          <p:val>
                                            <p:strVal val="#ppt_x"/>
                                          </p:val>
                                        </p:tav>
                                      </p:tavLst>
                                    </p:anim>
                                    <p:anim calcmode="lin" valueType="num">
                                      <p:cBhvr>
                                        <p:cTn id="8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grpId="0"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1000"/>
                                        <p:tgtEl>
                                          <p:spTgt spid="12"/>
                                        </p:tgtEl>
                                      </p:cBhvr>
                                    </p:animEffect>
                                    <p:anim calcmode="lin" valueType="num">
                                      <p:cBhvr>
                                        <p:cTn id="93" dur="1000" fill="hold"/>
                                        <p:tgtEl>
                                          <p:spTgt spid="12"/>
                                        </p:tgtEl>
                                        <p:attrNameLst>
                                          <p:attrName>ppt_x</p:attrName>
                                        </p:attrNameLst>
                                      </p:cBhvr>
                                      <p:tavLst>
                                        <p:tav tm="0">
                                          <p:val>
                                            <p:strVal val="#ppt_x"/>
                                          </p:val>
                                        </p:tav>
                                        <p:tav tm="100000">
                                          <p:val>
                                            <p:strVal val="#ppt_x"/>
                                          </p:val>
                                        </p:tav>
                                      </p:tavLst>
                                    </p:anim>
                                    <p:anim calcmode="lin" valueType="num">
                                      <p:cBhvr>
                                        <p:cTn id="9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1000"/>
                                        <p:tgtEl>
                                          <p:spTgt spid="13"/>
                                        </p:tgtEl>
                                      </p:cBhvr>
                                    </p:animEffect>
                                    <p:anim calcmode="lin" valueType="num">
                                      <p:cBhvr>
                                        <p:cTn id="100" dur="1000" fill="hold"/>
                                        <p:tgtEl>
                                          <p:spTgt spid="13"/>
                                        </p:tgtEl>
                                        <p:attrNameLst>
                                          <p:attrName>ppt_x</p:attrName>
                                        </p:attrNameLst>
                                      </p:cBhvr>
                                      <p:tavLst>
                                        <p:tav tm="0">
                                          <p:val>
                                            <p:strVal val="#ppt_x"/>
                                          </p:val>
                                        </p:tav>
                                        <p:tav tm="100000">
                                          <p:val>
                                            <p:strVal val="#ppt_x"/>
                                          </p:val>
                                        </p:tav>
                                      </p:tavLst>
                                    </p:anim>
                                    <p:anim calcmode="lin" valueType="num">
                                      <p:cBhvr>
                                        <p:cTn id="10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000" fill="hold">
                                          <p:stCondLst>
                                            <p:cond delay="0"/>
                                          </p:stCondLst>
                                        </p:cTn>
                                        <p:tgtEl>
                                          <p:spTgt spid="14"/>
                                        </p:tgtEl>
                                        <p:attrNameLst>
                                          <p:attrName>style.visibility</p:attrName>
                                        </p:attrNameLst>
                                      </p:cBhvr>
                                      <p:to>
                                        <p:strVal val="visible"/>
                                      </p:to>
                                    </p:set>
                                    <p:animEffect transition="in" filter="wipe(left)">
                                      <p:cBhvr>
                                        <p:cTn id="106" dur="1000"/>
                                        <p:tgtEl>
                                          <p:spTgt spid="1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000" fill="hold">
                                          <p:stCondLst>
                                            <p:cond delay="0"/>
                                          </p:stCondLst>
                                        </p:cTn>
                                        <p:tgtEl>
                                          <p:spTgt spid="15"/>
                                        </p:tgtEl>
                                        <p:attrNameLst>
                                          <p:attrName>style.visibility</p:attrName>
                                        </p:attrNameLst>
                                      </p:cBhvr>
                                      <p:to>
                                        <p:strVal val="visible"/>
                                      </p:to>
                                    </p:set>
                                    <p:animEffect transition="in" filter="wipe(left)">
                                      <p:cBhvr>
                                        <p:cTn id="111" dur="1000"/>
                                        <p:tgtEl>
                                          <p:spTgt spid="15"/>
                                        </p:tgtEl>
                                      </p:cBhvr>
                                    </p:animEffect>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000" fill="hold">
                                          <p:stCondLst>
                                            <p:cond delay="0"/>
                                          </p:stCondLst>
                                        </p:cTn>
                                        <p:tgtEl>
                                          <p:spTgt spid="19"/>
                                        </p:tgtEl>
                                        <p:attrNameLst>
                                          <p:attrName>style.visibility</p:attrName>
                                        </p:attrNameLst>
                                      </p:cBhvr>
                                      <p:to>
                                        <p:strVal val="visible"/>
                                      </p:to>
                                    </p:set>
                                    <p:animEffect transition="in" filter="wipe(left)">
                                      <p:cBhvr>
                                        <p:cTn id="123" dur="1000"/>
                                        <p:tgtEl>
                                          <p:spTgt spid="19"/>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nodeType="clickEffect">
                                  <p:stCondLst>
                                    <p:cond delay="0"/>
                                  </p:stCondLst>
                                  <p:childTnLst>
                                    <p:set>
                                      <p:cBhvr>
                                        <p:cTn id="127" dur="1000" fill="hold">
                                          <p:stCondLst>
                                            <p:cond delay="0"/>
                                          </p:stCondLst>
                                        </p:cTn>
                                        <p:tgtEl>
                                          <p:spTgt spid="16"/>
                                        </p:tgtEl>
                                        <p:attrNameLst>
                                          <p:attrName>style.visibility</p:attrName>
                                        </p:attrNameLst>
                                      </p:cBhvr>
                                      <p:to>
                                        <p:strVal val="visible"/>
                                      </p:to>
                                    </p:set>
                                    <p:animEffect transition="in" filter="wipe(left)">
                                      <p:cBhvr>
                                        <p:cTn id="12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3" grpId="0" animBg="1"/>
      <p:bldP spid="5" grpId="0" animBg="1"/>
      <p:bldP spid="6" grpId="0" animBg="1"/>
      <p:bldP spid="7" grpId="0" animBg="1"/>
      <p:bldP spid="8" grpId="0" animBg="1"/>
      <p:bldP spid="10" grpId="0" animBg="1"/>
      <p:bldP spid="11" grpId="0" animBg="1"/>
      <p:bldP spid="12" grpId="0" animBg="1"/>
      <p:bldP spid="13" grpId="0" animBg="1"/>
      <p:bldP spid="100" grpId="1"/>
      <p:bldP spid="3" grpId="1" animBg="1"/>
      <p:bldP spid="5" grpId="1" animBg="1"/>
      <p:bldP spid="6" grpId="1" animBg="1"/>
      <p:bldP spid="7" grpId="1" animBg="1"/>
      <p:bldP spid="8" grpId="1" animBg="1"/>
      <p:bldP spid="10" grpId="1" animBg="1"/>
      <p:bldP spid="11" grpId="1" animBg="1"/>
      <p:bldP spid="12" grpId="1" animBg="1"/>
      <p:bldP spid="13" grpId="1" animBg="1"/>
      <p:bldP spid="14" grpId="0" bldLvl="0" animBg="1"/>
      <p:bldP spid="14" grpId="1" animBg="1"/>
      <p:bldP spid="4" grpId="0"/>
      <p:bldP spid="18" grpId="0" bldLvl="0" animBg="1"/>
      <p:bldP spid="20" grpId="0" bldLvl="0" animBg="1"/>
      <p:bldP spid="2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23215" y="288925"/>
            <a:ext cx="11572875" cy="1198880"/>
          </a:xfrm>
          <a:prstGeom prst="rect">
            <a:avLst/>
          </a:prstGeom>
          <a:gradFill>
            <a:gsLst>
              <a:gs pos="50000">
                <a:srgbClr val="F6EDE1">
                  <a:alpha val="34000"/>
                </a:srgbClr>
              </a:gs>
              <a:gs pos="0">
                <a:srgbClr val="F9F3EB"/>
              </a:gs>
              <a:gs pos="100000">
                <a:srgbClr val="F3E6D7"/>
              </a:gs>
            </a:gsLst>
            <a:lin scaled="1"/>
          </a:gradFill>
          <a:ln w="12700" cmpd="sng">
            <a:solidFill>
              <a:schemeClr val="accent1">
                <a:shade val="50000"/>
              </a:schemeClr>
            </a:solidFill>
            <a:prstDash val="solid"/>
          </a:ln>
        </p:spPr>
        <p:txBody>
          <a:bodyPr wrap="square">
            <a:spAutoFit/>
          </a:bodyPr>
          <a:p>
            <a:pPr indent="0" algn="l"/>
            <a:r>
              <a:rPr lang="en-US" sz="2400" b="1">
                <a:latin typeface="Times New Roman" panose="02020603050405020304" charset="0"/>
                <a:ea typeface="宋体" panose="02010600030101010101" pitchFamily="2" charset="-122"/>
                <a:sym typeface="+mn-ea"/>
              </a:rPr>
              <a:t>    So if you’re one of the oh-ohs, there’s reason to be hopeful about the future. Things are looking up for the face-down generation. Chances are that you </a:t>
            </a:r>
            <a:r>
              <a:rPr lang="en-US" sz="2400" b="1">
                <a:latin typeface="Times New Roman" panose="02020603050405020304" charset="0"/>
                <a:ea typeface="宋体" panose="02010600030101010101" pitchFamily="2" charset="-122"/>
                <a:cs typeface="Times New Roman" panose="02020603050405020304" charset="0"/>
                <a:sym typeface="+mn-ea"/>
              </a:rPr>
              <a:t>will </a:t>
            </a:r>
            <a:r>
              <a:rPr lang="en-US" sz="2400" b="1">
                <a:latin typeface="Times New Roman" panose="02020603050405020304" charset="0"/>
                <a:ea typeface="宋体" panose="02010600030101010101" pitchFamily="2" charset="-122"/>
                <a:sym typeface="+mn-ea"/>
              </a:rPr>
              <a:t>do </a:t>
            </a:r>
            <a:r>
              <a:rPr lang="en-US" sz="2400" b="1">
                <a:latin typeface="Times New Roman" panose="02020603050405020304" charset="0"/>
                <a:ea typeface="宋体" panose="02010600030101010101" pitchFamily="2" charset="-122"/>
                <a:cs typeface="Times New Roman" panose="02020603050405020304" charset="0"/>
                <a:sym typeface="+mn-ea"/>
              </a:rPr>
              <a:t>GR8 (</a:t>
            </a:r>
            <a:r>
              <a:rPr lang="en-US" sz="2400" b="1">
                <a:latin typeface="Times New Roman" panose="02020603050405020304" charset="0"/>
                <a:ea typeface="宋体" panose="02010600030101010101" pitchFamily="2" charset="-122"/>
                <a:sym typeface="+mn-ea"/>
              </a:rPr>
              <a:t>great</a:t>
            </a:r>
            <a:r>
              <a:rPr lang="en-US" sz="2400" b="1">
                <a:latin typeface="Times New Roman" panose="02020603050405020304" charset="0"/>
                <a:ea typeface="宋体" panose="02010600030101010101" pitchFamily="2" charset="-122"/>
                <a:cs typeface="Times New Roman" panose="02020603050405020304" charset="0"/>
                <a:sym typeface="+mn-ea"/>
              </a:rPr>
              <a:t>)</a:t>
            </a:r>
            <a:r>
              <a:rPr lang="en-US" sz="2400" b="1">
                <a:latin typeface="Times New Roman" panose="02020603050405020304" charset="0"/>
                <a:ea typeface="宋体" panose="02010600030101010101" pitchFamily="2" charset="-122"/>
                <a:sym typeface="+mn-ea"/>
              </a:rPr>
              <a:t> and </a:t>
            </a:r>
            <a:r>
              <a:rPr lang="en-US" sz="2400" b="1">
                <a:latin typeface="Times New Roman" panose="02020603050405020304" charset="0"/>
                <a:ea typeface="宋体" panose="02010600030101010101" pitchFamily="2" charset="-122"/>
                <a:cs typeface="Times New Roman" panose="02020603050405020304" charset="0"/>
                <a:sym typeface="+mn-ea"/>
              </a:rPr>
              <a:t>LOL (</a:t>
            </a:r>
            <a:r>
              <a:rPr lang="en-US" sz="2400" b="1">
                <a:latin typeface="Times New Roman" panose="02020603050405020304" charset="0"/>
                <a:ea typeface="宋体" panose="02010600030101010101" pitchFamily="2" charset="-122"/>
                <a:sym typeface="+mn-ea"/>
              </a:rPr>
              <a:t>laugh out loud</a:t>
            </a:r>
            <a:r>
              <a:rPr lang="en-US" sz="2400" b="1">
                <a:latin typeface="Times New Roman" panose="02020603050405020304" charset="0"/>
                <a:ea typeface="宋体" panose="02010600030101010101" pitchFamily="2" charset="-122"/>
                <a:cs typeface="Times New Roman" panose="02020603050405020304" charset="0"/>
                <a:sym typeface="+mn-ea"/>
              </a:rPr>
              <a:t>)</a:t>
            </a:r>
            <a:r>
              <a:rPr lang="en-US" sz="2400" b="1">
                <a:latin typeface="Times New Roman" panose="02020603050405020304" charset="0"/>
                <a:ea typeface="宋体" panose="02010600030101010101" pitchFamily="2" charset="-122"/>
                <a:sym typeface="+mn-ea"/>
              </a:rPr>
              <a:t>.</a:t>
            </a:r>
            <a:r>
              <a:rPr lang="en-US" sz="2400" b="1">
                <a:latin typeface="Times New Roman" panose="02020603050405020304" charset="0"/>
                <a:ea typeface="宋体" panose="02010600030101010101" pitchFamily="2" charset="-122"/>
                <a:cs typeface="Times New Roman" panose="02020603050405020304" charset="0"/>
                <a:sym typeface="+mn-ea"/>
              </a:rPr>
              <a:t> </a:t>
            </a:r>
            <a:endParaRPr lang="en-US" sz="2400" b="1">
              <a:latin typeface="Times New Roman" panose="02020603050405020304" charset="0"/>
              <a:ea typeface="宋体" panose="02010600030101010101" pitchFamily="2" charset="-122"/>
              <a:cs typeface="Times New Roman" panose="02020603050405020304" charset="0"/>
              <a:sym typeface="+mn-ea"/>
            </a:endParaRPr>
          </a:p>
        </p:txBody>
      </p:sp>
      <p:sp>
        <p:nvSpPr>
          <p:cNvPr id="4" name="文本框 3"/>
          <p:cNvSpPr txBox="1"/>
          <p:nvPr/>
        </p:nvSpPr>
        <p:spPr>
          <a:xfrm>
            <a:off x="6797040" y="288925"/>
            <a:ext cx="3733800" cy="460375"/>
          </a:xfrm>
          <a:prstGeom prst="rect">
            <a:avLst/>
          </a:prstGeom>
          <a:noFill/>
        </p:spPr>
        <p:txBody>
          <a:bodyPr wrap="none" rtlCol="0" anchor="t">
            <a:spAutoFit/>
          </a:bodyPr>
          <a:p>
            <a:r>
              <a:rPr lang="en-US" sz="2400" b="1">
                <a:solidFill>
                  <a:srgbClr val="C00000"/>
                </a:solidFill>
                <a:latin typeface="Times New Roman" panose="02020603050405020304" charset="0"/>
                <a:ea typeface="宋体" panose="02010600030101010101" pitchFamily="2" charset="-122"/>
                <a:sym typeface="+mn-ea"/>
              </a:rPr>
              <a:t>be hopeful about the future</a:t>
            </a:r>
            <a:endParaRPr lang="en-US" altLang="en-US" sz="2400" b="1">
              <a:solidFill>
                <a:srgbClr val="C00000"/>
              </a:solidFill>
              <a:latin typeface="Times New Roman" panose="02020603050405020304" charset="0"/>
              <a:ea typeface="宋体" panose="02010600030101010101" pitchFamily="2" charset="-122"/>
              <a:sym typeface="+mn-ea"/>
            </a:endParaRPr>
          </a:p>
        </p:txBody>
      </p:sp>
      <p:sp>
        <p:nvSpPr>
          <p:cNvPr id="6" name="文本框 5"/>
          <p:cNvSpPr txBox="1"/>
          <p:nvPr/>
        </p:nvSpPr>
        <p:spPr>
          <a:xfrm>
            <a:off x="323215" y="1777365"/>
            <a:ext cx="1174115" cy="521970"/>
          </a:xfrm>
          <a:prstGeom prst="rect">
            <a:avLst/>
          </a:prstGeom>
          <a:noFill/>
          <a:ln>
            <a:solidFill>
              <a:schemeClr val="tx1"/>
            </a:solidFill>
          </a:ln>
        </p:spPr>
        <p:txBody>
          <a:bodyPr wrap="square" rtlCol="0" anchor="t">
            <a:spAutoFit/>
          </a:bodyPr>
          <a:p>
            <a:pPr lvl="0" algn="l">
              <a:buClrTx/>
              <a:buSzTx/>
              <a:buFontTx/>
            </a:pPr>
            <a:r>
              <a:rPr lang="en-US" sz="2800" b="1">
                <a:latin typeface="Cambria" panose="02040503050406030204" charset="0"/>
                <a:ea typeface="宋体" panose="02010600030101010101" pitchFamily="2" charset="-122"/>
                <a:cs typeface="Cambria" panose="02040503050406030204" charset="0"/>
                <a:sym typeface="+mn-ea"/>
              </a:rPr>
              <a:t>hope</a:t>
            </a:r>
            <a:endParaRPr lang="en-US" sz="2800" b="1">
              <a:latin typeface="Cambria" panose="02040503050406030204" charset="0"/>
              <a:ea typeface="宋体" panose="02010600030101010101" pitchFamily="2" charset="-122"/>
              <a:cs typeface="Cambria" panose="02040503050406030204" charset="0"/>
              <a:sym typeface="+mn-ea"/>
            </a:endParaRPr>
          </a:p>
        </p:txBody>
      </p:sp>
      <p:sp>
        <p:nvSpPr>
          <p:cNvPr id="5" name="文本框 4"/>
          <p:cNvSpPr txBox="1"/>
          <p:nvPr/>
        </p:nvSpPr>
        <p:spPr>
          <a:xfrm>
            <a:off x="1814195" y="1777365"/>
            <a:ext cx="3259455" cy="460375"/>
          </a:xfrm>
          <a:prstGeom prst="rect">
            <a:avLst/>
          </a:prstGeom>
          <a:solidFill>
            <a:schemeClr val="tx2">
              <a:lumMod val="90000"/>
            </a:schemeClr>
          </a:solidFill>
          <a:ln>
            <a:solidFill>
              <a:schemeClr val="tx1"/>
            </a:solidFill>
          </a:ln>
        </p:spPr>
        <p:txBody>
          <a:bodyPr wrap="none" rtlCol="0" anchor="t">
            <a:spAutoFit/>
          </a:bodyPr>
          <a:p>
            <a:r>
              <a:rPr lang="en-US" sz="2400" b="1">
                <a:latin typeface="Times New Roman" panose="02020603050405020304" charset="0"/>
                <a:ea typeface="宋体" panose="02010600030101010101" pitchFamily="2" charset="-122"/>
                <a:sym typeface="+mn-ea"/>
              </a:rPr>
              <a:t>Things are looking up... </a:t>
            </a:r>
            <a:endParaRPr lang="en-US" altLang="en-US" sz="2400" b="1">
              <a:latin typeface="Times New Roman" panose="02020603050405020304" charset="0"/>
              <a:ea typeface="宋体" panose="02010600030101010101" pitchFamily="2" charset="-122"/>
              <a:sym typeface="+mn-ea"/>
            </a:endParaRPr>
          </a:p>
        </p:txBody>
      </p:sp>
      <p:sp>
        <p:nvSpPr>
          <p:cNvPr id="8" name="文本框 7"/>
          <p:cNvSpPr txBox="1"/>
          <p:nvPr/>
        </p:nvSpPr>
        <p:spPr>
          <a:xfrm>
            <a:off x="1814195" y="2299335"/>
            <a:ext cx="3687445" cy="460375"/>
          </a:xfrm>
          <a:prstGeom prst="rect">
            <a:avLst/>
          </a:prstGeom>
          <a:solidFill>
            <a:schemeClr val="tx2">
              <a:lumMod val="90000"/>
            </a:schemeClr>
          </a:solidFill>
          <a:ln>
            <a:solidFill>
              <a:schemeClr val="tx1"/>
            </a:solidFill>
          </a:ln>
        </p:spPr>
        <p:txBody>
          <a:bodyPr wrap="square" rtlCol="0" anchor="t">
            <a:spAutoFit/>
          </a:bodyPr>
          <a:p>
            <a:pPr lvl="0" algn="l">
              <a:buClrTx/>
              <a:buSzTx/>
              <a:buFontTx/>
            </a:pPr>
            <a:r>
              <a:rPr lang="en-US" sz="2400" b="1">
                <a:latin typeface="Times New Roman" panose="02020603050405020304" charset="0"/>
                <a:ea typeface="宋体" panose="02010600030101010101" pitchFamily="2" charset="-122"/>
                <a:sym typeface="+mn-ea"/>
              </a:rPr>
              <a:t>Chances are that you </a:t>
            </a:r>
            <a:r>
              <a:rPr lang="en-US" sz="2400" b="1">
                <a:latin typeface="Times New Roman" panose="02020603050405020304" charset="0"/>
                <a:ea typeface="宋体" panose="02010600030101010101" pitchFamily="2" charset="-122"/>
                <a:cs typeface="Times New Roman" panose="02020603050405020304" charset="0"/>
                <a:sym typeface="+mn-ea"/>
              </a:rPr>
              <a:t>will...</a:t>
            </a:r>
            <a:endParaRPr lang="en-US" sz="2400" b="1">
              <a:latin typeface="Times New Roman" panose="02020603050405020304" charset="0"/>
              <a:ea typeface="宋体" panose="02010600030101010101" pitchFamily="2" charset="-122"/>
              <a:sym typeface="+mn-ea"/>
            </a:endParaRPr>
          </a:p>
        </p:txBody>
      </p:sp>
      <p:sp>
        <p:nvSpPr>
          <p:cNvPr id="9" name="文本框 8"/>
          <p:cNvSpPr txBox="1"/>
          <p:nvPr/>
        </p:nvSpPr>
        <p:spPr>
          <a:xfrm>
            <a:off x="3215640" y="658495"/>
            <a:ext cx="2985135" cy="460375"/>
          </a:xfrm>
          <a:prstGeom prst="rect">
            <a:avLst/>
          </a:prstGeom>
          <a:noFill/>
        </p:spPr>
        <p:txBody>
          <a:bodyPr wrap="none" rtlCol="0" anchor="t">
            <a:spAutoFit/>
          </a:bodyPr>
          <a:p>
            <a:r>
              <a:rPr lang="en-US" sz="2400" b="1">
                <a:solidFill>
                  <a:srgbClr val="C00000"/>
                </a:solidFill>
                <a:latin typeface="Times New Roman" panose="02020603050405020304" charset="0"/>
                <a:ea typeface="宋体" panose="02010600030101010101" pitchFamily="2" charset="-122"/>
                <a:sym typeface="+mn-ea"/>
              </a:rPr>
              <a:t>face-down generation</a:t>
            </a:r>
            <a:endParaRPr lang="en-US" altLang="en-US" sz="2400" b="1">
              <a:solidFill>
                <a:srgbClr val="C00000"/>
              </a:solidFill>
              <a:latin typeface="Times New Roman" panose="02020603050405020304" charset="0"/>
              <a:ea typeface="宋体" panose="02010600030101010101" pitchFamily="2" charset="-122"/>
              <a:sym typeface="+mn-ea"/>
            </a:endParaRPr>
          </a:p>
        </p:txBody>
      </p:sp>
      <p:sp>
        <p:nvSpPr>
          <p:cNvPr id="16" name="下箭头 15"/>
          <p:cNvSpPr/>
          <p:nvPr/>
        </p:nvSpPr>
        <p:spPr>
          <a:xfrm>
            <a:off x="787400" y="2314575"/>
            <a:ext cx="245110" cy="782320"/>
          </a:xfrm>
          <a:prstGeom prst="down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245110" y="3096895"/>
            <a:ext cx="3787775" cy="521970"/>
          </a:xfrm>
          <a:prstGeom prst="rect">
            <a:avLst/>
          </a:prstGeom>
          <a:noFill/>
          <a:ln>
            <a:solidFill>
              <a:schemeClr val="tx1"/>
            </a:solidFill>
          </a:ln>
        </p:spPr>
        <p:txBody>
          <a:bodyPr wrap="square" rtlCol="0" anchor="t">
            <a:spAutoFit/>
          </a:bodyPr>
          <a:p>
            <a:pPr lvl="0" algn="l">
              <a:buClrTx/>
              <a:buSzTx/>
              <a:buFontTx/>
            </a:pPr>
            <a:r>
              <a:rPr lang="en-US" sz="2800" b="1">
                <a:latin typeface="Cambria" panose="02040503050406030204" charset="0"/>
                <a:ea typeface="宋体" panose="02010600030101010101" pitchFamily="2" charset="-122"/>
                <a:cs typeface="Cambria" panose="02040503050406030204" charset="0"/>
                <a:sym typeface="+mn-ea"/>
              </a:rPr>
              <a:t>face-down generation</a:t>
            </a:r>
            <a:endParaRPr lang="en-US" sz="2800" b="1">
              <a:latin typeface="Cambria" panose="02040503050406030204" charset="0"/>
              <a:ea typeface="宋体" panose="02010600030101010101" pitchFamily="2" charset="-122"/>
              <a:cs typeface="Cambria" panose="02040503050406030204" charset="0"/>
              <a:sym typeface="+mn-ea"/>
            </a:endParaRPr>
          </a:p>
        </p:txBody>
      </p:sp>
      <p:sp>
        <p:nvSpPr>
          <p:cNvPr id="11" name="文本框 10"/>
          <p:cNvSpPr txBox="1"/>
          <p:nvPr/>
        </p:nvSpPr>
        <p:spPr>
          <a:xfrm>
            <a:off x="4034790" y="3124200"/>
            <a:ext cx="7691120" cy="521970"/>
          </a:xfrm>
          <a:prstGeom prst="rect">
            <a:avLst/>
          </a:prstGeom>
          <a:noFill/>
        </p:spPr>
        <p:txBody>
          <a:bodyPr wrap="none" rtlCol="0" anchor="t">
            <a:spAutoFit/>
          </a:bodyPr>
          <a:p>
            <a:r>
              <a:rPr lang="en-US" sz="2800" b="1" u="sng">
                <a:solidFill>
                  <a:schemeClr val="tx1"/>
                </a:solidFill>
                <a:latin typeface="Times New Roman" panose="02020603050405020304" charset="0"/>
                <a:ea typeface="宋体" panose="02010600030101010101" pitchFamily="2" charset="-122"/>
                <a:sym typeface="+mn-ea"/>
              </a:rPr>
              <a:t>What can you do when you keep your face down?</a:t>
            </a:r>
            <a:endParaRPr lang="en-US" altLang="en-US" sz="2800" b="1" u="sng">
              <a:solidFill>
                <a:schemeClr val="tx1"/>
              </a:solidFill>
              <a:latin typeface="Times New Roman" panose="02020603050405020304" charset="0"/>
              <a:ea typeface="宋体" panose="02010600030101010101" pitchFamily="2" charset="-122"/>
              <a:sym typeface="+mn-ea"/>
            </a:endParaRPr>
          </a:p>
        </p:txBody>
      </p:sp>
      <p:sp>
        <p:nvSpPr>
          <p:cNvPr id="14" name="圆角矩形 13"/>
          <p:cNvSpPr/>
          <p:nvPr/>
        </p:nvSpPr>
        <p:spPr>
          <a:xfrm>
            <a:off x="245110" y="3708400"/>
            <a:ext cx="11651615" cy="2974340"/>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490220" y="3907790"/>
            <a:ext cx="5140960" cy="521970"/>
          </a:xfrm>
          <a:prstGeom prst="rect">
            <a:avLst/>
          </a:prstGeom>
          <a:noFill/>
          <a:ln>
            <a:noFill/>
          </a:ln>
        </p:spPr>
        <p:txBody>
          <a:bodyPr wrap="square" rtlCol="0" anchor="t">
            <a:spAutoFit/>
          </a:bodyPr>
          <a:p>
            <a:pPr lvl="0" algn="l">
              <a:buClrTx/>
              <a:buSzTx/>
              <a:buFontTx/>
            </a:pPr>
            <a:r>
              <a:rPr lang="en-US" sz="2800" b="1">
                <a:latin typeface="Cambria" panose="02040503050406030204" charset="0"/>
                <a:ea typeface="宋体" panose="02010600030101010101" pitchFamily="2" charset="-122"/>
                <a:cs typeface="Cambria" panose="02040503050406030204" charset="0"/>
                <a:sym typeface="+mn-ea"/>
              </a:rPr>
              <a:t>concentrate on the homework</a:t>
            </a:r>
            <a:endParaRPr lang="en-US" sz="2800" b="1">
              <a:latin typeface="Cambria" panose="02040503050406030204" charset="0"/>
              <a:ea typeface="宋体" panose="02010600030101010101" pitchFamily="2" charset="-122"/>
              <a:cs typeface="Cambria" panose="02040503050406030204" charset="0"/>
              <a:sym typeface="+mn-ea"/>
            </a:endParaRPr>
          </a:p>
        </p:txBody>
      </p:sp>
      <p:sp>
        <p:nvSpPr>
          <p:cNvPr id="13" name="文本框 12"/>
          <p:cNvSpPr txBox="1"/>
          <p:nvPr/>
        </p:nvSpPr>
        <p:spPr>
          <a:xfrm>
            <a:off x="7064375" y="3907790"/>
            <a:ext cx="4085590" cy="521970"/>
          </a:xfrm>
          <a:prstGeom prst="rect">
            <a:avLst/>
          </a:prstGeom>
          <a:noFill/>
          <a:ln>
            <a:noFill/>
          </a:ln>
        </p:spPr>
        <p:txBody>
          <a:bodyPr wrap="square" rtlCol="0" anchor="t">
            <a:spAutoFit/>
          </a:bodyPr>
          <a:p>
            <a:pPr lvl="0" algn="l">
              <a:buClrTx/>
              <a:buSzTx/>
              <a:buFontTx/>
            </a:pPr>
            <a:r>
              <a:rPr lang="en-US" sz="2800" b="1">
                <a:latin typeface="Cambria" panose="02040503050406030204" charset="0"/>
                <a:ea typeface="宋体" panose="02010600030101010101" pitchFamily="2" charset="-122"/>
                <a:cs typeface="Cambria" panose="02040503050406030204" charset="0"/>
                <a:sym typeface="+mn-ea"/>
              </a:rPr>
              <a:t>be absorbed in reading</a:t>
            </a:r>
            <a:endParaRPr lang="en-US" sz="2800" b="1">
              <a:latin typeface="Cambria" panose="02040503050406030204" charset="0"/>
              <a:ea typeface="宋体" panose="02010600030101010101" pitchFamily="2" charset="-122"/>
              <a:cs typeface="Cambria" panose="02040503050406030204" charset="0"/>
              <a:sym typeface="+mn-ea"/>
            </a:endParaRPr>
          </a:p>
        </p:txBody>
      </p:sp>
      <p:sp>
        <p:nvSpPr>
          <p:cNvPr id="15" name="文本框 14"/>
          <p:cNvSpPr txBox="1"/>
          <p:nvPr/>
        </p:nvSpPr>
        <p:spPr>
          <a:xfrm>
            <a:off x="542925" y="5848985"/>
            <a:ext cx="9644380" cy="521970"/>
          </a:xfrm>
          <a:prstGeom prst="rect">
            <a:avLst/>
          </a:prstGeom>
          <a:noFill/>
          <a:ln>
            <a:noFill/>
          </a:ln>
        </p:spPr>
        <p:txBody>
          <a:bodyPr wrap="square" rtlCol="0" anchor="t">
            <a:spAutoFit/>
          </a:bodyPr>
          <a:p>
            <a:pPr lvl="0" algn="l">
              <a:buClrTx/>
              <a:buSzTx/>
              <a:buFontTx/>
            </a:pPr>
            <a:r>
              <a:rPr lang="en-US" sz="2800" b="1">
                <a:latin typeface="Cambria" panose="02040503050406030204" charset="0"/>
                <a:ea typeface="宋体" panose="02010600030101010101" pitchFamily="2" charset="-122"/>
                <a:cs typeface="Cambria" panose="02040503050406030204" charset="0"/>
                <a:sym typeface="+mn-ea"/>
              </a:rPr>
              <a:t>be busy solving the difficult problems in various subjects</a:t>
            </a:r>
            <a:endParaRPr lang="en-US" sz="2800" b="1">
              <a:latin typeface="Cambria" panose="02040503050406030204" charset="0"/>
              <a:ea typeface="宋体" panose="02010600030101010101" pitchFamily="2" charset="-122"/>
              <a:cs typeface="Cambria" panose="02040503050406030204" charset="0"/>
              <a:sym typeface="+mn-ea"/>
            </a:endParaRPr>
          </a:p>
        </p:txBody>
      </p:sp>
      <p:sp>
        <p:nvSpPr>
          <p:cNvPr id="17" name="文本框 16"/>
          <p:cNvSpPr txBox="1"/>
          <p:nvPr/>
        </p:nvSpPr>
        <p:spPr>
          <a:xfrm>
            <a:off x="544195" y="4570095"/>
            <a:ext cx="4257040" cy="521970"/>
          </a:xfrm>
          <a:prstGeom prst="rect">
            <a:avLst/>
          </a:prstGeom>
          <a:noFill/>
          <a:ln>
            <a:noFill/>
          </a:ln>
        </p:spPr>
        <p:txBody>
          <a:bodyPr wrap="square" rtlCol="0" anchor="t">
            <a:spAutoFit/>
          </a:bodyPr>
          <a:p>
            <a:pPr lvl="0" algn="l">
              <a:buClrTx/>
              <a:buSzTx/>
              <a:buFontTx/>
            </a:pPr>
            <a:r>
              <a:rPr lang="en-US" sz="2800" b="1">
                <a:latin typeface="Cambria" panose="02040503050406030204" charset="0"/>
                <a:ea typeface="宋体" panose="02010600030101010101" pitchFamily="2" charset="-122"/>
                <a:cs typeface="Cambria" panose="02040503050406030204" charset="0"/>
                <a:sym typeface="+mn-ea"/>
              </a:rPr>
              <a:t>focus on the note-taking</a:t>
            </a:r>
            <a:endParaRPr lang="en-US" sz="2800" b="1">
              <a:latin typeface="Cambria" panose="02040503050406030204" charset="0"/>
              <a:ea typeface="宋体" panose="02010600030101010101" pitchFamily="2" charset="-122"/>
              <a:cs typeface="Cambria" panose="02040503050406030204" charset="0"/>
              <a:sym typeface="+mn-ea"/>
            </a:endParaRPr>
          </a:p>
        </p:txBody>
      </p:sp>
      <p:sp>
        <p:nvSpPr>
          <p:cNvPr id="18" name="文本框 17"/>
          <p:cNvSpPr txBox="1"/>
          <p:nvPr/>
        </p:nvSpPr>
        <p:spPr>
          <a:xfrm>
            <a:off x="7093585" y="4570095"/>
            <a:ext cx="4349750" cy="521970"/>
          </a:xfrm>
          <a:prstGeom prst="rect">
            <a:avLst/>
          </a:prstGeom>
          <a:noFill/>
          <a:ln>
            <a:noFill/>
          </a:ln>
        </p:spPr>
        <p:txBody>
          <a:bodyPr wrap="square" rtlCol="0" anchor="t">
            <a:spAutoFit/>
          </a:bodyPr>
          <a:p>
            <a:pPr lvl="0" algn="l">
              <a:buClrTx/>
              <a:buSzTx/>
              <a:buFontTx/>
            </a:pPr>
            <a:r>
              <a:rPr lang="en-US" sz="2800" b="1">
                <a:latin typeface="Cambria" panose="02040503050406030204" charset="0"/>
                <a:ea typeface="宋体" panose="02010600030101010101" pitchFamily="2" charset="-122"/>
                <a:cs typeface="Cambria" panose="02040503050406030204" charset="0"/>
                <a:sym typeface="+mn-ea"/>
              </a:rPr>
              <a:t>keep one's mind on study</a:t>
            </a:r>
            <a:endParaRPr lang="en-US" sz="2800" b="1">
              <a:latin typeface="Cambria" panose="02040503050406030204" charset="0"/>
              <a:ea typeface="宋体" panose="02010600030101010101" pitchFamily="2" charset="-122"/>
              <a:cs typeface="Cambria" panose="02040503050406030204" charset="0"/>
              <a:sym typeface="+mn-ea"/>
            </a:endParaRPr>
          </a:p>
        </p:txBody>
      </p:sp>
      <p:sp>
        <p:nvSpPr>
          <p:cNvPr id="19" name="文本框 18"/>
          <p:cNvSpPr txBox="1"/>
          <p:nvPr/>
        </p:nvSpPr>
        <p:spPr>
          <a:xfrm>
            <a:off x="514985" y="5224780"/>
            <a:ext cx="6873240" cy="521970"/>
          </a:xfrm>
          <a:prstGeom prst="rect">
            <a:avLst/>
          </a:prstGeom>
          <a:noFill/>
          <a:ln>
            <a:noFill/>
          </a:ln>
        </p:spPr>
        <p:txBody>
          <a:bodyPr wrap="square" rtlCol="0" anchor="t">
            <a:spAutoFit/>
          </a:bodyPr>
          <a:p>
            <a:pPr lvl="0" algn="l">
              <a:buClrTx/>
              <a:buSzTx/>
              <a:buFontTx/>
            </a:pPr>
            <a:r>
              <a:rPr lang="en-US" sz="2800" b="1">
                <a:latin typeface="Cambria" panose="02040503050406030204" charset="0"/>
                <a:ea typeface="宋体" panose="02010600030101010101" pitchFamily="2" charset="-122"/>
                <a:cs typeface="Cambria" panose="02040503050406030204" charset="0"/>
                <a:sym typeface="+mn-ea"/>
              </a:rPr>
              <a:t>devote oneself to inventing something</a:t>
            </a:r>
            <a:endParaRPr lang="en-US" sz="2800" b="1">
              <a:latin typeface="Cambria" panose="02040503050406030204" charset="0"/>
              <a:ea typeface="宋体" panose="02010600030101010101" pitchFamily="2" charset="-122"/>
              <a:cs typeface="Cambria" panose="02040503050406030204" charset="0"/>
              <a:sym typeface="+mn-ea"/>
            </a:endParaRPr>
          </a:p>
        </p:txBody>
      </p:sp>
      <p:sp>
        <p:nvSpPr>
          <p:cNvPr id="20" name="文本框 19"/>
          <p:cNvSpPr txBox="1"/>
          <p:nvPr/>
        </p:nvSpPr>
        <p:spPr>
          <a:xfrm>
            <a:off x="7108825" y="5224780"/>
            <a:ext cx="4349750" cy="521970"/>
          </a:xfrm>
          <a:prstGeom prst="rect">
            <a:avLst/>
          </a:prstGeom>
          <a:noFill/>
          <a:ln>
            <a:noFill/>
          </a:ln>
        </p:spPr>
        <p:txBody>
          <a:bodyPr wrap="square" rtlCol="0" anchor="t">
            <a:spAutoFit/>
          </a:bodyPr>
          <a:p>
            <a:pPr lvl="0" algn="l">
              <a:buClrTx/>
              <a:buSzTx/>
              <a:buFontTx/>
            </a:pPr>
            <a:r>
              <a:rPr lang="en-US" sz="2800" b="1">
                <a:latin typeface="Cambria" panose="02040503050406030204" charset="0"/>
                <a:ea typeface="宋体" panose="02010600030101010101" pitchFamily="2" charset="-122"/>
                <a:cs typeface="Cambria" panose="02040503050406030204" charset="0"/>
                <a:sym typeface="+mn-ea"/>
              </a:rPr>
              <a:t>be lost in thinking</a:t>
            </a:r>
            <a:endParaRPr lang="en-US" sz="2800" b="1">
              <a:latin typeface="Cambria" panose="02040503050406030204" charset="0"/>
              <a:ea typeface="宋体" panose="02010600030101010101" pitchFamily="2" charset="-122"/>
              <a:cs typeface="Cambria" panose="02040503050406030204" charset="0"/>
              <a:sym typeface="+mn-ea"/>
            </a:endParaRPr>
          </a:p>
        </p:txBody>
      </p:sp>
      <p:sp>
        <p:nvSpPr>
          <p:cNvPr id="21" name="文本框 20"/>
          <p:cNvSpPr txBox="1"/>
          <p:nvPr/>
        </p:nvSpPr>
        <p:spPr>
          <a:xfrm>
            <a:off x="7670800" y="1669415"/>
            <a:ext cx="4387850" cy="1383665"/>
          </a:xfrm>
          <a:prstGeom prst="rect">
            <a:avLst/>
          </a:prstGeom>
          <a:noFill/>
          <a:ln>
            <a:solidFill>
              <a:schemeClr val="tx1"/>
            </a:solidFill>
          </a:ln>
        </p:spPr>
        <p:txBody>
          <a:bodyPr wrap="square" rtlCol="0" anchor="t">
            <a:spAutoFit/>
          </a:bodyPr>
          <a:p>
            <a:pPr lvl="0" algn="l">
              <a:buClrTx/>
              <a:buSzTx/>
              <a:buFontTx/>
            </a:pPr>
            <a:r>
              <a:rPr lang="en-US" sz="2800" b="1">
                <a:solidFill>
                  <a:srgbClr val="C00000"/>
                </a:solidFill>
                <a:latin typeface="Cambria" panose="02040503050406030204" charset="0"/>
                <a:ea typeface="宋体" panose="02010600030101010101" pitchFamily="2" charset="-122"/>
                <a:cs typeface="Cambria" panose="02040503050406030204" charset="0"/>
                <a:sym typeface="+mn-ea"/>
              </a:rPr>
              <a:t>To be a positive, diligent and creative  face-down generation.</a:t>
            </a:r>
            <a:endParaRPr lang="en-US" sz="2800" b="1">
              <a:solidFill>
                <a:srgbClr val="C00000"/>
              </a:solidFill>
              <a:latin typeface="Cambria" panose="02040503050406030204" charset="0"/>
              <a:ea typeface="宋体" panose="02010600030101010101" pitchFamily="2" charset="-122"/>
              <a:cs typeface="Cambria" panose="02040503050406030204"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399">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000"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anim calcmode="lin" valueType="num">
                                      <p:cBhvr>
                                        <p:cTn id="67" dur="1000" fill="hold"/>
                                        <p:tgtEl>
                                          <p:spTgt spid="14"/>
                                        </p:tgtEl>
                                        <p:attrNameLst>
                                          <p:attrName>ppt_x</p:attrName>
                                        </p:attrNameLst>
                                      </p:cBhvr>
                                      <p:tavLst>
                                        <p:tav tm="0">
                                          <p:val>
                                            <p:strVal val="#ppt_x"/>
                                          </p:val>
                                        </p:tav>
                                        <p:tav tm="100000">
                                          <p:val>
                                            <p:strVal val="#ppt_x"/>
                                          </p:val>
                                        </p:tav>
                                      </p:tavLst>
                                    </p:anim>
                                    <p:anim calcmode="lin" valueType="num">
                                      <p:cBhvr>
                                        <p:cTn id="6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000" fill="hold">
                                          <p:stCondLst>
                                            <p:cond delay="0"/>
                                          </p:stCondLst>
                                        </p:cTn>
                                        <p:tgtEl>
                                          <p:spTgt spid="12"/>
                                        </p:tgtEl>
                                        <p:attrNameLst>
                                          <p:attrName>style.visibility</p:attrName>
                                        </p:attrNameLst>
                                      </p:cBhvr>
                                      <p:to>
                                        <p:strVal val="visible"/>
                                      </p:to>
                                    </p:set>
                                    <p:animEffect transition="in" filter="wipe(left)">
                                      <p:cBhvr>
                                        <p:cTn id="73" dur="1000"/>
                                        <p:tgtEl>
                                          <p:spTgt spid="12"/>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000" fill="hold">
                                          <p:stCondLst>
                                            <p:cond delay="0"/>
                                          </p:stCondLst>
                                        </p:cTn>
                                        <p:tgtEl>
                                          <p:spTgt spid="13"/>
                                        </p:tgtEl>
                                        <p:attrNameLst>
                                          <p:attrName>style.visibility</p:attrName>
                                        </p:attrNameLst>
                                      </p:cBhvr>
                                      <p:to>
                                        <p:strVal val="visible"/>
                                      </p:to>
                                    </p:set>
                                    <p:animEffect transition="in" filter="wipe(left)">
                                      <p:cBhvr>
                                        <p:cTn id="77" dur="1000"/>
                                        <p:tgtEl>
                                          <p:spTgt spid="13"/>
                                        </p:tgtEl>
                                      </p:cBhvr>
                                    </p:animEffect>
                                  </p:childTnLst>
                                </p:cTn>
                              </p:par>
                            </p:childTnLst>
                          </p:cTn>
                        </p:par>
                        <p:par>
                          <p:cTn id="78" fill="hold">
                            <p:stCondLst>
                              <p:cond delay="2000"/>
                            </p:stCondLst>
                            <p:childTnLst>
                              <p:par>
                                <p:cTn id="79" presetID="22" presetClass="entr" presetSubtype="8" fill="hold" grpId="0" nodeType="afterEffect">
                                  <p:stCondLst>
                                    <p:cond delay="0"/>
                                  </p:stCondLst>
                                  <p:childTnLst>
                                    <p:set>
                                      <p:cBhvr>
                                        <p:cTn id="80" dur="1000" fill="hold">
                                          <p:stCondLst>
                                            <p:cond delay="0"/>
                                          </p:stCondLst>
                                        </p:cTn>
                                        <p:tgtEl>
                                          <p:spTgt spid="17"/>
                                        </p:tgtEl>
                                        <p:attrNameLst>
                                          <p:attrName>style.visibility</p:attrName>
                                        </p:attrNameLst>
                                      </p:cBhvr>
                                      <p:to>
                                        <p:strVal val="visible"/>
                                      </p:to>
                                    </p:set>
                                    <p:animEffect transition="in" filter="wipe(left)">
                                      <p:cBhvr>
                                        <p:cTn id="81" dur="1000"/>
                                        <p:tgtEl>
                                          <p:spTgt spid="17"/>
                                        </p:tgtEl>
                                      </p:cBhvr>
                                    </p:animEffect>
                                  </p:childTnLst>
                                </p:cTn>
                              </p:par>
                            </p:childTnLst>
                          </p:cTn>
                        </p:par>
                        <p:par>
                          <p:cTn id="82" fill="hold">
                            <p:stCondLst>
                              <p:cond delay="3000"/>
                            </p:stCondLst>
                            <p:childTnLst>
                              <p:par>
                                <p:cTn id="83" presetID="22" presetClass="entr" presetSubtype="8" fill="hold" grpId="0" nodeType="afterEffect">
                                  <p:stCondLst>
                                    <p:cond delay="0"/>
                                  </p:stCondLst>
                                  <p:childTnLst>
                                    <p:set>
                                      <p:cBhvr>
                                        <p:cTn id="84" dur="1000" fill="hold">
                                          <p:stCondLst>
                                            <p:cond delay="0"/>
                                          </p:stCondLst>
                                        </p:cTn>
                                        <p:tgtEl>
                                          <p:spTgt spid="18"/>
                                        </p:tgtEl>
                                        <p:attrNameLst>
                                          <p:attrName>style.visibility</p:attrName>
                                        </p:attrNameLst>
                                      </p:cBhvr>
                                      <p:to>
                                        <p:strVal val="visible"/>
                                      </p:to>
                                    </p:set>
                                    <p:animEffect transition="in" filter="wipe(left)">
                                      <p:cBhvr>
                                        <p:cTn id="85" dur="1000"/>
                                        <p:tgtEl>
                                          <p:spTgt spid="18"/>
                                        </p:tgtEl>
                                      </p:cBhvr>
                                    </p:animEffect>
                                  </p:childTnLst>
                                </p:cTn>
                              </p:par>
                            </p:childTnLst>
                          </p:cTn>
                        </p:par>
                        <p:par>
                          <p:cTn id="86" fill="hold">
                            <p:stCondLst>
                              <p:cond delay="4000"/>
                            </p:stCondLst>
                            <p:childTnLst>
                              <p:par>
                                <p:cTn id="87" presetID="22" presetClass="entr" presetSubtype="8" fill="hold" grpId="0" nodeType="afterEffect">
                                  <p:stCondLst>
                                    <p:cond delay="0"/>
                                  </p:stCondLst>
                                  <p:childTnLst>
                                    <p:set>
                                      <p:cBhvr>
                                        <p:cTn id="88" dur="1000" fill="hold">
                                          <p:stCondLst>
                                            <p:cond delay="0"/>
                                          </p:stCondLst>
                                        </p:cTn>
                                        <p:tgtEl>
                                          <p:spTgt spid="19"/>
                                        </p:tgtEl>
                                        <p:attrNameLst>
                                          <p:attrName>style.visibility</p:attrName>
                                        </p:attrNameLst>
                                      </p:cBhvr>
                                      <p:to>
                                        <p:strVal val="visible"/>
                                      </p:to>
                                    </p:set>
                                    <p:animEffect transition="in" filter="wipe(left)">
                                      <p:cBhvr>
                                        <p:cTn id="89" dur="1000"/>
                                        <p:tgtEl>
                                          <p:spTgt spid="19"/>
                                        </p:tgtEl>
                                      </p:cBhvr>
                                    </p:animEffect>
                                  </p:childTnLst>
                                </p:cTn>
                              </p:par>
                            </p:childTnLst>
                          </p:cTn>
                        </p:par>
                        <p:par>
                          <p:cTn id="90" fill="hold">
                            <p:stCondLst>
                              <p:cond delay="5000"/>
                            </p:stCondLst>
                            <p:childTnLst>
                              <p:par>
                                <p:cTn id="91" presetID="22" presetClass="entr" presetSubtype="8" fill="hold" grpId="0" nodeType="afterEffect">
                                  <p:stCondLst>
                                    <p:cond delay="0"/>
                                  </p:stCondLst>
                                  <p:childTnLst>
                                    <p:set>
                                      <p:cBhvr>
                                        <p:cTn id="92" dur="1000" fill="hold">
                                          <p:stCondLst>
                                            <p:cond delay="0"/>
                                          </p:stCondLst>
                                        </p:cTn>
                                        <p:tgtEl>
                                          <p:spTgt spid="20"/>
                                        </p:tgtEl>
                                        <p:attrNameLst>
                                          <p:attrName>style.visibility</p:attrName>
                                        </p:attrNameLst>
                                      </p:cBhvr>
                                      <p:to>
                                        <p:strVal val="visible"/>
                                      </p:to>
                                    </p:set>
                                    <p:animEffect transition="in" filter="wipe(left)">
                                      <p:cBhvr>
                                        <p:cTn id="93" dur="1000"/>
                                        <p:tgtEl>
                                          <p:spTgt spid="20"/>
                                        </p:tgtEl>
                                      </p:cBhvr>
                                    </p:animEffect>
                                  </p:childTnLst>
                                </p:cTn>
                              </p:par>
                            </p:childTnLst>
                          </p:cTn>
                        </p:par>
                        <p:par>
                          <p:cTn id="94" fill="hold">
                            <p:stCondLst>
                              <p:cond delay="6000"/>
                            </p:stCondLst>
                            <p:childTnLst>
                              <p:par>
                                <p:cTn id="95" presetID="22" presetClass="entr" presetSubtype="8" fill="hold" grpId="0" nodeType="afterEffect">
                                  <p:stCondLst>
                                    <p:cond delay="0"/>
                                  </p:stCondLst>
                                  <p:childTnLst>
                                    <p:set>
                                      <p:cBhvr>
                                        <p:cTn id="96" dur="1000" fill="hold">
                                          <p:stCondLst>
                                            <p:cond delay="0"/>
                                          </p:stCondLst>
                                        </p:cTn>
                                        <p:tgtEl>
                                          <p:spTgt spid="15"/>
                                        </p:tgtEl>
                                        <p:attrNameLst>
                                          <p:attrName>style.visibility</p:attrName>
                                        </p:attrNameLst>
                                      </p:cBhvr>
                                      <p:to>
                                        <p:strVal val="visible"/>
                                      </p:to>
                                    </p:set>
                                    <p:animEffect transition="in" filter="wipe(left)">
                                      <p:cBhvr>
                                        <p:cTn id="97" dur="10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ppt_x</p:attrName>
                                        </p:attrNameLst>
                                      </p:cBhvr>
                                      <p:tavLst>
                                        <p:tav tm="0">
                                          <p:val>
                                            <p:strVal val="#ppt_x"/>
                                          </p:val>
                                        </p:tav>
                                        <p:tav tm="100000">
                                          <p:val>
                                            <p:strVal val="#ppt_x"/>
                                          </p:val>
                                        </p:tav>
                                      </p:tavLst>
                                    </p:anim>
                                    <p:anim calcmode="lin" valueType="num">
                                      <p:cBhvr>
                                        <p:cTn id="10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5" grpId="0" bldLvl="0" animBg="1"/>
      <p:bldP spid="8" grpId="0" bldLvl="0" animBg="1"/>
      <p:bldP spid="3" grpId="1" animBg="1"/>
      <p:bldP spid="4" grpId="1"/>
      <p:bldP spid="6" grpId="1" animBg="1"/>
      <p:bldP spid="5" grpId="1" animBg="1"/>
      <p:bldP spid="8" grpId="1" animBg="1"/>
      <p:bldP spid="16" grpId="0" animBg="1"/>
      <p:bldP spid="16" grpId="1" animBg="1"/>
      <p:bldP spid="10" grpId="0" animBg="1"/>
      <p:bldP spid="11" grpId="0"/>
      <p:bldP spid="14" grpId="0" animBg="1"/>
      <p:bldP spid="12" grpId="0"/>
      <p:bldP spid="13" grpId="0"/>
      <p:bldP spid="17" grpId="0"/>
      <p:bldP spid="18" grpId="0"/>
      <p:bldP spid="19" grpId="0"/>
      <p:bldP spid="20" grpId="0"/>
      <p:bldP spid="15" grpId="0"/>
      <p:bldP spid="12" grpId="1"/>
      <p:bldP spid="13" grpId="1"/>
      <p:bldP spid="17" grpId="1"/>
      <p:bldP spid="18" grpId="1"/>
      <p:bldP spid="19" grpId="1"/>
      <p:bldP spid="20" grpId="1"/>
      <p:bldP spid="15" grpId="1"/>
      <p:bldP spid="9" grpId="0"/>
      <p:bldP spid="21" grpId="0" animBg="1"/>
    </p:bldLst>
  </p:timing>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710"/>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710"/>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7.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3710"/>
  <p:tag name="KSO_WM_TEMPLATE_THUMBS_INDEX" val="1、4、7、8、9、10、11、12、13、16、19、20、21、22、23、24、25"/>
</p:tagLst>
</file>

<file path=ppt/tags/tag118.xml><?xml version="1.0" encoding="utf-8"?>
<p:tagLst xmlns:p="http://schemas.openxmlformats.org/presentationml/2006/main">
  <p:tag name="KSO_WM_SLIDE_ID" val="custom20203710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3710"/>
  <p:tag name="KSO_WM_SLIDE_LAYOUT" val="a_b"/>
  <p:tag name="KSO_WM_SLIDE_LAYOUT_CNT" val="1_1"/>
  <p:tag name="KSO_WM_UNIT_SHOW_EDIT_AREA_INDICATION" val="1"/>
  <p:tag name="KSO_WM_TEMPLATE_THUMBS_INDEX" val="1、4、7、8、9、10、11、12、13、16、19、20、21、22、23、24、25"/>
  <p:tag name="KSO_WM_TEMPLATE_MASTER_THUMB_INDEX" val="12"/>
</p:tagLst>
</file>

<file path=ppt/tags/tag119.xml><?xml version="1.0" encoding="utf-8"?>
<p:tagLst xmlns:p="http://schemas.openxmlformats.org/presentationml/2006/main">
  <p:tag name="KSO_WM_UNIT_PLACING_PICTURE_USER_VIEWPORT" val="{&quot;height&quot;:15840,&quot;width&quot;:889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3710"/>
</p:tagLst>
</file>

<file path=ppt/tags/tag121.xml><?xml version="1.0" encoding="utf-8"?>
<p:tagLst xmlns:p="http://schemas.openxmlformats.org/presentationml/2006/main">
  <p:tag name="KSO_WM_BEAUTIFY_FLAG" val="#wm#"/>
  <p:tag name="KSO_WM_TEMPLATE_CATEGORY" val="custom"/>
  <p:tag name="KSO_WM_TEMPLATE_INDEX" val="20203710"/>
</p:tagLst>
</file>

<file path=ppt/tags/tag122.xml><?xml version="1.0" encoding="utf-8"?>
<p:tagLst xmlns:p="http://schemas.openxmlformats.org/presentationml/2006/main">
  <p:tag name="KSO_WM_SLIDE_ID" val="custom20203710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3710"/>
  <p:tag name="KSO_WM_SLIDE_LAYOUT" val="a_b_e"/>
  <p:tag name="KSO_WM_SLIDE_LAYOUT_CNT" val="1_1_1"/>
</p:tagLst>
</file>

<file path=ppt/tags/tag123.xml><?xml version="1.0" encoding="utf-8"?>
<p:tagLst xmlns:p="http://schemas.openxmlformats.org/presentationml/2006/main">
  <p:tag name="KSO_WM_BEAUTIFY_FLAG" val="#wm#"/>
  <p:tag name="KSO_WM_TEMPLATE_CATEGORY" val="custom"/>
  <p:tag name="KSO_WM_TEMPLATE_INDEX" val="20203710"/>
</p:tagLst>
</file>

<file path=ppt/tags/tag124.xml><?xml version="1.0" encoding="utf-8"?>
<p:tagLst xmlns:p="http://schemas.openxmlformats.org/presentationml/2006/main">
  <p:tag name="KSO_WM_BEAUTIFY_FLAG" val="#wm#"/>
  <p:tag name="KSO_WM_TEMPLATE_CATEGORY" val="custom"/>
  <p:tag name="KSO_WM_TEMPLATE_INDEX" val="20203710"/>
</p:tagLst>
</file>

<file path=ppt/tags/tag125.xml><?xml version="1.0" encoding="utf-8"?>
<p:tagLst xmlns:p="http://schemas.openxmlformats.org/presentationml/2006/main">
  <p:tag name="KSO_WM_UNIT_PLACING_PICTURE_USER_VIEWPORT" val="{&quot;height&quot;:4898,&quot;width&quot;:6917}"/>
</p:tagLst>
</file>

<file path=ppt/tags/tag126.xml><?xml version="1.0" encoding="utf-8"?>
<p:tagLst xmlns:p="http://schemas.openxmlformats.org/presentationml/2006/main">
  <p:tag name="KSO_WM_BEAUTIFY_FLAG" val="#wm#"/>
  <p:tag name="KSO_WM_TEMPLATE_CATEGORY" val="custom"/>
  <p:tag name="KSO_WM_TEMPLATE_INDEX" val="20203710"/>
</p:tagLst>
</file>

<file path=ppt/tags/tag127.xml><?xml version="1.0" encoding="utf-8"?>
<p:tagLst xmlns:p="http://schemas.openxmlformats.org/presentationml/2006/main">
  <p:tag name="KSO_WM_BEAUTIFY_FLAG" val="#wm#"/>
  <p:tag name="KSO_WM_TEMPLATE_CATEGORY" val="custom"/>
  <p:tag name="KSO_WM_TEMPLATE_INDEX" val="20203710"/>
</p:tagLst>
</file>

<file path=ppt/tags/tag128.xml><?xml version="1.0" encoding="utf-8"?>
<p:tagLst xmlns:p="http://schemas.openxmlformats.org/presentationml/2006/main">
  <p:tag name="KSO_WM_SLIDE_ID" val="custom20203710_2"/>
  <p:tag name="KSO_WM_TEMPLATE_SUBCATEGORY" val="0"/>
  <p:tag name="KSO_WM_TEMPLATE_MASTER_TYPE" val="1"/>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3710"/>
  <p:tag name="KSO_WM_SLIDE_LAYOUT" val="a_b_l"/>
  <p:tag name="KSO_WM_SLIDE_LAYOUT_CNT" val="1_1_1"/>
</p:tagLst>
</file>

<file path=ppt/tags/tag129.xml><?xml version="1.0" encoding="utf-8"?>
<p:tagLst xmlns:p="http://schemas.openxmlformats.org/presentationml/2006/main">
  <p:tag name="KSO_WM_MEDIACOVER_FLAG" val="1"/>
  <p:tag name="KSO_WM_UNIT_MEDIACOVER_BTN_STATE" val="1"/>
  <p:tag name="KSO_WM_UNIT_MEDIACOVER_BTNRECT" val="0*0*0*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3710"/>
</p:tagLst>
</file>

<file path=ppt/tags/tag131.xml><?xml version="1.0" encoding="utf-8"?>
<p:tagLst xmlns:p="http://schemas.openxmlformats.org/presentationml/2006/main">
  <p:tag name="KSO_WM_BEAUTIFY_FLAG" val="#wm#"/>
  <p:tag name="KSO_WM_TEMPLATE_CATEGORY" val="custom"/>
  <p:tag name="KSO_WM_TEMPLATE_INDEX" val="20203710"/>
</p:tagLst>
</file>

<file path=ppt/tags/tag132.xml><?xml version="1.0" encoding="utf-8"?>
<p:tagLst xmlns:p="http://schemas.openxmlformats.org/presentationml/2006/main">
  <p:tag name="KSO_WM_BEAUTIFY_FLAG" val="#wm#"/>
  <p:tag name="KSO_WM_TEMPLATE_CATEGORY" val="custom"/>
  <p:tag name="KSO_WM_TEMPLATE_INDEX" val="20203710"/>
</p:tagLst>
</file>

<file path=ppt/tags/tag133.xml><?xml version="1.0" encoding="utf-8"?>
<p:tagLst xmlns:p="http://schemas.openxmlformats.org/presentationml/2006/main">
  <p:tag name="KSO_WM_MEDIACOVER_FLAG" val="1"/>
  <p:tag name="KSO_WM_UNIT_MEDIACOVER_BTN_STATE" val="1"/>
  <p:tag name="KSO_WM_UNIT_MEDIACOVER_BTNRECT" val="9181*4981*837*837"/>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34.xml><?xml version="1.0" encoding="utf-8"?>
<p:tagLst xmlns:p="http://schemas.openxmlformats.org/presentationml/2006/main">
  <p:tag name="KSO_WM_BEAUTIFY_FLAG" val="#wm#"/>
  <p:tag name="KSO_WM_TEMPLATE_CATEGORY" val="custom"/>
  <p:tag name="KSO_WM_TEMPLATE_INDEX" val="20203710"/>
</p:tagLst>
</file>

<file path=ppt/tags/tag135.xml><?xml version="1.0" encoding="utf-8"?>
<p:tagLst xmlns:p="http://schemas.openxmlformats.org/presentationml/2006/main">
  <p:tag name="KSO_WM_SLIDE_ID" val="custom20203710_25"/>
  <p:tag name="KSO_WM_TEMPLATE_SUBCATEGORY" val="0"/>
  <p:tag name="KSO_WM_TEMPLATE_MASTER_TYPE" val="1"/>
  <p:tag name="KSO_WM_TEMPLATE_COLOR_TYPE" val="1"/>
  <p:tag name="KSO_WM_SLIDE_ITEM_CNT" val="0"/>
  <p:tag name="KSO_WM_SLIDE_INDEX" val="25"/>
  <p:tag name="KSO_WM_TAG_VERSION" val="1.0"/>
  <p:tag name="KSO_WM_BEAUTIFY_FLAG" val="#wm#"/>
  <p:tag name="KSO_WM_TEMPLATE_CATEGORY" val="custom"/>
  <p:tag name="KSO_WM_TEMPLATE_INDEX" val="20203710"/>
  <p:tag name="KSO_WM_SLIDE_TYPE" val="endPage"/>
  <p:tag name="KSO_WM_SLIDE_SUBTYPE" val="pureTxt"/>
  <p:tag name="KSO_WM_SLIDE_LAYOUT" val="a_b"/>
  <p:tag name="KSO_WM_SLIDE_LAYOUT_CNT" val="1_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heme/theme1.xml><?xml version="1.0" encoding="utf-8"?>
<a:theme xmlns:a="http://schemas.openxmlformats.org/drawingml/2006/main" name="3_Office 主题​​">
  <a:themeElements>
    <a:clrScheme name="自定义 23">
      <a:dk1>
        <a:sysClr val="windowText" lastClr="000000"/>
      </a:dk1>
      <a:lt1>
        <a:sysClr val="window" lastClr="FFFFFF"/>
      </a:lt1>
      <a:dk2>
        <a:srgbClr val="F3F8FC"/>
      </a:dk2>
      <a:lt2>
        <a:srgbClr val="FFFFFF"/>
      </a:lt2>
      <a:accent1>
        <a:srgbClr val="91B0D6"/>
      </a:accent1>
      <a:accent2>
        <a:srgbClr val="9FAAC8"/>
      </a:accent2>
      <a:accent3>
        <a:srgbClr val="ADA5BA"/>
      </a:accent3>
      <a:accent4>
        <a:srgbClr val="BA9FAD"/>
      </a:accent4>
      <a:accent5>
        <a:srgbClr val="C89A9F"/>
      </a:accent5>
      <a:accent6>
        <a:srgbClr val="D69491"/>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5075</Words>
  <Application>WPS 演示</Application>
  <PresentationFormat>宽屏</PresentationFormat>
  <Paragraphs>190</Paragraphs>
  <Slides>15</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15</vt:i4>
      </vt:variant>
    </vt:vector>
  </HeadingPairs>
  <TitlesOfParts>
    <vt:vector size="27" baseType="lpstr">
      <vt:lpstr>Arial</vt:lpstr>
      <vt:lpstr>宋体</vt:lpstr>
      <vt:lpstr>Wingdings</vt:lpstr>
      <vt:lpstr>微软雅黑</vt:lpstr>
      <vt:lpstr>Cambria Math</vt:lpstr>
      <vt:lpstr>Times New Roman</vt:lpstr>
      <vt:lpstr>Cambria</vt:lpstr>
      <vt:lpstr>Arial Unicode MS</vt:lpstr>
      <vt:lpstr>HelveticaNeue</vt:lpstr>
      <vt:lpstr>NumberOnly</vt:lpstr>
      <vt:lpstr>华文新魏</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南山有谷堆</cp:lastModifiedBy>
  <cp:revision>243</cp:revision>
  <dcterms:created xsi:type="dcterms:W3CDTF">2019-06-19T02:08:00Z</dcterms:created>
  <dcterms:modified xsi:type="dcterms:W3CDTF">2020-10-20T06:34:36Z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