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5"/>
  </p:handoutMasterIdLst>
  <p:sldIdLst>
    <p:sldId id="1361" r:id="rId3"/>
    <p:sldId id="914" r:id="rId5"/>
    <p:sldId id="915" r:id="rId6"/>
    <p:sldId id="916" r:id="rId7"/>
    <p:sldId id="917" r:id="rId8"/>
    <p:sldId id="918" r:id="rId9"/>
    <p:sldId id="919" r:id="rId10"/>
    <p:sldId id="920" r:id="rId11"/>
    <p:sldId id="921" r:id="rId12"/>
    <p:sldId id="922" r:id="rId13"/>
    <p:sldId id="923" r:id="rId14"/>
    <p:sldId id="924" r:id="rId15"/>
    <p:sldId id="925" r:id="rId16"/>
    <p:sldId id="926" r:id="rId17"/>
    <p:sldId id="927" r:id="rId18"/>
    <p:sldId id="928" r:id="rId19"/>
    <p:sldId id="929" r:id="rId20"/>
    <p:sldId id="930" r:id="rId21"/>
    <p:sldId id="931" r:id="rId22"/>
    <p:sldId id="932" r:id="rId23"/>
    <p:sldId id="933" r:id="rId24"/>
    <p:sldId id="934" r:id="rId25"/>
    <p:sldId id="935" r:id="rId26"/>
    <p:sldId id="936" r:id="rId27"/>
    <p:sldId id="937" r:id="rId28"/>
    <p:sldId id="938" r:id="rId29"/>
    <p:sldId id="939" r:id="rId30"/>
    <p:sldId id="940" r:id="rId31"/>
    <p:sldId id="941" r:id="rId32"/>
    <p:sldId id="942" r:id="rId33"/>
    <p:sldId id="943" r:id="rId34"/>
    <p:sldId id="944" r:id="rId35"/>
    <p:sldId id="945" r:id="rId36"/>
    <p:sldId id="946" r:id="rId37"/>
    <p:sldId id="947" r:id="rId38"/>
    <p:sldId id="948" r:id="rId39"/>
    <p:sldId id="949" r:id="rId40"/>
    <p:sldId id="950" r:id="rId41"/>
    <p:sldId id="951" r:id="rId42"/>
    <p:sldId id="952" r:id="rId43"/>
    <p:sldId id="953" r:id="rId44"/>
    <p:sldId id="954" r:id="rId45"/>
    <p:sldId id="955" r:id="rId46"/>
    <p:sldId id="956" r:id="rId47"/>
    <p:sldId id="957" r:id="rId48"/>
    <p:sldId id="958" r:id="rId49"/>
    <p:sldId id="959" r:id="rId50"/>
    <p:sldId id="960" r:id="rId51"/>
    <p:sldId id="961" r:id="rId52"/>
    <p:sldId id="962" r:id="rId53"/>
    <p:sldId id="963" r:id="rId54"/>
    <p:sldId id="964" r:id="rId55"/>
    <p:sldId id="965" r:id="rId56"/>
    <p:sldId id="966" r:id="rId57"/>
    <p:sldId id="967" r:id="rId58"/>
    <p:sldId id="968" r:id="rId59"/>
    <p:sldId id="969" r:id="rId60"/>
    <p:sldId id="970" r:id="rId61"/>
    <p:sldId id="971" r:id="rId62"/>
    <p:sldId id="972" r:id="rId63"/>
    <p:sldId id="973" r:id="rId64"/>
    <p:sldId id="974" r:id="rId65"/>
    <p:sldId id="975" r:id="rId66"/>
    <p:sldId id="976" r:id="rId67"/>
    <p:sldId id="977" r:id="rId68"/>
    <p:sldId id="978" r:id="rId69"/>
    <p:sldId id="979" r:id="rId70"/>
    <p:sldId id="980" r:id="rId71"/>
    <p:sldId id="981" r:id="rId72"/>
    <p:sldId id="982" r:id="rId73"/>
    <p:sldId id="3216" r:id="rId7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8" Type="http://schemas.openxmlformats.org/officeDocument/2006/relationships/tableStyles" Target="tableStyles.xml"/><Relationship Id="rId77" Type="http://schemas.openxmlformats.org/officeDocument/2006/relationships/viewProps" Target="viewProps.xml"/><Relationship Id="rId76" Type="http://schemas.openxmlformats.org/officeDocument/2006/relationships/presProps" Target="presProps.xml"/><Relationship Id="rId75" Type="http://schemas.openxmlformats.org/officeDocument/2006/relationships/handoutMaster" Target="handoutMasters/handoutMaster1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420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练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-12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42200" y="4076065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21-22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6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tablet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6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5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tæblɪt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60" name="表格 6"/>
          <p:cNvGraphicFramePr>
            <a:graphicFrameLocks noGrp="1"/>
          </p:cNvGraphicFramePr>
          <p:nvPr/>
        </p:nvGraphicFramePr>
        <p:xfrm>
          <a:off x="6092078" y="1005602"/>
          <a:ext cx="57575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tabl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桌子＋小东西→桌面状的小东西→药片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two tablets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6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timetable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taɪmteɪbl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62" name="表格 10"/>
          <p:cNvGraphicFramePr>
            <a:graphicFrameLocks noGrp="1"/>
          </p:cNvGraphicFramePr>
          <p:nvPr/>
        </p:nvGraphicFramePr>
        <p:xfrm>
          <a:off x="6092078" y="269675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时间＋方桌→方形“时间表”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suitable timetable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6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药片</a:t>
            </a:r>
            <a:endParaRPr lang="zh-CN" altLang="en-US" sz="2400" dirty="0"/>
          </a:p>
        </p:txBody>
      </p:sp>
      <p:sp>
        <p:nvSpPr>
          <p:cNvPr id="1051963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时间表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60" grpId="0"/>
      <p:bldP spid="1051961" grpId="0"/>
      <p:bldP spid="1051962" grpId="0"/>
      <p:bldP spid="10519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6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6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6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tiːm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64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strong football team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6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teamwork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tiːmwɜːk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66" name="表格 10"/>
          <p:cNvGraphicFramePr>
            <a:graphicFrameLocks noGrp="1"/>
          </p:cNvGraphicFramePr>
          <p:nvPr/>
        </p:nvGraphicFramePr>
        <p:xfrm>
          <a:off x="6092078" y="29107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team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队＋工作→协作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good teamwork spirit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66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队</a:t>
            </a:r>
            <a:endParaRPr lang="zh-CN" altLang="en-US" sz="2400" dirty="0"/>
          </a:p>
        </p:txBody>
      </p:sp>
      <p:sp>
        <p:nvSpPr>
          <p:cNvPr id="1051967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协作，团队精神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64" grpId="0"/>
      <p:bldP spid="1051965" grpId="0"/>
      <p:bldP spid="1051966" grpId="0"/>
      <p:bldP spid="10519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6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taste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6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68" name="表格 6"/>
          <p:cNvGraphicFramePr>
            <a:graphicFrameLocks noGrp="1"/>
          </p:cNvGraphicFramePr>
          <p:nvPr/>
        </p:nvGraphicFramePr>
        <p:xfrm>
          <a:off x="6092078" y="112796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taste tomato soup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69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tasteless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teɪstlɪs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70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taste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味道＋无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tasteless and colorless liquid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7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味道  </a:t>
            </a:r>
            <a:r>
              <a:rPr lang="en-US" altLang="zh-CN" sz="2400" b="1" i="1" dirty="0" smtClean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尝</a:t>
            </a:r>
            <a:endParaRPr lang="zh-CN" altLang="en-US" sz="2400" dirty="0"/>
          </a:p>
        </p:txBody>
      </p:sp>
      <p:sp>
        <p:nvSpPr>
          <p:cNvPr id="105197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无味的</a:t>
            </a:r>
            <a:endParaRPr lang="zh-CN" altLang="en-US" sz="2400" b="1" dirty="0"/>
          </a:p>
        </p:txBody>
      </p:sp>
      <p:graphicFrame>
        <p:nvGraphicFramePr>
          <p:cNvPr id="4196671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teɪstɪ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72" name="表格 12"/>
          <p:cNvGraphicFramePr>
            <a:graphicFrameLocks noGrp="1"/>
          </p:cNvGraphicFramePr>
          <p:nvPr/>
        </p:nvGraphicFramePr>
        <p:xfrm>
          <a:off x="6092078" y="443843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altLang="zh-CN" sz="2400" dirty="0" smtClean="0">
                          <a:solidFill>
                            <a:schemeClr val="tx1"/>
                          </a:solidFill>
                        </a:rPr>
                        <a:t>tast(e)</a:t>
                      </a:r>
                      <a:r>
                        <a:rPr lang="zh-CN" altLang="it-IT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it-IT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it-IT" sz="2400" dirty="0" smtClean="0">
                          <a:solidFill>
                            <a:schemeClr val="tx1"/>
                          </a:solidFill>
                        </a:rPr>
                        <a:t>味道＋有的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cook tasty dishes for a party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]delicious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7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好味道的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68" grpId="0"/>
      <p:bldP spid="1051969" grpId="0"/>
      <p:bldP spid="1051970" grpId="0"/>
      <p:bldP spid="1051971" grpId="0"/>
      <p:bldP spid="10519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7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7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7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74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shed tears all day long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7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76" name="表格 10"/>
          <p:cNvGraphicFramePr>
            <a:graphicFrameLocks noGrp="1"/>
          </p:cNvGraphicFramePr>
          <p:nvPr/>
        </p:nvGraphicFramePr>
        <p:xfrm>
          <a:off x="6092078" y="269781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tear up an old dictionary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75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眼泪</a:t>
            </a:r>
            <a:endParaRPr lang="zh-CN" altLang="en-US" sz="2400" dirty="0"/>
          </a:p>
        </p:txBody>
      </p:sp>
      <p:sp>
        <p:nvSpPr>
          <p:cNvPr id="1051976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撕扯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73" grpId="0"/>
      <p:bldP spid="1051974" grpId="0"/>
      <p:bldP spid="1051975" grpId="0"/>
      <p:bldP spid="10519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7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technique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7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77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technique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tek'niːk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78" name="表格 6"/>
          <p:cNvGraphicFramePr>
            <a:graphicFrameLocks noGrp="1"/>
          </p:cNvGraphicFramePr>
          <p:nvPr/>
        </p:nvGraphicFramePr>
        <p:xfrm>
          <a:off x="241540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techn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ique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技艺＋看作“术”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invent superb techniques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79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technician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tek'niːʃən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80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technic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技术＋人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workshop technician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81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teknɪkl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82" name="表格 14"/>
          <p:cNvGraphicFramePr>
            <a:graphicFrameLocks noGrp="1"/>
          </p:cNvGraphicFramePr>
          <p:nvPr/>
        </p:nvGraphicFramePr>
        <p:xfrm>
          <a:off x="6514877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technic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技术＋的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solve difficult technical problems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83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tek'nɒlədʒɪ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84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techn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ology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技艺＋学科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introduce information technology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79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技术</a:t>
            </a:r>
            <a:endParaRPr lang="zh-CN" altLang="en-US" sz="2400" dirty="0"/>
          </a:p>
        </p:txBody>
      </p:sp>
      <p:sp>
        <p:nvSpPr>
          <p:cNvPr id="1051980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技术员</a:t>
            </a:r>
            <a:endParaRPr lang="zh-CN" altLang="en-US" sz="2400" b="1" dirty="0"/>
          </a:p>
        </p:txBody>
      </p:sp>
      <p:sp>
        <p:nvSpPr>
          <p:cNvPr id="1051981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技术的</a:t>
            </a:r>
            <a:endParaRPr lang="zh-CN" altLang="en-US" sz="2400" dirty="0"/>
          </a:p>
        </p:txBody>
      </p:sp>
      <p:sp>
        <p:nvSpPr>
          <p:cNvPr id="1051982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技术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总称</a:t>
            </a:r>
            <a:r>
              <a:rPr lang="en-US" altLang="zh-CN" sz="2400" b="1" dirty="0"/>
              <a:t>)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77" grpId="0"/>
      <p:bldP spid="1051978" grpId="0"/>
      <p:bldP spid="1051979" grpId="0"/>
      <p:bldP spid="1051980" grpId="0"/>
      <p:bldP spid="1051981" grpId="0"/>
      <p:bldP spid="10519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8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telephone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8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8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telephone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telɪfəʊn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86" name="表格 6"/>
          <p:cNvGraphicFramePr>
            <a:graphicFrameLocks noGrp="1"/>
          </p:cNvGraphicFramePr>
          <p:nvPr/>
        </p:nvGraphicFramePr>
        <p:xfrm>
          <a:off x="6092078" y="76516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phone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远＋声音→远处传来的声音→电话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缩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]phone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8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telescope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telɪskəʊp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88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scope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远＋视野 →望远镜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monitor by telescope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8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television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telɪvɪʒn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90" name="表格 12"/>
          <p:cNvGraphicFramePr>
            <a:graphicFrameLocks noGrp="1"/>
          </p:cNvGraphicFramePr>
          <p:nvPr/>
        </p:nvGraphicFramePr>
        <p:xfrm>
          <a:off x="6092078" y="442335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vision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远＋景象→远处传来的景象→电视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watch television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8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电话 </a:t>
            </a:r>
            <a:r>
              <a:rPr lang="zh-CN" altLang="en-US" sz="2400" b="1" dirty="0" smtClean="0"/>
              <a:t>  </a:t>
            </a:r>
            <a:r>
              <a:rPr lang="en-US" altLang="zh-CN" sz="2400" b="1" i="1" dirty="0" smtClean="0"/>
              <a:t>v</a:t>
            </a:r>
            <a:r>
              <a:rPr lang="en-US" altLang="zh-CN" sz="2400" b="1" dirty="0" smtClean="0"/>
              <a:t>.</a:t>
            </a:r>
            <a:r>
              <a:rPr lang="zh-CN" altLang="en-US" sz="2400" b="1" dirty="0" smtClean="0"/>
              <a:t>打电话</a:t>
            </a:r>
            <a:endParaRPr lang="zh-CN" altLang="en-US" sz="2400" dirty="0"/>
          </a:p>
        </p:txBody>
      </p:sp>
      <p:sp>
        <p:nvSpPr>
          <p:cNvPr id="105198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望远镜</a:t>
            </a:r>
            <a:endParaRPr lang="zh-CN" altLang="en-US" sz="2400" b="1" dirty="0"/>
          </a:p>
        </p:txBody>
      </p:sp>
      <p:sp>
        <p:nvSpPr>
          <p:cNvPr id="105198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电视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83" grpId="0"/>
      <p:bldP spid="1051984" grpId="0"/>
      <p:bldP spid="1051985" grpId="0"/>
      <p:bldP spid="1051986" grpId="0"/>
      <p:bldP spid="10519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8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8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9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tempə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92" name="表格 6"/>
          <p:cNvGraphicFramePr>
            <a:graphicFrameLocks noGrp="1"/>
          </p:cNvGraphicFramePr>
          <p:nvPr/>
        </p:nvGraphicFramePr>
        <p:xfrm>
          <a:off x="6092078" y="1018128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lose one's temper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9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6296"/>
                <a:gridCol w="310144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tempərətʃə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94" name="表格 10"/>
          <p:cNvGraphicFramePr>
            <a:graphicFrameLocks noGrp="1"/>
          </p:cNvGraphicFramePr>
          <p:nvPr/>
        </p:nvGraphicFramePr>
        <p:xfrm>
          <a:off x="6092078" y="272180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temper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脾气＋后缀→发脾气温度升高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 temperature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9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脾气</a:t>
            </a:r>
            <a:endParaRPr lang="zh-CN" altLang="en-US" sz="2400" dirty="0"/>
          </a:p>
        </p:txBody>
      </p:sp>
      <p:sp>
        <p:nvSpPr>
          <p:cNvPr id="105199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温度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88" grpId="0"/>
      <p:bldP spid="1051989" grpId="0"/>
      <p:bldP spid="1051990" grpId="0"/>
      <p:bldP spid="10519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9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9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9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/tend/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96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tend to decline by degrees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9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tendency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tendənsɪ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98" name="表格 10"/>
          <p:cNvGraphicFramePr>
            <a:graphicFrameLocks noGrp="1"/>
          </p:cNvGraphicFramePr>
          <p:nvPr/>
        </p:nvGraphicFramePr>
        <p:xfrm>
          <a:off x="6092078" y="29107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倾向＋名词后缀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conservative tendency 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]trend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94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 smtClean="0"/>
              <a:t>照料  </a:t>
            </a:r>
            <a:r>
              <a:rPr lang="en-US" altLang="zh-CN" sz="2400" b="1" i="1" dirty="0" smtClean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倾向</a:t>
            </a:r>
            <a:endParaRPr lang="zh-CN" altLang="en-US" sz="2400" dirty="0"/>
          </a:p>
        </p:txBody>
      </p:sp>
      <p:sp>
        <p:nvSpPr>
          <p:cNvPr id="1051995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倾向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92" grpId="0"/>
      <p:bldP spid="1051993" grpId="0"/>
      <p:bldP spid="1051994" grpId="0"/>
      <p:bldP spid="10519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9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tense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9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9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/tens/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00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deal with tense competition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0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tenʃən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02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tens(e)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紧张＋后缀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ease tension between two parties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9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紧张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时态</a:t>
            </a:r>
            <a:endParaRPr lang="zh-CN" altLang="en-US" sz="2400" dirty="0"/>
          </a:p>
        </p:txBody>
      </p:sp>
      <p:sp>
        <p:nvSpPr>
          <p:cNvPr id="105199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紧张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96" grpId="0"/>
      <p:bldP spid="1051997" grpId="0"/>
      <p:bldP spid="1051998" grpId="0"/>
      <p:bldP spid="10519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0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00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0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/tent/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04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up a tent by the river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0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tentative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tentətɪv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06" name="表格 10"/>
          <p:cNvGraphicFramePr>
            <a:graphicFrameLocks noGrp="1"/>
          </p:cNvGraphicFramePr>
          <p:nvPr/>
        </p:nvGraphicFramePr>
        <p:xfrm>
          <a:off x="6092078" y="292328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帐篷＋性质的→帐篷是“临时的”住所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02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帐篷</a:t>
            </a:r>
            <a:endParaRPr lang="zh-CN" altLang="en-US" sz="2400" dirty="0"/>
          </a:p>
        </p:txBody>
      </p:sp>
      <p:sp>
        <p:nvSpPr>
          <p:cNvPr id="1052003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实验性的，临时的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00" grpId="0"/>
      <p:bldP spid="1052001" grpId="0"/>
      <p:bldP spid="1052002" grpId="0"/>
      <p:bldP spid="10520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20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21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1922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824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1923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1924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suit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sum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sun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survive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sweat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tablet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team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taste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tear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technique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telephone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temper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tend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tense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tent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term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terror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thief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theory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think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thrill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through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tick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tight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time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825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1925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1926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介、副词填空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1927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928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0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term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00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0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tɜːm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08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the end of this term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0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tɜːmɪnl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10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termin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边界＋地方→终点站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off at the terminal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0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学期；任期</a:t>
            </a:r>
            <a:endParaRPr lang="zh-CN" altLang="en-US" sz="2400" dirty="0"/>
          </a:p>
        </p:txBody>
      </p:sp>
      <p:sp>
        <p:nvSpPr>
          <p:cNvPr id="1052007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汽车、飞机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终点站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04" grpId="0"/>
      <p:bldP spid="1052005" grpId="0"/>
      <p:bldP spid="1052006" grpId="0"/>
      <p:bldP spid="10520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0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terror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00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11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terə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12" name="表格 6"/>
          <p:cNvGraphicFramePr>
            <a:graphicFrameLocks noGrp="1"/>
          </p:cNvGraphicFramePr>
          <p:nvPr/>
        </p:nvGraphicFramePr>
        <p:xfrm>
          <a:off x="241540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shake with terror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13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terrify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terɪfaɪ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14" name="表格 10"/>
          <p:cNvGraphicFramePr>
            <a:graphicFrameLocks noGrp="1"/>
          </p:cNvGraphicFramePr>
          <p:nvPr/>
        </p:nvGraphicFramePr>
        <p:xfrm>
          <a:off x="241540" y="439075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terr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(or)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ify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恐惧＋使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terrified at a piece of shocking news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15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terrible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terəbl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16" name="表格 14"/>
          <p:cNvGraphicFramePr>
            <a:graphicFrameLocks noGrp="1"/>
          </p:cNvGraphicFramePr>
          <p:nvPr/>
        </p:nvGraphicFramePr>
        <p:xfrm>
          <a:off x="6514877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terr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(or)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恐惧＋可以的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terrible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17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horrible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hɒrəbl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18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horr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恐怖＋可以的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horrible look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10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恐惧</a:t>
            </a:r>
            <a:endParaRPr lang="zh-CN" altLang="en-US" sz="2400" dirty="0"/>
          </a:p>
        </p:txBody>
      </p:sp>
      <p:sp>
        <p:nvSpPr>
          <p:cNvPr id="1052011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使恐惧，恐吓</a:t>
            </a:r>
            <a:endParaRPr lang="zh-CN" altLang="en-US" sz="2400" b="1" dirty="0"/>
          </a:p>
        </p:txBody>
      </p:sp>
      <p:sp>
        <p:nvSpPr>
          <p:cNvPr id="1052012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可怕的，糟糕的</a:t>
            </a:r>
            <a:endParaRPr lang="zh-CN" altLang="en-US" sz="2400" dirty="0"/>
          </a:p>
        </p:txBody>
      </p:sp>
      <p:sp>
        <p:nvSpPr>
          <p:cNvPr id="1052013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恐怖的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08" grpId="0"/>
      <p:bldP spid="1052009" grpId="0"/>
      <p:bldP spid="1052010" grpId="0"/>
      <p:bldP spid="1052011" grpId="0"/>
      <p:bldP spid="1052012" grpId="0"/>
      <p:bldP spid="10520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1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thief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01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1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thief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iːf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20" name="表格 6"/>
          <p:cNvGraphicFramePr>
            <a:graphicFrameLocks noGrp="1"/>
          </p:cNvGraphicFramePr>
          <p:nvPr/>
        </p:nvGraphicFramePr>
        <p:xfrm>
          <a:off x="6092078" y="112796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stop a thief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21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theft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eft/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22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into a theft case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1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贼，小偷</a:t>
            </a:r>
            <a:endParaRPr lang="zh-CN" altLang="en-US" sz="2400" dirty="0"/>
          </a:p>
        </p:txBody>
      </p:sp>
      <p:sp>
        <p:nvSpPr>
          <p:cNvPr id="1052017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偷窃</a:t>
            </a:r>
            <a:endParaRPr lang="zh-CN" altLang="en-US" sz="2400" b="1" dirty="0"/>
          </a:p>
        </p:txBody>
      </p:sp>
      <p:graphicFrame>
        <p:nvGraphicFramePr>
          <p:cNvPr id="4196723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stiːl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24" name="表格 12"/>
          <p:cNvGraphicFramePr>
            <a:graphicFrameLocks noGrp="1"/>
          </p:cNvGraphicFramePr>
          <p:nvPr/>
        </p:nvGraphicFramePr>
        <p:xfrm>
          <a:off x="6092078" y="447601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steal a radish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18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偷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14" grpId="0"/>
      <p:bldP spid="1052015" grpId="0"/>
      <p:bldP spid="1052016" grpId="0"/>
      <p:bldP spid="1052017" grpId="0"/>
      <p:bldP spid="10520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1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02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2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'θ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26" name="表格 6"/>
          <p:cNvGraphicFramePr>
            <a:graphicFrameLocks noGrp="1"/>
          </p:cNvGraphicFramePr>
          <p:nvPr/>
        </p:nvGraphicFramePr>
        <p:xfrm>
          <a:off x="6092078" y="963591"/>
          <a:ext cx="578259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神＋场所→神的场所有高深“理论”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relate practice with theory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2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theoretical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ˌθ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ɪə'retɪkl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28" name="表格 10"/>
          <p:cNvGraphicFramePr>
            <a:graphicFrameLocks noGrp="1"/>
          </p:cNvGraphicFramePr>
          <p:nvPr/>
        </p:nvGraphicFramePr>
        <p:xfrm>
          <a:off x="6092078" y="28982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theor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etical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理论＋的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 theoretical guidance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21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理论</a:t>
            </a:r>
            <a:endParaRPr lang="zh-CN" altLang="en-US" sz="2400" dirty="0"/>
          </a:p>
        </p:txBody>
      </p:sp>
      <p:sp>
        <p:nvSpPr>
          <p:cNvPr id="1052022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理论上的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19" grpId="0"/>
      <p:bldP spid="1052020" grpId="0"/>
      <p:bldP spid="1052021" grpId="0"/>
      <p:bldP spid="10520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2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02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2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ɪŋk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30" name="表格 6"/>
          <p:cNvGraphicFramePr>
            <a:graphicFrameLocks noGrp="1"/>
          </p:cNvGraphicFramePr>
          <p:nvPr/>
        </p:nvGraphicFramePr>
        <p:xfrm>
          <a:off x="6092078" y="112796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 about one's future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31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ɪŋkɪŋ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32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think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思想＋名词后缀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progressive thinking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2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想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认为</a:t>
            </a:r>
            <a:endParaRPr lang="zh-CN" altLang="en-US" sz="2400" dirty="0"/>
          </a:p>
        </p:txBody>
      </p:sp>
      <p:sp>
        <p:nvSpPr>
          <p:cNvPr id="105202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思想</a:t>
            </a:r>
            <a:endParaRPr lang="zh-CN" altLang="en-US" sz="2400" b="1" dirty="0"/>
          </a:p>
        </p:txBody>
      </p:sp>
      <p:graphicFrame>
        <p:nvGraphicFramePr>
          <p:cNvPr id="4196733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thought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34" name="表格 12"/>
          <p:cNvGraphicFramePr>
            <a:graphicFrameLocks noGrp="1"/>
          </p:cNvGraphicFramePr>
          <p:nvPr/>
        </p:nvGraphicFramePr>
        <p:xfrm>
          <a:off x="6092078" y="425054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shudder at the thought of a crocodile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27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思想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23" grpId="0"/>
      <p:bldP spid="1052024" grpId="0"/>
      <p:bldP spid="1052025" grpId="0"/>
      <p:bldP spid="1052026" grpId="0"/>
      <p:bldP spid="10520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2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thrill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02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3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thrill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36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thrilled at good news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37" name="表格 9"/>
          <p:cNvGraphicFramePr>
            <a:graphicFrameLocks noGrp="1"/>
          </p:cNvGraphicFramePr>
          <p:nvPr/>
        </p:nvGraphicFramePr>
        <p:xfrm>
          <a:off x="241540" y="2890082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thriller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'θ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rɪlə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38" name="表格 10"/>
          <p:cNvGraphicFramePr>
            <a:graphicFrameLocks noGrp="1"/>
          </p:cNvGraphicFramePr>
          <p:nvPr/>
        </p:nvGraphicFramePr>
        <p:xfrm>
          <a:off x="6092078" y="304854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thrill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使人胆颤＋东西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 thrillers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30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使激动；使胆战心惊</a:t>
            </a:r>
            <a:endParaRPr lang="zh-CN" altLang="en-US" sz="2400" dirty="0"/>
          </a:p>
        </p:txBody>
      </p:sp>
      <p:sp>
        <p:nvSpPr>
          <p:cNvPr id="1052031" name="文本框 20"/>
          <p:cNvSpPr txBox="1"/>
          <p:nvPr/>
        </p:nvSpPr>
        <p:spPr>
          <a:xfrm>
            <a:off x="2471743" y="3365738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使人胆颤的东西，使人毛骨悚然的小说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28" grpId="0"/>
      <p:bldP spid="1052029" grpId="0"/>
      <p:bldP spid="1052030" grpId="0"/>
      <p:bldP spid="10520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through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0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39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40" name="表格 6"/>
          <p:cNvGraphicFramePr>
            <a:graphicFrameLocks noGrp="1"/>
          </p:cNvGraphicFramePr>
          <p:nvPr/>
        </p:nvGraphicFramePr>
        <p:xfrm>
          <a:off x="6092078" y="1353429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through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穿过＋完全→遍及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travel throughout the world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41" name="表格 9"/>
          <p:cNvGraphicFramePr>
            <a:graphicFrameLocks noGrp="1"/>
          </p:cNvGraphicFramePr>
          <p:nvPr/>
        </p:nvGraphicFramePr>
        <p:xfrm>
          <a:off x="241540" y="2977764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throughout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aʊt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42" name="表格 10"/>
          <p:cNvGraphicFramePr>
            <a:graphicFrameLocks noGrp="1"/>
          </p:cNvGraphicFramePr>
          <p:nvPr/>
        </p:nvGraphicFramePr>
        <p:xfrm>
          <a:off x="6092078" y="2997377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safe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安全＋名词后缀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about personal safety on the way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34" name="文本框 19"/>
          <p:cNvSpPr txBox="1"/>
          <p:nvPr/>
        </p:nvSpPr>
        <p:spPr>
          <a:xfrm>
            <a:off x="2538649" y="1642094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prep</a:t>
            </a:r>
            <a:r>
              <a:rPr lang="en-US" altLang="zh-CN" sz="2400" b="1" dirty="0" smtClean="0"/>
              <a:t>.</a:t>
            </a:r>
            <a:r>
              <a:rPr lang="zh-CN" altLang="en-US" sz="2400" b="1" dirty="0" smtClean="0"/>
              <a:t>穿过 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通过，完成</a:t>
            </a:r>
            <a:endParaRPr lang="zh-CN" altLang="en-US" sz="2400" dirty="0"/>
          </a:p>
        </p:txBody>
      </p:sp>
      <p:sp>
        <p:nvSpPr>
          <p:cNvPr id="1052035" name="文本框 20"/>
          <p:cNvSpPr txBox="1"/>
          <p:nvPr/>
        </p:nvSpPr>
        <p:spPr>
          <a:xfrm>
            <a:off x="2560955" y="345342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prep</a:t>
            </a:r>
            <a:r>
              <a:rPr lang="en-US" altLang="zh-CN" sz="2400" b="1" dirty="0" smtClean="0"/>
              <a:t>.</a:t>
            </a:r>
            <a:r>
              <a:rPr lang="zh-CN" altLang="en-US" sz="2400" b="1" dirty="0"/>
              <a:t>遍及；贯穿</a:t>
            </a:r>
            <a:endParaRPr lang="zh-CN" altLang="en-US" sz="2400" b="1" dirty="0"/>
          </a:p>
        </p:txBody>
      </p:sp>
      <p:graphicFrame>
        <p:nvGraphicFramePr>
          <p:cNvPr id="4196743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9238"/>
                <a:gridCol w="28885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breakthrough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breɪk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44" name="表格 12"/>
          <p:cNvGraphicFramePr>
            <a:graphicFrameLocks noGrp="1"/>
          </p:cNvGraphicFramePr>
          <p:nvPr/>
        </p:nvGraphicFramePr>
        <p:xfrm>
          <a:off x="6092078" y="455116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break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through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打破＋穿过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a technical breakthrough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36" name="文本框 20"/>
          <p:cNvSpPr txBox="1"/>
          <p:nvPr/>
        </p:nvSpPr>
        <p:spPr>
          <a:xfrm>
            <a:off x="2761371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突破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32" grpId="0"/>
      <p:bldP spid="1052033" grpId="0"/>
      <p:bldP spid="1052034" grpId="0"/>
      <p:bldP spid="1052035" grpId="0"/>
      <p:bldP spid="10520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3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tick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03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4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46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tick all the correct answers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4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ticket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tɪkɪt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48" name="表格 10"/>
          <p:cNvGraphicFramePr>
            <a:graphicFrameLocks noGrp="1"/>
          </p:cNvGraphicFramePr>
          <p:nvPr/>
        </p:nvGraphicFramePr>
        <p:xfrm>
          <a:off x="6092078" y="272287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tick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打勾＋小东西→检票打勾→票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 a plane ticket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39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勾号；滴答</a:t>
            </a:r>
            <a:r>
              <a:rPr lang="zh-CN" altLang="en-US" sz="2400" b="1" dirty="0" smtClean="0"/>
              <a:t>声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打勾</a:t>
            </a:r>
            <a:endParaRPr lang="zh-CN" altLang="en-US" sz="2400" dirty="0"/>
          </a:p>
        </p:txBody>
      </p:sp>
      <p:sp>
        <p:nvSpPr>
          <p:cNvPr id="1052040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票　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37" grpId="0"/>
      <p:bldP spid="1052038" grpId="0"/>
      <p:bldP spid="1052039" grpId="0"/>
      <p:bldP spid="10520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4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tight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04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4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tight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50" name="表格 6"/>
          <p:cNvGraphicFramePr>
            <a:graphicFrameLocks noGrp="1"/>
          </p:cNvGraphicFramePr>
          <p:nvPr/>
        </p:nvGraphicFramePr>
        <p:xfrm>
          <a:off x="6092078" y="755082"/>
          <a:ext cx="57575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keep a tight control on food prices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]tightly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5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luːs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52" name="表格 10"/>
          <p:cNvGraphicFramePr>
            <a:graphicFrameLocks noGrp="1"/>
          </p:cNvGraphicFramePr>
          <p:nvPr/>
        </p:nvGraphicFramePr>
        <p:xfrm>
          <a:off x="6092078" y="269675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revise a loose regulation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04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紧的</a:t>
            </a:r>
            <a:endParaRPr lang="zh-CN" altLang="en-US" sz="2400" dirty="0"/>
          </a:p>
        </p:txBody>
      </p:sp>
      <p:sp>
        <p:nvSpPr>
          <p:cNvPr id="1052044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松的；宽松的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41" grpId="0"/>
      <p:bldP spid="1052042" grpId="0"/>
      <p:bldP spid="1052043" grpId="0"/>
      <p:bldP spid="10520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4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04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5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54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save time and energy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5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taɪmz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1052047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时间；次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数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52048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倍数；</a:t>
            </a:r>
            <a:r>
              <a:rPr lang="zh-CN" altLang="en-US" sz="2400" b="1" dirty="0" smtClean="0"/>
              <a:t>时代 </a:t>
            </a:r>
            <a:r>
              <a:rPr lang="en-US" altLang="zh-CN" sz="2400" b="1" i="1" dirty="0" smtClean="0"/>
              <a:t>prep</a:t>
            </a:r>
            <a:r>
              <a:rPr lang="en-US" altLang="zh-CN" sz="2400" b="1" dirty="0" smtClean="0"/>
              <a:t>.</a:t>
            </a:r>
            <a:r>
              <a:rPr lang="zh-CN" altLang="en-US" sz="2400" b="1" dirty="0"/>
              <a:t>乘以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45" grpId="0"/>
      <p:bldP spid="1052046" grpId="0"/>
      <p:bldP spid="1052047" grpId="0"/>
      <p:bldP spid="10520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4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05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051" name="文本占位符 2"/>
          <p:cNvSpPr>
            <a:spLocks noGrp="1"/>
          </p:cNvSpPr>
          <p:nvPr>
            <p:ph type="body" idx="1"/>
          </p:nvPr>
        </p:nvSpPr>
        <p:spPr>
          <a:xfrm>
            <a:off x="241540" y="55503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en-US" altLang="zh-CN" sz="2200" b="1" dirty="0" smtClean="0"/>
              <a:t>(</a:t>
            </a:r>
            <a:r>
              <a:rPr lang="zh-CN" altLang="en-US" sz="2200" b="1" dirty="0"/>
              <a:t>一套</a:t>
            </a:r>
            <a:r>
              <a:rPr lang="en-US" altLang="zh-CN" sz="2200" b="1" dirty="0"/>
              <a:t>)</a:t>
            </a:r>
            <a:r>
              <a:rPr lang="zh-CN" altLang="en-US" sz="2200" b="1" dirty="0"/>
              <a:t>衣服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合适的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总</a:t>
            </a:r>
            <a:r>
              <a:rPr lang="zh-CN" altLang="en-US" sz="2200" b="1" dirty="0"/>
              <a:t>结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晒</a:t>
            </a:r>
            <a:r>
              <a:rPr lang="zh-CN" altLang="en-US" sz="2200" b="1" dirty="0"/>
              <a:t>黑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阳光明媚的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幸</a:t>
            </a:r>
            <a:r>
              <a:rPr lang="zh-CN" altLang="en-US" sz="2200" b="1" dirty="0"/>
              <a:t>存，度过</a:t>
            </a:r>
            <a:r>
              <a:rPr lang="en-US" altLang="zh-CN" sz="2200" b="1" dirty="0"/>
              <a:t>(</a:t>
            </a:r>
            <a:r>
              <a:rPr lang="zh-CN" altLang="en-US" sz="2200" b="1" dirty="0"/>
              <a:t>灾难等</a:t>
            </a:r>
            <a:r>
              <a:rPr lang="en-US" altLang="zh-CN" sz="2200" b="1" dirty="0"/>
              <a:t>)</a:t>
            </a:r>
            <a:endParaRPr lang="en-US" altLang="zh-CN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系</a:t>
            </a:r>
            <a:r>
              <a:rPr lang="zh-CN" altLang="en-US" sz="2200" b="1" dirty="0"/>
              <a:t>统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味道  </a:t>
            </a:r>
            <a:r>
              <a:rPr lang="en-US" altLang="zh-CN" sz="2200" b="1" i="1" dirty="0" smtClean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尝</a:t>
            </a:r>
            <a:endParaRPr lang="zh-CN" altLang="en-US" sz="2200" b="1" dirty="0"/>
          </a:p>
        </p:txBody>
      </p:sp>
      <p:sp>
        <p:nvSpPr>
          <p:cNvPr id="1052052" name="文本占位符 2"/>
          <p:cNvSpPr txBox="1"/>
          <p:nvPr/>
        </p:nvSpPr>
        <p:spPr>
          <a:xfrm>
            <a:off x="6049402" y="55503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好味道的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温</a:t>
            </a:r>
            <a:r>
              <a:rPr lang="zh-CN" altLang="en-US" sz="2200" b="1" dirty="0"/>
              <a:t>度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 smtClean="0"/>
              <a:t>照料  </a:t>
            </a:r>
            <a:r>
              <a:rPr lang="en-US" altLang="zh-CN" sz="2200" b="1" i="1" dirty="0" smtClean="0"/>
              <a:t>vi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倾向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使恐惧，恐吓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可怕的，糟糕的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贼</a:t>
            </a:r>
            <a:r>
              <a:rPr lang="zh-CN" altLang="en-US" sz="2200" b="1" dirty="0"/>
              <a:t>，小偷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理</a:t>
            </a:r>
            <a:r>
              <a:rPr lang="zh-CN" altLang="en-US" sz="2200" b="1" dirty="0"/>
              <a:t>论</a:t>
            </a:r>
            <a:endParaRPr lang="zh-CN" altLang="en-US" sz="2200" b="1" dirty="0"/>
          </a:p>
        </p:txBody>
      </p:sp>
      <p:sp>
        <p:nvSpPr>
          <p:cNvPr id="1052053" name="文本框 5"/>
          <p:cNvSpPr txBox="1"/>
          <p:nvPr/>
        </p:nvSpPr>
        <p:spPr>
          <a:xfrm>
            <a:off x="677061" y="416131"/>
            <a:ext cx="1665306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suit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suitable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summary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sunburn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sunny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survive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system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taste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2054" name="文本框 6"/>
          <p:cNvSpPr txBox="1"/>
          <p:nvPr/>
        </p:nvSpPr>
        <p:spPr>
          <a:xfrm>
            <a:off x="6500481" y="453729"/>
            <a:ext cx="2130556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tasty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temperature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tend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terrify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terrible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thief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theory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49" grpId="0" animBg="1"/>
      <p:bldP spid="1052050" grpId="0"/>
      <p:bldP spid="1052051" grpId="0"/>
      <p:bldP spid="1052052" grpId="0"/>
      <p:bldP spid="1052053" grpId="0"/>
      <p:bldP spid="10520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5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05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057" name="文本占位符 2"/>
          <p:cNvSpPr>
            <a:spLocks noGrp="1"/>
          </p:cNvSpPr>
          <p:nvPr>
            <p:ph type="body" idx="1"/>
          </p:nvPr>
        </p:nvSpPr>
        <p:spPr>
          <a:xfrm>
            <a:off x="241540" y="780502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suitcase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suite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survival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revive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suspension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systematic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tablet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timetable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058" name="文本占位符 2"/>
          <p:cNvSpPr txBox="1"/>
          <p:nvPr/>
        </p:nvSpPr>
        <p:spPr>
          <a:xfrm>
            <a:off x="6049402" y="780502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teamwork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tear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technique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technology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tendency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tension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tent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tentative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059" name="文本框 5"/>
          <p:cNvSpPr txBox="1"/>
          <p:nvPr/>
        </p:nvSpPr>
        <p:spPr>
          <a:xfrm>
            <a:off x="2007972" y="658636"/>
            <a:ext cx="277670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行李箱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套间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幸存</a:t>
            </a:r>
            <a:r>
              <a:rPr lang="zh-CN" altLang="en-US" sz="2400" b="1" dirty="0">
                <a:solidFill>
                  <a:srgbClr val="C00000"/>
                </a:solidFill>
              </a:rPr>
              <a:t>，生存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振兴</a:t>
            </a:r>
            <a:r>
              <a:rPr lang="zh-CN" altLang="en-US" sz="2400" b="1" dirty="0">
                <a:solidFill>
                  <a:srgbClr val="C00000"/>
                </a:solidFill>
              </a:rPr>
              <a:t>，复兴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悬挂</a:t>
            </a:r>
            <a:r>
              <a:rPr lang="zh-CN" altLang="en-US" sz="2400" b="1" dirty="0">
                <a:solidFill>
                  <a:srgbClr val="C00000"/>
                </a:solidFill>
              </a:rPr>
              <a:t>；中止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系统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药片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时间表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060" name="文本框 6"/>
          <p:cNvSpPr txBox="1"/>
          <p:nvPr/>
        </p:nvSpPr>
        <p:spPr>
          <a:xfrm>
            <a:off x="7794468" y="680669"/>
            <a:ext cx="364965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协作</a:t>
            </a:r>
            <a:r>
              <a:rPr lang="zh-CN" altLang="en-US" sz="2400" b="1" dirty="0">
                <a:solidFill>
                  <a:srgbClr val="C00000"/>
                </a:solidFill>
              </a:rPr>
              <a:t>，团队精神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眼泪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技术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技术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总称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倾向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紧张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帐篷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实验</a:t>
            </a:r>
            <a:r>
              <a:rPr lang="zh-CN" altLang="en-US" sz="2400" b="1" dirty="0">
                <a:solidFill>
                  <a:srgbClr val="C00000"/>
                </a:solidFill>
              </a:rPr>
              <a:t>性的，临时的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55" grpId="0" animBg="1"/>
      <p:bldP spid="1052056" grpId="0"/>
      <p:bldP spid="1052057" grpId="0"/>
      <p:bldP spid="1052058" grpId="0"/>
      <p:bldP spid="1052059" grpId="0"/>
      <p:bldP spid="10520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6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06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063" name="文本占位符 2"/>
          <p:cNvSpPr>
            <a:spLocks noGrp="1"/>
          </p:cNvSpPr>
          <p:nvPr>
            <p:ph type="body" idx="1"/>
          </p:nvPr>
        </p:nvSpPr>
        <p:spPr>
          <a:xfrm>
            <a:off x="241540" y="780502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term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terminal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terror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theft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steal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theoretical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thinking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thought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064" name="文本占位符 2"/>
          <p:cNvSpPr txBox="1"/>
          <p:nvPr/>
        </p:nvSpPr>
        <p:spPr>
          <a:xfrm>
            <a:off x="6049402" y="780502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thrill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through </a:t>
            </a:r>
            <a:r>
              <a:rPr lang="en-US" altLang="zh-CN" b="1" i="1" dirty="0"/>
              <a:t>prep./adv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throughout </a:t>
            </a:r>
            <a:r>
              <a:rPr lang="en-US" altLang="zh-CN" b="1" i="1" dirty="0"/>
              <a:t>prep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breakthrough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29</a:t>
            </a:r>
            <a:r>
              <a:rPr lang="zh-CN" altLang="en-US" b="1" dirty="0"/>
              <a:t>．</a:t>
            </a:r>
            <a:r>
              <a:rPr lang="en-US" altLang="zh-CN" b="1" dirty="0"/>
              <a:t>tight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30</a:t>
            </a:r>
            <a:r>
              <a:rPr lang="zh-CN" altLang="en-US" b="1" dirty="0"/>
              <a:t>．</a:t>
            </a:r>
            <a:r>
              <a:rPr lang="en-US" altLang="zh-CN" b="1" dirty="0"/>
              <a:t>loose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31</a:t>
            </a:r>
            <a:r>
              <a:rPr lang="zh-CN" altLang="en-US" b="1" dirty="0"/>
              <a:t>．</a:t>
            </a:r>
            <a:r>
              <a:rPr lang="en-US" altLang="zh-CN" b="1" dirty="0"/>
              <a:t>times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/prep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065" name="文本框 5"/>
          <p:cNvSpPr txBox="1"/>
          <p:nvPr/>
        </p:nvSpPr>
        <p:spPr>
          <a:xfrm>
            <a:off x="2007973" y="647617"/>
            <a:ext cx="324722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学期</a:t>
            </a:r>
            <a:r>
              <a:rPr lang="zh-CN" altLang="en-US" sz="2400" b="1" dirty="0">
                <a:solidFill>
                  <a:srgbClr val="C00000"/>
                </a:solidFill>
              </a:rPr>
              <a:t>；任期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 (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汽</a:t>
            </a:r>
            <a:r>
              <a:rPr lang="zh-CN" altLang="en-US" sz="2400" b="1" dirty="0">
                <a:solidFill>
                  <a:srgbClr val="C00000"/>
                </a:solidFill>
              </a:rPr>
              <a:t>车、飞机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终点站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恐惧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偷窃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偷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理论上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思想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思想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066" name="文本框 6"/>
          <p:cNvSpPr txBox="1"/>
          <p:nvPr/>
        </p:nvSpPr>
        <p:spPr>
          <a:xfrm>
            <a:off x="7860568" y="647618"/>
            <a:ext cx="4103749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使</a:t>
            </a:r>
            <a:r>
              <a:rPr lang="zh-CN" altLang="en-US" sz="2400" b="1" dirty="0">
                <a:solidFill>
                  <a:srgbClr val="C00000"/>
                </a:solidFill>
              </a:rPr>
              <a:t>激动；使胆战心惊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穿过，通过</a:t>
            </a:r>
            <a:r>
              <a:rPr lang="zh-CN" altLang="en-US" sz="2400" b="1" dirty="0">
                <a:solidFill>
                  <a:srgbClr val="C00000"/>
                </a:solidFill>
              </a:rPr>
              <a:t>，完成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遍及</a:t>
            </a:r>
            <a:r>
              <a:rPr lang="zh-CN" altLang="en-US" sz="2400" b="1" dirty="0">
                <a:solidFill>
                  <a:srgbClr val="C00000"/>
                </a:solidFill>
              </a:rPr>
              <a:t>；贯穿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     突破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紧的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松</a:t>
            </a:r>
            <a:r>
              <a:rPr lang="zh-CN" altLang="en-US" sz="2400" b="1" dirty="0">
                <a:solidFill>
                  <a:srgbClr val="C00000"/>
                </a:solidFill>
              </a:rPr>
              <a:t>的；宽松的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时代</a:t>
            </a:r>
            <a:r>
              <a:rPr lang="zh-CN" altLang="en-US" sz="2400" b="1" dirty="0">
                <a:solidFill>
                  <a:srgbClr val="C00000"/>
                </a:solidFill>
              </a:rPr>
              <a:t>；倍数　乘以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61" grpId="0" animBg="1"/>
      <p:bldP spid="1052062" grpId="0"/>
      <p:bldP spid="1052063" grpId="0"/>
      <p:bldP spid="1052064" grpId="0"/>
      <p:bldP spid="1052065" grpId="0"/>
      <p:bldP spid="10520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6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06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所</a:t>
            </a:r>
            <a:r>
              <a:rPr lang="zh-CN" altLang="en-US" dirty="0"/>
              <a:t>给动词的适当形式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069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Firstly</a:t>
            </a:r>
            <a:r>
              <a:rPr lang="zh-CN" altLang="en-US" b="1" dirty="0"/>
              <a:t>，</a:t>
            </a:r>
            <a:r>
              <a:rPr lang="en-US" altLang="zh-CN" b="1" dirty="0"/>
              <a:t>because my spoken English is fluent</a:t>
            </a:r>
            <a:r>
              <a:rPr lang="zh-CN" altLang="en-US" b="1" dirty="0"/>
              <a:t>，</a:t>
            </a:r>
            <a:r>
              <a:rPr lang="en-US" altLang="zh-CN" b="1" dirty="0"/>
              <a:t>I think I am very ____________(suit)for this job.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What was worse</a:t>
            </a:r>
            <a:r>
              <a:rPr lang="zh-CN" altLang="en-US" b="1" dirty="0"/>
              <a:t>，</a:t>
            </a:r>
            <a:r>
              <a:rPr lang="en-US" altLang="zh-CN" b="1" dirty="0"/>
              <a:t>the food served was not ____________(taste)and the accommodation conditions were damp.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The music society where I belong is only ____________ (loose) organized.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I'm ____________(terrible)sorry to interrupt</a:t>
            </a:r>
            <a:r>
              <a:rPr lang="zh-CN" altLang="en-US" b="1" dirty="0"/>
              <a:t>，</a:t>
            </a:r>
            <a:r>
              <a:rPr lang="en-US" altLang="zh-CN" b="1" dirty="0"/>
              <a:t>but may I use your phone? It's rather urgent.</a:t>
            </a:r>
            <a:endParaRPr lang="en-US" altLang="zh-CN" b="1" dirty="0"/>
          </a:p>
        </p:txBody>
      </p:sp>
      <p:sp>
        <p:nvSpPr>
          <p:cNvPr id="1052070" name="矩形 7"/>
          <p:cNvSpPr/>
          <p:nvPr/>
        </p:nvSpPr>
        <p:spPr>
          <a:xfrm>
            <a:off x="9015925" y="667589"/>
            <a:ext cx="121058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suitable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071" name="矩形 8"/>
          <p:cNvSpPr/>
          <p:nvPr/>
        </p:nvSpPr>
        <p:spPr>
          <a:xfrm>
            <a:off x="6839389" y="2046183"/>
            <a:ext cx="81785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tasty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072" name="矩形 9"/>
          <p:cNvSpPr/>
          <p:nvPr/>
        </p:nvSpPr>
        <p:spPr>
          <a:xfrm>
            <a:off x="6321468" y="3403948"/>
            <a:ext cx="107273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loosely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073" name="矩形 10"/>
          <p:cNvSpPr/>
          <p:nvPr/>
        </p:nvSpPr>
        <p:spPr>
          <a:xfrm>
            <a:off x="1644211" y="4176867"/>
            <a:ext cx="122661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terribly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67" grpId="0" animBg="1"/>
      <p:bldP spid="1052068" grpId="0"/>
      <p:bldP spid="1052069" grpId="0"/>
      <p:bldP spid="1052070" grpId="0" animBg="1"/>
      <p:bldP spid="1052071" grpId="0" animBg="1"/>
      <p:bldP spid="1052072" grpId="0" animBg="1"/>
      <p:bldP spid="105207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7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07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根据</a:t>
            </a:r>
            <a:r>
              <a:rPr lang="zh-CN" altLang="en-US" dirty="0"/>
              <a:t>提示写出单词的正确</a:t>
            </a:r>
            <a:r>
              <a:rPr lang="zh-CN" altLang="en-US" dirty="0" smtClean="0"/>
              <a:t>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076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The white building</a:t>
            </a:r>
            <a:r>
              <a:rPr lang="zh-CN" altLang="en-US" b="1" dirty="0"/>
              <a:t>，</a:t>
            </a:r>
            <a:r>
              <a:rPr lang="en-US" altLang="zh-CN" b="1" dirty="0" smtClean="0"/>
              <a:t>__________________ </a:t>
            </a:r>
            <a:r>
              <a:rPr lang="en-US" altLang="zh-CN" b="1" dirty="0"/>
              <a:t>(survive) threats to pull it down</a:t>
            </a:r>
            <a:r>
              <a:rPr lang="zh-CN" altLang="en-US" b="1" dirty="0"/>
              <a:t>，</a:t>
            </a:r>
            <a:r>
              <a:rPr lang="en-US" altLang="zh-CN" b="1" dirty="0"/>
              <a:t>is now a private house in the possession of a retired professor.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We tend </a:t>
            </a:r>
            <a:r>
              <a:rPr lang="en-US" altLang="zh-CN" b="1" dirty="0" smtClean="0"/>
              <a:t>___________(</a:t>
            </a:r>
            <a:r>
              <a:rPr lang="en-US" altLang="zh-CN" b="1" dirty="0"/>
              <a:t>have)a better memory for things that excite our senses or appeal to our emotions than for straight facts.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 was warned to watch out for the ____________(terrify)dog.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She had her wallet ____________(steal) on her way home yesterday.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We </a:t>
            </a:r>
            <a:r>
              <a:rPr lang="en-US" altLang="zh-CN" b="1" dirty="0" smtClean="0"/>
              <a:t>_____________ </a:t>
            </a:r>
            <a:r>
              <a:rPr lang="en-US" altLang="zh-CN" b="1" dirty="0"/>
              <a:t>(thrill) to hear your wonderful news and we are eager to pay a visit.</a:t>
            </a:r>
            <a:endParaRPr lang="en-US" altLang="zh-CN" b="1" dirty="0"/>
          </a:p>
        </p:txBody>
      </p:sp>
      <p:sp>
        <p:nvSpPr>
          <p:cNvPr id="1052077" name="矩形 7"/>
          <p:cNvSpPr/>
          <p:nvPr/>
        </p:nvSpPr>
        <p:spPr>
          <a:xfrm>
            <a:off x="3580461" y="645877"/>
            <a:ext cx="227979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having survived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078" name="矩形 8"/>
          <p:cNvSpPr/>
          <p:nvPr/>
        </p:nvSpPr>
        <p:spPr>
          <a:xfrm>
            <a:off x="2281594" y="2008613"/>
            <a:ext cx="113364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have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079" name="矩形 9"/>
          <p:cNvSpPr/>
          <p:nvPr/>
        </p:nvSpPr>
        <p:spPr>
          <a:xfrm>
            <a:off x="5395783" y="3400817"/>
            <a:ext cx="144783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terrifying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080" name="矩形 10"/>
          <p:cNvSpPr/>
          <p:nvPr/>
        </p:nvSpPr>
        <p:spPr>
          <a:xfrm>
            <a:off x="3705721" y="4129471"/>
            <a:ext cx="95410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stolen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081" name="矩形 11"/>
          <p:cNvSpPr/>
          <p:nvPr/>
        </p:nvSpPr>
        <p:spPr>
          <a:xfrm>
            <a:off x="1490702" y="4908173"/>
            <a:ext cx="165545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are thrilled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74" grpId="0" animBg="1"/>
      <p:bldP spid="1052075" grpId="0"/>
      <p:bldP spid="1052076" grpId="0"/>
      <p:bldP spid="1052077" grpId="0" animBg="1"/>
      <p:bldP spid="1052078" grpId="0" animBg="1"/>
      <p:bldP spid="1052079" grpId="0" animBg="1"/>
      <p:bldP spid="1052080" grpId="0" animBg="1"/>
      <p:bldP spid="105208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82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08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介</a:t>
            </a:r>
            <a:r>
              <a:rPr lang="zh-CN" altLang="en-US" dirty="0"/>
              <a:t>、副词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084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Attention</a:t>
            </a:r>
            <a:r>
              <a:rPr lang="zh-CN" altLang="en-US" b="1" dirty="0"/>
              <a:t>，</a:t>
            </a:r>
            <a:r>
              <a:rPr lang="en-US" altLang="zh-CN" b="1" dirty="0"/>
              <a:t>please! I'm going to give you a summary ________ today's discussion about farewell to Internet bar.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To sum ________</a:t>
            </a:r>
            <a:r>
              <a:rPr lang="zh-CN" altLang="en-US" b="1" dirty="0"/>
              <a:t>，</a:t>
            </a:r>
            <a:r>
              <a:rPr lang="en-US" altLang="zh-CN" b="1" dirty="0"/>
              <a:t>equality continues to be the goal of the world women.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Seeing their daughter coming back</a:t>
            </a:r>
            <a:r>
              <a:rPr lang="zh-CN" altLang="en-US" b="1" dirty="0"/>
              <a:t>，</a:t>
            </a:r>
            <a:r>
              <a:rPr lang="en-US" altLang="zh-CN" b="1" dirty="0"/>
              <a:t>the parents burst ________ tears.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 smtClean="0"/>
              <a:t>_______________ </a:t>
            </a:r>
            <a:r>
              <a:rPr lang="en-US" altLang="zh-CN" b="1" dirty="0"/>
              <a:t>history</a:t>
            </a:r>
            <a:r>
              <a:rPr lang="zh-CN" altLang="en-US" b="1" dirty="0"/>
              <a:t>，</a:t>
            </a:r>
            <a:r>
              <a:rPr lang="en-US" altLang="zh-CN" b="1" dirty="0"/>
              <a:t>scientists have made great contributions to the world.</a:t>
            </a:r>
            <a:endParaRPr lang="en-US" altLang="zh-CN" b="1" dirty="0"/>
          </a:p>
        </p:txBody>
      </p:sp>
      <p:sp>
        <p:nvSpPr>
          <p:cNvPr id="1052085" name="矩形 16"/>
          <p:cNvSpPr/>
          <p:nvPr/>
        </p:nvSpPr>
        <p:spPr>
          <a:xfrm>
            <a:off x="7852710" y="881477"/>
            <a:ext cx="44755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086" name="矩形 17"/>
          <p:cNvSpPr/>
          <p:nvPr/>
        </p:nvSpPr>
        <p:spPr>
          <a:xfrm>
            <a:off x="2137775" y="2037930"/>
            <a:ext cx="52770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up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087" name="矩形 18"/>
          <p:cNvSpPr/>
          <p:nvPr/>
        </p:nvSpPr>
        <p:spPr>
          <a:xfrm>
            <a:off x="8043156" y="2680627"/>
            <a:ext cx="69762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into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088" name="矩形 7"/>
          <p:cNvSpPr/>
          <p:nvPr/>
        </p:nvSpPr>
        <p:spPr>
          <a:xfrm>
            <a:off x="1106467" y="3325429"/>
            <a:ext cx="177086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Throughout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82" grpId="0" animBg="1"/>
      <p:bldP spid="1052083" grpId="0"/>
      <p:bldP spid="1052084" grpId="0"/>
      <p:bldP spid="1052085" grpId="0" animBg="1"/>
      <p:bldP spid="1052086" grpId="0" animBg="1"/>
      <p:bldP spid="1052087" grpId="0" animBg="1"/>
      <p:bldP spid="105208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8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090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091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1. </a:t>
            </a:r>
            <a:r>
              <a:rPr lang="zh-CN" altLang="en-US" b="1" dirty="0"/>
              <a:t>我们班最明显的问题是缺少互动和协作。</a:t>
            </a:r>
            <a:r>
              <a:rPr lang="en-US" altLang="zh-CN" b="1" dirty="0"/>
              <a:t>(teamwork)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en-US" altLang="zh-CN" b="1" dirty="0"/>
              <a:t>. </a:t>
            </a:r>
            <a:r>
              <a:rPr lang="zh-CN" altLang="en-US" b="1" dirty="0"/>
              <a:t>现在科技让我们有机会享受高质量的生活。</a:t>
            </a:r>
            <a:r>
              <a:rPr lang="en-US" altLang="zh-CN" b="1" dirty="0"/>
              <a:t>(modern technology)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en-US" altLang="zh-CN" b="1" dirty="0"/>
              <a:t>. </a:t>
            </a:r>
            <a:r>
              <a:rPr lang="zh-CN" altLang="en-US" b="1" dirty="0"/>
              <a:t>最重要的是学会控制你的脾气，这样你可能就不会说使你后悔的话。</a:t>
            </a:r>
            <a:r>
              <a:rPr lang="en-US" altLang="zh-CN" b="1" dirty="0"/>
              <a:t>(control one's temper)</a:t>
            </a:r>
            <a:endParaRPr lang="en-US" altLang="zh-CN" b="1" dirty="0"/>
          </a:p>
        </p:txBody>
      </p:sp>
      <p:sp>
        <p:nvSpPr>
          <p:cNvPr id="1052092" name="矩形 6"/>
          <p:cNvSpPr/>
          <p:nvPr/>
        </p:nvSpPr>
        <p:spPr>
          <a:xfrm>
            <a:off x="817411" y="1520326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most obvious problem in our class is lack of interaction and teamwork.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093" name="矩形 7"/>
          <p:cNvSpPr/>
          <p:nvPr/>
        </p:nvSpPr>
        <p:spPr>
          <a:xfrm>
            <a:off x="817411" y="2776481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Modern technology gives us a chance to enjoy life of high quality.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094" name="矩形 8"/>
          <p:cNvSpPr/>
          <p:nvPr/>
        </p:nvSpPr>
        <p:spPr>
          <a:xfrm>
            <a:off x="817411" y="4297203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most important thing is to learn and control your temper so that you may not say anything you'll regret.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89" grpId="0" animBg="1"/>
      <p:bldP spid="1052090" grpId="0"/>
      <p:bldP spid="1052091" grpId="0"/>
      <p:bldP spid="1052092" grpId="0"/>
      <p:bldP spid="1052093" grpId="0"/>
      <p:bldP spid="105209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95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-22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096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2097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862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2098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2099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tire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together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tooth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top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total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touch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tour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trade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train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treat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trouble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true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turn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underline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unit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universe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update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urban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urge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863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2100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2101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语境写出所给单词的正确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2102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103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0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3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3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23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sjuːt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24" name="表格 6"/>
          <p:cNvGraphicFramePr>
            <a:graphicFrameLocks noGrp="1"/>
          </p:cNvGraphicFramePr>
          <p:nvPr/>
        </p:nvGraphicFramePr>
        <p:xfrm>
          <a:off x="241540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 the time suit you or not?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25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sjuːtəbl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26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适合＋可以的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suitable for weak people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27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suitcase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sjuːtkeɪs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28" name="表格 14"/>
          <p:cNvGraphicFramePr>
            <a:graphicFrameLocks noGrp="1"/>
          </p:cNvGraphicFramePr>
          <p:nvPr/>
        </p:nvGraphicFramePr>
        <p:xfrm>
          <a:off x="6514877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衣服＋箱子→行李箱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ship a suitcase to New York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29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swiːt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30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 a suite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32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一套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衣服 </a:t>
            </a:r>
            <a:r>
              <a:rPr lang="en-US" altLang="zh-CN" sz="2400" b="1" i="1" dirty="0" smtClean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适</a:t>
            </a:r>
            <a:r>
              <a:rPr lang="zh-CN" altLang="en-US" sz="2400" b="1" dirty="0"/>
              <a:t>合</a:t>
            </a:r>
            <a:endParaRPr lang="zh-CN" altLang="en-US" sz="2400" dirty="0"/>
          </a:p>
        </p:txBody>
      </p:sp>
      <p:sp>
        <p:nvSpPr>
          <p:cNvPr id="1051933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合适的</a:t>
            </a:r>
            <a:endParaRPr lang="zh-CN" altLang="en-US" sz="2400" b="1" dirty="0"/>
          </a:p>
        </p:txBody>
      </p:sp>
      <p:sp>
        <p:nvSpPr>
          <p:cNvPr id="1051934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行李箱</a:t>
            </a:r>
            <a:endParaRPr lang="zh-CN" altLang="en-US" sz="2400" dirty="0"/>
          </a:p>
        </p:txBody>
      </p:sp>
      <p:sp>
        <p:nvSpPr>
          <p:cNvPr id="1051935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套间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30" grpId="0"/>
      <p:bldP spid="1051931" grpId="0"/>
      <p:bldP spid="1051932" grpId="0"/>
      <p:bldP spid="1051933" grpId="0"/>
      <p:bldP spid="1051934" grpId="0"/>
      <p:bldP spid="10519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0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0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5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57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tired after 16 hours' hard study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5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taɪərɪŋ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59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疲劳＋令人的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choose a tiring job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6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taɪəd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61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疲劳＋被弄得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as tired as a dog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07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使疲劳；厌烦</a:t>
            </a:r>
            <a:endParaRPr lang="zh-CN" altLang="en-US" sz="2400" dirty="0"/>
          </a:p>
        </p:txBody>
      </p:sp>
      <p:sp>
        <p:nvSpPr>
          <p:cNvPr id="1052108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令人疲劳的</a:t>
            </a:r>
            <a:endParaRPr lang="zh-CN" altLang="en-US" sz="2400" b="1" dirty="0"/>
          </a:p>
        </p:txBody>
      </p:sp>
      <p:sp>
        <p:nvSpPr>
          <p:cNvPr id="1052109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疲劳的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05" grpId="0"/>
      <p:bldP spid="1052106" grpId="0"/>
      <p:bldP spid="1052107" grpId="0"/>
      <p:bldP spid="1052108" grpId="0"/>
      <p:bldP spid="105210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1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1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6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tiresome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taɪəsəm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63" name="表格 6"/>
          <p:cNvGraphicFramePr>
            <a:graphicFrameLocks noGrp="1"/>
          </p:cNvGraphicFramePr>
          <p:nvPr/>
        </p:nvGraphicFramePr>
        <p:xfrm>
          <a:off x="6092078" y="120158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tire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疲劳＋的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avoid tiresome work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6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rɪ'taɪə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65" name="表格 10"/>
          <p:cNvGraphicFramePr>
            <a:graphicFrameLocks noGrp="1"/>
          </p:cNvGraphicFramePr>
          <p:nvPr/>
        </p:nvGraphicFramePr>
        <p:xfrm>
          <a:off x="6092078" y="268529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tire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重复＋疲劳→反复疲劳几十年就要“退休”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retire at sixty-five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12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使人疲劳的</a:t>
            </a:r>
            <a:endParaRPr lang="zh-CN" altLang="en-US" sz="2400" dirty="0"/>
          </a:p>
        </p:txBody>
      </p:sp>
      <p:sp>
        <p:nvSpPr>
          <p:cNvPr id="1052113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退休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10" grpId="0"/>
      <p:bldP spid="1052111" grpId="0"/>
      <p:bldP spid="1052112" grpId="0"/>
      <p:bldP spid="10521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1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together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1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6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together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tə'ɡeðə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67" name="表格 6"/>
          <p:cNvGraphicFramePr>
            <a:graphicFrameLocks noGrp="1"/>
          </p:cNvGraphicFramePr>
          <p:nvPr/>
        </p:nvGraphicFramePr>
        <p:xfrm>
          <a:off x="6103095" y="896607"/>
          <a:ext cx="566986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gether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到＋聚集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看作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gather)→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一起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together with friends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6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altogether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ɔːltə'ɡeðə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69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together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全部＋一起→总共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560 dollars altogether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1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一起</a:t>
            </a:r>
            <a:endParaRPr lang="zh-CN" altLang="en-US" sz="2400" dirty="0"/>
          </a:p>
        </p:txBody>
      </p:sp>
      <p:sp>
        <p:nvSpPr>
          <p:cNvPr id="1052117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总共；完全地</a:t>
            </a:r>
            <a:endParaRPr lang="zh-CN" altLang="en-US" sz="2400" b="1" dirty="0"/>
          </a:p>
        </p:txBody>
      </p:sp>
      <p:graphicFrame>
        <p:nvGraphicFramePr>
          <p:cNvPr id="419677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gather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ɡæðə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71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gather useful data on the Internet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18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聚集，收集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14" grpId="0"/>
      <p:bldP spid="1052115" grpId="0"/>
      <p:bldP spid="1052116" grpId="0"/>
      <p:bldP spid="1052117" grpId="0"/>
      <p:bldP spid="10521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1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tooth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2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7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73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pull out a tooth and fill a tooth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7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toothbrush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brʌʃ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75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tooth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brush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牙齿＋刷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a toothbrush every month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7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toothpaste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77" name="表格 12"/>
          <p:cNvGraphicFramePr>
            <a:graphicFrameLocks noGrp="1"/>
          </p:cNvGraphicFramePr>
          <p:nvPr/>
        </p:nvGraphicFramePr>
        <p:xfrm>
          <a:off x="6081061" y="432480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tooth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paste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牙齿＋浆糊→“牙膏”像浆糊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rub toothpaste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21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牙齿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复数：</a:t>
            </a:r>
            <a:r>
              <a:rPr lang="en-US" altLang="zh-CN" sz="2400" b="1" dirty="0"/>
              <a:t>teeth)</a:t>
            </a:r>
            <a:endParaRPr lang="zh-CN" altLang="en-US" sz="2400" dirty="0"/>
          </a:p>
        </p:txBody>
      </p:sp>
      <p:sp>
        <p:nvSpPr>
          <p:cNvPr id="1052122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牙刷</a:t>
            </a:r>
            <a:endParaRPr lang="zh-CN" altLang="en-US" sz="2400" b="1" dirty="0"/>
          </a:p>
        </p:txBody>
      </p:sp>
      <p:sp>
        <p:nvSpPr>
          <p:cNvPr id="1052123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牙膏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19" grpId="0"/>
      <p:bldP spid="1052120" grpId="0"/>
      <p:bldP spid="1052121" grpId="0"/>
      <p:bldP spid="1052122" grpId="0"/>
      <p:bldP spid="10521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2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2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7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tɒp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79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climb to the top of a high mountain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8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tɒpɪk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81" name="表格 10"/>
          <p:cNvGraphicFramePr>
            <a:graphicFrameLocks noGrp="1"/>
          </p:cNvGraphicFramePr>
          <p:nvPr/>
        </p:nvGraphicFramePr>
        <p:xfrm>
          <a:off x="6092078" y="269675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顶部＋东西→写在书页顶部的是“话题”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discuss a new topic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2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顶部</a:t>
            </a:r>
            <a:endParaRPr lang="zh-CN" altLang="en-US" sz="2400" dirty="0"/>
          </a:p>
        </p:txBody>
      </p:sp>
      <p:sp>
        <p:nvSpPr>
          <p:cNvPr id="1052127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话题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24" grpId="0"/>
      <p:bldP spid="1052125" grpId="0"/>
      <p:bldP spid="1052126" grpId="0"/>
      <p:bldP spid="10521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2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total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2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8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təʊtl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83" name="表格 6"/>
          <p:cNvGraphicFramePr>
            <a:graphicFrameLocks noGrp="1"/>
          </p:cNvGraphicFramePr>
          <p:nvPr/>
        </p:nvGraphicFramePr>
        <p:xfrm>
          <a:off x="6092078" y="1176533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谐音“统统”→全部的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tell me the total points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8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təʊtəlɪ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85" name="表格 10"/>
          <p:cNvGraphicFramePr>
            <a:graphicFrameLocks noGrp="1"/>
          </p:cNvGraphicFramePr>
          <p:nvPr/>
        </p:nvGraphicFramePr>
        <p:xfrm>
          <a:off x="6092078" y="28982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wipe out the enemies totally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30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全部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总数</a:t>
            </a:r>
            <a:endParaRPr lang="zh-CN" altLang="en-US" sz="2400" dirty="0"/>
          </a:p>
        </p:txBody>
      </p:sp>
      <p:sp>
        <p:nvSpPr>
          <p:cNvPr id="1052131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全部地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28" grpId="0"/>
      <p:bldP spid="1052129" grpId="0"/>
      <p:bldP spid="1052130" grpId="0"/>
      <p:bldP spid="10521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touch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8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touch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tʌtʃ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87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Don't touch the exhibits.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8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touching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tʌtʃɪŋ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89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touch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触动＋令人的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touching movie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]moving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3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触摸，接触</a:t>
            </a:r>
            <a:endParaRPr lang="zh-CN" altLang="en-US" sz="2400" dirty="0"/>
          </a:p>
        </p:txBody>
      </p:sp>
      <p:sp>
        <p:nvSpPr>
          <p:cNvPr id="1052135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令人感动的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32" grpId="0"/>
      <p:bldP spid="1052133" grpId="0"/>
      <p:bldP spid="1052134" grpId="0"/>
      <p:bldP spid="10521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3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tour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3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90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tʊə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91" name="表格 6"/>
          <p:cNvGraphicFramePr>
            <a:graphicFrameLocks noGrp="1"/>
          </p:cNvGraphicFramePr>
          <p:nvPr/>
        </p:nvGraphicFramePr>
        <p:xfrm>
          <a:off x="241540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tour to Europe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92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tourism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tʊərɪzəm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93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tour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ism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旅游＋主义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tourism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94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tʊərɪst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95" name="表格 14"/>
          <p:cNvGraphicFramePr>
            <a:graphicFrameLocks noGrp="1"/>
          </p:cNvGraphicFramePr>
          <p:nvPr/>
        </p:nvGraphicFramePr>
        <p:xfrm>
          <a:off x="6514877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tour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旅游＋人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African tourists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796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tournament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tʊənəmənt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97" name="表格 16"/>
          <p:cNvGraphicFramePr>
            <a:graphicFrameLocks noGrp="1"/>
          </p:cNvGraphicFramePr>
          <p:nvPr/>
        </p:nvGraphicFramePr>
        <p:xfrm>
          <a:off x="6514877" y="43684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谐音“拖拉门”→开拖拉门看“锦标赛”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tennis tournament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38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旅游</a:t>
            </a:r>
            <a:endParaRPr lang="zh-CN" altLang="en-US" sz="2400" dirty="0"/>
          </a:p>
        </p:txBody>
      </p:sp>
      <p:sp>
        <p:nvSpPr>
          <p:cNvPr id="1052139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旅游业</a:t>
            </a:r>
            <a:endParaRPr lang="zh-CN" altLang="en-US" sz="2400" b="1" dirty="0"/>
          </a:p>
        </p:txBody>
      </p:sp>
      <p:sp>
        <p:nvSpPr>
          <p:cNvPr id="1052140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游客</a:t>
            </a:r>
            <a:endParaRPr lang="zh-CN" altLang="en-US" sz="2400" dirty="0"/>
          </a:p>
        </p:txBody>
      </p:sp>
      <p:sp>
        <p:nvSpPr>
          <p:cNvPr id="1052141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锦标赛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36" grpId="0"/>
      <p:bldP spid="1052137" grpId="0"/>
      <p:bldP spid="1052138" grpId="0"/>
      <p:bldP spid="1052139" grpId="0"/>
      <p:bldP spid="1052140" grpId="0"/>
      <p:bldP spid="10521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4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4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79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treɪd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799" name="表格 6"/>
          <p:cNvGraphicFramePr>
            <a:graphicFrameLocks noGrp="1"/>
          </p:cNvGraphicFramePr>
          <p:nvPr/>
        </p:nvGraphicFramePr>
        <p:xfrm>
          <a:off x="6092078" y="112796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in for foreign trade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0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trə'dɪʃən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01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carry on excellent Chinese traditions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4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贸易；行业</a:t>
            </a:r>
            <a:endParaRPr lang="zh-CN" altLang="en-US" sz="2400" dirty="0"/>
          </a:p>
        </p:txBody>
      </p:sp>
      <p:sp>
        <p:nvSpPr>
          <p:cNvPr id="105214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传统</a:t>
            </a:r>
            <a:endParaRPr lang="zh-CN" altLang="en-US" sz="2400" b="1" dirty="0"/>
          </a:p>
        </p:txBody>
      </p:sp>
      <p:graphicFrame>
        <p:nvGraphicFramePr>
          <p:cNvPr id="419680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traditional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trə'dɪʃənl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03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tradition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传统＋的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traditional industry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4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传统的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42" grpId="0"/>
      <p:bldP spid="1052143" grpId="0"/>
      <p:bldP spid="1052144" grpId="0"/>
      <p:bldP spid="1052145" grpId="0"/>
      <p:bldP spid="105214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4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train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4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0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05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 millions of high school students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0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treɪnɪŋ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07" name="表格 10"/>
          <p:cNvGraphicFramePr>
            <a:graphicFrameLocks noGrp="1"/>
          </p:cNvGraphicFramePr>
          <p:nvPr/>
        </p:nvGraphicFramePr>
        <p:xfrm>
          <a:off x="6092078" y="28982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培训＋名词后缀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up an English training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49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火车  </a:t>
            </a:r>
            <a:r>
              <a:rPr lang="en-US" altLang="zh-CN" sz="2400" b="1" i="1" dirty="0" smtClean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培训</a:t>
            </a:r>
            <a:endParaRPr lang="zh-CN" altLang="en-US" sz="2400" dirty="0"/>
          </a:p>
        </p:txBody>
      </p:sp>
      <p:sp>
        <p:nvSpPr>
          <p:cNvPr id="1052150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培训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47" grpId="0"/>
      <p:bldP spid="1052148" grpId="0"/>
      <p:bldP spid="1052149" grpId="0"/>
      <p:bldP spid="1052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3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3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3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32" name="表格 6"/>
          <p:cNvGraphicFramePr>
            <a:graphicFrameLocks noGrp="1"/>
          </p:cNvGraphicFramePr>
          <p:nvPr/>
        </p:nvGraphicFramePr>
        <p:xfrm>
          <a:off x="6059027" y="781794"/>
          <a:ext cx="57575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sum up experiences in studying English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3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sʌmərɪ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34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sum(m)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总结＋名词后缀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a summary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3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金额；总数 </a:t>
            </a:r>
            <a:r>
              <a:rPr lang="zh-CN" altLang="en-US" sz="2400" b="1" dirty="0" smtClean="0"/>
              <a:t>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总结</a:t>
            </a:r>
            <a:endParaRPr lang="zh-CN" altLang="en-US" sz="2400" dirty="0"/>
          </a:p>
        </p:txBody>
      </p:sp>
      <p:sp>
        <p:nvSpPr>
          <p:cNvPr id="105193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总结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36" grpId="0"/>
      <p:bldP spid="1051937" grpId="0"/>
      <p:bldP spid="1051938" grpId="0"/>
      <p:bldP spid="10519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5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treat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5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0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09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 others kindly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1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triːtmənt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11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treat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对待＋名词后缀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under careful treatment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5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对待；招待；治疗</a:t>
            </a:r>
            <a:endParaRPr lang="zh-CN" altLang="en-US" sz="2400" dirty="0"/>
          </a:p>
        </p:txBody>
      </p:sp>
      <p:sp>
        <p:nvSpPr>
          <p:cNvPr id="1052154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对待；治疗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51" grpId="0"/>
      <p:bldP spid="1052152" grpId="0"/>
      <p:bldP spid="1052153" grpId="0"/>
      <p:bldP spid="105215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5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trouble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5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1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trʌbl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13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trouble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in trouble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1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348"/>
                <a:gridCol w="30763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troublesome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trʌblsəm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15" name="表格 10"/>
          <p:cNvGraphicFramePr>
            <a:graphicFrameLocks noGrp="1"/>
          </p:cNvGraphicFramePr>
          <p:nvPr/>
        </p:nvGraphicFramePr>
        <p:xfrm>
          <a:off x="6092078" y="28982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trouble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some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麻烦＋的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avoid a troublesome process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57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</a:t>
            </a:r>
            <a:r>
              <a:rPr lang="en-US" altLang="zh-CN" sz="2400" b="1" i="1" dirty="0" err="1"/>
              <a:t>vt.</a:t>
            </a:r>
            <a:r>
              <a:rPr lang="zh-CN" altLang="en-US" sz="2400" b="1" dirty="0"/>
              <a:t>麻烦</a:t>
            </a:r>
            <a:endParaRPr lang="zh-CN" altLang="en-US" sz="2400" dirty="0"/>
          </a:p>
        </p:txBody>
      </p:sp>
      <p:sp>
        <p:nvSpPr>
          <p:cNvPr id="1052158" name="文本框 20"/>
          <p:cNvSpPr txBox="1"/>
          <p:nvPr/>
        </p:nvSpPr>
        <p:spPr>
          <a:xfrm>
            <a:off x="2584477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麻烦的，棘手的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55" grpId="0"/>
      <p:bldP spid="1052156" grpId="0"/>
      <p:bldP spid="1052157" grpId="0"/>
      <p:bldP spid="105215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5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6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16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17" name="表格 6"/>
          <p:cNvGraphicFramePr>
            <a:graphicFrameLocks noGrp="1"/>
          </p:cNvGraphicFramePr>
          <p:nvPr/>
        </p:nvGraphicFramePr>
        <p:xfrm>
          <a:off x="241540" y="136889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write down one's true name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]false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18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truːlɪ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19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tru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真正＋地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truly reliable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]really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20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21" name="表格 14"/>
          <p:cNvGraphicFramePr>
            <a:graphicFrameLocks noGrp="1"/>
          </p:cNvGraphicFramePr>
          <p:nvPr/>
        </p:nvGraphicFramePr>
        <p:xfrm>
          <a:off x="6514877" y="1819664"/>
          <a:ext cx="564277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523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tru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真实＋名词后缀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tell the truth to others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22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trust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trʌst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23" name="表格 16"/>
          <p:cNvGraphicFramePr>
            <a:graphicFrameLocks noGrp="1"/>
          </p:cNvGraphicFramePr>
          <p:nvPr/>
        </p:nvGraphicFramePr>
        <p:xfrm>
          <a:off x="6514877" y="391768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trust everyone around him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]believe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61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真的，真实的</a:t>
            </a:r>
            <a:endParaRPr lang="zh-CN" altLang="en-US" sz="2400" dirty="0"/>
          </a:p>
        </p:txBody>
      </p:sp>
      <p:sp>
        <p:nvSpPr>
          <p:cNvPr id="1052162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真正地，真实地</a:t>
            </a:r>
            <a:endParaRPr lang="zh-CN" altLang="en-US" sz="2400" b="1" dirty="0"/>
          </a:p>
        </p:txBody>
      </p:sp>
      <p:sp>
        <p:nvSpPr>
          <p:cNvPr id="1052163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实情；真理</a:t>
            </a:r>
            <a:endParaRPr lang="zh-CN" altLang="en-US" sz="2400" dirty="0"/>
          </a:p>
        </p:txBody>
      </p:sp>
      <p:sp>
        <p:nvSpPr>
          <p:cNvPr id="1052164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相信；信任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59" grpId="0"/>
      <p:bldP spid="1052160" grpId="0"/>
      <p:bldP spid="1052161" grpId="0"/>
      <p:bldP spid="1052162" grpId="0"/>
      <p:bldP spid="1052163" grpId="0"/>
      <p:bldP spid="105216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6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6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2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tɜːn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25" name="表格 6"/>
          <p:cNvGraphicFramePr>
            <a:graphicFrameLocks noGrp="1"/>
          </p:cNvGraphicFramePr>
          <p:nvPr/>
        </p:nvGraphicFramePr>
        <p:xfrm>
          <a:off x="6092078" y="94052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turns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turn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2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tɜːnɪŋ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27" name="表格 10"/>
          <p:cNvGraphicFramePr>
            <a:graphicFrameLocks noGrp="1"/>
          </p:cNvGraphicFramePr>
          <p:nvPr/>
        </p:nvGraphicFramePr>
        <p:xfrm>
          <a:off x="6092078" y="272195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turn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转动＋后缀→转动处→拐弯处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the second turning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2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rɪ'tɜːn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29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turn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返回＋转动→返回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return to one’s hometown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67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转动；</a:t>
            </a:r>
            <a:r>
              <a:rPr lang="zh-CN" altLang="en-US" sz="2400" b="1" dirty="0" smtClean="0"/>
              <a:t>轮次  </a:t>
            </a:r>
            <a:r>
              <a:rPr lang="en-US" altLang="zh-CN" sz="2400" b="1" i="1" dirty="0" smtClean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转动</a:t>
            </a:r>
            <a:endParaRPr lang="zh-CN" altLang="en-US" sz="2400" dirty="0"/>
          </a:p>
        </p:txBody>
      </p:sp>
      <p:sp>
        <p:nvSpPr>
          <p:cNvPr id="1052168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拐弯处，拐角处</a:t>
            </a:r>
            <a:endParaRPr lang="zh-CN" altLang="en-US" sz="2400" b="1" dirty="0"/>
          </a:p>
        </p:txBody>
      </p:sp>
      <p:sp>
        <p:nvSpPr>
          <p:cNvPr id="1052169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vi./n.</a:t>
            </a:r>
            <a:r>
              <a:rPr lang="zh-CN" altLang="en-US" sz="2400" b="1" dirty="0"/>
              <a:t>返回，回报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65" grpId="0"/>
      <p:bldP spid="1052166" grpId="0"/>
      <p:bldP spid="1052167" grpId="0"/>
      <p:bldP spid="1052168" grpId="0"/>
      <p:bldP spid="105216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7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underline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7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3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underline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ʌndə'laɪn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31" name="表格 6"/>
          <p:cNvGraphicFramePr>
            <a:graphicFrameLocks noGrp="1"/>
          </p:cNvGraphicFramePr>
          <p:nvPr/>
        </p:nvGraphicFramePr>
        <p:xfrm>
          <a:off x="6092078" y="1178065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under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在下＋画线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explain the underlined word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3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ʌndə'stænd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33" name="表格 10"/>
          <p:cNvGraphicFramePr>
            <a:graphicFrameLocks noGrp="1"/>
          </p:cNvGraphicFramePr>
          <p:nvPr/>
        </p:nvGraphicFramePr>
        <p:xfrm>
          <a:off x="6092078" y="2884643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under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在下＋站立→在下面“理解”上级的意思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7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在</a:t>
            </a:r>
            <a:r>
              <a:rPr lang="en-US" altLang="zh-CN" sz="2400" b="1" dirty="0" smtClean="0"/>
              <a:t>······</a:t>
            </a:r>
            <a:r>
              <a:rPr lang="zh-CN" altLang="en-US" sz="2400" b="1" dirty="0" smtClean="0"/>
              <a:t>下</a:t>
            </a:r>
            <a:r>
              <a:rPr lang="zh-CN" altLang="en-US" sz="2400" b="1" dirty="0"/>
              <a:t>画线</a:t>
            </a:r>
            <a:endParaRPr lang="zh-CN" altLang="en-US" sz="2400" dirty="0"/>
          </a:p>
        </p:txBody>
      </p:sp>
      <p:sp>
        <p:nvSpPr>
          <p:cNvPr id="1052173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理解</a:t>
            </a:r>
            <a:endParaRPr lang="zh-CN" altLang="en-US" sz="2400" b="1" dirty="0"/>
          </a:p>
        </p:txBody>
      </p:sp>
      <p:graphicFrame>
        <p:nvGraphicFramePr>
          <p:cNvPr id="419683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undertake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ʌndə'teɪk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35" name="表格 12"/>
          <p:cNvGraphicFramePr>
            <a:graphicFrameLocks noGrp="1"/>
          </p:cNvGraphicFramePr>
          <p:nvPr/>
        </p:nvGraphicFramePr>
        <p:xfrm>
          <a:off x="6092078" y="460127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under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take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在下＋拿→在下面拿起任务→承担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74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承担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70" grpId="0"/>
      <p:bldP spid="1052171" grpId="0"/>
      <p:bldP spid="1052172" grpId="0"/>
      <p:bldP spid="1052173" grpId="0"/>
      <p:bldP spid="105217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7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7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3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juːnɪt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37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divide a textbook into 30 units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3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39" name="表格 10"/>
          <p:cNvGraphicFramePr>
            <a:graphicFrameLocks noGrp="1"/>
          </p:cNvGraphicFramePr>
          <p:nvPr/>
        </p:nvGraphicFramePr>
        <p:xfrm>
          <a:off x="6092078" y="272195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单元＋眼→从眼里串起各单元→结合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unite friends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4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juːnjən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41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ite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联合＋名词后缀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 a trade union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77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单元；单位</a:t>
            </a:r>
            <a:endParaRPr lang="zh-CN" altLang="en-US" sz="2400" dirty="0"/>
          </a:p>
        </p:txBody>
      </p:sp>
      <p:sp>
        <p:nvSpPr>
          <p:cNvPr id="1052178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结合，团结</a:t>
            </a:r>
            <a:endParaRPr lang="zh-CN" altLang="en-US" sz="2400" b="1" dirty="0"/>
          </a:p>
        </p:txBody>
      </p:sp>
      <p:sp>
        <p:nvSpPr>
          <p:cNvPr id="1052179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联合会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75" grpId="0"/>
      <p:bldP spid="1052176" grpId="0"/>
      <p:bldP spid="1052177" grpId="0"/>
      <p:bldP spid="1052178" grpId="0"/>
      <p:bldP spid="105217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4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riːju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43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unite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重新＋结合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reunite a divorced couple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4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rɪ'juːnjən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45" name="表格 10"/>
          <p:cNvGraphicFramePr>
            <a:graphicFrameLocks noGrp="1"/>
          </p:cNvGraphicFramePr>
          <p:nvPr/>
        </p:nvGraphicFramePr>
        <p:xfrm>
          <a:off x="6092078" y="289732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重新＋结合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reunion on Mid-autumn Festival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4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juːnɪfɔːm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47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uni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统一＋形式→制服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simple school uniform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82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使重新结合，复合</a:t>
            </a:r>
            <a:endParaRPr lang="zh-CN" altLang="en-US" sz="2400" dirty="0"/>
          </a:p>
        </p:txBody>
      </p:sp>
      <p:sp>
        <p:nvSpPr>
          <p:cNvPr id="1052183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团圆，团聚</a:t>
            </a:r>
            <a:endParaRPr lang="zh-CN" altLang="en-US" sz="2400" b="1" dirty="0"/>
          </a:p>
        </p:txBody>
      </p:sp>
      <p:sp>
        <p:nvSpPr>
          <p:cNvPr id="1052184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制服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80" grpId="0"/>
      <p:bldP spid="1052181" grpId="0"/>
      <p:bldP spid="1052182" grpId="0"/>
      <p:bldP spid="1052183" grpId="0"/>
      <p:bldP spid="10521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8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universe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8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4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juːnɪvɜːs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49" name="表格 6"/>
          <p:cNvGraphicFramePr>
            <a:graphicFrameLocks noGrp="1"/>
          </p:cNvGraphicFramePr>
          <p:nvPr/>
        </p:nvGraphicFramePr>
        <p:xfrm>
          <a:off x="6092078" y="112796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9569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uni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vers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一个＋旋转＋洞→宇宙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endless universe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5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juːnɪ'vɜːsətɪ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51" name="表格 10"/>
          <p:cNvGraphicFramePr>
            <a:graphicFrameLocks noGrp="1"/>
          </p:cNvGraphicFramePr>
          <p:nvPr/>
        </p:nvGraphicFramePr>
        <p:xfrm>
          <a:off x="6092078" y="2884643"/>
          <a:ext cx="596037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1699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univers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宇宙＋后缀→研究宇宙的地方→大学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8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宇宙</a:t>
            </a:r>
            <a:endParaRPr lang="zh-CN" altLang="en-US" sz="2400" dirty="0"/>
          </a:p>
        </p:txBody>
      </p:sp>
      <p:sp>
        <p:nvSpPr>
          <p:cNvPr id="1052188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大学</a:t>
            </a:r>
            <a:endParaRPr lang="zh-CN" altLang="en-US" sz="2400" b="1" dirty="0"/>
          </a:p>
        </p:txBody>
      </p:sp>
      <p:graphicFrame>
        <p:nvGraphicFramePr>
          <p:cNvPr id="419685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juːnɪ'vɜːsəl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53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univers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宇宙＋的→普遍的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win universal support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89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普遍的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85" grpId="0"/>
      <p:bldP spid="1052186" grpId="0"/>
      <p:bldP spid="1052187" grpId="0"/>
      <p:bldP spid="1052188" grpId="0"/>
      <p:bldP spid="105218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9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update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9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54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ʌp'deɪt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55" name="表格 6"/>
          <p:cNvGraphicFramePr>
            <a:graphicFrameLocks noGrp="1"/>
          </p:cNvGraphicFramePr>
          <p:nvPr/>
        </p:nvGraphicFramePr>
        <p:xfrm>
          <a:off x="241540" y="181966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向上＋日期→上到最近的日期→更新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update textbooks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56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ə'pɒn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57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向上＋在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······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表面上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land upon a basketball court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58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ʌpə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59" name="表格 14"/>
          <p:cNvGraphicFramePr>
            <a:graphicFrameLocks noGrp="1"/>
          </p:cNvGraphicFramePr>
          <p:nvPr/>
        </p:nvGraphicFramePr>
        <p:xfrm>
          <a:off x="6514877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up(p)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向上＋比较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right upper corner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]lower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60" name="表格 15"/>
          <p:cNvGraphicFramePr>
            <a:graphicFrameLocks noGrp="1"/>
          </p:cNvGraphicFramePr>
          <p:nvPr/>
        </p:nvGraphicFramePr>
        <p:xfrm>
          <a:off x="6514877" y="3286742"/>
          <a:ext cx="542880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upset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ʌp'set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61" name="表格 16"/>
          <p:cNvGraphicFramePr>
            <a:graphicFrameLocks noGrp="1"/>
          </p:cNvGraphicFramePr>
          <p:nvPr/>
        </p:nvGraphicFramePr>
        <p:xfrm>
          <a:off x="6514877" y="458739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向上＋放→把心悬起来→不安的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 upset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92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更新</a:t>
            </a:r>
            <a:endParaRPr lang="zh-CN" altLang="en-US" sz="2400" dirty="0"/>
          </a:p>
        </p:txBody>
      </p:sp>
      <p:sp>
        <p:nvSpPr>
          <p:cNvPr id="1052193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在</a:t>
            </a:r>
            <a:r>
              <a:rPr lang="en-US" altLang="zh-CN" sz="2400" b="1" dirty="0" smtClean="0"/>
              <a:t>······</a:t>
            </a:r>
            <a:r>
              <a:rPr lang="zh-CN" altLang="en-US" sz="2400" b="1" dirty="0" smtClean="0"/>
              <a:t>表</a:t>
            </a:r>
            <a:r>
              <a:rPr lang="zh-CN" altLang="en-US" sz="2400" b="1" dirty="0"/>
              <a:t>面上</a:t>
            </a:r>
            <a:endParaRPr lang="zh-CN" altLang="en-US" sz="2400" b="1" dirty="0"/>
          </a:p>
        </p:txBody>
      </p:sp>
      <p:sp>
        <p:nvSpPr>
          <p:cNvPr id="1052194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较上的</a:t>
            </a:r>
            <a:endParaRPr lang="zh-CN" altLang="en-US" sz="2400" dirty="0"/>
          </a:p>
        </p:txBody>
      </p:sp>
      <p:sp>
        <p:nvSpPr>
          <p:cNvPr id="1052195" name="文本框 23"/>
          <p:cNvSpPr txBox="1"/>
          <p:nvPr/>
        </p:nvSpPr>
        <p:spPr>
          <a:xfrm>
            <a:off x="9046873" y="3727953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 smtClean="0"/>
              <a:t>.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打翻</a:t>
            </a:r>
            <a:r>
              <a:rPr lang="zh-CN" altLang="en-US" sz="2400" b="1" dirty="0"/>
              <a:t>；使</a:t>
            </a:r>
            <a:r>
              <a:rPr lang="zh-CN" altLang="en-US" sz="2400" b="1" dirty="0" smtClean="0"/>
              <a:t>不安 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adj</a:t>
            </a:r>
            <a:r>
              <a:rPr lang="en-US" altLang="zh-CN" sz="2400" b="1" dirty="0" smtClean="0"/>
              <a:t>. </a:t>
            </a:r>
            <a:r>
              <a:rPr lang="zh-CN" altLang="en-US" sz="2400" b="1" dirty="0" smtClean="0"/>
              <a:t>不安</a:t>
            </a:r>
            <a:r>
              <a:rPr lang="zh-CN" altLang="en-US" sz="2400" b="1" dirty="0"/>
              <a:t>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90" grpId="0"/>
      <p:bldP spid="1052191" grpId="0"/>
      <p:bldP spid="1052192" grpId="0"/>
      <p:bldP spid="1052193" grpId="0"/>
      <p:bldP spid="1052194" grpId="0"/>
      <p:bldP spid="105219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19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urban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19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6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ɜːbən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63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different from urban life 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6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suburban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sə'bɜːbən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65" name="表格 10"/>
          <p:cNvGraphicFramePr>
            <a:graphicFrameLocks noGrp="1"/>
          </p:cNvGraphicFramePr>
          <p:nvPr/>
        </p:nvGraphicFramePr>
        <p:xfrm>
          <a:off x="6092078" y="290969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urban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低一级＋市区的→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郊区的　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]suburb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19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市区的 </a:t>
            </a:r>
            <a:endParaRPr lang="zh-CN" altLang="en-US" sz="2400" dirty="0"/>
          </a:p>
        </p:txBody>
      </p:sp>
      <p:sp>
        <p:nvSpPr>
          <p:cNvPr id="105219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郊区的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196" grpId="0"/>
      <p:bldP spid="1052197" grpId="0"/>
      <p:bldP spid="1052198" grpId="0"/>
      <p:bldP spid="1052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4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4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3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36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sun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 the sun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3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sunburn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sʌnbɜːn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38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burn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太阳＋烧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evident sunburn on the face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3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sunlight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sʌnlaɪt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40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太阳＋光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beam of golden sunlight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42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太阳</a:t>
            </a:r>
            <a:endParaRPr lang="zh-CN" altLang="en-US" sz="2400" dirty="0"/>
          </a:p>
        </p:txBody>
      </p:sp>
      <p:sp>
        <p:nvSpPr>
          <p:cNvPr id="1051943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晒黑</a:t>
            </a:r>
            <a:endParaRPr lang="zh-CN" altLang="en-US" sz="2400" b="1" dirty="0"/>
          </a:p>
        </p:txBody>
      </p:sp>
      <p:sp>
        <p:nvSpPr>
          <p:cNvPr id="1051944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阳光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40" grpId="0"/>
      <p:bldP spid="1051941" grpId="0"/>
      <p:bldP spid="1051942" grpId="0"/>
      <p:bldP spid="1051943" grpId="0"/>
      <p:bldP spid="105194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0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urge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20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6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ɜːdʒ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67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urge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hurry up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6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urgent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ɜːdʒənt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69" name="表格 10"/>
          <p:cNvGraphicFramePr>
            <a:graphicFrameLocks noGrp="1"/>
          </p:cNvGraphicFramePr>
          <p:nvPr/>
        </p:nvGraphicFramePr>
        <p:xfrm>
          <a:off x="6092078" y="272195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urg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催促＋的→催着办→紧急的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something urgent to do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7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ɪ'mɜːdʒənsɪ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71" name="表格 12"/>
          <p:cNvGraphicFramePr>
            <a:graphicFrameLocks noGrp="1"/>
          </p:cNvGraphicFramePr>
          <p:nvPr/>
        </p:nvGraphicFramePr>
        <p:xfrm>
          <a:off x="6092078" y="43231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emerg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出现＋事情→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紧急情况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emergency call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202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催促</a:t>
            </a:r>
            <a:endParaRPr lang="zh-CN" altLang="en-US" sz="2400" dirty="0"/>
          </a:p>
        </p:txBody>
      </p:sp>
      <p:sp>
        <p:nvSpPr>
          <p:cNvPr id="1052203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紧急的</a:t>
            </a:r>
            <a:endParaRPr lang="zh-CN" altLang="en-US" sz="2400" b="1" dirty="0"/>
          </a:p>
        </p:txBody>
      </p:sp>
      <p:sp>
        <p:nvSpPr>
          <p:cNvPr id="1052204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紧急情况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00" grpId="0"/>
      <p:bldP spid="1052201" grpId="0"/>
      <p:bldP spid="1052202" grpId="0"/>
      <p:bldP spid="1052203" grpId="0"/>
      <p:bldP spid="105220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0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20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207" name="文本占位符 2"/>
          <p:cNvSpPr>
            <a:spLocks noGrp="1"/>
          </p:cNvSpPr>
          <p:nvPr>
            <p:ph type="body" idx="1"/>
          </p:nvPr>
        </p:nvSpPr>
        <p:spPr>
          <a:xfrm>
            <a:off x="241540" y="830605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使</a:t>
            </a:r>
            <a:r>
              <a:rPr lang="zh-CN" altLang="en-US" sz="2200" b="1" dirty="0"/>
              <a:t>疲劳；厌烦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令人疲劳的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疲劳的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一起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总共；完全地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聚</a:t>
            </a:r>
            <a:r>
              <a:rPr lang="zh-CN" altLang="en-US" sz="2200" b="1" dirty="0"/>
              <a:t>集，收集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话</a:t>
            </a:r>
            <a:r>
              <a:rPr lang="zh-CN" altLang="en-US" sz="2200" b="1" dirty="0"/>
              <a:t>题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全部</a:t>
            </a:r>
            <a:r>
              <a:rPr lang="zh-CN" altLang="en-US" sz="2200" b="1" dirty="0" smtClean="0"/>
              <a:t>的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总数</a:t>
            </a:r>
            <a:endParaRPr lang="zh-CN" altLang="en-US" sz="2200" b="1" dirty="0"/>
          </a:p>
        </p:txBody>
      </p:sp>
      <p:sp>
        <p:nvSpPr>
          <p:cNvPr id="1052208" name="文本占位符 2"/>
          <p:cNvSpPr txBox="1"/>
          <p:nvPr/>
        </p:nvSpPr>
        <p:spPr>
          <a:xfrm>
            <a:off x="6049402" y="830605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全部地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en-US" altLang="zh-CN" sz="2200" b="1" i="1" dirty="0"/>
              <a:t>/n.</a:t>
            </a:r>
            <a:r>
              <a:rPr lang="zh-CN" altLang="en-US" sz="2200" b="1" dirty="0"/>
              <a:t>触摸，接触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传</a:t>
            </a:r>
            <a:r>
              <a:rPr lang="zh-CN" altLang="en-US" sz="2200" b="1" dirty="0"/>
              <a:t>统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传统的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对待；招待；治疗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对</a:t>
            </a:r>
            <a:r>
              <a:rPr lang="zh-CN" altLang="en-US" sz="2200" b="1" dirty="0"/>
              <a:t>待；治疗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en-US" altLang="zh-CN" sz="2200" b="1" i="1" dirty="0" smtClean="0"/>
              <a:t>/</a:t>
            </a:r>
            <a:r>
              <a:rPr lang="en-US" altLang="zh-CN" sz="2200" b="1" i="1" dirty="0" err="1" smtClean="0"/>
              <a:t>vt</a:t>
            </a:r>
            <a:r>
              <a:rPr lang="en-US" altLang="zh-CN" sz="2200" b="1" i="1" dirty="0"/>
              <a:t>.</a:t>
            </a:r>
            <a:r>
              <a:rPr lang="zh-CN" altLang="en-US" sz="2200" b="1" dirty="0"/>
              <a:t>麻烦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真的，真实的</a:t>
            </a:r>
            <a:endParaRPr lang="zh-CN" altLang="en-US" sz="2200" b="1" dirty="0"/>
          </a:p>
        </p:txBody>
      </p:sp>
      <p:sp>
        <p:nvSpPr>
          <p:cNvPr id="1052209" name="文本框 5"/>
          <p:cNvSpPr txBox="1"/>
          <p:nvPr/>
        </p:nvSpPr>
        <p:spPr>
          <a:xfrm>
            <a:off x="673137" y="721735"/>
            <a:ext cx="1690359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tire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tiring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tired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together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altogether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gather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topic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total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2210" name="文本框 6"/>
          <p:cNvSpPr txBox="1"/>
          <p:nvPr/>
        </p:nvSpPr>
        <p:spPr>
          <a:xfrm>
            <a:off x="6493538" y="734282"/>
            <a:ext cx="1791146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totally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touch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tradition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traditional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treat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treatment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trouble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true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05" grpId="0" animBg="1"/>
      <p:bldP spid="1052206" grpId="0"/>
      <p:bldP spid="1052207" grpId="0"/>
      <p:bldP spid="1052208" grpId="0"/>
      <p:bldP spid="1052209" grpId="0"/>
      <p:bldP spid="10522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1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21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213" name="文本占位符 2"/>
          <p:cNvSpPr>
            <a:spLocks noGrp="1"/>
          </p:cNvSpPr>
          <p:nvPr>
            <p:ph type="body" idx="1"/>
          </p:nvPr>
        </p:nvSpPr>
        <p:spPr>
          <a:xfrm>
            <a:off x="241540" y="767975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真正地，真实地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实</a:t>
            </a:r>
            <a:r>
              <a:rPr lang="zh-CN" altLang="en-US" sz="2200" b="1" dirty="0"/>
              <a:t>情；真理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en-US" altLang="zh-CN" sz="2200" b="1" i="1" dirty="0" smtClean="0"/>
              <a:t>/n</a:t>
            </a:r>
            <a:r>
              <a:rPr lang="en-US" altLang="zh-CN" sz="2200" b="1" i="1" dirty="0"/>
              <a:t>.</a:t>
            </a:r>
            <a:r>
              <a:rPr lang="zh-CN" altLang="en-US" sz="2200" b="1" dirty="0"/>
              <a:t>相信；信任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vi./n.</a:t>
            </a:r>
            <a:r>
              <a:rPr lang="zh-CN" altLang="en-US" sz="2200" b="1" dirty="0"/>
              <a:t>返回，回报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理</a:t>
            </a:r>
            <a:r>
              <a:rPr lang="zh-CN" altLang="en-US" sz="2200" b="1" dirty="0"/>
              <a:t>解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打翻；使</a:t>
            </a:r>
            <a:r>
              <a:rPr lang="zh-CN" altLang="en-US" sz="2200" b="1" dirty="0" smtClean="0"/>
              <a:t>不安</a:t>
            </a:r>
            <a:r>
              <a:rPr lang="en-US" altLang="zh-CN" sz="2200" b="1" i="1" dirty="0" smtClean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不安的</a:t>
            </a:r>
            <a:endParaRPr lang="zh-CN" altLang="en-US" sz="2200" b="1" dirty="0"/>
          </a:p>
        </p:txBody>
      </p:sp>
      <p:sp>
        <p:nvSpPr>
          <p:cNvPr id="1052214" name="文本框 5"/>
          <p:cNvSpPr txBox="1"/>
          <p:nvPr/>
        </p:nvSpPr>
        <p:spPr>
          <a:xfrm>
            <a:off x="829938" y="616547"/>
            <a:ext cx="167783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truly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truth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trust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return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understand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upset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11" grpId="0" animBg="1"/>
      <p:bldP spid="1052212" grpId="0"/>
      <p:bldP spid="1052213" grpId="0"/>
      <p:bldP spid="10522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1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21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217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tiresome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retire </a:t>
            </a:r>
            <a:r>
              <a:rPr lang="en-US" altLang="zh-CN" b="1" i="1" dirty="0"/>
              <a:t>vi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toothbrush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toothpaste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touching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tour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tourism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tourist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tournament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trade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218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training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troublesome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turning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underline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undertake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union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reunite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reunion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uniform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universe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219" name="文本框 5"/>
          <p:cNvSpPr txBox="1"/>
          <p:nvPr/>
        </p:nvSpPr>
        <p:spPr>
          <a:xfrm>
            <a:off x="1974923" y="484780"/>
            <a:ext cx="37607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使</a:t>
            </a:r>
            <a:r>
              <a:rPr lang="zh-CN" altLang="en-US" sz="2400" b="1" dirty="0">
                <a:solidFill>
                  <a:srgbClr val="C00000"/>
                </a:solidFill>
              </a:rPr>
              <a:t>人疲劳的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退休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牙刷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牙膏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令人</a:t>
            </a:r>
            <a:r>
              <a:rPr lang="zh-CN" altLang="en-US" sz="2400" b="1" dirty="0">
                <a:solidFill>
                  <a:srgbClr val="C00000"/>
                </a:solidFill>
              </a:rPr>
              <a:t>感动的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旅游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旅游业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游客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锦标赛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贸易</a:t>
            </a:r>
            <a:r>
              <a:rPr lang="zh-CN" altLang="en-US" sz="2400" b="1" dirty="0">
                <a:solidFill>
                  <a:srgbClr val="C00000"/>
                </a:solidFill>
              </a:rPr>
              <a:t>；行业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220" name="文本框 6"/>
          <p:cNvSpPr txBox="1"/>
          <p:nvPr/>
        </p:nvSpPr>
        <p:spPr>
          <a:xfrm>
            <a:off x="8058873" y="539864"/>
            <a:ext cx="36496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培训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麻烦</a:t>
            </a:r>
            <a:r>
              <a:rPr lang="zh-CN" altLang="en-US" sz="2400" b="1" dirty="0">
                <a:solidFill>
                  <a:srgbClr val="C00000"/>
                </a:solidFill>
              </a:rPr>
              <a:t>的，棘手的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拐弯</a:t>
            </a:r>
            <a:r>
              <a:rPr lang="zh-CN" altLang="en-US" sz="2400" b="1" dirty="0">
                <a:solidFill>
                  <a:srgbClr val="C00000"/>
                </a:solidFill>
              </a:rPr>
              <a:t>处，拐角处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在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······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下</a:t>
            </a:r>
            <a:r>
              <a:rPr lang="zh-CN" altLang="en-US" sz="2400" b="1" dirty="0">
                <a:solidFill>
                  <a:srgbClr val="C00000"/>
                </a:solidFill>
              </a:rPr>
              <a:t>画线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承担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联合会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使</a:t>
            </a:r>
            <a:r>
              <a:rPr lang="zh-CN" altLang="en-US" sz="2400" b="1" dirty="0">
                <a:solidFill>
                  <a:srgbClr val="C00000"/>
                </a:solidFill>
              </a:rPr>
              <a:t>重新结合，复合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团圆</a:t>
            </a:r>
            <a:r>
              <a:rPr lang="zh-CN" altLang="en-US" sz="2400" b="1" dirty="0">
                <a:solidFill>
                  <a:srgbClr val="C00000"/>
                </a:solidFill>
              </a:rPr>
              <a:t>，团聚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制服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宇宙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15" grpId="0" animBg="1"/>
      <p:bldP spid="1052216" grpId="0"/>
      <p:bldP spid="1052217" grpId="0"/>
      <p:bldP spid="1052218" grpId="0"/>
      <p:bldP spid="1052219" grpId="0"/>
      <p:bldP spid="105222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2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22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223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universal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update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urban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suburban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urge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urgent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emergency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224" name="文本框 5"/>
          <p:cNvSpPr txBox="1"/>
          <p:nvPr/>
        </p:nvSpPr>
        <p:spPr>
          <a:xfrm>
            <a:off x="2249288" y="501833"/>
            <a:ext cx="3760791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普遍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更新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市区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郊区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催促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紧急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紧急</a:t>
            </a:r>
            <a:r>
              <a:rPr lang="zh-CN" altLang="en-US" sz="2400" b="1" dirty="0">
                <a:solidFill>
                  <a:srgbClr val="C00000"/>
                </a:solidFill>
              </a:rPr>
              <a:t>情况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21" grpId="0" animBg="1"/>
      <p:bldP spid="1052222" grpId="0"/>
      <p:bldP spid="1052223" grpId="0"/>
      <p:bldP spid="105222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2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22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</a:t>
            </a:r>
            <a:r>
              <a:rPr lang="zh-CN" altLang="en-US" dirty="0" smtClean="0"/>
              <a:t>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227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 Music </a:t>
            </a:r>
            <a:r>
              <a:rPr lang="en-US" altLang="zh-CN" b="1" dirty="0"/>
              <a:t>can make our mind in a peaceful state after a whole day of </a:t>
            </a:r>
            <a:r>
              <a:rPr lang="en-US" altLang="zh-CN" b="1" dirty="0" smtClean="0"/>
              <a:t>____________ (</a:t>
            </a:r>
            <a:r>
              <a:rPr lang="en-US" altLang="zh-CN" b="1" dirty="0"/>
              <a:t>tire)work.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He thought too highly of himself</a:t>
            </a:r>
            <a:r>
              <a:rPr lang="zh-CN" altLang="en-US" b="1" dirty="0"/>
              <a:t>，</a:t>
            </a:r>
            <a:r>
              <a:rPr lang="en-US" altLang="zh-CN" b="1" dirty="0"/>
              <a:t>____________(total)ignoring other people's suggestions.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In addition to these ____________(tradition)activities</a:t>
            </a:r>
            <a:r>
              <a:rPr lang="zh-CN" altLang="en-US" b="1" dirty="0"/>
              <a:t>，</a:t>
            </a:r>
            <a:r>
              <a:rPr lang="en-US" altLang="zh-CN" b="1" dirty="0"/>
              <a:t>we have a wider range of choices such as travelling and visiting friends.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His good health is a witness to the success of the ____________(treat)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She opened her eyes with a start and was about to cry out when she heard her father ____________(urgent)telling her to keep quiet.</a:t>
            </a:r>
            <a:endParaRPr lang="en-US" altLang="zh-CN" b="1" dirty="0"/>
          </a:p>
        </p:txBody>
      </p:sp>
      <p:sp>
        <p:nvSpPr>
          <p:cNvPr id="1052228" name="矩形 7"/>
          <p:cNvSpPr/>
          <p:nvPr/>
        </p:nvSpPr>
        <p:spPr>
          <a:xfrm>
            <a:off x="9335435" y="634437"/>
            <a:ext cx="91884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tiring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229" name="矩形 8"/>
          <p:cNvSpPr/>
          <p:nvPr/>
        </p:nvSpPr>
        <p:spPr>
          <a:xfrm>
            <a:off x="5636294" y="1945975"/>
            <a:ext cx="102143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totally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230" name="矩形 9"/>
          <p:cNvSpPr/>
          <p:nvPr/>
        </p:nvSpPr>
        <p:spPr>
          <a:xfrm>
            <a:off x="3525505" y="3230380"/>
            <a:ext cx="158569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traditional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231" name="矩形 10"/>
          <p:cNvSpPr/>
          <p:nvPr/>
        </p:nvSpPr>
        <p:spPr>
          <a:xfrm>
            <a:off x="7270619" y="4541751"/>
            <a:ext cx="147752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treatment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232" name="矩形 11"/>
          <p:cNvSpPr/>
          <p:nvPr/>
        </p:nvSpPr>
        <p:spPr>
          <a:xfrm>
            <a:off x="671491" y="5830986"/>
            <a:ext cx="131157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urgently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25" grpId="0" animBg="1"/>
      <p:bldP spid="1052226" grpId="0"/>
      <p:bldP spid="1052227" grpId="0"/>
      <p:bldP spid="1052228" grpId="0" animBg="1"/>
      <p:bldP spid="1052229" grpId="0" animBg="1"/>
      <p:bldP spid="1052230" grpId="0" animBg="1"/>
      <p:bldP spid="1052231" grpId="0" animBg="1"/>
      <p:bldP spid="105223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3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23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235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In the past, he often dreamed of ____________(retire)in England and settling down in the country.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We will be exploring different approaches to ____________(gather)information.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When searching for some information, we can operate by ____________(touch)the screen.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Being occupied with work should not be the reason for ____________(treat)one's </a:t>
            </a:r>
            <a:r>
              <a:rPr lang="en-US" altLang="zh-CN" b="1" dirty="0" err="1"/>
              <a:t>neighbours</a:t>
            </a:r>
            <a:r>
              <a:rPr lang="en-US" altLang="zh-CN" b="1" dirty="0"/>
              <a:t> as strangers.</a:t>
            </a:r>
            <a:endParaRPr lang="en-US" altLang="zh-CN" b="1" dirty="0"/>
          </a:p>
        </p:txBody>
      </p:sp>
      <p:sp>
        <p:nvSpPr>
          <p:cNvPr id="1052236" name="矩形 7"/>
          <p:cNvSpPr/>
          <p:nvPr/>
        </p:nvSpPr>
        <p:spPr>
          <a:xfrm>
            <a:off x="5309049" y="658403"/>
            <a:ext cx="118577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retiring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237" name="矩形 8"/>
          <p:cNvSpPr/>
          <p:nvPr/>
        </p:nvSpPr>
        <p:spPr>
          <a:xfrm>
            <a:off x="6710801" y="2033666"/>
            <a:ext cx="14494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gathering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238" name="矩形 9"/>
          <p:cNvSpPr/>
          <p:nvPr/>
        </p:nvSpPr>
        <p:spPr>
          <a:xfrm>
            <a:off x="8409786" y="2752595"/>
            <a:ext cx="133081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touching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239" name="矩形 10"/>
          <p:cNvSpPr/>
          <p:nvPr/>
        </p:nvSpPr>
        <p:spPr>
          <a:xfrm>
            <a:off x="8162026" y="4141997"/>
            <a:ext cx="122104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treating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33" grpId="0" animBg="1"/>
      <p:bldP spid="1052234" grpId="0"/>
      <p:bldP spid="1052235" grpId="0"/>
      <p:bldP spid="1052236" grpId="0" animBg="1"/>
      <p:bldP spid="1052237" grpId="0" animBg="1"/>
      <p:bldP spid="1052238" grpId="0" animBg="1"/>
      <p:bldP spid="105223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4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24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242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It was not long before I got myself back and everything ____________(return)to normal.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Mary had difficulty in </a:t>
            </a:r>
            <a:r>
              <a:rPr lang="en-US" altLang="zh-CN" b="1" dirty="0" smtClean="0"/>
              <a:t>________________(</a:t>
            </a:r>
            <a:r>
              <a:rPr lang="en-US" altLang="zh-CN" b="1" dirty="0"/>
              <a:t>understand)this English sentence, so she turned to her teacher.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The </a:t>
            </a:r>
            <a:r>
              <a:rPr lang="en-US" altLang="zh-CN" b="1" dirty="0" smtClean="0"/>
              <a:t>forty</a:t>
            </a:r>
            <a:r>
              <a:rPr lang="en-US" altLang="zh-CN" b="1" dirty="0"/>
              <a:t>-</a:t>
            </a:r>
            <a:r>
              <a:rPr lang="en-US" altLang="zh-CN" b="1" dirty="0" smtClean="0"/>
              <a:t>storey </a:t>
            </a:r>
            <a:r>
              <a:rPr lang="en-US" altLang="zh-CN" b="1" dirty="0"/>
              <a:t>building is one of the most challenging engineering projects they </a:t>
            </a:r>
            <a:r>
              <a:rPr lang="en-US" altLang="zh-CN" b="1" dirty="0" smtClean="0"/>
              <a:t>____________________ </a:t>
            </a:r>
            <a:r>
              <a:rPr lang="en-US" altLang="zh-CN" b="1" dirty="0"/>
              <a:t>(undertake)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It ____________(urge)that the library should be kept open during the vacation.</a:t>
            </a:r>
            <a:endParaRPr lang="en-US" altLang="zh-CN" b="1" dirty="0"/>
          </a:p>
        </p:txBody>
      </p:sp>
      <p:sp>
        <p:nvSpPr>
          <p:cNvPr id="1052243" name="矩形 7"/>
          <p:cNvSpPr/>
          <p:nvPr/>
        </p:nvSpPr>
        <p:spPr>
          <a:xfrm>
            <a:off x="8089829" y="658403"/>
            <a:ext cx="134126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returned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244" name="矩形 8"/>
          <p:cNvSpPr/>
          <p:nvPr/>
        </p:nvSpPr>
        <p:spPr>
          <a:xfrm>
            <a:off x="3817288" y="2033666"/>
            <a:ext cx="210185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understanding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245" name="矩形 9"/>
          <p:cNvSpPr/>
          <p:nvPr/>
        </p:nvSpPr>
        <p:spPr>
          <a:xfrm>
            <a:off x="743478" y="4005198"/>
            <a:ext cx="240001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have undertaken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246" name="矩形 10"/>
          <p:cNvSpPr/>
          <p:nvPr/>
        </p:nvSpPr>
        <p:spPr>
          <a:xfrm>
            <a:off x="1393931" y="4743247"/>
            <a:ext cx="12362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is urged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40" grpId="0" animBg="1"/>
      <p:bldP spid="1052241" grpId="0"/>
      <p:bldP spid="1052242" grpId="0"/>
      <p:bldP spid="1052243" grpId="0" animBg="1"/>
      <p:bldP spid="1052244" grpId="0" animBg="1"/>
      <p:bldP spid="1052245" grpId="0" animBg="1"/>
      <p:bldP spid="105224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47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248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249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en-US" altLang="zh-CN" b="1"/>
              <a:t>. </a:t>
            </a:r>
            <a:r>
              <a:rPr lang="en-US" altLang="zh-CN" b="1" smtClean="0"/>
              <a:t>   I </a:t>
            </a:r>
            <a:r>
              <a:rPr lang="en-US" altLang="zh-CN" b="1" dirty="0"/>
              <a:t>am tired ________ the same breakfast every day and sometimes I feel sick.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As is known to us, our friends lend us a hand when we are ________ trouble and help us get through difficult situations.</a:t>
            </a:r>
            <a:endParaRPr lang="en-US" altLang="zh-CN" b="1" dirty="0"/>
          </a:p>
        </p:txBody>
      </p:sp>
      <p:sp>
        <p:nvSpPr>
          <p:cNvPr id="1052250" name="矩形 16"/>
          <p:cNvSpPr/>
          <p:nvPr/>
        </p:nvSpPr>
        <p:spPr>
          <a:xfrm>
            <a:off x="2403889" y="881477"/>
            <a:ext cx="44755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251" name="矩形 17"/>
          <p:cNvSpPr/>
          <p:nvPr/>
        </p:nvSpPr>
        <p:spPr>
          <a:xfrm>
            <a:off x="8663835" y="1570223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47" grpId="0" animBg="1"/>
      <p:bldP spid="1052248" grpId="0"/>
      <p:bldP spid="1052249" grpId="0"/>
      <p:bldP spid="1052250" grpId="0" animBg="1"/>
      <p:bldP spid="10522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4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4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4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sunshine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sʌnʃaɪn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42" name="表格 6"/>
          <p:cNvGraphicFramePr>
            <a:graphicFrameLocks noGrp="1"/>
          </p:cNvGraphicFramePr>
          <p:nvPr/>
        </p:nvGraphicFramePr>
        <p:xfrm>
          <a:off x="6092078" y="1176533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太阳＋光亮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burning sunshine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4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sʌnɪ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44" name="表格 10"/>
          <p:cNvGraphicFramePr>
            <a:graphicFrameLocks noGrp="1"/>
          </p:cNvGraphicFramePr>
          <p:nvPr/>
        </p:nvGraphicFramePr>
        <p:xfrm>
          <a:off x="6092078" y="28982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sun(n)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太阳＋有的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a sunny Saturday morning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47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阳光</a:t>
            </a:r>
            <a:endParaRPr lang="zh-CN" altLang="en-US" sz="2400" dirty="0"/>
          </a:p>
        </p:txBody>
      </p:sp>
      <p:sp>
        <p:nvSpPr>
          <p:cNvPr id="1051948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阳光明媚的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45" grpId="0"/>
      <p:bldP spid="1051946" grpId="0"/>
      <p:bldP spid="1051947" grpId="0"/>
      <p:bldP spid="105194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5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25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254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．在中秋节赏月吃月饼是我们中国人的传统。</a:t>
            </a:r>
            <a:r>
              <a:rPr lang="en-US" altLang="zh-CN" b="1" dirty="0"/>
              <a:t>(It is a tradition for </a:t>
            </a:r>
            <a:r>
              <a:rPr lang="en-US" altLang="zh-CN" b="1" dirty="0" err="1"/>
              <a:t>sb</a:t>
            </a:r>
            <a:r>
              <a:rPr lang="en-US" altLang="zh-CN" b="1" dirty="0"/>
              <a:t> to do)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．事实是每个人都有一段时期，在这段时期事情总是出错，因此你没有如此担心。</a:t>
            </a:r>
            <a:r>
              <a:rPr lang="en-US" altLang="zh-CN" b="1" dirty="0"/>
              <a:t>(The truth is that...) 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．众所周知，学好英语对我们大家都大有益处。</a:t>
            </a:r>
            <a:r>
              <a:rPr lang="en-US" altLang="zh-CN" b="1" dirty="0"/>
              <a:t>(It is universally acknowledged that)</a:t>
            </a:r>
            <a:endParaRPr lang="en-US" altLang="zh-CN" b="1" dirty="0"/>
          </a:p>
        </p:txBody>
      </p:sp>
      <p:sp>
        <p:nvSpPr>
          <p:cNvPr id="1052255" name="矩形 6"/>
          <p:cNvSpPr/>
          <p:nvPr/>
        </p:nvSpPr>
        <p:spPr>
          <a:xfrm>
            <a:off x="817411" y="1407592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a tradition for us Chinese to admire the moon and enjoy the mooncakes during the Middle Autumn Festival.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256" name="矩形 7"/>
          <p:cNvSpPr/>
          <p:nvPr/>
        </p:nvSpPr>
        <p:spPr>
          <a:xfrm>
            <a:off x="817411" y="2914267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truth is that everyone will have one of those periods when things seem to be going wrong, so you don't have to worry so much.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257" name="矩形 8"/>
          <p:cNvSpPr/>
          <p:nvPr/>
        </p:nvSpPr>
        <p:spPr>
          <a:xfrm>
            <a:off x="817411" y="4234573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universally acknowledged that learning English well will be of great benefit to us all.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52" grpId="0" animBg="1"/>
      <p:bldP spid="1052253" grpId="0"/>
      <p:bldP spid="1052254" grpId="0"/>
      <p:bldP spid="1052255" grpId="0"/>
      <p:bldP spid="1052256" grpId="0"/>
      <p:bldP spid="105225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8614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4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survive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5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45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sə'vaɪv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46" name="表格 6"/>
          <p:cNvGraphicFramePr>
            <a:graphicFrameLocks noGrp="1"/>
          </p:cNvGraphicFramePr>
          <p:nvPr/>
        </p:nvGraphicFramePr>
        <p:xfrm>
          <a:off x="241540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越过＋活→度过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survive a natural disaster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47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sə'vaɪvl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48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surviv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幸存＋名词后缀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fight for survival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49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rɪ'vaɪv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50" name="表格 14"/>
          <p:cNvGraphicFramePr>
            <a:graphicFrameLocks noGrp="1"/>
          </p:cNvGraphicFramePr>
          <p:nvPr/>
        </p:nvGraphicFramePr>
        <p:xfrm>
          <a:off x="6514877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重新＋活→振兴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revive an ancient country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51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suspension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sə'spenʃən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52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suspen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(d)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悬挂＋后缀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suspension bridge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51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幸存，度过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灾难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等</a:t>
            </a:r>
            <a:endParaRPr lang="zh-CN" altLang="en-US" sz="2400" dirty="0"/>
          </a:p>
        </p:txBody>
      </p:sp>
      <p:sp>
        <p:nvSpPr>
          <p:cNvPr id="1051952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幸存，生存</a:t>
            </a:r>
            <a:endParaRPr lang="zh-CN" altLang="en-US" sz="2400" b="1" dirty="0"/>
          </a:p>
        </p:txBody>
      </p:sp>
      <p:sp>
        <p:nvSpPr>
          <p:cNvPr id="1051953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振兴，复兴</a:t>
            </a:r>
            <a:endParaRPr lang="zh-CN" altLang="en-US" sz="2400" dirty="0"/>
          </a:p>
        </p:txBody>
      </p:sp>
      <p:sp>
        <p:nvSpPr>
          <p:cNvPr id="1051954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悬挂；中止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49" grpId="0"/>
      <p:bldP spid="1051950" grpId="0"/>
      <p:bldP spid="1051951" grpId="0"/>
      <p:bldP spid="1051952" grpId="0"/>
      <p:bldP spid="1051953" grpId="0"/>
      <p:bldP spid="10519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5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sweat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95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65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swet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54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shed sweat and blood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5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sweater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swetə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56" name="表格 10"/>
          <p:cNvGraphicFramePr>
            <a:graphicFrameLocks noGrp="1"/>
          </p:cNvGraphicFramePr>
          <p:nvPr/>
        </p:nvGraphicFramePr>
        <p:xfrm>
          <a:off x="6092078" y="268437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sweat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流汗＋东西→毛线衣使人流汗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on a woolen sweater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657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sɪstəm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658" name="表格 12"/>
          <p:cNvGraphicFramePr>
            <a:graphicFrameLocks noGrp="1"/>
          </p:cNvGraphicFramePr>
          <p:nvPr/>
        </p:nvGraphicFramePr>
        <p:xfrm>
          <a:off x="6092078" y="442335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stem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看作“共同”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syn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＋分支→分支合成“系统”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solar system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957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汗水  </a:t>
            </a:r>
            <a:r>
              <a:rPr lang="en-US" altLang="zh-CN" sz="2400" b="1" i="1" dirty="0" smtClean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流汗</a:t>
            </a:r>
            <a:endParaRPr lang="zh-CN" altLang="en-US" sz="2400" dirty="0"/>
          </a:p>
        </p:txBody>
      </p:sp>
      <p:sp>
        <p:nvSpPr>
          <p:cNvPr id="1051958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毛线衣</a:t>
            </a:r>
            <a:endParaRPr lang="zh-CN" altLang="en-US" sz="2400" b="1" dirty="0"/>
          </a:p>
        </p:txBody>
      </p:sp>
      <p:sp>
        <p:nvSpPr>
          <p:cNvPr id="1051959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系统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955" grpId="0"/>
      <p:bldP spid="1051956" grpId="0"/>
      <p:bldP spid="1051957" grpId="0"/>
      <p:bldP spid="1051958" grpId="0"/>
      <p:bldP spid="105195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17915</Words>
  <Application>WPS 演示</Application>
  <PresentationFormat>自定义</PresentationFormat>
  <Paragraphs>3862</Paragraphs>
  <Slides>71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81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Calibri Light</vt:lpstr>
      <vt:lpstr>Office 主题</vt:lpstr>
      <vt:lpstr>PowerPoint 演示文稿</vt:lpstr>
      <vt:lpstr>结构法记词-21</vt:lpstr>
      <vt:lpstr>高考词汇精讲</vt:lpstr>
      <vt:lpstr>suit串记</vt:lpstr>
      <vt:lpstr>sum串记</vt:lpstr>
      <vt:lpstr>sun串记</vt:lpstr>
      <vt:lpstr>sun串记</vt:lpstr>
      <vt:lpstr>survive串记</vt:lpstr>
      <vt:lpstr>sweat串记</vt:lpstr>
      <vt:lpstr>tablet串记</vt:lpstr>
      <vt:lpstr>team串记</vt:lpstr>
      <vt:lpstr>taste串记</vt:lpstr>
      <vt:lpstr>tear串记</vt:lpstr>
      <vt:lpstr>technique串记</vt:lpstr>
      <vt:lpstr>telephone串记</vt:lpstr>
      <vt:lpstr>temper串记</vt:lpstr>
      <vt:lpstr>tend串记</vt:lpstr>
      <vt:lpstr>tense串记</vt:lpstr>
      <vt:lpstr>tent串记</vt:lpstr>
      <vt:lpstr>term串记</vt:lpstr>
      <vt:lpstr>terror串记</vt:lpstr>
      <vt:lpstr>thief串记</vt:lpstr>
      <vt:lpstr>theory串记</vt:lpstr>
      <vt:lpstr>think串记</vt:lpstr>
      <vt:lpstr>thrill串记</vt:lpstr>
      <vt:lpstr>through串记</vt:lpstr>
      <vt:lpstr>tick串记</vt:lpstr>
      <vt:lpstr>tight串记</vt:lpstr>
      <vt:lpstr>time串记</vt:lpstr>
      <vt:lpstr>PowerPoint 演示文稿</vt:lpstr>
      <vt:lpstr>I. 根据提示写出单词的正确形式</vt:lpstr>
      <vt:lpstr>II. 写出单词的正确含义</vt:lpstr>
      <vt:lpstr>II. 写出单词的正确含义</vt:lpstr>
      <vt:lpstr>III. 所给动词的适当形式填空</vt:lpstr>
      <vt:lpstr>IV. 根据提示写出单词的正确形式</vt:lpstr>
      <vt:lpstr>V. 介、副词填空</vt:lpstr>
      <vt:lpstr>VI. 单句写作</vt:lpstr>
      <vt:lpstr>结构法记词-22</vt:lpstr>
      <vt:lpstr>高考词汇精讲</vt:lpstr>
      <vt:lpstr>tire串记</vt:lpstr>
      <vt:lpstr>tire串记</vt:lpstr>
      <vt:lpstr>together串记</vt:lpstr>
      <vt:lpstr>tooth串记</vt:lpstr>
      <vt:lpstr>top串记</vt:lpstr>
      <vt:lpstr>total串记</vt:lpstr>
      <vt:lpstr>touch串记</vt:lpstr>
      <vt:lpstr>tour串记</vt:lpstr>
      <vt:lpstr>trade串记</vt:lpstr>
      <vt:lpstr>train串记</vt:lpstr>
      <vt:lpstr>treat串记</vt:lpstr>
      <vt:lpstr>trouble串记</vt:lpstr>
      <vt:lpstr>true串记</vt:lpstr>
      <vt:lpstr>turn串记</vt:lpstr>
      <vt:lpstr>underline串记</vt:lpstr>
      <vt:lpstr>unit串记</vt:lpstr>
      <vt:lpstr>unit串记</vt:lpstr>
      <vt:lpstr>universe串记</vt:lpstr>
      <vt:lpstr>update串记</vt:lpstr>
      <vt:lpstr>urban串记</vt:lpstr>
      <vt:lpstr>urge串记</vt:lpstr>
      <vt:lpstr>PowerPoint 演示文稿</vt:lpstr>
      <vt:lpstr>I. 根据提示写出单词的正确形式</vt:lpstr>
      <vt:lpstr>I. 根据提示写出单词的正确形式</vt:lpstr>
      <vt:lpstr>II. 写出单词的正确含义</vt:lpstr>
      <vt:lpstr>II. 写出单词的正确含义</vt:lpstr>
      <vt:lpstr>III. 根据语境写出所给单词的正确形式</vt:lpstr>
      <vt:lpstr>IV. 用所给动词的适当形式填空</vt:lpstr>
      <vt:lpstr>IV. 用所给动词的适当形式填空</vt:lpstr>
      <vt:lpstr>V. 介词填空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15</cp:revision>
  <dcterms:created xsi:type="dcterms:W3CDTF">2017-12-31T20:06:00Z</dcterms:created>
  <dcterms:modified xsi:type="dcterms:W3CDTF">2020-10-20T08:29:23Z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