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1361" r:id="rId3"/>
    <p:sldId id="845" r:id="rId4"/>
    <p:sldId id="846" r:id="rId5"/>
    <p:sldId id="847" r:id="rId6"/>
    <p:sldId id="848" r:id="rId7"/>
    <p:sldId id="849" r:id="rId8"/>
    <p:sldId id="850" r:id="rId9"/>
    <p:sldId id="851" r:id="rId10"/>
    <p:sldId id="852" r:id="rId11"/>
    <p:sldId id="853" r:id="rId12"/>
    <p:sldId id="854" r:id="rId13"/>
    <p:sldId id="855" r:id="rId14"/>
    <p:sldId id="856" r:id="rId15"/>
    <p:sldId id="857" r:id="rId16"/>
    <p:sldId id="858" r:id="rId17"/>
    <p:sldId id="859" r:id="rId18"/>
    <p:sldId id="860" r:id="rId19"/>
    <p:sldId id="861" r:id="rId20"/>
    <p:sldId id="862" r:id="rId21"/>
    <p:sldId id="863" r:id="rId22"/>
    <p:sldId id="864" r:id="rId23"/>
    <p:sldId id="865" r:id="rId24"/>
    <p:sldId id="866" r:id="rId25"/>
    <p:sldId id="867" r:id="rId26"/>
    <p:sldId id="868" r:id="rId27"/>
    <p:sldId id="869" r:id="rId28"/>
    <p:sldId id="870" r:id="rId29"/>
    <p:sldId id="871" r:id="rId30"/>
    <p:sldId id="872" r:id="rId31"/>
    <p:sldId id="873" r:id="rId32"/>
    <p:sldId id="874" r:id="rId33"/>
    <p:sldId id="875" r:id="rId34"/>
    <p:sldId id="876" r:id="rId35"/>
    <p:sldId id="877" r:id="rId36"/>
    <p:sldId id="878" r:id="rId37"/>
    <p:sldId id="879" r:id="rId38"/>
    <p:sldId id="880" r:id="rId39"/>
    <p:sldId id="881" r:id="rId40"/>
    <p:sldId id="882" r:id="rId41"/>
    <p:sldId id="883" r:id="rId42"/>
    <p:sldId id="884" r:id="rId43"/>
    <p:sldId id="885" r:id="rId44"/>
    <p:sldId id="886" r:id="rId45"/>
    <p:sldId id="887" r:id="rId46"/>
    <p:sldId id="888" r:id="rId47"/>
    <p:sldId id="889" r:id="rId48"/>
    <p:sldId id="890" r:id="rId49"/>
    <p:sldId id="891" r:id="rId50"/>
    <p:sldId id="892" r:id="rId51"/>
    <p:sldId id="893" r:id="rId52"/>
    <p:sldId id="894" r:id="rId53"/>
    <p:sldId id="895" r:id="rId54"/>
    <p:sldId id="896" r:id="rId55"/>
    <p:sldId id="897" r:id="rId56"/>
    <p:sldId id="898" r:id="rId57"/>
    <p:sldId id="899" r:id="rId58"/>
    <p:sldId id="900" r:id="rId59"/>
    <p:sldId id="901" r:id="rId60"/>
    <p:sldId id="902" r:id="rId61"/>
    <p:sldId id="903" r:id="rId62"/>
    <p:sldId id="904" r:id="rId63"/>
    <p:sldId id="905" r:id="rId64"/>
    <p:sldId id="906" r:id="rId65"/>
    <p:sldId id="907" r:id="rId66"/>
    <p:sldId id="908" r:id="rId67"/>
    <p:sldId id="909" r:id="rId68"/>
    <p:sldId id="910" r:id="rId69"/>
    <p:sldId id="911" r:id="rId70"/>
    <p:sldId id="912" r:id="rId71"/>
    <p:sldId id="913" r:id="rId72"/>
    <p:sldId id="3215" r:id="rId7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8" Type="http://schemas.openxmlformats.org/officeDocument/2006/relationships/tableStyles" Target="tableStyles.xml"/><Relationship Id="rId77" Type="http://schemas.openxmlformats.org/officeDocument/2006/relationships/viewProps" Target="viewProps.xml"/><Relationship Id="rId76" Type="http://schemas.openxmlformats.org/officeDocument/2006/relationships/presProps" Target="presProps.xml"/><Relationship Id="rId75" Type="http://schemas.openxmlformats.org/officeDocument/2006/relationships/handoutMaster" Target="handoutMasters/handoutMaster1.xml"/><Relationship Id="rId74" Type="http://schemas.openxmlformats.org/officeDocument/2006/relationships/notesMaster" Target="notesMasters/notesMaster1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420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练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-11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42200" y="4076065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19-20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2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2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1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12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fishing in the sea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1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seagull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siːɡʌl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14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gull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海＋鸥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million seagulls on the beach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1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siːl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16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海＋站立的海豹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fat seal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27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海</a:t>
            </a:r>
            <a:endParaRPr lang="zh-CN" altLang="en-US" sz="2400" dirty="0"/>
          </a:p>
        </p:txBody>
      </p:sp>
      <p:sp>
        <p:nvSpPr>
          <p:cNvPr id="1051628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海鸥</a:t>
            </a:r>
            <a:endParaRPr lang="zh-CN" altLang="en-US" sz="2400" b="1" dirty="0"/>
          </a:p>
        </p:txBody>
      </p:sp>
      <p:sp>
        <p:nvSpPr>
          <p:cNvPr id="1051629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海豹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25" grpId="0"/>
      <p:bldP spid="1051626" grpId="0"/>
      <p:bldP spid="1051627" grpId="0"/>
      <p:bldP spid="1051628" grpId="0"/>
      <p:bldP spid="10516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3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3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1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seashell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siːʃəl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18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shell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海＋贝壳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sell seashells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1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siːsaɪd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20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海＋边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seaside village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21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seaweed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siːwiːd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22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weed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海＋杂草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cut seaweed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32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海贝</a:t>
            </a:r>
            <a:endParaRPr lang="zh-CN" altLang="en-US" sz="2400" dirty="0"/>
          </a:p>
        </p:txBody>
      </p:sp>
      <p:sp>
        <p:nvSpPr>
          <p:cNvPr id="1051633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海边</a:t>
            </a:r>
            <a:endParaRPr lang="zh-CN" altLang="en-US" sz="2400" b="1" dirty="0"/>
          </a:p>
        </p:txBody>
      </p:sp>
      <p:sp>
        <p:nvSpPr>
          <p:cNvPr id="1051634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海草，海藻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30" grpId="0"/>
      <p:bldP spid="1051631" grpId="0"/>
      <p:bldP spid="1051632" grpId="0"/>
      <p:bldP spid="1051633" grpId="0"/>
      <p:bldP spid="10516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3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second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3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2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sekənd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24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win the second place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wait a second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2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sekəndərɪ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26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second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第二＋的→次要的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secondary school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3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./</a:t>
            </a:r>
            <a:r>
              <a:rPr lang="en-US" altLang="zh-CN" sz="2400" b="1" i="1" dirty="0"/>
              <a:t>num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第二  </a:t>
            </a:r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秒</a:t>
            </a:r>
            <a:endParaRPr lang="zh-CN" altLang="en-US" sz="2400" dirty="0"/>
          </a:p>
        </p:txBody>
      </p:sp>
      <p:sp>
        <p:nvSpPr>
          <p:cNvPr id="1051638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次要的；中等的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35" grpId="0"/>
      <p:bldP spid="1051636" grpId="0"/>
      <p:bldP spid="1051637" grpId="0"/>
      <p:bldP spid="10516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3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4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2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siːkrɪt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28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keep a secret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2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sekrətrɪ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30" name="表格 10"/>
          <p:cNvGraphicFramePr>
            <a:graphicFrameLocks noGrp="1"/>
          </p:cNvGraphicFramePr>
          <p:nvPr/>
        </p:nvGraphicFramePr>
        <p:xfrm>
          <a:off x="6092078" y="2710344"/>
          <a:ext cx="556376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733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secret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秘密＋人→管秘密的人→秘书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flexible secretary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41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秘密</a:t>
            </a:r>
            <a:endParaRPr lang="zh-CN" altLang="en-US" sz="2400" dirty="0"/>
          </a:p>
        </p:txBody>
      </p:sp>
      <p:sp>
        <p:nvSpPr>
          <p:cNvPr id="1051642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秘书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39" grpId="0"/>
      <p:bldP spid="1051640" grpId="0"/>
      <p:bldP spid="1051641" grpId="0"/>
      <p:bldP spid="10516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4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4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3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sɪ'kjʊə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32" name="表格 6"/>
          <p:cNvGraphicFramePr>
            <a:graphicFrameLocks noGrp="1"/>
          </p:cNvGraphicFramePr>
          <p:nvPr/>
        </p:nvGraphicFramePr>
        <p:xfrm>
          <a:off x="6092078" y="106823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secure castle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3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sɪ'kjʊrətɪ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34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secur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安全＋名词后缀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Public Security Bureau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4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安全</a:t>
            </a:r>
            <a:r>
              <a:rPr lang="zh-CN" altLang="en-US" sz="2400" b="1" dirty="0" smtClean="0"/>
              <a:t>的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稳固</a:t>
            </a:r>
            <a:endParaRPr lang="zh-CN" altLang="en-US" sz="2400" dirty="0"/>
          </a:p>
        </p:txBody>
      </p:sp>
      <p:sp>
        <p:nvSpPr>
          <p:cNvPr id="1051646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公众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安全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43" grpId="0"/>
      <p:bldP spid="1051644" grpId="0"/>
      <p:bldP spid="1051645" grpId="0"/>
      <p:bldP spid="10516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4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4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3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36" name="表格 6"/>
          <p:cNvGraphicFramePr>
            <a:graphicFrameLocks noGrp="1"/>
          </p:cNvGraphicFramePr>
          <p:nvPr/>
        </p:nvGraphicFramePr>
        <p:xfrm>
          <a:off x="6092078" y="963591"/>
          <a:ext cx="578259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 sense of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honour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humour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achievement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3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sensətɪv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38" name="表格 10"/>
          <p:cNvGraphicFramePr>
            <a:graphicFrameLocks noGrp="1"/>
          </p:cNvGraphicFramePr>
          <p:nvPr/>
        </p:nvGraphicFramePr>
        <p:xfrm>
          <a:off x="6092078" y="29232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sens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感觉＋的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sensitive to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colours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49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感觉；道理</a:t>
            </a:r>
            <a:endParaRPr lang="zh-CN" altLang="en-US" sz="2400" dirty="0"/>
          </a:p>
        </p:txBody>
      </p:sp>
      <p:sp>
        <p:nvSpPr>
          <p:cNvPr id="1051650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敏感的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47" grpId="0"/>
      <p:bldP spid="1051648" grpId="0"/>
      <p:bldP spid="1051649" grpId="0"/>
      <p:bldP spid="1051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5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3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sɜːv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40" name="表格 6"/>
          <p:cNvGraphicFramePr>
            <a:graphicFrameLocks noGrp="1"/>
          </p:cNvGraphicFramePr>
          <p:nvPr/>
        </p:nvGraphicFramePr>
        <p:xfrm>
          <a:off x="6092078" y="1115435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serve the students heart and soul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41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sɜːvɪs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42" name="表格 10"/>
          <p:cNvGraphicFramePr>
            <a:graphicFrameLocks noGrp="1"/>
          </p:cNvGraphicFramePr>
          <p:nvPr/>
        </p:nvGraphicFramePr>
        <p:xfrm>
          <a:off x="6092078" y="2884643"/>
          <a:ext cx="56949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0448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quality service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53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服务</a:t>
            </a:r>
            <a:endParaRPr lang="zh-CN" altLang="en-US" sz="2400" dirty="0"/>
          </a:p>
        </p:txBody>
      </p:sp>
      <p:sp>
        <p:nvSpPr>
          <p:cNvPr id="1051654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服务</a:t>
            </a:r>
            <a:endParaRPr lang="zh-CN" altLang="en-US" sz="2400" b="1" dirty="0"/>
          </a:p>
        </p:txBody>
      </p:sp>
      <p:graphicFrame>
        <p:nvGraphicFramePr>
          <p:cNvPr id="4196443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servant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sɜːvənt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44" name="表格 12"/>
          <p:cNvGraphicFramePr>
            <a:graphicFrameLocks noGrp="1"/>
          </p:cNvGraphicFramePr>
          <p:nvPr/>
        </p:nvGraphicFramePr>
        <p:xfrm>
          <a:off x="6092078" y="446348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serv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服务＋人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public servant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55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仆人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1" grpId="0"/>
      <p:bldP spid="1051652" grpId="0"/>
      <p:bldP spid="1051653" grpId="0"/>
      <p:bldP spid="1051654" grpId="0"/>
      <p:bldP spid="10516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shade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5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4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ʃeɪd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46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 in the shade under a big tree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4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shadow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ʃædəʊ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48" name="表格 10"/>
          <p:cNvGraphicFramePr>
            <a:graphicFrameLocks noGrp="1"/>
          </p:cNvGraphicFramePr>
          <p:nvPr/>
        </p:nvGraphicFramePr>
        <p:xfrm>
          <a:off x="6092078" y="272287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slim shadow on the ground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58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阴凉处，树荫</a:t>
            </a:r>
            <a:endParaRPr lang="zh-CN" altLang="en-US" sz="2400" dirty="0"/>
          </a:p>
        </p:txBody>
      </p:sp>
      <p:sp>
        <p:nvSpPr>
          <p:cNvPr id="1051659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影子，阴影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6" grpId="0"/>
      <p:bldP spid="1051657" grpId="0"/>
      <p:bldP spid="1051658" grpId="0"/>
      <p:bldP spid="10516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6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shame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6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4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ʃeɪm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50" name="表格 6"/>
          <p:cNvGraphicFramePr>
            <a:graphicFrameLocks noGrp="1"/>
          </p:cNvGraphicFramePr>
          <p:nvPr/>
        </p:nvGraphicFramePr>
        <p:xfrm>
          <a:off x="6092078" y="1115435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 shame at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51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shameful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ʃeɪmfl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52" name="表格 10"/>
          <p:cNvGraphicFramePr>
            <a:graphicFrameLocks noGrp="1"/>
          </p:cNvGraphicFramePr>
          <p:nvPr/>
        </p:nvGraphicFramePr>
        <p:xfrm>
          <a:off x="6092078" y="2884643"/>
          <a:ext cx="56949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04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shame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羞耻＋充满的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a shameful thing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62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羞愧；羞耻</a:t>
            </a:r>
            <a:endParaRPr lang="zh-CN" altLang="en-US" sz="2400" dirty="0"/>
          </a:p>
        </p:txBody>
      </p:sp>
      <p:sp>
        <p:nvSpPr>
          <p:cNvPr id="1051663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羞耻的</a:t>
            </a:r>
            <a:endParaRPr lang="zh-CN" altLang="en-US" sz="2400" b="1" dirty="0"/>
          </a:p>
        </p:txBody>
      </p:sp>
      <p:graphicFrame>
        <p:nvGraphicFramePr>
          <p:cNvPr id="4196453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ashamed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ə'ʃeɪmd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54" name="表格 12"/>
          <p:cNvGraphicFramePr>
            <a:graphicFrameLocks noGrp="1"/>
          </p:cNvGraphicFramePr>
          <p:nvPr/>
        </p:nvGraphicFramePr>
        <p:xfrm>
          <a:off x="6092078" y="446348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shame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在＋羞耻＋的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ashamed of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64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感到羞耻的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60" grpId="0"/>
      <p:bldP spid="1051661" grpId="0"/>
      <p:bldP spid="1051662" grpId="0"/>
      <p:bldP spid="1051663" grpId="0"/>
      <p:bldP spid="10516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6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sharp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6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55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ʃɑːp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56" name="表格 6"/>
          <p:cNvGraphicFramePr>
            <a:graphicFrameLocks noGrp="1"/>
          </p:cNvGraphicFramePr>
          <p:nvPr/>
        </p:nvGraphicFramePr>
        <p:xfrm>
          <a:off x="6092078" y="117852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sharp eyes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5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ʃɑːpən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58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sharp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尖锐＋使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sharpen a knife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5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sharpener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ʃɑːpənə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60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sharpen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磨尖＋东西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a sharpener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67" name="文本框 19"/>
          <p:cNvSpPr txBox="1"/>
          <p:nvPr/>
        </p:nvSpPr>
        <p:spPr>
          <a:xfrm>
            <a:off x="2605559" y="1642094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尖锐的，锋利的；敏锐的</a:t>
            </a:r>
            <a:endParaRPr lang="zh-CN" altLang="en-US" sz="2400" dirty="0"/>
          </a:p>
        </p:txBody>
      </p:sp>
      <p:sp>
        <p:nvSpPr>
          <p:cNvPr id="1051668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磨尖，磨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锋利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  <p:sp>
        <p:nvSpPr>
          <p:cNvPr id="1051669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转笔刀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65" grpId="0"/>
      <p:bldP spid="1051666" grpId="0"/>
      <p:bldP spid="1051667" grpId="0"/>
      <p:bldP spid="1051668" grpId="0"/>
      <p:bldP spid="10516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87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-19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588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1589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751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1590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1591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sacred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safe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salt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satisfy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scene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science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sea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second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secret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secure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sense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serve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shade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shame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sharp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shave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shine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short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shoot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side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sight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sign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752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1592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1593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1594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595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7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7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6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ʃeɪv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62" name="表格 6"/>
          <p:cNvGraphicFramePr>
            <a:graphicFrameLocks noGrp="1"/>
          </p:cNvGraphicFramePr>
          <p:nvPr/>
        </p:nvGraphicFramePr>
        <p:xfrm>
          <a:off x="6092078" y="106823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shave beard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6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shaver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ʃeɪvə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64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shav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剃＋东西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buy a Philips shaver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72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剃</a:t>
            </a:r>
            <a:endParaRPr lang="zh-CN" altLang="en-US" sz="2400" dirty="0"/>
          </a:p>
        </p:txBody>
      </p:sp>
      <p:sp>
        <p:nvSpPr>
          <p:cNvPr id="1051673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剃须刀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70" grpId="0"/>
      <p:bldP spid="1051671" grpId="0"/>
      <p:bldP spid="1051672" grpId="0"/>
      <p:bldP spid="10516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7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shine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7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6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ʃaɪn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66" name="表格 6"/>
          <p:cNvGraphicFramePr>
            <a:graphicFrameLocks noGrp="1"/>
          </p:cNvGraphicFramePr>
          <p:nvPr/>
        </p:nvGraphicFramePr>
        <p:xfrm>
          <a:off x="6092078" y="788227"/>
          <a:ext cx="578259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shine brightly on the ground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]sunshine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6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ʃaɪnɪ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68" name="表格 10"/>
          <p:cNvGraphicFramePr>
            <a:graphicFrameLocks noGrp="1"/>
          </p:cNvGraphicFramePr>
          <p:nvPr/>
        </p:nvGraphicFramePr>
        <p:xfrm>
          <a:off x="6092078" y="29107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shin(e)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光亮＋的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shiny black hair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76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照耀</a:t>
            </a:r>
            <a:endParaRPr lang="zh-CN" altLang="en-US" sz="2400" dirty="0"/>
          </a:p>
        </p:txBody>
      </p:sp>
      <p:sp>
        <p:nvSpPr>
          <p:cNvPr id="1051677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光亮的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74" grpId="0"/>
      <p:bldP spid="1051675" grpId="0"/>
      <p:bldP spid="1051676" grpId="0"/>
      <p:bldP spid="10516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7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short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7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69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ʃɔːt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70" name="表格 6"/>
          <p:cNvGraphicFramePr>
            <a:graphicFrameLocks noGrp="1"/>
          </p:cNvGraphicFramePr>
          <p:nvPr/>
        </p:nvGraphicFramePr>
        <p:xfrm>
          <a:off x="241540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short distance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71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ʃɔːts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72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pair of soft cotton shorts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73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shortcoming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ʃɔːtkʌmɪŋ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74" name="表格 14"/>
          <p:cNvGraphicFramePr>
            <a:graphicFrameLocks noGrp="1"/>
          </p:cNvGraphicFramePr>
          <p:nvPr/>
        </p:nvGraphicFramePr>
        <p:xfrm>
          <a:off x="6514877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short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短＋来→短处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overcome shortcomings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75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shortly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ʃɔːtlɪ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76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short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短短＋地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boss will be with you shortly.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80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短的；矮的</a:t>
            </a:r>
            <a:endParaRPr lang="zh-CN" altLang="en-US" sz="2400" dirty="0"/>
          </a:p>
        </p:txBody>
      </p:sp>
      <p:sp>
        <p:nvSpPr>
          <p:cNvPr id="1051681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短裤</a:t>
            </a:r>
            <a:endParaRPr lang="zh-CN" altLang="en-US" sz="2400" b="1" dirty="0"/>
          </a:p>
        </p:txBody>
      </p:sp>
      <p:sp>
        <p:nvSpPr>
          <p:cNvPr id="1051682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短处，缺点</a:t>
            </a:r>
            <a:endParaRPr lang="zh-CN" altLang="en-US" sz="2400" dirty="0"/>
          </a:p>
        </p:txBody>
      </p:sp>
      <p:sp>
        <p:nvSpPr>
          <p:cNvPr id="1051683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很快，一会儿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78" grpId="0"/>
      <p:bldP spid="1051679" grpId="0"/>
      <p:bldP spid="1051680" grpId="0"/>
      <p:bldP spid="1051681" grpId="0"/>
      <p:bldP spid="1051682" grpId="0"/>
      <p:bldP spid="10516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8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shoot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8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7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shoot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ʃuːt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78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shoot at a target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7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ʃɒt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80" name="表格 10"/>
          <p:cNvGraphicFramePr>
            <a:graphicFrameLocks noGrp="1"/>
          </p:cNvGraphicFramePr>
          <p:nvPr/>
        </p:nvGraphicFramePr>
        <p:xfrm>
          <a:off x="6092078" y="264771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fire three shots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86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射击；射死</a:t>
            </a:r>
            <a:endParaRPr lang="zh-CN" altLang="en-US" sz="2400" dirty="0"/>
          </a:p>
        </p:txBody>
      </p:sp>
      <p:sp>
        <p:nvSpPr>
          <p:cNvPr id="1051687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射击；枪声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84" grpId="0"/>
      <p:bldP spid="1051685" grpId="0"/>
      <p:bldP spid="1051686" grpId="0"/>
      <p:bldP spid="10516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8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side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8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8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82" name="表格 6"/>
          <p:cNvGraphicFramePr>
            <a:graphicFrameLocks noGrp="1"/>
          </p:cNvGraphicFramePr>
          <p:nvPr/>
        </p:nvGraphicFramePr>
        <p:xfrm>
          <a:off x="6092078" y="1115435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the right side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83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ə'saɪd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84" name="表格 10"/>
          <p:cNvGraphicFramePr>
            <a:graphicFrameLocks noGrp="1"/>
          </p:cNvGraphicFramePr>
          <p:nvPr/>
        </p:nvGraphicFramePr>
        <p:xfrm>
          <a:off x="6092078" y="2884643"/>
          <a:ext cx="56949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04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aside a troublesome problem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9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边</a:t>
            </a:r>
            <a:endParaRPr lang="zh-CN" altLang="en-US" sz="2400" dirty="0"/>
          </a:p>
        </p:txBody>
      </p:sp>
      <p:sp>
        <p:nvSpPr>
          <p:cNvPr id="105169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在一边；向旁边</a:t>
            </a:r>
            <a:endParaRPr lang="zh-CN" altLang="en-US" sz="2400" b="1" dirty="0"/>
          </a:p>
        </p:txBody>
      </p:sp>
      <p:graphicFrame>
        <p:nvGraphicFramePr>
          <p:cNvPr id="4196485" name="表格 11"/>
          <p:cNvGraphicFramePr>
            <a:graphicFrameLocks noGrp="1"/>
          </p:cNvGraphicFramePr>
          <p:nvPr/>
        </p:nvGraphicFramePr>
        <p:xfrm>
          <a:off x="241540" y="4533079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alongside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ə'lɒŋsaɪd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86" name="表格 12"/>
          <p:cNvGraphicFramePr>
            <a:graphicFrameLocks noGrp="1"/>
          </p:cNvGraphicFramePr>
          <p:nvPr/>
        </p:nvGraphicFramePr>
        <p:xfrm>
          <a:off x="6092078" y="46639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along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沿着＋边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alongside the railway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92" name="文本框 20"/>
          <p:cNvSpPr txBox="1"/>
          <p:nvPr/>
        </p:nvSpPr>
        <p:spPr>
          <a:xfrm>
            <a:off x="2560955" y="5008735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在</a:t>
            </a:r>
            <a:r>
              <a:rPr lang="zh-CN" altLang="en-US" sz="2400" b="1" dirty="0" smtClean="0"/>
              <a:t>旁边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prep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沿</a:t>
            </a:r>
            <a:r>
              <a:rPr lang="zh-CN" altLang="en-US" sz="2400" b="1" dirty="0" smtClean="0"/>
              <a:t>着</a:t>
            </a:r>
            <a:r>
              <a:rPr lang="en-US" altLang="zh-CN" sz="2400" b="1" dirty="0" smtClean="0"/>
              <a:t>· · · · · ·</a:t>
            </a:r>
            <a:r>
              <a:rPr lang="zh-CN" altLang="en-US" sz="2400" b="1" dirty="0" smtClean="0"/>
              <a:t>的</a:t>
            </a:r>
            <a:r>
              <a:rPr lang="zh-CN" altLang="en-US" sz="2400" b="1" dirty="0"/>
              <a:t>边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88" grpId="0"/>
      <p:bldP spid="1051689" grpId="0"/>
      <p:bldP spid="1051690" grpId="0"/>
      <p:bldP spid="1051691" grpId="0"/>
      <p:bldP spid="10516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9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side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9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87" name="表格 4"/>
          <p:cNvGraphicFramePr>
            <a:graphicFrameLocks noGrp="1"/>
          </p:cNvGraphicFramePr>
          <p:nvPr/>
        </p:nvGraphicFramePr>
        <p:xfrm>
          <a:off x="241540" y="1165781"/>
          <a:ext cx="5427740" cy="1235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aʊtsaɪd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778696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88" name="表格 6"/>
          <p:cNvGraphicFramePr>
            <a:graphicFrameLocks noGrp="1"/>
          </p:cNvGraphicFramePr>
          <p:nvPr/>
        </p:nvGraphicFramePr>
        <p:xfrm>
          <a:off x="6092078" y="1165539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外＋边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outside the teaching building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89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sideway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saɪdweɪ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90" name="表格 10"/>
          <p:cNvGraphicFramePr>
            <a:graphicFrameLocks noGrp="1"/>
          </p:cNvGraphicFramePr>
          <p:nvPr/>
        </p:nvGraphicFramePr>
        <p:xfrm>
          <a:off x="6092078" y="2822013"/>
          <a:ext cx="569491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04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way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边＋路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pedestrians on the sideway 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]sidewalk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95" name="文本框 19"/>
          <p:cNvSpPr txBox="1"/>
          <p:nvPr/>
        </p:nvSpPr>
        <p:spPr>
          <a:xfrm>
            <a:off x="2516615" y="1575993"/>
            <a:ext cx="3124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外边  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prep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在</a:t>
            </a:r>
            <a:r>
              <a:rPr lang="en-US" altLang="zh-CN" sz="2400" b="1" dirty="0" smtClean="0"/>
              <a:t>· · · · · ·</a:t>
            </a:r>
            <a:r>
              <a:rPr lang="zh-CN" altLang="en-US" sz="2400" b="1" dirty="0" smtClean="0"/>
              <a:t>外</a:t>
            </a:r>
            <a:r>
              <a:rPr lang="zh-CN" altLang="en-US" sz="2400" b="1" dirty="0"/>
              <a:t>边</a:t>
            </a:r>
            <a:endParaRPr lang="zh-CN" altLang="en-US" sz="2400" dirty="0"/>
          </a:p>
        </p:txBody>
      </p:sp>
      <p:sp>
        <p:nvSpPr>
          <p:cNvPr id="105169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小路，人行道</a:t>
            </a:r>
            <a:endParaRPr lang="zh-CN" altLang="en-US" sz="2400" b="1" dirty="0"/>
          </a:p>
        </p:txBody>
      </p:sp>
      <p:graphicFrame>
        <p:nvGraphicFramePr>
          <p:cNvPr id="4196491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sideways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saɪdweɪz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92" name="表格 12"/>
          <p:cNvGraphicFramePr>
            <a:graphicFrameLocks noGrp="1"/>
          </p:cNvGraphicFramePr>
          <p:nvPr/>
        </p:nvGraphicFramePr>
        <p:xfrm>
          <a:off x="6092078" y="455116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ways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边＋路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push a car sideways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97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向一旁，向侧面地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93" grpId="0"/>
      <p:bldP spid="1051694" grpId="0"/>
      <p:bldP spid="1051695" grpId="0"/>
      <p:bldP spid="1051696" grpId="0"/>
      <p:bldP spid="10516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9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sight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9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9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sight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94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fall in love at the first sight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9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sightseeing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saɪtsiːɪŋ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96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sight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seeing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风景＋看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 sightseeing tour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97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eyesight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aɪsaɪt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98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eye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sight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眼睛＋视力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poor eyesight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70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视力；望见；风景</a:t>
            </a:r>
            <a:endParaRPr lang="zh-CN" altLang="en-US" sz="2400" dirty="0"/>
          </a:p>
        </p:txBody>
      </p:sp>
      <p:sp>
        <p:nvSpPr>
          <p:cNvPr id="1051701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观光</a:t>
            </a:r>
            <a:endParaRPr lang="zh-CN" altLang="en-US" sz="2400" b="1" dirty="0"/>
          </a:p>
        </p:txBody>
      </p:sp>
      <p:sp>
        <p:nvSpPr>
          <p:cNvPr id="1051702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视力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98" grpId="0"/>
      <p:bldP spid="1051699" grpId="0"/>
      <p:bldP spid="1051700" grpId="0"/>
      <p:bldP spid="1051701" grpId="0"/>
      <p:bldP spid="10517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0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70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99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00" name="表格 6"/>
          <p:cNvGraphicFramePr>
            <a:graphicFrameLocks noGrp="1"/>
          </p:cNvGraphicFramePr>
          <p:nvPr/>
        </p:nvGraphicFramePr>
        <p:xfrm>
          <a:off x="241540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 your name at the bottom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01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sɪɡnəl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02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sign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符号＋名词后缀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fire three shots as signal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03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sɪɡnətʃə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04" name="表格 14"/>
          <p:cNvGraphicFramePr>
            <a:graphicFrameLocks noGrp="1"/>
          </p:cNvGraphicFramePr>
          <p:nvPr/>
        </p:nvGraphicFramePr>
        <p:xfrm>
          <a:off x="6514877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sign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签字＋名词后缀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sb's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signature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05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dɪ'zaɪn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06" name="表格 16"/>
          <p:cNvGraphicFramePr>
            <a:graphicFrameLocks noGrp="1"/>
          </p:cNvGraphicFramePr>
          <p:nvPr/>
        </p:nvGraphicFramePr>
        <p:xfrm>
          <a:off x="6514877" y="43684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sign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加强＋符号→用符号来“设计”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 stadium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705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符号，</a:t>
            </a:r>
            <a:r>
              <a:rPr lang="zh-CN" altLang="en-US" sz="2400" b="1" dirty="0" smtClean="0"/>
              <a:t>标识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签字</a:t>
            </a:r>
            <a:endParaRPr lang="zh-CN" altLang="en-US" sz="2400" dirty="0"/>
          </a:p>
        </p:txBody>
      </p:sp>
      <p:sp>
        <p:nvSpPr>
          <p:cNvPr id="1051706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信号，暗号</a:t>
            </a:r>
            <a:endParaRPr lang="zh-CN" altLang="en-US" sz="2400" b="1" dirty="0"/>
          </a:p>
        </p:txBody>
      </p:sp>
      <p:sp>
        <p:nvSpPr>
          <p:cNvPr id="1051707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签字，签名</a:t>
            </a:r>
            <a:endParaRPr lang="zh-CN" altLang="en-US" sz="2400" dirty="0"/>
          </a:p>
        </p:txBody>
      </p:sp>
      <p:sp>
        <p:nvSpPr>
          <p:cNvPr id="1051708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设计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03" grpId="0"/>
      <p:bldP spid="1051704" grpId="0"/>
      <p:bldP spid="1051705" grpId="0"/>
      <p:bldP spid="1051706" grpId="0"/>
      <p:bldP spid="1051707" grpId="0"/>
      <p:bldP spid="10517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0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71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711" name="文本占位符 2"/>
          <p:cNvSpPr>
            <a:spLocks noGrp="1"/>
          </p:cNvSpPr>
          <p:nvPr>
            <p:ph type="body" idx="1"/>
          </p:nvPr>
        </p:nvSpPr>
        <p:spPr>
          <a:xfrm>
            <a:off x="241540" y="55503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安全的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en-US" altLang="zh-CN" sz="2200" b="1" dirty="0" smtClean="0"/>
              <a:t>(</a:t>
            </a:r>
            <a:r>
              <a:rPr lang="zh-CN" altLang="en-US" sz="2200" b="1" dirty="0"/>
              <a:t>个人</a:t>
            </a:r>
            <a:r>
              <a:rPr lang="en-US" altLang="zh-CN" sz="2200" b="1" dirty="0"/>
              <a:t>)</a:t>
            </a:r>
            <a:r>
              <a:rPr lang="zh-CN" altLang="en-US" sz="2200" b="1" dirty="0"/>
              <a:t>安全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咸的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使满意，使满足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满</a:t>
            </a:r>
            <a:r>
              <a:rPr lang="zh-CN" altLang="en-US" sz="2200" b="1" dirty="0"/>
              <a:t>意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科</a:t>
            </a:r>
            <a:r>
              <a:rPr lang="zh-CN" altLang="en-US" sz="2200" b="1" dirty="0"/>
              <a:t>学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科学的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秘</a:t>
            </a:r>
            <a:r>
              <a:rPr lang="zh-CN" altLang="en-US" sz="2200" b="1" dirty="0"/>
              <a:t>密</a:t>
            </a:r>
            <a:endParaRPr lang="zh-CN" altLang="en-US" sz="2200" b="1" dirty="0"/>
          </a:p>
        </p:txBody>
      </p:sp>
      <p:sp>
        <p:nvSpPr>
          <p:cNvPr id="1051712" name="文本占位符 2"/>
          <p:cNvSpPr txBox="1"/>
          <p:nvPr/>
        </p:nvSpPr>
        <p:spPr>
          <a:xfrm>
            <a:off x="6049402" y="555033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感</a:t>
            </a:r>
            <a:r>
              <a:rPr lang="zh-CN" altLang="en-US" sz="2200" b="1" dirty="0"/>
              <a:t>觉；道理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敏感的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服务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服</a:t>
            </a:r>
            <a:r>
              <a:rPr lang="zh-CN" altLang="en-US" sz="2200" b="1" dirty="0"/>
              <a:t>务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羞</a:t>
            </a:r>
            <a:r>
              <a:rPr lang="zh-CN" altLang="en-US" sz="2200" b="1" dirty="0"/>
              <a:t>愧；羞耻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尖锐的，锋利的，敏锐的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短</a:t>
            </a:r>
            <a:r>
              <a:rPr lang="zh-CN" altLang="en-US" sz="2200" b="1" dirty="0"/>
              <a:t>处，缺点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很快，一会儿</a:t>
            </a:r>
            <a:endParaRPr lang="zh-CN" altLang="en-US" sz="2200" b="1" dirty="0"/>
          </a:p>
        </p:txBody>
      </p:sp>
      <p:sp>
        <p:nvSpPr>
          <p:cNvPr id="1051713" name="文本框 5"/>
          <p:cNvSpPr txBox="1"/>
          <p:nvPr/>
        </p:nvSpPr>
        <p:spPr>
          <a:xfrm>
            <a:off x="666044" y="446163"/>
            <a:ext cx="1790566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safe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safety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salty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satisfy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satisfaction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science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scientific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secret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1714" name="文本框 6"/>
          <p:cNvSpPr txBox="1"/>
          <p:nvPr/>
        </p:nvSpPr>
        <p:spPr>
          <a:xfrm>
            <a:off x="6533530" y="381591"/>
            <a:ext cx="1779828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sense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sensitive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serve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service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shame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sharp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shortcoming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shortly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09" grpId="0" animBg="1"/>
      <p:bldP spid="1051710" grpId="0"/>
      <p:bldP spid="1051711" grpId="0"/>
      <p:bldP spid="1051712" grpId="0"/>
      <p:bldP spid="1051713" grpId="0"/>
      <p:bldP spid="10517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9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1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71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717" name="文本占位符 2"/>
          <p:cNvSpPr>
            <a:spLocks noGrp="1"/>
          </p:cNvSpPr>
          <p:nvPr>
            <p:ph type="body" idx="1"/>
          </p:nvPr>
        </p:nvSpPr>
        <p:spPr>
          <a:xfrm>
            <a:off x="241540" y="55503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射</a:t>
            </a:r>
            <a:r>
              <a:rPr lang="zh-CN" altLang="en-US" sz="2200" b="1" dirty="0"/>
              <a:t>击；射死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射</a:t>
            </a:r>
            <a:r>
              <a:rPr lang="zh-CN" altLang="en-US" sz="2200" b="1" dirty="0"/>
              <a:t>击；枪声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视</a:t>
            </a:r>
            <a:r>
              <a:rPr lang="zh-CN" altLang="en-US" sz="2200" b="1" dirty="0"/>
              <a:t>力；望见；风景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观</a:t>
            </a:r>
            <a:r>
              <a:rPr lang="zh-CN" altLang="en-US" sz="2200" b="1" dirty="0"/>
              <a:t>光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符</a:t>
            </a:r>
            <a:r>
              <a:rPr lang="zh-CN" altLang="en-US" sz="2200" b="1" dirty="0"/>
              <a:t>号，</a:t>
            </a:r>
            <a:r>
              <a:rPr lang="zh-CN" altLang="en-US" sz="2200" b="1" dirty="0" smtClean="0"/>
              <a:t>标识  </a:t>
            </a:r>
            <a:r>
              <a:rPr lang="en-US" altLang="zh-CN" sz="2200" b="1" i="1" dirty="0" err="1" smtClean="0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签字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en-US" altLang="zh-CN" sz="2200" b="1" i="1" dirty="0" smtClean="0"/>
              <a:t>/n</a:t>
            </a:r>
            <a:r>
              <a:rPr lang="en-US" altLang="zh-CN" sz="2200" b="1" i="1" dirty="0"/>
              <a:t>.</a:t>
            </a:r>
            <a:r>
              <a:rPr lang="zh-CN" altLang="en-US" sz="2200" b="1" dirty="0"/>
              <a:t>设计</a:t>
            </a:r>
            <a:endParaRPr lang="zh-CN" altLang="en-US" sz="2200" b="1" dirty="0"/>
          </a:p>
        </p:txBody>
      </p:sp>
      <p:sp>
        <p:nvSpPr>
          <p:cNvPr id="1051718" name="文本框 5"/>
          <p:cNvSpPr txBox="1"/>
          <p:nvPr/>
        </p:nvSpPr>
        <p:spPr>
          <a:xfrm>
            <a:off x="851972" y="436656"/>
            <a:ext cx="165278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shoot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shot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sight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sightseeing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sign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design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15" grpId="0" animBg="1"/>
      <p:bldP spid="1051716" grpId="0"/>
      <p:bldP spid="1051717" grpId="0"/>
      <p:bldP spid="10517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1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72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721" name="文本占位符 2"/>
          <p:cNvSpPr>
            <a:spLocks noGrp="1"/>
          </p:cNvSpPr>
          <p:nvPr>
            <p:ph type="body" idx="1"/>
          </p:nvPr>
        </p:nvSpPr>
        <p:spPr>
          <a:xfrm>
            <a:off x="241540" y="780502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sacred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sacrifice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scene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scenery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conscience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seagull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seal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seaweed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722" name="文本占位符 2"/>
          <p:cNvSpPr txBox="1"/>
          <p:nvPr/>
        </p:nvSpPr>
        <p:spPr>
          <a:xfrm>
            <a:off x="6049402" y="780502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secondary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secure </a:t>
            </a:r>
            <a:r>
              <a:rPr lang="en-US" altLang="zh-CN" b="1" i="1" dirty="0"/>
              <a:t>adj./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security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servant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shade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shadow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shameful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ashamed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723" name="文本框 5"/>
          <p:cNvSpPr txBox="1"/>
          <p:nvPr/>
        </p:nvSpPr>
        <p:spPr>
          <a:xfrm>
            <a:off x="2030007" y="669651"/>
            <a:ext cx="277670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神圣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牺牲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风景</a:t>
            </a:r>
            <a:r>
              <a:rPr lang="zh-CN" altLang="en-US" sz="2400" b="1" dirty="0">
                <a:solidFill>
                  <a:srgbClr val="C00000"/>
                </a:solidFill>
              </a:rPr>
              <a:t>；场景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自然</a:t>
            </a:r>
            <a:r>
              <a:rPr lang="zh-CN" altLang="en-US" sz="2400" b="1" dirty="0">
                <a:solidFill>
                  <a:srgbClr val="C00000"/>
                </a:solidFill>
              </a:rPr>
              <a:t>风光，风景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良心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海鸥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海豹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海草</a:t>
            </a:r>
            <a:r>
              <a:rPr lang="zh-CN" altLang="en-US" sz="2400" b="1" dirty="0">
                <a:solidFill>
                  <a:srgbClr val="C00000"/>
                </a:solidFill>
              </a:rPr>
              <a:t>，海藻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724" name="文本框 6"/>
          <p:cNvSpPr txBox="1"/>
          <p:nvPr/>
        </p:nvSpPr>
        <p:spPr>
          <a:xfrm>
            <a:off x="8102941" y="647618"/>
            <a:ext cx="364965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次要</a:t>
            </a:r>
            <a:r>
              <a:rPr lang="zh-CN" altLang="en-US" sz="2400" b="1" dirty="0">
                <a:solidFill>
                  <a:srgbClr val="C00000"/>
                </a:solidFill>
              </a:rPr>
              <a:t>的；中等的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安全</a:t>
            </a:r>
            <a:r>
              <a:rPr lang="zh-CN" altLang="en-US" sz="2400" b="1" dirty="0">
                <a:solidFill>
                  <a:srgbClr val="C00000"/>
                </a:solidFill>
              </a:rPr>
              <a:t>的　稳固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 (</a:t>
            </a:r>
            <a:r>
              <a:rPr lang="zh-CN" altLang="en-US" sz="2400" b="1" dirty="0">
                <a:solidFill>
                  <a:srgbClr val="C00000"/>
                </a:solidFill>
              </a:rPr>
              <a:t>公众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安全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仆人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阴凉</a:t>
            </a:r>
            <a:r>
              <a:rPr lang="zh-CN" altLang="en-US" sz="2400" b="1" dirty="0">
                <a:solidFill>
                  <a:srgbClr val="C00000"/>
                </a:solidFill>
              </a:rPr>
              <a:t>处，树荫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影子</a:t>
            </a:r>
            <a:r>
              <a:rPr lang="zh-CN" altLang="en-US" sz="2400" b="1" dirty="0">
                <a:solidFill>
                  <a:srgbClr val="C00000"/>
                </a:solidFill>
              </a:rPr>
              <a:t>，阴影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羞耻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感到</a:t>
            </a:r>
            <a:r>
              <a:rPr lang="zh-CN" altLang="en-US" sz="2400" b="1" dirty="0">
                <a:solidFill>
                  <a:srgbClr val="C00000"/>
                </a:solidFill>
              </a:rPr>
              <a:t>羞耻的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19" grpId="0" animBg="1"/>
      <p:bldP spid="1051720" grpId="0"/>
      <p:bldP spid="1051721" grpId="0"/>
      <p:bldP spid="1051722" grpId="0"/>
      <p:bldP spid="1051723" grpId="0"/>
      <p:bldP spid="10517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2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72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727" name="文本占位符 2"/>
          <p:cNvSpPr>
            <a:spLocks noGrp="1"/>
          </p:cNvSpPr>
          <p:nvPr>
            <p:ph type="body" idx="1"/>
          </p:nvPr>
        </p:nvSpPr>
        <p:spPr>
          <a:xfrm>
            <a:off x="241540" y="780502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sharpen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shave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shine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shorts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sideway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sideways </a:t>
            </a:r>
            <a:r>
              <a:rPr lang="en-US" altLang="zh-CN" b="1" i="1" dirty="0"/>
              <a:t>adv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signal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signature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728" name="文本框 5"/>
          <p:cNvSpPr txBox="1"/>
          <p:nvPr/>
        </p:nvSpPr>
        <p:spPr>
          <a:xfrm>
            <a:off x="1987298" y="702702"/>
            <a:ext cx="334743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磨</a:t>
            </a:r>
            <a:r>
              <a:rPr lang="zh-CN" altLang="en-US" sz="2400" b="1" dirty="0">
                <a:solidFill>
                  <a:srgbClr val="C00000"/>
                </a:solidFill>
              </a:rPr>
              <a:t>尖，磨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锋利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剃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照耀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短裤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小路</a:t>
            </a:r>
            <a:r>
              <a:rPr lang="zh-CN" altLang="en-US" sz="2400" b="1" dirty="0">
                <a:solidFill>
                  <a:srgbClr val="C00000"/>
                </a:solidFill>
              </a:rPr>
              <a:t>，人行道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向</a:t>
            </a:r>
            <a:r>
              <a:rPr lang="zh-CN" altLang="en-US" sz="2400" b="1" dirty="0">
                <a:solidFill>
                  <a:srgbClr val="C00000"/>
                </a:solidFill>
              </a:rPr>
              <a:t>一旁，向侧面地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信号</a:t>
            </a:r>
            <a:r>
              <a:rPr lang="zh-CN" altLang="en-US" sz="2400" b="1" dirty="0">
                <a:solidFill>
                  <a:srgbClr val="C00000"/>
                </a:solidFill>
              </a:rPr>
              <a:t>，暗号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签字</a:t>
            </a:r>
            <a:r>
              <a:rPr lang="zh-CN" altLang="en-US" sz="2400" b="1" dirty="0">
                <a:solidFill>
                  <a:srgbClr val="C00000"/>
                </a:solidFill>
              </a:rPr>
              <a:t>，签名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25" grpId="0" animBg="1"/>
      <p:bldP spid="1051726" grpId="0"/>
      <p:bldP spid="1051727" grpId="0"/>
      <p:bldP spid="10517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2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73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731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Her father dislikes her staying away from home</a:t>
            </a:r>
            <a:r>
              <a:rPr lang="zh-CN" altLang="en-US" b="1" dirty="0"/>
              <a:t>，</a:t>
            </a:r>
            <a:r>
              <a:rPr lang="en-US" altLang="zh-CN" b="1" dirty="0"/>
              <a:t>for her ____________(</a:t>
            </a:r>
            <a:r>
              <a:rPr lang="zh-CN" altLang="en-US" b="1" dirty="0"/>
              <a:t>安全</a:t>
            </a:r>
            <a:r>
              <a:rPr lang="en-US" altLang="zh-CN" b="1" dirty="0"/>
              <a:t>)of course.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How much salt did you put into the dish</a:t>
            </a:r>
            <a:r>
              <a:rPr lang="zh-CN" altLang="en-US" b="1" dirty="0"/>
              <a:t>？</a:t>
            </a:r>
            <a:r>
              <a:rPr lang="en-US" altLang="zh-CN" b="1" dirty="0"/>
              <a:t>It is so ____________(</a:t>
            </a:r>
            <a:r>
              <a:rPr lang="zh-CN" altLang="en-US" b="1" dirty="0"/>
              <a:t>咸的</a:t>
            </a:r>
            <a:r>
              <a:rPr lang="en-US" altLang="zh-CN" b="1" dirty="0"/>
              <a:t>)that I can't swallow it.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At the meeting</a:t>
            </a:r>
            <a:r>
              <a:rPr lang="zh-CN" altLang="en-US" b="1" dirty="0"/>
              <a:t>，</a:t>
            </a:r>
            <a:r>
              <a:rPr lang="en-US" altLang="zh-CN" b="1" dirty="0"/>
              <a:t>she expressed her ____________(</a:t>
            </a:r>
            <a:r>
              <a:rPr lang="zh-CN" altLang="en-US" b="1" dirty="0"/>
              <a:t>满意</a:t>
            </a:r>
            <a:r>
              <a:rPr lang="en-US" altLang="zh-CN" b="1" dirty="0"/>
              <a:t>)</a:t>
            </a:r>
            <a:r>
              <a:rPr lang="zh-CN" altLang="en-US" b="1" dirty="0"/>
              <a:t>，</a:t>
            </a:r>
            <a:r>
              <a:rPr lang="en-US" altLang="zh-CN" b="1" dirty="0"/>
              <a:t>representing her university.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Topics like food safety and children's ____________(</a:t>
            </a:r>
            <a:r>
              <a:rPr lang="zh-CN" altLang="en-US" b="1" dirty="0"/>
              <a:t>安全</a:t>
            </a:r>
            <a:r>
              <a:rPr lang="en-US" altLang="zh-CN" b="1" dirty="0"/>
              <a:t>)have become a major concern of the public.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I'm writing to express my dissatisfaction with the ____________(</a:t>
            </a:r>
            <a:r>
              <a:rPr lang="zh-CN" altLang="en-US" b="1" dirty="0"/>
              <a:t>服务</a:t>
            </a:r>
            <a:r>
              <a:rPr lang="en-US" altLang="zh-CN" b="1" dirty="0"/>
              <a:t>)that your travel agency has provided for us.</a:t>
            </a:r>
            <a:endParaRPr lang="en-US" altLang="zh-CN" b="1" dirty="0"/>
          </a:p>
        </p:txBody>
      </p:sp>
      <p:sp>
        <p:nvSpPr>
          <p:cNvPr id="1051732" name="矩形 7"/>
          <p:cNvSpPr/>
          <p:nvPr/>
        </p:nvSpPr>
        <p:spPr>
          <a:xfrm>
            <a:off x="8439727" y="655063"/>
            <a:ext cx="95410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safety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733" name="矩形 8"/>
          <p:cNvSpPr/>
          <p:nvPr/>
        </p:nvSpPr>
        <p:spPr>
          <a:xfrm>
            <a:off x="7514676" y="1945975"/>
            <a:ext cx="80021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salty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734" name="矩形 9"/>
          <p:cNvSpPr/>
          <p:nvPr/>
        </p:nvSpPr>
        <p:spPr>
          <a:xfrm>
            <a:off x="5492090" y="3248271"/>
            <a:ext cx="167225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satisfaction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735" name="矩形 10"/>
          <p:cNvSpPr/>
          <p:nvPr/>
        </p:nvSpPr>
        <p:spPr>
          <a:xfrm>
            <a:off x="5827904" y="3958393"/>
            <a:ext cx="122661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security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736" name="矩形 11"/>
          <p:cNvSpPr/>
          <p:nvPr/>
        </p:nvSpPr>
        <p:spPr>
          <a:xfrm>
            <a:off x="7483427" y="5263188"/>
            <a:ext cx="108876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service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1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1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29" grpId="0" animBg="1"/>
      <p:bldP spid="1051730" grpId="0"/>
      <p:bldP spid="1051731" grpId="0"/>
      <p:bldP spid="1051732" grpId="0" animBg="1"/>
      <p:bldP spid="1051733" grpId="0" animBg="1"/>
      <p:bldP spid="1051734" grpId="0" animBg="1"/>
      <p:bldP spid="1051735" grpId="0" animBg="1"/>
      <p:bldP spid="10517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3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73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739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If I am lucky enough to be elected</a:t>
            </a:r>
            <a:r>
              <a:rPr lang="zh-CN" altLang="en-US" b="1" dirty="0"/>
              <a:t>，</a:t>
            </a:r>
            <a:r>
              <a:rPr lang="en-US" altLang="zh-CN" b="1" dirty="0"/>
              <a:t>I will make every effort ____________(serve)for the benefits of students and our club.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They used the ____________(sharpen)stone tools to cut up animals and remove their skin.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She ____________(shave)off the top branches of that bush.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fountain ____________(shoot) upward suddenly brought people around a surprise.</a:t>
            </a:r>
            <a:endParaRPr lang="en-US" altLang="zh-CN" b="1" dirty="0"/>
          </a:p>
        </p:txBody>
      </p:sp>
      <p:sp>
        <p:nvSpPr>
          <p:cNvPr id="1051740" name="矩形 7"/>
          <p:cNvSpPr/>
          <p:nvPr/>
        </p:nvSpPr>
        <p:spPr>
          <a:xfrm>
            <a:off x="8691142" y="658403"/>
            <a:ext cx="120097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serve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741" name="矩形 8"/>
          <p:cNvSpPr/>
          <p:nvPr/>
        </p:nvSpPr>
        <p:spPr>
          <a:xfrm>
            <a:off x="2840258" y="2033666"/>
            <a:ext cx="155363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sharpened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742" name="矩形 9"/>
          <p:cNvSpPr/>
          <p:nvPr/>
        </p:nvSpPr>
        <p:spPr>
          <a:xfrm>
            <a:off x="1684580" y="3391422"/>
            <a:ext cx="109196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shaved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743" name="矩形 10"/>
          <p:cNvSpPr/>
          <p:nvPr/>
        </p:nvSpPr>
        <p:spPr>
          <a:xfrm>
            <a:off x="2770311" y="4144056"/>
            <a:ext cx="129715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shooting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37" grpId="0" animBg="1"/>
      <p:bldP spid="1051738" grpId="0"/>
      <p:bldP spid="1051739" grpId="0"/>
      <p:bldP spid="1051740" grpId="0" animBg="1"/>
      <p:bldP spid="1051741" grpId="0" animBg="1"/>
      <p:bldP spid="1051742" grpId="0" animBg="1"/>
      <p:bldP spid="10517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44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745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746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70% of the students surveyed are satisfied ________ the homework.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 was very sensitive ________ </a:t>
            </a:r>
            <a:r>
              <a:rPr lang="en-US" altLang="zh-CN" b="1" dirty="0" err="1"/>
              <a:t>music.Just</a:t>
            </a:r>
            <a:r>
              <a:rPr lang="en-US" altLang="zh-CN" b="1" dirty="0"/>
              <a:t> dipping into the music books briefly</a:t>
            </a:r>
            <a:r>
              <a:rPr lang="zh-CN" altLang="en-US" b="1" dirty="0"/>
              <a:t>，</a:t>
            </a:r>
            <a:r>
              <a:rPr lang="en-US" altLang="zh-CN" b="1" dirty="0"/>
              <a:t>I could sing or play well.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He felt ashamed ________ cheating in the exam</a:t>
            </a:r>
            <a:r>
              <a:rPr lang="zh-CN" altLang="en-US" b="1" dirty="0"/>
              <a:t>，</a:t>
            </a:r>
            <a:r>
              <a:rPr lang="en-US" altLang="zh-CN" b="1" dirty="0"/>
              <a:t>determined never to do such things again.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I caught sight ________ her chatting with her friend in the street on my way to shopping.</a:t>
            </a:r>
            <a:endParaRPr lang="en-US" altLang="zh-CN" b="1" dirty="0"/>
          </a:p>
        </p:txBody>
      </p:sp>
      <p:sp>
        <p:nvSpPr>
          <p:cNvPr id="1051747" name="矩形 16"/>
          <p:cNvSpPr/>
          <p:nvPr/>
        </p:nvSpPr>
        <p:spPr>
          <a:xfrm>
            <a:off x="6499900" y="881477"/>
            <a:ext cx="76174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with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748" name="矩形 17"/>
          <p:cNvSpPr/>
          <p:nvPr/>
        </p:nvSpPr>
        <p:spPr>
          <a:xfrm>
            <a:off x="3703528" y="1526161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749" name="矩形 18"/>
          <p:cNvSpPr/>
          <p:nvPr/>
        </p:nvSpPr>
        <p:spPr>
          <a:xfrm>
            <a:off x="3341248" y="2680627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750" name="矩形 7"/>
          <p:cNvSpPr/>
          <p:nvPr/>
        </p:nvSpPr>
        <p:spPr>
          <a:xfrm>
            <a:off x="2960319" y="3824672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44" grpId="0" animBg="1"/>
      <p:bldP spid="1051745" grpId="0"/>
      <p:bldP spid="1051746" grpId="0"/>
      <p:bldP spid="1051747" grpId="0" animBg="1"/>
      <p:bldP spid="1051748" grpId="0" animBg="1"/>
      <p:bldP spid="1051749" grpId="0" animBg="1"/>
      <p:bldP spid="10517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5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75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753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．把重要决定留给没有经验的人是没有道理的。</a:t>
            </a:r>
            <a:r>
              <a:rPr lang="en-US" altLang="zh-CN" b="1" dirty="0"/>
              <a:t>(There is no sense in) 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．真遗憾，我们在竞赛中失利。</a:t>
            </a:r>
            <a:r>
              <a:rPr lang="en-US" altLang="zh-CN" b="1" dirty="0"/>
              <a:t>(It is a great shame that)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．当与他人合作时，我们应该学会容忍他人的缺点，发现他人的优点。</a:t>
            </a:r>
            <a:r>
              <a:rPr lang="en-US" altLang="zh-CN" b="1" dirty="0"/>
              <a:t>(shortcoming)</a:t>
            </a:r>
            <a:endParaRPr lang="en-US" altLang="zh-CN" b="1" dirty="0"/>
          </a:p>
        </p:txBody>
      </p:sp>
      <p:sp>
        <p:nvSpPr>
          <p:cNvPr id="1051754" name="矩形 6"/>
          <p:cNvSpPr/>
          <p:nvPr/>
        </p:nvSpPr>
        <p:spPr>
          <a:xfrm>
            <a:off x="817411" y="1495274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There is no sense in leaving important decisions to inexperienced people.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755" name="矩形 7"/>
          <p:cNvSpPr/>
          <p:nvPr/>
        </p:nvSpPr>
        <p:spPr>
          <a:xfrm>
            <a:off x="817411" y="2751429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is a great shame that we failed in the contest.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756" name="矩形 8"/>
          <p:cNvSpPr/>
          <p:nvPr/>
        </p:nvSpPr>
        <p:spPr>
          <a:xfrm>
            <a:off x="817411" y="4084261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When cooperating with others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 should learn to put up with their shortcomings and try to discover their strengths.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51" grpId="0" animBg="1"/>
      <p:bldP spid="1051752" grpId="0"/>
      <p:bldP spid="1051753" grpId="0"/>
      <p:bldP spid="1051754" grpId="0"/>
      <p:bldP spid="1051755" grpId="0"/>
      <p:bldP spid="10517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57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-20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758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1759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788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1760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1761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similar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simple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sincere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sit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skill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smoke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social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soft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solve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special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spirit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spoon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stain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stand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starve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straight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strict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strong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succeed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suggest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digest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789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1762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1763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语境写出所给单词的正确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1764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765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6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similar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76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0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sɪmɪlə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08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similar to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]similarly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0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sɪmə'lærətɪ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10" name="表格 10"/>
          <p:cNvGraphicFramePr>
            <a:graphicFrameLocks noGrp="1"/>
          </p:cNvGraphicFramePr>
          <p:nvPr/>
        </p:nvGraphicFramePr>
        <p:xfrm>
          <a:off x="6092078" y="28982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similar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相似＋性质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similarities and differences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769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相似的，类似的</a:t>
            </a:r>
            <a:endParaRPr lang="zh-CN" altLang="en-US" sz="2400" dirty="0"/>
          </a:p>
        </p:txBody>
      </p:sp>
      <p:sp>
        <p:nvSpPr>
          <p:cNvPr id="1051770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相似性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67" grpId="0"/>
      <p:bldP spid="1051768" grpId="0"/>
      <p:bldP spid="1051769" grpId="0"/>
      <p:bldP spid="10517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sacred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5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7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sacred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seɪkrɪd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80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visit a sacred place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8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sacrifice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sækrɪfaɪs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82" name="表格 10"/>
          <p:cNvGraphicFramePr>
            <a:graphicFrameLocks noGrp="1"/>
          </p:cNvGraphicFramePr>
          <p:nvPr/>
        </p:nvGraphicFramePr>
        <p:xfrm>
          <a:off x="6092078" y="2722870"/>
          <a:ext cx="56629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724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sacri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神圣＋做→做神圣的事→牺牲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sacrifice oneself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599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神圣的</a:t>
            </a:r>
            <a:endParaRPr lang="zh-CN" altLang="en-US" sz="2400" dirty="0"/>
          </a:p>
        </p:txBody>
      </p:sp>
      <p:sp>
        <p:nvSpPr>
          <p:cNvPr id="1051600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牺牲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97" grpId="0"/>
      <p:bldP spid="1051598" grpId="0"/>
      <p:bldP spid="1051599" grpId="0"/>
      <p:bldP spid="10516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7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simple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77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1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sɪmpl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12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ask a simple question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]simply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1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simplify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sɪmplɪfaɪ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14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simpl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ify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简单＋使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simplify a complicated problem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773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简单的</a:t>
            </a:r>
            <a:endParaRPr lang="zh-CN" altLang="en-US" sz="2400" dirty="0"/>
          </a:p>
        </p:txBody>
      </p:sp>
      <p:sp>
        <p:nvSpPr>
          <p:cNvPr id="1051774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简单化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71" grpId="0"/>
      <p:bldP spid="1051772" grpId="0"/>
      <p:bldP spid="1051773" grpId="0"/>
      <p:bldP spid="10517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7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sincere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77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1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sincere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sɪn'sɪə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16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sincere invitation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1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sincerely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sɪn'sIəlɪ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18" name="表格 10"/>
          <p:cNvGraphicFramePr>
            <a:graphicFrameLocks noGrp="1"/>
          </p:cNvGraphicFramePr>
          <p:nvPr/>
        </p:nvGraphicFramePr>
        <p:xfrm>
          <a:off x="6092078" y="28982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sincere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真诚＋地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hope for useful advice sincerely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777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真诚的</a:t>
            </a:r>
            <a:endParaRPr lang="zh-CN" altLang="en-US" sz="2400" dirty="0"/>
          </a:p>
        </p:txBody>
      </p:sp>
      <p:sp>
        <p:nvSpPr>
          <p:cNvPr id="1051778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真诚地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75" grpId="0"/>
      <p:bldP spid="1051776" grpId="0"/>
      <p:bldP spid="1051777" grpId="0"/>
      <p:bldP spid="10517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7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78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19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20" name="表格 6"/>
          <p:cNvGraphicFramePr>
            <a:graphicFrameLocks noGrp="1"/>
          </p:cNvGraphicFramePr>
          <p:nvPr/>
        </p:nvGraphicFramePr>
        <p:xfrm>
          <a:off x="241540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 down on the floor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21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sɪtʃu'eɪʃən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22" name="表格 10"/>
          <p:cNvGraphicFramePr>
            <a:graphicFrameLocks noGrp="1"/>
          </p:cNvGraphicFramePr>
          <p:nvPr/>
        </p:nvGraphicFramePr>
        <p:xfrm>
          <a:off x="241540" y="439075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situat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使位于＋后缀→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位于某处→形势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domestic situation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23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situated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sɪtʃueɪtɪd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24" name="表格 14"/>
          <p:cNvGraphicFramePr>
            <a:graphicFrameLocks noGrp="1"/>
          </p:cNvGraphicFramePr>
          <p:nvPr/>
        </p:nvGraphicFramePr>
        <p:xfrm>
          <a:off x="6514877" y="1819664"/>
          <a:ext cx="564277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5235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situated in the southeast of China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25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26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a seat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781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坐</a:t>
            </a:r>
            <a:endParaRPr lang="zh-CN" altLang="en-US" sz="2400" dirty="0"/>
          </a:p>
        </p:txBody>
      </p:sp>
      <p:sp>
        <p:nvSpPr>
          <p:cNvPr id="1051782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形势</a:t>
            </a:r>
            <a:endParaRPr lang="zh-CN" altLang="en-US" sz="2400" b="1" dirty="0"/>
          </a:p>
        </p:txBody>
      </p:sp>
      <p:sp>
        <p:nvSpPr>
          <p:cNvPr id="1051783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位</a:t>
            </a:r>
            <a:r>
              <a:rPr lang="zh-CN" altLang="en-US" sz="2400" b="1" dirty="0" smtClean="0"/>
              <a:t>于</a:t>
            </a:r>
            <a:r>
              <a:rPr lang="en-US" altLang="zh-CN" sz="2400" b="1" dirty="0" smtClean="0"/>
              <a:t>······</a:t>
            </a:r>
            <a:r>
              <a:rPr lang="zh-CN" altLang="en-US" sz="2400" b="1" dirty="0" smtClean="0"/>
              <a:t>的</a:t>
            </a:r>
            <a:endParaRPr lang="zh-CN" altLang="en-US" sz="2400" dirty="0"/>
          </a:p>
        </p:txBody>
      </p:sp>
      <p:sp>
        <p:nvSpPr>
          <p:cNvPr id="1051784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座位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79" grpId="0"/>
      <p:bldP spid="1051780" grpId="0"/>
      <p:bldP spid="1051781" grpId="0"/>
      <p:bldP spid="1051782" grpId="0"/>
      <p:bldP spid="1051783" grpId="0"/>
      <p:bldP spid="105178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8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skill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78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2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skɪl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28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learn some skills in hunting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2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skɪlfl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30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skill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技巧＋充满的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very skillful carpenter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31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skɪld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32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hire skilled workers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787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技巧，技能</a:t>
            </a:r>
            <a:endParaRPr lang="zh-CN" altLang="en-US" sz="2400" dirty="0"/>
          </a:p>
        </p:txBody>
      </p:sp>
      <p:sp>
        <p:nvSpPr>
          <p:cNvPr id="1051788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熟练的；技术高的</a:t>
            </a:r>
            <a:endParaRPr lang="zh-CN" altLang="en-US" sz="2400" b="1" dirty="0"/>
          </a:p>
        </p:txBody>
      </p:sp>
      <p:sp>
        <p:nvSpPr>
          <p:cNvPr id="1051789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有技能的；熟练的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85" grpId="0"/>
      <p:bldP spid="1051786" grpId="0"/>
      <p:bldP spid="1051787" grpId="0"/>
      <p:bldP spid="1051788" grpId="0"/>
      <p:bldP spid="10517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9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smoke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79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3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sməʊk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34" name="表格 6"/>
          <p:cNvGraphicFramePr>
            <a:graphicFrameLocks noGrp="1"/>
          </p:cNvGraphicFramePr>
          <p:nvPr/>
        </p:nvGraphicFramePr>
        <p:xfrm>
          <a:off x="6092078" y="112796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smoke from factory chimneys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35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sməʊkə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36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smok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抽烟＋人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heavy smoker and a non-smoker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792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烟 </a:t>
            </a:r>
            <a:r>
              <a:rPr lang="en-US" altLang="zh-CN" sz="2400" b="1" i="1" dirty="0" smtClean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抽</a:t>
            </a:r>
            <a:r>
              <a:rPr lang="zh-CN" altLang="en-US" sz="2400" b="1" dirty="0"/>
              <a:t>烟；冒烟</a:t>
            </a:r>
            <a:endParaRPr lang="zh-CN" altLang="en-US" sz="2400" dirty="0"/>
          </a:p>
        </p:txBody>
      </p:sp>
      <p:sp>
        <p:nvSpPr>
          <p:cNvPr id="1051793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抽烟者</a:t>
            </a:r>
            <a:endParaRPr lang="zh-CN" altLang="en-US" sz="2400" b="1" dirty="0"/>
          </a:p>
        </p:txBody>
      </p:sp>
      <p:graphicFrame>
        <p:nvGraphicFramePr>
          <p:cNvPr id="4196537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smɒɡ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38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smo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ke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fo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烟＋雾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smog in London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794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烟雾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90" grpId="0"/>
      <p:bldP spid="1051791" grpId="0"/>
      <p:bldP spid="1051792" grpId="0"/>
      <p:bldP spid="1051793" grpId="0"/>
      <p:bldP spid="105179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9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smoke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79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3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non-smoker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nɒn'sməʊkə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40" name="表格 6"/>
          <p:cNvGraphicFramePr>
            <a:graphicFrameLocks noGrp="1"/>
          </p:cNvGraphicFramePr>
          <p:nvPr/>
        </p:nvGraphicFramePr>
        <p:xfrm>
          <a:off x="6092078" y="119349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smoker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不＋抽烟者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 non-smokers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4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non-stop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nɒn'stɒp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42" name="表格 10"/>
          <p:cNvGraphicFramePr>
            <a:graphicFrameLocks noGrp="1"/>
          </p:cNvGraphicFramePr>
          <p:nvPr/>
        </p:nvGraphicFramePr>
        <p:xfrm>
          <a:off x="6092078" y="247128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non-stop flight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rain non-stop for half a month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79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不抽烟的人</a:t>
            </a:r>
            <a:endParaRPr lang="zh-CN" altLang="en-US" sz="2400" dirty="0"/>
          </a:p>
        </p:txBody>
      </p:sp>
      <p:sp>
        <p:nvSpPr>
          <p:cNvPr id="1051798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adj./adv.</a:t>
            </a:r>
            <a:r>
              <a:rPr lang="zh-CN" altLang="en-US" sz="2400" b="1" dirty="0"/>
              <a:t>不停的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地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95" grpId="0"/>
      <p:bldP spid="1051796" grpId="0"/>
      <p:bldP spid="1051797" grpId="0"/>
      <p:bldP spid="105179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9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0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4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səʊʃl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44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soc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社会＋的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solve a social problem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4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socialism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səʊʃəlɪzəm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46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social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ism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社会的＋主义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core value of socialism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47" name="表格 11"/>
          <p:cNvGraphicFramePr>
            <a:graphicFrameLocks noGrp="1"/>
          </p:cNvGraphicFramePr>
          <p:nvPr/>
        </p:nvGraphicFramePr>
        <p:xfrm>
          <a:off x="241540" y="4593368"/>
          <a:ext cx="542880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səʊʃəlɪst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48" name="表格 12"/>
          <p:cNvGraphicFramePr>
            <a:graphicFrameLocks noGrp="1"/>
          </p:cNvGraphicFramePr>
          <p:nvPr/>
        </p:nvGraphicFramePr>
        <p:xfrm>
          <a:off x="6092078" y="47615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social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社会的＋主义的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socialist society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01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社会的</a:t>
            </a:r>
            <a:endParaRPr lang="zh-CN" altLang="en-US" sz="2400" dirty="0"/>
          </a:p>
        </p:txBody>
      </p:sp>
      <p:sp>
        <p:nvSpPr>
          <p:cNvPr id="1051802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社会主义</a:t>
            </a:r>
            <a:endParaRPr lang="zh-CN" altLang="en-US" sz="2400" b="1" dirty="0"/>
          </a:p>
        </p:txBody>
      </p:sp>
      <p:sp>
        <p:nvSpPr>
          <p:cNvPr id="1051803" name="文本框 21"/>
          <p:cNvSpPr txBox="1"/>
          <p:nvPr/>
        </p:nvSpPr>
        <p:spPr>
          <a:xfrm>
            <a:off x="2605559" y="5057985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社会主义</a:t>
            </a:r>
            <a:r>
              <a:rPr lang="zh-CN" altLang="en-US" sz="2400" b="1" dirty="0" smtClean="0"/>
              <a:t>的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社会主义者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99" grpId="0"/>
      <p:bldP spid="1051800" grpId="0"/>
      <p:bldP spid="1051801" grpId="0"/>
      <p:bldP spid="1051802" grpId="0"/>
      <p:bldP spid="105180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0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0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4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sə'saɪətɪ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50" name="表格 6"/>
          <p:cNvGraphicFramePr>
            <a:graphicFrameLocks noGrp="1"/>
          </p:cNvGraphicFramePr>
          <p:nvPr/>
        </p:nvGraphicFramePr>
        <p:xfrm>
          <a:off x="6092078" y="77769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quite different from modern society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5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ə'səʊʃɪeɪt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52" name="表格 10"/>
          <p:cNvGraphicFramePr>
            <a:graphicFrameLocks noGrp="1"/>
          </p:cNvGraphicFramePr>
          <p:nvPr/>
        </p:nvGraphicFramePr>
        <p:xfrm>
          <a:off x="6092078" y="29599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soc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加强＋社交＋动词后缀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53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əˌsəʊʃɪ'eɪʃən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54" name="表格 12"/>
          <p:cNvGraphicFramePr>
            <a:graphicFrameLocks noGrp="1"/>
          </p:cNvGraphicFramePr>
          <p:nvPr/>
        </p:nvGraphicFramePr>
        <p:xfrm>
          <a:off x="6092078" y="442335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associat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使联合＋后缀→协会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English association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06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社会</a:t>
            </a:r>
            <a:endParaRPr lang="zh-CN" altLang="en-US" sz="2400" dirty="0"/>
          </a:p>
        </p:txBody>
      </p:sp>
      <p:sp>
        <p:nvSpPr>
          <p:cNvPr id="1051807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使</a:t>
            </a:r>
            <a:r>
              <a:rPr lang="en-US" altLang="zh-CN" sz="2400" b="1" dirty="0" smtClean="0"/>
              <a:t>······</a:t>
            </a:r>
            <a:r>
              <a:rPr lang="zh-CN" altLang="en-US" sz="2400" b="1" dirty="0" smtClean="0"/>
              <a:t>联</a:t>
            </a:r>
            <a:r>
              <a:rPr lang="zh-CN" altLang="en-US" sz="2400" b="1" dirty="0"/>
              <a:t>系在一起</a:t>
            </a:r>
            <a:endParaRPr lang="zh-CN" altLang="en-US" sz="2400" b="1" dirty="0"/>
          </a:p>
        </p:txBody>
      </p:sp>
      <p:sp>
        <p:nvSpPr>
          <p:cNvPr id="1051808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协会；社团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04" grpId="0"/>
      <p:bldP spid="1051805" grpId="0"/>
      <p:bldP spid="1051806" grpId="0"/>
      <p:bldP spid="1051807" grpId="0"/>
      <p:bldP spid="105180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0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soft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1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5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sɒft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56" name="表格 6"/>
          <p:cNvGraphicFramePr>
            <a:graphicFrameLocks noGrp="1"/>
          </p:cNvGraphicFramePr>
          <p:nvPr/>
        </p:nvGraphicFramePr>
        <p:xfrm>
          <a:off x="6092078" y="802285"/>
          <a:ext cx="566986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soft pillow on a hard bench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]hard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57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sɒftweə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58" name="表格 10"/>
          <p:cNvGraphicFramePr>
            <a:graphicFrameLocks noGrp="1"/>
          </p:cNvGraphicFramePr>
          <p:nvPr/>
        </p:nvGraphicFramePr>
        <p:xfrm>
          <a:off x="6092078" y="2834539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soft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ware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软的＋物件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 software engineers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]hardware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1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软的</a:t>
            </a:r>
            <a:endParaRPr lang="zh-CN" altLang="en-US" sz="2400" dirty="0"/>
          </a:p>
        </p:txBody>
      </p:sp>
      <p:sp>
        <p:nvSpPr>
          <p:cNvPr id="1051812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软件</a:t>
            </a:r>
            <a:endParaRPr lang="zh-CN" altLang="en-US" sz="2400" b="1" dirty="0"/>
          </a:p>
        </p:txBody>
      </p:sp>
      <p:graphicFrame>
        <p:nvGraphicFramePr>
          <p:cNvPr id="4196559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warehouse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weəhaʊs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60" name="表格 12"/>
          <p:cNvGraphicFramePr>
            <a:graphicFrameLocks noGrp="1"/>
          </p:cNvGraphicFramePr>
          <p:nvPr/>
        </p:nvGraphicFramePr>
        <p:xfrm>
          <a:off x="6092078" y="408770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记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物件＋房屋→放物的房屋→仓库  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]storehouse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13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仓库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09" grpId="0"/>
      <p:bldP spid="1051810" grpId="0"/>
      <p:bldP spid="1051811" grpId="0"/>
      <p:bldP spid="1051812" grpId="0"/>
      <p:bldP spid="10518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1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1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6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sɒlv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62" name="表格 6"/>
          <p:cNvGraphicFramePr>
            <a:graphicFrameLocks noGrp="1"/>
          </p:cNvGraphicFramePr>
          <p:nvPr/>
        </p:nvGraphicFramePr>
        <p:xfrm>
          <a:off x="6092078" y="928003"/>
          <a:ext cx="588280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923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solve a rare hard problem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]settle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6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sə'luːʃən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64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sol(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ve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(u)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解决＋名词后缀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find a solution to a problem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6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dissolve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dɪ'zɒlv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66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solve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分离＋解决→溶解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dissolve sugar in water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16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解决</a:t>
            </a:r>
            <a:endParaRPr lang="zh-CN" altLang="en-US" sz="2400" dirty="0"/>
          </a:p>
        </p:txBody>
      </p:sp>
      <p:sp>
        <p:nvSpPr>
          <p:cNvPr id="1051817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解决方法</a:t>
            </a:r>
            <a:endParaRPr lang="zh-CN" altLang="en-US" sz="2400" b="1" dirty="0"/>
          </a:p>
        </p:txBody>
      </p:sp>
      <p:sp>
        <p:nvSpPr>
          <p:cNvPr id="1051818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溶解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14" grpId="0"/>
      <p:bldP spid="1051815" grpId="0"/>
      <p:bldP spid="1051816" grpId="0"/>
      <p:bldP spid="1051817" grpId="0"/>
      <p:bldP spid="1051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0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safe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0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8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seɪf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84" name="表格 6"/>
          <p:cNvGraphicFramePr>
            <a:graphicFrameLocks noGrp="1"/>
          </p:cNvGraphicFramePr>
          <p:nvPr/>
        </p:nvGraphicFramePr>
        <p:xfrm>
          <a:off x="6092078" y="112796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to a safe place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85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seɪftɪ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86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safe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安全＋名词后缀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about personal safety on the way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03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安全的</a:t>
            </a:r>
            <a:endParaRPr lang="zh-CN" altLang="en-US" sz="2400" dirty="0"/>
          </a:p>
        </p:txBody>
      </p:sp>
      <p:sp>
        <p:nvSpPr>
          <p:cNvPr id="1051604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个人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安全</a:t>
            </a:r>
            <a:endParaRPr lang="zh-CN" altLang="en-US" sz="2400" b="1" dirty="0"/>
          </a:p>
        </p:txBody>
      </p:sp>
      <p:graphicFrame>
        <p:nvGraphicFramePr>
          <p:cNvPr id="4196387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88" name="表格 12"/>
          <p:cNvGraphicFramePr>
            <a:graphicFrameLocks noGrp="1"/>
          </p:cNvGraphicFramePr>
          <p:nvPr/>
        </p:nvGraphicFramePr>
        <p:xfrm>
          <a:off x="6092078" y="425054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save a child's life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save a lot of time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05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拯救；节省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01" grpId="0"/>
      <p:bldP spid="1051602" grpId="0"/>
      <p:bldP spid="1051603" grpId="0"/>
      <p:bldP spid="1051604" grpId="0"/>
      <p:bldP spid="105160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1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2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6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speʃəl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68" name="表格 6"/>
          <p:cNvGraphicFramePr>
            <a:graphicFrameLocks noGrp="1"/>
          </p:cNvGraphicFramePr>
          <p:nvPr/>
        </p:nvGraphicFramePr>
        <p:xfrm>
          <a:off x="6092078" y="112796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very special teacher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69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speʃəlɪst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70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special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专门的＋人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hire a specialist in biology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]expert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2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特别的；专门的</a:t>
            </a:r>
            <a:endParaRPr lang="zh-CN" altLang="en-US" sz="2400" dirty="0"/>
          </a:p>
        </p:txBody>
      </p:sp>
      <p:sp>
        <p:nvSpPr>
          <p:cNvPr id="1051822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专家</a:t>
            </a:r>
            <a:endParaRPr lang="zh-CN" altLang="en-US" sz="2400" b="1" dirty="0"/>
          </a:p>
        </p:txBody>
      </p:sp>
      <p:graphicFrame>
        <p:nvGraphicFramePr>
          <p:cNvPr id="4196571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ɪ'speʃəlɪ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72" name="表格 12"/>
          <p:cNvGraphicFramePr>
            <a:graphicFrameLocks noGrp="1"/>
          </p:cNvGraphicFramePr>
          <p:nvPr/>
        </p:nvGraphicFramePr>
        <p:xfrm>
          <a:off x="6092078" y="456369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special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看＋特别＋地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very quiet especially at school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23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特别是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19" grpId="0"/>
      <p:bldP spid="1051820" grpId="0"/>
      <p:bldP spid="1051821" grpId="0"/>
      <p:bldP spid="1051822" grpId="0"/>
      <p:bldP spid="10518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2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spirit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2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7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spɪrɪt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74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in high spirits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7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spiritual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spɪrɪtʃʊəl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76" name="表格 10"/>
          <p:cNvGraphicFramePr>
            <a:graphicFrameLocks noGrp="1"/>
          </p:cNvGraphicFramePr>
          <p:nvPr/>
        </p:nvGraphicFramePr>
        <p:xfrm>
          <a:off x="6092078" y="29107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spirit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精神＋的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stress spiritual life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26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精神；酒精</a:t>
            </a:r>
            <a:endParaRPr lang="zh-CN" altLang="en-US" sz="2400" dirty="0"/>
          </a:p>
        </p:txBody>
      </p:sp>
      <p:sp>
        <p:nvSpPr>
          <p:cNvPr id="1051827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精神的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24" grpId="0"/>
      <p:bldP spid="1051825" grpId="0"/>
      <p:bldP spid="1051826" grpId="0"/>
      <p:bldP spid="10518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2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spoon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2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7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spuːn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78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a silver spoon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7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spoonful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spuːnfl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80" name="表格 10"/>
          <p:cNvGraphicFramePr>
            <a:graphicFrameLocks noGrp="1"/>
          </p:cNvGraphicFramePr>
          <p:nvPr/>
        </p:nvGraphicFramePr>
        <p:xfrm>
          <a:off x="6092078" y="284706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spoon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勺子＋充满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spoonful of soup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]handful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mouthful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3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勺子，调羹</a:t>
            </a:r>
            <a:endParaRPr lang="zh-CN" altLang="en-US" sz="2400" dirty="0"/>
          </a:p>
        </p:txBody>
      </p:sp>
      <p:sp>
        <p:nvSpPr>
          <p:cNvPr id="105183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一勺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28" grpId="0"/>
      <p:bldP spid="1051829" grpId="0"/>
      <p:bldP spid="1051830" grpId="0"/>
      <p:bldP spid="105183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3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stain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3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8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82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clean stains on the floor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8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stainless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steɪnlɪs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84" name="表格 10"/>
          <p:cNvGraphicFramePr>
            <a:graphicFrameLocks noGrp="1"/>
          </p:cNvGraphicFramePr>
          <p:nvPr/>
        </p:nvGraphicFramePr>
        <p:xfrm>
          <a:off x="6092078" y="29232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污渍＋无→不锈的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stainless steel cup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34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污渍 </a:t>
            </a:r>
            <a:r>
              <a:rPr lang="zh-CN" altLang="en-US" sz="2400" b="1" dirty="0" smtClean="0"/>
              <a:t>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玷污</a:t>
            </a:r>
            <a:endParaRPr lang="zh-CN" altLang="en-US" sz="2400" dirty="0"/>
          </a:p>
        </p:txBody>
      </p:sp>
      <p:sp>
        <p:nvSpPr>
          <p:cNvPr id="1051835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不生锈的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32" grpId="0"/>
      <p:bldP spid="1051833" grpId="0"/>
      <p:bldP spid="1051834" grpId="0"/>
      <p:bldP spid="105183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3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3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8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stænd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86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 still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8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stændəd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88" name="表格 10"/>
          <p:cNvGraphicFramePr>
            <a:graphicFrameLocks noGrp="1"/>
          </p:cNvGraphicFramePr>
          <p:nvPr/>
        </p:nvGraphicFramePr>
        <p:xfrm>
          <a:off x="6092078" y="273433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stand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立＋东西→立根标杆→标准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a standard for quality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3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站立，立</a:t>
            </a:r>
            <a:endParaRPr lang="zh-CN" altLang="en-US" sz="2400" dirty="0"/>
          </a:p>
        </p:txBody>
      </p:sp>
      <p:sp>
        <p:nvSpPr>
          <p:cNvPr id="105183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标准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36" grpId="0"/>
      <p:bldP spid="1051837" grpId="0"/>
      <p:bldP spid="1051838" grpId="0"/>
      <p:bldP spid="105183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starve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4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8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stɑːv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90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starve to death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9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starvation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stɑ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92" name="表格 10"/>
          <p:cNvGraphicFramePr>
            <a:graphicFrameLocks noGrp="1"/>
          </p:cNvGraphicFramePr>
          <p:nvPr/>
        </p:nvGraphicFramePr>
        <p:xfrm>
          <a:off x="6092078" y="28982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starv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饥饿＋后缀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relieve starvation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42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挨饿</a:t>
            </a:r>
            <a:endParaRPr lang="zh-CN" altLang="en-US" sz="2400" dirty="0"/>
          </a:p>
        </p:txBody>
      </p:sp>
      <p:sp>
        <p:nvSpPr>
          <p:cNvPr id="1051843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饥饿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40" grpId="0"/>
      <p:bldP spid="1051841" grpId="0"/>
      <p:bldP spid="1051842" grpId="0"/>
      <p:bldP spid="105184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straight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4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9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straight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streɪt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94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 a straight line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95" name="表格 9"/>
          <p:cNvGraphicFramePr>
            <a:graphicFrameLocks noGrp="1"/>
          </p:cNvGraphicFramePr>
          <p:nvPr/>
        </p:nvGraphicFramePr>
        <p:xfrm>
          <a:off x="241540" y="2890082"/>
          <a:ext cx="5520282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7441"/>
                <a:gridCol w="26428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straightforward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streɪt'fɔːwəd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96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straight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forward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直＋朝前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talk straightforward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4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直的</a:t>
            </a:r>
            <a:endParaRPr lang="zh-CN" altLang="en-US" sz="2400" dirty="0"/>
          </a:p>
        </p:txBody>
      </p:sp>
      <p:sp>
        <p:nvSpPr>
          <p:cNvPr id="1051847" name="文本框 20"/>
          <p:cNvSpPr txBox="1"/>
          <p:nvPr/>
        </p:nvSpPr>
        <p:spPr>
          <a:xfrm>
            <a:off x="3137151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adj./adv.</a:t>
            </a:r>
            <a:r>
              <a:rPr lang="zh-CN" altLang="en-US" sz="2400" b="1" dirty="0"/>
              <a:t>直率的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地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44" grpId="0"/>
      <p:bldP spid="1051845" grpId="0"/>
      <p:bldP spid="1051846" grpId="0"/>
      <p:bldP spid="105184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strict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4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59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strɪkt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598" name="表格 6"/>
          <p:cNvGraphicFramePr>
            <a:graphicFrameLocks noGrp="1"/>
          </p:cNvGraphicFramePr>
          <p:nvPr/>
        </p:nvGraphicFramePr>
        <p:xfrm>
          <a:off x="6092078" y="963591"/>
          <a:ext cx="61082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526617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strict with students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]restriction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59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dɪstrɪkt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00" name="表格 10"/>
          <p:cNvGraphicFramePr>
            <a:graphicFrameLocks noGrp="1"/>
          </p:cNvGraphicFramePr>
          <p:nvPr/>
        </p:nvGraphicFramePr>
        <p:xfrm>
          <a:off x="6092078" y="286453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strict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加强＋限制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边界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Haidian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District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Beijing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50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严格的</a:t>
            </a:r>
            <a:endParaRPr lang="zh-CN" altLang="en-US" sz="2400" dirty="0"/>
          </a:p>
        </p:txBody>
      </p:sp>
      <p:sp>
        <p:nvSpPr>
          <p:cNvPr id="1051851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行政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区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48" grpId="0"/>
      <p:bldP spid="1051849" grpId="0"/>
      <p:bldP spid="1051850" grpId="0"/>
      <p:bldP spid="105185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strong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5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0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strɒŋ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02" name="表格 6"/>
          <p:cNvGraphicFramePr>
            <a:graphicFrameLocks noGrp="1"/>
          </p:cNvGraphicFramePr>
          <p:nvPr/>
        </p:nvGraphicFramePr>
        <p:xfrm>
          <a:off x="6092078" y="789759"/>
          <a:ext cx="566986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strong and brave soldier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]weak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03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streŋ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04" name="表格 10"/>
          <p:cNvGraphicFramePr>
            <a:graphicFrameLocks noGrp="1"/>
          </p:cNvGraphicFramePr>
          <p:nvPr/>
        </p:nvGraphicFramePr>
        <p:xfrm>
          <a:off x="6092078" y="2646649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lack physical strength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5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强壮的；强大的</a:t>
            </a:r>
            <a:endParaRPr lang="zh-CN" altLang="en-US" sz="2400" dirty="0"/>
          </a:p>
        </p:txBody>
      </p:sp>
      <p:sp>
        <p:nvSpPr>
          <p:cNvPr id="105185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力量；力气</a:t>
            </a:r>
            <a:endParaRPr lang="zh-CN" altLang="en-US" sz="2400" b="1" dirty="0"/>
          </a:p>
        </p:txBody>
      </p:sp>
      <p:graphicFrame>
        <p:nvGraphicFramePr>
          <p:cNvPr id="4196605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streŋ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06" name="表格 12"/>
          <p:cNvGraphicFramePr>
            <a:graphicFrameLocks noGrp="1"/>
          </p:cNvGraphicFramePr>
          <p:nvPr/>
        </p:nvGraphicFramePr>
        <p:xfrm>
          <a:off x="6092078" y="455116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strength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力量＋使→加强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strengthen friendship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5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加强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52" grpId="0"/>
      <p:bldP spid="1051853" grpId="0"/>
      <p:bldP spid="1051854" grpId="0"/>
      <p:bldP spid="1051855" grpId="0"/>
      <p:bldP spid="105185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succeed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07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sək'siːd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08" name="表格 6"/>
          <p:cNvGraphicFramePr>
            <a:graphicFrameLocks noGrp="1"/>
          </p:cNvGraphicFramePr>
          <p:nvPr/>
        </p:nvGraphicFramePr>
        <p:xfrm>
          <a:off x="241540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suc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加强＋前进→成功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succeed in one's career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09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sək'ses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10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a great success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11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sək'sesfl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12" name="表格 14"/>
          <p:cNvGraphicFramePr>
            <a:graphicFrameLocks noGrp="1"/>
          </p:cNvGraphicFramePr>
          <p:nvPr/>
        </p:nvGraphicFramePr>
        <p:xfrm>
          <a:off x="6514877" y="181966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success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成功＋充满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successful scholar and businessman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13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successfully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sək'sesflɪ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14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successful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成功＋地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launch a spaceship successfully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59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成功</a:t>
            </a:r>
            <a:endParaRPr lang="zh-CN" altLang="en-US" sz="2400" dirty="0"/>
          </a:p>
        </p:txBody>
      </p:sp>
      <p:sp>
        <p:nvSpPr>
          <p:cNvPr id="1051860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成功</a:t>
            </a:r>
            <a:endParaRPr lang="zh-CN" altLang="en-US" sz="2400" b="1" dirty="0"/>
          </a:p>
        </p:txBody>
      </p:sp>
      <p:sp>
        <p:nvSpPr>
          <p:cNvPr id="1051861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成功的</a:t>
            </a:r>
            <a:endParaRPr lang="zh-CN" altLang="en-US" sz="2400" dirty="0"/>
          </a:p>
        </p:txBody>
      </p:sp>
      <p:sp>
        <p:nvSpPr>
          <p:cNvPr id="1051862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成功地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57" grpId="0"/>
      <p:bldP spid="1051858" grpId="0"/>
      <p:bldP spid="1051859" grpId="0"/>
      <p:bldP spid="1051860" grpId="0"/>
      <p:bldP spid="1051861" grpId="0"/>
      <p:bldP spid="10518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0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salt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0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8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sɔːlt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90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 a little salt to the soup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9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sɔːltɪ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92" name="表格 10"/>
          <p:cNvGraphicFramePr>
            <a:graphicFrameLocks noGrp="1"/>
          </p:cNvGraphicFramePr>
          <p:nvPr/>
        </p:nvGraphicFramePr>
        <p:xfrm>
          <a:off x="6092078" y="28982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salt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盐＋多的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little too salty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08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盐</a:t>
            </a:r>
            <a:endParaRPr lang="zh-CN" altLang="en-US" sz="2400" dirty="0"/>
          </a:p>
        </p:txBody>
      </p:sp>
      <p:sp>
        <p:nvSpPr>
          <p:cNvPr id="1051609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咸的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06" grpId="0"/>
      <p:bldP spid="1051607" grpId="0"/>
      <p:bldP spid="1051608" grpId="0"/>
      <p:bldP spid="105160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6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suggest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6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1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suggest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sə'dʒest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16" name="表格 6"/>
          <p:cNvGraphicFramePr>
            <a:graphicFrameLocks noGrp="1"/>
          </p:cNvGraphicFramePr>
          <p:nvPr/>
        </p:nvGraphicFramePr>
        <p:xfrm>
          <a:off x="6092078" y="1168440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sug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gest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加强＋带来→建议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suggest eating more vegetables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1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suggestion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sə'dʒestʃən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18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suggest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建议＋名词后缀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forward a suggestion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6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建议</a:t>
            </a:r>
            <a:endParaRPr lang="zh-CN" altLang="en-US" sz="2400" dirty="0"/>
          </a:p>
        </p:txBody>
      </p:sp>
      <p:sp>
        <p:nvSpPr>
          <p:cNvPr id="1051866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建议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63" grpId="0"/>
      <p:bldP spid="1051864" grpId="0"/>
      <p:bldP spid="1051865" grpId="0"/>
      <p:bldP spid="10518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6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digest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86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1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digest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daɪdʒest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20" name="表格 6"/>
          <p:cNvGraphicFramePr>
            <a:graphicFrameLocks noGrp="1"/>
          </p:cNvGraphicFramePr>
          <p:nvPr/>
        </p:nvGraphicFramePr>
        <p:xfrm>
          <a:off x="6092078" y="963591"/>
          <a:ext cx="578259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gest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分离＋搬运→营养和糟粕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分开运走→消化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digest quickly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2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digest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daɪdʒest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22" name="表格 10"/>
          <p:cNvGraphicFramePr>
            <a:graphicFrameLocks noGrp="1"/>
          </p:cNvGraphicFramePr>
          <p:nvPr/>
        </p:nvGraphicFramePr>
        <p:xfrm>
          <a:off x="6092078" y="272287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分析：消化是吸收精华，摘要也是，故词形相同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Readers' Digest</a:t>
                      </a:r>
                      <a:endParaRPr lang="en-US" altLang="zh-CN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869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消化</a:t>
            </a:r>
            <a:endParaRPr lang="zh-CN" altLang="en-US" sz="2400" dirty="0"/>
          </a:p>
        </p:txBody>
      </p:sp>
      <p:sp>
        <p:nvSpPr>
          <p:cNvPr id="1051870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摘要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67" grpId="0"/>
      <p:bldP spid="1051868" grpId="0"/>
      <p:bldP spid="1051869" grpId="0"/>
      <p:bldP spid="105187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7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87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873" name="文本占位符 2"/>
          <p:cNvSpPr>
            <a:spLocks noGrp="1"/>
          </p:cNvSpPr>
          <p:nvPr>
            <p:ph type="body" idx="1"/>
          </p:nvPr>
        </p:nvSpPr>
        <p:spPr>
          <a:xfrm>
            <a:off x="241540" y="55503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相似人，类似的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 smtClean="0"/>
              <a:t>. </a:t>
            </a:r>
            <a:r>
              <a:rPr lang="zh-CN" altLang="en-US" sz="2200" b="1" dirty="0" smtClean="0"/>
              <a:t>形</a:t>
            </a:r>
            <a:r>
              <a:rPr lang="zh-CN" altLang="en-US" sz="2200" b="1" dirty="0"/>
              <a:t>势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技</a:t>
            </a:r>
            <a:r>
              <a:rPr lang="zh-CN" altLang="en-US" sz="2200" b="1" dirty="0"/>
              <a:t>巧，技能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熟练的；技术高的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有技能的；熟练的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社会的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使</a:t>
            </a:r>
            <a:r>
              <a:rPr lang="en-US" altLang="zh-CN" sz="2000" b="1" dirty="0" smtClean="0"/>
              <a:t>······</a:t>
            </a:r>
            <a:r>
              <a:rPr lang="zh-CN" altLang="en-US" sz="2200" b="1" dirty="0" smtClean="0"/>
              <a:t>联</a:t>
            </a:r>
            <a:r>
              <a:rPr lang="zh-CN" altLang="en-US" sz="2200" b="1" dirty="0"/>
              <a:t>系在一起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解决</a:t>
            </a:r>
            <a:endParaRPr lang="zh-CN" altLang="en-US" sz="2200" b="1" dirty="0"/>
          </a:p>
        </p:txBody>
      </p:sp>
      <p:sp>
        <p:nvSpPr>
          <p:cNvPr id="1051874" name="文本占位符 2"/>
          <p:cNvSpPr txBox="1"/>
          <p:nvPr/>
        </p:nvSpPr>
        <p:spPr>
          <a:xfrm>
            <a:off x="6049402" y="555033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解</a:t>
            </a:r>
            <a:r>
              <a:rPr lang="zh-CN" altLang="en-US" sz="2200" b="1" dirty="0"/>
              <a:t>决方法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特别的；专门的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特别是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精</a:t>
            </a:r>
            <a:r>
              <a:rPr lang="zh-CN" altLang="en-US" sz="2200" b="1" dirty="0"/>
              <a:t>神；酒精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站立，立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标</a:t>
            </a:r>
            <a:r>
              <a:rPr lang="zh-CN" altLang="en-US" sz="2200" b="1" dirty="0"/>
              <a:t>准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严格的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力</a:t>
            </a:r>
            <a:r>
              <a:rPr lang="zh-CN" altLang="en-US" sz="2200" b="1" dirty="0"/>
              <a:t>量；力气</a:t>
            </a:r>
            <a:endParaRPr lang="zh-CN" altLang="en-US" sz="2200" b="1" dirty="0"/>
          </a:p>
        </p:txBody>
      </p:sp>
      <p:sp>
        <p:nvSpPr>
          <p:cNvPr id="1051875" name="文本框 5"/>
          <p:cNvSpPr txBox="1"/>
          <p:nvPr/>
        </p:nvSpPr>
        <p:spPr>
          <a:xfrm>
            <a:off x="666045" y="446163"/>
            <a:ext cx="1803092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similar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situation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skill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skillful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skilled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social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associate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solve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1876" name="文本框 6"/>
          <p:cNvSpPr txBox="1"/>
          <p:nvPr/>
        </p:nvSpPr>
        <p:spPr>
          <a:xfrm>
            <a:off x="6478446" y="447693"/>
            <a:ext cx="1729723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solution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special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especially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spirit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stand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standard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strict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strength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71" grpId="0" animBg="1"/>
      <p:bldP spid="1051872" grpId="0"/>
      <p:bldP spid="1051873" grpId="0"/>
      <p:bldP spid="1051874" grpId="0"/>
      <p:bldP spid="1051875" grpId="0"/>
      <p:bldP spid="105187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7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87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879" name="文本占位符 2"/>
          <p:cNvSpPr>
            <a:spLocks noGrp="1"/>
          </p:cNvSpPr>
          <p:nvPr>
            <p:ph type="body" idx="1"/>
          </p:nvPr>
        </p:nvSpPr>
        <p:spPr>
          <a:xfrm>
            <a:off x="241540" y="55503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加强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成</a:t>
            </a:r>
            <a:r>
              <a:rPr lang="zh-CN" altLang="en-US" sz="2200" b="1" dirty="0"/>
              <a:t>功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成</a:t>
            </a:r>
            <a:r>
              <a:rPr lang="zh-CN" altLang="en-US" sz="2200" b="1" dirty="0"/>
              <a:t>功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成功的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成功地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建议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建</a:t>
            </a:r>
            <a:r>
              <a:rPr lang="zh-CN" altLang="en-US" sz="2200" b="1" dirty="0"/>
              <a:t>议</a:t>
            </a:r>
            <a:endParaRPr lang="zh-CN" altLang="en-US" sz="2200" b="1" dirty="0"/>
          </a:p>
        </p:txBody>
      </p:sp>
      <p:sp>
        <p:nvSpPr>
          <p:cNvPr id="1051880" name="文本框 5"/>
          <p:cNvSpPr txBox="1"/>
          <p:nvPr/>
        </p:nvSpPr>
        <p:spPr>
          <a:xfrm>
            <a:off x="796888" y="403605"/>
            <a:ext cx="1690359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strengthen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succeed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success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successful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successfully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suggest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suggestion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77" grpId="0" animBg="1"/>
      <p:bldP spid="1051878" grpId="0"/>
      <p:bldP spid="1051879" grpId="0"/>
      <p:bldP spid="105188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8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88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883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similarity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simplify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sincere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situated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smog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 smtClean="0"/>
              <a:t>．</a:t>
            </a:r>
            <a:r>
              <a:rPr lang="en-US" altLang="zh-CN" b="1" dirty="0" smtClean="0"/>
              <a:t>non-smoker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 smtClean="0"/>
              <a:t>．</a:t>
            </a:r>
            <a:r>
              <a:rPr lang="en-US" altLang="zh-CN" b="1" dirty="0" smtClean="0"/>
              <a:t>non-stop </a:t>
            </a:r>
            <a:r>
              <a:rPr lang="en-US" altLang="zh-CN" b="1" i="1" dirty="0"/>
              <a:t>adv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socialist </a:t>
            </a:r>
            <a:r>
              <a:rPr lang="en-US" altLang="zh-CN" b="1" i="1" dirty="0"/>
              <a:t>adj./n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association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software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884" name="文本占位符 2"/>
          <p:cNvSpPr txBox="1"/>
          <p:nvPr/>
        </p:nvSpPr>
        <p:spPr>
          <a:xfrm>
            <a:off x="6049402" y="61766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warehouse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dissolve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specialist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spiritual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spoonful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stain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</a:t>
            </a:r>
            <a:r>
              <a:rPr lang="en-US" altLang="zh-CN" b="1" i="1" dirty="0" err="1" smtClean="0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stainless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straight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straightforward </a:t>
            </a:r>
            <a:r>
              <a:rPr lang="en-US" altLang="zh-CN" b="1" i="1" dirty="0"/>
              <a:t>adj./adv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district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885" name="文本框 5"/>
          <p:cNvSpPr txBox="1"/>
          <p:nvPr/>
        </p:nvSpPr>
        <p:spPr>
          <a:xfrm>
            <a:off x="2151192" y="473763"/>
            <a:ext cx="37607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相似性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简单化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真诚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位于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······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的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烟雾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不</a:t>
            </a:r>
            <a:r>
              <a:rPr lang="zh-CN" altLang="en-US" sz="2400" b="1" dirty="0">
                <a:solidFill>
                  <a:srgbClr val="C00000"/>
                </a:solidFill>
              </a:rPr>
              <a:t>抽烟的人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不停</a:t>
            </a:r>
            <a:r>
              <a:rPr lang="zh-CN" altLang="en-US" sz="2400" b="1" dirty="0">
                <a:solidFill>
                  <a:srgbClr val="C00000"/>
                </a:solidFill>
              </a:rPr>
              <a:t>的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地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社会主义</a:t>
            </a:r>
            <a:r>
              <a:rPr lang="zh-CN" altLang="en-US" sz="2400" b="1" dirty="0">
                <a:solidFill>
                  <a:srgbClr val="C00000"/>
                </a:solidFill>
              </a:rPr>
              <a:t>的；社会主义者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协会</a:t>
            </a:r>
            <a:r>
              <a:rPr lang="zh-CN" altLang="en-US" sz="2400" b="1" dirty="0">
                <a:solidFill>
                  <a:srgbClr val="C00000"/>
                </a:solidFill>
              </a:rPr>
              <a:t>；社团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软件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886" name="文本框 6"/>
          <p:cNvSpPr txBox="1"/>
          <p:nvPr/>
        </p:nvSpPr>
        <p:spPr>
          <a:xfrm>
            <a:off x="7871586" y="462746"/>
            <a:ext cx="36496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仓库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  (</a:t>
            </a:r>
            <a:r>
              <a:rPr lang="zh-CN" altLang="en-US" sz="2400" b="1" dirty="0">
                <a:solidFill>
                  <a:srgbClr val="C00000"/>
                </a:solidFill>
              </a:rPr>
              <a:t>使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溶解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专家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精神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一</a:t>
            </a:r>
            <a:r>
              <a:rPr lang="zh-CN" altLang="en-US" sz="2400" b="1" dirty="0">
                <a:solidFill>
                  <a:srgbClr val="C00000"/>
                </a:solidFill>
              </a:rPr>
              <a:t>勺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污渍</a:t>
            </a:r>
            <a:r>
              <a:rPr lang="zh-CN" altLang="en-US" sz="2400" b="1" dirty="0">
                <a:solidFill>
                  <a:srgbClr val="C00000"/>
                </a:solidFill>
              </a:rPr>
              <a:t>；玷污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不生锈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直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         直率</a:t>
            </a:r>
            <a:r>
              <a:rPr lang="zh-CN" altLang="en-US" sz="2400" b="1" dirty="0">
                <a:solidFill>
                  <a:srgbClr val="C00000"/>
                </a:solidFill>
              </a:rPr>
              <a:t>的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地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 (</a:t>
            </a:r>
            <a:r>
              <a:rPr lang="zh-CN" altLang="en-US" sz="2400" b="1" dirty="0">
                <a:solidFill>
                  <a:srgbClr val="C00000"/>
                </a:solidFill>
              </a:rPr>
              <a:t>行政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区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81" grpId="0" animBg="1"/>
      <p:bldP spid="1051882" grpId="0"/>
      <p:bldP spid="1051883" grpId="0"/>
      <p:bldP spid="1051884" grpId="0"/>
      <p:bldP spid="1051885" grpId="0"/>
      <p:bldP spid="105188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8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88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</a:t>
            </a:r>
            <a:r>
              <a:rPr lang="zh-CN" altLang="en-US" dirty="0" smtClean="0"/>
              <a:t>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889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 When </a:t>
            </a:r>
            <a:r>
              <a:rPr lang="en-US" altLang="zh-CN" b="1" dirty="0"/>
              <a:t>comparing cultures</a:t>
            </a:r>
            <a:r>
              <a:rPr lang="zh-CN" altLang="en-US" b="1" dirty="0"/>
              <a:t>，</a:t>
            </a:r>
            <a:r>
              <a:rPr lang="en-US" altLang="zh-CN" b="1" dirty="0"/>
              <a:t>we often notice the differences but ignore the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similar)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Surely it doesn't matter where the student </a:t>
            </a:r>
            <a:r>
              <a:rPr lang="en-US" altLang="zh-CN" b="1" dirty="0" smtClean="0"/>
              <a:t>______________ </a:t>
            </a:r>
            <a:r>
              <a:rPr lang="en-US" altLang="zh-CN" b="1" dirty="0"/>
              <a:t>(associate) get their money; what counts is what they do with it.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He succeeded in finding more ____________(solve)to getting rid of hunger in the world.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Of course</a:t>
            </a:r>
            <a:r>
              <a:rPr lang="zh-CN" altLang="en-US" b="1" dirty="0"/>
              <a:t>，</a:t>
            </a:r>
            <a:r>
              <a:rPr lang="en-US" altLang="zh-CN" b="1" dirty="0"/>
              <a:t>there are usually spaces ____________(special)reserved for disabled and elderly drivers.</a:t>
            </a:r>
            <a:endParaRPr lang="en-US" altLang="zh-CN" b="1" dirty="0"/>
          </a:p>
        </p:txBody>
      </p:sp>
      <p:sp>
        <p:nvSpPr>
          <p:cNvPr id="1051890" name="矩形 7"/>
          <p:cNvSpPr/>
          <p:nvPr/>
        </p:nvSpPr>
        <p:spPr>
          <a:xfrm>
            <a:off x="648539" y="1293891"/>
            <a:ext cx="163538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similarities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891" name="矩形 8"/>
          <p:cNvSpPr/>
          <p:nvPr/>
        </p:nvSpPr>
        <p:spPr>
          <a:xfrm>
            <a:off x="6525122" y="2046183"/>
            <a:ext cx="174118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associations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892" name="矩形 9"/>
          <p:cNvSpPr/>
          <p:nvPr/>
        </p:nvSpPr>
        <p:spPr>
          <a:xfrm>
            <a:off x="4915894" y="3411109"/>
            <a:ext cx="13484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solutions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893" name="矩形 10"/>
          <p:cNvSpPr/>
          <p:nvPr/>
        </p:nvSpPr>
        <p:spPr>
          <a:xfrm>
            <a:off x="5752748" y="4772584"/>
            <a:ext cx="131157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specially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87" grpId="0" animBg="1"/>
      <p:bldP spid="1051888" grpId="0"/>
      <p:bldP spid="1051889" grpId="0"/>
      <p:bldP spid="1051890" grpId="0" animBg="1"/>
      <p:bldP spid="1051891" grpId="0" animBg="1"/>
      <p:bldP spid="1051892" grpId="0" animBg="1"/>
      <p:bldP spid="105189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9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89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</a:t>
            </a:r>
            <a:r>
              <a:rPr lang="zh-CN" altLang="en-US" dirty="0" smtClean="0"/>
              <a:t>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896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 know you are interested in Chinese culture</a:t>
            </a:r>
            <a:r>
              <a:rPr lang="zh-CN" altLang="en-US" b="1" dirty="0"/>
              <a:t>，</a:t>
            </a:r>
            <a:r>
              <a:rPr lang="en-US" altLang="zh-CN" b="1" dirty="0"/>
              <a:t>____________(especial)Chinese drama.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As a result</a:t>
            </a:r>
            <a:r>
              <a:rPr lang="zh-CN" altLang="en-US" b="1" dirty="0"/>
              <a:t>，</a:t>
            </a:r>
            <a:r>
              <a:rPr lang="en-US" altLang="zh-CN" b="1" dirty="0"/>
              <a:t>many children suffered from ____________ (starve)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He does weight training in order to build up his ____________(strong)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Finally</a:t>
            </a:r>
            <a:r>
              <a:rPr lang="zh-CN" altLang="en-US" b="1" dirty="0"/>
              <a:t>，</a:t>
            </a:r>
            <a:r>
              <a:rPr lang="en-US" altLang="zh-CN" b="1" dirty="0"/>
              <a:t>I got through with it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successful)</a:t>
            </a:r>
            <a:r>
              <a:rPr lang="zh-CN" altLang="en-US" b="1" dirty="0"/>
              <a:t>．</a:t>
            </a:r>
            <a:r>
              <a:rPr lang="en-US" altLang="zh-CN" b="1" dirty="0"/>
              <a:t>I was grateful to my teacher.</a:t>
            </a:r>
            <a:endParaRPr lang="en-US" altLang="zh-CN" b="1" dirty="0"/>
          </a:p>
        </p:txBody>
      </p:sp>
      <p:sp>
        <p:nvSpPr>
          <p:cNvPr id="1051897" name="矩形 7"/>
          <p:cNvSpPr/>
          <p:nvPr/>
        </p:nvSpPr>
        <p:spPr>
          <a:xfrm>
            <a:off x="6929265" y="667589"/>
            <a:ext cx="144783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especially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898" name="矩形 8"/>
          <p:cNvSpPr/>
          <p:nvPr/>
        </p:nvSpPr>
        <p:spPr>
          <a:xfrm>
            <a:off x="6304953" y="1434206"/>
            <a:ext cx="151836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starvation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899" name="矩形 9"/>
          <p:cNvSpPr/>
          <p:nvPr/>
        </p:nvSpPr>
        <p:spPr>
          <a:xfrm>
            <a:off x="7132979" y="2171033"/>
            <a:ext cx="127393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strength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900" name="矩形 10"/>
          <p:cNvSpPr/>
          <p:nvPr/>
        </p:nvSpPr>
        <p:spPr>
          <a:xfrm>
            <a:off x="4773655" y="2930830"/>
            <a:ext cx="172354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successfully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894" grpId="0" animBg="1"/>
      <p:bldP spid="1051895" grpId="0"/>
      <p:bldP spid="1051896" grpId="0"/>
      <p:bldP spid="1051897" grpId="0" animBg="1"/>
      <p:bldP spid="1051898" grpId="0" animBg="1"/>
      <p:bldP spid="1051899" grpId="0" animBg="1"/>
      <p:bldP spid="105190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0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90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903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 The </a:t>
            </a:r>
            <a:r>
              <a:rPr lang="en-US" altLang="zh-CN" b="1" dirty="0"/>
              <a:t>English in this story </a:t>
            </a:r>
            <a:r>
              <a:rPr lang="en-US" altLang="zh-CN" b="1" dirty="0" smtClean="0"/>
              <a:t>____________________(</a:t>
            </a:r>
            <a:r>
              <a:rPr lang="en-US" altLang="zh-CN" b="1" dirty="0"/>
              <a:t>simplify)so it is easier to understand.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With the help of his friends</a:t>
            </a:r>
            <a:r>
              <a:rPr lang="zh-CN" altLang="en-US" b="1" dirty="0"/>
              <a:t>，</a:t>
            </a:r>
            <a:r>
              <a:rPr lang="en-US" altLang="zh-CN" b="1" dirty="0"/>
              <a:t>Tom finally ____________(solve)the problem.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The poor man </a:t>
            </a:r>
            <a:r>
              <a:rPr lang="en-US" altLang="zh-CN" b="1" dirty="0" smtClean="0"/>
              <a:t>______________ </a:t>
            </a:r>
            <a:r>
              <a:rPr lang="en-US" altLang="zh-CN" b="1" dirty="0"/>
              <a:t>(starve) to death when his son got food for him.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In the meeting</a:t>
            </a:r>
            <a:r>
              <a:rPr lang="zh-CN" altLang="en-US" b="1" dirty="0"/>
              <a:t>，</a:t>
            </a:r>
            <a:r>
              <a:rPr lang="en-US" altLang="zh-CN" b="1" dirty="0"/>
              <a:t>he said that the government of the people</a:t>
            </a:r>
            <a:r>
              <a:rPr lang="zh-CN" altLang="en-US" b="1" dirty="0"/>
              <a:t>，</a:t>
            </a:r>
            <a:r>
              <a:rPr lang="en-US" altLang="zh-CN" b="1" dirty="0"/>
              <a:t>by the people and for the people must </a:t>
            </a:r>
            <a:r>
              <a:rPr lang="en-US" altLang="zh-CN" b="1" dirty="0" smtClean="0"/>
              <a:t>___________________ </a:t>
            </a:r>
            <a:r>
              <a:rPr lang="en-US" altLang="zh-CN" b="1" dirty="0"/>
              <a:t>(strengthen)</a:t>
            </a:r>
            <a:r>
              <a:rPr lang="zh-CN" altLang="en-US" b="1" dirty="0"/>
              <a:t>．</a:t>
            </a:r>
            <a:endParaRPr lang="zh-CN" altLang="en-US" b="1" dirty="0"/>
          </a:p>
        </p:txBody>
      </p:sp>
      <p:sp>
        <p:nvSpPr>
          <p:cNvPr id="1051904" name="矩形 7"/>
          <p:cNvSpPr/>
          <p:nvPr/>
        </p:nvSpPr>
        <p:spPr>
          <a:xfrm>
            <a:off x="4170541" y="625353"/>
            <a:ext cx="269817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has been simplified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905" name="矩形 8"/>
          <p:cNvSpPr/>
          <p:nvPr/>
        </p:nvSpPr>
        <p:spPr>
          <a:xfrm>
            <a:off x="6447754" y="1394839"/>
            <a:ext cx="100540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solved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906" name="矩形 9"/>
          <p:cNvSpPr/>
          <p:nvPr/>
        </p:nvSpPr>
        <p:spPr>
          <a:xfrm>
            <a:off x="2885429" y="2138820"/>
            <a:ext cx="173316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had starved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907" name="矩形 10"/>
          <p:cNvSpPr/>
          <p:nvPr/>
        </p:nvSpPr>
        <p:spPr>
          <a:xfrm>
            <a:off x="2843226" y="3503170"/>
            <a:ext cx="227421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 strengthened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01" grpId="0" animBg="1"/>
      <p:bldP spid="1051902" grpId="0"/>
      <p:bldP spid="1051903" grpId="0"/>
      <p:bldP spid="1051904" grpId="0" animBg="1"/>
      <p:bldP spid="1051905" grpId="0" animBg="1"/>
      <p:bldP spid="1051906" grpId="0" animBg="1"/>
      <p:bldP spid="105190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08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909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910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He is closely associated in the public mind ________ horror movies.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They suffered a lot from the war</a:t>
            </a:r>
            <a:r>
              <a:rPr lang="zh-CN" altLang="en-US" b="1" dirty="0"/>
              <a:t>，</a:t>
            </a:r>
            <a:r>
              <a:rPr lang="en-US" altLang="zh-CN" b="1" dirty="0"/>
              <a:t>but they were ________ high spirits</a:t>
            </a:r>
            <a:r>
              <a:rPr lang="zh-CN" altLang="en-US" b="1" dirty="0"/>
              <a:t>，</a:t>
            </a:r>
            <a:r>
              <a:rPr lang="en-US" altLang="zh-CN" b="1" dirty="0"/>
              <a:t>which was beyond our expectation.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Our English teacher is friendly but very strict ________ us students.</a:t>
            </a:r>
            <a:endParaRPr lang="en-US" altLang="zh-CN" b="1" dirty="0"/>
          </a:p>
        </p:txBody>
      </p:sp>
      <p:sp>
        <p:nvSpPr>
          <p:cNvPr id="1051911" name="矩形 16"/>
          <p:cNvSpPr/>
          <p:nvPr/>
        </p:nvSpPr>
        <p:spPr>
          <a:xfrm>
            <a:off x="6499900" y="881477"/>
            <a:ext cx="76174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with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912" name="矩形 17"/>
          <p:cNvSpPr/>
          <p:nvPr/>
        </p:nvSpPr>
        <p:spPr>
          <a:xfrm>
            <a:off x="7461337" y="1524147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913" name="矩形 18"/>
          <p:cNvSpPr/>
          <p:nvPr/>
        </p:nvSpPr>
        <p:spPr>
          <a:xfrm>
            <a:off x="6744884" y="2693210"/>
            <a:ext cx="76655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with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08" grpId="0" animBg="1"/>
      <p:bldP spid="1051909" grpId="0"/>
      <p:bldP spid="1051910" grpId="0"/>
      <p:bldP spid="1051911" grpId="0" animBg="1"/>
      <p:bldP spid="1051912" grpId="0" animBg="1"/>
      <p:bldP spid="10519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1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satisfy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1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9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sætɪsfaɪ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94" name="表格 6"/>
          <p:cNvGraphicFramePr>
            <a:graphicFrameLocks noGrp="1"/>
          </p:cNvGraphicFramePr>
          <p:nvPr/>
        </p:nvGraphicFramePr>
        <p:xfrm>
          <a:off x="6092078" y="119059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satis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满意＋使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satisfied with the result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95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sætɪs'fækʃən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96" name="表格 10"/>
          <p:cNvGraphicFramePr>
            <a:graphicFrameLocks noGrp="1"/>
          </p:cNvGraphicFramePr>
          <p:nvPr/>
        </p:nvGraphicFramePr>
        <p:xfrm>
          <a:off x="6092078" y="2884643"/>
          <a:ext cx="588280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923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satisf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使满意＋后缀→满意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 sense of satisfaction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12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使满意，使满足</a:t>
            </a:r>
            <a:endParaRPr lang="zh-CN" altLang="en-US" sz="2400" dirty="0"/>
          </a:p>
        </p:txBody>
      </p:sp>
      <p:sp>
        <p:nvSpPr>
          <p:cNvPr id="1051613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满意</a:t>
            </a:r>
            <a:endParaRPr lang="zh-CN" altLang="en-US" sz="2400" b="1" dirty="0"/>
          </a:p>
        </p:txBody>
      </p:sp>
      <p:graphicFrame>
        <p:nvGraphicFramePr>
          <p:cNvPr id="4196397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sætɪs'fæktərɪ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98" name="表格 12"/>
          <p:cNvGraphicFramePr>
            <a:graphicFrameLocks noGrp="1"/>
          </p:cNvGraphicFramePr>
          <p:nvPr/>
        </p:nvGraphicFramePr>
        <p:xfrm>
          <a:off x="6092078" y="456369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satisf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actory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使满意＋的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a satisfactory answer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14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满意的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10" grpId="0"/>
      <p:bldP spid="1051611" grpId="0"/>
      <p:bldP spid="1051612" grpId="0"/>
      <p:bldP spid="1051613" grpId="0"/>
      <p:bldP spid="10516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1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915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916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．以我看来，他们代表爱、友谊和团结。</a:t>
            </a:r>
            <a:r>
              <a:rPr lang="en-US" altLang="zh-CN" b="1" dirty="0"/>
              <a:t>(stand for) 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en-US" altLang="zh-CN" b="1" dirty="0"/>
              <a:t>. </a:t>
            </a:r>
            <a:r>
              <a:rPr lang="zh-CN" altLang="en-US" b="1" dirty="0"/>
              <a:t>当谈到如何成功时，很多人或许会想到谚语“有志者，事竟成。” </a:t>
            </a:r>
            <a:r>
              <a:rPr lang="en-US" altLang="zh-CN" b="1" dirty="0"/>
              <a:t>(succeed)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en-US" altLang="zh-CN" b="1" dirty="0"/>
              <a:t>. </a:t>
            </a:r>
            <a:r>
              <a:rPr lang="zh-CN" altLang="en-US" b="1" dirty="0"/>
              <a:t>因此，我建议你应该保持学习和娱乐之间的平衡，像运动、听音乐等。</a:t>
            </a:r>
            <a:r>
              <a:rPr lang="en-US" altLang="zh-CN" b="1" dirty="0"/>
              <a:t>(suggest)</a:t>
            </a:r>
            <a:endParaRPr lang="en-US" altLang="zh-CN" b="1" dirty="0"/>
          </a:p>
        </p:txBody>
      </p:sp>
      <p:sp>
        <p:nvSpPr>
          <p:cNvPr id="1051917" name="矩形 6"/>
          <p:cNvSpPr/>
          <p:nvPr/>
        </p:nvSpPr>
        <p:spPr>
          <a:xfrm>
            <a:off x="817411" y="1495274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 far as I am concerned, they stand for love, friendship and unity.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918" name="矩形 7"/>
          <p:cNvSpPr/>
          <p:nvPr/>
        </p:nvSpPr>
        <p:spPr>
          <a:xfrm>
            <a:off x="817411" y="2751429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When it comes to how to succeed, many people may think of the proverb “Where there is a will, there is a way.”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919" name="矩形 8"/>
          <p:cNvSpPr/>
          <p:nvPr/>
        </p:nvSpPr>
        <p:spPr>
          <a:xfrm>
            <a:off x="817411" y="4084261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So I suggest you should keep the balance between your study and entertainment, such as sports, listening to music and so on.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14" grpId="0" animBg="1"/>
      <p:bldP spid="1051915" grpId="0"/>
      <p:bldP spid="1051916" grpId="0"/>
      <p:bldP spid="1051917" grpId="0"/>
      <p:bldP spid="1051918" grpId="0"/>
      <p:bldP spid="10519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8614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1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scene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1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9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siːn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00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charming scene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0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scenery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siːnərɪ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02" name="表格 10"/>
          <p:cNvGraphicFramePr>
            <a:graphicFrameLocks noGrp="1"/>
          </p:cNvGraphicFramePr>
          <p:nvPr/>
        </p:nvGraphicFramePr>
        <p:xfrm>
          <a:off x="6092078" y="29232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scene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风景＋名词后缀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rare scenery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17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风景；场景</a:t>
            </a:r>
            <a:endParaRPr lang="zh-CN" altLang="en-US" sz="2400" dirty="0"/>
          </a:p>
        </p:txBody>
      </p:sp>
      <p:sp>
        <p:nvSpPr>
          <p:cNvPr id="1051618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自然风光，风景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15" grpId="0"/>
      <p:bldP spid="1051616" grpId="0"/>
      <p:bldP spid="1051617" grpId="0"/>
      <p:bldP spid="10516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1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science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62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403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04" name="表格 6"/>
          <p:cNvGraphicFramePr>
            <a:graphicFrameLocks noGrp="1"/>
          </p:cNvGraphicFramePr>
          <p:nvPr/>
        </p:nvGraphicFramePr>
        <p:xfrm>
          <a:off x="241540" y="181966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sci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知道＋后缀→知道事物的规律→科学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 sciences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05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saɪən'tɪfɪk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06" name="表格 10"/>
          <p:cNvGraphicFramePr>
            <a:graphicFrameLocks noGrp="1"/>
          </p:cNvGraphicFramePr>
          <p:nvPr/>
        </p:nvGraphicFramePr>
        <p:xfrm>
          <a:off x="241540" y="439075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scien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tific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科学＋的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scientific experiments on mice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07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saɪəntɪst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08" name="表格 14"/>
          <p:cNvGraphicFramePr>
            <a:graphicFrameLocks noGrp="1"/>
          </p:cNvGraphicFramePr>
          <p:nvPr/>
        </p:nvGraphicFramePr>
        <p:xfrm>
          <a:off x="6514877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scient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科学＋专门家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cultivate young scientists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409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conscience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kɒnʃəns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410" name="表格 16"/>
          <p:cNvGraphicFramePr>
            <a:graphicFrameLocks noGrp="1"/>
          </p:cNvGraphicFramePr>
          <p:nvPr/>
        </p:nvGraphicFramePr>
        <p:xfrm>
          <a:off x="6514877" y="43684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science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共同＋科学→都讲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科学就讲良心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clear conscience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621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科学</a:t>
            </a:r>
            <a:endParaRPr lang="zh-CN" altLang="en-US" sz="2400" dirty="0"/>
          </a:p>
        </p:txBody>
      </p:sp>
      <p:sp>
        <p:nvSpPr>
          <p:cNvPr id="1051622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adj</a:t>
            </a:r>
            <a:r>
              <a:rPr lang="en-US" altLang="zh-CN" sz="2400" b="1" dirty="0" smtClean="0"/>
              <a:t>.</a:t>
            </a:r>
            <a:r>
              <a:rPr lang="zh-CN" altLang="en-US" sz="2400" b="1" dirty="0"/>
              <a:t>科学的</a:t>
            </a:r>
            <a:endParaRPr lang="zh-CN" altLang="en-US" sz="2400" b="1" dirty="0"/>
          </a:p>
        </p:txBody>
      </p:sp>
      <p:sp>
        <p:nvSpPr>
          <p:cNvPr id="1051623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科学家</a:t>
            </a:r>
            <a:endParaRPr lang="zh-CN" altLang="en-US" sz="2400" dirty="0"/>
          </a:p>
        </p:txBody>
      </p:sp>
      <p:sp>
        <p:nvSpPr>
          <p:cNvPr id="1051624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良心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19" grpId="0"/>
      <p:bldP spid="1051620" grpId="0"/>
      <p:bldP spid="1051621" grpId="0"/>
      <p:bldP spid="1051622" grpId="0"/>
      <p:bldP spid="1051623" grpId="0"/>
      <p:bldP spid="105162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17010</Words>
  <Application>WPS 演示</Application>
  <PresentationFormat>自定义</PresentationFormat>
  <Paragraphs>3806</Paragraphs>
  <Slides>71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81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Calibri Light</vt:lpstr>
      <vt:lpstr>Office 主题</vt:lpstr>
      <vt:lpstr>PowerPoint 演示文稿</vt:lpstr>
      <vt:lpstr>结构法记词-19</vt:lpstr>
      <vt:lpstr>高考词汇精讲</vt:lpstr>
      <vt:lpstr>sacred串记</vt:lpstr>
      <vt:lpstr>safe串记</vt:lpstr>
      <vt:lpstr>salt串记</vt:lpstr>
      <vt:lpstr>satisfy串记</vt:lpstr>
      <vt:lpstr>scene串记</vt:lpstr>
      <vt:lpstr>science串记</vt:lpstr>
      <vt:lpstr>sea串记</vt:lpstr>
      <vt:lpstr>sea串记</vt:lpstr>
      <vt:lpstr>second串记</vt:lpstr>
      <vt:lpstr>secret串记</vt:lpstr>
      <vt:lpstr>secure串记</vt:lpstr>
      <vt:lpstr>sense串记</vt:lpstr>
      <vt:lpstr>serve串记</vt:lpstr>
      <vt:lpstr>shade串记</vt:lpstr>
      <vt:lpstr>shame串记</vt:lpstr>
      <vt:lpstr>sharp串记</vt:lpstr>
      <vt:lpstr>shave串记</vt:lpstr>
      <vt:lpstr>shine串记</vt:lpstr>
      <vt:lpstr>short串记</vt:lpstr>
      <vt:lpstr>shoot串记</vt:lpstr>
      <vt:lpstr>side串记</vt:lpstr>
      <vt:lpstr>side串记</vt:lpstr>
      <vt:lpstr>sight串记</vt:lpstr>
      <vt:lpstr>sign串记</vt:lpstr>
      <vt:lpstr>PowerPoint 演示文稿</vt:lpstr>
      <vt:lpstr>I. 根据提示写出单词的正确形式</vt:lpstr>
      <vt:lpstr>I. 根据提示写出单词的正确形式</vt:lpstr>
      <vt:lpstr>II. 写出单词的正确含义</vt:lpstr>
      <vt:lpstr>II. 写出单词的正确含义</vt:lpstr>
      <vt:lpstr>III. 单词活用</vt:lpstr>
      <vt:lpstr>IV. 用所给动词的适当形式填空</vt:lpstr>
      <vt:lpstr>V. 介词填空</vt:lpstr>
      <vt:lpstr>VI. 单句写作</vt:lpstr>
      <vt:lpstr>结构法记词-20</vt:lpstr>
      <vt:lpstr>高考词汇精讲</vt:lpstr>
      <vt:lpstr>similar串记</vt:lpstr>
      <vt:lpstr>simple串记</vt:lpstr>
      <vt:lpstr>sincere串记</vt:lpstr>
      <vt:lpstr>sit串记</vt:lpstr>
      <vt:lpstr>skill串记</vt:lpstr>
      <vt:lpstr>smoke串记</vt:lpstr>
      <vt:lpstr>smoke串记</vt:lpstr>
      <vt:lpstr>social串记</vt:lpstr>
      <vt:lpstr>social串记</vt:lpstr>
      <vt:lpstr>soft串记</vt:lpstr>
      <vt:lpstr>solve串记</vt:lpstr>
      <vt:lpstr>special串记</vt:lpstr>
      <vt:lpstr>spirit串记</vt:lpstr>
      <vt:lpstr>spoon串记</vt:lpstr>
      <vt:lpstr>stain串记</vt:lpstr>
      <vt:lpstr>stand串记</vt:lpstr>
      <vt:lpstr>starve串记</vt:lpstr>
      <vt:lpstr>straight串记</vt:lpstr>
      <vt:lpstr>strict串记</vt:lpstr>
      <vt:lpstr>strong串记</vt:lpstr>
      <vt:lpstr>succeed串记</vt:lpstr>
      <vt:lpstr>suggest串记</vt:lpstr>
      <vt:lpstr>digest串记</vt:lpstr>
      <vt:lpstr>PowerPoint 演示文稿</vt:lpstr>
      <vt:lpstr>I. 根据提示写出单词的正确形式</vt:lpstr>
      <vt:lpstr>I. 根据提示写出单词的正确形式</vt:lpstr>
      <vt:lpstr>II. 写出单词的正确含义</vt:lpstr>
      <vt:lpstr>III. 根据语境写出所给单词的正确形式</vt:lpstr>
      <vt:lpstr>III. 根据语境写出所给单词的正确形式</vt:lpstr>
      <vt:lpstr>IV. 用所给动词的适当形式填空</vt:lpstr>
      <vt:lpstr>V. 介词填空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14</cp:revision>
  <dcterms:created xsi:type="dcterms:W3CDTF">2017-12-31T20:06:00Z</dcterms:created>
  <dcterms:modified xsi:type="dcterms:W3CDTF">2020-10-20T08:22:57Z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