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361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98" r:id="rId15"/>
    <p:sldId id="799" r:id="rId16"/>
    <p:sldId id="800" r:id="rId17"/>
    <p:sldId id="801" r:id="rId18"/>
    <p:sldId id="802" r:id="rId19"/>
    <p:sldId id="803" r:id="rId20"/>
    <p:sldId id="804" r:id="rId21"/>
    <p:sldId id="805" r:id="rId22"/>
    <p:sldId id="806" r:id="rId23"/>
    <p:sldId id="807" r:id="rId24"/>
    <p:sldId id="808" r:id="rId25"/>
    <p:sldId id="809" r:id="rId26"/>
    <p:sldId id="810" r:id="rId27"/>
    <p:sldId id="811" r:id="rId28"/>
    <p:sldId id="812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820" r:id="rId37"/>
    <p:sldId id="821" r:id="rId38"/>
    <p:sldId id="822" r:id="rId39"/>
    <p:sldId id="823" r:id="rId40"/>
    <p:sldId id="824" r:id="rId41"/>
    <p:sldId id="825" r:id="rId42"/>
    <p:sldId id="826" r:id="rId43"/>
    <p:sldId id="827" r:id="rId44"/>
    <p:sldId id="828" r:id="rId45"/>
    <p:sldId id="829" r:id="rId46"/>
    <p:sldId id="830" r:id="rId47"/>
    <p:sldId id="831" r:id="rId48"/>
    <p:sldId id="832" r:id="rId49"/>
    <p:sldId id="833" r:id="rId50"/>
    <p:sldId id="834" r:id="rId51"/>
    <p:sldId id="835" r:id="rId52"/>
    <p:sldId id="836" r:id="rId53"/>
    <p:sldId id="837" r:id="rId54"/>
    <p:sldId id="838" r:id="rId55"/>
    <p:sldId id="839" r:id="rId56"/>
    <p:sldId id="840" r:id="rId57"/>
    <p:sldId id="841" r:id="rId58"/>
    <p:sldId id="842" r:id="rId59"/>
    <p:sldId id="843" r:id="rId60"/>
    <p:sldId id="844" r:id="rId61"/>
    <p:sldId id="3214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handoutMaster" Target="handoutMasters/handoutMaster1.xml"/><Relationship Id="rId63" Type="http://schemas.openxmlformats.org/officeDocument/2006/relationships/notesMaster" Target="notesMasters/notesMaster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420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2200" y="4076065"/>
            <a:ext cx="4645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17-18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3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3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99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pruːv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00" name="表格 6"/>
          <p:cNvGraphicFramePr>
            <a:graphicFrameLocks noGrp="1"/>
          </p:cNvGraphicFramePr>
          <p:nvPr/>
        </p:nvGraphicFramePr>
        <p:xfrm>
          <a:off x="241540" y="1824492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true/false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01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ə'pruːv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02" name="表格 8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加强＋证明→加强证明能行→赞成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03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ə'pruːvl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04" name="表格 10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approv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赞成＋名词后缀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with universal approval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05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ɪm'pruːv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06" name="表格 12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进入＋证明→进去证明已“改善”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37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证明</a:t>
            </a:r>
            <a:endParaRPr lang="zh-CN" altLang="en-US" sz="2400" dirty="0"/>
          </a:p>
        </p:txBody>
      </p:sp>
      <p:sp>
        <p:nvSpPr>
          <p:cNvPr id="1051338" name="文本框 20"/>
          <p:cNvSpPr txBox="1"/>
          <p:nvPr/>
        </p:nvSpPr>
        <p:spPr>
          <a:xfrm>
            <a:off x="2618621" y="377004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赞成，批准</a:t>
            </a:r>
            <a:endParaRPr lang="zh-CN" altLang="en-US" sz="2400" b="1" dirty="0"/>
          </a:p>
        </p:txBody>
      </p:sp>
      <p:sp>
        <p:nvSpPr>
          <p:cNvPr id="1051339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赞成，批准</a:t>
            </a:r>
            <a:endParaRPr lang="zh-CN" altLang="en-US" sz="2400" dirty="0"/>
          </a:p>
        </p:txBody>
      </p:sp>
      <p:sp>
        <p:nvSpPr>
          <p:cNvPr id="1051340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改善，提高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35" grpId="0"/>
      <p:bldP spid="1051336" grpId="0"/>
      <p:bldP spid="1051337" grpId="0"/>
      <p:bldP spid="1051338" grpId="0"/>
      <p:bldP spid="1051339" grpId="0"/>
      <p:bldP spid="1051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0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prə'tekt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08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向前＋盖上→保护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 wild animals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0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prə'tekʃən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10" name="表格 10"/>
          <p:cNvGraphicFramePr>
            <a:graphicFrameLocks noGrp="1"/>
          </p:cNvGraphicFramePr>
          <p:nvPr/>
        </p:nvGraphicFramePr>
        <p:xfrm>
          <a:off x="6092078" y="2886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protect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保护＋名词后缀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protection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43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保护</a:t>
            </a:r>
            <a:endParaRPr lang="zh-CN" altLang="en-US" sz="2400" dirty="0"/>
          </a:p>
        </p:txBody>
      </p:sp>
      <p:sp>
        <p:nvSpPr>
          <p:cNvPr id="1051344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保护</a:t>
            </a:r>
            <a:endParaRPr lang="zh-CN" altLang="en-US" sz="2400" b="1" dirty="0"/>
          </a:p>
        </p:txBody>
      </p:sp>
      <p:graphicFrame>
        <p:nvGraphicFramePr>
          <p:cNvPr id="419621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dɪ'tektɪv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12" name="表格 12"/>
          <p:cNvGraphicFramePr>
            <a:graphicFrameLocks noGrp="1"/>
          </p:cNvGraphicFramePr>
          <p:nvPr/>
        </p:nvGraphicFramePr>
        <p:xfrm>
          <a:off x="6110666" y="43304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去掉＋盖子＋人→探测→侦探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 a detective story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45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侦探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41" grpId="0"/>
      <p:bldP spid="1051342" grpId="0"/>
      <p:bldP spid="1051343" grpId="0"/>
      <p:bldP spid="1051344" grpId="0"/>
      <p:bldP spid="1051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13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14" name="表格 6"/>
          <p:cNvGraphicFramePr>
            <a:graphicFrameLocks noGrp="1"/>
          </p:cNvGraphicFramePr>
          <p:nvPr/>
        </p:nvGraphicFramePr>
        <p:xfrm>
          <a:off x="241540" y="1523406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wine at a pub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15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pʌblɪk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16" name="表格 8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listen to public opinions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17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rɪ'pʌblɪk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18" name="表格 10"/>
          <p:cNvGraphicFramePr>
            <a:graphicFrameLocks noGrp="1"/>
          </p:cNvGraphicFramePr>
          <p:nvPr/>
        </p:nvGraphicFramePr>
        <p:xfrm>
          <a:off x="6514877" y="1775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重复＋公开→向每个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公民公开→共和国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19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pʌblɪʃ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20" name="表格 12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publ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公开＋动词后缀→让书公开→出版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 a novel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48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酒吧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＝</a:t>
            </a:r>
            <a:r>
              <a:rPr lang="en-US" altLang="zh-CN" sz="2400" b="1" dirty="0"/>
              <a:t>public house)</a:t>
            </a:r>
            <a:endParaRPr lang="zh-CN" altLang="en-US" sz="2400" dirty="0"/>
          </a:p>
        </p:txBody>
      </p:sp>
      <p:sp>
        <p:nvSpPr>
          <p:cNvPr id="1051349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公共的；公开的</a:t>
            </a:r>
            <a:endParaRPr lang="zh-CN" altLang="en-US" sz="2400" b="1" dirty="0"/>
          </a:p>
        </p:txBody>
      </p:sp>
      <p:sp>
        <p:nvSpPr>
          <p:cNvPr id="1051350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共和国</a:t>
            </a:r>
            <a:endParaRPr lang="zh-CN" altLang="en-US" sz="2400" dirty="0"/>
          </a:p>
        </p:txBody>
      </p:sp>
      <p:sp>
        <p:nvSpPr>
          <p:cNvPr id="1051351" name="文本框 23"/>
          <p:cNvSpPr txBox="1"/>
          <p:nvPr/>
        </p:nvSpPr>
        <p:spPr>
          <a:xfrm>
            <a:off x="8835625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出版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46" grpId="0"/>
      <p:bldP spid="1051347" grpId="0"/>
      <p:bldP spid="1051348" grpId="0"/>
      <p:bldP spid="1051349" grpId="0"/>
      <p:bldP spid="1051350" grpId="0"/>
      <p:bldP spid="10513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5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pull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5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2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pʊl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22" name="表格 6"/>
          <p:cNvGraphicFramePr>
            <a:graphicFrameLocks noGrp="1"/>
          </p:cNvGraphicFramePr>
          <p:nvPr/>
        </p:nvGraphicFramePr>
        <p:xfrm>
          <a:off x="6092078" y="122312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pull off the curtain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]draw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drag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23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pʊʃ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24" name="表格 10"/>
          <p:cNvGraphicFramePr>
            <a:graphicFrameLocks noGrp="1"/>
          </p:cNvGraphicFramePr>
          <p:nvPr/>
        </p:nvGraphicFramePr>
        <p:xfrm>
          <a:off x="6092078" y="274395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push a door open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54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拉</a:t>
            </a:r>
            <a:endParaRPr lang="zh-CN" altLang="en-US" sz="2400" dirty="0"/>
          </a:p>
        </p:txBody>
      </p:sp>
      <p:sp>
        <p:nvSpPr>
          <p:cNvPr id="1051355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52" grpId="0"/>
      <p:bldP spid="1051353" grpId="0"/>
      <p:bldP spid="1051354" grpId="0"/>
      <p:bldP spid="10513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5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punctual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5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punctual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pʌŋktʃʊəl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26" name="表格 6"/>
          <p:cNvGraphicFramePr>
            <a:graphicFrameLocks noGrp="1"/>
          </p:cNvGraphicFramePr>
          <p:nvPr/>
        </p:nvGraphicFramePr>
        <p:xfrm>
          <a:off x="6092077" y="1174398"/>
          <a:ext cx="585053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punct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点＋的→正点的→准时的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punctual professor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27" name="表格 9"/>
          <p:cNvGraphicFramePr>
            <a:graphicFrameLocks noGrp="1"/>
          </p:cNvGraphicFramePr>
          <p:nvPr/>
        </p:nvGraphicFramePr>
        <p:xfrm>
          <a:off x="241540" y="2890082"/>
          <a:ext cx="5476214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74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punctuation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pʌŋktʃu'eɪʃən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 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28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punctua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对准点→标点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punctuation mistakes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58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准时的</a:t>
            </a:r>
            <a:endParaRPr lang="zh-CN" altLang="en-US" sz="2400" dirty="0"/>
          </a:p>
        </p:txBody>
      </p:sp>
      <p:sp>
        <p:nvSpPr>
          <p:cNvPr id="1051359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标点符号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56" grpId="0"/>
      <p:bldP spid="1051357" grpId="0"/>
      <p:bldP spid="1051358" grpId="0"/>
      <p:bldP spid="10513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punish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pʌnɪʃ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30" name="表格 6"/>
          <p:cNvGraphicFramePr>
            <a:graphicFrameLocks noGrp="1"/>
          </p:cNvGraphicFramePr>
          <p:nvPr/>
        </p:nvGraphicFramePr>
        <p:xfrm>
          <a:off x="6092078" y="122312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处罚＋动词后缀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punish a kid for a lie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31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punishment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pʌnɪʃmənt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32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punish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惩罚＋名词后缀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a severe punishment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62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惩罚</a:t>
            </a:r>
            <a:endParaRPr lang="zh-CN" altLang="en-US" sz="2400" dirty="0"/>
          </a:p>
        </p:txBody>
      </p:sp>
      <p:sp>
        <p:nvSpPr>
          <p:cNvPr id="1051363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惩罚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60" grpId="0"/>
      <p:bldP spid="1051361" grpId="0"/>
      <p:bldP spid="1051362" grpId="0"/>
      <p:bldP spid="1051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34" name="表格 6"/>
          <p:cNvGraphicFramePr>
            <a:graphicFrameLocks noGrp="1"/>
          </p:cNvGraphicFramePr>
          <p:nvPr/>
        </p:nvGraphicFramePr>
        <p:xfrm>
          <a:off x="6092078" y="962526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a flowerpot on the balcony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aʊtpʊt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36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朝外＋放→产出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and output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66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放</a:t>
            </a:r>
            <a:endParaRPr lang="zh-CN" altLang="en-US" sz="2400" dirty="0"/>
          </a:p>
        </p:txBody>
      </p:sp>
      <p:sp>
        <p:nvSpPr>
          <p:cNvPr id="1051367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产出，产量；输出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64" grpId="0"/>
      <p:bldP spid="1051365" grpId="0"/>
      <p:bldP spid="1051366" grpId="0"/>
      <p:bldP spid="10513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puzzle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3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puzzle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pʌzl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38" name="表格 6"/>
          <p:cNvGraphicFramePr>
            <a:graphicFrameLocks noGrp="1"/>
          </p:cNvGraphicFramePr>
          <p:nvPr/>
        </p:nvGraphicFramePr>
        <p:xfrm>
          <a:off x="6092078" y="122312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solve a puzzle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39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puzzled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pʌzld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40" name="表格 10"/>
          <p:cNvGraphicFramePr>
            <a:graphicFrameLocks noGrp="1"/>
          </p:cNvGraphicFramePr>
          <p:nvPr/>
        </p:nvGraphicFramePr>
        <p:xfrm>
          <a:off x="6092078" y="303388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puzzle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迷惑＋的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very puzzled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70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迷；迷惑</a:t>
            </a:r>
            <a:endParaRPr lang="zh-CN" altLang="en-US" sz="2400" dirty="0"/>
          </a:p>
        </p:txBody>
      </p:sp>
      <p:sp>
        <p:nvSpPr>
          <p:cNvPr id="1051371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迷惑的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68" grpId="0"/>
      <p:bldP spid="1051369" grpId="0"/>
      <p:bldP spid="1051370" grpId="0"/>
      <p:bldP spid="1051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4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kwɒlətɪ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42" name="表格 6"/>
          <p:cNvGraphicFramePr>
            <a:graphicFrameLocks noGrp="1"/>
          </p:cNvGraphicFramePr>
          <p:nvPr/>
        </p:nvGraphicFramePr>
        <p:xfrm>
          <a:off x="6092078" y="93640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high/low quality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4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kwɒlɪfaɪ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44" name="表格 10"/>
          <p:cNvGraphicFramePr>
            <a:graphicFrameLocks noGrp="1"/>
          </p:cNvGraphicFramePr>
          <p:nvPr/>
        </p:nvGraphicFramePr>
        <p:xfrm>
          <a:off x="6092078" y="266846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 qualified teachers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4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9787"/>
                <a:gridCol w="313901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kwɒlɪfɪ'keɪʃən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46" name="表格 12"/>
          <p:cNvGraphicFramePr>
            <a:graphicFrameLocks noGrp="1"/>
          </p:cNvGraphicFramePr>
          <p:nvPr/>
        </p:nvGraphicFramePr>
        <p:xfrm>
          <a:off x="6092077" y="4629686"/>
          <a:ext cx="585053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qualif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使合格＋名词后缀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 for a job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7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质量，品质</a:t>
            </a:r>
            <a:endParaRPr lang="zh-CN" altLang="en-US" sz="2400" dirty="0"/>
          </a:p>
        </p:txBody>
      </p:sp>
      <p:sp>
        <p:nvSpPr>
          <p:cNvPr id="105137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使合格</a:t>
            </a:r>
            <a:endParaRPr lang="zh-CN" altLang="en-US" sz="2400" b="1" dirty="0"/>
          </a:p>
        </p:txBody>
      </p:sp>
      <p:sp>
        <p:nvSpPr>
          <p:cNvPr id="1051376" name="文本框 21"/>
          <p:cNvSpPr txBox="1"/>
          <p:nvPr/>
        </p:nvSpPr>
        <p:spPr>
          <a:xfrm>
            <a:off x="252750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资格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72" grpId="0"/>
      <p:bldP spid="1051373" grpId="0"/>
      <p:bldP spid="1051374" grpId="0"/>
      <p:bldP spid="1051375" grpId="0"/>
      <p:bldP spid="10513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4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kwaɪət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48" name="表格 6"/>
          <p:cNvGraphicFramePr>
            <a:graphicFrameLocks noGrp="1"/>
          </p:cNvGraphicFramePr>
          <p:nvPr/>
        </p:nvGraphicFramePr>
        <p:xfrm>
          <a:off x="6092078" y="7841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a magazine in a quiet place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]quietly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49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6333"/>
                <a:gridCol w="31714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saɪlənt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50" name="表格 10"/>
          <p:cNvGraphicFramePr>
            <a:graphicFrameLocks noGrp="1"/>
          </p:cNvGraphicFramePr>
          <p:nvPr/>
        </p:nvGraphicFramePr>
        <p:xfrm>
          <a:off x="6092078" y="310919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remain silent all the time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79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安静的</a:t>
            </a:r>
            <a:endParaRPr lang="zh-CN" altLang="en-US" sz="2400" dirty="0"/>
          </a:p>
        </p:txBody>
      </p:sp>
      <p:sp>
        <p:nvSpPr>
          <p:cNvPr id="1051380" name="文本框 20"/>
          <p:cNvSpPr txBox="1"/>
          <p:nvPr/>
        </p:nvSpPr>
        <p:spPr>
          <a:xfrm>
            <a:off x="2530708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沉默的，寂静的</a:t>
            </a:r>
            <a:endParaRPr lang="zh-CN" altLang="en-US" sz="2400" b="1" dirty="0"/>
          </a:p>
        </p:txBody>
      </p:sp>
      <p:graphicFrame>
        <p:nvGraphicFramePr>
          <p:cNvPr id="4196251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6594"/>
                <a:gridCol w="32011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saɪləns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52" name="表格 12"/>
          <p:cNvGraphicFramePr>
            <a:graphicFrameLocks noGrp="1"/>
          </p:cNvGraphicFramePr>
          <p:nvPr/>
        </p:nvGraphicFramePr>
        <p:xfrm>
          <a:off x="6110666" y="42969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a long silence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81" name="文本框 13"/>
          <p:cNvSpPr txBox="1"/>
          <p:nvPr/>
        </p:nvSpPr>
        <p:spPr>
          <a:xfrm>
            <a:off x="2532494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沉默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77" grpId="0"/>
      <p:bldP spid="1051378" grpId="0"/>
      <p:bldP spid="1051379" grpId="0"/>
      <p:bldP spid="1051380" grpId="0"/>
      <p:bldP spid="1051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9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-17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29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30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689" name="Group 22"/>
          <p:cNvGrpSpPr/>
          <p:nvPr/>
        </p:nvGrpSpPr>
        <p:grpSpPr>
          <a:xfrm>
            <a:off x="3582972" y="965609"/>
            <a:ext cx="8304227" cy="2758763"/>
            <a:chOff x="3943833" y="-122048"/>
            <a:chExt cx="8193673" cy="2068907"/>
          </a:xfrm>
        </p:grpSpPr>
        <p:sp>
          <p:nvSpPr>
            <p:cNvPr id="105130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4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302" name="TextBox 24"/>
            <p:cNvSpPr txBox="1"/>
            <p:nvPr/>
          </p:nvSpPr>
          <p:spPr>
            <a:xfrm>
              <a:off x="6949305" y="-122048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prison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procedure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produce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profession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promise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pronounce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protect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pub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pull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punctual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punish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puzzle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quality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quiet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race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radio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rainbow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raise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read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90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30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30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选词填空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305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2017256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306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2017256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5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54" name="表格 6"/>
          <p:cNvGraphicFramePr>
            <a:graphicFrameLocks noGrp="1"/>
          </p:cNvGraphicFramePr>
          <p:nvPr/>
        </p:nvGraphicFramePr>
        <p:xfrm>
          <a:off x="6092078" y="1174398"/>
          <a:ext cx="56008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2,000-metre race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5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reɪʃl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56" name="表格 10"/>
          <p:cNvGraphicFramePr>
            <a:graphicFrameLocks noGrp="1"/>
          </p:cNvGraphicFramePr>
          <p:nvPr/>
        </p:nvGraphicFramePr>
        <p:xfrm>
          <a:off x="6092078" y="290709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rac(e)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ial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种族＋的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racial discrimination against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coloured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84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赛跑；种族</a:t>
            </a:r>
            <a:endParaRPr lang="zh-CN" altLang="en-US" sz="2400" dirty="0"/>
          </a:p>
        </p:txBody>
      </p:sp>
      <p:sp>
        <p:nvSpPr>
          <p:cNvPr id="1051385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种族的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82" grpId="0"/>
      <p:bldP spid="1051383" grpId="0"/>
      <p:bldP spid="1051384" grpId="0"/>
      <p:bldP spid="10513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8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radio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8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57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reɪdɪəʊ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58" name="表格 6"/>
          <p:cNvGraphicFramePr>
            <a:graphicFrameLocks noGrp="1"/>
          </p:cNvGraphicFramePr>
          <p:nvPr/>
        </p:nvGraphicFramePr>
        <p:xfrm>
          <a:off x="241540" y="1824492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on/over the radio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59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reɪdi'eɪʃən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60" name="表格 8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radi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(o)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无线电＋后缀→无线电有“辐射”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radiation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61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reɪdiəʊ'æktɪv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62" name="表格 10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radio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无线电＋活跃的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radioactive metal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63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radium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reɪdɪəm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64" name="表格 12"/>
          <p:cNvGraphicFramePr>
            <a:graphicFrameLocks noGrp="1"/>
          </p:cNvGraphicFramePr>
          <p:nvPr/>
        </p:nvGraphicFramePr>
        <p:xfrm>
          <a:off x="6514877" y="42641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 a little bit of radium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88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收音机；无线电</a:t>
            </a:r>
            <a:endParaRPr lang="zh-CN" altLang="en-US" sz="2400" dirty="0"/>
          </a:p>
        </p:txBody>
      </p:sp>
      <p:sp>
        <p:nvSpPr>
          <p:cNvPr id="1051389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辐射</a:t>
            </a:r>
            <a:endParaRPr lang="zh-CN" altLang="en-US" sz="2400" b="1" dirty="0"/>
          </a:p>
        </p:txBody>
      </p:sp>
      <p:sp>
        <p:nvSpPr>
          <p:cNvPr id="1051390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放射性的</a:t>
            </a:r>
            <a:endParaRPr lang="zh-CN" altLang="en-US" sz="2400" dirty="0"/>
          </a:p>
        </p:txBody>
      </p:sp>
      <p:sp>
        <p:nvSpPr>
          <p:cNvPr id="1051391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镭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86" grpId="0"/>
      <p:bldP spid="1051387" grpId="0"/>
      <p:bldP spid="1051388" grpId="0"/>
      <p:bldP spid="1051389" grpId="0"/>
      <p:bldP spid="1051390" grpId="0"/>
      <p:bldP spid="10513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rainbow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65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rainbow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reɪnbəʊ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66" name="表格 6"/>
          <p:cNvGraphicFramePr>
            <a:graphicFrameLocks noGrp="1"/>
          </p:cNvGraphicFramePr>
          <p:nvPr/>
        </p:nvGraphicFramePr>
        <p:xfrm>
          <a:off x="252557" y="1835509"/>
          <a:ext cx="5630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8760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bow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雨＋弓→“彩虹”像弓形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rainbow after a shower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67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reɪnkəʊt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68" name="表格 8"/>
          <p:cNvGraphicFramePr>
            <a:graphicFrameLocks noGrp="1"/>
          </p:cNvGraphicFramePr>
          <p:nvPr/>
        </p:nvGraphicFramePr>
        <p:xfrm>
          <a:off x="241540" y="431992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雨＋大衣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a raincoat in case it should rain heavily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69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rainfall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reɪnfɔːl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70" name="表格 10"/>
          <p:cNvGraphicFramePr>
            <a:graphicFrameLocks noGrp="1"/>
          </p:cNvGraphicFramePr>
          <p:nvPr/>
        </p:nvGraphicFramePr>
        <p:xfrm>
          <a:off x="6514877" y="177522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雨＋落下→落下的雨的数量→雨量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 rainfall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71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ɡreɪn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72" name="表格 12"/>
          <p:cNvGraphicFramePr>
            <a:graphicFrameLocks noGrp="1"/>
          </p:cNvGraphicFramePr>
          <p:nvPr/>
        </p:nvGraphicFramePr>
        <p:xfrm>
          <a:off x="6514877" y="4264167"/>
          <a:ext cx="557062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8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生长＋雨→谷物靠雨水生长→谷物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 grain in a storehouse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94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彩虹</a:t>
            </a:r>
            <a:endParaRPr lang="zh-CN" altLang="en-US" sz="2400" dirty="0"/>
          </a:p>
        </p:txBody>
      </p:sp>
      <p:sp>
        <p:nvSpPr>
          <p:cNvPr id="1051395" name="文本框 20"/>
          <p:cNvSpPr txBox="1"/>
          <p:nvPr/>
        </p:nvSpPr>
        <p:spPr>
          <a:xfrm>
            <a:off x="2618621" y="3792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雨衣</a:t>
            </a:r>
            <a:endParaRPr lang="zh-CN" altLang="en-US" sz="2400" b="1" dirty="0"/>
          </a:p>
        </p:txBody>
      </p:sp>
      <p:sp>
        <p:nvSpPr>
          <p:cNvPr id="1051396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雨量</a:t>
            </a:r>
            <a:endParaRPr lang="zh-CN" altLang="en-US" sz="2400" dirty="0"/>
          </a:p>
        </p:txBody>
      </p:sp>
      <p:sp>
        <p:nvSpPr>
          <p:cNvPr id="1051397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谷物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92" grpId="0"/>
      <p:bldP spid="1051393" grpId="0"/>
      <p:bldP spid="1051394" grpId="0"/>
      <p:bldP spid="1051395" grpId="0"/>
      <p:bldP spid="1051396" grpId="0"/>
      <p:bldP spid="10513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74" name="表格 6"/>
          <p:cNvGraphicFramePr>
            <a:graphicFrameLocks noGrp="1"/>
          </p:cNvGraphicFramePr>
          <p:nvPr/>
        </p:nvGraphicFramePr>
        <p:xfrm>
          <a:off x="6092078" y="14015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raise two hands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7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76" name="表格 10"/>
          <p:cNvGraphicFramePr>
            <a:graphicFrameLocks noGrp="1"/>
          </p:cNvGraphicFramePr>
          <p:nvPr/>
        </p:nvGraphicFramePr>
        <p:xfrm>
          <a:off x="6092078" y="276625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人＋抬举→用话抬举别人→表扬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praise John for his progress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00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举起，升起</a:t>
            </a:r>
            <a:endParaRPr lang="zh-CN" altLang="en-US" sz="2400" dirty="0"/>
          </a:p>
        </p:txBody>
      </p:sp>
      <p:sp>
        <p:nvSpPr>
          <p:cNvPr id="1051401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表扬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98" grpId="0"/>
      <p:bldP spid="1051399" grpId="0"/>
      <p:bldP spid="1051400" grpId="0"/>
      <p:bldP spid="10514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77" name="表格 5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riːd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78" name="表格 6"/>
          <p:cNvGraphicFramePr>
            <a:graphicFrameLocks noGrp="1"/>
          </p:cNvGraphicFramePr>
          <p:nvPr/>
        </p:nvGraphicFramePr>
        <p:xfrm>
          <a:off x="241540" y="1824492"/>
          <a:ext cx="53916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quietly in a corner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79" name="表格 7"/>
          <p:cNvGraphicFramePr>
            <a:graphicFrameLocks noGrp="1"/>
          </p:cNvGraphicFramePr>
          <p:nvPr/>
        </p:nvGraphicFramePr>
        <p:xfrm>
          <a:off x="241540" y="328674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riːdɪŋ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80" name="表格 8"/>
          <p:cNvGraphicFramePr>
            <a:graphicFrameLocks noGrp="1"/>
          </p:cNvGraphicFramePr>
          <p:nvPr/>
        </p:nvGraphicFramePr>
        <p:xfrm>
          <a:off x="241540" y="43199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阅读＋名词后缀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 a reading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81" name="表格 9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909"/>
                <a:gridCol w="30948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redɪ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82" name="表格 10"/>
          <p:cNvGraphicFramePr>
            <a:graphicFrameLocks noGrp="1"/>
          </p:cNvGraphicFramePr>
          <p:nvPr/>
        </p:nvGraphicFramePr>
        <p:xfrm>
          <a:off x="6514877" y="17752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ready for a test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]prepared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83" name="表格 11"/>
          <p:cNvGraphicFramePr>
            <a:graphicFrameLocks noGrp="1"/>
          </p:cNvGraphicFramePr>
          <p:nvPr/>
        </p:nvGraphicFramePr>
        <p:xfrm>
          <a:off x="6514877" y="328674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already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ɔːl'redɪ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84" name="表格 12"/>
          <p:cNvGraphicFramePr>
            <a:graphicFrameLocks noGrp="1"/>
          </p:cNvGraphicFramePr>
          <p:nvPr/>
        </p:nvGraphicFramePr>
        <p:xfrm>
          <a:off x="6514877" y="426416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看作“所有”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＋准备好的→已经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already arrived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04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读</a:t>
            </a:r>
            <a:endParaRPr lang="zh-CN" altLang="en-US" sz="2400" dirty="0"/>
          </a:p>
        </p:txBody>
      </p:sp>
      <p:sp>
        <p:nvSpPr>
          <p:cNvPr id="1051405" name="文本框 20"/>
          <p:cNvSpPr txBox="1"/>
          <p:nvPr/>
        </p:nvSpPr>
        <p:spPr>
          <a:xfrm>
            <a:off x="2618621" y="377004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阅读</a:t>
            </a:r>
            <a:endParaRPr lang="zh-CN" altLang="en-US" sz="2400" b="1" dirty="0"/>
          </a:p>
        </p:txBody>
      </p:sp>
      <p:sp>
        <p:nvSpPr>
          <p:cNvPr id="1051406" name="文本框 22"/>
          <p:cNvSpPr txBox="1"/>
          <p:nvPr/>
        </p:nvSpPr>
        <p:spPr>
          <a:xfrm>
            <a:off x="8918083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准备好的</a:t>
            </a:r>
            <a:endParaRPr lang="zh-CN" altLang="en-US" sz="2400" dirty="0"/>
          </a:p>
        </p:txBody>
      </p:sp>
      <p:sp>
        <p:nvSpPr>
          <p:cNvPr id="1051407" name="文本框 23"/>
          <p:cNvSpPr txBox="1"/>
          <p:nvPr/>
        </p:nvSpPr>
        <p:spPr>
          <a:xfrm>
            <a:off x="8802172" y="3766220"/>
            <a:ext cx="351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已经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02" grpId="0"/>
      <p:bldP spid="1051403" grpId="0"/>
      <p:bldP spid="1051404" grpId="0"/>
      <p:bldP spid="1051405" grpId="0"/>
      <p:bldP spid="1051406" grpId="0"/>
      <p:bldP spid="10514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0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0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10" name="文本占位符 2"/>
          <p:cNvSpPr>
            <a:spLocks noGrp="1"/>
          </p:cNvSpPr>
          <p:nvPr>
            <p:ph type="body" idx="1"/>
          </p:nvPr>
        </p:nvSpPr>
        <p:spPr>
          <a:xfrm>
            <a:off x="241540" y="64424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过</a:t>
            </a:r>
            <a:r>
              <a:rPr lang="zh-CN" altLang="en-US" b="1" dirty="0"/>
              <a:t>程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生产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en-US" altLang="zh-CN" b="1" dirty="0" smtClean="0"/>
              <a:t>/n</a:t>
            </a:r>
            <a:r>
              <a:rPr lang="en-US" altLang="zh-CN" b="1" dirty="0"/>
              <a:t>.</a:t>
            </a:r>
            <a:r>
              <a:rPr lang="zh-CN" altLang="en-US" b="1" dirty="0"/>
              <a:t>答应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发音，念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宣布，通知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证明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zh-CN" altLang="en-US" b="1" dirty="0" smtClean="0"/>
              <a:t>改</a:t>
            </a:r>
            <a:r>
              <a:rPr lang="zh-CN" altLang="en-US" b="1" dirty="0"/>
              <a:t>善；提高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保护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保</a:t>
            </a:r>
            <a:r>
              <a:rPr lang="zh-CN" altLang="en-US" b="1" dirty="0"/>
              <a:t>护</a:t>
            </a:r>
            <a:endParaRPr lang="zh-CN" altLang="en-US" b="1" dirty="0"/>
          </a:p>
        </p:txBody>
      </p:sp>
      <p:sp>
        <p:nvSpPr>
          <p:cNvPr id="1051411" name="文本占位符 2"/>
          <p:cNvSpPr txBox="1"/>
          <p:nvPr/>
        </p:nvSpPr>
        <p:spPr>
          <a:xfrm>
            <a:off x="6049402" y="644243"/>
            <a:ext cx="6038214" cy="591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惩罚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迷</a:t>
            </a:r>
            <a:r>
              <a:rPr lang="zh-CN" altLang="en-US" b="1" dirty="0"/>
              <a:t>；迷惑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迷惑的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质</a:t>
            </a:r>
            <a:r>
              <a:rPr lang="zh-CN" altLang="en-US" b="1" dirty="0"/>
              <a:t>量，品质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安静的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沉默的，寂静的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en-US" b="1" dirty="0" smtClean="0"/>
              <a:t>沉</a:t>
            </a:r>
            <a:r>
              <a:rPr lang="zh-CN" altLang="en-US" b="1" dirty="0"/>
              <a:t>默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 smtClean="0"/>
              <a:t>vt</a:t>
            </a:r>
            <a:r>
              <a:rPr lang="en-US" altLang="zh-CN" b="1" dirty="0" err="1" smtClean="0"/>
              <a:t>.</a:t>
            </a:r>
            <a:r>
              <a:rPr lang="zh-CN" altLang="en-US" b="1" dirty="0"/>
              <a:t>举起，升起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表扬</a:t>
            </a:r>
            <a:endParaRPr lang="zh-CN" altLang="en-US" b="1" dirty="0"/>
          </a:p>
        </p:txBody>
      </p:sp>
      <p:sp>
        <p:nvSpPr>
          <p:cNvPr id="1051412" name="文本框 5"/>
          <p:cNvSpPr txBox="1"/>
          <p:nvPr/>
        </p:nvSpPr>
        <p:spPr>
          <a:xfrm>
            <a:off x="701375" y="480560"/>
            <a:ext cx="1776364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process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produce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promise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pronounce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announce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prove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improve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protect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protection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413" name="文本框 6"/>
          <p:cNvSpPr txBox="1"/>
          <p:nvPr/>
        </p:nvSpPr>
        <p:spPr>
          <a:xfrm>
            <a:off x="6686820" y="530546"/>
            <a:ext cx="1470341" cy="551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punish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puzzle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puzzled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quality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quiet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silent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silence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raise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3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praise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08" grpId="0" animBg="1"/>
      <p:bldP spid="1051409" grpId="0"/>
      <p:bldP spid="1051410" grpId="0"/>
      <p:bldP spid="1051411" grpId="0"/>
      <p:bldP spid="1051412" grpId="0"/>
      <p:bldP spid="10514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16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prison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prisoner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procedure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product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profession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professional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compromise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pronunciation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417" name="文本占位符 2"/>
          <p:cNvSpPr txBox="1"/>
          <p:nvPr/>
        </p:nvSpPr>
        <p:spPr>
          <a:xfrm>
            <a:off x="6049402" y="711148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approve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approval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detective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republic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publish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punctual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punctuation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punishment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418" name="文本框 5"/>
          <p:cNvSpPr txBox="1"/>
          <p:nvPr/>
        </p:nvSpPr>
        <p:spPr>
          <a:xfrm>
            <a:off x="2603968" y="549957"/>
            <a:ext cx="3669420" cy="499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监狱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囚犯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程序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产品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(</a:t>
            </a:r>
            <a:r>
              <a:rPr lang="zh-CN" altLang="en-US" sz="2400" b="1" dirty="0">
                <a:solidFill>
                  <a:srgbClr val="C00000"/>
                </a:solidFill>
              </a:rPr>
              <a:t>高层次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职业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职业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妥协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发音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419" name="文本框 6"/>
          <p:cNvSpPr txBox="1"/>
          <p:nvPr/>
        </p:nvSpPr>
        <p:spPr>
          <a:xfrm>
            <a:off x="8211420" y="549957"/>
            <a:ext cx="4214399" cy="499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赞成</a:t>
            </a:r>
            <a:r>
              <a:rPr lang="zh-CN" altLang="en-US" sz="2400" b="1" dirty="0">
                <a:solidFill>
                  <a:srgbClr val="C00000"/>
                </a:solidFill>
              </a:rPr>
              <a:t>，批准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赞成</a:t>
            </a:r>
            <a:r>
              <a:rPr lang="zh-CN" altLang="en-US" sz="2400" b="1" dirty="0">
                <a:solidFill>
                  <a:srgbClr val="C00000"/>
                </a:solidFill>
              </a:rPr>
              <a:t>，批准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侦探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共和国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出版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准时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标点符号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惩罚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14" grpId="0" animBg="1"/>
      <p:bldP spid="1051415" grpId="0"/>
      <p:bldP spid="1051416" grpId="0"/>
      <p:bldP spid="1051417" grpId="0"/>
      <p:bldP spid="1051418" grpId="0"/>
      <p:bldP spid="10514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2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2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22" name="文本占位符 2"/>
          <p:cNvSpPr>
            <a:spLocks noGrp="1"/>
          </p:cNvSpPr>
          <p:nvPr>
            <p:ph type="body" idx="1"/>
          </p:nvPr>
        </p:nvSpPr>
        <p:spPr>
          <a:xfrm>
            <a:off x="241540" y="711148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output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qualify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qualification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racial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radiation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radioactive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rainfall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grain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423" name="文本框 5"/>
          <p:cNvSpPr txBox="1"/>
          <p:nvPr/>
        </p:nvSpPr>
        <p:spPr>
          <a:xfrm>
            <a:off x="2358644" y="549957"/>
            <a:ext cx="3669420" cy="499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产出</a:t>
            </a:r>
            <a:r>
              <a:rPr lang="zh-CN" altLang="en-US" sz="2400" b="1" dirty="0">
                <a:solidFill>
                  <a:srgbClr val="C00000"/>
                </a:solidFill>
              </a:rPr>
              <a:t>，产量；输出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使</a:t>
            </a:r>
            <a:r>
              <a:rPr lang="zh-CN" altLang="en-US" sz="2400" b="1" dirty="0">
                <a:solidFill>
                  <a:srgbClr val="C00000"/>
                </a:solidFill>
              </a:rPr>
              <a:t>合格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</a:t>
            </a:r>
            <a:r>
              <a:rPr lang="zh-CN" altLang="en-US" sz="2400" b="1" i="1" dirty="0" smtClean="0">
                <a:solidFill>
                  <a:srgbClr val="C0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            资格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种族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辐射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放射性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雨量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6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谷物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20" grpId="0" animBg="1"/>
      <p:bldP spid="1051421" grpId="0"/>
      <p:bldP spid="1051422" grpId="0"/>
      <p:bldP spid="10514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2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2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2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It is really important for parents to reach a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妥协</a:t>
            </a:r>
            <a:r>
              <a:rPr lang="en-US" altLang="zh-CN" b="1" dirty="0"/>
              <a:t>)between what they want and what their kids desire.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can't give my ____________(</a:t>
            </a:r>
            <a:r>
              <a:rPr lang="zh-CN" altLang="en-US" b="1" dirty="0"/>
              <a:t>赞成</a:t>
            </a:r>
            <a:r>
              <a:rPr lang="en-US" altLang="zh-CN" b="1" dirty="0"/>
              <a:t>) to such an arrangement.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Ordinary woman though she is</a:t>
            </a:r>
            <a:r>
              <a:rPr lang="zh-CN" altLang="en-US" b="1" dirty="0"/>
              <a:t>，</a:t>
            </a:r>
            <a:r>
              <a:rPr lang="en-US" altLang="zh-CN" b="1" dirty="0"/>
              <a:t>she tries every means to make people aware of the importance of the environment ____________(</a:t>
            </a:r>
            <a:r>
              <a:rPr lang="zh-CN" altLang="en-US" b="1" dirty="0"/>
              <a:t>保护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According to the school's regulations, any student who refuses to take part in military training without a proper reason will receive </a:t>
            </a:r>
            <a:r>
              <a:rPr lang="en-US" altLang="zh-CN" b="1" dirty="0" smtClean="0"/>
              <a:t>______________(</a:t>
            </a:r>
            <a:r>
              <a:rPr lang="zh-CN" altLang="en-US" b="1" dirty="0"/>
              <a:t>惩罚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1427" name="矩形 7"/>
          <p:cNvSpPr/>
          <p:nvPr/>
        </p:nvSpPr>
        <p:spPr>
          <a:xfrm>
            <a:off x="6448623" y="694411"/>
            <a:ext cx="18205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compromise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28" name="矩形 8"/>
          <p:cNvSpPr/>
          <p:nvPr/>
        </p:nvSpPr>
        <p:spPr>
          <a:xfrm>
            <a:off x="2951923" y="2034967"/>
            <a:ext cx="13588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approval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29" name="矩形 9"/>
          <p:cNvSpPr/>
          <p:nvPr/>
        </p:nvSpPr>
        <p:spPr>
          <a:xfrm>
            <a:off x="4592571" y="3443590"/>
            <a:ext cx="153599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protection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30" name="矩形 10"/>
          <p:cNvSpPr/>
          <p:nvPr/>
        </p:nvSpPr>
        <p:spPr>
          <a:xfrm>
            <a:off x="6323125" y="4791136"/>
            <a:ext cx="17427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punishment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24" grpId="0" animBg="1"/>
      <p:bldP spid="1051425" grpId="0"/>
      <p:bldP spid="1051426" grpId="0"/>
      <p:bldP spid="1051427" grpId="0" animBg="1"/>
      <p:bldP spid="1051428" grpId="0" animBg="1"/>
      <p:bldP spid="1051429" grpId="0" animBg="1"/>
      <p:bldP spid="10514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3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3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33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To solve this kind of problems</a:t>
            </a:r>
            <a:r>
              <a:rPr lang="zh-CN" altLang="en-US" b="1" dirty="0"/>
              <a:t>，</a:t>
            </a:r>
            <a:r>
              <a:rPr lang="en-US" altLang="zh-CN" b="1" dirty="0"/>
              <a:t>a new type of household robot ____________ (produce)last year.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John is very reliable—if he promises ____________(do)something he will do it.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Mary ____________(announce)to her teammates that she was to marry a Chinese boy.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It is said that the book </a:t>
            </a:r>
            <a:r>
              <a:rPr lang="en-US" altLang="zh-CN" b="1" dirty="0" smtClean="0"/>
              <a:t>________________(</a:t>
            </a:r>
            <a:r>
              <a:rPr lang="en-US" altLang="zh-CN" b="1" dirty="0"/>
              <a:t>publish)last week.</a:t>
            </a:r>
            <a:endParaRPr lang="en-US" altLang="zh-CN" b="1" dirty="0"/>
          </a:p>
        </p:txBody>
      </p:sp>
      <p:sp>
        <p:nvSpPr>
          <p:cNvPr id="1051434" name="矩形 7"/>
          <p:cNvSpPr/>
          <p:nvPr/>
        </p:nvSpPr>
        <p:spPr>
          <a:xfrm>
            <a:off x="8974130" y="651867"/>
            <a:ext cx="20017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produced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35" name="矩形 8"/>
          <p:cNvSpPr/>
          <p:nvPr/>
        </p:nvSpPr>
        <p:spPr>
          <a:xfrm>
            <a:off x="5939135" y="2025671"/>
            <a:ext cx="8435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do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36" name="矩形 9"/>
          <p:cNvSpPr/>
          <p:nvPr/>
        </p:nvSpPr>
        <p:spPr>
          <a:xfrm>
            <a:off x="1691850" y="2784452"/>
            <a:ext cx="162256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announced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37" name="矩形 10"/>
          <p:cNvSpPr/>
          <p:nvPr/>
        </p:nvSpPr>
        <p:spPr>
          <a:xfrm>
            <a:off x="3953939" y="4144746"/>
            <a:ext cx="20425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published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31" grpId="0" animBg="1"/>
      <p:bldP spid="1051432" grpId="0"/>
      <p:bldP spid="1051433" grpId="0"/>
      <p:bldP spid="1051434" grpId="0" animBg="1"/>
      <p:bldP spid="1051435" grpId="0" animBg="1"/>
      <p:bldP spid="1051436" grpId="0" animBg="1"/>
      <p:bldP spid="10514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3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39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40" name="文本占位符 2"/>
          <p:cNvSpPr>
            <a:spLocks noGrp="1"/>
          </p:cNvSpPr>
          <p:nvPr>
            <p:ph type="body" idx="1"/>
          </p:nvPr>
        </p:nvSpPr>
        <p:spPr>
          <a:xfrm>
            <a:off x="319918" y="131032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en-US" altLang="zh-CN" b="1" dirty="0" smtClean="0"/>
              <a:t>.    I </a:t>
            </a:r>
            <a:r>
              <a:rPr lang="en-US" altLang="zh-CN" b="1" dirty="0"/>
              <a:t>________________ your trying to earn some money</a:t>
            </a:r>
            <a:r>
              <a:rPr lang="zh-CN" altLang="en-US" b="1" dirty="0"/>
              <a:t>，</a:t>
            </a:r>
            <a:r>
              <a:rPr lang="en-US" altLang="zh-CN" b="1" dirty="0"/>
              <a:t>but please don't neglect your studies.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had broken the window on purpose</a:t>
            </a:r>
            <a:r>
              <a:rPr lang="zh-CN" altLang="en-US" b="1" dirty="0"/>
              <a:t>，</a:t>
            </a:r>
            <a:r>
              <a:rPr lang="en-US" altLang="zh-CN" b="1" dirty="0"/>
              <a:t>and deserved to be ________________ what he had done.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Unless invited to speak</a:t>
            </a:r>
            <a:r>
              <a:rPr lang="zh-CN" altLang="en-US" b="1" dirty="0"/>
              <a:t>，</a:t>
            </a:r>
            <a:r>
              <a:rPr lang="en-US" altLang="zh-CN" b="1" dirty="0"/>
              <a:t>you should ________________ at the conference.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special festival takes place every year ________________ those who gave their life in the battle.</a:t>
            </a:r>
            <a:endParaRPr lang="en-US" altLang="zh-CN" b="1" dirty="0"/>
          </a:p>
        </p:txBody>
      </p:sp>
      <p:sp>
        <p:nvSpPr>
          <p:cNvPr id="1051441" name="矩形 6"/>
          <p:cNvSpPr/>
          <p:nvPr/>
        </p:nvSpPr>
        <p:spPr>
          <a:xfrm>
            <a:off x="1121236" y="1338265"/>
            <a:ext cx="158973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approve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42" name="矩形 7"/>
          <p:cNvSpPr/>
          <p:nvPr/>
        </p:nvSpPr>
        <p:spPr>
          <a:xfrm>
            <a:off x="8857913" y="2492686"/>
            <a:ext cx="185339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punished 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43" name="矩形 9"/>
          <p:cNvSpPr/>
          <p:nvPr/>
        </p:nvSpPr>
        <p:spPr>
          <a:xfrm>
            <a:off x="5770849" y="3653212"/>
            <a:ext cx="1966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remain silent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444" name="矩形 10"/>
          <p:cNvSpPr/>
          <p:nvPr/>
        </p:nvSpPr>
        <p:spPr>
          <a:xfrm>
            <a:off x="579119" y="778414"/>
            <a:ext cx="109815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in praise of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punish...for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remain silent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approve of</a:t>
            </a:r>
            <a:endParaRPr lang="zh-CN" altLang="en-US" sz="2400" b="1" dirty="0"/>
          </a:p>
        </p:txBody>
      </p:sp>
      <p:sp>
        <p:nvSpPr>
          <p:cNvPr id="1051445" name="矩形 12"/>
          <p:cNvSpPr/>
          <p:nvPr/>
        </p:nvSpPr>
        <p:spPr>
          <a:xfrm>
            <a:off x="6537689" y="4282095"/>
            <a:ext cx="165462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praise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38" grpId="0" animBg="1"/>
      <p:bldP spid="1051439" grpId="0"/>
      <p:bldP spid="1051440" grpId="0"/>
      <p:bldP spid="1051441" grpId="0" animBg="1"/>
      <p:bldP spid="1051442" grpId="0" animBg="1"/>
      <p:bldP spid="1051443" grpId="0" animBg="1"/>
      <p:bldP spid="1051444" grpId="0" animBg="1"/>
      <p:bldP spid="10514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4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4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448" name="文本占位符 2"/>
          <p:cNvSpPr>
            <a:spLocks noGrp="1"/>
          </p:cNvSpPr>
          <p:nvPr>
            <p:ph type="body" idx="1"/>
          </p:nvPr>
        </p:nvSpPr>
        <p:spPr>
          <a:xfrm>
            <a:off x="319918" y="768360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1</a:t>
            </a:r>
            <a:r>
              <a:rPr lang="zh-CN" altLang="en-US" b="1" dirty="0"/>
              <a:t>．因为能提高英语能力，我对此职位非常感兴趣。</a:t>
            </a:r>
            <a:r>
              <a:rPr lang="en-US" altLang="zh-CN" b="1" dirty="0"/>
              <a:t>(improve)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．我们再怎么强调保护眼睛的重要性也不为过。</a:t>
            </a:r>
            <a:r>
              <a:rPr lang="en-US" altLang="zh-CN" b="1" dirty="0"/>
              <a:t>(can't...too...</a:t>
            </a:r>
            <a:r>
              <a:rPr lang="zh-CN" altLang="en-US" b="1" dirty="0"/>
              <a:t>，</a:t>
            </a:r>
            <a:r>
              <a:rPr lang="en-US" altLang="zh-CN" b="1" dirty="0"/>
              <a:t>protect)</a:t>
            </a:r>
            <a:endParaRPr lang="en-US" altLang="zh-CN" b="1" dirty="0"/>
          </a:p>
        </p:txBody>
      </p:sp>
      <p:sp>
        <p:nvSpPr>
          <p:cNvPr id="1051449" name="矩形 6"/>
          <p:cNvSpPr/>
          <p:nvPr/>
        </p:nvSpPr>
        <p:spPr>
          <a:xfrm>
            <a:off x="817411" y="1801699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I'm quite interested in the position as it can improve my English.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450" name="矩形 7"/>
          <p:cNvSpPr/>
          <p:nvPr/>
        </p:nvSpPr>
        <p:spPr>
          <a:xfrm>
            <a:off x="817411" y="3875876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can't emphasize the importance of protecting our eyes too much.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46" grpId="0" animBg="1"/>
      <p:bldP spid="1051447" grpId="0"/>
      <p:bldP spid="1051448" grpId="0"/>
      <p:bldP spid="1051449" grpId="0"/>
      <p:bldP spid="10514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51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-18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52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1453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722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1454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1455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real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receive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regard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regular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relate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religion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rely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respond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rest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ripe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rise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round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route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rub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723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1456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457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提示写出所给单词的正确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1458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459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6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6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85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riːəl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86" name="表格 6"/>
          <p:cNvGraphicFramePr>
            <a:graphicFrameLocks noGrp="1"/>
          </p:cNvGraphicFramePr>
          <p:nvPr/>
        </p:nvGraphicFramePr>
        <p:xfrm>
          <a:off x="241540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a real tiger from a paper tiger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]true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87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88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really reliable partner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89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rɪ'ælətɪ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90" name="表格 14"/>
          <p:cNvGraphicFramePr>
            <a:graphicFrameLocks noGrp="1"/>
          </p:cNvGraphicFramePr>
          <p:nvPr/>
        </p:nvGraphicFramePr>
        <p:xfrm>
          <a:off x="6514877" y="185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真的＋性质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reality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things are quite different.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91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rɪəlaɪz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92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ize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真实＋化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realize one's dreams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]materialize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63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真实的</a:t>
            </a:r>
            <a:endParaRPr lang="zh-CN" altLang="en-US" sz="2400" dirty="0"/>
          </a:p>
        </p:txBody>
      </p:sp>
      <p:sp>
        <p:nvSpPr>
          <p:cNvPr id="1051464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真正地</a:t>
            </a:r>
            <a:endParaRPr lang="zh-CN" altLang="en-US" sz="2400" b="1" dirty="0"/>
          </a:p>
        </p:txBody>
      </p:sp>
      <p:sp>
        <p:nvSpPr>
          <p:cNvPr id="1051465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现实；真实性</a:t>
            </a:r>
            <a:endParaRPr lang="zh-CN" altLang="en-US" sz="2400" dirty="0"/>
          </a:p>
        </p:txBody>
      </p:sp>
      <p:sp>
        <p:nvSpPr>
          <p:cNvPr id="1051466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实现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61" grpId="0"/>
      <p:bldP spid="1051462" grpId="0"/>
      <p:bldP spid="1051463" grpId="0"/>
      <p:bldP spid="1051464" grpId="0"/>
      <p:bldP spid="1051465" grpId="0"/>
      <p:bldP spid="10514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rɪ'siːv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94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返回＋拿→收到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receive a letter of admission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29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96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for a receipt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6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收到；接待</a:t>
            </a:r>
            <a:endParaRPr lang="zh-CN" altLang="en-US" sz="2400" dirty="0"/>
          </a:p>
        </p:txBody>
      </p:sp>
      <p:sp>
        <p:nvSpPr>
          <p:cNvPr id="105147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收据</a:t>
            </a:r>
            <a:endParaRPr lang="zh-CN" altLang="en-US" sz="2400" b="1" dirty="0"/>
          </a:p>
        </p:txBody>
      </p:sp>
      <p:graphicFrame>
        <p:nvGraphicFramePr>
          <p:cNvPr id="419629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rɪ'sepʃən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298" name="表格 12"/>
          <p:cNvGraphicFramePr>
            <a:graphicFrameLocks noGrp="1"/>
          </p:cNvGraphicFramePr>
          <p:nvPr/>
        </p:nvGraphicFramePr>
        <p:xfrm>
          <a:off x="6092078" y="44634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rece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(p)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接待＋名词后缀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a guest at a reception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7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接待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67" grpId="0"/>
      <p:bldP spid="1051468" grpId="0"/>
      <p:bldP spid="1051469" grpId="0"/>
      <p:bldP spid="1051470" grpId="0"/>
      <p:bldP spid="10514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2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rɪ'sepʃənɪst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00" name="表格 6"/>
          <p:cNvGraphicFramePr>
            <a:graphicFrameLocks noGrp="1"/>
          </p:cNvGraphicFramePr>
          <p:nvPr/>
        </p:nvGraphicFramePr>
        <p:xfrm>
          <a:off x="6092078" y="1153013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reception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接待＋人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well-trained receptionists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0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kɒnsept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02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共同＋接受→概念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introduce a new concept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7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接待员</a:t>
            </a:r>
            <a:endParaRPr lang="zh-CN" altLang="en-US" sz="2400" dirty="0"/>
          </a:p>
        </p:txBody>
      </p:sp>
      <p:sp>
        <p:nvSpPr>
          <p:cNvPr id="105147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概念</a:t>
            </a:r>
            <a:endParaRPr lang="zh-CN" altLang="en-US" sz="2400" b="1" dirty="0"/>
          </a:p>
        </p:txBody>
      </p:sp>
      <p:graphicFrame>
        <p:nvGraphicFramePr>
          <p:cNvPr id="419630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ɪk'sepʃən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04" name="表格 12"/>
          <p:cNvGraphicFramePr>
            <a:graphicFrameLocks noGrp="1"/>
          </p:cNvGraphicFramePr>
          <p:nvPr/>
        </p:nvGraphicFramePr>
        <p:xfrm>
          <a:off x="6092078" y="44634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出＋拿＋后缀→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拿出去→例外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only exception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7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例外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72" grpId="0"/>
      <p:bldP spid="1051473" grpId="0"/>
      <p:bldP spid="1051474" grpId="0"/>
      <p:bldP spid="1051475" grpId="0"/>
      <p:bldP spid="10514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regard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05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rɪ'ɡɑːd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06" name="表格 6"/>
          <p:cNvGraphicFramePr>
            <a:graphicFrameLocks noGrp="1"/>
          </p:cNvGraphicFramePr>
          <p:nvPr/>
        </p:nvGraphicFramePr>
        <p:xfrm>
          <a:off x="241540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regard oneself as a student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07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rɪ'ɡɑːdlɪs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08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regard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看＋无→不管的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regardless of wind or rain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09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rɪ'ɡɑːdz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10" name="表格 14"/>
          <p:cNvGraphicFramePr>
            <a:graphicFrameLocks noGrp="1"/>
          </p:cNvGraphicFramePr>
          <p:nvPr/>
        </p:nvGraphicFramePr>
        <p:xfrm>
          <a:off x="6514877" y="18583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regards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11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redʒɪstə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12" name="表格 16"/>
          <p:cNvGraphicFramePr>
            <a:graphicFrameLocks noGrp="1"/>
          </p:cNvGraphicFramePr>
          <p:nvPr/>
        </p:nvGraphicFramePr>
        <p:xfrm>
          <a:off x="6514877" y="4368450"/>
          <a:ext cx="565876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68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回＋送→送回去作根底→登记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registered mail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79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看作；认为</a:t>
            </a:r>
            <a:endParaRPr lang="zh-CN" altLang="en-US" sz="2400" dirty="0"/>
          </a:p>
        </p:txBody>
      </p:sp>
      <p:sp>
        <p:nvSpPr>
          <p:cNvPr id="1051480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不管的</a:t>
            </a:r>
            <a:endParaRPr lang="zh-CN" altLang="en-US" sz="2400" b="1" dirty="0"/>
          </a:p>
        </p:txBody>
      </p:sp>
      <p:sp>
        <p:nvSpPr>
          <p:cNvPr id="1051481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问候</a:t>
            </a:r>
            <a:endParaRPr lang="zh-CN" altLang="en-US" sz="2400" dirty="0"/>
          </a:p>
        </p:txBody>
      </p:sp>
      <p:sp>
        <p:nvSpPr>
          <p:cNvPr id="1051482" name="文本框 23"/>
          <p:cNvSpPr txBox="1"/>
          <p:nvPr/>
        </p:nvSpPr>
        <p:spPr>
          <a:xfrm>
            <a:off x="891808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登记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77" grpId="0"/>
      <p:bldP spid="1051478" grpId="0"/>
      <p:bldP spid="1051479" grpId="0"/>
      <p:bldP spid="1051480" grpId="0"/>
      <p:bldP spid="1051481" grpId="0"/>
      <p:bldP spid="10514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regular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reɡjələ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14" name="表格 6"/>
          <p:cNvGraphicFramePr>
            <a:graphicFrameLocks noGrp="1"/>
          </p:cNvGraphicFramePr>
          <p:nvPr/>
        </p:nvGraphicFramePr>
        <p:xfrm>
          <a:off x="6092078" y="915019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regular visitor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1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reɡjʊleɪt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16" name="表格 10"/>
          <p:cNvGraphicFramePr>
            <a:graphicFrameLocks noGrp="1"/>
          </p:cNvGraphicFramePr>
          <p:nvPr/>
        </p:nvGraphicFramePr>
        <p:xfrm>
          <a:off x="6092078" y="2684227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regulate public transportation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8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定期的；经常的</a:t>
            </a:r>
            <a:endParaRPr lang="zh-CN" altLang="en-US" sz="2400" dirty="0"/>
          </a:p>
        </p:txBody>
      </p:sp>
      <p:sp>
        <p:nvSpPr>
          <p:cNvPr id="105148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调节；调对</a:t>
            </a:r>
            <a:endParaRPr lang="zh-CN" altLang="en-US" sz="2400" b="1" dirty="0"/>
          </a:p>
        </p:txBody>
      </p:sp>
      <p:graphicFrame>
        <p:nvGraphicFramePr>
          <p:cNvPr id="419631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reɡjʊ'leɪʃən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18" name="表格 12"/>
          <p:cNvGraphicFramePr>
            <a:graphicFrameLocks noGrp="1"/>
          </p:cNvGraphicFramePr>
          <p:nvPr/>
        </p:nvGraphicFramePr>
        <p:xfrm>
          <a:off x="6092078" y="432569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regulat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调节＋后缀→调节行为→规章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school regulations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8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规章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83" grpId="0"/>
      <p:bldP spid="1051484" grpId="0"/>
      <p:bldP spid="1051485" grpId="0"/>
      <p:bldP spid="1051486" grpId="0"/>
      <p:bldP spid="1051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prison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6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prɪzn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70" name="表格 6"/>
          <p:cNvGraphicFramePr>
            <a:graphicFrameLocks noGrp="1"/>
          </p:cNvGraphicFramePr>
          <p:nvPr/>
        </p:nvGraphicFramePr>
        <p:xfrm>
          <a:off x="6092077" y="1174398"/>
          <a:ext cx="585053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抓＋人→抓人的地方→监狱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prison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]jail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7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prisoner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prɪznə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 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7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prison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监狱＋人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sentence a war prisoner to death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10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监狱</a:t>
            </a:r>
            <a:endParaRPr lang="zh-CN" altLang="en-US" sz="2400" dirty="0"/>
          </a:p>
        </p:txBody>
      </p:sp>
      <p:sp>
        <p:nvSpPr>
          <p:cNvPr id="1051311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囚犯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08" grpId="0"/>
      <p:bldP spid="1051309" grpId="0"/>
      <p:bldP spid="1051310" grpId="0"/>
      <p:bldP spid="10513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20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relate fish with water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22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relation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2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rɪ'leɪʃənʃɪp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24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relation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关系＋后缀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relationship with China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9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与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相</a:t>
            </a:r>
            <a:r>
              <a:rPr lang="zh-CN" altLang="en-US" sz="2400" b="1" dirty="0"/>
              <a:t>关</a:t>
            </a:r>
            <a:endParaRPr lang="zh-CN" altLang="en-US" sz="2400" dirty="0"/>
          </a:p>
        </p:txBody>
      </p:sp>
      <p:sp>
        <p:nvSpPr>
          <p:cNvPr id="105149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关系</a:t>
            </a:r>
            <a:endParaRPr lang="zh-CN" altLang="en-US" sz="2400" b="1" dirty="0"/>
          </a:p>
        </p:txBody>
      </p:sp>
      <p:sp>
        <p:nvSpPr>
          <p:cNvPr id="105149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重大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关系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88" grpId="0"/>
      <p:bldP spid="1051489" grpId="0"/>
      <p:bldP spid="1051490" grpId="0"/>
      <p:bldP spid="1051491" grpId="0"/>
      <p:bldP spid="105149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relətɪv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26" name="表格 6"/>
          <p:cNvGraphicFramePr>
            <a:graphicFrameLocks noGrp="1"/>
          </p:cNvGraphicFramePr>
          <p:nvPr/>
        </p:nvGraphicFramePr>
        <p:xfrm>
          <a:off x="6092078" y="963591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relatives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advantages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reləvənt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28" name="表格 10"/>
          <p:cNvGraphicFramePr>
            <a:graphicFrameLocks noGrp="1"/>
          </p:cNvGraphicFramePr>
          <p:nvPr/>
        </p:nvGraphicFramePr>
        <p:xfrm>
          <a:off x="6092078" y="252245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relevant people and things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]related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9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亲戚  </a:t>
            </a:r>
            <a:r>
              <a:rPr lang="en-US" altLang="zh-CN" sz="2400" b="1" i="1" dirty="0" smtClean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相对的</a:t>
            </a:r>
            <a:endParaRPr lang="zh-CN" altLang="en-US" sz="2400" dirty="0"/>
          </a:p>
        </p:txBody>
      </p:sp>
      <p:sp>
        <p:nvSpPr>
          <p:cNvPr id="105149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相关的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93" grpId="0"/>
      <p:bldP spid="1051494" grpId="0"/>
      <p:bldP spid="1051495" grpId="0"/>
      <p:bldP spid="10514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religion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4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rɪ'lɪdʒən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30" name="表格 6"/>
          <p:cNvGraphicFramePr>
            <a:graphicFrameLocks noGrp="1"/>
          </p:cNvGraphicFramePr>
          <p:nvPr/>
        </p:nvGraphicFramePr>
        <p:xfrm>
          <a:off x="6092078" y="10682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believe a religion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rɪ'lɪdʒəs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32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religi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宗教＋的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kind of religious ceremony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49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宗教</a:t>
            </a:r>
            <a:endParaRPr lang="zh-CN" altLang="en-US" sz="2400" dirty="0"/>
          </a:p>
        </p:txBody>
      </p:sp>
      <p:sp>
        <p:nvSpPr>
          <p:cNvPr id="105150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宗教的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497" grpId="0"/>
      <p:bldP spid="1051498" grpId="0"/>
      <p:bldP spid="1051499" grpId="0"/>
      <p:bldP spid="105150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34" name="表格 6"/>
          <p:cNvGraphicFramePr>
            <a:graphicFrameLocks noGrp="1"/>
          </p:cNvGraphicFramePr>
          <p:nvPr/>
        </p:nvGraphicFramePr>
        <p:xfrm>
          <a:off x="6092078" y="118112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伸手＋谐音“依赖”→依赖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rely on friends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rɪ'laɪəbl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3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reli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依赖＋可以的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reliable data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03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依赖</a:t>
            </a:r>
            <a:endParaRPr lang="zh-CN" altLang="en-US" sz="2400" dirty="0"/>
          </a:p>
        </p:txBody>
      </p:sp>
      <p:sp>
        <p:nvSpPr>
          <p:cNvPr id="105150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可靠的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01" grpId="0"/>
      <p:bldP spid="1051502" grpId="0"/>
      <p:bldP spid="1051503" grpId="0"/>
      <p:bldP spid="10515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37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rɪ'spɒnd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38" name="表格 6"/>
          <p:cNvGraphicFramePr>
            <a:graphicFrameLocks noGrp="1"/>
          </p:cNvGraphicFramePr>
          <p:nvPr/>
        </p:nvGraphicFramePr>
        <p:xfrm>
          <a:off x="241540" y="18196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spond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返回＋约定→返回来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约定→回应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respond to a challenge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39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/>
                <a:gridCol w="290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rɪ'spɒns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40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an instant response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41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rɪ'spɒnsəbl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42" name="表格 14"/>
          <p:cNvGraphicFramePr>
            <a:graphicFrameLocks noGrp="1"/>
          </p:cNvGraphicFramePr>
          <p:nvPr/>
        </p:nvGraphicFramePr>
        <p:xfrm>
          <a:off x="6514877" y="18196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respons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回应＋可以的→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负责的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responsible for supply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43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/>
                <a:gridCol w="290270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rɪˌspɒnsə'bɪlətɪ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44" name="表格 16"/>
          <p:cNvGraphicFramePr>
            <a:graphicFrameLocks noGrp="1"/>
          </p:cNvGraphicFramePr>
          <p:nvPr/>
        </p:nvGraphicFramePr>
        <p:xfrm>
          <a:off x="6514877" y="43684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respons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ibility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负责＋性质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sense of responsibility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07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回应</a:t>
            </a:r>
            <a:endParaRPr lang="zh-CN" altLang="en-US" sz="2400" dirty="0"/>
          </a:p>
        </p:txBody>
      </p:sp>
      <p:sp>
        <p:nvSpPr>
          <p:cNvPr id="1051508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反应；回应</a:t>
            </a:r>
            <a:endParaRPr lang="zh-CN" altLang="en-US" sz="2400" b="1" dirty="0"/>
          </a:p>
        </p:txBody>
      </p:sp>
      <p:sp>
        <p:nvSpPr>
          <p:cNvPr id="1051509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负责的</a:t>
            </a:r>
            <a:endParaRPr lang="zh-CN" altLang="en-US" sz="2400" dirty="0"/>
          </a:p>
        </p:txBody>
      </p:sp>
      <p:sp>
        <p:nvSpPr>
          <p:cNvPr id="1051510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责任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05" grpId="0"/>
      <p:bldP spid="1051506" grpId="0"/>
      <p:bldP spid="1051507" grpId="0"/>
      <p:bldP spid="1051508" grpId="0"/>
      <p:bldP spid="1051509" grpId="0"/>
      <p:bldP spid="10515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1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1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/rest/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46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rest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1660"/>
                <a:gridCol w="292608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ə'rest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48" name="表格 10"/>
          <p:cNvGraphicFramePr>
            <a:graphicFrameLocks noGrp="1"/>
          </p:cNvGraphicFramePr>
          <p:nvPr/>
        </p:nvGraphicFramePr>
        <p:xfrm>
          <a:off x="6092078" y="27094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加强＋休息→逮进去全是休息→逮捕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arrest a criminal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4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498"/>
                <a:gridCol w="27643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ʌn'rest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50" name="表格 12"/>
          <p:cNvGraphicFramePr>
            <a:graphicFrameLocks noGrp="1"/>
          </p:cNvGraphicFramePr>
          <p:nvPr/>
        </p:nvGraphicFramePr>
        <p:xfrm>
          <a:off x="6092078" y="438577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不＋休息→不能安静地休息→不安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occasional unrest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1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n./vi.</a:t>
            </a:r>
            <a:r>
              <a:rPr lang="zh-CN" altLang="en-US" sz="2400" b="1" dirty="0"/>
              <a:t>休息</a:t>
            </a:r>
            <a:endParaRPr lang="zh-CN" altLang="en-US" sz="2400" dirty="0"/>
          </a:p>
        </p:txBody>
      </p:sp>
      <p:sp>
        <p:nvSpPr>
          <p:cNvPr id="1051514" name="文本框 20"/>
          <p:cNvSpPr txBox="1"/>
          <p:nvPr/>
        </p:nvSpPr>
        <p:spPr>
          <a:xfrm>
            <a:off x="2733262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逮捕</a:t>
            </a:r>
            <a:endParaRPr lang="zh-CN" altLang="en-US" sz="2400" b="1" dirty="0"/>
          </a:p>
        </p:txBody>
      </p:sp>
      <p:sp>
        <p:nvSpPr>
          <p:cNvPr id="1051515" name="文本框 21"/>
          <p:cNvSpPr txBox="1"/>
          <p:nvPr/>
        </p:nvSpPr>
        <p:spPr>
          <a:xfrm>
            <a:off x="289793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不安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11" grpId="0"/>
      <p:bldP spid="1051512" grpId="0"/>
      <p:bldP spid="1051513" grpId="0"/>
      <p:bldP spid="1051514" grpId="0"/>
      <p:bldP spid="10515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ripe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52" name="表格 6"/>
          <p:cNvGraphicFramePr>
            <a:graphicFrameLocks noGrp="1"/>
          </p:cNvGraphicFramePr>
          <p:nvPr/>
        </p:nvGraphicFramePr>
        <p:xfrm>
          <a:off x="6092078" y="106823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ripe pineapples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]mature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raɪpən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54" name="表格 10"/>
          <p:cNvGraphicFramePr>
            <a:graphicFrameLocks noGrp="1"/>
          </p:cNvGraphicFramePr>
          <p:nvPr/>
        </p:nvGraphicFramePr>
        <p:xfrm>
          <a:off x="6092078" y="2897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rip(e)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成熟＋使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ripen earlier than last year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1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果子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成熟的</a:t>
            </a:r>
            <a:endParaRPr lang="zh-CN" altLang="en-US" sz="2400" dirty="0"/>
          </a:p>
        </p:txBody>
      </p:sp>
      <p:sp>
        <p:nvSpPr>
          <p:cNvPr id="105151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成熟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16" grpId="0"/>
      <p:bldP spid="1051517" grpId="0"/>
      <p:bldP spid="1051518" grpId="0"/>
      <p:bldP spid="10515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2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2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5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56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rise slowly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]sunrise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5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ə'raɪz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5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在＋上升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arise from greed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22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上升；出现</a:t>
            </a:r>
            <a:endParaRPr lang="zh-CN" altLang="en-US" sz="2400" dirty="0"/>
          </a:p>
        </p:txBody>
      </p:sp>
      <p:sp>
        <p:nvSpPr>
          <p:cNvPr id="1051523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升起；出现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20" grpId="0"/>
      <p:bldP spid="1051521" grpId="0"/>
      <p:bldP spid="1051522" grpId="0"/>
      <p:bldP spid="10515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5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60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round mirror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61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62" name="表格 10"/>
          <p:cNvGraphicFramePr>
            <a:graphicFrameLocks noGrp="1"/>
          </p:cNvGraphicFramePr>
          <p:nvPr/>
        </p:nvGraphicFramePr>
        <p:xfrm>
          <a:off x="6092078" y="2696753"/>
          <a:ext cx="569491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在＋圆的→在圆的周围→围绕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 around a table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2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圆的</a:t>
            </a:r>
            <a:endParaRPr lang="zh-CN" altLang="en-US" sz="2400" dirty="0"/>
          </a:p>
        </p:txBody>
      </p:sp>
      <p:sp>
        <p:nvSpPr>
          <p:cNvPr id="105152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围绕  </a:t>
            </a:r>
            <a:r>
              <a:rPr lang="en-US" altLang="zh-CN" sz="2400" b="1" i="1" dirty="0" smtClean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四周</a:t>
            </a:r>
            <a:endParaRPr lang="zh-CN" altLang="en-US" sz="2400" b="1" dirty="0"/>
          </a:p>
        </p:txBody>
      </p:sp>
      <p:graphicFrame>
        <p:nvGraphicFramePr>
          <p:cNvPr id="4196363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surround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sə'raʊnd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64" name="表格 12"/>
          <p:cNvGraphicFramePr>
            <a:graphicFrameLocks noGrp="1"/>
          </p:cNvGraphicFramePr>
          <p:nvPr/>
        </p:nvGraphicFramePr>
        <p:xfrm>
          <a:off x="6103095" y="433128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超出＋圆的→在圆的外围→包围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surround the enemies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2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包围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24" grpId="0"/>
      <p:bldP spid="1051525" grpId="0"/>
      <p:bldP spid="1051526" grpId="0"/>
      <p:bldP spid="1051527" grpId="0"/>
      <p:bldP spid="10515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3770"/>
                <a:gridCol w="311397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surrounding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sə'raʊndɪŋ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66" name="表格 6"/>
          <p:cNvGraphicFramePr>
            <a:graphicFrameLocks noGrp="1"/>
          </p:cNvGraphicFramePr>
          <p:nvPr/>
        </p:nvGraphicFramePr>
        <p:xfrm>
          <a:off x="6092078" y="10682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包围＋的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towards the surrounding areas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roundabout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raʊndəbaʊt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68" name="表格 10"/>
          <p:cNvGraphicFramePr>
            <a:graphicFrameLocks noGrp="1"/>
          </p:cNvGraphicFramePr>
          <p:nvPr/>
        </p:nvGraphicFramePr>
        <p:xfrm>
          <a:off x="6092078" y="2897169"/>
          <a:ext cx="564481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4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圆的＋围绕→绕道的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 a roundabout route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3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周围的</a:t>
            </a:r>
            <a:endParaRPr lang="zh-CN" altLang="en-US" sz="2400" dirty="0"/>
          </a:p>
        </p:txBody>
      </p:sp>
      <p:sp>
        <p:nvSpPr>
          <p:cNvPr id="105153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绕道的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29" grpId="0"/>
      <p:bldP spid="1051530" grpId="0"/>
      <p:bldP spid="1051531" grpId="0"/>
      <p:bldP spid="1051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procedure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prə'siːdʒə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74" name="表格 6"/>
          <p:cNvGraphicFramePr>
            <a:graphicFrameLocks noGrp="1"/>
          </p:cNvGraphicFramePr>
          <p:nvPr/>
        </p:nvGraphicFramePr>
        <p:xfrm>
          <a:off x="6092078" y="9220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往前＋行走→前行的“程序”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complicated procedure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75" name="表格 9"/>
          <p:cNvGraphicFramePr>
            <a:graphicFrameLocks noGrp="1"/>
          </p:cNvGraphicFramePr>
          <p:nvPr/>
        </p:nvGraphicFramePr>
        <p:xfrm>
          <a:off x="241540" y="299044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182"/>
                <a:gridCol w="31825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prəʊses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76" name="表格 10"/>
          <p:cNvGraphicFramePr>
            <a:graphicFrameLocks noGrp="1"/>
          </p:cNvGraphicFramePr>
          <p:nvPr/>
        </p:nvGraphicFramePr>
        <p:xfrm>
          <a:off x="6092078" y="278855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往前＋走→形成一个“过程”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through a simple process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14" name="文本框 19"/>
          <p:cNvSpPr txBox="1"/>
          <p:nvPr/>
        </p:nvSpPr>
        <p:spPr>
          <a:xfrm>
            <a:off x="2538650" y="1608641"/>
            <a:ext cx="31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程序</a:t>
            </a:r>
            <a:endParaRPr lang="zh-CN" altLang="en-US" sz="2400" dirty="0"/>
          </a:p>
        </p:txBody>
      </p:sp>
      <p:sp>
        <p:nvSpPr>
          <p:cNvPr id="1051315" name="文本框 20"/>
          <p:cNvSpPr txBox="1"/>
          <p:nvPr/>
        </p:nvSpPr>
        <p:spPr>
          <a:xfrm>
            <a:off x="2538650" y="346609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过程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12" grpId="0"/>
      <p:bldP spid="1051313" grpId="0"/>
      <p:bldP spid="1051314" grpId="0"/>
      <p:bldP spid="10513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3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3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6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70" name="表格 6"/>
          <p:cNvGraphicFramePr>
            <a:graphicFrameLocks noGrp="1"/>
          </p:cNvGraphicFramePr>
          <p:nvPr/>
        </p:nvGraphicFramePr>
        <p:xfrm>
          <a:off x="6092078" y="113101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a bus route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7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tiːn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72" name="表格 10"/>
          <p:cNvGraphicFramePr>
            <a:graphicFrameLocks noGrp="1"/>
          </p:cNvGraphicFramePr>
          <p:nvPr/>
        </p:nvGraphicFramePr>
        <p:xfrm>
          <a:off x="6092078" y="27205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rout(e)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路线＋的→按既定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路线→常规的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routine work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3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路线，线路</a:t>
            </a:r>
            <a:endParaRPr lang="zh-CN" altLang="en-US" sz="2400" dirty="0"/>
          </a:p>
        </p:txBody>
      </p:sp>
      <p:sp>
        <p:nvSpPr>
          <p:cNvPr id="105153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惯例  </a:t>
            </a:r>
            <a:r>
              <a:rPr lang="en-US" altLang="zh-CN" sz="2400" b="1" i="1" dirty="0" smtClean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常规的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33" grpId="0"/>
      <p:bldP spid="1051534" grpId="0"/>
      <p:bldP spid="1051535" grpId="0"/>
      <p:bldP spid="10515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rub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5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37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rʌb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74" name="表格 6"/>
          <p:cNvGraphicFramePr>
            <a:graphicFrameLocks noGrp="1"/>
          </p:cNvGraphicFramePr>
          <p:nvPr/>
        </p:nvGraphicFramePr>
        <p:xfrm>
          <a:off x="6092078" y="1115435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484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 hands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375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rʌbə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76" name="表格 10"/>
          <p:cNvGraphicFramePr>
            <a:graphicFrameLocks noGrp="1"/>
          </p:cNvGraphicFramePr>
          <p:nvPr/>
        </p:nvGraphicFramePr>
        <p:xfrm>
          <a:off x="6092078" y="2884643"/>
          <a:ext cx="56949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904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rub(b)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擦＋东西→橡皮擦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rubber boots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rubber balls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3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</a:t>
            </a:r>
            <a:r>
              <a:rPr lang="en-US" altLang="zh-CN" sz="2400" b="1" i="1" dirty="0" smtClean="0"/>
              <a:t>. </a:t>
            </a:r>
            <a:r>
              <a:rPr lang="en-US" altLang="zh-CN" sz="2400" b="1" dirty="0" smtClean="0"/>
              <a:t>(</a:t>
            </a:r>
            <a:r>
              <a:rPr lang="zh-CN" altLang="en-US" sz="2400" b="1" dirty="0"/>
              <a:t>用力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擦</a:t>
            </a:r>
            <a:endParaRPr lang="zh-CN" altLang="en-US" sz="2400" dirty="0"/>
          </a:p>
        </p:txBody>
      </p:sp>
      <p:sp>
        <p:nvSpPr>
          <p:cNvPr id="105154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橡胶</a:t>
            </a:r>
            <a:r>
              <a:rPr lang="zh-CN" altLang="en-US" sz="2400" b="1" dirty="0"/>
              <a:t>；橡皮擦</a:t>
            </a:r>
            <a:endParaRPr lang="zh-CN" altLang="en-US" sz="2400" b="1" dirty="0"/>
          </a:p>
        </p:txBody>
      </p:sp>
      <p:graphicFrame>
        <p:nvGraphicFramePr>
          <p:cNvPr id="4196377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rʌbIʃ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378" name="表格 12"/>
          <p:cNvGraphicFramePr>
            <a:graphicFrameLocks noGrp="1"/>
          </p:cNvGraphicFramePr>
          <p:nvPr/>
        </p:nvGraphicFramePr>
        <p:xfrm>
          <a:off x="6092078" y="43507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rub(b)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擦＋东西→擦出来的污垢→垃圾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 rubbish on a beach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541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i="1" dirty="0" smtClean="0"/>
              <a:t>.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垃圾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37" grpId="0"/>
      <p:bldP spid="1051538" grpId="0"/>
      <p:bldP spid="1051539" grpId="0"/>
      <p:bldP spid="1051540" grpId="0"/>
      <p:bldP spid="10515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4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4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44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现</a:t>
            </a:r>
            <a:r>
              <a:rPr lang="zh-CN" altLang="en-US" sz="2200" b="1" dirty="0"/>
              <a:t>实；真实性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实现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收到；接待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看作；认为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不管的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定期的；经常的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宗</a:t>
            </a:r>
            <a:r>
              <a:rPr lang="zh-CN" altLang="en-US" sz="2200" b="1" dirty="0"/>
              <a:t>教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宗教的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依赖</a:t>
            </a:r>
            <a:endParaRPr lang="zh-CN" altLang="en-US" sz="2200" b="1" dirty="0"/>
          </a:p>
        </p:txBody>
      </p:sp>
      <p:sp>
        <p:nvSpPr>
          <p:cNvPr id="1051545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可靠的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回应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责</a:t>
            </a:r>
            <a:r>
              <a:rPr lang="zh-CN" altLang="en-US" sz="2200" b="1" dirty="0"/>
              <a:t>任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vi./n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上升；出现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升起；出现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包围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周围的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zh-CN" altLang="en-US" sz="2200" b="1" dirty="0" smtClean="0"/>
              <a:t>垃</a:t>
            </a:r>
            <a:r>
              <a:rPr lang="zh-CN" altLang="en-US" sz="2200" b="1" dirty="0"/>
              <a:t>圾</a:t>
            </a:r>
            <a:endParaRPr lang="zh-CN" altLang="en-US" sz="2200" b="1" dirty="0"/>
          </a:p>
        </p:txBody>
      </p:sp>
      <p:sp>
        <p:nvSpPr>
          <p:cNvPr id="1051546" name="文本框 5"/>
          <p:cNvSpPr txBox="1"/>
          <p:nvPr/>
        </p:nvSpPr>
        <p:spPr>
          <a:xfrm>
            <a:off x="677061" y="391079"/>
            <a:ext cx="196593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reality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realize(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realise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receive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regard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regardless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regular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religion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religious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rely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1547" name="文本框 6"/>
          <p:cNvSpPr txBox="1"/>
          <p:nvPr/>
        </p:nvSpPr>
        <p:spPr>
          <a:xfrm>
            <a:off x="6638719" y="452220"/>
            <a:ext cx="280696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reliable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respond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responsibility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rise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arise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surround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surrounding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rubbish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42" grpId="0" animBg="1"/>
      <p:bldP spid="1051543" grpId="0"/>
      <p:bldP spid="1051544" grpId="0"/>
      <p:bldP spid="1051545" grpId="0"/>
      <p:bldP spid="1051546" grpId="0"/>
      <p:bldP spid="10515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4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4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50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receipt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reception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receptionist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concept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exception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regards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register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regulate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551" name="文本占位符 2"/>
          <p:cNvSpPr txBox="1"/>
          <p:nvPr/>
        </p:nvSpPr>
        <p:spPr>
          <a:xfrm>
            <a:off x="6049402" y="780502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regulation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relate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relation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relationship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relative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relevant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response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responsible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552" name="文本框 5"/>
          <p:cNvSpPr txBox="1"/>
          <p:nvPr/>
        </p:nvSpPr>
        <p:spPr>
          <a:xfrm>
            <a:off x="2371530" y="647618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收据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接待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接待员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概念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例外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问候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登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调节</a:t>
            </a:r>
            <a:r>
              <a:rPr lang="zh-CN" altLang="en-US" sz="2400" b="1" dirty="0">
                <a:solidFill>
                  <a:srgbClr val="C00000"/>
                </a:solidFill>
              </a:rPr>
              <a:t>；调对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553" name="文本框 6"/>
          <p:cNvSpPr txBox="1"/>
          <p:nvPr/>
        </p:nvSpPr>
        <p:spPr>
          <a:xfrm>
            <a:off x="7986323" y="647618"/>
            <a:ext cx="354593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规章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与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· · · · · ·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相</a:t>
            </a:r>
            <a:r>
              <a:rPr lang="zh-CN" altLang="en-US" sz="2400" b="1" dirty="0">
                <a:solidFill>
                  <a:srgbClr val="C00000"/>
                </a:solidFill>
              </a:rPr>
              <a:t>关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关系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    (</a:t>
            </a:r>
            <a:r>
              <a:rPr lang="zh-CN" altLang="en-US" sz="2400" b="1" dirty="0">
                <a:solidFill>
                  <a:srgbClr val="C00000"/>
                </a:solidFill>
              </a:rPr>
              <a:t>重大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关系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亲戚，相对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相关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反应</a:t>
            </a:r>
            <a:r>
              <a:rPr lang="zh-CN" altLang="en-US" sz="2400" b="1" dirty="0">
                <a:solidFill>
                  <a:srgbClr val="C00000"/>
                </a:solidFill>
              </a:rPr>
              <a:t>；回应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负责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48" grpId="0" animBg="1"/>
      <p:bldP spid="1051549" grpId="0"/>
      <p:bldP spid="1051550" grpId="0"/>
      <p:bldP spid="1051551" grpId="0"/>
      <p:bldP spid="1051552" grpId="0"/>
      <p:bldP spid="10515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5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5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56" name="文本占位符 2"/>
          <p:cNvSpPr>
            <a:spLocks noGrp="1"/>
          </p:cNvSpPr>
          <p:nvPr>
            <p:ph type="body" idx="1"/>
          </p:nvPr>
        </p:nvSpPr>
        <p:spPr>
          <a:xfrm>
            <a:off x="241540" y="780502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arrest 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unrest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ripe </a:t>
            </a:r>
            <a:r>
              <a:rPr lang="en-US" altLang="zh-CN" b="1" i="1" dirty="0" smtClean="0"/>
              <a:t>adj</a:t>
            </a:r>
            <a:r>
              <a:rPr lang="en-US" altLang="zh-CN" b="1" dirty="0" smtClean="0"/>
              <a:t>. 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ripen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roundabout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surrender </a:t>
            </a:r>
            <a:r>
              <a:rPr lang="en-US" altLang="zh-CN" b="1" i="1" dirty="0"/>
              <a:t>vi./n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route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routine </a:t>
            </a:r>
            <a:r>
              <a:rPr lang="en-US" altLang="zh-CN" b="1" i="1" dirty="0" smtClean="0"/>
              <a:t>n./</a:t>
            </a:r>
            <a:r>
              <a:rPr lang="en-US" altLang="zh-CN" b="1" i="1" dirty="0" err="1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1557" name="文本框 5"/>
          <p:cNvSpPr txBox="1"/>
          <p:nvPr/>
        </p:nvSpPr>
        <p:spPr>
          <a:xfrm>
            <a:off x="2251703" y="636601"/>
            <a:ext cx="277670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逮捕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不安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果子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成熟的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使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成熟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绕道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投降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路线</a:t>
            </a:r>
            <a:r>
              <a:rPr lang="zh-CN" altLang="en-US" sz="2400" b="1" dirty="0">
                <a:solidFill>
                  <a:srgbClr val="C00000"/>
                </a:solidFill>
              </a:rPr>
              <a:t>，线路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惯例</a:t>
            </a:r>
            <a:r>
              <a:rPr lang="zh-CN" altLang="en-US" sz="2400" b="1" dirty="0">
                <a:solidFill>
                  <a:srgbClr val="C00000"/>
                </a:solidFill>
              </a:rPr>
              <a:t>　常规的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54" grpId="0" animBg="1"/>
      <p:bldP spid="1051555" grpId="0"/>
      <p:bldP spid="1051556" grpId="0"/>
      <p:bldP spid="105155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5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5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提示写出所给单词的正确</a:t>
            </a:r>
            <a:r>
              <a:rPr lang="zh-CN" altLang="en-US" dirty="0" smtClean="0"/>
              <a:t>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60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Dad was a very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religion) man, and he goes to the church every Sunday.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don't think Tom is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rely)</a:t>
            </a:r>
            <a:r>
              <a:rPr lang="zh-CN" altLang="en-US" b="1" dirty="0"/>
              <a:t>．</a:t>
            </a:r>
            <a:r>
              <a:rPr lang="en-US" altLang="zh-CN" b="1" dirty="0"/>
              <a:t>I mean he is sometimes too careless.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 knocked on the door but there was no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respond)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Take care of you and write to </a:t>
            </a:r>
            <a:r>
              <a:rPr lang="en-US" altLang="zh-CN" b="1"/>
              <a:t>me </a:t>
            </a:r>
            <a:r>
              <a:rPr lang="en-US" altLang="zh-CN" b="1" smtClean="0"/>
              <a:t>soon. </a:t>
            </a:r>
            <a:r>
              <a:rPr lang="en-US" altLang="zh-CN" b="1" dirty="0" smtClean="0"/>
              <a:t>Give </a:t>
            </a:r>
            <a:r>
              <a:rPr lang="en-US" altLang="zh-CN" b="1" dirty="0"/>
              <a:t>my best </a:t>
            </a:r>
            <a:r>
              <a:rPr lang="en-US" altLang="zh-CN" b="1" dirty="0" smtClean="0"/>
              <a:t>______________(</a:t>
            </a:r>
            <a:r>
              <a:rPr lang="en-US" altLang="zh-CN" b="1" dirty="0"/>
              <a:t>regard)to Uncle Bernard and Aunt Norah.</a:t>
            </a:r>
            <a:endParaRPr lang="en-US" altLang="zh-CN" b="1" dirty="0"/>
          </a:p>
        </p:txBody>
      </p:sp>
      <p:sp>
        <p:nvSpPr>
          <p:cNvPr id="1051561" name="矩形 7"/>
          <p:cNvSpPr/>
          <p:nvPr/>
        </p:nvSpPr>
        <p:spPr>
          <a:xfrm>
            <a:off x="3191322" y="684523"/>
            <a:ext cx="130599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religious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62" name="矩形 8"/>
          <p:cNvSpPr/>
          <p:nvPr/>
        </p:nvSpPr>
        <p:spPr>
          <a:xfrm>
            <a:off x="3756868" y="2058710"/>
            <a:ext cx="116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reliable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63" name="矩形 9"/>
          <p:cNvSpPr/>
          <p:nvPr/>
        </p:nvSpPr>
        <p:spPr>
          <a:xfrm>
            <a:off x="6267442" y="2795299"/>
            <a:ext cx="132523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response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64" name="矩形 10"/>
          <p:cNvSpPr/>
          <p:nvPr/>
        </p:nvSpPr>
        <p:spPr>
          <a:xfrm>
            <a:off x="7894698" y="3533323"/>
            <a:ext cx="11873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regards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58" grpId="0" animBg="1"/>
      <p:bldP spid="1051559" grpId="0"/>
      <p:bldP spid="1051560" grpId="0"/>
      <p:bldP spid="1051561" grpId="0" animBg="1"/>
      <p:bldP spid="1051562" grpId="0" animBg="1"/>
      <p:bldP spid="1051563" grpId="0" animBg="1"/>
      <p:bldP spid="10515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6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6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67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You can rely on him ____________(help</a:t>
            </a:r>
            <a:r>
              <a:rPr lang="en-US" altLang="zh-CN" b="1" dirty="0" smtClean="0"/>
              <a:t>) you </a:t>
            </a:r>
            <a:r>
              <a:rPr lang="en-US" altLang="zh-CN" b="1" dirty="0"/>
              <a:t>when you are in trouble.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It seemed as if as soon as one problem was solved a new one ____________(arise)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surround) by positive people</a:t>
            </a:r>
            <a:r>
              <a:rPr lang="zh-CN" altLang="en-US" b="1" dirty="0"/>
              <a:t>，</a:t>
            </a:r>
            <a:r>
              <a:rPr lang="en-US" altLang="zh-CN" b="1" dirty="0"/>
              <a:t>you will keep focused on what you can do instead of what you can't.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 man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arrest)in connection with the robbery last week.</a:t>
            </a:r>
            <a:endParaRPr lang="en-US" altLang="zh-CN" b="1" dirty="0"/>
          </a:p>
        </p:txBody>
      </p:sp>
      <p:sp>
        <p:nvSpPr>
          <p:cNvPr id="1051568" name="矩形 7"/>
          <p:cNvSpPr/>
          <p:nvPr/>
        </p:nvSpPr>
        <p:spPr>
          <a:xfrm>
            <a:off x="3730836" y="658403"/>
            <a:ext cx="108234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help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69" name="矩形 8"/>
          <p:cNvSpPr/>
          <p:nvPr/>
        </p:nvSpPr>
        <p:spPr>
          <a:xfrm>
            <a:off x="9051633" y="1394838"/>
            <a:ext cx="87960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arose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0" name="矩形 9"/>
          <p:cNvSpPr/>
          <p:nvPr/>
        </p:nvSpPr>
        <p:spPr>
          <a:xfrm>
            <a:off x="1133435" y="2144319"/>
            <a:ext cx="177086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Surrounded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1" name="矩形 10"/>
          <p:cNvSpPr/>
          <p:nvPr/>
        </p:nvSpPr>
        <p:spPr>
          <a:xfrm>
            <a:off x="1956120" y="3505229"/>
            <a:ext cx="184621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arrested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65" grpId="0" animBg="1"/>
      <p:bldP spid="1051566" grpId="0"/>
      <p:bldP spid="1051567" grpId="0"/>
      <p:bldP spid="1051568" grpId="0" animBg="1"/>
      <p:bldP spid="1051569" grpId="0" animBg="1"/>
      <p:bldP spid="1051570" grpId="0" animBg="1"/>
      <p:bldP spid="105157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7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7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74" name="文本占位符 2"/>
          <p:cNvSpPr>
            <a:spLocks noGrp="1"/>
          </p:cNvSpPr>
          <p:nvPr>
            <p:ph type="body" idx="1"/>
          </p:nvPr>
        </p:nvSpPr>
        <p:spPr>
          <a:xfrm>
            <a:off x="305826" y="48037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 reality</a:t>
            </a:r>
            <a:r>
              <a:rPr lang="zh-CN" altLang="en-US" b="1" dirty="0"/>
              <a:t>，</a:t>
            </a:r>
            <a:r>
              <a:rPr lang="en-US" altLang="zh-CN" b="1" dirty="0"/>
              <a:t>different students have different learning habits</a:t>
            </a:r>
            <a:r>
              <a:rPr lang="zh-CN" altLang="en-US" b="1" dirty="0"/>
              <a:t>，</a:t>
            </a:r>
            <a:r>
              <a:rPr lang="en-US" altLang="zh-CN" b="1" dirty="0"/>
              <a:t>which I think influence their learning efficiency greatly.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Meanwhile</a:t>
            </a:r>
            <a:r>
              <a:rPr lang="zh-CN" altLang="en-US" b="1" dirty="0"/>
              <a:t>，</a:t>
            </a:r>
            <a:r>
              <a:rPr lang="en-US" altLang="zh-CN" b="1" dirty="0"/>
              <a:t>I will regard it ________ my duty to help keep our environment clean and healthy.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 just buried myself in huge amounts ________ practice</a:t>
            </a:r>
            <a:r>
              <a:rPr lang="zh-CN" altLang="en-US" b="1" dirty="0"/>
              <a:t>，</a:t>
            </a:r>
            <a:r>
              <a:rPr lang="en-US" altLang="zh-CN" b="1" dirty="0"/>
              <a:t>regardless of repeated mistakes.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 man is being questioned in relation ________ the attempted murder last night.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What he said was not directly relevant ________ what he had done.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They don't move</a:t>
            </a:r>
            <a:r>
              <a:rPr lang="zh-CN" altLang="en-US" b="1" dirty="0"/>
              <a:t>，</a:t>
            </a:r>
            <a:r>
              <a:rPr lang="en-US" altLang="zh-CN" b="1" dirty="0"/>
              <a:t>they don't make sounds and they don't seem to respond ________anything—at least not very quickly.</a:t>
            </a:r>
            <a:endParaRPr lang="en-US" altLang="zh-CN" b="1" dirty="0"/>
          </a:p>
        </p:txBody>
      </p:sp>
      <p:sp>
        <p:nvSpPr>
          <p:cNvPr id="1051575" name="矩形 16"/>
          <p:cNvSpPr/>
          <p:nvPr/>
        </p:nvSpPr>
        <p:spPr>
          <a:xfrm>
            <a:off x="1188864" y="490843"/>
            <a:ext cx="47641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6" name="矩形 17"/>
          <p:cNvSpPr/>
          <p:nvPr/>
        </p:nvSpPr>
        <p:spPr>
          <a:xfrm>
            <a:off x="4755715" y="1714160"/>
            <a:ext cx="4587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7" name="矩形 18"/>
          <p:cNvSpPr/>
          <p:nvPr/>
        </p:nvSpPr>
        <p:spPr>
          <a:xfrm>
            <a:off x="5871505" y="2792434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8" name="矩形 7"/>
          <p:cNvSpPr/>
          <p:nvPr/>
        </p:nvSpPr>
        <p:spPr>
          <a:xfrm>
            <a:off x="6016669" y="3959443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79" name="矩形 8"/>
          <p:cNvSpPr/>
          <p:nvPr/>
        </p:nvSpPr>
        <p:spPr>
          <a:xfrm>
            <a:off x="6145637" y="4600359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1580" name="矩形 9"/>
          <p:cNvSpPr/>
          <p:nvPr/>
        </p:nvSpPr>
        <p:spPr>
          <a:xfrm>
            <a:off x="755349" y="5751809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72" grpId="0" animBg="1"/>
      <p:bldP spid="1051573" grpId="0"/>
      <p:bldP spid="1051574" grpId="0"/>
      <p:bldP spid="1051575" grpId="0" animBg="1"/>
      <p:bldP spid="1051576" grpId="0" animBg="1"/>
      <p:bldP spid="1051577" grpId="0" animBg="1"/>
      <p:bldP spid="1051578" grpId="0" animBg="1"/>
      <p:bldP spid="1051579" grpId="0" animBg="1"/>
      <p:bldP spid="105158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58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58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1583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．只有在那时我才意识到与所有的朋友脱离关系是多么地傻。</a:t>
            </a:r>
            <a:r>
              <a:rPr lang="en-US" altLang="zh-CN" b="1" dirty="0"/>
              <a:t>(realize)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．作为社会的一员，我意识到有责任感是建设更好社会所需要的。</a:t>
            </a:r>
            <a:r>
              <a:rPr lang="en-US" altLang="zh-CN" b="1" dirty="0"/>
              <a:t>(being responsible)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．遵守规则让社会发展平稳、人民生活安定是每个人的责任。</a:t>
            </a:r>
            <a:r>
              <a:rPr lang="en-US" altLang="zh-CN" b="1" dirty="0"/>
              <a:t>(It is one's responsibility to</a:t>
            </a:r>
            <a:r>
              <a:rPr lang="en-US" altLang="zh-CN" b="1" dirty="0" smtClean="0"/>
              <a:t>...)</a:t>
            </a:r>
            <a:endParaRPr lang="en-US" altLang="zh-CN" b="1" dirty="0"/>
          </a:p>
        </p:txBody>
      </p:sp>
      <p:sp>
        <p:nvSpPr>
          <p:cNvPr id="1051584" name="矩形 6"/>
          <p:cNvSpPr/>
          <p:nvPr/>
        </p:nvSpPr>
        <p:spPr>
          <a:xfrm>
            <a:off x="817411" y="1470222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Only then did I realize that how foolish it was to break away from all of my friends.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585" name="矩形 7"/>
          <p:cNvSpPr/>
          <p:nvPr/>
        </p:nvSpPr>
        <p:spPr>
          <a:xfrm>
            <a:off x="817411" y="2964371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 a member of society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I'm aware that being responsible is what it takes to make a better society.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1586" name="矩形 8"/>
          <p:cNvSpPr/>
          <p:nvPr/>
        </p:nvSpPr>
        <p:spPr>
          <a:xfrm>
            <a:off x="817411" y="448509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 present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more and more parents are laying stress on Child's learning of Chinese.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1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581" grpId="0" animBg="1"/>
      <p:bldP spid="1051582" grpId="0"/>
      <p:bldP spid="1051583" grpId="0"/>
      <p:bldP spid="1051584" grpId="0"/>
      <p:bldP spid="1051585" grpId="0"/>
      <p:bldP spid="10515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prə'djuːs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78" name="表格 6"/>
          <p:cNvGraphicFramePr>
            <a:graphicFrameLocks noGrp="1"/>
          </p:cNvGraphicFramePr>
          <p:nvPr/>
        </p:nvGraphicFramePr>
        <p:xfrm>
          <a:off x="6092078" y="93640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duc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向前＋带来→向前带来产品→生产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portables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prɒdʌkt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80" name="表格 10"/>
          <p:cNvGraphicFramePr>
            <a:graphicFrameLocks noGrp="1"/>
          </p:cNvGraphicFramePr>
          <p:nvPr/>
        </p:nvGraphicFramePr>
        <p:xfrm>
          <a:off x="6092078" y="290263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new product in the market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81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2519"/>
                <a:gridCol w="33062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prə'dʌkʃən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82" name="表格 12"/>
          <p:cNvGraphicFramePr>
            <a:graphicFrameLocks noGrp="1"/>
          </p:cNvGraphicFramePr>
          <p:nvPr/>
        </p:nvGraphicFramePr>
        <p:xfrm>
          <a:off x="6092078" y="462968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produc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生产＋名词后缀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a production meeting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1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生产</a:t>
            </a:r>
            <a:endParaRPr lang="zh-CN" altLang="en-US" sz="2400" dirty="0"/>
          </a:p>
        </p:txBody>
      </p:sp>
      <p:sp>
        <p:nvSpPr>
          <p:cNvPr id="105131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产品</a:t>
            </a:r>
            <a:endParaRPr lang="zh-CN" altLang="en-US" sz="2400" b="1" dirty="0"/>
          </a:p>
        </p:txBody>
      </p:sp>
      <p:sp>
        <p:nvSpPr>
          <p:cNvPr id="1051320" name="文本框 21"/>
          <p:cNvSpPr txBox="1"/>
          <p:nvPr/>
        </p:nvSpPr>
        <p:spPr>
          <a:xfrm>
            <a:off x="237138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生产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16" grpId="0"/>
      <p:bldP spid="1051317" grpId="0"/>
      <p:bldP spid="1051318" grpId="0"/>
      <p:bldP spid="1051319" grpId="0"/>
      <p:bldP spid="10513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9133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8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prə'feʃən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84" name="表格 6"/>
          <p:cNvGraphicFramePr>
            <a:graphicFrameLocks noGrp="1"/>
          </p:cNvGraphicFramePr>
          <p:nvPr/>
        </p:nvGraphicFramePr>
        <p:xfrm>
          <a:off x="6092078" y="119670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向前＋说→演说是种“职业”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85" name="表格 9"/>
          <p:cNvGraphicFramePr>
            <a:graphicFrameLocks noGrp="1"/>
          </p:cNvGraphicFramePr>
          <p:nvPr/>
        </p:nvGraphicFramePr>
        <p:xfrm>
          <a:off x="241540" y="28677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1299"/>
                <a:gridCol w="30264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prə'feʃənl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86" name="表格 10"/>
          <p:cNvGraphicFramePr>
            <a:graphicFrameLocks noGrp="1"/>
          </p:cNvGraphicFramePr>
          <p:nvPr/>
        </p:nvGraphicFramePr>
        <p:xfrm>
          <a:off x="6092078" y="28861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profession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职业＋的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professional basketball player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23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高层次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职业</a:t>
            </a:r>
            <a:endParaRPr lang="zh-CN" altLang="en-US" sz="2400" dirty="0"/>
          </a:p>
        </p:txBody>
      </p:sp>
      <p:sp>
        <p:nvSpPr>
          <p:cNvPr id="1051324" name="文本框 20"/>
          <p:cNvSpPr txBox="1"/>
          <p:nvPr/>
        </p:nvSpPr>
        <p:spPr>
          <a:xfrm>
            <a:off x="2664521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职业的</a:t>
            </a:r>
            <a:endParaRPr lang="zh-CN" altLang="en-US" sz="2400" b="1" dirty="0"/>
          </a:p>
        </p:txBody>
      </p:sp>
      <p:graphicFrame>
        <p:nvGraphicFramePr>
          <p:cNvPr id="419618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prə'fesə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88" name="表格 12"/>
          <p:cNvGraphicFramePr>
            <a:graphicFrameLocks noGrp="1"/>
          </p:cNvGraphicFramePr>
          <p:nvPr/>
        </p:nvGraphicFramePr>
        <p:xfrm>
          <a:off x="6110666" y="43304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profess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向前说＋人→教室前面说的人→教授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college professors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25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教授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21" grpId="0"/>
      <p:bldP spid="1051322" grpId="0"/>
      <p:bldP spid="1051323" grpId="0"/>
      <p:bldP spid="1051324" grpId="0"/>
      <p:bldP spid="1051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promise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8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4394"/>
                <a:gridCol w="28133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prɒmɪs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90" name="表格 6"/>
          <p:cNvGraphicFramePr>
            <a:graphicFrameLocks noGrp="1"/>
          </p:cNvGraphicFramePr>
          <p:nvPr/>
        </p:nvGraphicFramePr>
        <p:xfrm>
          <a:off x="6092078" y="940223"/>
          <a:ext cx="5600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630"/>
                <a:gridCol w="4785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向前＋送→向前送话→答应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promise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surprise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9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1868"/>
                <a:gridCol w="2825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kɒmprəmaɪs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92" name="表格 10"/>
          <p:cNvGraphicFramePr>
            <a:graphicFrameLocks noGrp="1"/>
          </p:cNvGraphicFramePr>
          <p:nvPr/>
        </p:nvGraphicFramePr>
        <p:xfrm>
          <a:off x="6092078" y="290709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promise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共同＋答应→各自让点步→妥协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28" name="文本框 19"/>
          <p:cNvSpPr txBox="1"/>
          <p:nvPr/>
        </p:nvSpPr>
        <p:spPr>
          <a:xfrm>
            <a:off x="2873647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答应</a:t>
            </a:r>
            <a:endParaRPr lang="zh-CN" altLang="en-US" sz="2400" dirty="0"/>
          </a:p>
        </p:txBody>
      </p:sp>
      <p:sp>
        <p:nvSpPr>
          <p:cNvPr id="1051329" name="文本框 20"/>
          <p:cNvSpPr txBox="1"/>
          <p:nvPr/>
        </p:nvSpPr>
        <p:spPr>
          <a:xfrm>
            <a:off x="2873647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妥协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26" grpId="0"/>
      <p:bldP spid="1051327" grpId="0"/>
      <p:bldP spid="1051328" grpId="0"/>
      <p:bldP spid="1051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33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pronounce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33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61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pronounce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prə'naʊns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94" name="表格 6"/>
          <p:cNvGraphicFramePr>
            <a:graphicFrameLocks noGrp="1"/>
          </p:cNvGraphicFramePr>
          <p:nvPr/>
        </p:nvGraphicFramePr>
        <p:xfrm>
          <a:off x="6092078" y="11967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nounce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向前＋发声→念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pronounce a long word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6195" name="表格 9"/>
          <p:cNvGraphicFramePr>
            <a:graphicFrameLocks noGrp="1"/>
          </p:cNvGraphicFramePr>
          <p:nvPr/>
        </p:nvGraphicFramePr>
        <p:xfrm>
          <a:off x="241540" y="2867780"/>
          <a:ext cx="545418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7416"/>
                <a:gridCol w="289676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prəˌnʌnsɪ'eɪʃən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96" name="表格 10"/>
          <p:cNvGraphicFramePr>
            <a:graphicFrameLocks noGrp="1"/>
          </p:cNvGraphicFramePr>
          <p:nvPr/>
        </p:nvGraphicFramePr>
        <p:xfrm>
          <a:off x="6092077" y="2886169"/>
          <a:ext cx="56724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64"/>
                <a:gridCol w="4846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pron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(o)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unc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发音＋后缀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perfect pronunciation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32" name="文本框 19"/>
          <p:cNvSpPr txBox="1"/>
          <p:nvPr/>
        </p:nvSpPr>
        <p:spPr>
          <a:xfrm>
            <a:off x="2538649" y="1608641"/>
            <a:ext cx="336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发音，念</a:t>
            </a:r>
            <a:endParaRPr lang="zh-CN" altLang="en-US" sz="2400" dirty="0"/>
          </a:p>
        </p:txBody>
      </p:sp>
      <p:sp>
        <p:nvSpPr>
          <p:cNvPr id="1051333" name="文本框 20"/>
          <p:cNvSpPr txBox="1"/>
          <p:nvPr/>
        </p:nvSpPr>
        <p:spPr>
          <a:xfrm>
            <a:off x="2865244" y="33434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发音</a:t>
            </a:r>
            <a:endParaRPr lang="zh-CN" altLang="en-US" sz="2400" b="1" dirty="0"/>
          </a:p>
        </p:txBody>
      </p:sp>
      <p:graphicFrame>
        <p:nvGraphicFramePr>
          <p:cNvPr id="4196197" name="表格 11"/>
          <p:cNvGraphicFramePr>
            <a:graphicFrameLocks noGrp="1"/>
          </p:cNvGraphicFramePr>
          <p:nvPr/>
        </p:nvGraphicFramePr>
        <p:xfrm>
          <a:off x="260128" y="452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864"/>
                <a:gridCol w="30448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announce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ə'naʊns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6198" name="表格 12"/>
          <p:cNvGraphicFramePr>
            <a:graphicFrameLocks noGrp="1"/>
          </p:cNvGraphicFramePr>
          <p:nvPr/>
        </p:nvGraphicFramePr>
        <p:xfrm>
          <a:off x="6110666" y="45423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nounce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加强＋发声→宣布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announce a delay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34" name="文本框 13"/>
          <p:cNvSpPr txBox="1"/>
          <p:nvPr/>
        </p:nvSpPr>
        <p:spPr>
          <a:xfrm>
            <a:off x="2599400" y="500124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宣布，通知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330" grpId="0"/>
      <p:bldP spid="1051331" grpId="0"/>
      <p:bldP spid="1051332" grpId="0"/>
      <p:bldP spid="1051333" grpId="0"/>
      <p:bldP spid="10513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15227</Words>
  <Application>WPS 演示</Application>
  <PresentationFormat>自定义</PresentationFormat>
  <Paragraphs>3224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0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结构法记词-17</vt:lpstr>
      <vt:lpstr>高考词汇精讲</vt:lpstr>
      <vt:lpstr>prison串记</vt:lpstr>
      <vt:lpstr>procedure串记</vt:lpstr>
      <vt:lpstr>produce串记</vt:lpstr>
      <vt:lpstr>profession串记</vt:lpstr>
      <vt:lpstr>promise串记</vt:lpstr>
      <vt:lpstr>pronounce串记</vt:lpstr>
      <vt:lpstr>prove串记</vt:lpstr>
      <vt:lpstr>protect串记</vt:lpstr>
      <vt:lpstr>pub串记</vt:lpstr>
      <vt:lpstr>pull串记</vt:lpstr>
      <vt:lpstr>punctual串记</vt:lpstr>
      <vt:lpstr>punish串记</vt:lpstr>
      <vt:lpstr>put串记</vt:lpstr>
      <vt:lpstr>puzzle串记</vt:lpstr>
      <vt:lpstr>quality串记</vt:lpstr>
      <vt:lpstr>quiet串记</vt:lpstr>
      <vt:lpstr>race串记</vt:lpstr>
      <vt:lpstr>radio串记</vt:lpstr>
      <vt:lpstr>rainbow串记</vt:lpstr>
      <vt:lpstr>raise串记</vt:lpstr>
      <vt:lpstr>read串记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IV. 用所给动词的适当形式填空</vt:lpstr>
      <vt:lpstr>V. 选词填空</vt:lpstr>
      <vt:lpstr>VI. 单句写作</vt:lpstr>
      <vt:lpstr>结构法记词-18</vt:lpstr>
      <vt:lpstr>高考词汇精讲</vt:lpstr>
      <vt:lpstr>real串记</vt:lpstr>
      <vt:lpstr>receive串记</vt:lpstr>
      <vt:lpstr>receive串记</vt:lpstr>
      <vt:lpstr>regard串记</vt:lpstr>
      <vt:lpstr>regular串记</vt:lpstr>
      <vt:lpstr>relate串记</vt:lpstr>
      <vt:lpstr>relate串记</vt:lpstr>
      <vt:lpstr>religion串记</vt:lpstr>
      <vt:lpstr>rely串记</vt:lpstr>
      <vt:lpstr>respond串记</vt:lpstr>
      <vt:lpstr>rest串记</vt:lpstr>
      <vt:lpstr>ripe串记</vt:lpstr>
      <vt:lpstr>rise串记</vt:lpstr>
      <vt:lpstr>round串记</vt:lpstr>
      <vt:lpstr>round串记</vt:lpstr>
      <vt:lpstr>route串记</vt:lpstr>
      <vt:lpstr>rub串记</vt:lpstr>
      <vt:lpstr>PowerPoint 演示文稿</vt:lpstr>
      <vt:lpstr>I. 根据提示写出单词的正确形式</vt:lpstr>
      <vt:lpstr>II. 写出单词的正确含义</vt:lpstr>
      <vt:lpstr>II. 写出单词的正确含义</vt:lpstr>
      <vt:lpstr>III. 根据提示写出所给单词的正确形式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13</cp:revision>
  <dcterms:created xsi:type="dcterms:W3CDTF">2017-12-31T20:06:00Z</dcterms:created>
  <dcterms:modified xsi:type="dcterms:W3CDTF">2020-10-20T08:21:35Z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