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1361" r:id="rId3"/>
    <p:sldId id="983" r:id="rId4"/>
    <p:sldId id="984" r:id="rId5"/>
    <p:sldId id="985" r:id="rId6"/>
    <p:sldId id="986" r:id="rId7"/>
    <p:sldId id="987" r:id="rId8"/>
    <p:sldId id="988" r:id="rId9"/>
    <p:sldId id="989" r:id="rId10"/>
    <p:sldId id="990" r:id="rId11"/>
    <p:sldId id="991" r:id="rId12"/>
    <p:sldId id="992" r:id="rId13"/>
    <p:sldId id="993" r:id="rId14"/>
    <p:sldId id="994" r:id="rId15"/>
    <p:sldId id="995" r:id="rId16"/>
    <p:sldId id="996" r:id="rId17"/>
    <p:sldId id="997" r:id="rId18"/>
    <p:sldId id="998" r:id="rId19"/>
    <p:sldId id="999" r:id="rId20"/>
    <p:sldId id="1000" r:id="rId21"/>
    <p:sldId id="1001" r:id="rId22"/>
    <p:sldId id="1002" r:id="rId23"/>
    <p:sldId id="1003" r:id="rId24"/>
    <p:sldId id="1004" r:id="rId25"/>
    <p:sldId id="1005" r:id="rId26"/>
    <p:sldId id="1006" r:id="rId27"/>
    <p:sldId id="1007" r:id="rId28"/>
    <p:sldId id="1008" r:id="rId29"/>
    <p:sldId id="1009" r:id="rId30"/>
    <p:sldId id="1010" r:id="rId31"/>
    <p:sldId id="1011" r:id="rId32"/>
    <p:sldId id="1012" r:id="rId33"/>
    <p:sldId id="1013" r:id="rId34"/>
    <p:sldId id="1014" r:id="rId35"/>
    <p:sldId id="1015" r:id="rId36"/>
    <p:sldId id="1016" r:id="rId37"/>
    <p:sldId id="1017" r:id="rId38"/>
    <p:sldId id="1018" r:id="rId39"/>
    <p:sldId id="1019" r:id="rId40"/>
    <p:sldId id="1020" r:id="rId41"/>
    <p:sldId id="1021" r:id="rId42"/>
    <p:sldId id="1022" r:id="rId43"/>
    <p:sldId id="1023" r:id="rId44"/>
    <p:sldId id="1024" r:id="rId45"/>
    <p:sldId id="1025" r:id="rId46"/>
    <p:sldId id="1026" r:id="rId47"/>
    <p:sldId id="1027" r:id="rId48"/>
    <p:sldId id="1028" r:id="rId49"/>
    <p:sldId id="1029" r:id="rId50"/>
    <p:sldId id="1030" r:id="rId51"/>
    <p:sldId id="1031" r:id="rId52"/>
    <p:sldId id="1032" r:id="rId53"/>
    <p:sldId id="1033" r:id="rId54"/>
    <p:sldId id="1034" r:id="rId55"/>
    <p:sldId id="1035" r:id="rId56"/>
    <p:sldId id="3285" r:id="rId57"/>
    <p:sldId id="1041" r:id="rId58"/>
    <p:sldId id="1042" r:id="rId59"/>
    <p:sldId id="1043" r:id="rId60"/>
    <p:sldId id="1044" r:id="rId61"/>
    <p:sldId id="1045" r:id="rId62"/>
    <p:sldId id="1046" r:id="rId63"/>
    <p:sldId id="1047" r:id="rId64"/>
    <p:sldId id="1048" r:id="rId65"/>
    <p:sldId id="3217" r:id="rId6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1" Type="http://schemas.openxmlformats.org/officeDocument/2006/relationships/tableStyles" Target="tableStyles.xml"/><Relationship Id="rId70" Type="http://schemas.openxmlformats.org/officeDocument/2006/relationships/viewProps" Target="viewProps.xml"/><Relationship Id="rId7" Type="http://schemas.openxmlformats.org/officeDocument/2006/relationships/slide" Target="slides/slide5.xml"/><Relationship Id="rId69" Type="http://schemas.openxmlformats.org/officeDocument/2006/relationships/presProps" Target="presProps.xml"/><Relationship Id="rId68" Type="http://schemas.openxmlformats.org/officeDocument/2006/relationships/handoutMaster" Target="handoutMasters/handoutMaster1.xml"/><Relationship Id="rId67" Type="http://schemas.openxmlformats.org/officeDocument/2006/relationships/notesMaster" Target="notesMasters/notesMaster1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420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单词巧学巧记和精讲精练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-13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42200" y="4076065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23-24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2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0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/vest/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07" name="表格 6"/>
          <p:cNvGraphicFramePr>
            <a:graphicFrameLocks noGrp="1"/>
          </p:cNvGraphicFramePr>
          <p:nvPr/>
        </p:nvGraphicFramePr>
        <p:xfrm>
          <a:off x="6092078" y="955498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yellow vest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0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ɪn'vestmənt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09" name="表格 10"/>
          <p:cNvGraphicFramePr>
            <a:graphicFrameLocks noGrp="1"/>
          </p:cNvGraphicFramePr>
          <p:nvPr/>
        </p:nvGraphicFramePr>
        <p:xfrm>
          <a:off x="6092078" y="294727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vest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放入＋背心→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穿背心的人在交易所投资股票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29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背心，马甲</a:t>
            </a:r>
            <a:endParaRPr lang="zh-CN" altLang="en-US" sz="2400" dirty="0"/>
          </a:p>
        </p:txBody>
      </p:sp>
      <p:sp>
        <p:nvSpPr>
          <p:cNvPr id="1052300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投资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97" grpId="0"/>
      <p:bldP spid="1052298" grpId="0"/>
      <p:bldP spid="1052299" grpId="0"/>
      <p:bldP spid="10523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0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view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0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1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11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beautiful view out of a window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1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preview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prɪ'vju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13" name="表格 10"/>
          <p:cNvGraphicFramePr>
            <a:graphicFrameLocks noGrp="1"/>
          </p:cNvGraphicFramePr>
          <p:nvPr/>
        </p:nvGraphicFramePr>
        <p:xfrm>
          <a:off x="6092078" y="2884794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794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view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前＋看→在前面看→预习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preview one's lessons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1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rɪ'vju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15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view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重复＋看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the last unit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03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风景 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看</a:t>
            </a:r>
            <a:endParaRPr lang="zh-CN" altLang="en-US" sz="2400" dirty="0"/>
          </a:p>
        </p:txBody>
      </p:sp>
      <p:sp>
        <p:nvSpPr>
          <p:cNvPr id="1052304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预习</a:t>
            </a:r>
            <a:endParaRPr lang="zh-CN" altLang="en-US" sz="2400" b="1" dirty="0"/>
          </a:p>
        </p:txBody>
      </p:sp>
      <p:sp>
        <p:nvSpPr>
          <p:cNvPr id="1052305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复习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01" grpId="0"/>
      <p:bldP spid="1052302" grpId="0"/>
      <p:bldP spid="1052303" grpId="0"/>
      <p:bldP spid="1052304" grpId="0"/>
      <p:bldP spid="1052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0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view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0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1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viewpoint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vjuːpɔɪnt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17" name="表格 6"/>
          <p:cNvGraphicFramePr>
            <a:graphicFrameLocks noGrp="1"/>
          </p:cNvGraphicFramePr>
          <p:nvPr/>
        </p:nvGraphicFramePr>
        <p:xfrm>
          <a:off x="6092078" y="120158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view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point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看＋点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argue about two different viewpoints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1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interview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ɪntəvju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19" name="表格 10"/>
          <p:cNvGraphicFramePr>
            <a:graphicFrameLocks noGrp="1"/>
          </p:cNvGraphicFramePr>
          <p:nvPr/>
        </p:nvGraphicFramePr>
        <p:xfrm>
          <a:off x="6092078" y="293581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view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相互＋看→面谈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 job interview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08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观点</a:t>
            </a:r>
            <a:endParaRPr lang="zh-CN" altLang="en-US" sz="2400" dirty="0"/>
          </a:p>
        </p:txBody>
      </p:sp>
      <p:sp>
        <p:nvSpPr>
          <p:cNvPr id="1052309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面谈，面试；采访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06" grpId="0"/>
      <p:bldP spid="1052307" grpId="0"/>
      <p:bldP spid="1052308" grpId="0"/>
      <p:bldP spid="10523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1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violent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1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20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vaɪələnt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21" name="表格 6"/>
          <p:cNvGraphicFramePr>
            <a:graphicFrameLocks noGrp="1"/>
          </p:cNvGraphicFramePr>
          <p:nvPr/>
        </p:nvGraphicFramePr>
        <p:xfrm>
          <a:off x="241540" y="180678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viol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暴力＋的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deal a violent blow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22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vaɪələns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23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viol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暴力＋名词后缀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violence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24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vaɪəleɪt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25" name="表格 14"/>
          <p:cNvGraphicFramePr>
            <a:graphicFrameLocks noGrp="1"/>
          </p:cNvGraphicFramePr>
          <p:nvPr/>
        </p:nvGraphicFramePr>
        <p:xfrm>
          <a:off x="6514877" y="1819664"/>
          <a:ext cx="564277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523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viol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暴力＋使→暴力抗法→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违反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violate a school regulation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26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violation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vaɪə'leɪʃən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27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violat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违反＋名词后缀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repeated violation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12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暴力的，猛烈的</a:t>
            </a:r>
            <a:endParaRPr lang="zh-CN" altLang="en-US" sz="2400" dirty="0"/>
          </a:p>
        </p:txBody>
      </p:sp>
      <p:sp>
        <p:nvSpPr>
          <p:cNvPr id="1052313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暴力</a:t>
            </a:r>
            <a:endParaRPr lang="zh-CN" altLang="en-US" sz="2400" b="1" dirty="0"/>
          </a:p>
        </p:txBody>
      </p:sp>
      <p:sp>
        <p:nvSpPr>
          <p:cNvPr id="1052314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违反</a:t>
            </a:r>
            <a:endParaRPr lang="zh-CN" altLang="en-US" sz="2400" dirty="0"/>
          </a:p>
        </p:txBody>
      </p:sp>
      <p:sp>
        <p:nvSpPr>
          <p:cNvPr id="1052315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违反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10" grpId="0"/>
      <p:bldP spid="1052311" grpId="0"/>
      <p:bldP spid="1052312" grpId="0"/>
      <p:bldP spid="1052313" grpId="0"/>
      <p:bldP spid="1052314" grpId="0"/>
      <p:bldP spid="10523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1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visit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1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2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vɪzɪt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29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看＋走→走去看→参观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visit a scenic spot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3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vɪzɪtə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31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参观＋人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domestic and foreign visitors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3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rɪ'vɪʒən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33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vision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重复＋看→修改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 repeated revision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18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</a:t>
            </a:r>
            <a:r>
              <a:rPr lang="en-US" altLang="zh-CN" sz="2400" b="1" i="1" dirty="0" err="1"/>
              <a:t>vt.</a:t>
            </a:r>
            <a:r>
              <a:rPr lang="zh-CN" altLang="en-US" sz="2400" b="1" dirty="0"/>
              <a:t>参观，拜访</a:t>
            </a:r>
            <a:endParaRPr lang="zh-CN" altLang="en-US" sz="2400" dirty="0"/>
          </a:p>
        </p:txBody>
      </p:sp>
      <p:sp>
        <p:nvSpPr>
          <p:cNvPr id="1052319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参观者，客人</a:t>
            </a:r>
            <a:endParaRPr lang="zh-CN" altLang="en-US" sz="2400" b="1" dirty="0"/>
          </a:p>
        </p:txBody>
      </p:sp>
      <p:sp>
        <p:nvSpPr>
          <p:cNvPr id="1052320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修改；复习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16" grpId="0"/>
      <p:bldP spid="1052317" grpId="0"/>
      <p:bldP spid="1052318" grpId="0"/>
      <p:bldP spid="1052319" grpId="0"/>
      <p:bldP spid="10523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2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visit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2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3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vɪʒʊəl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35" name="表格 6"/>
          <p:cNvGraphicFramePr>
            <a:graphicFrameLocks noGrp="1"/>
          </p:cNvGraphicFramePr>
          <p:nvPr/>
        </p:nvGraphicFramePr>
        <p:xfrm>
          <a:off x="6092078" y="120158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visual images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3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visa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viːzə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37" name="表格 10"/>
          <p:cNvGraphicFramePr>
            <a:graphicFrameLocks noGrp="1"/>
          </p:cNvGraphicFramePr>
          <p:nvPr/>
        </p:nvGraphicFramePr>
        <p:xfrm>
          <a:off x="6092078" y="268529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看＋一个→去另一个国家看看需要“签证”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a visa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23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视觉的</a:t>
            </a:r>
            <a:endParaRPr lang="zh-CN" altLang="en-US" sz="2400" dirty="0"/>
          </a:p>
        </p:txBody>
      </p:sp>
      <p:sp>
        <p:nvSpPr>
          <p:cNvPr id="1052324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签证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21" grpId="0"/>
      <p:bldP spid="1052322" grpId="0"/>
      <p:bldP spid="1052323" grpId="0"/>
      <p:bldP spid="10523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2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vitamin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2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3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vɪtəmɪn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39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 on vitamins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40" name="表格 9"/>
          <p:cNvGraphicFramePr>
            <a:graphicFrameLocks noGrp="1"/>
          </p:cNvGraphicFramePr>
          <p:nvPr/>
        </p:nvGraphicFramePr>
        <p:xfrm>
          <a:off x="241540" y="2890082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vaɪtəl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41" name="表格 10"/>
          <p:cNvGraphicFramePr>
            <a:graphicFrameLocks noGrp="1"/>
          </p:cNvGraphicFramePr>
          <p:nvPr/>
        </p:nvGraphicFramePr>
        <p:xfrm>
          <a:off x="6092078" y="282201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hit the vital part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2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维他命，维生素</a:t>
            </a:r>
            <a:endParaRPr lang="zh-CN" altLang="en-US" sz="2400" dirty="0"/>
          </a:p>
        </p:txBody>
      </p:sp>
      <p:sp>
        <p:nvSpPr>
          <p:cNvPr id="1052328" name="文本框 20"/>
          <p:cNvSpPr txBox="1"/>
          <p:nvPr/>
        </p:nvSpPr>
        <p:spPr>
          <a:xfrm>
            <a:off x="2560955" y="3365738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极重要的，生命攸关的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25" grpId="0"/>
      <p:bldP spid="1052326" grpId="0"/>
      <p:bldP spid="1052327" grpId="0"/>
      <p:bldP spid="10523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2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voluntary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3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4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vɒləntərɪ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43" name="表格 6"/>
          <p:cNvGraphicFramePr>
            <a:graphicFrameLocks noGrp="1"/>
          </p:cNvGraphicFramePr>
          <p:nvPr/>
        </p:nvGraphicFramePr>
        <p:xfrm>
          <a:off x="6092078" y="120158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volunt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自动的＋形容词后缀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voluntary basis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4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volunteer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vɒlən'tɪə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45" name="表格 10"/>
          <p:cNvGraphicFramePr>
            <a:graphicFrameLocks noGrp="1"/>
          </p:cNvGraphicFramePr>
          <p:nvPr/>
        </p:nvGraphicFramePr>
        <p:xfrm>
          <a:off x="6092078" y="29107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volunt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自动的＋人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apply to be a volunteer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31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自愿的</a:t>
            </a:r>
            <a:endParaRPr lang="zh-CN" altLang="en-US" sz="2400" dirty="0"/>
          </a:p>
        </p:txBody>
      </p:sp>
      <p:sp>
        <p:nvSpPr>
          <p:cNvPr id="1052332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志愿者  </a:t>
            </a:r>
            <a:r>
              <a:rPr lang="en-US" altLang="zh-CN" sz="2400" b="1" i="1" dirty="0" smtClean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自愿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29" grpId="0"/>
      <p:bldP spid="1052330" grpId="0"/>
      <p:bldP spid="1052331" grpId="0"/>
      <p:bldP spid="10523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3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wage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3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4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weɪdʒ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47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monthly wage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4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sælərɪ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49" name="表格 10"/>
          <p:cNvGraphicFramePr>
            <a:graphicFrameLocks noGrp="1"/>
          </p:cNvGraphicFramePr>
          <p:nvPr/>
        </p:nvGraphicFramePr>
        <p:xfrm>
          <a:off x="6092078" y="269675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盐＋后缀→历史上曾用盐作报酬→薪水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salary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3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工资</a:t>
            </a:r>
            <a:endParaRPr lang="zh-CN" altLang="en-US" sz="2400" dirty="0"/>
          </a:p>
        </p:txBody>
      </p:sp>
      <p:sp>
        <p:nvSpPr>
          <p:cNvPr id="1052336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薪水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33" grpId="0"/>
      <p:bldP spid="1052334" grpId="0"/>
      <p:bldP spid="1052335" grpId="0"/>
      <p:bldP spid="10523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3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warn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3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5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wɔːn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51" name="表格 6"/>
          <p:cNvGraphicFramePr>
            <a:graphicFrameLocks noGrp="1"/>
          </p:cNvGraphicFramePr>
          <p:nvPr/>
        </p:nvGraphicFramePr>
        <p:xfrm>
          <a:off x="6092078" y="938539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warn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5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wɔːnɪŋ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53" name="表格 10"/>
          <p:cNvGraphicFramePr>
            <a:graphicFrameLocks noGrp="1"/>
          </p:cNvGraphicFramePr>
          <p:nvPr/>
        </p:nvGraphicFramePr>
        <p:xfrm>
          <a:off x="6092078" y="29232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warn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警告＋名词后缀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 a serious warning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39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警告</a:t>
            </a:r>
            <a:endParaRPr lang="zh-CN" altLang="en-US" sz="2400" dirty="0"/>
          </a:p>
        </p:txBody>
      </p:sp>
      <p:sp>
        <p:nvSpPr>
          <p:cNvPr id="1052340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警告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37" grpId="0"/>
      <p:bldP spid="1052338" grpId="0"/>
      <p:bldP spid="1052339" grpId="0"/>
      <p:bldP spid="1052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58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-23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259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2260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897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2261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2262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use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usual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vacant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value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vary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vest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view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violent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visit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vitamin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voluntary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wage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warn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weak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wealth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web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wild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week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weigh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898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2263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2264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语境写出所给单词的正确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2265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266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4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weak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4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5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wiːk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55" name="表格 6"/>
          <p:cNvGraphicFramePr>
            <a:graphicFrameLocks noGrp="1"/>
          </p:cNvGraphicFramePr>
          <p:nvPr/>
        </p:nvGraphicFramePr>
        <p:xfrm>
          <a:off x="6125128" y="770776"/>
          <a:ext cx="575754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help a weak grandmother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]strong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5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wiːknɪs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57" name="表格 10"/>
          <p:cNvGraphicFramePr>
            <a:graphicFrameLocks noGrp="1"/>
          </p:cNvGraphicFramePr>
          <p:nvPr/>
        </p:nvGraphicFramePr>
        <p:xfrm>
          <a:off x="6092078" y="290969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weak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弱的＋性质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overcome one's weaknesses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43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弱的，体弱的</a:t>
            </a:r>
            <a:endParaRPr lang="zh-CN" altLang="en-US" sz="2400" dirty="0"/>
          </a:p>
        </p:txBody>
      </p:sp>
      <p:sp>
        <p:nvSpPr>
          <p:cNvPr id="1052344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软弱，弱点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41" grpId="0"/>
      <p:bldP spid="1052342" grpId="0"/>
      <p:bldP spid="1052343" grpId="0"/>
      <p:bldP spid="10523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4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wealth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4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5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wealth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wel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59" name="表格 6"/>
          <p:cNvGraphicFramePr>
            <a:graphicFrameLocks noGrp="1"/>
          </p:cNvGraphicFramePr>
          <p:nvPr/>
        </p:nvGraphicFramePr>
        <p:xfrm>
          <a:off x="6092078" y="938539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 means wealth.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6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wealthy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wel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61" name="表格 10"/>
          <p:cNvGraphicFramePr>
            <a:graphicFrameLocks noGrp="1"/>
          </p:cNvGraphicFramePr>
          <p:nvPr/>
        </p:nvGraphicFramePr>
        <p:xfrm>
          <a:off x="6092078" y="29232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wealth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财富＋的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 a wealthy life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]rich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47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财富</a:t>
            </a:r>
            <a:endParaRPr lang="zh-CN" altLang="en-US" sz="2400" dirty="0"/>
          </a:p>
        </p:txBody>
      </p:sp>
      <p:sp>
        <p:nvSpPr>
          <p:cNvPr id="1052348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富有的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45" grpId="0"/>
      <p:bldP spid="1052346" grpId="0"/>
      <p:bldP spid="1052347" grpId="0"/>
      <p:bldP spid="10523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4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5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6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/web/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63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break a spider's web in a corner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6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websaɪt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65" name="表格 10"/>
          <p:cNvGraphicFramePr>
            <a:graphicFrameLocks noGrp="1"/>
          </p:cNvGraphicFramePr>
          <p:nvPr/>
        </p:nvGraphicFramePr>
        <p:xfrm>
          <a:off x="6092078" y="292222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web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site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网＋场址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on an English training website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5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网，蜘蛛网</a:t>
            </a:r>
            <a:endParaRPr lang="zh-CN" altLang="en-US" sz="2400" dirty="0"/>
          </a:p>
        </p:txBody>
      </p:sp>
      <p:sp>
        <p:nvSpPr>
          <p:cNvPr id="1052352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网址，网站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49" grpId="0"/>
      <p:bldP spid="1052350" grpId="0"/>
      <p:bldP spid="1052351" grpId="0"/>
      <p:bldP spid="10523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5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wild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5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6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waɪld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67" name="表格 6"/>
          <p:cNvGraphicFramePr>
            <a:graphicFrameLocks noGrp="1"/>
          </p:cNvGraphicFramePr>
          <p:nvPr/>
        </p:nvGraphicFramePr>
        <p:xfrm>
          <a:off x="6092078" y="938539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 wild animals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6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wildlife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waɪldlaɪf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69" name="表格 10"/>
          <p:cNvGraphicFramePr>
            <a:graphicFrameLocks noGrp="1"/>
          </p:cNvGraphicFramePr>
          <p:nvPr/>
        </p:nvGraphicFramePr>
        <p:xfrm>
          <a:off x="6092078" y="29232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wild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life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野生的＋生命的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preserve some space for wildlife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55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野生的；荒野的</a:t>
            </a:r>
            <a:endParaRPr lang="zh-CN" altLang="en-US" sz="2400" dirty="0"/>
          </a:p>
        </p:txBody>
      </p:sp>
      <p:sp>
        <p:nvSpPr>
          <p:cNvPr id="1052356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野生生物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53" grpId="0"/>
      <p:bldP spid="1052354" grpId="0"/>
      <p:bldP spid="1052355" grpId="0"/>
      <p:bldP spid="10523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week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70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wiːk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71" name="表格 6"/>
          <p:cNvGraphicFramePr>
            <a:graphicFrameLocks noGrp="1"/>
          </p:cNvGraphicFramePr>
          <p:nvPr/>
        </p:nvGraphicFramePr>
        <p:xfrm>
          <a:off x="241540" y="136889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 review every week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72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weekday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wiːkdeɪ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73" name="表格 10"/>
          <p:cNvGraphicFramePr>
            <a:graphicFrameLocks noGrp="1"/>
          </p:cNvGraphicFramePr>
          <p:nvPr/>
        </p:nvGraphicFramePr>
        <p:xfrm>
          <a:off x="241540" y="439075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week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周＋天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busy with one's study on weekdays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74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weekend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kend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75" name="表格 14"/>
          <p:cNvGraphicFramePr>
            <a:graphicFrameLocks noGrp="1"/>
          </p:cNvGraphicFramePr>
          <p:nvPr/>
        </p:nvGraphicFramePr>
        <p:xfrm>
          <a:off x="6514877" y="1819664"/>
          <a:ext cx="564277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523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week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周＋末端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at/on weekends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76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weekly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wiːklɪ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77" name="表格 16"/>
          <p:cNvGraphicFramePr>
            <a:graphicFrameLocks noGrp="1"/>
          </p:cNvGraphicFramePr>
          <p:nvPr/>
        </p:nvGraphicFramePr>
        <p:xfrm>
          <a:off x="6514877" y="439420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week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周＋的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weekly salary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]daily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monthly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59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周</a:t>
            </a:r>
            <a:endParaRPr lang="zh-CN" altLang="en-US" sz="2400" dirty="0"/>
          </a:p>
        </p:txBody>
      </p:sp>
      <p:sp>
        <p:nvSpPr>
          <p:cNvPr id="1052360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工作日，平常日</a:t>
            </a:r>
            <a:endParaRPr lang="zh-CN" altLang="en-US" sz="2400" b="1" dirty="0"/>
          </a:p>
        </p:txBody>
      </p:sp>
      <p:sp>
        <p:nvSpPr>
          <p:cNvPr id="1052361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周末</a:t>
            </a:r>
            <a:endParaRPr lang="zh-CN" altLang="en-US" sz="2400" dirty="0"/>
          </a:p>
        </p:txBody>
      </p:sp>
      <p:sp>
        <p:nvSpPr>
          <p:cNvPr id="1052362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每周的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57" grpId="0"/>
      <p:bldP spid="1052358" grpId="0"/>
      <p:bldP spid="1052359" grpId="0"/>
      <p:bldP spid="1052360" grpId="0"/>
      <p:bldP spid="1052361" grpId="0"/>
      <p:bldP spid="10523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6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weigh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36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7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79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weigh a huge whale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8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81" name="表格 10"/>
          <p:cNvGraphicFramePr>
            <a:graphicFrameLocks noGrp="1"/>
          </p:cNvGraphicFramePr>
          <p:nvPr/>
        </p:nvGraphicFramePr>
        <p:xfrm>
          <a:off x="6092078" y="267185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weigh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称＋秤钩→钩起来称“重量”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weight of a steamboat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8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83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measure the height of a skyscraper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36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称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重量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5236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重量</a:t>
            </a:r>
            <a:endParaRPr lang="zh-CN" altLang="en-US" sz="2400" b="1" dirty="0"/>
          </a:p>
        </p:txBody>
      </p:sp>
      <p:sp>
        <p:nvSpPr>
          <p:cNvPr id="105236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高度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63" grpId="0"/>
      <p:bldP spid="1052364" grpId="0"/>
      <p:bldP spid="1052365" grpId="0"/>
      <p:bldP spid="1052366" grpId="0"/>
      <p:bldP spid="10523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6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36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370" name="文本占位符 2"/>
          <p:cNvSpPr>
            <a:spLocks noGrp="1"/>
          </p:cNvSpPr>
          <p:nvPr>
            <p:ph type="body" idx="1"/>
          </p:nvPr>
        </p:nvSpPr>
        <p:spPr>
          <a:xfrm>
            <a:off x="241540" y="830605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用过的，旧的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有用的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通常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非凡的，不寻常的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价</a:t>
            </a:r>
            <a:r>
              <a:rPr lang="zh-CN" altLang="en-US" sz="2200" b="1" dirty="0"/>
              <a:t>值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价值高的，宝贵的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各种各样的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风景  </a:t>
            </a:r>
            <a:r>
              <a:rPr lang="en-US" altLang="zh-CN" sz="2200" b="1" i="1" dirty="0" err="1" smtClean="0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看</a:t>
            </a:r>
            <a:endParaRPr lang="zh-CN" altLang="en-US" sz="2200" b="1" dirty="0"/>
          </a:p>
        </p:txBody>
      </p:sp>
      <p:sp>
        <p:nvSpPr>
          <p:cNvPr id="1052371" name="文本占位符 2"/>
          <p:cNvSpPr txBox="1"/>
          <p:nvPr/>
        </p:nvSpPr>
        <p:spPr>
          <a:xfrm>
            <a:off x="6049402" y="830605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极重要的，生命攸关的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自愿的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志愿者  </a:t>
            </a:r>
            <a:r>
              <a:rPr lang="en-US" altLang="zh-CN" sz="2200" b="1" i="1" dirty="0" smtClean="0"/>
              <a:t>vi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自愿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软</a:t>
            </a:r>
            <a:r>
              <a:rPr lang="zh-CN" altLang="en-US" sz="2200" b="1" dirty="0"/>
              <a:t>弱，弱点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财</a:t>
            </a:r>
            <a:r>
              <a:rPr lang="zh-CN" altLang="en-US" sz="2200" b="1" dirty="0"/>
              <a:t>富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富有的</a:t>
            </a:r>
            <a:endParaRPr lang="zh-CN" altLang="en-US" sz="2200" b="1" dirty="0"/>
          </a:p>
        </p:txBody>
      </p:sp>
      <p:sp>
        <p:nvSpPr>
          <p:cNvPr id="1052372" name="文本框 5"/>
          <p:cNvSpPr txBox="1"/>
          <p:nvPr/>
        </p:nvSpPr>
        <p:spPr>
          <a:xfrm>
            <a:off x="695171" y="743769"/>
            <a:ext cx="1677832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used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useful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usually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unusual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value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valuable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various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view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2373" name="文本框 6"/>
          <p:cNvSpPr txBox="1"/>
          <p:nvPr/>
        </p:nvSpPr>
        <p:spPr>
          <a:xfrm>
            <a:off x="6482521" y="701230"/>
            <a:ext cx="164204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vital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voluntary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volunteer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weakness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wealth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wealthy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68" grpId="0" animBg="1"/>
      <p:bldP spid="1052369" grpId="0"/>
      <p:bldP spid="1052370" grpId="0"/>
      <p:bldP spid="1052371" grpId="0"/>
      <p:bldP spid="1052372" grpId="0"/>
      <p:bldP spid="10523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7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37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376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vacant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vacation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vain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evaluate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vary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variety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vest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investment </a:t>
            </a:r>
            <a:r>
              <a:rPr lang="en-US" altLang="zh-CN" b="1" i="1" dirty="0"/>
              <a:t>n</a:t>
            </a:r>
            <a:r>
              <a:rPr lang="zh-CN" altLang="en-US" b="1" dirty="0" smtClean="0"/>
              <a:t>．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preview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</a:t>
            </a:r>
            <a:r>
              <a:rPr lang="en-US" altLang="zh-CN" b="1" dirty="0"/>
              <a:t> </a:t>
            </a:r>
            <a:r>
              <a:rPr lang="en-US" altLang="zh-CN" b="1" dirty="0" smtClean="0"/>
              <a:t>  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review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377" name="文本占位符 2"/>
          <p:cNvSpPr txBox="1"/>
          <p:nvPr/>
        </p:nvSpPr>
        <p:spPr>
          <a:xfrm>
            <a:off x="6049402" y="61766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viewpoint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interview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violent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violence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violate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violation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revision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visual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visa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vitamin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378" name="文本框 5"/>
          <p:cNvSpPr txBox="1"/>
          <p:nvPr/>
        </p:nvSpPr>
        <p:spPr>
          <a:xfrm>
            <a:off x="1974923" y="495797"/>
            <a:ext cx="37607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空</a:t>
            </a:r>
            <a:r>
              <a:rPr lang="zh-CN" altLang="en-US" sz="2400" b="1" dirty="0">
                <a:solidFill>
                  <a:srgbClr val="C00000"/>
                </a:solidFill>
              </a:rPr>
              <a:t>的，空缺的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假期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徒劳</a:t>
            </a:r>
            <a:r>
              <a:rPr lang="zh-CN" altLang="en-US" sz="2400" b="1" dirty="0">
                <a:solidFill>
                  <a:srgbClr val="C00000"/>
                </a:solidFill>
              </a:rPr>
              <a:t>的，白费劲的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估价</a:t>
            </a:r>
            <a:r>
              <a:rPr lang="zh-CN" altLang="en-US" sz="2400" b="1" dirty="0">
                <a:solidFill>
                  <a:srgbClr val="C00000"/>
                </a:solidFill>
              </a:rPr>
              <a:t>，评估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细小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变化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变化</a:t>
            </a:r>
            <a:r>
              <a:rPr lang="zh-CN" altLang="en-US" sz="2400" b="1" dirty="0">
                <a:solidFill>
                  <a:srgbClr val="C00000"/>
                </a:solidFill>
              </a:rPr>
              <a:t>；种类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背心</a:t>
            </a:r>
            <a:r>
              <a:rPr lang="zh-CN" altLang="en-US" sz="2400" b="1" dirty="0">
                <a:solidFill>
                  <a:srgbClr val="C00000"/>
                </a:solidFill>
              </a:rPr>
              <a:t>，马甲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投资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预习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复习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2379" name="文本框 6"/>
          <p:cNvSpPr txBox="1"/>
          <p:nvPr/>
        </p:nvSpPr>
        <p:spPr>
          <a:xfrm>
            <a:off x="8009531" y="484780"/>
            <a:ext cx="36496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观点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面谈</a:t>
            </a:r>
            <a:r>
              <a:rPr lang="zh-CN" altLang="en-US" sz="2400" b="1" dirty="0">
                <a:solidFill>
                  <a:srgbClr val="C00000"/>
                </a:solidFill>
              </a:rPr>
              <a:t>，面试；采访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暴力</a:t>
            </a:r>
            <a:r>
              <a:rPr lang="zh-CN" altLang="en-US" sz="2400" b="1" dirty="0">
                <a:solidFill>
                  <a:srgbClr val="C00000"/>
                </a:solidFill>
              </a:rPr>
              <a:t>的，猛烈的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暴力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违反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违反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修改</a:t>
            </a:r>
            <a:r>
              <a:rPr lang="zh-CN" altLang="en-US" sz="2400" b="1" dirty="0">
                <a:solidFill>
                  <a:srgbClr val="C00000"/>
                </a:solidFill>
              </a:rPr>
              <a:t>；复习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视觉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签证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维他命</a:t>
            </a:r>
            <a:r>
              <a:rPr lang="zh-CN" altLang="en-US" sz="2400" b="1" dirty="0">
                <a:solidFill>
                  <a:srgbClr val="C00000"/>
                </a:solidFill>
              </a:rPr>
              <a:t>，维生素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74" grpId="0" animBg="1"/>
      <p:bldP spid="1052375" grpId="0"/>
      <p:bldP spid="1052376" grpId="0"/>
      <p:bldP spid="1052377" grpId="0"/>
      <p:bldP spid="1052378" grpId="0"/>
      <p:bldP spid="10523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8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38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382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warning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website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wildlife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weekly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weigh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weight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height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383" name="文本框 5"/>
          <p:cNvSpPr txBox="1"/>
          <p:nvPr/>
        </p:nvSpPr>
        <p:spPr>
          <a:xfrm>
            <a:off x="2414541" y="523867"/>
            <a:ext cx="3760791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警告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网址</a:t>
            </a:r>
            <a:r>
              <a:rPr lang="zh-CN" altLang="en-US" sz="2400" b="1" dirty="0">
                <a:solidFill>
                  <a:srgbClr val="C00000"/>
                </a:solidFill>
              </a:rPr>
              <a:t>，网站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野生</a:t>
            </a:r>
            <a:r>
              <a:rPr lang="zh-CN" altLang="en-US" sz="2400" b="1" dirty="0">
                <a:solidFill>
                  <a:srgbClr val="C00000"/>
                </a:solidFill>
              </a:rPr>
              <a:t>生物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每</a:t>
            </a:r>
            <a:r>
              <a:rPr lang="zh-CN" altLang="en-US" sz="2400" b="1" dirty="0">
                <a:solidFill>
                  <a:srgbClr val="C00000"/>
                </a:solidFill>
              </a:rPr>
              <a:t>周的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称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重量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重量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高度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80" grpId="0" animBg="1"/>
      <p:bldP spid="1052381" grpId="0"/>
      <p:bldP spid="1052382" grpId="0"/>
      <p:bldP spid="10523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6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8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38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</a:t>
            </a:r>
            <a:r>
              <a:rPr lang="zh-CN" altLang="en-US" dirty="0" smtClean="0"/>
              <a:t>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386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I do hope these suggestions will be ____________(use)to you.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They ____________ (usual) are busy and have barely enough free time to have a good time.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As we all know, time is the most ____________ (value) wealth that one can have.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When he was a child, he showed a ____________ (various) of interests in everything around him.</a:t>
            </a:r>
            <a:endParaRPr lang="en-US" altLang="zh-CN" b="1" dirty="0"/>
          </a:p>
        </p:txBody>
      </p:sp>
      <p:sp>
        <p:nvSpPr>
          <p:cNvPr id="1052387" name="矩形 7"/>
          <p:cNvSpPr/>
          <p:nvPr/>
        </p:nvSpPr>
        <p:spPr>
          <a:xfrm>
            <a:off x="5752991" y="672731"/>
            <a:ext cx="97174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useful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388" name="矩形 8"/>
          <p:cNvSpPr/>
          <p:nvPr/>
        </p:nvSpPr>
        <p:spPr>
          <a:xfrm>
            <a:off x="1891012" y="1434206"/>
            <a:ext cx="112562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usually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389" name="矩形 9"/>
          <p:cNvSpPr/>
          <p:nvPr/>
        </p:nvSpPr>
        <p:spPr>
          <a:xfrm>
            <a:off x="5240525" y="2779906"/>
            <a:ext cx="129554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valuable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390" name="矩形 10"/>
          <p:cNvSpPr/>
          <p:nvPr/>
        </p:nvSpPr>
        <p:spPr>
          <a:xfrm>
            <a:off x="5586689" y="3552195"/>
            <a:ext cx="110639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variety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84" grpId="0" animBg="1"/>
      <p:bldP spid="1052385" grpId="0"/>
      <p:bldP spid="1052386" grpId="0"/>
      <p:bldP spid="1052387" grpId="0" animBg="1"/>
      <p:bldP spid="1052388" grpId="0" animBg="1"/>
      <p:bldP spid="1052389" grpId="0" animBg="1"/>
      <p:bldP spid="105239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9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39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</a:t>
            </a:r>
            <a:r>
              <a:rPr lang="zh-CN" altLang="en-US" dirty="0" smtClean="0"/>
              <a:t>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393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He criticized that the government did little to stop the ____________ (violent) in the country.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In her opinion</a:t>
            </a:r>
            <a:r>
              <a:rPr lang="zh-CN" altLang="en-US" b="1" dirty="0"/>
              <a:t>，</a:t>
            </a:r>
            <a:r>
              <a:rPr lang="en-US" altLang="zh-CN" b="1" dirty="0"/>
              <a:t>it is privilege to do ____________(volunteer)work.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As we all know, no one is perfect, and everyone has his own ____________ (weak)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Robert left his hometown as a poor boy and returned as an extremely ____________ (wealth) man.</a:t>
            </a:r>
            <a:endParaRPr lang="en-US" altLang="zh-CN" b="1" dirty="0"/>
          </a:p>
        </p:txBody>
      </p:sp>
      <p:sp>
        <p:nvSpPr>
          <p:cNvPr id="1052394" name="矩形 7"/>
          <p:cNvSpPr/>
          <p:nvPr/>
        </p:nvSpPr>
        <p:spPr>
          <a:xfrm>
            <a:off x="8007676" y="672731"/>
            <a:ext cx="124264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violence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395" name="矩形 8"/>
          <p:cNvSpPr/>
          <p:nvPr/>
        </p:nvSpPr>
        <p:spPr>
          <a:xfrm>
            <a:off x="5536086" y="2060508"/>
            <a:ext cx="146706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voluntary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396" name="矩形 9"/>
          <p:cNvSpPr/>
          <p:nvPr/>
        </p:nvSpPr>
        <p:spPr>
          <a:xfrm>
            <a:off x="8692564" y="2779034"/>
            <a:ext cx="141737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weakness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397" name="矩形 10"/>
          <p:cNvSpPr/>
          <p:nvPr/>
        </p:nvSpPr>
        <p:spPr>
          <a:xfrm>
            <a:off x="10008376" y="3552195"/>
            <a:ext cx="121058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wealthy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91" grpId="0" animBg="1"/>
      <p:bldP spid="1052392" grpId="0"/>
      <p:bldP spid="1052393" grpId="0"/>
      <p:bldP spid="1052394" grpId="0" animBg="1"/>
      <p:bldP spid="1052395" grpId="0" animBg="1"/>
      <p:bldP spid="1052396" grpId="0" animBg="1"/>
      <p:bldP spid="105239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39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39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400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Professor </a:t>
            </a:r>
            <a:r>
              <a:rPr lang="en-US" altLang="zh-CN" b="1" dirty="0"/>
              <a:t>Wang, as well as his two students, </a:t>
            </a:r>
            <a:r>
              <a:rPr lang="en-US" altLang="zh-CN" b="1" dirty="0" smtClean="0"/>
              <a:t>_____________________ </a:t>
            </a:r>
            <a:r>
              <a:rPr lang="en-US" altLang="zh-CN" b="1" dirty="0"/>
              <a:t>(interview) by the reporter from </a:t>
            </a:r>
            <a:r>
              <a:rPr lang="en-US" altLang="zh-CN" b="1" dirty="0" smtClean="0"/>
              <a:t>CCTV-1 </a:t>
            </a:r>
            <a:r>
              <a:rPr lang="en-US" altLang="zh-CN" b="1" dirty="0"/>
              <a:t>at present.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I've dreamed about ____________(visit)the Great Wall.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When ____________(view)from the band, the tower and the bridges create a vivid picture known as “two dragons playing with a pearl”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experts ____________ (evaluate) themselves as ordinary people have made great contributions to our society development.</a:t>
            </a:r>
            <a:endParaRPr lang="en-US" altLang="zh-CN" b="1" dirty="0"/>
          </a:p>
        </p:txBody>
      </p:sp>
      <p:sp>
        <p:nvSpPr>
          <p:cNvPr id="1052401" name="矩形 7"/>
          <p:cNvSpPr/>
          <p:nvPr/>
        </p:nvSpPr>
        <p:spPr>
          <a:xfrm>
            <a:off x="6562893" y="658403"/>
            <a:ext cx="279916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is being interviewed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402" name="矩形 8"/>
          <p:cNvSpPr/>
          <p:nvPr/>
        </p:nvSpPr>
        <p:spPr>
          <a:xfrm>
            <a:off x="3717080" y="2033665"/>
            <a:ext cx="114165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visiting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403" name="矩形 9"/>
          <p:cNvSpPr/>
          <p:nvPr/>
        </p:nvSpPr>
        <p:spPr>
          <a:xfrm>
            <a:off x="2021512" y="2761990"/>
            <a:ext cx="109036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viewed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404" name="矩形 10"/>
          <p:cNvSpPr/>
          <p:nvPr/>
        </p:nvSpPr>
        <p:spPr>
          <a:xfrm>
            <a:off x="2541390" y="4150405"/>
            <a:ext cx="155202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evaluating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398" grpId="0" animBg="1"/>
      <p:bldP spid="1052399" grpId="0"/>
      <p:bldP spid="1052400" grpId="0"/>
      <p:bldP spid="1052401" grpId="0" animBg="1"/>
      <p:bldP spid="1052402" grpId="0" animBg="1"/>
      <p:bldP spid="1052403" grpId="0" animBg="1"/>
      <p:bldP spid="10524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05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406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407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His </a:t>
            </a:r>
            <a:r>
              <a:rPr lang="en-US" altLang="zh-CN" b="1" dirty="0"/>
              <a:t>parents tried to persuade him not to give up his </a:t>
            </a:r>
            <a:r>
              <a:rPr lang="en-US" altLang="zh-CN" b="1" dirty="0" smtClean="0"/>
              <a:t>well</a:t>
            </a:r>
            <a:r>
              <a:rPr lang="en-US" altLang="zh-CN" b="1" dirty="0"/>
              <a:t>-</a:t>
            </a:r>
            <a:r>
              <a:rPr lang="en-US" altLang="zh-CN" b="1" dirty="0" smtClean="0"/>
              <a:t>paid </a:t>
            </a:r>
            <a:r>
              <a:rPr lang="en-US" altLang="zh-CN" b="1" dirty="0"/>
              <a:t>job, but their efforts were ________ vain.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His opinion is considered to be ________ great </a:t>
            </a:r>
            <a:r>
              <a:rPr lang="en-US" altLang="zh-CN" b="1" dirty="0" smtClean="0"/>
              <a:t>value. What </a:t>
            </a:r>
            <a:r>
              <a:rPr lang="en-US" altLang="zh-CN" b="1" dirty="0"/>
              <a:t>if we put it into use in our plan?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Students are warned ________ not being too curious about things they are not supposed to know.</a:t>
            </a:r>
            <a:endParaRPr lang="en-US" altLang="zh-CN" b="1" dirty="0"/>
          </a:p>
        </p:txBody>
      </p:sp>
      <p:sp>
        <p:nvSpPr>
          <p:cNvPr id="1052408" name="矩形 16"/>
          <p:cNvSpPr/>
          <p:nvPr/>
        </p:nvSpPr>
        <p:spPr>
          <a:xfrm>
            <a:off x="1564646" y="1432622"/>
            <a:ext cx="42511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409" name="矩形 17"/>
          <p:cNvSpPr/>
          <p:nvPr/>
        </p:nvSpPr>
        <p:spPr>
          <a:xfrm>
            <a:off x="5194126" y="2048884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410" name="矩形 6"/>
          <p:cNvSpPr/>
          <p:nvPr/>
        </p:nvSpPr>
        <p:spPr>
          <a:xfrm>
            <a:off x="3843403" y="3198167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05" grpId="0" animBg="1"/>
      <p:bldP spid="1052406" grpId="0"/>
      <p:bldP spid="1052407" grpId="0"/>
      <p:bldP spid="1052408" grpId="0" animBg="1"/>
      <p:bldP spid="1052409" grpId="0" animBg="1"/>
      <p:bldP spid="10524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1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41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413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．在这样的情形下，理解我们所学习的东西是至关重要的。</a:t>
            </a:r>
            <a:r>
              <a:rPr lang="en-US" altLang="zh-CN" b="1" dirty="0"/>
              <a:t>(it is vital to)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．相反，这些志愿者说，他们厌倦了地球上的生活，因此他们渴望体验未来火星上的生活。</a:t>
            </a:r>
            <a:r>
              <a:rPr lang="en-US" altLang="zh-CN" b="1" dirty="0"/>
              <a:t>(volunteer)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．摄入过量糖会导致我们长胖，这对我们的身体有害。</a:t>
            </a:r>
            <a:r>
              <a:rPr lang="en-US" altLang="zh-CN" b="1" dirty="0"/>
              <a:t>(put on weight)</a:t>
            </a:r>
            <a:endParaRPr lang="en-US" altLang="zh-CN" b="1" dirty="0"/>
          </a:p>
        </p:txBody>
      </p:sp>
      <p:sp>
        <p:nvSpPr>
          <p:cNvPr id="1052414" name="矩形 6"/>
          <p:cNvSpPr/>
          <p:nvPr/>
        </p:nvSpPr>
        <p:spPr>
          <a:xfrm>
            <a:off x="817411" y="1457696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 such situations, it is vital to understand what we have learned.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2415" name="矩形 7"/>
          <p:cNvSpPr/>
          <p:nvPr/>
        </p:nvSpPr>
        <p:spPr>
          <a:xfrm>
            <a:off x="817411" y="2951845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On the contrary, the volunteers always claim that they are tired of the life on earth, so they are eager to experience the future life on the Mars.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2416" name="矩形 8"/>
          <p:cNvSpPr/>
          <p:nvPr/>
        </p:nvSpPr>
        <p:spPr>
          <a:xfrm>
            <a:off x="817411" y="4284677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Taking in too much sugar will cause us to put on weight, which is bad for our health.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11" grpId="0" animBg="1"/>
      <p:bldP spid="1052412" grpId="0"/>
      <p:bldP spid="1052413" grpId="0"/>
      <p:bldP spid="1052414" grpId="0"/>
      <p:bldP spid="1052415" grpId="0"/>
      <p:bldP spid="10524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17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-24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18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2419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932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2420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2421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well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wide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will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wind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wing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wire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wise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wonder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wood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wool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world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word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worry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worth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write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young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zip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933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2422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2423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语境写出所给单词的正确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2424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425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2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2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84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wel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85" name="表格 6"/>
          <p:cNvGraphicFramePr>
            <a:graphicFrameLocks noGrp="1"/>
          </p:cNvGraphicFramePr>
          <p:nvPr/>
        </p:nvGraphicFramePr>
        <p:xfrm>
          <a:off x="6092078" y="1140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 well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 a well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86" name="表格 9"/>
          <p:cNvGraphicFramePr>
            <a:graphicFrameLocks noGrp="1"/>
          </p:cNvGraphicFramePr>
          <p:nvPr/>
        </p:nvGraphicFramePr>
        <p:xfrm>
          <a:off x="241540" y="299029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welkəm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87" name="表格 10"/>
          <p:cNvGraphicFramePr>
            <a:graphicFrameLocks noGrp="1"/>
          </p:cNvGraphicFramePr>
          <p:nvPr/>
        </p:nvGraphicFramePr>
        <p:xfrm>
          <a:off x="6092078" y="282216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wel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好＋来→来得好→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受欢迎的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 them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8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welfare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welfeə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89" name="表格 12"/>
          <p:cNvGraphicFramePr>
            <a:graphicFrameLocks noGrp="1"/>
          </p:cNvGraphicFramePr>
          <p:nvPr/>
        </p:nvGraphicFramePr>
        <p:xfrm>
          <a:off x="6092078" y="442335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wel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(l)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fare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好＋过活→“福利”让生活更好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enjoy admirable welfare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29" name="文本框 19"/>
          <p:cNvSpPr txBox="1"/>
          <p:nvPr/>
        </p:nvSpPr>
        <p:spPr>
          <a:xfrm>
            <a:off x="2605559" y="1617042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很好</a:t>
            </a:r>
            <a:r>
              <a:rPr lang="zh-CN" altLang="en-US" sz="2400" b="1" dirty="0" smtClean="0"/>
              <a:t>地 </a:t>
            </a:r>
            <a:r>
              <a:rPr lang="en-US" altLang="zh-CN" sz="2400" b="1" i="1" dirty="0" smtClean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健康</a:t>
            </a:r>
            <a:r>
              <a:rPr lang="zh-CN" altLang="en-US" sz="2400" b="1" dirty="0" smtClean="0"/>
              <a:t>的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井</a:t>
            </a:r>
            <a:endParaRPr lang="zh-CN" altLang="en-US" sz="2400" dirty="0"/>
          </a:p>
        </p:txBody>
      </p:sp>
      <p:sp>
        <p:nvSpPr>
          <p:cNvPr id="1052430" name="文本框 20"/>
          <p:cNvSpPr txBox="1"/>
          <p:nvPr/>
        </p:nvSpPr>
        <p:spPr>
          <a:xfrm>
            <a:off x="2605559" y="34659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受欢迎</a:t>
            </a:r>
            <a:r>
              <a:rPr lang="zh-CN" altLang="en-US" sz="2400" b="1" dirty="0" smtClean="0"/>
              <a:t>的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欢迎</a:t>
            </a:r>
            <a:endParaRPr lang="zh-CN" altLang="en-US" sz="2400" b="1" dirty="0"/>
          </a:p>
        </p:txBody>
      </p:sp>
      <p:sp>
        <p:nvSpPr>
          <p:cNvPr id="105243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福利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27" grpId="0"/>
      <p:bldP spid="1052428" grpId="0"/>
      <p:bldP spid="1052429" grpId="0"/>
      <p:bldP spid="1052430" grpId="0"/>
      <p:bldP spid="10524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3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3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9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91" name="表格 6"/>
          <p:cNvGraphicFramePr>
            <a:graphicFrameLocks noGrp="1"/>
          </p:cNvGraphicFramePr>
          <p:nvPr/>
        </p:nvGraphicFramePr>
        <p:xfrm>
          <a:off x="6092078" y="988643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refund one's fare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9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swel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93" name="表格 10"/>
          <p:cNvGraphicFramePr>
            <a:graphicFrameLocks noGrp="1"/>
          </p:cNvGraphicFramePr>
          <p:nvPr/>
        </p:nvGraphicFramePr>
        <p:xfrm>
          <a:off x="6092078" y="268529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swell instantly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34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车费，船</a:t>
            </a:r>
            <a:r>
              <a:rPr lang="zh-CN" altLang="en-US" sz="2400" b="1" dirty="0" smtClean="0"/>
              <a:t>费  </a:t>
            </a:r>
            <a:r>
              <a:rPr lang="en-US" altLang="zh-CN" sz="2400" b="1" i="1" dirty="0" smtClean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过活</a:t>
            </a:r>
            <a:endParaRPr lang="zh-CN" altLang="en-US" sz="2400" dirty="0"/>
          </a:p>
        </p:txBody>
      </p:sp>
      <p:sp>
        <p:nvSpPr>
          <p:cNvPr id="1052435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膨胀，肿胀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32" grpId="0"/>
      <p:bldP spid="1052433" grpId="0"/>
      <p:bldP spid="1052434" grpId="0"/>
      <p:bldP spid="10524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3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wide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3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9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95" name="表格 6"/>
          <p:cNvGraphicFramePr>
            <a:graphicFrameLocks noGrp="1"/>
          </p:cNvGraphicFramePr>
          <p:nvPr/>
        </p:nvGraphicFramePr>
        <p:xfrm>
          <a:off x="6092078" y="92189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drive a jeep on a wide road 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]narrow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9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waɪdlɪ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97" name="表格 10"/>
          <p:cNvGraphicFramePr>
            <a:graphicFrameLocks noGrp="1"/>
          </p:cNvGraphicFramePr>
          <p:nvPr/>
        </p:nvGraphicFramePr>
        <p:xfrm>
          <a:off x="6092078" y="2678579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influence three generations widely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3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宽广的</a:t>
            </a:r>
            <a:endParaRPr lang="zh-CN" altLang="en-US" sz="2400" dirty="0"/>
          </a:p>
        </p:txBody>
      </p:sp>
      <p:sp>
        <p:nvSpPr>
          <p:cNvPr id="1052439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宽广地，广泛地</a:t>
            </a:r>
            <a:endParaRPr lang="zh-CN" altLang="en-US" sz="2400" b="1" dirty="0"/>
          </a:p>
        </p:txBody>
      </p:sp>
      <p:graphicFrame>
        <p:nvGraphicFramePr>
          <p:cNvPr id="419699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widespread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waɪdspred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99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spread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宽广＋流传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recall a widespread pop song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40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流传广泛的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36" grpId="0"/>
      <p:bldP spid="1052437" grpId="0"/>
      <p:bldP spid="1052438" grpId="0"/>
      <p:bldP spid="1052439" grpId="0"/>
      <p:bldP spid="10524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6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2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7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73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an effective method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7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75" name="表格 10"/>
          <p:cNvGraphicFramePr>
            <a:graphicFrameLocks noGrp="1"/>
          </p:cNvGraphicFramePr>
          <p:nvPr/>
        </p:nvGraphicFramePr>
        <p:xfrm>
          <a:off x="6092078" y="280963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us(e)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使用＋已经的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buy a used mobile phone at a low price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7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juːsfl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77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作用＋充满的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obtain some useful tools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27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</a:t>
            </a:r>
            <a:r>
              <a:rPr lang="en-US" altLang="zh-CN" sz="2400" b="1" i="1" dirty="0" err="1"/>
              <a:t>vt.</a:t>
            </a:r>
            <a:r>
              <a:rPr lang="zh-CN" altLang="en-US" sz="2400" b="1" dirty="0"/>
              <a:t>使用；对待</a:t>
            </a:r>
            <a:endParaRPr lang="zh-CN" altLang="en-US" sz="2400" dirty="0"/>
          </a:p>
        </p:txBody>
      </p:sp>
      <p:sp>
        <p:nvSpPr>
          <p:cNvPr id="1052271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用过的，旧的</a:t>
            </a:r>
            <a:endParaRPr lang="zh-CN" altLang="en-US" sz="2400" b="1" dirty="0"/>
          </a:p>
        </p:txBody>
      </p:sp>
      <p:sp>
        <p:nvSpPr>
          <p:cNvPr id="1052272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有用的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68" grpId="0"/>
      <p:bldP spid="1052269" grpId="0"/>
      <p:bldP spid="1052270" grpId="0"/>
      <p:bldP spid="1052271" grpId="0"/>
      <p:bldP spid="105227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4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will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4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0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wɪl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01" name="表格 6"/>
          <p:cNvGraphicFramePr>
            <a:graphicFrameLocks noGrp="1"/>
          </p:cNvGraphicFramePr>
          <p:nvPr/>
        </p:nvGraphicFramePr>
        <p:xfrm>
          <a:off x="6092078" y="120158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spit at will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0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wɪlɪŋ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03" name="表格 10"/>
          <p:cNvGraphicFramePr>
            <a:graphicFrameLocks noGrp="1"/>
          </p:cNvGraphicFramePr>
          <p:nvPr/>
        </p:nvGraphicFramePr>
        <p:xfrm>
          <a:off x="6092078" y="29107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意愿＋的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willing to lose one's face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43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意志；</a:t>
            </a:r>
            <a:r>
              <a:rPr lang="zh-CN" altLang="en-US" sz="2400" b="1" dirty="0" smtClean="0"/>
              <a:t>遗书  </a:t>
            </a:r>
            <a:r>
              <a:rPr lang="en-US" altLang="zh-CN" sz="2400" b="1" i="1" dirty="0" smtClean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将</a:t>
            </a:r>
            <a:endParaRPr lang="zh-CN" altLang="en-US" sz="2400" dirty="0"/>
          </a:p>
        </p:txBody>
      </p:sp>
      <p:sp>
        <p:nvSpPr>
          <p:cNvPr id="1052444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愿意的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41" grpId="0"/>
      <p:bldP spid="1052442" grpId="0"/>
      <p:bldP spid="1052443" grpId="0"/>
      <p:bldP spid="10524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4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4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0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waɪnd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05" name="表格 6"/>
          <p:cNvGraphicFramePr>
            <a:graphicFrameLocks noGrp="1"/>
          </p:cNvGraphicFramePr>
          <p:nvPr/>
        </p:nvGraphicFramePr>
        <p:xfrm>
          <a:off x="6092078" y="755082"/>
          <a:ext cx="575754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wind a rope around the neck of a wild horse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辨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]wind/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风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0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rewind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rɪ'waɪnd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07" name="表格 10"/>
          <p:cNvGraphicFramePr>
            <a:graphicFrameLocks noGrp="1"/>
          </p:cNvGraphicFramePr>
          <p:nvPr/>
        </p:nvGraphicFramePr>
        <p:xfrm>
          <a:off x="6092078" y="29347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wind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重复＋缠绕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rewind the tape and replay it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4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缠绕</a:t>
            </a:r>
            <a:endParaRPr lang="zh-CN" altLang="en-US" sz="2400" dirty="0"/>
          </a:p>
        </p:txBody>
      </p:sp>
      <p:sp>
        <p:nvSpPr>
          <p:cNvPr id="1052448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重绕，倒带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45" grpId="0"/>
      <p:bldP spid="1052446" grpId="0"/>
      <p:bldP spid="1052447" grpId="0"/>
      <p:bldP spid="10524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4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wing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5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0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09" name="表格 6"/>
          <p:cNvGraphicFramePr>
            <a:graphicFrameLocks noGrp="1"/>
          </p:cNvGraphicFramePr>
          <p:nvPr/>
        </p:nvGraphicFramePr>
        <p:xfrm>
          <a:off x="6092078" y="95106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eat chicken wings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wings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1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swɪŋ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11" name="表格 10"/>
          <p:cNvGraphicFramePr>
            <a:graphicFrameLocks noGrp="1"/>
          </p:cNvGraphicFramePr>
          <p:nvPr/>
        </p:nvGraphicFramePr>
        <p:xfrm>
          <a:off x="6092078" y="293581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绳子＋翅膀→“秋千”像套着绳子的翅膀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51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翅膀</a:t>
            </a:r>
            <a:endParaRPr lang="zh-CN" altLang="en-US" sz="2400" dirty="0"/>
          </a:p>
        </p:txBody>
      </p:sp>
      <p:sp>
        <p:nvSpPr>
          <p:cNvPr id="1052452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秋千；</a:t>
            </a:r>
            <a:r>
              <a:rPr lang="zh-CN" altLang="en-US" sz="2400" b="1" dirty="0" smtClean="0"/>
              <a:t>摇摆  </a:t>
            </a:r>
            <a:r>
              <a:rPr lang="en-US" altLang="zh-CN" sz="2400" b="1" i="1" dirty="0" smtClean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摇摆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49" grpId="0"/>
      <p:bldP spid="1052450" grpId="0"/>
      <p:bldP spid="1052451" grpId="0"/>
      <p:bldP spid="10524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5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5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1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waɪə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13" name="表格 6"/>
          <p:cNvGraphicFramePr>
            <a:graphicFrameLocks noGrp="1"/>
          </p:cNvGraphicFramePr>
          <p:nvPr/>
        </p:nvGraphicFramePr>
        <p:xfrm>
          <a:off x="6092078" y="930446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iron/steel/bronze wire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1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waɪəlɪs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15" name="表格 10"/>
          <p:cNvGraphicFramePr>
            <a:graphicFrameLocks noGrp="1"/>
          </p:cNvGraphicFramePr>
          <p:nvPr/>
        </p:nvGraphicFramePr>
        <p:xfrm>
          <a:off x="6092078" y="292222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wire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电线＋无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send a wireless telegraph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5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金属丝，电线</a:t>
            </a:r>
            <a:endParaRPr lang="zh-CN" altLang="en-US" sz="2400" dirty="0"/>
          </a:p>
        </p:txBody>
      </p:sp>
      <p:sp>
        <p:nvSpPr>
          <p:cNvPr id="1052456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无线电的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53" grpId="0"/>
      <p:bldP spid="1052454" grpId="0"/>
      <p:bldP spid="1052455" grpId="0"/>
      <p:bldP spid="105245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1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waɪz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17" name="表格 6"/>
          <p:cNvGraphicFramePr>
            <a:graphicFrameLocks noGrp="1"/>
          </p:cNvGraphicFramePr>
          <p:nvPr/>
        </p:nvGraphicFramePr>
        <p:xfrm>
          <a:off x="6092078" y="120158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worship a wise leader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1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wisdom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wɪzdəm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19" name="表格 10"/>
          <p:cNvGraphicFramePr>
            <a:graphicFrameLocks noGrp="1"/>
          </p:cNvGraphicFramePr>
          <p:nvPr/>
        </p:nvGraphicFramePr>
        <p:xfrm>
          <a:off x="6092078" y="268529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wis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聪明＋状态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extraordinary wisdom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]freedom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kingdom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59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聪明的</a:t>
            </a:r>
            <a:endParaRPr lang="zh-CN" altLang="en-US" sz="2400" dirty="0"/>
          </a:p>
        </p:txBody>
      </p:sp>
      <p:sp>
        <p:nvSpPr>
          <p:cNvPr id="1052460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智慧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57" grpId="0"/>
      <p:bldP spid="1052458" grpId="0"/>
      <p:bldP spid="1052459" grpId="0"/>
      <p:bldP spid="105246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6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wonder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6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20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wonder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wʌndə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21" name="表格 6"/>
          <p:cNvGraphicFramePr>
            <a:graphicFrameLocks noGrp="1"/>
          </p:cNvGraphicFramePr>
          <p:nvPr/>
        </p:nvGraphicFramePr>
        <p:xfrm>
          <a:off x="6092078" y="106823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wonder whether Jack was late or not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22" name="表格 9"/>
          <p:cNvGraphicFramePr>
            <a:graphicFrameLocks noGrp="1"/>
          </p:cNvGraphicFramePr>
          <p:nvPr/>
        </p:nvGraphicFramePr>
        <p:xfrm>
          <a:off x="241540" y="326586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wonderful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wʌndəfl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23" name="表格 10"/>
          <p:cNvGraphicFramePr>
            <a:graphicFrameLocks noGrp="1"/>
          </p:cNvGraphicFramePr>
          <p:nvPr/>
        </p:nvGraphicFramePr>
        <p:xfrm>
          <a:off x="6025977" y="3215752"/>
          <a:ext cx="575105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06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wonder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奇观＋充满的→很棒的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wonderful plan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63" name="文本框 19"/>
          <p:cNvSpPr txBox="1"/>
          <p:nvPr/>
        </p:nvSpPr>
        <p:spPr>
          <a:xfrm>
            <a:off x="2538649" y="1642094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不知道，想</a:t>
            </a:r>
            <a:r>
              <a:rPr lang="zh-CN" altLang="en-US" sz="2400" b="1" dirty="0" smtClean="0"/>
              <a:t>知道</a:t>
            </a:r>
            <a:endParaRPr lang="en-US" altLang="zh-CN" sz="2400" b="1" dirty="0" smtClean="0"/>
          </a:p>
          <a:p>
            <a:r>
              <a:rPr lang="en-US" altLang="zh-CN" sz="2400" b="1" i="1" dirty="0" smtClean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奇观</a:t>
            </a:r>
            <a:endParaRPr lang="zh-CN" altLang="en-US" sz="2400" dirty="0"/>
          </a:p>
        </p:txBody>
      </p:sp>
      <p:sp>
        <p:nvSpPr>
          <p:cNvPr id="1052464" name="文本框 20"/>
          <p:cNvSpPr txBox="1"/>
          <p:nvPr/>
        </p:nvSpPr>
        <p:spPr>
          <a:xfrm>
            <a:off x="2560955" y="374151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很棒的，非常好的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61" grpId="0"/>
      <p:bldP spid="1052462" grpId="0"/>
      <p:bldP spid="1052463" grpId="0"/>
      <p:bldP spid="10524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6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wood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6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2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wʊd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25" name="表格 6"/>
          <p:cNvGraphicFramePr>
            <a:graphicFrameLocks noGrp="1"/>
          </p:cNvGraphicFramePr>
          <p:nvPr/>
        </p:nvGraphicFramePr>
        <p:xfrm>
          <a:off x="6092078" y="95106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burn wood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woods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2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wʊndn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27" name="表格 10"/>
          <p:cNvGraphicFramePr>
            <a:graphicFrameLocks noGrp="1"/>
          </p:cNvGraphicFramePr>
          <p:nvPr/>
        </p:nvGraphicFramePr>
        <p:xfrm>
          <a:off x="6092078" y="29107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wood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木头＋的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enlighten a wooden head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67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木头；树林</a:t>
            </a:r>
            <a:endParaRPr lang="zh-CN" altLang="en-US" sz="2400" dirty="0"/>
          </a:p>
        </p:txBody>
      </p:sp>
      <p:sp>
        <p:nvSpPr>
          <p:cNvPr id="1052468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木制的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65" grpId="0"/>
      <p:bldP spid="1052466" grpId="0"/>
      <p:bldP spid="1052467" grpId="0"/>
      <p:bldP spid="105246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6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wool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7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2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wʊl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29" name="表格 6"/>
          <p:cNvGraphicFramePr>
            <a:graphicFrameLocks noGrp="1"/>
          </p:cNvGraphicFramePr>
          <p:nvPr/>
        </p:nvGraphicFramePr>
        <p:xfrm>
          <a:off x="6092078" y="942972"/>
          <a:ext cx="57575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671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cut wool from a sheep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3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wool(l)</a:t>
                      </a:r>
                      <a:r>
                        <a:rPr lang="en-US" altLang="zh-CN" sz="28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wʊlən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31" name="表格 10"/>
          <p:cNvGraphicFramePr>
            <a:graphicFrameLocks noGrp="1"/>
          </p:cNvGraphicFramePr>
          <p:nvPr/>
        </p:nvGraphicFramePr>
        <p:xfrm>
          <a:off x="6092078" y="290969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wool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羊毛＋的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wear a thick woolen sweater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7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羊毛</a:t>
            </a:r>
            <a:endParaRPr lang="zh-CN" altLang="en-US" sz="2400" dirty="0"/>
          </a:p>
        </p:txBody>
      </p:sp>
      <p:sp>
        <p:nvSpPr>
          <p:cNvPr id="1052472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羊毛的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69" grpId="0"/>
      <p:bldP spid="1052470" grpId="0"/>
      <p:bldP spid="1052471" grpId="0"/>
      <p:bldP spid="105247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7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7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3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wɜːld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33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 world news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3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worldwide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wɜːldwaɪd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35" name="表格 10"/>
          <p:cNvGraphicFramePr>
            <a:graphicFrameLocks noGrp="1"/>
          </p:cNvGraphicFramePr>
          <p:nvPr/>
        </p:nvGraphicFramePr>
        <p:xfrm>
          <a:off x="6092078" y="29107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world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世界＋宽广的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worldwide competition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75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世界</a:t>
            </a:r>
            <a:endParaRPr lang="zh-CN" altLang="en-US" sz="2400" dirty="0"/>
          </a:p>
        </p:txBody>
      </p:sp>
      <p:sp>
        <p:nvSpPr>
          <p:cNvPr id="1052476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世界范围的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73" grpId="0"/>
      <p:bldP spid="1052474" grpId="0"/>
      <p:bldP spid="1052475" grpId="0"/>
      <p:bldP spid="105247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7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7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3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wɜːd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37" name="表格 6"/>
          <p:cNvGraphicFramePr>
            <a:graphicFrameLocks noGrp="1"/>
          </p:cNvGraphicFramePr>
          <p:nvPr/>
        </p:nvGraphicFramePr>
        <p:xfrm>
          <a:off x="6092078" y="94007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memorize 50 words a day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3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password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pɑːswɜːd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39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word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过关＋单词→密码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enter a wrong password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7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单词；话语</a:t>
            </a:r>
            <a:endParaRPr lang="zh-CN" altLang="en-US" sz="2400" dirty="0"/>
          </a:p>
        </p:txBody>
      </p:sp>
      <p:sp>
        <p:nvSpPr>
          <p:cNvPr id="105248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口令；密码</a:t>
            </a:r>
            <a:endParaRPr lang="zh-CN" altLang="en-US" sz="2400" b="1" dirty="0"/>
          </a:p>
        </p:txBody>
      </p:sp>
      <p:graphicFrame>
        <p:nvGraphicFramePr>
          <p:cNvPr id="419704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sword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sɔːd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41" name="表格 12"/>
          <p:cNvGraphicFramePr>
            <a:graphicFrameLocks noGrp="1"/>
          </p:cNvGraphicFramePr>
          <p:nvPr/>
        </p:nvGraphicFramePr>
        <p:xfrm>
          <a:off x="6092078" y="43507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word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似＋词语→似词语一样犀利的“剑”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wave a sword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8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大刀，剑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77" grpId="0"/>
      <p:bldP spid="1052478" grpId="0"/>
      <p:bldP spid="1052479" grpId="0"/>
      <p:bldP spid="1052480" grpId="0"/>
      <p:bldP spid="10524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7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27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7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useless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juːslɪs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79" name="表格 6"/>
          <p:cNvGraphicFramePr>
            <a:graphicFrameLocks noGrp="1"/>
          </p:cNvGraphicFramePr>
          <p:nvPr/>
        </p:nvGraphicFramePr>
        <p:xfrm>
          <a:off x="6092078" y="120158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作用＋无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throw away those useless things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8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juːzə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81" name="表格 10"/>
          <p:cNvGraphicFramePr>
            <a:graphicFrameLocks noGrp="1"/>
          </p:cNvGraphicFramePr>
          <p:nvPr/>
        </p:nvGraphicFramePr>
        <p:xfrm>
          <a:off x="6092078" y="29107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us(e)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使用＋人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feedback from users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275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无用的</a:t>
            </a:r>
            <a:endParaRPr lang="zh-CN" altLang="en-US" sz="2400" dirty="0"/>
          </a:p>
        </p:txBody>
      </p:sp>
      <p:sp>
        <p:nvSpPr>
          <p:cNvPr id="1052276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使用者，用户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73" grpId="0"/>
      <p:bldP spid="1052274" grpId="0"/>
      <p:bldP spid="1052275" grpId="0"/>
      <p:bldP spid="105227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8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worry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8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4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wʌrɪ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43" name="表格 6"/>
          <p:cNvGraphicFramePr>
            <a:graphicFrameLocks noGrp="1"/>
          </p:cNvGraphicFramePr>
          <p:nvPr/>
        </p:nvGraphicFramePr>
        <p:xfrm>
          <a:off x="6092078" y="120158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worry about exam results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4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worried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wʌrɪd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45" name="表格 10"/>
          <p:cNvGraphicFramePr>
            <a:graphicFrameLocks noGrp="1"/>
          </p:cNvGraphicFramePr>
          <p:nvPr/>
        </p:nvGraphicFramePr>
        <p:xfrm>
          <a:off x="6092078" y="29107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worr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担心＋的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worried at bad news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84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/>
              <a:t>担心，犯愁</a:t>
            </a:r>
            <a:endParaRPr lang="zh-CN" altLang="en-US" sz="2400" dirty="0"/>
          </a:p>
        </p:txBody>
      </p:sp>
      <p:sp>
        <p:nvSpPr>
          <p:cNvPr id="1052485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担心的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82" grpId="0"/>
      <p:bldP spid="1052483" grpId="0"/>
      <p:bldP spid="1052484" grpId="0"/>
      <p:bldP spid="105248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8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worth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8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4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wɜ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47" name="表格 6"/>
          <p:cNvGraphicFramePr>
            <a:graphicFrameLocks noGrp="1"/>
          </p:cNvGraphicFramePr>
          <p:nvPr/>
        </p:nvGraphicFramePr>
        <p:xfrm>
          <a:off x="6092078" y="112796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worth 3,000 dollars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4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worthwhile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wɜ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waɪl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49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worth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while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值得＋同时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well anything worthwhile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8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值得  </a:t>
            </a:r>
            <a:r>
              <a:rPr lang="en-US" altLang="zh-CN" sz="2400" b="1" i="1" dirty="0" smtClean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价值</a:t>
            </a:r>
            <a:endParaRPr lang="zh-CN" altLang="en-US" sz="2400" dirty="0"/>
          </a:p>
        </p:txBody>
      </p:sp>
      <p:sp>
        <p:nvSpPr>
          <p:cNvPr id="1052489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值得做的</a:t>
            </a:r>
            <a:endParaRPr lang="zh-CN" altLang="en-US" sz="2400" b="1" dirty="0"/>
          </a:p>
        </p:txBody>
      </p:sp>
      <p:graphicFrame>
        <p:nvGraphicFramePr>
          <p:cNvPr id="419705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worthy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wɜːðɪ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51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worth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值得＋的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worthy of great efforts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90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值得的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86" grpId="0"/>
      <p:bldP spid="1052487" grpId="0"/>
      <p:bldP spid="1052488" grpId="0"/>
      <p:bldP spid="1052489" grpId="0"/>
      <p:bldP spid="105249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9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9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5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53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write an English composition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5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raɪtə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55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writ(e)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写＋人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young but famous female writer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5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rewrite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rɪ'raɪt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57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重复＋写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rewrite an article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93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写</a:t>
            </a:r>
            <a:endParaRPr lang="zh-CN" altLang="en-US" sz="2400" dirty="0"/>
          </a:p>
        </p:txBody>
      </p:sp>
      <p:sp>
        <p:nvSpPr>
          <p:cNvPr id="1052494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作者，作家</a:t>
            </a:r>
            <a:endParaRPr lang="zh-CN" altLang="en-US" sz="2400" b="1" dirty="0"/>
          </a:p>
        </p:txBody>
      </p:sp>
      <p:sp>
        <p:nvSpPr>
          <p:cNvPr id="1052495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重写，改写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91" grpId="0"/>
      <p:bldP spid="1052492" grpId="0"/>
      <p:bldP spid="1052493" grpId="0"/>
      <p:bldP spid="1052494" grpId="0"/>
      <p:bldP spid="105249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49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49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5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hændraɪt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59" name="表格 6"/>
          <p:cNvGraphicFramePr>
            <a:graphicFrameLocks noGrp="1"/>
          </p:cNvGraphicFramePr>
          <p:nvPr/>
        </p:nvGraphicFramePr>
        <p:xfrm>
          <a:off x="6092078" y="120158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hand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手＋写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handwrite a French letter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6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handwriting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hændraɪtɪŋ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61" name="表格 10"/>
          <p:cNvGraphicFramePr>
            <a:graphicFrameLocks noGrp="1"/>
          </p:cNvGraphicFramePr>
          <p:nvPr/>
        </p:nvGraphicFramePr>
        <p:xfrm>
          <a:off x="6092078" y="29107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hand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writing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手＋书写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 ugly handwriting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498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手写</a:t>
            </a:r>
            <a:endParaRPr lang="zh-CN" altLang="en-US" sz="2400" dirty="0"/>
          </a:p>
        </p:txBody>
      </p:sp>
      <p:sp>
        <p:nvSpPr>
          <p:cNvPr id="1052499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手迹，笔迹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496" grpId="0"/>
      <p:bldP spid="1052497" grpId="0"/>
      <p:bldP spid="1052498" grpId="0"/>
      <p:bldP spid="105249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0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young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50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6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jʌŋ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63" name="表格 6"/>
          <p:cNvGraphicFramePr>
            <a:graphicFrameLocks noGrp="1"/>
          </p:cNvGraphicFramePr>
          <p:nvPr/>
        </p:nvGraphicFramePr>
        <p:xfrm>
          <a:off x="6092078" y="112796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young lawyer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]old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6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youngster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jʌŋstə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65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young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年轻的＋人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vigorous youngsters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502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年轻的</a:t>
            </a:r>
            <a:endParaRPr lang="zh-CN" altLang="en-US" sz="2400" dirty="0"/>
          </a:p>
        </p:txBody>
      </p:sp>
      <p:sp>
        <p:nvSpPr>
          <p:cNvPr id="1052503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年轻人，小伙子</a:t>
            </a:r>
            <a:endParaRPr lang="zh-CN" altLang="en-US" sz="2400" b="1" dirty="0"/>
          </a:p>
        </p:txBody>
      </p:sp>
      <p:graphicFrame>
        <p:nvGraphicFramePr>
          <p:cNvPr id="419706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67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you(ng)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年轻＋名词后缀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avoid wasting youth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504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青年；青春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00" grpId="0"/>
      <p:bldP spid="1052501" grpId="0"/>
      <p:bldP spid="1052502" grpId="0"/>
      <p:bldP spid="1052503" grpId="0"/>
      <p:bldP spid="105250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0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zip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50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6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zɪp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69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metal zip and a plastic zip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07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zipper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zɪpə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071" name="表格 10"/>
          <p:cNvGraphicFramePr>
            <a:graphicFrameLocks noGrp="1"/>
          </p:cNvGraphicFramePr>
          <p:nvPr/>
        </p:nvGraphicFramePr>
        <p:xfrm>
          <a:off x="6092078" y="267276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a broken zipper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507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拉链</a:t>
            </a:r>
            <a:endParaRPr lang="zh-CN" altLang="en-US" sz="2400" dirty="0"/>
          </a:p>
        </p:txBody>
      </p:sp>
      <p:sp>
        <p:nvSpPr>
          <p:cNvPr id="1052508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拉链  </a:t>
            </a:r>
            <a:r>
              <a:rPr lang="en-US" altLang="zh-CN" sz="2400" b="1" i="1" dirty="0" smtClean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用拉链扣上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05" grpId="0"/>
      <p:bldP spid="1052506" grpId="0"/>
      <p:bldP spid="1052507" grpId="0"/>
      <p:bldP spid="105250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3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53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533" name="文本占位符 2"/>
          <p:cNvSpPr>
            <a:spLocks noGrp="1"/>
          </p:cNvSpPr>
          <p:nvPr>
            <p:ph type="body" idx="1"/>
          </p:nvPr>
        </p:nvSpPr>
        <p:spPr>
          <a:xfrm>
            <a:off x="241540" y="830605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宽广地，广泛地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愿意的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聪明的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智</a:t>
            </a:r>
            <a:r>
              <a:rPr lang="zh-CN" altLang="en-US" sz="2200" b="1" dirty="0"/>
              <a:t>慧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不知道，想知道</a:t>
            </a:r>
            <a:r>
              <a:rPr lang="en-US" altLang="zh-CN" sz="2200" b="1" i="1" dirty="0"/>
              <a:t>n.</a:t>
            </a:r>
            <a:r>
              <a:rPr lang="zh-CN" altLang="en-US" sz="2200" b="1" dirty="0"/>
              <a:t>奇观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很棒的，非常好的</a:t>
            </a:r>
            <a:endParaRPr lang="zh-CN" altLang="en-US" sz="2200" b="1" dirty="0"/>
          </a:p>
        </p:txBody>
      </p:sp>
      <p:sp>
        <p:nvSpPr>
          <p:cNvPr id="1052534" name="文本占位符 2"/>
          <p:cNvSpPr txBox="1"/>
          <p:nvPr/>
        </p:nvSpPr>
        <p:spPr>
          <a:xfrm>
            <a:off x="6049402" y="830605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v</a:t>
            </a:r>
            <a:r>
              <a:rPr lang="en-US" altLang="zh-CN" sz="2200" b="1" i="1" dirty="0"/>
              <a:t>.</a:t>
            </a:r>
            <a:r>
              <a:rPr lang="en-US" altLang="zh-CN" sz="2200" b="1" i="1" dirty="0" smtClean="0"/>
              <a:t>/n</a:t>
            </a:r>
            <a:r>
              <a:rPr lang="en-US" altLang="zh-CN" sz="2200" b="1" i="1" dirty="0"/>
              <a:t>.</a:t>
            </a:r>
            <a:r>
              <a:rPr lang="zh-CN" altLang="en-US" sz="2200" b="1" dirty="0"/>
              <a:t>担心，犯愁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担心的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prep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值得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价值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值得做的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值得的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使烦恼</a:t>
            </a:r>
            <a:endParaRPr lang="zh-CN" altLang="en-US" sz="2200" b="1" dirty="0"/>
          </a:p>
        </p:txBody>
      </p:sp>
      <p:sp>
        <p:nvSpPr>
          <p:cNvPr id="1052535" name="文本框 5"/>
          <p:cNvSpPr txBox="1"/>
          <p:nvPr/>
        </p:nvSpPr>
        <p:spPr>
          <a:xfrm>
            <a:off x="684154" y="743769"/>
            <a:ext cx="155255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widely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willing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wise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wisdom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wonder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wonderful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2536" name="文本框 6"/>
          <p:cNvSpPr txBox="1"/>
          <p:nvPr/>
        </p:nvSpPr>
        <p:spPr>
          <a:xfrm>
            <a:off x="6493538" y="723265"/>
            <a:ext cx="183521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worry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worried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worth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worthwhile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worthy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annoy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31" grpId="0" animBg="1"/>
      <p:bldP spid="1052532" grpId="0"/>
      <p:bldP spid="1052533" grpId="0"/>
      <p:bldP spid="1052534" grpId="0"/>
      <p:bldP spid="1052535" grpId="0"/>
      <p:bldP spid="10525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3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53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539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welfare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fare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/vi.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swell </a:t>
            </a:r>
            <a:r>
              <a:rPr lang="en-US" altLang="zh-CN" b="1" i="1" dirty="0"/>
              <a:t>vi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widespread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wind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rewind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wing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swing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/vi.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wooden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540" name="文本占位符 2"/>
          <p:cNvSpPr txBox="1"/>
          <p:nvPr/>
        </p:nvSpPr>
        <p:spPr>
          <a:xfrm>
            <a:off x="6049402" y="61766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wool(l)en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worldwide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password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sword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rewrite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handwrite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youngster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youth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zip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541" name="文本框 5"/>
          <p:cNvSpPr txBox="1"/>
          <p:nvPr/>
        </p:nvSpPr>
        <p:spPr>
          <a:xfrm>
            <a:off x="1985939" y="528847"/>
            <a:ext cx="3760791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福利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车费</a:t>
            </a:r>
            <a:r>
              <a:rPr lang="zh-CN" altLang="en-US" sz="2400" b="1" dirty="0">
                <a:solidFill>
                  <a:srgbClr val="C00000"/>
                </a:solidFill>
              </a:rPr>
              <a:t>，船费；过活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膨胀</a:t>
            </a:r>
            <a:r>
              <a:rPr lang="zh-CN" altLang="en-US" sz="2400" b="1" dirty="0">
                <a:solidFill>
                  <a:srgbClr val="C00000"/>
                </a:solidFill>
              </a:rPr>
              <a:t>，肿胀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流传</a:t>
            </a:r>
            <a:r>
              <a:rPr lang="zh-CN" altLang="en-US" sz="2400" b="1" dirty="0">
                <a:solidFill>
                  <a:srgbClr val="C00000"/>
                </a:solidFill>
              </a:rPr>
              <a:t>广泛的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缠绕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重绕</a:t>
            </a:r>
            <a:r>
              <a:rPr lang="zh-CN" altLang="en-US" sz="2400" b="1" dirty="0">
                <a:solidFill>
                  <a:srgbClr val="C00000"/>
                </a:solidFill>
              </a:rPr>
              <a:t>，倒带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翅膀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秋千</a:t>
            </a:r>
            <a:r>
              <a:rPr lang="zh-CN" altLang="en-US" sz="2400" b="1" dirty="0">
                <a:solidFill>
                  <a:srgbClr val="C00000"/>
                </a:solidFill>
              </a:rPr>
              <a:t>；摇摆；摇摆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木制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2542" name="文本框 6"/>
          <p:cNvSpPr txBox="1"/>
          <p:nvPr/>
        </p:nvSpPr>
        <p:spPr>
          <a:xfrm>
            <a:off x="8036840" y="495797"/>
            <a:ext cx="3649652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羊毛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世界</a:t>
            </a:r>
            <a:r>
              <a:rPr lang="zh-CN" altLang="en-US" sz="2400" b="1" dirty="0">
                <a:solidFill>
                  <a:srgbClr val="C00000"/>
                </a:solidFill>
              </a:rPr>
              <a:t>范围的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口令</a:t>
            </a:r>
            <a:r>
              <a:rPr lang="zh-CN" altLang="en-US" sz="2400" b="1" dirty="0">
                <a:solidFill>
                  <a:srgbClr val="C00000"/>
                </a:solidFill>
              </a:rPr>
              <a:t>；密码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大刀</a:t>
            </a:r>
            <a:r>
              <a:rPr lang="zh-CN" altLang="en-US" sz="2400" b="1" dirty="0">
                <a:solidFill>
                  <a:srgbClr val="C00000"/>
                </a:solidFill>
              </a:rPr>
              <a:t>，剑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重写</a:t>
            </a:r>
            <a:r>
              <a:rPr lang="zh-CN" altLang="en-US" sz="2400" b="1" dirty="0">
                <a:solidFill>
                  <a:srgbClr val="C00000"/>
                </a:solidFill>
              </a:rPr>
              <a:t>，改写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手写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年轻人</a:t>
            </a:r>
            <a:r>
              <a:rPr lang="zh-CN" altLang="en-US" sz="2400" b="1" dirty="0">
                <a:solidFill>
                  <a:srgbClr val="C00000"/>
                </a:solidFill>
              </a:rPr>
              <a:t>，小伙子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青年</a:t>
            </a:r>
            <a:r>
              <a:rPr lang="zh-CN" altLang="en-US" sz="2400" b="1" dirty="0">
                <a:solidFill>
                  <a:srgbClr val="C00000"/>
                </a:solidFill>
              </a:rPr>
              <a:t>；青春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拉链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37" grpId="0" animBg="1"/>
      <p:bldP spid="1052538" grpId="0"/>
      <p:bldP spid="1052539" grpId="0"/>
      <p:bldP spid="1052540" grpId="0"/>
      <p:bldP spid="1052541" grpId="0"/>
      <p:bldP spid="105254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4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54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545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zipper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abandon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abolish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ballet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beach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bench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bunch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bungalow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546" name="文本框 5"/>
          <p:cNvSpPr txBox="1"/>
          <p:nvPr/>
        </p:nvSpPr>
        <p:spPr>
          <a:xfrm>
            <a:off x="2414541" y="523867"/>
            <a:ext cx="37607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拉链</a:t>
            </a:r>
            <a:r>
              <a:rPr lang="zh-CN" altLang="en-US" sz="2400" b="1" dirty="0">
                <a:solidFill>
                  <a:srgbClr val="C00000"/>
                </a:solidFill>
              </a:rPr>
              <a:t>；用拉链扣上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抛弃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废除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芭蕾舞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海滩</a:t>
            </a:r>
            <a:r>
              <a:rPr lang="zh-CN" altLang="en-US" sz="2400" b="1" dirty="0">
                <a:solidFill>
                  <a:srgbClr val="C00000"/>
                </a:solidFill>
              </a:rPr>
              <a:t>，沙滩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长凳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束</a:t>
            </a:r>
            <a:r>
              <a:rPr lang="zh-CN" altLang="en-US" sz="2400" b="1" dirty="0">
                <a:solidFill>
                  <a:srgbClr val="C00000"/>
                </a:solidFill>
              </a:rPr>
              <a:t>，捆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平房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43" grpId="0" animBg="1"/>
      <p:bldP spid="1052544" grpId="0"/>
      <p:bldP spid="1052545" grpId="0"/>
      <p:bldP spid="10525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7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usual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27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8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juːʒʊəl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83" name="表格 6"/>
          <p:cNvGraphicFramePr>
            <a:graphicFrameLocks noGrp="1"/>
          </p:cNvGraphicFramePr>
          <p:nvPr/>
        </p:nvGraphicFramePr>
        <p:xfrm>
          <a:off x="6092078" y="112796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as usual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8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juːʒʊəlɪ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85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usual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通常＋地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usually get up very early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27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通常的</a:t>
            </a:r>
            <a:endParaRPr lang="zh-CN" altLang="en-US" sz="2400" dirty="0"/>
          </a:p>
        </p:txBody>
      </p:sp>
      <p:sp>
        <p:nvSpPr>
          <p:cNvPr id="105228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通常</a:t>
            </a:r>
            <a:endParaRPr lang="zh-CN" altLang="en-US" sz="2400" b="1" dirty="0"/>
          </a:p>
        </p:txBody>
      </p:sp>
      <p:graphicFrame>
        <p:nvGraphicFramePr>
          <p:cNvPr id="419688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unusual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ʌn'juːʒʊəl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87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usual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不＋平常的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achieve an unusual success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28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非凡的，不寻常的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77" grpId="0"/>
      <p:bldP spid="1052278" grpId="0"/>
      <p:bldP spid="1052279" grpId="0"/>
      <p:bldP spid="1052280" grpId="0"/>
      <p:bldP spid="105228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4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54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</a:t>
            </a:r>
            <a:r>
              <a:rPr lang="zh-CN" altLang="en-US" dirty="0" smtClean="0"/>
              <a:t>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549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 Our </a:t>
            </a:r>
            <a:r>
              <a:rPr lang="en-US" altLang="zh-CN" b="1" dirty="0"/>
              <a:t>goal is to make higher education available to everyone who is </a:t>
            </a:r>
            <a:r>
              <a:rPr lang="en-US" altLang="zh-CN" b="1" dirty="0" smtClean="0"/>
              <a:t>____________ (</a:t>
            </a:r>
            <a:r>
              <a:rPr lang="en-US" altLang="zh-CN" b="1" dirty="0"/>
              <a:t>will)and capable.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As is well known to us all, smart phone and the web are ____________(wide)used in an information age.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Great knowledge, experience and ____________(wise)will help a man achieve his ambition.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Although her description sounded ____________(wonder), the price was beyond our range, so we </a:t>
            </a:r>
            <a:r>
              <a:rPr lang="en-US" altLang="zh-CN" b="1" dirty="0" smtClean="0"/>
              <a:t>declined. But </a:t>
            </a:r>
            <a:r>
              <a:rPr lang="en-US" altLang="zh-CN" b="1" dirty="0"/>
              <a:t>she kept urging us to have a look at least.</a:t>
            </a:r>
            <a:endParaRPr lang="en-US" altLang="zh-CN" b="1" dirty="0"/>
          </a:p>
        </p:txBody>
      </p:sp>
      <p:sp>
        <p:nvSpPr>
          <p:cNvPr id="1052550" name="矩形 7"/>
          <p:cNvSpPr/>
          <p:nvPr/>
        </p:nvSpPr>
        <p:spPr>
          <a:xfrm>
            <a:off x="9410591" y="672015"/>
            <a:ext cx="107273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willing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551" name="矩形 8"/>
          <p:cNvSpPr/>
          <p:nvPr/>
        </p:nvSpPr>
        <p:spPr>
          <a:xfrm>
            <a:off x="8312578" y="2071235"/>
            <a:ext cx="103906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widely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552" name="矩形 9"/>
          <p:cNvSpPr/>
          <p:nvPr/>
        </p:nvSpPr>
        <p:spPr>
          <a:xfrm>
            <a:off x="5479565" y="3429000"/>
            <a:ext cx="119455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wisdom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553" name="矩形 10"/>
          <p:cNvSpPr/>
          <p:nvPr/>
        </p:nvSpPr>
        <p:spPr>
          <a:xfrm>
            <a:off x="5404409" y="4772583"/>
            <a:ext cx="153599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wonderful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47" grpId="0" animBg="1"/>
      <p:bldP spid="1052548" grpId="0"/>
      <p:bldP spid="1052549" grpId="0"/>
      <p:bldP spid="1052550" grpId="0" animBg="1"/>
      <p:bldP spid="1052551" grpId="0" animBg="1"/>
      <p:bldP spid="1052552" grpId="0" animBg="1"/>
      <p:bldP spid="105255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5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55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556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 The </a:t>
            </a:r>
            <a:r>
              <a:rPr lang="en-US" altLang="zh-CN" b="1" dirty="0"/>
              <a:t>girl sat on a swing</a:t>
            </a:r>
            <a:r>
              <a:rPr lang="zh-CN" altLang="en-US" b="1" dirty="0"/>
              <a:t>，</a:t>
            </a:r>
            <a:r>
              <a:rPr lang="en-US" altLang="zh-CN" b="1" dirty="0"/>
              <a:t>____________(swing)back and forth.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This article is well worth ____________(read), but it is not worthy of </a:t>
            </a:r>
            <a:r>
              <a:rPr lang="en-US" altLang="zh-CN" b="1" dirty="0" smtClean="0"/>
              <a:t>________ (</a:t>
            </a:r>
            <a:r>
              <a:rPr lang="en-US" altLang="zh-CN" b="1" dirty="0"/>
              <a:t>translate)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(abandon) to chatting online, Wang Ping has fallen behind the other students in his studies.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She likes to make noises in the class, which makes them ____________(annoy)</a:t>
            </a:r>
            <a:r>
              <a:rPr lang="zh-CN" altLang="en-US" b="1" dirty="0"/>
              <a:t>．</a:t>
            </a:r>
            <a:endParaRPr lang="zh-CN" altLang="en-US" b="1" dirty="0"/>
          </a:p>
        </p:txBody>
      </p:sp>
      <p:sp>
        <p:nvSpPr>
          <p:cNvPr id="1052557" name="矩形 7"/>
          <p:cNvSpPr/>
          <p:nvPr/>
        </p:nvSpPr>
        <p:spPr>
          <a:xfrm>
            <a:off x="4123275" y="665453"/>
            <a:ext cx="13484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swinging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558" name="矩形 8"/>
          <p:cNvSpPr/>
          <p:nvPr/>
        </p:nvSpPr>
        <p:spPr>
          <a:xfrm>
            <a:off x="4243173" y="1419891"/>
            <a:ext cx="118737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reading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559" name="矩形 9"/>
          <p:cNvSpPr/>
          <p:nvPr/>
        </p:nvSpPr>
        <p:spPr>
          <a:xfrm>
            <a:off x="9574707" y="1429286"/>
            <a:ext cx="231345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being translated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560" name="矩形 10"/>
          <p:cNvSpPr/>
          <p:nvPr/>
        </p:nvSpPr>
        <p:spPr>
          <a:xfrm>
            <a:off x="934509" y="2764134"/>
            <a:ext cx="170912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Abandoned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561" name="矩形 11"/>
          <p:cNvSpPr/>
          <p:nvPr/>
        </p:nvSpPr>
        <p:spPr>
          <a:xfrm>
            <a:off x="8214218" y="4131559"/>
            <a:ext cx="129715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annoyed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54" grpId="0" animBg="1"/>
      <p:bldP spid="1052555" grpId="0"/>
      <p:bldP spid="1052556" grpId="0"/>
      <p:bldP spid="1052557" grpId="0" animBg="1"/>
      <p:bldP spid="1052558" grpId="0" animBg="1"/>
      <p:bldP spid="1052559" grpId="0" animBg="1"/>
      <p:bldP spid="1052560" grpId="0" animBg="1"/>
      <p:bldP spid="105256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62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56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564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Nowadays</a:t>
            </a:r>
            <a:r>
              <a:rPr lang="en-US" altLang="zh-CN" b="1" dirty="0"/>
              <a:t>, the computers are becoming so intelligent that human beings are getting worried </a:t>
            </a:r>
            <a:r>
              <a:rPr lang="en-US" altLang="zh-CN" b="1" dirty="0" smtClean="0"/>
              <a:t>__________ </a:t>
            </a:r>
            <a:r>
              <a:rPr lang="en-US" altLang="zh-CN" b="1" dirty="0"/>
              <a:t>being controlled by them.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girls jumped up and down and waved their arms ________ abandon.</a:t>
            </a:r>
            <a:endParaRPr lang="en-US" altLang="zh-CN" b="1" dirty="0"/>
          </a:p>
        </p:txBody>
      </p:sp>
      <p:sp>
        <p:nvSpPr>
          <p:cNvPr id="1052565" name="矩形 16"/>
          <p:cNvSpPr/>
          <p:nvPr/>
        </p:nvSpPr>
        <p:spPr>
          <a:xfrm>
            <a:off x="1740009" y="1397901"/>
            <a:ext cx="93968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about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566" name="矩形 17"/>
          <p:cNvSpPr/>
          <p:nvPr/>
        </p:nvSpPr>
        <p:spPr>
          <a:xfrm>
            <a:off x="7787014" y="2036358"/>
            <a:ext cx="76174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with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62" grpId="0" animBg="1"/>
      <p:bldP spid="1052563" grpId="0"/>
      <p:bldP spid="1052564" grpId="0"/>
      <p:bldP spid="1052565" grpId="0" animBg="1"/>
      <p:bldP spid="105256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6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568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569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．对于你在上封邮件中提出的问题，我认为买电子词典很明智。</a:t>
            </a:r>
            <a:r>
              <a:rPr lang="en-US" altLang="zh-CN" b="1" dirty="0"/>
              <a:t>(it is a wise choice to)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．我想知道学校是否制定规则制止这种行为。</a:t>
            </a:r>
            <a:r>
              <a:rPr lang="en-US" altLang="zh-CN" b="1" dirty="0"/>
              <a:t>(I wonder if...)</a:t>
            </a:r>
            <a:endParaRPr lang="en-US" altLang="zh-CN" b="1" dirty="0"/>
          </a:p>
        </p:txBody>
      </p:sp>
      <p:sp>
        <p:nvSpPr>
          <p:cNvPr id="1052570" name="矩形 6"/>
          <p:cNvSpPr/>
          <p:nvPr/>
        </p:nvSpPr>
        <p:spPr>
          <a:xfrm>
            <a:off x="817411" y="1683164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 for the problem you put forward in your last letter, I think it is a wise choice to buy an electronic dictionary.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2571" name="矩形 7"/>
          <p:cNvSpPr/>
          <p:nvPr/>
        </p:nvSpPr>
        <p:spPr>
          <a:xfrm>
            <a:off x="817411" y="3077105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wonder if the school could set up rules against such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behaviour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67" grpId="0" animBg="1"/>
      <p:bldP spid="1052568" grpId="0"/>
      <p:bldP spid="1052569" grpId="0"/>
      <p:bldP spid="1052570" grpId="0"/>
      <p:bldP spid="105257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8614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8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vacant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28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8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veɪkənt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89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空＋的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fill a vacant position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9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və'keɪʃən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91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空闲＋名词后缀→假期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summer vacation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9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93" name="表格 12"/>
          <p:cNvGraphicFramePr>
            <a:graphicFrameLocks noGrp="1"/>
          </p:cNvGraphicFramePr>
          <p:nvPr/>
        </p:nvGraphicFramePr>
        <p:xfrm>
          <a:off x="6092078" y="43983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hard in vain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28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空的，空缺的</a:t>
            </a:r>
            <a:endParaRPr lang="zh-CN" altLang="en-US" sz="2400" dirty="0"/>
          </a:p>
        </p:txBody>
      </p:sp>
      <p:sp>
        <p:nvSpPr>
          <p:cNvPr id="105228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假期</a:t>
            </a:r>
            <a:endParaRPr lang="zh-CN" altLang="en-US" sz="2400" b="1" dirty="0"/>
          </a:p>
        </p:txBody>
      </p:sp>
      <p:sp>
        <p:nvSpPr>
          <p:cNvPr id="105228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徒劳的，白费劲的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82" grpId="0"/>
      <p:bldP spid="1052283" grpId="0"/>
      <p:bldP spid="1052284" grpId="0"/>
      <p:bldP spid="1052285" grpId="0"/>
      <p:bldP spid="10522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8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value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28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89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vælju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95" name="表格 6"/>
          <p:cNvGraphicFramePr>
            <a:graphicFrameLocks noGrp="1"/>
          </p:cNvGraphicFramePr>
          <p:nvPr/>
        </p:nvGraphicFramePr>
        <p:xfrm>
          <a:off x="6092078" y="112796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of high/low value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89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væljuəbl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97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valu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价值＋可以的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valuable things in a safe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28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价值</a:t>
            </a:r>
            <a:endParaRPr lang="zh-CN" altLang="en-US" sz="2400" dirty="0"/>
          </a:p>
        </p:txBody>
      </p:sp>
      <p:sp>
        <p:nvSpPr>
          <p:cNvPr id="105229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价值高的，宝贵的</a:t>
            </a:r>
            <a:endParaRPr lang="zh-CN" altLang="en-US" sz="2400" b="1" dirty="0"/>
          </a:p>
        </p:txBody>
      </p:sp>
      <p:graphicFrame>
        <p:nvGraphicFramePr>
          <p:cNvPr id="419689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ɪ'væljueɪt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899" name="表格 12"/>
          <p:cNvGraphicFramePr>
            <a:graphicFrameLocks noGrp="1"/>
          </p:cNvGraphicFramePr>
          <p:nvPr/>
        </p:nvGraphicFramePr>
        <p:xfrm>
          <a:off x="6092078" y="455116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valu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眼＋价值＋做→眼看价值→评估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29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估价，评估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87" grpId="0"/>
      <p:bldP spid="1052288" grpId="0"/>
      <p:bldP spid="1052289" grpId="0"/>
      <p:bldP spid="1052290" grpId="0"/>
      <p:bldP spid="105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29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29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90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veərɪ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01" name="表格 6"/>
          <p:cNvGraphicFramePr>
            <a:graphicFrameLocks noGrp="1"/>
          </p:cNvGraphicFramePr>
          <p:nvPr/>
        </p:nvGraphicFramePr>
        <p:xfrm>
          <a:off x="6092078" y="9280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vary slightly from time to time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0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və'raɪətɪ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03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var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变化＋后缀→品种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wide variety of fruits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90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veərɪəs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905" name="表格 12"/>
          <p:cNvGraphicFramePr>
            <a:graphicFrameLocks noGrp="1"/>
          </p:cNvGraphicFramePr>
          <p:nvPr/>
        </p:nvGraphicFramePr>
        <p:xfrm>
          <a:off x="6092078" y="4611243"/>
          <a:ext cx="573249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42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var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变化＋多的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choose from various portable phones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29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细小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变化</a:t>
            </a:r>
            <a:endParaRPr lang="zh-CN" altLang="en-US" sz="2400" dirty="0"/>
          </a:p>
        </p:txBody>
      </p:sp>
      <p:sp>
        <p:nvSpPr>
          <p:cNvPr id="1052295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变化；种类</a:t>
            </a:r>
            <a:endParaRPr lang="zh-CN" altLang="en-US" sz="2400" b="1" dirty="0"/>
          </a:p>
        </p:txBody>
      </p:sp>
      <p:sp>
        <p:nvSpPr>
          <p:cNvPr id="1052296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各种各样的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292" grpId="0"/>
      <p:bldP spid="1052293" grpId="0"/>
      <p:bldP spid="1052294" grpId="0"/>
      <p:bldP spid="1052295" grpId="0"/>
      <p:bldP spid="105229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14332</Words>
  <Application>WPS 演示</Application>
  <PresentationFormat>自定义</PresentationFormat>
  <Paragraphs>3243</Paragraphs>
  <Slides>64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4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Calibri Light</vt:lpstr>
      <vt:lpstr>Office 主题</vt:lpstr>
      <vt:lpstr>PowerPoint 演示文稿</vt:lpstr>
      <vt:lpstr>结构法记词-23</vt:lpstr>
      <vt:lpstr>高考词汇精讲</vt:lpstr>
      <vt:lpstr>use串记</vt:lpstr>
      <vt:lpstr>use串记</vt:lpstr>
      <vt:lpstr>usual串记</vt:lpstr>
      <vt:lpstr>vacant串记</vt:lpstr>
      <vt:lpstr>value串记</vt:lpstr>
      <vt:lpstr>vary串记</vt:lpstr>
      <vt:lpstr>vest串记</vt:lpstr>
      <vt:lpstr>view串记</vt:lpstr>
      <vt:lpstr>view串记</vt:lpstr>
      <vt:lpstr>violent串记</vt:lpstr>
      <vt:lpstr>visit串记</vt:lpstr>
      <vt:lpstr>visit串记</vt:lpstr>
      <vt:lpstr>vitamin串记</vt:lpstr>
      <vt:lpstr>voluntary串记</vt:lpstr>
      <vt:lpstr>wage串记</vt:lpstr>
      <vt:lpstr>warn串记</vt:lpstr>
      <vt:lpstr>weak串记</vt:lpstr>
      <vt:lpstr>wealth串记</vt:lpstr>
      <vt:lpstr>web串记</vt:lpstr>
      <vt:lpstr>wild串记</vt:lpstr>
      <vt:lpstr>week串记</vt:lpstr>
      <vt:lpstr>weigh串记</vt:lpstr>
      <vt:lpstr>PowerPoint 演示文稿</vt:lpstr>
      <vt:lpstr>I. 根据提示写出单词的正确形式</vt:lpstr>
      <vt:lpstr>II. 写出单词的正确含义</vt:lpstr>
      <vt:lpstr>II. 写出单词的正确含义</vt:lpstr>
      <vt:lpstr>III. 根据语境写出所给单词的正确形式</vt:lpstr>
      <vt:lpstr>III. 根据语境写出所给单词的正确形式</vt:lpstr>
      <vt:lpstr>IV. 用所给动词的适当形式填空</vt:lpstr>
      <vt:lpstr>V. 介词填空</vt:lpstr>
      <vt:lpstr>VI. 单句写作</vt:lpstr>
      <vt:lpstr>结构法记词-24</vt:lpstr>
      <vt:lpstr>高考词汇精讲</vt:lpstr>
      <vt:lpstr>well串记</vt:lpstr>
      <vt:lpstr>well串记</vt:lpstr>
      <vt:lpstr>wide串记</vt:lpstr>
      <vt:lpstr>will串记</vt:lpstr>
      <vt:lpstr>wind串记</vt:lpstr>
      <vt:lpstr>wing串记</vt:lpstr>
      <vt:lpstr>wire串记</vt:lpstr>
      <vt:lpstr>wise串记</vt:lpstr>
      <vt:lpstr>wonder串记</vt:lpstr>
      <vt:lpstr>wood串记</vt:lpstr>
      <vt:lpstr>wool串记</vt:lpstr>
      <vt:lpstr>world串记</vt:lpstr>
      <vt:lpstr>word串记</vt:lpstr>
      <vt:lpstr>worry串记</vt:lpstr>
      <vt:lpstr>worth串记</vt:lpstr>
      <vt:lpstr>write串记</vt:lpstr>
      <vt:lpstr>write串记</vt:lpstr>
      <vt:lpstr>young串记</vt:lpstr>
      <vt:lpstr>zip串记</vt:lpstr>
      <vt:lpstr>PowerPoint 演示文稿</vt:lpstr>
      <vt:lpstr>I. 根据提示写出单词的正确形式</vt:lpstr>
      <vt:lpstr>II. 写出单词的正确含义</vt:lpstr>
      <vt:lpstr>II. 写出单词的正确含义</vt:lpstr>
      <vt:lpstr>III. 根据语境写出所给单词的正确形式</vt:lpstr>
      <vt:lpstr>IV. 用所给动词的适当形式填空</vt:lpstr>
      <vt:lpstr>V. 介词填空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15</cp:revision>
  <dcterms:created xsi:type="dcterms:W3CDTF">2017-12-31T20:06:00Z</dcterms:created>
  <dcterms:modified xsi:type="dcterms:W3CDTF">2020-10-23T09:17:11Z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