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15"/>
  </p:notesMasterIdLst>
  <p:handoutMasterIdLst>
    <p:handoutMasterId r:id="rId16"/>
  </p:handoutMasterIdLst>
  <p:sldIdLst>
    <p:sldId id="257" r:id="rId2"/>
    <p:sldId id="387" r:id="rId3"/>
    <p:sldId id="388" r:id="rId4"/>
    <p:sldId id="258" r:id="rId5"/>
    <p:sldId id="371" r:id="rId6"/>
    <p:sldId id="391" r:id="rId7"/>
    <p:sldId id="392" r:id="rId8"/>
    <p:sldId id="394" r:id="rId9"/>
    <p:sldId id="399" r:id="rId10"/>
    <p:sldId id="395" r:id="rId11"/>
    <p:sldId id="396" r:id="rId12"/>
    <p:sldId id="393" r:id="rId13"/>
    <p:sldId id="403" r:id="rId14"/>
  </p:sldIdLst>
  <p:sldSz cx="12192000" cy="6858000"/>
  <p:notesSz cx="6858000" cy="9144000"/>
  <p:defaultTextStyle>
    <a:defPPr rtl="0">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92" autoAdjust="0"/>
    <p:restoredTop sz="94605" autoAdjust="0"/>
  </p:normalViewPr>
  <p:slideViewPr>
    <p:cSldViewPr snapToGrid="0">
      <p:cViewPr varScale="1">
        <p:scale>
          <a:sx n="114" d="100"/>
          <a:sy n="114" d="100"/>
        </p:scale>
        <p:origin x="528" y="108"/>
      </p:cViewPr>
      <p:guideLst/>
    </p:cSldViewPr>
  </p:slideViewPr>
  <p:notesTextViewPr>
    <p:cViewPr>
      <p:scale>
        <a:sx n="1" d="1"/>
        <a:sy n="1" d="1"/>
      </p:scale>
      <p:origin x="0" y="0"/>
    </p:cViewPr>
  </p:notesTextViewPr>
  <p:notesViewPr>
    <p:cSldViewPr snapToGrid="0">
      <p:cViewPr varScale="1">
        <p:scale>
          <a:sx n="88" d="100"/>
          <a:sy n="88" d="100"/>
        </p:scale>
        <p:origin x="379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8D2096-651A-44EB-B335-0CD3A7FF11CE}" type="datetime1">
              <a:rPr lang="zh-CN" altLang="en-US" smtClean="0">
                <a:latin typeface="Microsoft YaHei UI" panose="020B0503020204020204" pitchFamily="34" charset="-122"/>
                <a:ea typeface="Microsoft YaHei UI" panose="020B0503020204020204" pitchFamily="34" charset="-122"/>
              </a:rPr>
              <a:t>2020/10/26</a:t>
            </a:fld>
            <a:endParaRPr lang="zh-CN" altLang="en-US" dirty="0">
              <a:latin typeface="Microsoft YaHei UI" panose="020B0503020204020204" pitchFamily="34" charset="-122"/>
              <a:ea typeface="Microsoft YaHei UI"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D24AC9-7495-4E3F-ADDF-5256D7C54D8E}" type="slidenum">
              <a:rPr lang="en-US" altLang="zh-CN" smtClean="0">
                <a:latin typeface="Microsoft YaHei UI" panose="020B0503020204020204" pitchFamily="34" charset="-122"/>
                <a:ea typeface="Microsoft YaHei UI" panose="020B0503020204020204" pitchFamily="34" charset="-122"/>
              </a:rPr>
              <a:t>‹#›</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22A8867F-CAF7-4926-B47A-8DDC82ADFD2F}" type="datetime1">
              <a:rPr lang="zh-CN" altLang="en-US" smtClean="0"/>
              <a:t>2020/10/26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dirty="0"/>
              <a:t>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68DE52DB-2063-4BF0-9899-4431302C06D1}" type="slidenum">
              <a:rPr lang="en-US" altLang="zh-CN" noProof="0" smtClean="0"/>
              <a:t>‹#›</a:t>
            </a:fld>
            <a:endParaRPr lang="zh-CN" altLang="en-US" noProof="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DE52DB-2063-4BF0-9899-4431302C06D1}" type="slidenum">
              <a:rPr lang="en-US" altLang="zh-CN" smtClean="0"/>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 name="矩形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矩形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矩形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矩形​​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组 3"/>
          <p:cNvGrpSpPr/>
          <p:nvPr/>
        </p:nvGrpSpPr>
        <p:grpSpPr>
          <a:xfrm>
            <a:off x="5250180" y="1267730"/>
            <a:ext cx="1691640" cy="645295"/>
            <a:chOff x="5318306" y="1386268"/>
            <a:chExt cx="1567331" cy="645295"/>
          </a:xfrm>
        </p:grpSpPr>
        <p:cxnSp>
          <p:nvCxnSpPr>
            <p:cNvPr id="17" name="直接连接符​​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ctrTitle"/>
          </p:nvPr>
        </p:nvSpPr>
        <p:spPr>
          <a:xfrm>
            <a:off x="1561708" y="2091263"/>
            <a:ext cx="9068586" cy="2590800"/>
          </a:xfrm>
        </p:spPr>
        <p:txBody>
          <a:bodyPr tIns="45720" bIns="45720"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pPr rtl="0"/>
            <a:r>
              <a:rPr lang="zh-CN" altLang="en-US" noProof="0"/>
              <a:t>单击此处编辑母版标题样式</a:t>
            </a:r>
          </a:p>
        </p:txBody>
      </p:sp>
      <p:sp>
        <p:nvSpPr>
          <p:cNvPr id="3" name="副标题 2"/>
          <p:cNvSpPr>
            <a:spLocks noGrp="1"/>
          </p:cNvSpPr>
          <p:nvPr>
            <p:ph type="subTitle" idx="1" hasCustomPrompt="1"/>
          </p:nvPr>
        </p:nvSpPr>
        <p:spPr>
          <a:xfrm>
            <a:off x="1562100" y="4682062"/>
            <a:ext cx="9070848" cy="457201"/>
          </a:xfrm>
        </p:spPr>
        <p:txBody>
          <a:bodyPr rtlCol="0">
            <a:normAutofit/>
          </a:bodyPr>
          <a:lstStyle>
            <a:lvl1pPr marL="0" indent="0" algn="ctr">
              <a:spcBef>
                <a:spcPts val="0"/>
              </a:spcBef>
              <a:buNone/>
              <a:defRPr sz="1600" spc="80" baseline="0">
                <a:solidFill>
                  <a:schemeClr val="tx2"/>
                </a:solidFill>
                <a:latin typeface="Microsoft YaHei UI" panose="020B0503020204020204" pitchFamily="34" charset="-122"/>
                <a:ea typeface="Microsoft YaHei UI" panose="020B0503020204020204" pitchFamily="34" charset="-122"/>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单击以编辑母版副标题样式</a:t>
            </a:r>
          </a:p>
        </p:txBody>
      </p:sp>
      <p:sp>
        <p:nvSpPr>
          <p:cNvPr id="20" name="日期占位符 19"/>
          <p:cNvSpPr>
            <a:spLocks noGrp="1"/>
          </p:cNvSpPr>
          <p:nvPr>
            <p:ph type="dt" sz="half" idx="10"/>
          </p:nvPr>
        </p:nvSpPr>
        <p:spPr>
          <a:xfrm>
            <a:off x="5318760" y="1341255"/>
            <a:ext cx="1554480" cy="527213"/>
          </a:xfrm>
        </p:spPr>
        <p:txBody>
          <a:bodyPr rtlCol="0"/>
          <a:lstStyle>
            <a:lvl1pPr algn="ctr">
              <a:defRPr sz="1300" spc="0" baseline="0">
                <a:solidFill>
                  <a:srgbClr val="FFFFFF"/>
                </a:solidFill>
                <a:latin typeface="Microsoft YaHei UI" panose="020B0503020204020204" pitchFamily="34" charset="-122"/>
                <a:ea typeface="Microsoft YaHei UI" panose="020B0503020204020204" pitchFamily="34" charset="-122"/>
              </a:defRPr>
            </a:lvl1pPr>
          </a:lstStyle>
          <a:p>
            <a:fld id="{1075EC1E-C64D-4101-8267-0B6FD8847CC8}" type="datetime1">
              <a:rPr lang="zh-CN" altLang="en-US" noProof="0" smtClean="0"/>
              <a:t>2020/10/26</a:t>
            </a:fld>
            <a:endParaRPr lang="zh-CN" altLang="en-US" noProof="0"/>
          </a:p>
        </p:txBody>
      </p:sp>
      <p:sp>
        <p:nvSpPr>
          <p:cNvPr id="21" name="页脚占位符 20"/>
          <p:cNvSpPr>
            <a:spLocks noGrp="1"/>
          </p:cNvSpPr>
          <p:nvPr>
            <p:ph type="ftr" sz="quarter" idx="11"/>
          </p:nvPr>
        </p:nvSpPr>
        <p:spPr>
          <a:xfrm>
            <a:off x="1453896" y="5212080"/>
            <a:ext cx="5905500" cy="228600"/>
          </a:xfrm>
        </p:spPr>
        <p:txBody>
          <a:bodyPr rtlCol="0"/>
          <a:lstStyle>
            <a:lvl1pPr algn="l">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22" name="幻灯片编号占位符 21"/>
          <p:cNvSpPr>
            <a:spLocks noGrp="1"/>
          </p:cNvSpPr>
          <p:nvPr>
            <p:ph type="sldNum" sz="quarter" idx="12"/>
          </p:nvPr>
        </p:nvSpPr>
        <p:spPr>
          <a:xfrm>
            <a:off x="8606919" y="5212080"/>
            <a:ext cx="2111881" cy="228600"/>
          </a:xfrm>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t>‹#›</a:t>
            </a:fld>
            <a:endParaRPr lang="zh-CN"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p>
        </p:txBody>
      </p:sp>
      <p:sp>
        <p:nvSpPr>
          <p:cNvPr id="3" name="垂直文本占位符 2"/>
          <p:cNvSpPr>
            <a:spLocks noGrp="1"/>
          </p:cNvSpPr>
          <p:nvPr>
            <p:ph type="body" orient="vert" idx="1" hasCustomPrompt="1"/>
          </p:nvPr>
        </p:nvSpPr>
        <p:spPr/>
        <p:txBody>
          <a:bodyPr vert="eaVert"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日期占位符 3"/>
          <p:cNvSpPr>
            <a:spLocks noGrp="1"/>
          </p:cNvSpPr>
          <p:nvPr>
            <p:ph type="dt" sz="half" idx="10"/>
          </p:nvPr>
        </p:nvSpPr>
        <p:spPr/>
        <p:txBody>
          <a:bodyPr rtlCol="0"/>
          <a:lstStyle>
            <a:lvl1pPr>
              <a:defRPr>
                <a:solidFill>
                  <a:schemeClr val="tx2"/>
                </a:solidFill>
              </a:defRPr>
            </a:lvl1pPr>
          </a:lstStyle>
          <a:p>
            <a:pPr rtl="0"/>
            <a:fld id="{BCCEF045-27B8-4DAF-B6BC-E52B05B9C207}" type="datetime1">
              <a:rPr lang="zh-CN" altLang="en-US" noProof="0" smtClean="0"/>
              <a:t>2020/10/26</a:t>
            </a:fld>
            <a:endParaRPr lang="zh-CN" altLang="en-US" noProof="0"/>
          </a:p>
        </p:txBody>
      </p:sp>
      <p:sp>
        <p:nvSpPr>
          <p:cNvPr id="5" name="页脚占位符 4"/>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6" name="灯片编号占位符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t>‹#›</a:t>
            </a:fld>
            <a:endParaRPr lang="zh-CN" alt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8991600" y="762000"/>
            <a:ext cx="2362200" cy="5257800"/>
          </a:xfrm>
        </p:spPr>
        <p:txBody>
          <a:bodyPr vert="eaVert"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垂直文本占位符 2"/>
          <p:cNvSpPr>
            <a:spLocks noGrp="1"/>
          </p:cNvSpPr>
          <p:nvPr>
            <p:ph type="body" orient="vert" idx="1" hasCustomPrompt="1"/>
          </p:nvPr>
        </p:nvSpPr>
        <p:spPr>
          <a:xfrm>
            <a:off x="838200" y="762000"/>
            <a:ext cx="8077200" cy="5257800"/>
          </a:xfrm>
        </p:spPr>
        <p:txBody>
          <a:bodyPr vert="eaVert" rtlCol="0"/>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日期占位符 3"/>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6332E303-0D2A-4D78-B246-00723A3F99C8}" type="datetime1">
              <a:rPr lang="zh-CN" altLang="en-US" noProof="0" smtClean="0"/>
              <a:t>2020/10/26</a:t>
            </a:fld>
            <a:endParaRPr lang="zh-CN" altLang="en-US" noProof="0"/>
          </a:p>
        </p:txBody>
      </p:sp>
      <p:sp>
        <p:nvSpPr>
          <p:cNvPr id="5" name="页脚占位符 4"/>
          <p:cNvSpPr>
            <a:spLocks noGrp="1"/>
          </p:cNvSpPr>
          <p:nvPr>
            <p:ph type="ftr" sz="quarter" idx="11"/>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t>‹#›</a:t>
            </a:fld>
            <a:endParaRPr lang="zh-CN" alt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内容占位符 2"/>
          <p:cNvSpPr>
            <a:spLocks noGrp="1"/>
          </p:cNvSpPr>
          <p:nvPr>
            <p:ph idx="1" hasCustomPrompt="1"/>
          </p:nvPr>
        </p:nvSpPr>
        <p:spPr/>
        <p:txBody>
          <a:bodyPr rtlCol="0"/>
          <a:lstStyle>
            <a:lvl1pPr>
              <a:defRPr sz="1800">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日期占位符 3"/>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7F75CE96-05BA-4606-81C6-087C587193E9}" type="datetime1">
              <a:rPr lang="zh-CN" altLang="en-US" noProof="0" smtClean="0"/>
              <a:t>2020/10/26</a:t>
            </a:fld>
            <a:endParaRPr lang="zh-CN" altLang="en-US" noProof="0"/>
          </a:p>
        </p:txBody>
      </p:sp>
      <p:sp>
        <p:nvSpPr>
          <p:cNvPr id="5" name="页脚占位符 4"/>
          <p:cNvSpPr>
            <a:spLocks noGrp="1"/>
          </p:cNvSpPr>
          <p:nvPr>
            <p:ph type="ftr" sz="quarter" idx="11"/>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t>‹#›</a:t>
            </a:fld>
            <a:endParaRPr lang="zh-CN" alt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9" name="矩形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矩形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矩形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矩形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组 30"/>
          <p:cNvGrpSpPr/>
          <p:nvPr/>
        </p:nvGrpSpPr>
        <p:grpSpPr>
          <a:xfrm>
            <a:off x="5250180" y="1267730"/>
            <a:ext cx="1691640" cy="645295"/>
            <a:chOff x="5318306" y="1386268"/>
            <a:chExt cx="1567331" cy="645295"/>
          </a:xfrm>
        </p:grpSpPr>
        <p:cxnSp>
          <p:nvCxnSpPr>
            <p:cNvPr id="32" name="直接连接符​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直接连接符​​(S)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a:xfrm>
            <a:off x="1563623" y="2094309"/>
            <a:ext cx="9070848" cy="2587752"/>
          </a:xfrm>
        </p:spPr>
        <p:txBody>
          <a:bodyPr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pPr rtl="0"/>
            <a:r>
              <a:rPr lang="zh-CN" altLang="en-US" noProof="0"/>
              <a:t>单击此处编辑母版标题样式</a:t>
            </a:r>
          </a:p>
        </p:txBody>
      </p:sp>
      <p:sp>
        <p:nvSpPr>
          <p:cNvPr id="3" name="文本占位符 2"/>
          <p:cNvSpPr>
            <a:spLocks noGrp="1"/>
          </p:cNvSpPr>
          <p:nvPr>
            <p:ph type="body" idx="1" hasCustomPrompt="1"/>
          </p:nvPr>
        </p:nvSpPr>
        <p:spPr>
          <a:xfrm>
            <a:off x="1563624" y="4682062"/>
            <a:ext cx="9070848" cy="457200"/>
          </a:xfrm>
        </p:spPr>
        <p:txBody>
          <a:bodyPr rtlCol="0" anchor="t">
            <a:normAutofit/>
          </a:bodyPr>
          <a:lstStyle>
            <a:lvl1pPr marL="0" indent="0" algn="ctr">
              <a:buNone/>
              <a:tabLst>
                <a:tab pos="2633345" algn="l"/>
              </a:tabLst>
              <a:defRPr sz="1600">
                <a:solidFill>
                  <a:schemeClr val="tx2"/>
                </a:solidFill>
                <a:effectLst/>
                <a:latin typeface="Microsoft YaHei UI" panose="020B0503020204020204" pitchFamily="34" charset="-122"/>
                <a:ea typeface="Microsoft YaHei UI" panose="020B0503020204020204" pitchFamily="34" charset="-122"/>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noProof="0"/>
              <a:t>编辑母版文本样式</a:t>
            </a:r>
          </a:p>
        </p:txBody>
      </p:sp>
      <p:sp>
        <p:nvSpPr>
          <p:cNvPr id="4" name="日期占位符 3"/>
          <p:cNvSpPr>
            <a:spLocks noGrp="1"/>
          </p:cNvSpPr>
          <p:nvPr>
            <p:ph type="dt" sz="half" idx="10"/>
          </p:nvPr>
        </p:nvSpPr>
        <p:spPr>
          <a:xfrm>
            <a:off x="5321808" y="1344502"/>
            <a:ext cx="1554480" cy="530352"/>
          </a:xfrm>
        </p:spPr>
        <p:txBody>
          <a:bodyPr rtlCol="0"/>
          <a:lstStyle>
            <a:lvl1pPr algn="ctr">
              <a:defRPr lang="en-US" sz="1300" kern="1200" spc="0" baseline="0">
                <a:solidFill>
                  <a:srgbClr val="FFFFFF"/>
                </a:solidFill>
                <a:latin typeface="Microsoft YaHei UI" panose="020B0503020204020204" pitchFamily="34" charset="-122"/>
                <a:ea typeface="Microsoft YaHei UI" panose="020B0503020204020204" pitchFamily="34" charset="-122"/>
                <a:cs typeface="+mn-cs"/>
              </a:defRPr>
            </a:lvl1pPr>
          </a:lstStyle>
          <a:p>
            <a:fld id="{D31950EB-3303-4FE6-8AD1-5227D9F3C618}" type="datetime1">
              <a:rPr lang="zh-CN" altLang="en-US" noProof="0" smtClean="0"/>
              <a:t>2020/10/26</a:t>
            </a:fld>
            <a:endParaRPr lang="zh-CN" altLang="en-US" noProof="0"/>
          </a:p>
        </p:txBody>
      </p:sp>
      <p:sp>
        <p:nvSpPr>
          <p:cNvPr id="5" name="页脚占位符 4"/>
          <p:cNvSpPr>
            <a:spLocks noGrp="1"/>
          </p:cNvSpPr>
          <p:nvPr>
            <p:ph type="ftr" sz="quarter" idx="11"/>
          </p:nvPr>
        </p:nvSpPr>
        <p:spPr>
          <a:xfrm>
            <a:off x="1453896" y="5212080"/>
            <a:ext cx="5907024" cy="228600"/>
          </a:xfrm>
        </p:spPr>
        <p:txBody>
          <a:bodyPr rtlCol="0"/>
          <a:lstStyle>
            <a:lvl1pPr algn="l">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a:xfrm>
            <a:off x="8604504" y="5212080"/>
            <a:ext cx="2112264" cy="228600"/>
          </a:xfrm>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t>‹#›</a:t>
            </a:fld>
            <a:endParaRPr lang="zh-CN" alt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标题 7"/>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内容占位符 2"/>
          <p:cNvSpPr>
            <a:spLocks noGrp="1"/>
          </p:cNvSpPr>
          <p:nvPr>
            <p:ph sz="half" idx="1" hasCustomPrompt="1"/>
          </p:nvPr>
        </p:nvSpPr>
        <p:spPr>
          <a:xfrm>
            <a:off x="106680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内容占位符 3"/>
          <p:cNvSpPr>
            <a:spLocks noGrp="1"/>
          </p:cNvSpPr>
          <p:nvPr>
            <p:ph sz="half" idx="2" hasCustomPrompt="1"/>
          </p:nvPr>
        </p:nvSpPr>
        <p:spPr>
          <a:xfrm>
            <a:off x="637032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5" name="日期占位符 4"/>
          <p:cNvSpPr>
            <a:spLocks noGrp="1"/>
          </p:cNvSpPr>
          <p:nvPr>
            <p:ph type="dt" sz="half" idx="10"/>
          </p:nvPr>
        </p:nvSpPr>
        <p:spPr/>
        <p:txBody>
          <a:bodyPr rtlCol="0"/>
          <a:lstStyle>
            <a:lvl1pPr>
              <a:defRPr>
                <a:solidFill>
                  <a:schemeClr val="tx2"/>
                </a:solidFill>
              </a:defRPr>
            </a:lvl1pPr>
          </a:lstStyle>
          <a:p>
            <a:pPr rtl="0"/>
            <a:fld id="{E7327386-70E9-46DE-AADA-F771DCDAE73F}" type="datetime1">
              <a:rPr lang="zh-CN" altLang="en-US" noProof="0" smtClean="0"/>
              <a:t>2020/10/26</a:t>
            </a:fld>
            <a:endParaRPr lang="zh-CN" altLang="en-US" noProof="0"/>
          </a:p>
        </p:txBody>
      </p:sp>
      <p:sp>
        <p:nvSpPr>
          <p:cNvPr id="6" name="页脚占位符 5"/>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7" name="灯片编号占位符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t>‹#›</a:t>
            </a:fld>
            <a:endParaRPr lang="zh-CN" alt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文本占位符 2"/>
          <p:cNvSpPr>
            <a:spLocks noGrp="1"/>
          </p:cNvSpPr>
          <p:nvPr>
            <p:ph type="body" idx="1" hasCustomPrompt="1"/>
          </p:nvPr>
        </p:nvSpPr>
        <p:spPr>
          <a:xfrm>
            <a:off x="1069848" y="2074334"/>
            <a:ext cx="4754880" cy="640080"/>
          </a:xfrm>
        </p:spPr>
        <p:txBody>
          <a:bodyPr rtlCol="0" anchor="ctr">
            <a:normAutofit/>
          </a:bodyPr>
          <a:lstStyle>
            <a:lvl1pPr marL="0" indent="0" algn="ctr">
              <a:spcBef>
                <a:spcPts val="0"/>
              </a:spcBef>
              <a:buNone/>
              <a:defRPr sz="1800" b="0">
                <a:solidFill>
                  <a:schemeClr val="tx2"/>
                </a:solidFill>
                <a:latin typeface="Microsoft YaHei UI" panose="020B0503020204020204" pitchFamily="34" charset="-122"/>
                <a:ea typeface="Microsoft YaHei UI" panose="020B0503020204020204" pitchFamily="34" charset="-122"/>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dirty="0"/>
              <a:t>编辑母版文本样式</a:t>
            </a:r>
          </a:p>
        </p:txBody>
      </p:sp>
      <p:sp>
        <p:nvSpPr>
          <p:cNvPr id="4" name="内容占位符 3"/>
          <p:cNvSpPr>
            <a:spLocks noGrp="1"/>
          </p:cNvSpPr>
          <p:nvPr>
            <p:ph sz="half" idx="2" hasCustomPrompt="1"/>
          </p:nvPr>
        </p:nvSpPr>
        <p:spPr>
          <a:xfrm>
            <a:off x="1069848" y="2755898"/>
            <a:ext cx="4754880" cy="3200400"/>
          </a:xfrm>
        </p:spPr>
        <p:txBody>
          <a:bodyPr rtlCol="0"/>
          <a:lstStyle>
            <a:lvl1pPr>
              <a:defRPr sz="1800">
                <a:latin typeface="Microsoft YaHei UI" panose="020B0503020204020204" pitchFamily="34" charset="-122"/>
                <a:ea typeface="Microsoft YaHei UI" panose="020B0503020204020204" pitchFamily="34" charset="-122"/>
              </a:defRPr>
            </a:lvl1pPr>
            <a:lvl2pPr>
              <a:defRPr sz="16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vl6pPr>
              <a:defRPr sz="1400"/>
            </a:lvl6pPr>
            <a:lvl7pPr>
              <a:defRPr sz="1400"/>
            </a:lvl7pPr>
            <a:lvl8pPr>
              <a:defRPr sz="1400"/>
            </a:lvl8pPr>
            <a:lvl9pPr>
              <a:defRPr sz="1400"/>
            </a:lvl9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5" name="文本占位符 4"/>
          <p:cNvSpPr>
            <a:spLocks noGrp="1"/>
          </p:cNvSpPr>
          <p:nvPr>
            <p:ph type="body" sz="quarter" idx="3" hasCustomPrompt="1"/>
          </p:nvPr>
        </p:nvSpPr>
        <p:spPr>
          <a:xfrm>
            <a:off x="6373368" y="2074334"/>
            <a:ext cx="4754880" cy="640080"/>
          </a:xfrm>
        </p:spPr>
        <p:txBody>
          <a:bodyPr rtlCol="0" anchor="ctr">
            <a:normAutofit/>
          </a:bodyPr>
          <a:lstStyle>
            <a:lvl1pPr marL="0" indent="0" algn="ctr">
              <a:spcBef>
                <a:spcPts val="0"/>
              </a:spcBef>
              <a:buNone/>
              <a:defRPr sz="1800" b="0">
                <a:solidFill>
                  <a:schemeClr val="tx2"/>
                </a:solidFill>
                <a:latin typeface="Microsoft YaHei UI" panose="020B0503020204020204" pitchFamily="34" charset="-122"/>
                <a:ea typeface="Microsoft YaHei UI" panose="020B0503020204020204" pitchFamily="34" charset="-122"/>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dirty="0"/>
              <a:t>编辑母版文本样式</a:t>
            </a:r>
          </a:p>
        </p:txBody>
      </p:sp>
      <p:sp>
        <p:nvSpPr>
          <p:cNvPr id="6" name="内容占位符 5"/>
          <p:cNvSpPr>
            <a:spLocks noGrp="1"/>
          </p:cNvSpPr>
          <p:nvPr>
            <p:ph sz="quarter" idx="4" hasCustomPrompt="1"/>
          </p:nvPr>
        </p:nvSpPr>
        <p:spPr>
          <a:xfrm>
            <a:off x="6373368" y="2756581"/>
            <a:ext cx="4754880" cy="3200400"/>
          </a:xfrm>
        </p:spPr>
        <p:txBody>
          <a:bodyPr rtlCol="0"/>
          <a:lstStyle>
            <a:lvl1pPr>
              <a:defRPr sz="1800">
                <a:latin typeface="Microsoft YaHei UI" panose="020B0503020204020204" pitchFamily="34" charset="-122"/>
                <a:ea typeface="Microsoft YaHei UI" panose="020B0503020204020204" pitchFamily="34" charset="-122"/>
              </a:defRPr>
            </a:lvl1pPr>
            <a:lvl2pPr>
              <a:defRPr sz="16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vl6pPr>
              <a:defRPr sz="1400"/>
            </a:lvl6pPr>
            <a:lvl7pPr>
              <a:defRPr sz="1400"/>
            </a:lvl7pPr>
            <a:lvl8pPr>
              <a:defRPr sz="1400"/>
            </a:lvl8pPr>
            <a:lvl9pPr>
              <a:defRPr sz="1400"/>
            </a:lvl9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7" name="日期占位符 6"/>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A3C45F11-B51D-4F16-9E44-20F027185215}" type="datetime1">
              <a:rPr lang="zh-CN" altLang="en-US" smtClean="0"/>
              <a:t>2020/10/26</a:t>
            </a:fld>
            <a:endParaRPr lang="zh-CN" altLang="en-US"/>
          </a:p>
        </p:txBody>
      </p:sp>
      <p:sp>
        <p:nvSpPr>
          <p:cNvPr id="8" name="页脚占位符 7"/>
          <p:cNvSpPr>
            <a:spLocks noGrp="1"/>
          </p:cNvSpPr>
          <p:nvPr>
            <p:ph type="ftr" sz="quarter" idx="11"/>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a:p>
        </p:txBody>
      </p:sp>
      <p:sp>
        <p:nvSpPr>
          <p:cNvPr id="9" name="灯片编号占位符 8"/>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p>
        </p:txBody>
      </p:sp>
      <p:sp>
        <p:nvSpPr>
          <p:cNvPr id="3" name="日期占位符 2"/>
          <p:cNvSpPr>
            <a:spLocks noGrp="1"/>
          </p:cNvSpPr>
          <p:nvPr>
            <p:ph type="dt" sz="half" idx="10"/>
          </p:nvPr>
        </p:nvSpPr>
        <p:spPr/>
        <p:txBody>
          <a:bodyPr rtlCol="0"/>
          <a:lstStyle>
            <a:lvl1pPr>
              <a:defRPr>
                <a:solidFill>
                  <a:schemeClr val="tx2"/>
                </a:solidFill>
              </a:defRPr>
            </a:lvl1pPr>
          </a:lstStyle>
          <a:p>
            <a:pPr rtl="0"/>
            <a:fld id="{0F8DC16A-F715-4C36-9292-DEF1F990B7BE}" type="datetime1">
              <a:rPr lang="zh-CN" altLang="en-US" noProof="0" smtClean="0"/>
              <a:t>2020/10/26</a:t>
            </a:fld>
            <a:endParaRPr lang="zh-CN" altLang="en-US" noProof="0"/>
          </a:p>
        </p:txBody>
      </p:sp>
      <p:sp>
        <p:nvSpPr>
          <p:cNvPr id="4" name="页脚占位符 3"/>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5" name="灯片编号占位符 4"/>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t>‹#›</a:t>
            </a:fld>
            <a:endParaRPr lang="zh-CN" alt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lvl1pPr>
              <a:defRPr>
                <a:solidFill>
                  <a:schemeClr val="tx2"/>
                </a:solidFill>
              </a:defRPr>
            </a:lvl1pPr>
          </a:lstStyle>
          <a:p>
            <a:pPr rtl="0"/>
            <a:fld id="{643AF9B7-E53B-423C-89F6-59EAF6D004F3}" type="datetime1">
              <a:rPr lang="zh-CN" altLang="en-US" noProof="0" smtClean="0"/>
              <a:t>2020/10/26</a:t>
            </a:fld>
            <a:endParaRPr lang="zh-CN" altLang="en-US" noProof="0"/>
          </a:p>
        </p:txBody>
      </p:sp>
      <p:sp>
        <p:nvSpPr>
          <p:cNvPr id="3" name="页脚占位符 2"/>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4" name="灯片编号占位符 3"/>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t>‹#›</a:t>
            </a:fld>
            <a:endParaRPr lang="zh-CN" alt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带题注的内容">
    <p:spTree>
      <p:nvGrpSpPr>
        <p:cNvPr id="1" name=""/>
        <p:cNvGrpSpPr/>
        <p:nvPr/>
      </p:nvGrpSpPr>
      <p:grpSpPr>
        <a:xfrm>
          <a:off x="0" y="0"/>
          <a:ext cx="0" cy="0"/>
          <a:chOff x="0" y="0"/>
          <a:chExt cx="0" cy="0"/>
        </a:xfrm>
      </p:grpSpPr>
      <p:sp>
        <p:nvSpPr>
          <p:cNvPr id="14" name="矩形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矩形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矩形​​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9296400" y="607392"/>
            <a:ext cx="2430780" cy="1645920"/>
          </a:xfrm>
        </p:spPr>
        <p:txBody>
          <a:bodyPr rtlCol="0"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icrosoft YaHei UI" panose="020B0503020204020204" pitchFamily="34" charset="-122"/>
                <a:ea typeface="Microsoft YaHei UI" panose="020B0503020204020204" pitchFamily="34" charset="-122"/>
                <a:cs typeface="+mn-cs"/>
              </a:defRPr>
            </a:lvl1pPr>
          </a:lstStyle>
          <a:p>
            <a:pPr rtl="0"/>
            <a:r>
              <a:rPr lang="zh-CN" altLang="en-US" noProof="0"/>
              <a:t>单击此处编辑母版标题样式</a:t>
            </a:r>
          </a:p>
        </p:txBody>
      </p:sp>
      <p:sp>
        <p:nvSpPr>
          <p:cNvPr id="3" name="内容占位符 2"/>
          <p:cNvSpPr>
            <a:spLocks noGrp="1"/>
          </p:cNvSpPr>
          <p:nvPr>
            <p:ph idx="1" hasCustomPrompt="1"/>
          </p:nvPr>
        </p:nvSpPr>
        <p:spPr>
          <a:xfrm>
            <a:off x="790575" y="704850"/>
            <a:ext cx="7562850" cy="5143500"/>
          </a:xfrm>
        </p:spPr>
        <p:txBody>
          <a:bodyPr rtlCol="0"/>
          <a:lstStyle>
            <a:lvl1pPr>
              <a:defRPr sz="1900">
                <a:latin typeface="Microsoft YaHei UI" panose="020B0503020204020204" pitchFamily="34" charset="-122"/>
                <a:ea typeface="Microsoft YaHei UI" panose="020B0503020204020204" pitchFamily="34" charset="-122"/>
              </a:defRPr>
            </a:lvl1pPr>
            <a:lvl2pPr>
              <a:defRPr sz="16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vl6pPr>
              <a:defRPr sz="1400"/>
            </a:lvl6pPr>
            <a:lvl7pPr>
              <a:defRPr sz="1400"/>
            </a:lvl7pPr>
            <a:lvl8pPr>
              <a:defRPr sz="1400"/>
            </a:lvl8pPr>
            <a:lvl9pPr>
              <a:defRPr sz="1400"/>
            </a:lvl9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文本占位符 3"/>
          <p:cNvSpPr>
            <a:spLocks noGrp="1"/>
          </p:cNvSpPr>
          <p:nvPr>
            <p:ph type="body" sz="half" idx="2" hasCustomPrompt="1"/>
          </p:nvPr>
        </p:nvSpPr>
        <p:spPr>
          <a:xfrm>
            <a:off x="9296400" y="2286000"/>
            <a:ext cx="2430780" cy="3505200"/>
          </a:xfrm>
        </p:spPr>
        <p:txBody>
          <a:bodyPr rtlCol="0">
            <a:normAutofit/>
          </a:bodyPr>
          <a:lstStyle>
            <a:lvl1pPr marL="0" indent="0">
              <a:lnSpc>
                <a:spcPct val="110000"/>
              </a:lnSpc>
              <a:spcBef>
                <a:spcPts val="800"/>
              </a:spcBef>
              <a:buNone/>
              <a:defRPr sz="1400">
                <a:solidFill>
                  <a:schemeClr val="bg1"/>
                </a:solidFill>
                <a:latin typeface="Microsoft YaHei UI" panose="020B0503020204020204" pitchFamily="34" charset="-122"/>
                <a:ea typeface="Microsoft YaHei UI"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编辑母版文本样式</a:t>
            </a:r>
          </a:p>
        </p:txBody>
      </p:sp>
      <p:sp>
        <p:nvSpPr>
          <p:cNvPr id="5" name="日期占位符 4"/>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A872393E-9C8B-42B8-91E5-4A1FF04109F8}" type="datetime1">
              <a:rPr lang="zh-CN" altLang="en-US" noProof="0" smtClean="0"/>
              <a:t>2020/10/26</a:t>
            </a:fld>
            <a:endParaRPr lang="zh-CN" altLang="en-US" noProof="0"/>
          </a:p>
        </p:txBody>
      </p:sp>
      <p:sp>
        <p:nvSpPr>
          <p:cNvPr id="6" name="页脚占位符 5"/>
          <p:cNvSpPr>
            <a:spLocks noGrp="1"/>
          </p:cNvSpPr>
          <p:nvPr>
            <p:ph type="ftr" sz="quarter" idx="11"/>
          </p:nvPr>
        </p:nvSpPr>
        <p:spPr>
          <a:xfrm>
            <a:off x="3439158" y="6214535"/>
            <a:ext cx="5184648" cy="256032"/>
          </a:xfrm>
        </p:spPr>
        <p:txBody>
          <a:bodyPr rtlCol="0"/>
          <a:lstStyle>
            <a:lvl1pPr algn="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幻灯片编号占位符 6"/>
          <p:cNvSpPr>
            <a:spLocks noGrp="1"/>
          </p:cNvSpPr>
          <p:nvPr>
            <p:ph type="sldNum" sz="quarter" idx="12"/>
          </p:nvPr>
        </p:nvSpPr>
        <p:spPr/>
        <p:txBody>
          <a:bodyPr rtlCol="0"/>
          <a:lstStyle>
            <a:lvl1pPr>
              <a:defRPr>
                <a:solidFill>
                  <a:schemeClr val="bg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t>‹#›</a:t>
            </a:fld>
            <a:endParaRPr lang="zh-CN" altLang="en-US" noProof="0"/>
          </a:p>
        </p:txBody>
      </p:sp>
      <p:sp>
        <p:nvSpPr>
          <p:cNvPr id="11" name="矩形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带题注的图片">
    <p:spTree>
      <p:nvGrpSpPr>
        <p:cNvPr id="1" name=""/>
        <p:cNvGrpSpPr/>
        <p:nvPr/>
      </p:nvGrpSpPr>
      <p:grpSpPr>
        <a:xfrm>
          <a:off x="0" y="0"/>
          <a:ext cx="0" cy="0"/>
          <a:chOff x="0" y="0"/>
          <a:chExt cx="0" cy="0"/>
        </a:xfrm>
      </p:grpSpPr>
      <p:sp>
        <p:nvSpPr>
          <p:cNvPr id="14" name="矩形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矩形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9296400" y="603504"/>
            <a:ext cx="2432304" cy="1645920"/>
          </a:xfrm>
        </p:spPr>
        <p:txBody>
          <a:bodyPr rtlCol="0" anchor="b">
            <a:noAutofit/>
          </a:bodyPr>
          <a:lstStyle>
            <a:lvl1pPr algn="l">
              <a:defRPr sz="2800" b="0">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图片占位符 2"/>
          <p:cNvSpPr>
            <a:spLocks noGrp="1" noChangeAspect="1"/>
          </p:cNvSpPr>
          <p:nvPr>
            <p:ph type="pic" idx="1" hasCustomPrompt="1"/>
          </p:nvPr>
        </p:nvSpPr>
        <p:spPr>
          <a:xfrm>
            <a:off x="228599" y="237744"/>
            <a:ext cx="8601076" cy="6382512"/>
          </a:xfrm>
          <a:solidFill>
            <a:srgbClr val="808080"/>
          </a:solidFill>
          <a:ln>
            <a:noFill/>
          </a:ln>
        </p:spPr>
        <p:txBody>
          <a:bodyPr rtlCol="0" anchor="t"/>
          <a:lstStyle>
            <a:lvl1pPr marL="0" indent="0">
              <a:buNone/>
              <a:defRPr sz="3200">
                <a:latin typeface="Microsoft YaHei UI" panose="020B0503020204020204" pitchFamily="34" charset="-122"/>
                <a:ea typeface="Microsoft YaHei UI"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noProof="0"/>
              <a:t>单击图标以添加图片</a:t>
            </a:r>
          </a:p>
        </p:txBody>
      </p:sp>
      <p:sp>
        <p:nvSpPr>
          <p:cNvPr id="4" name="文本占位符 3"/>
          <p:cNvSpPr>
            <a:spLocks noGrp="1"/>
          </p:cNvSpPr>
          <p:nvPr>
            <p:ph type="body" sz="half" idx="2" hasCustomPrompt="1"/>
          </p:nvPr>
        </p:nvSpPr>
        <p:spPr>
          <a:xfrm>
            <a:off x="9296400" y="2286000"/>
            <a:ext cx="2432304" cy="3502152"/>
          </a:xfrm>
        </p:spPr>
        <p:txBody>
          <a:bodyPr rtlCol="0">
            <a:normAutofit/>
          </a:bodyPr>
          <a:lstStyle>
            <a:lvl1pPr marL="0" indent="0" algn="l">
              <a:lnSpc>
                <a:spcPct val="110000"/>
              </a:lnSpc>
              <a:spcBef>
                <a:spcPts val="800"/>
              </a:spcBef>
              <a:buNone/>
              <a:defRPr sz="1400">
                <a:solidFill>
                  <a:schemeClr val="tx1"/>
                </a:solidFill>
                <a:latin typeface="Microsoft YaHei UI" panose="020B0503020204020204" pitchFamily="34" charset="-122"/>
                <a:ea typeface="Microsoft YaHei UI"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编辑母版文本样式</a:t>
            </a:r>
          </a:p>
        </p:txBody>
      </p:sp>
      <p:sp>
        <p:nvSpPr>
          <p:cNvPr id="5" name="日期占位符 4"/>
          <p:cNvSpPr>
            <a:spLocks noGrp="1"/>
          </p:cNvSpPr>
          <p:nvPr>
            <p:ph type="dt" sz="half" idx="10"/>
          </p:nvPr>
        </p:nvSpPr>
        <p:spPr/>
        <p:txBody>
          <a:bodyPr rtlCol="0"/>
          <a:lstStyle>
            <a:lvl1pPr>
              <a:defRPr>
                <a:solidFill>
                  <a:srgbClr val="FFFFFF"/>
                </a:solidFill>
                <a:effectLst>
                  <a:outerShdw blurRad="19050" dist="6350" dir="2700000" algn="tl" rotWithShape="0">
                    <a:prstClr val="black">
                      <a:alpha val="40000"/>
                    </a:prstClr>
                  </a:outerShdw>
                </a:effectLst>
                <a:latin typeface="Microsoft YaHei UI" panose="020B0503020204020204" pitchFamily="34" charset="-122"/>
                <a:ea typeface="Microsoft YaHei UI" panose="020B0503020204020204" pitchFamily="34" charset="-122"/>
              </a:defRPr>
            </a:lvl1pPr>
          </a:lstStyle>
          <a:p>
            <a:fld id="{8727DDDF-338F-40F2-BD88-7C5A919ED619}" type="datetime1">
              <a:rPr lang="zh-CN" altLang="en-US" noProof="0" smtClean="0"/>
              <a:t>2020/10/26</a:t>
            </a:fld>
            <a:endParaRPr lang="zh-CN" altLang="en-US" noProof="0"/>
          </a:p>
        </p:txBody>
      </p:sp>
      <p:sp>
        <p:nvSpPr>
          <p:cNvPr id="6" name="页脚占位符 5"/>
          <p:cNvSpPr>
            <a:spLocks noGrp="1"/>
          </p:cNvSpPr>
          <p:nvPr>
            <p:ph type="ftr" sz="quarter" idx="11"/>
          </p:nvPr>
        </p:nvSpPr>
        <p:spPr/>
        <p:txBody>
          <a:bodyPr rtlCol="0"/>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endParaRPr lang="zh-CN" altLang="en-US" noProof="0"/>
          </a:p>
        </p:txBody>
      </p:sp>
      <p:sp>
        <p:nvSpPr>
          <p:cNvPr id="7" name="灯片编号占位符 6"/>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t>‹#›</a:t>
            </a:fld>
            <a:endParaRPr lang="zh-CN" alt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矩形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矩形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标题占位符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zh-CN" altLang="en-US" noProof="0"/>
              <a:t>单击此处编辑母版标题样式</a:t>
            </a:r>
          </a:p>
        </p:txBody>
      </p:sp>
      <p:sp>
        <p:nvSpPr>
          <p:cNvPr id="3" name="文本占位符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日期占位符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latin typeface="Microsoft YaHei UI" panose="020B0503020204020204" pitchFamily="34" charset="-122"/>
                <a:ea typeface="Microsoft YaHei UI" panose="020B0503020204020204" pitchFamily="34" charset="-122"/>
              </a:defRPr>
            </a:lvl1pPr>
          </a:lstStyle>
          <a:p>
            <a:fld id="{EACB2E32-1F1E-45DE-9625-F2BA3EBC1D30}" type="datetime1">
              <a:rPr lang="zh-CN" altLang="en-US" noProof="0" smtClean="0"/>
              <a:t>2020/10/26</a:t>
            </a:fld>
            <a:endParaRPr lang="zh-CN" altLang="en-US" noProof="0"/>
          </a:p>
        </p:txBody>
      </p:sp>
      <p:sp>
        <p:nvSpPr>
          <p:cNvPr id="5" name="页脚占位符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t>‹#›</a:t>
            </a:fld>
            <a:endParaRPr lang="zh-CN" altLang="en-US" noProof="0"/>
          </a:p>
        </p:txBody>
      </p:sp>
      <p:pic>
        <p:nvPicPr>
          <p:cNvPr id="10" name="图片 9" descr="水印">
            <a:extLst>
              <a:ext uri="{FF2B5EF4-FFF2-40B4-BE49-F238E27FC236}">
                <a16:creationId xmlns:a16="http://schemas.microsoft.com/office/drawing/2014/main" id="{A26B2614-2167-4AFB-A720-C961DD871F38}"/>
              </a:ext>
            </a:extLst>
          </p:cNvPr>
          <p:cNvPicPr>
            <a:picLocks noChangeAspect="1"/>
          </p:cNvPicPr>
          <p:nvPr userDrawn="1"/>
        </p:nvPicPr>
        <p:blipFill>
          <a:blip r:embed="rId13"/>
          <a:stretch>
            <a:fillRect/>
          </a:stretch>
        </p:blipFill>
        <p:spPr>
          <a:xfrm>
            <a:off x="6915150" y="63500"/>
            <a:ext cx="5173345" cy="1674495"/>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icrosoft YaHei UI" panose="020B0503020204020204" pitchFamily="34" charset="-122"/>
          <a:ea typeface="Microsoft YaHei UI" panose="020B0503020204020204" pitchFamily="34" charset="-122"/>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anose="020B0604020202020204" pitchFamily="34" charset="0"/>
        <a:buChar char="•"/>
        <a:defRPr sz="1800" kern="1200">
          <a:solidFill>
            <a:schemeClr val="tx1"/>
          </a:solidFill>
          <a:latin typeface="Microsoft YaHei UI" panose="020B0503020204020204" pitchFamily="34" charset="-122"/>
          <a:ea typeface="Microsoft YaHei UI" panose="020B0503020204020204" pitchFamily="34" charset="-122"/>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600" kern="1200">
          <a:solidFill>
            <a:schemeClr val="tx1"/>
          </a:solidFill>
          <a:latin typeface="Microsoft YaHei UI" panose="020B0503020204020204" pitchFamily="34" charset="-122"/>
          <a:ea typeface="Microsoft YaHei UI" panose="020B0503020204020204" pitchFamily="34" charset="-122"/>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icrosoft YaHei UI" panose="020B0503020204020204" pitchFamily="34" charset="-122"/>
          <a:ea typeface="Microsoft YaHei UI" panose="020B0503020204020204" pitchFamily="34" charset="-122"/>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icrosoft YaHei UI" panose="020B0503020204020204" pitchFamily="34" charset="-122"/>
          <a:ea typeface="Microsoft YaHei UI" panose="020B0503020204020204" pitchFamily="34" charset="-122"/>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icrosoft YaHei UI" panose="020B0503020204020204" pitchFamily="34" charset="-122"/>
          <a:ea typeface="Microsoft YaHei UI" panose="020B0503020204020204" pitchFamily="34" charset="-122"/>
          <a:cs typeface="+mn-cs"/>
        </a:defRPr>
      </a:lvl5pPr>
      <a:lvl6pPr marL="16002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6pPr>
      <a:lvl7pPr marL="189992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7pPr>
      <a:lvl8pPr marL="2200275"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8pPr>
      <a:lvl9pPr marL="2499995"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p>
        </p:txBody>
      </p:sp>
      <p:pic>
        <p:nvPicPr>
          <p:cNvPr id="1433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p>
        </p:txBody>
      </p:sp>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931" y="31940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28930" y="419100"/>
            <a:ext cx="11292840" cy="3651250"/>
          </a:xfrm>
          <a:prstGeom prst="rect">
            <a:avLst/>
          </a:prstGeom>
          <a:noFill/>
        </p:spPr>
        <p:txBody>
          <a:bodyPr wrap="square" rtlCol="0">
            <a:spAutoFit/>
          </a:bodyPr>
          <a:lstStyle/>
          <a:p>
            <a:r>
              <a:rPr lang="en-US" sz="3000" b="1" dirty="0">
                <a:solidFill>
                  <a:srgbClr val="0070C0"/>
                </a:solidFill>
                <a:latin typeface="Palatino Linotype" panose="02040502050505030304" charset="0"/>
                <a:cs typeface="Palatino Linotype" panose="02040502050505030304" charset="0"/>
                <a:sym typeface="+mn-ea"/>
              </a:rPr>
              <a:t>▪ </a:t>
            </a:r>
            <a:r>
              <a:rPr lang="en-US" altLang="zh-CN" sz="3000" b="1" dirty="0">
                <a:solidFill>
                  <a:srgbClr val="0070C0"/>
                </a:solidFill>
                <a:latin typeface="Palatino Linotype" panose="02040502050505030304" charset="0"/>
                <a:cs typeface="Palatino Linotype" panose="02040502050505030304" charset="0"/>
                <a:sym typeface="+mn-ea"/>
              </a:rPr>
              <a:t>Regular Health Checks</a:t>
            </a:r>
            <a:endParaRPr lang="en-US" altLang="zh-CN" sz="2700" dirty="0">
              <a:solidFill>
                <a:schemeClr val="bg1"/>
              </a:solidFill>
              <a:latin typeface="Times New Roman" panose="02020603050405020304" pitchFamily="18" charset="0"/>
              <a:sym typeface="+mn-ea"/>
            </a:endParaRPr>
          </a:p>
          <a:p>
            <a:pPr fontAlgn="auto">
              <a:lnSpc>
                <a:spcPts val="1240"/>
              </a:lnSpc>
            </a:pPr>
            <a:endParaRPr lang="en-US" altLang="zh-CN" sz="2700" dirty="0">
              <a:solidFill>
                <a:schemeClr val="bg1"/>
              </a:solidFill>
              <a:latin typeface="Times New Roman" panose="02020603050405020304" pitchFamily="18" charset="0"/>
              <a:sym typeface="+mn-ea"/>
            </a:endParaRPr>
          </a:p>
          <a:p>
            <a:r>
              <a:rPr lang="en-US" altLang="zh-CN" sz="2700" dirty="0">
                <a:solidFill>
                  <a:schemeClr val="bg1"/>
                </a:solidFill>
                <a:latin typeface="Times New Roman" panose="02020603050405020304" pitchFamily="18" charset="0"/>
                <a:sym typeface="+mn-ea"/>
              </a:rPr>
              <a:t>9. What in your smart homes will monitor your health? And what can they do </a:t>
            </a:r>
          </a:p>
          <a:p>
            <a:r>
              <a:rPr lang="en-US" altLang="zh-CN" sz="2700" dirty="0">
                <a:solidFill>
                  <a:schemeClr val="bg1"/>
                </a:solidFill>
                <a:latin typeface="Times New Roman" panose="02020603050405020304" pitchFamily="18" charset="0"/>
                <a:sym typeface="+mn-ea"/>
              </a:rPr>
              <a:t>    specifically?  </a:t>
            </a:r>
            <a:r>
              <a:rPr lang="en-US" altLang="zh-CN" sz="2700" b="1" dirty="0">
                <a:solidFill>
                  <a:schemeClr val="bg1"/>
                </a:solidFill>
                <a:latin typeface="Times New Roman" panose="02020603050405020304" pitchFamily="18" charset="0"/>
                <a:sym typeface="+mn-ea"/>
              </a:rPr>
              <a:t> </a:t>
            </a:r>
          </a:p>
          <a:p>
            <a:endParaRPr lang="en-US" altLang="zh-CN" sz="2700" b="1" dirty="0">
              <a:solidFill>
                <a:schemeClr val="bg1"/>
              </a:solidFill>
              <a:latin typeface="Times New Roman" panose="02020603050405020304" pitchFamily="18" charset="0"/>
              <a:sym typeface="+mn-ea"/>
            </a:endParaRPr>
          </a:p>
          <a:p>
            <a:endParaRPr lang="en-US" altLang="zh-CN" sz="2700" b="1" dirty="0">
              <a:solidFill>
                <a:schemeClr val="bg1"/>
              </a:solidFill>
              <a:latin typeface="Times New Roman" panose="02020603050405020304" pitchFamily="18" charset="0"/>
              <a:sym typeface="+mn-ea"/>
            </a:endParaRPr>
          </a:p>
          <a:p>
            <a:r>
              <a:rPr lang="en-US" altLang="zh-CN" sz="2700" b="1" dirty="0">
                <a:solidFill>
                  <a:schemeClr val="bg1"/>
                </a:solidFill>
                <a:latin typeface="Times New Roman" panose="02020603050405020304" pitchFamily="18" charset="0"/>
                <a:sym typeface="+mn-ea"/>
              </a:rPr>
              <a:t>           </a:t>
            </a:r>
            <a:endParaRPr lang="en-US" altLang="zh-CN" sz="27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700" dirty="0">
              <a:solidFill>
                <a:schemeClr val="bg1"/>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749300" y="2048510"/>
            <a:ext cx="1807210" cy="475615"/>
          </a:xfrm>
          <a:prstGeom prst="rect">
            <a:avLst/>
          </a:prstGeom>
          <a:noFill/>
          <a:ln w="19050">
            <a:solidFill>
              <a:schemeClr val="accent5">
                <a:lumMod val="40000"/>
                <a:lumOff val="60000"/>
              </a:schemeClr>
            </a:solidFill>
          </a:ln>
        </p:spPr>
        <p:txBody>
          <a:bodyPr wrap="square" rtlCol="0">
            <a:spAutoFit/>
          </a:bodyPr>
          <a:lstStyle/>
          <a:p>
            <a:r>
              <a:rPr lang="en-US" altLang="zh-CN" sz="2500" b="1" dirty="0">
                <a:solidFill>
                  <a:schemeClr val="bg1"/>
                </a:solidFill>
                <a:latin typeface="Times New Roman" panose="02020603050405020304" pitchFamily="18" charset="0"/>
              </a:rPr>
              <a:t>♦</a:t>
            </a:r>
            <a:r>
              <a:rPr lang="en-US" sz="2500" b="1" dirty="0">
                <a:solidFill>
                  <a:schemeClr val="bg1"/>
                </a:solidFill>
                <a:latin typeface="Arial Narrow" panose="020B0606020202030204" pitchFamily="34" charset="0"/>
              </a:rPr>
              <a:t>smart bed </a:t>
            </a:r>
            <a:endParaRPr lang="en-US" sz="2500" b="1" dirty="0">
              <a:solidFill>
                <a:srgbClr val="C00000"/>
              </a:solidFill>
              <a:latin typeface="Arial Narrow" panose="020B0606020202030204" pitchFamily="34" charset="0"/>
            </a:endParaRPr>
          </a:p>
        </p:txBody>
      </p:sp>
      <p:sp>
        <p:nvSpPr>
          <p:cNvPr id="2" name="文本框 1"/>
          <p:cNvSpPr txBox="1"/>
          <p:nvPr/>
        </p:nvSpPr>
        <p:spPr>
          <a:xfrm>
            <a:off x="749300" y="2656205"/>
            <a:ext cx="2072640" cy="475615"/>
          </a:xfrm>
          <a:prstGeom prst="rect">
            <a:avLst/>
          </a:prstGeom>
          <a:noFill/>
          <a:ln w="19050">
            <a:solidFill>
              <a:schemeClr val="accent5">
                <a:lumMod val="40000"/>
                <a:lumOff val="60000"/>
              </a:schemeClr>
            </a:solidFill>
          </a:ln>
        </p:spPr>
        <p:txBody>
          <a:bodyPr wrap="square" rtlCol="0">
            <a:spAutoFit/>
          </a:bodyPr>
          <a:lstStyle/>
          <a:p>
            <a:r>
              <a:rPr lang="en-US" altLang="zh-CN" sz="2500" b="1" dirty="0">
                <a:solidFill>
                  <a:schemeClr val="bg1"/>
                </a:solidFill>
                <a:latin typeface="Times New Roman" panose="02020603050405020304" pitchFamily="18" charset="0"/>
              </a:rPr>
              <a:t>♦</a:t>
            </a:r>
            <a:r>
              <a:rPr lang="en-US" sz="2500" b="1" dirty="0">
                <a:solidFill>
                  <a:schemeClr val="bg1"/>
                </a:solidFill>
                <a:latin typeface="Arial Narrow" panose="020B0606020202030204" pitchFamily="34" charset="0"/>
              </a:rPr>
              <a:t>smart toliets</a:t>
            </a:r>
            <a:endParaRPr lang="en-US" sz="2500" b="1" dirty="0">
              <a:solidFill>
                <a:srgbClr val="C00000"/>
              </a:solidFill>
              <a:latin typeface="Arial Narrow" panose="020B0606020202030204" pitchFamily="34" charset="0"/>
            </a:endParaRPr>
          </a:p>
        </p:txBody>
      </p:sp>
      <p:sp>
        <p:nvSpPr>
          <p:cNvPr id="3" name="文本框 2"/>
          <p:cNvSpPr txBox="1"/>
          <p:nvPr/>
        </p:nvSpPr>
        <p:spPr>
          <a:xfrm>
            <a:off x="2821940" y="2045335"/>
            <a:ext cx="2400300" cy="429895"/>
          </a:xfrm>
          <a:prstGeom prst="rect">
            <a:avLst/>
          </a:prstGeom>
          <a:solidFill>
            <a:schemeClr val="accent5">
              <a:lumMod val="20000"/>
              <a:lumOff val="80000"/>
            </a:schemeClr>
          </a:solidFill>
        </p:spPr>
        <p:txBody>
          <a:bodyPr wrap="square" rtlCol="0">
            <a:spAutoFit/>
          </a:bodyPr>
          <a:lstStyle/>
          <a:p>
            <a:pPr algn="l"/>
            <a:r>
              <a:rPr lang="en-US" sz="2200" dirty="0">
                <a:solidFill>
                  <a:schemeClr val="bg1"/>
                </a:solidFill>
                <a:latin typeface="Times New Roman" panose="02020603050405020304" pitchFamily="18" charset="0"/>
                <a:cs typeface="Times New Roman" panose="02020603050405020304" pitchFamily="18" charset="0"/>
                <a:sym typeface="+mn-ea"/>
              </a:rPr>
              <a:t>record sleep quality</a:t>
            </a:r>
            <a:endParaRPr lang="en-US" sz="2200"/>
          </a:p>
        </p:txBody>
      </p:sp>
      <p:sp>
        <p:nvSpPr>
          <p:cNvPr id="4" name="文本框 3"/>
          <p:cNvSpPr txBox="1"/>
          <p:nvPr/>
        </p:nvSpPr>
        <p:spPr>
          <a:xfrm>
            <a:off x="5365750" y="2029460"/>
            <a:ext cx="2400300" cy="429895"/>
          </a:xfrm>
          <a:prstGeom prst="rect">
            <a:avLst/>
          </a:prstGeom>
          <a:solidFill>
            <a:schemeClr val="accent5">
              <a:lumMod val="20000"/>
              <a:lumOff val="80000"/>
            </a:schemeClr>
          </a:solidFill>
        </p:spPr>
        <p:txBody>
          <a:bodyPr wrap="square" rtlCol="0">
            <a:spAutoFit/>
          </a:bodyPr>
          <a:lstStyle/>
          <a:p>
            <a:pPr algn="l"/>
            <a:r>
              <a:rPr lang="en-US" sz="2200" dirty="0">
                <a:solidFill>
                  <a:schemeClr val="bg1"/>
                </a:solidFill>
                <a:latin typeface="Times New Roman" panose="02020603050405020304" pitchFamily="18" charset="0"/>
                <a:cs typeface="Times New Roman" panose="02020603050405020304" pitchFamily="18" charset="0"/>
                <a:sym typeface="+mn-ea"/>
              </a:rPr>
              <a:t>check body weight</a:t>
            </a:r>
            <a:endParaRPr lang="en-US" sz="2200"/>
          </a:p>
        </p:txBody>
      </p:sp>
      <p:sp>
        <p:nvSpPr>
          <p:cNvPr id="8" name="文本框 7"/>
          <p:cNvSpPr txBox="1"/>
          <p:nvPr/>
        </p:nvSpPr>
        <p:spPr>
          <a:xfrm>
            <a:off x="7978775" y="2029460"/>
            <a:ext cx="2400300" cy="429895"/>
          </a:xfrm>
          <a:prstGeom prst="rect">
            <a:avLst/>
          </a:prstGeom>
          <a:solidFill>
            <a:schemeClr val="accent5">
              <a:lumMod val="20000"/>
              <a:lumOff val="80000"/>
            </a:schemeClr>
          </a:solidFill>
        </p:spPr>
        <p:txBody>
          <a:bodyPr wrap="square" rtlCol="0">
            <a:spAutoFit/>
          </a:bodyPr>
          <a:lstStyle/>
          <a:p>
            <a:pPr algn="l"/>
            <a:r>
              <a:rPr lang="en-US" sz="2200" dirty="0">
                <a:solidFill>
                  <a:schemeClr val="bg1"/>
                </a:solidFill>
                <a:latin typeface="Times New Roman" panose="02020603050405020304" pitchFamily="18" charset="0"/>
                <a:cs typeface="Times New Roman" panose="02020603050405020304" pitchFamily="18" charset="0"/>
                <a:sym typeface="+mn-ea"/>
              </a:rPr>
              <a:t>advise healthy diet</a:t>
            </a:r>
            <a:endParaRPr lang="en-US" sz="2200"/>
          </a:p>
        </p:txBody>
      </p:sp>
      <p:sp>
        <p:nvSpPr>
          <p:cNvPr id="9" name="文本框 8"/>
          <p:cNvSpPr txBox="1"/>
          <p:nvPr/>
        </p:nvSpPr>
        <p:spPr>
          <a:xfrm>
            <a:off x="2965450" y="2679065"/>
            <a:ext cx="7412990" cy="429895"/>
          </a:xfrm>
          <a:prstGeom prst="rect">
            <a:avLst/>
          </a:prstGeom>
          <a:solidFill>
            <a:schemeClr val="accent5">
              <a:lumMod val="20000"/>
              <a:lumOff val="80000"/>
            </a:schemeClr>
          </a:solidFill>
        </p:spPr>
        <p:txBody>
          <a:bodyPr wrap="square" rtlCol="0">
            <a:spAutoFit/>
          </a:bodyPr>
          <a:lstStyle/>
          <a:p>
            <a:pPr algn="l"/>
            <a:r>
              <a:rPr lang="en-US" sz="2200" dirty="0">
                <a:solidFill>
                  <a:schemeClr val="bg1"/>
                </a:solidFill>
                <a:latin typeface="Times New Roman" panose="02020603050405020304" pitchFamily="18" charset="0"/>
                <a:cs typeface="Times New Roman" panose="02020603050405020304" pitchFamily="18" charset="0"/>
                <a:sym typeface="+mn-ea"/>
              </a:rPr>
              <a:t>send warnings on abnormal physical condition or critical illness</a:t>
            </a:r>
            <a:endParaRPr lang="en-US" sz="2200"/>
          </a:p>
        </p:txBody>
      </p:sp>
      <p:sp>
        <p:nvSpPr>
          <p:cNvPr id="10" name="文本框 9"/>
          <p:cNvSpPr txBox="1"/>
          <p:nvPr/>
        </p:nvSpPr>
        <p:spPr>
          <a:xfrm>
            <a:off x="450215" y="3279775"/>
            <a:ext cx="11292840" cy="922020"/>
          </a:xfrm>
          <a:prstGeom prst="rect">
            <a:avLst/>
          </a:prstGeom>
          <a:noFill/>
        </p:spPr>
        <p:txBody>
          <a:bodyPr wrap="square" rtlCol="0">
            <a:spAutoFit/>
          </a:bodyPr>
          <a:lstStyle/>
          <a:p>
            <a:r>
              <a:rPr lang="en-US" altLang="zh-CN" sz="2700" dirty="0">
                <a:solidFill>
                  <a:schemeClr val="bg1"/>
                </a:solidFill>
                <a:latin typeface="Times New Roman" panose="02020603050405020304" pitchFamily="18" charset="0"/>
                <a:cs typeface="Times New Roman" panose="02020603050405020304" pitchFamily="18" charset="0"/>
              </a:rPr>
              <a:t>10. Why does the writer use the sentence pattern “Your bed will...It will...it </a:t>
            </a:r>
          </a:p>
          <a:p>
            <a:r>
              <a:rPr lang="en-US" altLang="zh-CN" sz="2700" dirty="0">
                <a:solidFill>
                  <a:schemeClr val="bg1"/>
                </a:solidFill>
                <a:latin typeface="Times New Roman" panose="02020603050405020304" pitchFamily="18" charset="0"/>
                <a:cs typeface="Times New Roman" panose="02020603050405020304" pitchFamily="18" charset="0"/>
              </a:rPr>
              <a:t>    will...It will...Smart toliets will...”?</a:t>
            </a:r>
          </a:p>
        </p:txBody>
      </p:sp>
      <p:sp>
        <p:nvSpPr>
          <p:cNvPr id="14" name="文本框 13"/>
          <p:cNvSpPr txBox="1"/>
          <p:nvPr/>
        </p:nvSpPr>
        <p:spPr>
          <a:xfrm>
            <a:off x="749300" y="4281805"/>
            <a:ext cx="8171815" cy="860425"/>
          </a:xfrm>
          <a:prstGeom prst="rect">
            <a:avLst/>
          </a:prstGeom>
          <a:noFill/>
          <a:ln w="19050">
            <a:solidFill>
              <a:schemeClr val="accent5">
                <a:lumMod val="40000"/>
                <a:lumOff val="60000"/>
              </a:schemeClr>
            </a:solidFill>
          </a:ln>
        </p:spPr>
        <p:txBody>
          <a:bodyPr wrap="square" rtlCol="0">
            <a:spAutoFit/>
          </a:bodyPr>
          <a:lstStyle/>
          <a:p>
            <a:r>
              <a:rPr lang="en-US" altLang="zh-CN" sz="2500" b="1" dirty="0">
                <a:solidFill>
                  <a:schemeClr val="bg1"/>
                </a:solidFill>
                <a:latin typeface="Times New Roman" panose="02020603050405020304" pitchFamily="18" charset="0"/>
              </a:rPr>
              <a:t>♦</a:t>
            </a:r>
            <a:r>
              <a:rPr lang="en-US" sz="2500" b="1" dirty="0">
                <a:solidFill>
                  <a:schemeClr val="bg1"/>
                </a:solidFill>
                <a:latin typeface="Arial Narrow" panose="020B0606020202030204" pitchFamily="34" charset="0"/>
              </a:rPr>
              <a:t>To create a kind of feeling that smart home could solve all the </a:t>
            </a:r>
          </a:p>
          <a:p>
            <a:r>
              <a:rPr lang="en-US" sz="2500" b="1" dirty="0">
                <a:solidFill>
                  <a:schemeClr val="bg1"/>
                </a:solidFill>
                <a:latin typeface="Arial Narrow" panose="020B0606020202030204" pitchFamily="34" charset="0"/>
              </a:rPr>
              <a:t>    problems you meet.  </a:t>
            </a:r>
            <a:endParaRPr lang="en-US" sz="2500" b="1" dirty="0">
              <a:solidFill>
                <a:srgbClr val="C00000"/>
              </a:solidFill>
              <a:latin typeface="Arial Narrow" panose="020B0606020202030204" pitchFamily="34" charset="0"/>
            </a:endParaRPr>
          </a:p>
        </p:txBody>
      </p:sp>
      <p:sp>
        <p:nvSpPr>
          <p:cNvPr id="11" name="文本框 10"/>
          <p:cNvSpPr txBox="1"/>
          <p:nvPr/>
        </p:nvSpPr>
        <p:spPr>
          <a:xfrm>
            <a:off x="502285" y="5263515"/>
            <a:ext cx="7815580" cy="506730"/>
          </a:xfrm>
          <a:prstGeom prst="rect">
            <a:avLst/>
          </a:prstGeom>
          <a:noFill/>
        </p:spPr>
        <p:txBody>
          <a:bodyPr wrap="square" rtlCol="0">
            <a:spAutoFit/>
          </a:bodyPr>
          <a:lstStyle/>
          <a:p>
            <a:r>
              <a:rPr lang="en-US" altLang="zh-CN" sz="2700" dirty="0">
                <a:solidFill>
                  <a:schemeClr val="bg1"/>
                </a:solidFill>
                <a:latin typeface="Times New Roman" panose="02020603050405020304" pitchFamily="18" charset="0"/>
                <a:cs typeface="Times New Roman" panose="02020603050405020304" pitchFamily="18" charset="0"/>
              </a:rPr>
              <a:t>11. How is the paragraph developed? Draw a tree map.</a:t>
            </a:r>
          </a:p>
        </p:txBody>
      </p:sp>
      <p:sp>
        <p:nvSpPr>
          <p:cNvPr id="12" name="文本框 11"/>
          <p:cNvSpPr txBox="1"/>
          <p:nvPr/>
        </p:nvSpPr>
        <p:spPr>
          <a:xfrm>
            <a:off x="789305" y="5770245"/>
            <a:ext cx="2004060" cy="475615"/>
          </a:xfrm>
          <a:prstGeom prst="rect">
            <a:avLst/>
          </a:prstGeom>
          <a:noFill/>
          <a:ln w="19050">
            <a:solidFill>
              <a:schemeClr val="accent5">
                <a:lumMod val="40000"/>
                <a:lumOff val="60000"/>
              </a:schemeClr>
            </a:solidFill>
          </a:ln>
        </p:spPr>
        <p:txBody>
          <a:bodyPr wrap="square" rtlCol="0">
            <a:spAutoFit/>
          </a:bodyPr>
          <a:lstStyle/>
          <a:p>
            <a:r>
              <a:rPr lang="en-US" altLang="zh-CN" sz="2500" b="1" dirty="0">
                <a:solidFill>
                  <a:schemeClr val="bg1"/>
                </a:solidFill>
                <a:latin typeface="Times New Roman" panose="02020603050405020304" pitchFamily="18" charset="0"/>
              </a:rPr>
              <a:t>♦</a:t>
            </a:r>
            <a:r>
              <a:rPr lang="en-US" sz="2500" b="1" dirty="0">
                <a:solidFill>
                  <a:schemeClr val="bg1"/>
                </a:solidFill>
                <a:latin typeface="Arial Narrow" panose="020B0606020202030204" pitchFamily="34" charset="0"/>
              </a:rPr>
              <a:t>By </a:t>
            </a:r>
            <a:r>
              <a:rPr lang="en-US" sz="2500" b="1" u="sng" dirty="0">
                <a:solidFill>
                  <a:srgbClr val="C00000"/>
                </a:solidFill>
                <a:latin typeface="Arial Narrow" panose="020B0606020202030204" pitchFamily="34" charset="0"/>
              </a:rPr>
              <a:t>example</a:t>
            </a:r>
          </a:p>
        </p:txBody>
      </p:sp>
      <p:pic>
        <p:nvPicPr>
          <p:cNvPr id="13" name="图片 12"/>
          <p:cNvPicPr>
            <a:picLocks noChangeAspect="1"/>
          </p:cNvPicPr>
          <p:nvPr/>
        </p:nvPicPr>
        <p:blipFill>
          <a:blip r:embed="rId2"/>
          <a:srcRect l="20950" t="25125" r="19825" b="29232"/>
          <a:stretch>
            <a:fillRect/>
          </a:stretch>
        </p:blipFill>
        <p:spPr>
          <a:xfrm>
            <a:off x="9253220" y="5161280"/>
            <a:ext cx="2489835" cy="1280160"/>
          </a:xfrm>
          <a:prstGeom prst="rect">
            <a:avLst/>
          </a:prstGeom>
        </p:spPr>
      </p:pic>
      <p:pic>
        <p:nvPicPr>
          <p:cNvPr id="16" name="图片 15" descr="水印">
            <a:extLst>
              <a:ext uri="{FF2B5EF4-FFF2-40B4-BE49-F238E27FC236}">
                <a16:creationId xmlns:a16="http://schemas.microsoft.com/office/drawing/2014/main" id="{F07BC833-86CC-4BAD-9C98-27F64E1F5802}"/>
              </a:ext>
            </a:extLst>
          </p:cNvPr>
          <p:cNvPicPr>
            <a:picLocks noChangeAspect="1"/>
          </p:cNvPicPr>
          <p:nvPr/>
        </p:nvPicPr>
        <p:blipFill>
          <a:blip r:embed="rId3"/>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25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500" fill="hold">
                                          <p:stCondLst>
                                            <p:cond delay="0"/>
                                          </p:stCondLst>
                                        </p:cTn>
                                        <p:tgtEl>
                                          <p:spTgt spid="10"/>
                                        </p:tgtEl>
                                        <p:attrNameLst>
                                          <p:attrName>style.visibility</p:attrName>
                                        </p:attrNameLst>
                                      </p:cBhvr>
                                      <p:to>
                                        <p:strVal val="visible"/>
                                      </p:to>
                                    </p:set>
                                    <p:animEffect transition="in" filter="diamond(in)">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25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500" fill="hold">
                                          <p:stCondLst>
                                            <p:cond delay="0"/>
                                          </p:stCondLst>
                                        </p:cTn>
                                        <p:tgtEl>
                                          <p:spTgt spid="11"/>
                                        </p:tgtEl>
                                        <p:attrNameLst>
                                          <p:attrName>style.visibility</p:attrName>
                                        </p:attrNameLst>
                                      </p:cBhvr>
                                      <p:to>
                                        <p:strVal val="visible"/>
                                      </p:to>
                                    </p:set>
                                    <p:animEffect transition="in" filter="diamond(in)">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inVertical)">
                                      <p:cBhvr>
                                        <p:cTn id="56"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 grpId="0" bldLvl="0" animBg="1"/>
      <p:bldP spid="3" grpId="0" bldLvl="0" animBg="1"/>
      <p:bldP spid="4" grpId="0" bldLvl="0" animBg="1"/>
      <p:bldP spid="8" grpId="0" bldLvl="0" animBg="1"/>
      <p:bldP spid="9" grpId="0" bldLvl="0" animBg="1"/>
      <p:bldP spid="10" grpId="0"/>
      <p:bldP spid="14" grpId="0" bldLvl="0" animBg="1"/>
      <p:bldP spid="11" grpId="0"/>
      <p:bldP spid="1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931" y="31940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28930" y="342900"/>
            <a:ext cx="11292840" cy="2404745"/>
          </a:xfrm>
          <a:prstGeom prst="rect">
            <a:avLst/>
          </a:prstGeom>
          <a:noFill/>
        </p:spPr>
        <p:txBody>
          <a:bodyPr wrap="square" rtlCol="0">
            <a:spAutoFit/>
          </a:bodyPr>
          <a:lstStyle/>
          <a:p>
            <a:r>
              <a:rPr lang="en-US" sz="3000" b="1" dirty="0">
                <a:solidFill>
                  <a:srgbClr val="0070C0"/>
                </a:solidFill>
                <a:latin typeface="Palatino Linotype" panose="02040502050505030304" charset="0"/>
                <a:cs typeface="Palatino Linotype" panose="02040502050505030304" charset="0"/>
                <a:sym typeface="+mn-ea"/>
              </a:rPr>
              <a:t>▪ </a:t>
            </a:r>
            <a:r>
              <a:rPr lang="en-US" altLang="zh-CN" sz="3000" b="1" dirty="0">
                <a:solidFill>
                  <a:srgbClr val="0070C0"/>
                </a:solidFill>
                <a:latin typeface="Palatino Linotype" panose="02040502050505030304" charset="0"/>
                <a:cs typeface="Palatino Linotype" panose="02040502050505030304" charset="0"/>
                <a:sym typeface="+mn-ea"/>
              </a:rPr>
              <a:t>No More Disasters</a:t>
            </a:r>
            <a:endParaRPr lang="en-US" altLang="zh-CN" sz="2700" dirty="0">
              <a:solidFill>
                <a:schemeClr val="bg1"/>
              </a:solidFill>
              <a:latin typeface="Times New Roman" panose="02020603050405020304" pitchFamily="18" charset="0"/>
              <a:sym typeface="+mn-ea"/>
            </a:endParaRPr>
          </a:p>
          <a:p>
            <a:pPr fontAlgn="auto">
              <a:lnSpc>
                <a:spcPts val="1240"/>
              </a:lnSpc>
            </a:pPr>
            <a:endParaRPr lang="en-US" altLang="zh-CN" sz="2700" dirty="0">
              <a:solidFill>
                <a:schemeClr val="bg1"/>
              </a:solidFill>
              <a:latin typeface="Times New Roman" panose="02020603050405020304" pitchFamily="18" charset="0"/>
              <a:sym typeface="+mn-ea"/>
            </a:endParaRPr>
          </a:p>
          <a:p>
            <a:r>
              <a:rPr lang="en-US" altLang="zh-CN" sz="2700" dirty="0">
                <a:solidFill>
                  <a:schemeClr val="bg1"/>
                </a:solidFill>
                <a:latin typeface="Times New Roman" panose="02020603050405020304" pitchFamily="18" charset="0"/>
                <a:sym typeface="+mn-ea"/>
              </a:rPr>
              <a:t> 12. </a:t>
            </a:r>
            <a:r>
              <a:rPr lang="en-US" altLang="zh-CN" sz="2700" b="1" dirty="0">
                <a:solidFill>
                  <a:schemeClr val="bg1"/>
                </a:solidFill>
                <a:latin typeface="Times New Roman" panose="02020603050405020304" pitchFamily="18" charset="0"/>
                <a:sym typeface="+mn-ea"/>
              </a:rPr>
              <a:t> </a:t>
            </a:r>
            <a:r>
              <a:rPr lang="en-US" altLang="zh-CN" sz="2700" dirty="0">
                <a:solidFill>
                  <a:schemeClr val="bg1"/>
                </a:solidFill>
                <a:latin typeface="Times New Roman" panose="02020603050405020304" pitchFamily="18" charset="0"/>
                <a:sym typeface="+mn-ea"/>
              </a:rPr>
              <a:t>How could smart homes prevent your home from serious disasters?</a:t>
            </a:r>
          </a:p>
          <a:p>
            <a:r>
              <a:rPr lang="en-US" altLang="zh-CN" sz="2700" b="1" dirty="0">
                <a:solidFill>
                  <a:schemeClr val="bg1"/>
                </a:solidFill>
                <a:latin typeface="Times New Roman" panose="02020603050405020304" pitchFamily="18" charset="0"/>
                <a:sym typeface="+mn-ea"/>
              </a:rPr>
              <a:t>     </a:t>
            </a:r>
            <a:endParaRPr lang="en-US" altLang="zh-CN" sz="27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700" dirty="0">
              <a:solidFill>
                <a:schemeClr val="bg1"/>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868045" y="1495425"/>
            <a:ext cx="9410065" cy="475615"/>
          </a:xfrm>
          <a:prstGeom prst="rect">
            <a:avLst/>
          </a:prstGeom>
          <a:noFill/>
          <a:ln w="19050">
            <a:solidFill>
              <a:schemeClr val="accent5">
                <a:lumMod val="40000"/>
                <a:lumOff val="60000"/>
              </a:schemeClr>
            </a:solidFill>
          </a:ln>
        </p:spPr>
        <p:txBody>
          <a:bodyPr wrap="square" rtlCol="0">
            <a:spAutoFit/>
          </a:bodyPr>
          <a:lstStyle/>
          <a:p>
            <a:r>
              <a:rPr lang="en-US" altLang="zh-CN" sz="2500" b="1" dirty="0">
                <a:solidFill>
                  <a:schemeClr val="bg1"/>
                </a:solidFill>
                <a:latin typeface="Times New Roman" panose="02020603050405020304" pitchFamily="18" charset="0"/>
              </a:rPr>
              <a:t>♦</a:t>
            </a:r>
            <a:r>
              <a:rPr lang="en-US" sz="2500" b="1" dirty="0">
                <a:solidFill>
                  <a:schemeClr val="bg1"/>
                </a:solidFill>
                <a:latin typeface="Arial Narrow" panose="020B0606020202030204" pitchFamily="34" charset="0"/>
              </a:rPr>
              <a:t>By quickly </a:t>
            </a:r>
            <a:r>
              <a:rPr lang="en-US" sz="2500" b="1" u="sng" dirty="0">
                <a:solidFill>
                  <a:srgbClr val="C00000"/>
                </a:solidFill>
                <a:latin typeface="Arial Narrow" panose="020B0606020202030204" pitchFamily="34" charset="0"/>
              </a:rPr>
              <a:t>detecting</a:t>
            </a:r>
            <a:r>
              <a:rPr lang="en-US" sz="2500" b="1" dirty="0">
                <a:solidFill>
                  <a:schemeClr val="bg1"/>
                </a:solidFill>
                <a:latin typeface="Arial Narrow" panose="020B0606020202030204" pitchFamily="34" charset="0"/>
              </a:rPr>
              <a:t> the problem and </a:t>
            </a:r>
            <a:r>
              <a:rPr lang="en-US" sz="2500" b="1" u="sng" dirty="0">
                <a:solidFill>
                  <a:srgbClr val="C00000"/>
                </a:solidFill>
                <a:latin typeface="Arial Narrow" panose="020B0606020202030204" pitchFamily="34" charset="0"/>
              </a:rPr>
              <a:t>providing</a:t>
            </a:r>
            <a:r>
              <a:rPr lang="en-US" sz="2500" b="1" dirty="0">
                <a:solidFill>
                  <a:schemeClr val="bg1"/>
                </a:solidFill>
                <a:latin typeface="Arial Narrow" panose="020B0606020202030204" pitchFamily="34" charset="0"/>
              </a:rPr>
              <a:t> relevant information </a:t>
            </a:r>
            <a:endParaRPr lang="en-US" sz="2500" b="1" u="sng" dirty="0">
              <a:solidFill>
                <a:srgbClr val="C00000"/>
              </a:solidFill>
              <a:latin typeface="Arial Narrow" panose="020B0606020202030204" pitchFamily="34" charset="0"/>
            </a:endParaRPr>
          </a:p>
        </p:txBody>
      </p:sp>
      <p:sp>
        <p:nvSpPr>
          <p:cNvPr id="11" name="文本框 10"/>
          <p:cNvSpPr txBox="1"/>
          <p:nvPr/>
        </p:nvSpPr>
        <p:spPr>
          <a:xfrm>
            <a:off x="435610" y="2056130"/>
            <a:ext cx="7815580" cy="506730"/>
          </a:xfrm>
          <a:prstGeom prst="rect">
            <a:avLst/>
          </a:prstGeom>
          <a:noFill/>
        </p:spPr>
        <p:txBody>
          <a:bodyPr wrap="square" rtlCol="0">
            <a:spAutoFit/>
          </a:bodyPr>
          <a:lstStyle/>
          <a:p>
            <a:r>
              <a:rPr lang="en-US" altLang="zh-CN" sz="2700" dirty="0">
                <a:solidFill>
                  <a:schemeClr val="bg1"/>
                </a:solidFill>
                <a:latin typeface="Times New Roman" panose="02020603050405020304" pitchFamily="18" charset="0"/>
                <a:cs typeface="Times New Roman" panose="02020603050405020304" pitchFamily="18" charset="0"/>
              </a:rPr>
              <a:t>13. How is this paragraph developed?</a:t>
            </a:r>
          </a:p>
        </p:txBody>
      </p:sp>
      <p:sp>
        <p:nvSpPr>
          <p:cNvPr id="2" name="文本框 1"/>
          <p:cNvSpPr txBox="1"/>
          <p:nvPr/>
        </p:nvSpPr>
        <p:spPr>
          <a:xfrm>
            <a:off x="5940425" y="2087245"/>
            <a:ext cx="2004060" cy="475615"/>
          </a:xfrm>
          <a:prstGeom prst="rect">
            <a:avLst/>
          </a:prstGeom>
          <a:noFill/>
          <a:ln w="19050">
            <a:solidFill>
              <a:schemeClr val="accent5">
                <a:lumMod val="40000"/>
                <a:lumOff val="60000"/>
              </a:schemeClr>
            </a:solidFill>
          </a:ln>
        </p:spPr>
        <p:txBody>
          <a:bodyPr wrap="square" rtlCol="0">
            <a:spAutoFit/>
          </a:bodyPr>
          <a:lstStyle/>
          <a:p>
            <a:r>
              <a:rPr lang="en-US" altLang="zh-CN" sz="2500" b="1" dirty="0">
                <a:solidFill>
                  <a:schemeClr val="bg1"/>
                </a:solidFill>
                <a:latin typeface="Times New Roman" panose="02020603050405020304" pitchFamily="18" charset="0"/>
              </a:rPr>
              <a:t>♦</a:t>
            </a:r>
            <a:r>
              <a:rPr lang="en-US" sz="2500" b="1" dirty="0">
                <a:solidFill>
                  <a:schemeClr val="bg1"/>
                </a:solidFill>
                <a:latin typeface="Arial Narrow" panose="020B0606020202030204" pitchFamily="34" charset="0"/>
              </a:rPr>
              <a:t>By </a:t>
            </a:r>
            <a:r>
              <a:rPr lang="en-US" sz="2500" b="1" u="sng" dirty="0">
                <a:solidFill>
                  <a:srgbClr val="C00000"/>
                </a:solidFill>
                <a:latin typeface="Arial Narrow" panose="020B0606020202030204" pitchFamily="34" charset="0"/>
              </a:rPr>
              <a:t>example</a:t>
            </a:r>
          </a:p>
        </p:txBody>
      </p:sp>
      <p:sp>
        <p:nvSpPr>
          <p:cNvPr id="4" name="文本框 3"/>
          <p:cNvSpPr txBox="1"/>
          <p:nvPr/>
        </p:nvSpPr>
        <p:spPr>
          <a:xfrm>
            <a:off x="437515" y="2661920"/>
            <a:ext cx="11292840" cy="2199640"/>
          </a:xfrm>
          <a:prstGeom prst="rect">
            <a:avLst/>
          </a:prstGeom>
          <a:noFill/>
        </p:spPr>
        <p:txBody>
          <a:bodyPr wrap="square" rtlCol="0">
            <a:spAutoFit/>
          </a:bodyPr>
          <a:lstStyle/>
          <a:p>
            <a:r>
              <a:rPr lang="en-US" altLang="zh-CN" sz="2700" dirty="0">
                <a:solidFill>
                  <a:schemeClr val="bg1"/>
                </a:solidFill>
                <a:latin typeface="Times New Roman" panose="02020603050405020304" pitchFamily="18" charset="0"/>
                <a:sym typeface="+mn-ea"/>
              </a:rPr>
              <a:t>14. </a:t>
            </a:r>
            <a:r>
              <a:rPr lang="en-US" altLang="zh-CN" sz="2700" b="1" dirty="0">
                <a:solidFill>
                  <a:schemeClr val="bg1"/>
                </a:solidFill>
                <a:latin typeface="Times New Roman" panose="02020603050405020304" pitchFamily="18" charset="0"/>
                <a:sym typeface="+mn-ea"/>
              </a:rPr>
              <a:t> </a:t>
            </a:r>
            <a:r>
              <a:rPr lang="en-US" altLang="zh-CN" sz="2700" dirty="0">
                <a:solidFill>
                  <a:schemeClr val="bg1"/>
                </a:solidFill>
                <a:latin typeface="Times New Roman" panose="02020603050405020304" pitchFamily="18" charset="0"/>
                <a:sym typeface="+mn-ea"/>
              </a:rPr>
              <a:t>Why does the writer say “the home of tomorrow is already the home of </a:t>
            </a:r>
          </a:p>
          <a:p>
            <a:r>
              <a:rPr lang="en-US" altLang="zh-CN" sz="2700" dirty="0">
                <a:solidFill>
                  <a:schemeClr val="bg1"/>
                </a:solidFill>
                <a:latin typeface="Times New Roman" panose="02020603050405020304" pitchFamily="18" charset="0"/>
                <a:sym typeface="+mn-ea"/>
              </a:rPr>
              <a:t>    today”? How do you understand it?</a:t>
            </a:r>
          </a:p>
          <a:p>
            <a:r>
              <a:rPr lang="en-US" altLang="zh-CN" sz="2700" b="1" dirty="0">
                <a:solidFill>
                  <a:schemeClr val="bg1"/>
                </a:solidFill>
                <a:latin typeface="Times New Roman" panose="02020603050405020304" pitchFamily="18" charset="0"/>
                <a:sym typeface="+mn-ea"/>
              </a:rPr>
              <a:t>     </a:t>
            </a:r>
            <a:endParaRPr lang="en-US" altLang="zh-CN" sz="27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700" dirty="0">
              <a:solidFill>
                <a:schemeClr val="bg1"/>
              </a:solidFill>
              <a:latin typeface="Times New Roman" panose="02020603050405020304" pitchFamily="18" charset="0"/>
              <a:cs typeface="Times New Roman" panose="02020603050405020304" pitchFamily="18" charset="0"/>
            </a:endParaRPr>
          </a:p>
        </p:txBody>
      </p:sp>
      <p:sp>
        <p:nvSpPr>
          <p:cNvPr id="27" name="文本框 26"/>
          <p:cNvSpPr txBox="1"/>
          <p:nvPr/>
        </p:nvSpPr>
        <p:spPr>
          <a:xfrm>
            <a:off x="813435" y="3669665"/>
            <a:ext cx="5501640" cy="475615"/>
          </a:xfrm>
          <a:prstGeom prst="rect">
            <a:avLst/>
          </a:prstGeom>
          <a:noFill/>
          <a:ln w="19050">
            <a:solidFill>
              <a:schemeClr val="accent5">
                <a:lumMod val="40000"/>
                <a:lumOff val="60000"/>
              </a:schemeClr>
            </a:solidFill>
          </a:ln>
        </p:spPr>
        <p:txBody>
          <a:bodyPr wrap="square" rtlCol="0">
            <a:spAutoFit/>
          </a:bodyPr>
          <a:lstStyle/>
          <a:p>
            <a:r>
              <a:rPr lang="en-US" altLang="zh-CN" sz="2500" b="1" dirty="0">
                <a:solidFill>
                  <a:schemeClr val="bg1"/>
                </a:solidFill>
                <a:latin typeface="Times New Roman" panose="02020603050405020304" pitchFamily="18" charset="0"/>
              </a:rPr>
              <a:t>♦</a:t>
            </a:r>
            <a:r>
              <a:rPr lang="en-US" sz="2500" b="1" dirty="0">
                <a:solidFill>
                  <a:schemeClr val="bg1"/>
                </a:solidFill>
                <a:latin typeface="Arial Narrow" panose="020B0606020202030204" pitchFamily="34" charset="0"/>
              </a:rPr>
              <a:t>the home of tomorrow: </a:t>
            </a:r>
            <a:r>
              <a:rPr lang="en-US" sz="2500" b="1" dirty="0">
                <a:solidFill>
                  <a:srgbClr val="C00000"/>
                </a:solidFill>
                <a:latin typeface="Arial Narrow" panose="020B0606020202030204" pitchFamily="34" charset="0"/>
              </a:rPr>
              <a:t>new innovations</a:t>
            </a:r>
          </a:p>
        </p:txBody>
      </p:sp>
      <p:sp>
        <p:nvSpPr>
          <p:cNvPr id="10" name="文本框 9"/>
          <p:cNvSpPr txBox="1"/>
          <p:nvPr/>
        </p:nvSpPr>
        <p:spPr>
          <a:xfrm>
            <a:off x="803910" y="4315460"/>
            <a:ext cx="7140575" cy="475615"/>
          </a:xfrm>
          <a:prstGeom prst="rect">
            <a:avLst/>
          </a:prstGeom>
          <a:noFill/>
          <a:ln w="19050">
            <a:solidFill>
              <a:schemeClr val="accent5">
                <a:lumMod val="40000"/>
                <a:lumOff val="60000"/>
              </a:schemeClr>
            </a:solidFill>
          </a:ln>
        </p:spPr>
        <p:txBody>
          <a:bodyPr wrap="square" rtlCol="0">
            <a:spAutoFit/>
          </a:bodyPr>
          <a:lstStyle/>
          <a:p>
            <a:r>
              <a:rPr lang="en-US" altLang="zh-CN" sz="2500" b="1" dirty="0">
                <a:solidFill>
                  <a:schemeClr val="bg1"/>
                </a:solidFill>
                <a:latin typeface="Times New Roman" panose="02020603050405020304" pitchFamily="18" charset="0"/>
              </a:rPr>
              <a:t>♦</a:t>
            </a:r>
            <a:r>
              <a:rPr lang="en-US" sz="2500" b="1" dirty="0">
                <a:solidFill>
                  <a:schemeClr val="bg1"/>
                </a:solidFill>
                <a:latin typeface="Arial Narrow" panose="020B0606020202030204" pitchFamily="34" charset="0"/>
              </a:rPr>
              <a:t>the home of today: a few new things </a:t>
            </a:r>
            <a:r>
              <a:rPr lang="en-US" sz="2500" b="1" dirty="0">
                <a:solidFill>
                  <a:srgbClr val="C00000"/>
                </a:solidFill>
                <a:latin typeface="Arial Narrow" panose="020B0606020202030204" pitchFamily="34" charset="0"/>
              </a:rPr>
              <a:t>already available</a:t>
            </a:r>
          </a:p>
        </p:txBody>
      </p:sp>
      <p:sp>
        <p:nvSpPr>
          <p:cNvPr id="30" name="矩形 29"/>
          <p:cNvSpPr/>
          <p:nvPr/>
        </p:nvSpPr>
        <p:spPr>
          <a:xfrm rot="21346741">
            <a:off x="8185352" y="3375822"/>
            <a:ext cx="3281680" cy="1137285"/>
          </a:xfrm>
          <a:prstGeom prst="rect">
            <a:avLst/>
          </a:prstGeom>
          <a:solidFill>
            <a:schemeClr val="tx1">
              <a:lumMod val="95000"/>
            </a:schemeClr>
          </a:solidFill>
          <a:ln>
            <a:noFill/>
          </a:ln>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n-US" sz="3400" b="1" cap="none" spc="0" dirty="0">
                <a:ln w="0"/>
                <a:solidFill>
                  <a:schemeClr val="bg1"/>
                </a:solidFill>
                <a:effectLst>
                  <a:outerShdw blurRad="38100" dist="25400" dir="5400000" algn="ctr" rotWithShape="0">
                    <a:srgbClr val="6E747A">
                      <a:alpha val="43000"/>
                    </a:srgbClr>
                  </a:outerShdw>
                </a:effectLst>
              </a:rPr>
              <a:t>Not a</a:t>
            </a:r>
            <a:r>
              <a:rPr lang="en-US" sz="3400" b="1" cap="none" spc="0" dirty="0">
                <a:ln w="0"/>
                <a:solidFill>
                  <a:schemeClr val="accent1">
                    <a:lumMod val="75000"/>
                  </a:schemeClr>
                </a:solidFill>
                <a:effectLst>
                  <a:outerShdw blurRad="38100" dist="25400" dir="5400000" algn="ctr" rotWithShape="0">
                    <a:srgbClr val="6E747A">
                      <a:alpha val="43000"/>
                    </a:srgbClr>
                  </a:outerShdw>
                </a:effectLst>
              </a:rPr>
              <a:t> </a:t>
            </a:r>
            <a:r>
              <a:rPr lang="en-US" sz="3400" b="1" u="sng" cap="none" spc="0" dirty="0">
                <a:ln w="0"/>
                <a:solidFill>
                  <a:srgbClr val="C00000"/>
                </a:solidFill>
                <a:effectLst>
                  <a:outerShdw blurRad="38100" dist="25400" dir="5400000" algn="ctr" rotWithShape="0">
                    <a:srgbClr val="6E747A">
                      <a:alpha val="43000"/>
                    </a:srgbClr>
                  </a:outerShdw>
                </a:effectLst>
              </a:rPr>
              <a:t>Fantasy</a:t>
            </a:r>
            <a:r>
              <a:rPr lang="en-US" sz="3400" b="1" cap="none" spc="0" dirty="0">
                <a:ln w="0"/>
                <a:solidFill>
                  <a:schemeClr val="bg1"/>
                </a:solidFill>
                <a:effectLst>
                  <a:outerShdw blurRad="38100" dist="25400" dir="5400000" algn="ctr" rotWithShape="0">
                    <a:srgbClr val="6E747A">
                      <a:alpha val="43000"/>
                    </a:srgbClr>
                  </a:outerShdw>
                </a:effectLst>
              </a:rPr>
              <a:t>; </a:t>
            </a:r>
          </a:p>
          <a:p>
            <a:pPr algn="ctr"/>
            <a:r>
              <a:rPr lang="en-US" sz="3400" b="1" cap="none" spc="0" dirty="0">
                <a:ln w="0"/>
                <a:solidFill>
                  <a:schemeClr val="bg1"/>
                </a:solidFill>
                <a:effectLst>
                  <a:outerShdw blurRad="38100" dist="25400" dir="5400000" algn="ctr" rotWithShape="0">
                    <a:srgbClr val="6E747A">
                      <a:alpha val="43000"/>
                    </a:srgbClr>
                  </a:outerShdw>
                </a:effectLst>
              </a:rPr>
              <a:t>a </a:t>
            </a:r>
            <a:r>
              <a:rPr lang="en-US" sz="3400" b="1" u="sng" cap="none" spc="0" dirty="0">
                <a:ln w="0"/>
                <a:solidFill>
                  <a:srgbClr val="C00000"/>
                </a:solidFill>
                <a:effectLst>
                  <a:outerShdw blurRad="38100" dist="25400" dir="5400000" algn="ctr" rotWithShape="0">
                    <a:srgbClr val="6E747A">
                      <a:alpha val="43000"/>
                    </a:srgbClr>
                  </a:outerShdw>
                </a:effectLst>
              </a:rPr>
              <a:t>Reality</a:t>
            </a:r>
          </a:p>
        </p:txBody>
      </p:sp>
      <p:sp>
        <p:nvSpPr>
          <p:cNvPr id="7" name="文本框 6"/>
          <p:cNvSpPr txBox="1"/>
          <p:nvPr/>
        </p:nvSpPr>
        <p:spPr>
          <a:xfrm>
            <a:off x="447040" y="4908550"/>
            <a:ext cx="11292840" cy="953135"/>
          </a:xfrm>
          <a:prstGeom prst="rect">
            <a:avLst/>
          </a:prstGeom>
          <a:noFill/>
        </p:spPr>
        <p:txBody>
          <a:bodyPr wrap="square" rtlCol="0">
            <a:spAutoFit/>
          </a:bodyPr>
          <a:lstStyle/>
          <a:p>
            <a:r>
              <a:rPr lang="en-US" altLang="zh-CN" sz="2700" dirty="0">
                <a:solidFill>
                  <a:schemeClr val="bg1"/>
                </a:solidFill>
                <a:latin typeface="Times New Roman" panose="02020603050405020304" pitchFamily="18" charset="0"/>
                <a:sym typeface="+mn-ea"/>
              </a:rPr>
              <a:t>15. What's the writer's attitude towards</a:t>
            </a:r>
            <a:r>
              <a:rPr lang="en-US" altLang="zh-CN" sz="2800" dirty="0">
                <a:solidFill>
                  <a:schemeClr val="bg1"/>
                </a:solidFill>
                <a:latin typeface="Times New Roman" panose="02020603050405020304" pitchFamily="18" charset="0"/>
                <a:cs typeface="Times New Roman" panose="02020603050405020304" pitchFamily="18" charset="0"/>
              </a:rPr>
              <a:t> smart homes </a:t>
            </a:r>
          </a:p>
          <a:p>
            <a:r>
              <a:rPr lang="en-US" altLang="zh-CN" sz="2800" dirty="0">
                <a:solidFill>
                  <a:schemeClr val="bg1"/>
                </a:solidFill>
                <a:latin typeface="Times New Roman" panose="02020603050405020304" pitchFamily="18" charset="0"/>
                <a:cs typeface="Times New Roman" panose="02020603050405020304" pitchFamily="18" charset="0"/>
              </a:rPr>
              <a:t>    according to the last paragraph? </a:t>
            </a:r>
            <a:endParaRPr lang="en-US" altLang="zh-CN" sz="2700" dirty="0">
              <a:solidFill>
                <a:schemeClr val="bg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940435" y="5938520"/>
            <a:ext cx="3586480" cy="475615"/>
          </a:xfrm>
          <a:prstGeom prst="rect">
            <a:avLst/>
          </a:prstGeom>
          <a:noFill/>
          <a:ln w="19050">
            <a:solidFill>
              <a:schemeClr val="accent5">
                <a:lumMod val="40000"/>
                <a:lumOff val="60000"/>
              </a:schemeClr>
            </a:solidFill>
          </a:ln>
        </p:spPr>
        <p:txBody>
          <a:bodyPr wrap="square" rtlCol="0">
            <a:spAutoFit/>
          </a:bodyPr>
          <a:lstStyle/>
          <a:p>
            <a:r>
              <a:rPr lang="en-US" altLang="zh-CN" sz="2500" b="1" dirty="0">
                <a:solidFill>
                  <a:schemeClr val="bg1"/>
                </a:solidFill>
                <a:latin typeface="Times New Roman" panose="02020603050405020304" pitchFamily="18" charset="0"/>
              </a:rPr>
              <a:t>♦</a:t>
            </a:r>
            <a:r>
              <a:rPr lang="en-US" sz="2500" b="1" u="sng" dirty="0">
                <a:solidFill>
                  <a:srgbClr val="C00000"/>
                </a:solidFill>
                <a:latin typeface="Arial Narrow" panose="020B0606020202030204" pitchFamily="34" charset="0"/>
              </a:rPr>
              <a:t>supportive</a:t>
            </a:r>
            <a:r>
              <a:rPr lang="en-US" sz="2500" b="1" dirty="0">
                <a:solidFill>
                  <a:schemeClr val="bg1"/>
                </a:solidFill>
                <a:latin typeface="Arial Narrow" panose="020B0606020202030204" pitchFamily="34" charset="0"/>
              </a:rPr>
              <a:t> but </a:t>
            </a:r>
            <a:r>
              <a:rPr lang="en-US" sz="2500" b="1" u="sng" dirty="0">
                <a:solidFill>
                  <a:srgbClr val="C00000"/>
                </a:solidFill>
                <a:latin typeface="Arial Narrow" panose="020B0606020202030204" pitchFamily="34" charset="0"/>
              </a:rPr>
              <a:t>rational</a:t>
            </a:r>
          </a:p>
        </p:txBody>
      </p:sp>
      <p:pic>
        <p:nvPicPr>
          <p:cNvPr id="9" name="图片 8"/>
          <p:cNvPicPr>
            <a:picLocks noChangeAspect="1"/>
          </p:cNvPicPr>
          <p:nvPr/>
        </p:nvPicPr>
        <p:blipFill>
          <a:blip r:embed="rId2"/>
          <a:srcRect t="22627" b="12395"/>
          <a:stretch>
            <a:fillRect/>
          </a:stretch>
        </p:blipFill>
        <p:spPr>
          <a:xfrm>
            <a:off x="8605520" y="5129530"/>
            <a:ext cx="3258185" cy="1409700"/>
          </a:xfrm>
          <a:prstGeom prst="rect">
            <a:avLst/>
          </a:prstGeom>
        </p:spPr>
      </p:pic>
      <p:pic>
        <p:nvPicPr>
          <p:cNvPr id="3" name="图片 2" descr="水印">
            <a:extLst>
              <a:ext uri="{FF2B5EF4-FFF2-40B4-BE49-F238E27FC236}">
                <a16:creationId xmlns:a16="http://schemas.microsoft.com/office/drawing/2014/main" id="{A79E0947-A73D-4641-98C6-FF87B5742119}"/>
              </a:ext>
            </a:extLst>
          </p:cNvPr>
          <p:cNvPicPr>
            <a:picLocks noChangeAspect="1"/>
          </p:cNvPicPr>
          <p:nvPr/>
        </p:nvPicPr>
        <p:blipFill>
          <a:blip r:embed="rId3"/>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500" fill="hold">
                                          <p:stCondLst>
                                            <p:cond delay="0"/>
                                          </p:stCondLst>
                                        </p:cTn>
                                        <p:tgtEl>
                                          <p:spTgt spid="11"/>
                                        </p:tgtEl>
                                        <p:attrNameLst>
                                          <p:attrName>style.visibility</p:attrName>
                                        </p:attrNameLst>
                                      </p:cBhvr>
                                      <p:to>
                                        <p:strVal val="visible"/>
                                      </p:to>
                                    </p:set>
                                    <p:animEffect transition="in" filter="diamond(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25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25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25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arn(inVertical)">
                                      <p:cBhvr>
                                        <p:cTn id="48"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1" grpId="0"/>
      <p:bldP spid="2" grpId="0" bldLvl="0" animBg="1"/>
      <p:bldP spid="4" grpId="0"/>
      <p:bldP spid="27" grpId="0" bldLvl="0" animBg="1"/>
      <p:bldP spid="10" grpId="0" bldLvl="0" animBg="1"/>
      <p:bldP spid="30" grpId="0" bldLvl="0" animBg="1"/>
      <p:bldP spid="7" grpId="0"/>
      <p:bldP spid="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931" y="320040"/>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56565" y="332105"/>
            <a:ext cx="9603105" cy="506730"/>
          </a:xfrm>
          <a:prstGeom prst="rect">
            <a:avLst/>
          </a:prstGeom>
          <a:noFill/>
        </p:spPr>
        <p:txBody>
          <a:bodyPr wrap="square" rtlCol="0">
            <a:spAutoFit/>
          </a:bodyPr>
          <a:lstStyle/>
          <a:p>
            <a:r>
              <a:rPr lang="en-US" altLang="zh-CN" sz="2700" dirty="0">
                <a:solidFill>
                  <a:schemeClr val="bg1"/>
                </a:solidFill>
                <a:latin typeface="Times New Roman" panose="02020603050405020304" pitchFamily="18" charset="0"/>
                <a:cs typeface="Times New Roman" panose="02020603050405020304" pitchFamily="18" charset="0"/>
              </a:rPr>
              <a:t>16. Draw a mind map to show the content and structure of the text. </a:t>
            </a:r>
          </a:p>
        </p:txBody>
      </p:sp>
      <p:sp>
        <p:nvSpPr>
          <p:cNvPr id="2" name="矩形 1"/>
          <p:cNvSpPr/>
          <p:nvPr/>
        </p:nvSpPr>
        <p:spPr>
          <a:xfrm>
            <a:off x="504190" y="2164715"/>
            <a:ext cx="2712720" cy="1476375"/>
          </a:xfrm>
          <a:prstGeom prst="rect">
            <a:avLst/>
          </a:prstGeom>
          <a:noFill/>
          <a:ln>
            <a:noFill/>
          </a:ln>
        </p:spPr>
        <p:txBody>
          <a:bodyPr wrap="none" rtlCol="0" anchor="t">
            <a:spAutoFit/>
          </a:bodyPr>
          <a:lstStyle/>
          <a:p>
            <a:pPr algn="ctr"/>
            <a:r>
              <a:rPr lang="en-US" altLang="zh-CN" sz="3000" b="1">
                <a:solidFill>
                  <a:srgbClr val="C00000"/>
                </a:solidFill>
                <a:effectLst/>
              </a:rPr>
              <a:t>Smart</a:t>
            </a:r>
            <a:r>
              <a:rPr lang="en-US" altLang="zh-CN" sz="3000" b="1">
                <a:gradFill>
                  <a:gsLst>
                    <a:gs pos="21000">
                      <a:srgbClr val="53575C"/>
                    </a:gs>
                    <a:gs pos="88000">
                      <a:srgbClr val="C5C7CA"/>
                    </a:gs>
                  </a:gsLst>
                  <a:lin ang="5400000"/>
                </a:gradFill>
                <a:effectLst/>
              </a:rPr>
              <a:t> </a:t>
            </a:r>
            <a:r>
              <a:rPr lang="en-US" altLang="zh-CN" sz="3000" b="1">
                <a:solidFill>
                  <a:schemeClr val="tx1">
                    <a:lumMod val="50000"/>
                  </a:schemeClr>
                </a:solidFill>
                <a:effectLst/>
              </a:rPr>
              <a:t>Homes </a:t>
            </a:r>
          </a:p>
          <a:p>
            <a:pPr algn="ctr"/>
            <a:r>
              <a:rPr lang="en-US" altLang="zh-CN" sz="3000" b="1">
                <a:solidFill>
                  <a:schemeClr val="tx1">
                    <a:lumMod val="50000"/>
                  </a:schemeClr>
                </a:solidFill>
                <a:effectLst/>
              </a:rPr>
              <a:t>to Make </a:t>
            </a:r>
          </a:p>
          <a:p>
            <a:pPr algn="ctr"/>
            <a:r>
              <a:rPr lang="en-US" altLang="zh-CN" sz="3000" b="1">
                <a:solidFill>
                  <a:schemeClr val="tx1">
                    <a:lumMod val="50000"/>
                  </a:schemeClr>
                </a:solidFill>
                <a:effectLst/>
              </a:rPr>
              <a:t>Life</a:t>
            </a:r>
            <a:r>
              <a:rPr lang="en-US" altLang="zh-CN" sz="3000" b="1">
                <a:gradFill>
                  <a:gsLst>
                    <a:gs pos="21000">
                      <a:srgbClr val="53575C"/>
                    </a:gs>
                    <a:gs pos="88000">
                      <a:srgbClr val="C5C7CA"/>
                    </a:gs>
                  </a:gsLst>
                  <a:lin ang="5400000"/>
                </a:gradFill>
                <a:effectLst/>
              </a:rPr>
              <a:t> </a:t>
            </a:r>
            <a:r>
              <a:rPr lang="en-US" altLang="zh-CN" sz="3000" b="1">
                <a:solidFill>
                  <a:srgbClr val="C00000"/>
                </a:solidFill>
                <a:effectLst/>
              </a:rPr>
              <a:t>Easier</a:t>
            </a:r>
          </a:p>
        </p:txBody>
      </p:sp>
      <p:sp>
        <p:nvSpPr>
          <p:cNvPr id="15" name="左大括号 14"/>
          <p:cNvSpPr/>
          <p:nvPr/>
        </p:nvSpPr>
        <p:spPr>
          <a:xfrm>
            <a:off x="3119755" y="1365885"/>
            <a:ext cx="255270" cy="3139440"/>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p:cNvSpPr txBox="1"/>
          <p:nvPr/>
        </p:nvSpPr>
        <p:spPr>
          <a:xfrm>
            <a:off x="3448685" y="1168400"/>
            <a:ext cx="2556510" cy="429895"/>
          </a:xfrm>
          <a:prstGeom prst="rect">
            <a:avLst/>
          </a:prstGeom>
          <a:noFill/>
          <a:ln w="19050">
            <a:solidFill>
              <a:schemeClr val="accent5">
                <a:lumMod val="40000"/>
                <a:lumOff val="60000"/>
              </a:schemeClr>
            </a:solidFill>
          </a:ln>
        </p:spPr>
        <p:txBody>
          <a:bodyPr wrap="square" rtlCol="0">
            <a:spAutoFit/>
          </a:bodyPr>
          <a:lstStyle/>
          <a:p>
            <a:pPr algn="ctr"/>
            <a:r>
              <a:rPr lang="en-US" sz="2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intelligent controls</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3517265" y="3097530"/>
            <a:ext cx="2645410" cy="429895"/>
          </a:xfrm>
          <a:prstGeom prst="rect">
            <a:avLst/>
          </a:prstGeom>
          <a:noFill/>
          <a:ln w="19050">
            <a:solidFill>
              <a:schemeClr val="accent5">
                <a:lumMod val="40000"/>
                <a:lumOff val="60000"/>
              </a:schemeClr>
            </a:solidFill>
          </a:ln>
        </p:spPr>
        <p:txBody>
          <a:bodyPr wrap="square" rtlCol="0">
            <a:spAutoFit/>
          </a:bodyPr>
          <a:lstStyle/>
          <a:p>
            <a:pPr algn="ctr"/>
            <a:r>
              <a:rPr lang="en-US" sz="2200" b="1" dirty="0">
                <a:solidFill>
                  <a:schemeClr val="bg1"/>
                </a:solidFill>
                <a:latin typeface="Times New Roman" panose="02020603050405020304" pitchFamily="18" charset="0"/>
                <a:cs typeface="Times New Roman" panose="02020603050405020304" pitchFamily="18" charset="0"/>
              </a:rPr>
              <a:t>regular health check</a:t>
            </a:r>
          </a:p>
        </p:txBody>
      </p:sp>
      <p:sp>
        <p:nvSpPr>
          <p:cNvPr id="4" name="文本框 3"/>
          <p:cNvSpPr txBox="1"/>
          <p:nvPr/>
        </p:nvSpPr>
        <p:spPr>
          <a:xfrm>
            <a:off x="3448685" y="4269740"/>
            <a:ext cx="2645410" cy="429895"/>
          </a:xfrm>
          <a:prstGeom prst="rect">
            <a:avLst/>
          </a:prstGeom>
          <a:noFill/>
          <a:ln w="19050">
            <a:solidFill>
              <a:schemeClr val="accent5">
                <a:lumMod val="40000"/>
                <a:lumOff val="60000"/>
              </a:schemeClr>
            </a:solidFill>
          </a:ln>
        </p:spPr>
        <p:txBody>
          <a:bodyPr wrap="square" rtlCol="0">
            <a:spAutoFit/>
          </a:bodyPr>
          <a:lstStyle/>
          <a:p>
            <a:pPr algn="ctr"/>
            <a:r>
              <a:rPr lang="en-US" sz="2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disaster prevention</a:t>
            </a:r>
            <a:endParaRPr lang="en-US" sz="2200" b="1" dirty="0">
              <a:solidFill>
                <a:schemeClr val="bg1"/>
              </a:solidFill>
              <a:latin typeface="Times New Roman" panose="02020603050405020304" pitchFamily="18" charset="0"/>
              <a:cs typeface="Times New Roman" panose="02020603050405020304" pitchFamily="18" charset="0"/>
            </a:endParaRPr>
          </a:p>
        </p:txBody>
      </p:sp>
      <p:sp>
        <p:nvSpPr>
          <p:cNvPr id="6" name="左大括号 5"/>
          <p:cNvSpPr/>
          <p:nvPr/>
        </p:nvSpPr>
        <p:spPr>
          <a:xfrm>
            <a:off x="6093460" y="1002665"/>
            <a:ext cx="255270" cy="761365"/>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6"/>
          <p:cNvSpPr txBox="1"/>
          <p:nvPr/>
        </p:nvSpPr>
        <p:spPr>
          <a:xfrm>
            <a:off x="6398895" y="846455"/>
            <a:ext cx="4080510" cy="398780"/>
          </a:xfrm>
          <a:prstGeom prst="rect">
            <a:avLst/>
          </a:prstGeom>
          <a:noFill/>
          <a:ln w="19050">
            <a:solidFill>
              <a:schemeClr val="accent5">
                <a:lumMod val="40000"/>
                <a:lumOff val="60000"/>
              </a:schemeClr>
            </a:solidFill>
          </a:ln>
        </p:spPr>
        <p:txBody>
          <a:bodyPr wrap="square" rtlCol="0">
            <a:spAutoFit/>
          </a:bodyPr>
          <a:lstStyle/>
          <a:p>
            <a:pPr algn="ctr"/>
            <a:r>
              <a:rPr lang="en-US" sz="20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integrated sensors to switch mode</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6408420" y="1524000"/>
            <a:ext cx="4080510" cy="398780"/>
          </a:xfrm>
          <a:prstGeom prst="rect">
            <a:avLst/>
          </a:prstGeom>
          <a:noFill/>
          <a:ln w="19050">
            <a:solidFill>
              <a:schemeClr val="accent5">
                <a:lumMod val="40000"/>
                <a:lumOff val="60000"/>
              </a:schemeClr>
            </a:solidFill>
          </a:ln>
        </p:spPr>
        <p:txBody>
          <a:bodyPr wrap="square" rtlCol="0">
            <a:spAutoFit/>
          </a:bodyPr>
          <a:lstStyle/>
          <a:p>
            <a:pPr algn="ctr"/>
            <a:r>
              <a:rPr lang="en-US" sz="20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prepare everything ready for you</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9" name="左大括号 8"/>
          <p:cNvSpPr/>
          <p:nvPr/>
        </p:nvSpPr>
        <p:spPr>
          <a:xfrm>
            <a:off x="6280785" y="2894965"/>
            <a:ext cx="255270" cy="988060"/>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文本框 9"/>
          <p:cNvSpPr txBox="1"/>
          <p:nvPr/>
        </p:nvSpPr>
        <p:spPr>
          <a:xfrm>
            <a:off x="6526530" y="2698750"/>
            <a:ext cx="661670" cy="398780"/>
          </a:xfrm>
          <a:prstGeom prst="rect">
            <a:avLst/>
          </a:prstGeom>
          <a:noFill/>
          <a:ln w="19050">
            <a:solidFill>
              <a:schemeClr val="accent5">
                <a:lumMod val="40000"/>
                <a:lumOff val="60000"/>
              </a:schemeClr>
            </a:solidFill>
          </a:ln>
        </p:spPr>
        <p:txBody>
          <a:bodyPr wrap="square" rtlCol="0">
            <a:spAutoFit/>
          </a:bodyPr>
          <a:lstStyle/>
          <a:p>
            <a:pPr algn="ctr"/>
            <a:r>
              <a:rPr lang="en-US" sz="20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bed</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6536055" y="3641090"/>
            <a:ext cx="812800" cy="398780"/>
          </a:xfrm>
          <a:prstGeom prst="rect">
            <a:avLst/>
          </a:prstGeom>
          <a:noFill/>
          <a:ln w="19050">
            <a:solidFill>
              <a:schemeClr val="accent5">
                <a:lumMod val="40000"/>
                <a:lumOff val="60000"/>
              </a:schemeClr>
            </a:solidFill>
          </a:ln>
        </p:spPr>
        <p:txBody>
          <a:bodyPr wrap="square" rtlCol="0">
            <a:spAutoFit/>
          </a:bodyPr>
          <a:lstStyle/>
          <a:p>
            <a:pPr algn="ctr"/>
            <a:r>
              <a:rPr lang="en-US" sz="20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toliet</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3" name="左大括号 12"/>
          <p:cNvSpPr/>
          <p:nvPr/>
        </p:nvSpPr>
        <p:spPr>
          <a:xfrm>
            <a:off x="7245350" y="2480310"/>
            <a:ext cx="255270" cy="835660"/>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文本框 19"/>
          <p:cNvSpPr txBox="1"/>
          <p:nvPr/>
        </p:nvSpPr>
        <p:spPr>
          <a:xfrm>
            <a:off x="7558405" y="2263775"/>
            <a:ext cx="2422525" cy="398780"/>
          </a:xfrm>
          <a:prstGeom prst="rect">
            <a:avLst/>
          </a:prstGeom>
          <a:noFill/>
          <a:ln w="19050">
            <a:solidFill>
              <a:schemeClr val="accent5">
                <a:lumMod val="40000"/>
                <a:lumOff val="60000"/>
              </a:schemeClr>
            </a:solidFill>
          </a:ln>
        </p:spPr>
        <p:txBody>
          <a:bodyPr wrap="square" rtlCol="0">
            <a:spAutoFit/>
          </a:bodyPr>
          <a:lstStyle/>
          <a:p>
            <a:pPr algn="ctr"/>
            <a:r>
              <a:rPr lang="en-US" sz="20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record sleep quality</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21" name="文本框 20"/>
          <p:cNvSpPr txBox="1"/>
          <p:nvPr/>
        </p:nvSpPr>
        <p:spPr>
          <a:xfrm>
            <a:off x="7558405" y="2698750"/>
            <a:ext cx="2422525" cy="398780"/>
          </a:xfrm>
          <a:prstGeom prst="rect">
            <a:avLst/>
          </a:prstGeom>
          <a:noFill/>
          <a:ln w="19050">
            <a:solidFill>
              <a:schemeClr val="accent5">
                <a:lumMod val="40000"/>
                <a:lumOff val="60000"/>
              </a:schemeClr>
            </a:solidFill>
          </a:ln>
        </p:spPr>
        <p:txBody>
          <a:bodyPr wrap="square" rtlCol="0">
            <a:spAutoFit/>
          </a:bodyPr>
          <a:lstStyle/>
          <a:p>
            <a:pPr algn="ctr"/>
            <a:r>
              <a:rPr lang="en-US" sz="20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check body weight</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22" name="文本框 21"/>
          <p:cNvSpPr txBox="1"/>
          <p:nvPr/>
        </p:nvSpPr>
        <p:spPr>
          <a:xfrm>
            <a:off x="7558405" y="3128645"/>
            <a:ext cx="2422525" cy="398780"/>
          </a:xfrm>
          <a:prstGeom prst="rect">
            <a:avLst/>
          </a:prstGeom>
          <a:noFill/>
          <a:ln w="19050">
            <a:solidFill>
              <a:schemeClr val="accent5">
                <a:lumMod val="40000"/>
                <a:lumOff val="60000"/>
              </a:schemeClr>
            </a:solidFill>
          </a:ln>
        </p:spPr>
        <p:txBody>
          <a:bodyPr wrap="square" rtlCol="0">
            <a:spAutoFit/>
          </a:bodyPr>
          <a:lstStyle/>
          <a:p>
            <a:pPr algn="ctr"/>
            <a:r>
              <a:rPr lang="en-US" sz="20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advise healthy diet</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7558405" y="3641090"/>
            <a:ext cx="2854325" cy="398780"/>
          </a:xfrm>
          <a:prstGeom prst="rect">
            <a:avLst/>
          </a:prstGeom>
          <a:noFill/>
          <a:ln w="19050">
            <a:solidFill>
              <a:schemeClr val="accent5">
                <a:lumMod val="40000"/>
                <a:lumOff val="60000"/>
              </a:schemeClr>
            </a:solidFill>
          </a:ln>
        </p:spPr>
        <p:txBody>
          <a:bodyPr wrap="square" rtlCol="0">
            <a:spAutoFit/>
          </a:bodyPr>
          <a:lstStyle/>
          <a:p>
            <a:pPr algn="ctr"/>
            <a:r>
              <a:rPr lang="en-US" sz="20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sned warnings on illness </a:t>
            </a:r>
            <a:endParaRPr lang="en-US" sz="2000" b="1" dirty="0">
              <a:solidFill>
                <a:schemeClr val="bg1"/>
              </a:solidFill>
              <a:latin typeface="Times New Roman" panose="02020603050405020304" pitchFamily="18" charset="0"/>
              <a:cs typeface="Times New Roman" panose="02020603050405020304" pitchFamily="18" charset="0"/>
            </a:endParaRPr>
          </a:p>
        </p:txBody>
      </p:sp>
      <p:cxnSp>
        <p:nvCxnSpPr>
          <p:cNvPr id="24" name="直接连接符 23"/>
          <p:cNvCxnSpPr>
            <a:stCxn id="12" idx="3"/>
            <a:endCxn id="23" idx="1"/>
          </p:cNvCxnSpPr>
          <p:nvPr/>
        </p:nvCxnSpPr>
        <p:spPr>
          <a:xfrm>
            <a:off x="7348855" y="3840480"/>
            <a:ext cx="209550" cy="0"/>
          </a:xfrm>
          <a:prstGeom prst="line">
            <a:avLst/>
          </a:prstGeom>
          <a:ln w="22225" cmpd="sng">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7" name="对话气泡: 矩形 16"/>
          <p:cNvSpPr/>
          <p:nvPr/>
        </p:nvSpPr>
        <p:spPr>
          <a:xfrm>
            <a:off x="1151890" y="1002665"/>
            <a:ext cx="1648460" cy="1084580"/>
          </a:xfrm>
          <a:prstGeom prst="wedgeRectCallout">
            <a:avLst>
              <a:gd name="adj1" fmla="val -38803"/>
              <a:gd name="adj2" fmla="val 8177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Times New Roman" panose="02020603050405020304" pitchFamily="18" charset="0"/>
                <a:cs typeface="Times New Roman" panose="02020603050405020304" pitchFamily="18" charset="0"/>
              </a:rPr>
              <a:t>How do you understand “smart”?</a:t>
            </a:r>
          </a:p>
        </p:txBody>
      </p:sp>
      <p:cxnSp>
        <p:nvCxnSpPr>
          <p:cNvPr id="25" name="直接连接符 24"/>
          <p:cNvCxnSpPr/>
          <p:nvPr/>
        </p:nvCxnSpPr>
        <p:spPr>
          <a:xfrm>
            <a:off x="6097270" y="4484370"/>
            <a:ext cx="209550" cy="0"/>
          </a:xfrm>
          <a:prstGeom prst="line">
            <a:avLst/>
          </a:prstGeom>
          <a:ln w="22225" cmpd="sng">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6306820" y="4269740"/>
            <a:ext cx="5113655" cy="398780"/>
          </a:xfrm>
          <a:prstGeom prst="rect">
            <a:avLst/>
          </a:prstGeom>
          <a:noFill/>
          <a:ln w="19050">
            <a:solidFill>
              <a:schemeClr val="accent5">
                <a:lumMod val="40000"/>
                <a:lumOff val="60000"/>
              </a:schemeClr>
            </a:solidFill>
          </a:ln>
        </p:spPr>
        <p:txBody>
          <a:bodyPr wrap="square" rtlCol="0">
            <a:spAutoFit/>
          </a:bodyPr>
          <a:lstStyle/>
          <a:p>
            <a:pPr algn="ctr"/>
            <a:r>
              <a:rPr lang="en-US" sz="20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detect problems and provide information</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34" name="左大括号 33"/>
          <p:cNvSpPr/>
          <p:nvPr/>
        </p:nvSpPr>
        <p:spPr>
          <a:xfrm rot="16200000">
            <a:off x="6936740" y="2169160"/>
            <a:ext cx="352425" cy="5478780"/>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文本框 34"/>
          <p:cNvSpPr txBox="1"/>
          <p:nvPr/>
        </p:nvSpPr>
        <p:spPr>
          <a:xfrm>
            <a:off x="6456045" y="5075555"/>
            <a:ext cx="1259205" cy="429895"/>
          </a:xfrm>
          <a:prstGeom prst="rect">
            <a:avLst/>
          </a:prstGeom>
          <a:noFill/>
          <a:ln w="19050">
            <a:solidFill>
              <a:schemeClr val="accent5">
                <a:lumMod val="40000"/>
                <a:lumOff val="60000"/>
              </a:schemeClr>
            </a:solidFill>
          </a:ln>
        </p:spPr>
        <p:txBody>
          <a:bodyPr wrap="square" rtlCol="0">
            <a:spAutoFit/>
          </a:bodyPr>
          <a:lstStyle/>
          <a:p>
            <a:pPr algn="ctr"/>
            <a:r>
              <a:rPr lang="en-US" sz="2200" b="1" dirty="0">
                <a:solidFill>
                  <a:schemeClr val="bg1"/>
                </a:solidFill>
                <a:latin typeface="Times New Roman" panose="02020603050405020304" pitchFamily="18" charset="0"/>
                <a:cs typeface="Times New Roman" panose="02020603050405020304" pitchFamily="18" charset="0"/>
              </a:rPr>
              <a:t>benefits</a:t>
            </a:r>
          </a:p>
        </p:txBody>
      </p:sp>
      <p:sp>
        <p:nvSpPr>
          <p:cNvPr id="36" name="左大括号 35"/>
          <p:cNvSpPr/>
          <p:nvPr/>
        </p:nvSpPr>
        <p:spPr>
          <a:xfrm rot="5400000">
            <a:off x="6938010" y="3371850"/>
            <a:ext cx="255270" cy="4524375"/>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文本框 36"/>
          <p:cNvSpPr txBox="1"/>
          <p:nvPr/>
        </p:nvSpPr>
        <p:spPr>
          <a:xfrm>
            <a:off x="3767455" y="5822950"/>
            <a:ext cx="2058670" cy="398780"/>
          </a:xfrm>
          <a:prstGeom prst="rect">
            <a:avLst/>
          </a:prstGeom>
          <a:noFill/>
          <a:ln w="19050">
            <a:solidFill>
              <a:schemeClr val="accent5">
                <a:lumMod val="40000"/>
                <a:lumOff val="60000"/>
              </a:schemeClr>
            </a:solidFill>
          </a:ln>
        </p:spPr>
        <p:txBody>
          <a:bodyPr wrap="square" rtlCol="0">
            <a:spAutoFit/>
          </a:bodyPr>
          <a:lstStyle/>
          <a:p>
            <a:pPr algn="ctr"/>
            <a:r>
              <a:rPr lang="en-US" sz="2000" b="1" dirty="0">
                <a:solidFill>
                  <a:schemeClr val="bg1"/>
                </a:solidFill>
                <a:latin typeface="Times New Roman" panose="02020603050405020304" pitchFamily="18" charset="0"/>
                <a:cs typeface="Times New Roman" panose="02020603050405020304" pitchFamily="18" charset="0"/>
              </a:rPr>
              <a:t>provide security</a:t>
            </a:r>
          </a:p>
        </p:txBody>
      </p:sp>
      <p:sp>
        <p:nvSpPr>
          <p:cNvPr id="38" name="文本框 37"/>
          <p:cNvSpPr txBox="1"/>
          <p:nvPr/>
        </p:nvSpPr>
        <p:spPr>
          <a:xfrm>
            <a:off x="6093460" y="5822950"/>
            <a:ext cx="1496060" cy="398780"/>
          </a:xfrm>
          <a:prstGeom prst="rect">
            <a:avLst/>
          </a:prstGeom>
          <a:noFill/>
          <a:ln w="19050">
            <a:solidFill>
              <a:schemeClr val="accent5">
                <a:lumMod val="40000"/>
                <a:lumOff val="60000"/>
              </a:schemeClr>
            </a:solidFill>
          </a:ln>
        </p:spPr>
        <p:txBody>
          <a:bodyPr wrap="square" rtlCol="0">
            <a:spAutoFit/>
          </a:bodyPr>
          <a:lstStyle/>
          <a:p>
            <a:pPr algn="ctr"/>
            <a:r>
              <a:rPr lang="en-US" sz="2000" b="1" dirty="0">
                <a:solidFill>
                  <a:schemeClr val="bg1"/>
                </a:solidFill>
                <a:latin typeface="Times New Roman" panose="02020603050405020304" pitchFamily="18" charset="0"/>
                <a:cs typeface="Times New Roman" panose="02020603050405020304" pitchFamily="18" charset="0"/>
              </a:rPr>
              <a:t>save energy</a:t>
            </a:r>
          </a:p>
        </p:txBody>
      </p:sp>
      <p:sp>
        <p:nvSpPr>
          <p:cNvPr id="39" name="文本框 38"/>
          <p:cNvSpPr txBox="1"/>
          <p:nvPr/>
        </p:nvSpPr>
        <p:spPr>
          <a:xfrm>
            <a:off x="7715250" y="5822950"/>
            <a:ext cx="4018915" cy="398780"/>
          </a:xfrm>
          <a:prstGeom prst="rect">
            <a:avLst/>
          </a:prstGeom>
          <a:noFill/>
          <a:ln w="19050">
            <a:solidFill>
              <a:schemeClr val="accent5">
                <a:lumMod val="40000"/>
                <a:lumOff val="60000"/>
              </a:schemeClr>
            </a:solidFill>
          </a:ln>
        </p:spPr>
        <p:txBody>
          <a:bodyPr wrap="square" rtlCol="0">
            <a:spAutoFit/>
          </a:bodyPr>
          <a:lstStyle/>
          <a:p>
            <a:pPr algn="ctr"/>
            <a:r>
              <a:rPr lang="en-US" sz="2000" b="1" dirty="0">
                <a:solidFill>
                  <a:schemeClr val="bg1"/>
                </a:solidFill>
                <a:latin typeface="Times New Roman" panose="02020603050405020304" pitchFamily="18" charset="0"/>
                <a:cs typeface="Times New Roman" panose="02020603050405020304" pitchFamily="18" charset="0"/>
              </a:rPr>
              <a:t>provide comfortable environment</a:t>
            </a:r>
          </a:p>
        </p:txBody>
      </p:sp>
      <p:sp>
        <p:nvSpPr>
          <p:cNvPr id="40" name="文本框 39"/>
          <p:cNvSpPr txBox="1"/>
          <p:nvPr/>
        </p:nvSpPr>
        <p:spPr>
          <a:xfrm rot="21300000">
            <a:off x="649605" y="3863975"/>
            <a:ext cx="2213610" cy="829945"/>
          </a:xfrm>
          <a:prstGeom prst="rect">
            <a:avLst/>
          </a:prstGeom>
          <a:solidFill>
            <a:schemeClr val="accent5">
              <a:lumMod val="20000"/>
              <a:lumOff val="80000"/>
            </a:schemeClr>
          </a:solidFill>
        </p:spPr>
        <p:txBody>
          <a:bodyPr wrap="square" rtlCol="0">
            <a:spAutoFit/>
          </a:bodyPr>
          <a:lstStyle/>
          <a:p>
            <a:pPr algn="ctr"/>
            <a:r>
              <a:rPr lang="en-US" sz="2400" b="1">
                <a:solidFill>
                  <a:schemeClr val="bg1"/>
                </a:solidFill>
                <a:latin typeface="Times New Roman" panose="02020603050405020304" pitchFamily="18" charset="0"/>
                <a:cs typeface="Times New Roman" panose="02020603050405020304" pitchFamily="18" charset="0"/>
              </a:rPr>
              <a:t>technologically-intelligent</a:t>
            </a:r>
          </a:p>
        </p:txBody>
      </p:sp>
      <p:sp>
        <p:nvSpPr>
          <p:cNvPr id="41" name="文本框 40"/>
          <p:cNvSpPr txBox="1"/>
          <p:nvPr/>
        </p:nvSpPr>
        <p:spPr>
          <a:xfrm>
            <a:off x="687705" y="4846320"/>
            <a:ext cx="2213610" cy="460375"/>
          </a:xfrm>
          <a:prstGeom prst="rect">
            <a:avLst/>
          </a:prstGeom>
          <a:solidFill>
            <a:schemeClr val="accent5">
              <a:lumMod val="20000"/>
              <a:lumOff val="80000"/>
            </a:schemeClr>
          </a:solidFill>
        </p:spPr>
        <p:txBody>
          <a:bodyPr wrap="square" rtlCol="0">
            <a:spAutoFit/>
          </a:bodyPr>
          <a:lstStyle/>
          <a:p>
            <a:pPr algn="ctr"/>
            <a:r>
              <a:rPr lang="en-US" sz="2400" b="1">
                <a:solidFill>
                  <a:schemeClr val="bg1"/>
                </a:solidFill>
                <a:latin typeface="Times New Roman" panose="02020603050405020304" pitchFamily="18" charset="0"/>
                <a:cs typeface="Times New Roman" panose="02020603050405020304" pitchFamily="18" charset="0"/>
              </a:rPr>
              <a:t>user-friendly</a:t>
            </a:r>
          </a:p>
        </p:txBody>
      </p:sp>
      <p:pic>
        <p:nvPicPr>
          <p:cNvPr id="16" name="图片 15" descr="水印">
            <a:extLst>
              <a:ext uri="{FF2B5EF4-FFF2-40B4-BE49-F238E27FC236}">
                <a16:creationId xmlns:a16="http://schemas.microsoft.com/office/drawing/2014/main" id="{58D720D3-18D5-4804-823A-8F78D3FBBBFD}"/>
              </a:ext>
            </a:extLst>
          </p:cNvPr>
          <p:cNvPicPr>
            <a:picLocks noChangeAspect="1"/>
          </p:cNvPicPr>
          <p:nvPr/>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diamond(in)">
                                      <p:cBhvr>
                                        <p:cTn id="7" dur="500"/>
                                        <p:tgtEl>
                                          <p:spTgt spid="15"/>
                                        </p:tgtEl>
                                      </p:cBhvr>
                                    </p:animEffect>
                                  </p:childTnLst>
                                </p:cTn>
                              </p:par>
                              <p:par>
                                <p:cTn id="8" presetID="8" presetClass="entr" presetSubtype="16" fill="hold" grpId="0" nodeType="withEffect">
                                  <p:stCondLst>
                                    <p:cond delay="0"/>
                                  </p:stCondLst>
                                  <p:childTnLst>
                                    <p:set>
                                      <p:cBhvr>
                                        <p:cTn id="9" dur="500" fill="hold">
                                          <p:stCondLst>
                                            <p:cond delay="0"/>
                                          </p:stCondLst>
                                        </p:cTn>
                                        <p:tgtEl>
                                          <p:spTgt spid="14"/>
                                        </p:tgtEl>
                                        <p:attrNameLst>
                                          <p:attrName>style.visibility</p:attrName>
                                        </p:attrNameLst>
                                      </p:cBhvr>
                                      <p:to>
                                        <p:strVal val="visible"/>
                                      </p:to>
                                    </p:set>
                                    <p:animEffect transition="in" filter="diamond(in)">
                                      <p:cBhvr>
                                        <p:cTn id="10" dur="500"/>
                                        <p:tgtEl>
                                          <p:spTgt spid="14"/>
                                        </p:tgtEl>
                                      </p:cBhvr>
                                    </p:animEffect>
                                  </p:childTnLst>
                                </p:cTn>
                              </p:par>
                              <p:par>
                                <p:cTn id="11" presetID="8" presetClass="entr" presetSubtype="16" fill="hold" grpId="0" nodeType="withEffect">
                                  <p:stCondLst>
                                    <p:cond delay="0"/>
                                  </p:stCondLst>
                                  <p:childTnLst>
                                    <p:set>
                                      <p:cBhvr>
                                        <p:cTn id="12" dur="500" fill="hold">
                                          <p:stCondLst>
                                            <p:cond delay="0"/>
                                          </p:stCondLst>
                                        </p:cTn>
                                        <p:tgtEl>
                                          <p:spTgt spid="3"/>
                                        </p:tgtEl>
                                        <p:attrNameLst>
                                          <p:attrName>style.visibility</p:attrName>
                                        </p:attrNameLst>
                                      </p:cBhvr>
                                      <p:to>
                                        <p:strVal val="visible"/>
                                      </p:to>
                                    </p:set>
                                    <p:animEffect transition="in" filter="diamond(in)">
                                      <p:cBhvr>
                                        <p:cTn id="13" dur="500"/>
                                        <p:tgtEl>
                                          <p:spTgt spid="3"/>
                                        </p:tgtEl>
                                      </p:cBhvr>
                                    </p:animEffect>
                                  </p:childTnLst>
                                </p:cTn>
                              </p:par>
                              <p:par>
                                <p:cTn id="14" presetID="8" presetClass="entr" presetSubtype="16" fill="hold" grpId="0" nodeType="withEffect">
                                  <p:stCondLst>
                                    <p:cond delay="0"/>
                                  </p:stCondLst>
                                  <p:childTnLst>
                                    <p:set>
                                      <p:cBhvr>
                                        <p:cTn id="15" dur="500" fill="hold">
                                          <p:stCondLst>
                                            <p:cond delay="0"/>
                                          </p:stCondLst>
                                        </p:cTn>
                                        <p:tgtEl>
                                          <p:spTgt spid="4"/>
                                        </p:tgtEl>
                                        <p:attrNameLst>
                                          <p:attrName>style.visibility</p:attrName>
                                        </p:attrNameLst>
                                      </p:cBhvr>
                                      <p:to>
                                        <p:strVal val="visible"/>
                                      </p:to>
                                    </p:set>
                                    <p:animEffect transition="in" filter="diamond(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500" fill="hold">
                                          <p:stCondLst>
                                            <p:cond delay="0"/>
                                          </p:stCondLst>
                                        </p:cTn>
                                        <p:tgtEl>
                                          <p:spTgt spid="6"/>
                                        </p:tgtEl>
                                        <p:attrNameLst>
                                          <p:attrName>style.visibility</p:attrName>
                                        </p:attrNameLst>
                                      </p:cBhvr>
                                      <p:to>
                                        <p:strVal val="visible"/>
                                      </p:to>
                                    </p:set>
                                    <p:animEffect transition="in" filter="diamond(in)">
                                      <p:cBhvr>
                                        <p:cTn id="21" dur="500"/>
                                        <p:tgtEl>
                                          <p:spTgt spid="6"/>
                                        </p:tgtEl>
                                      </p:cBhvr>
                                    </p:animEffect>
                                  </p:childTnLst>
                                </p:cTn>
                              </p:par>
                              <p:par>
                                <p:cTn id="22" presetID="8" presetClass="entr" presetSubtype="16" fill="hold" grpId="0" nodeType="withEffect">
                                  <p:stCondLst>
                                    <p:cond delay="0"/>
                                  </p:stCondLst>
                                  <p:childTnLst>
                                    <p:set>
                                      <p:cBhvr>
                                        <p:cTn id="23" dur="500" fill="hold">
                                          <p:stCondLst>
                                            <p:cond delay="0"/>
                                          </p:stCondLst>
                                        </p:cTn>
                                        <p:tgtEl>
                                          <p:spTgt spid="7"/>
                                        </p:tgtEl>
                                        <p:attrNameLst>
                                          <p:attrName>style.visibility</p:attrName>
                                        </p:attrNameLst>
                                      </p:cBhvr>
                                      <p:to>
                                        <p:strVal val="visible"/>
                                      </p:to>
                                    </p:set>
                                    <p:animEffect transition="in" filter="diamond(in)">
                                      <p:cBhvr>
                                        <p:cTn id="24" dur="500"/>
                                        <p:tgtEl>
                                          <p:spTgt spid="7"/>
                                        </p:tgtEl>
                                      </p:cBhvr>
                                    </p:animEffect>
                                  </p:childTnLst>
                                </p:cTn>
                              </p:par>
                              <p:par>
                                <p:cTn id="25" presetID="8" presetClass="entr" presetSubtype="16" fill="hold" grpId="0" nodeType="withEffect">
                                  <p:stCondLst>
                                    <p:cond delay="0"/>
                                  </p:stCondLst>
                                  <p:childTnLst>
                                    <p:set>
                                      <p:cBhvr>
                                        <p:cTn id="26" dur="500" fill="hold">
                                          <p:stCondLst>
                                            <p:cond delay="0"/>
                                          </p:stCondLst>
                                        </p:cTn>
                                        <p:tgtEl>
                                          <p:spTgt spid="8"/>
                                        </p:tgtEl>
                                        <p:attrNameLst>
                                          <p:attrName>style.visibility</p:attrName>
                                        </p:attrNameLst>
                                      </p:cBhvr>
                                      <p:to>
                                        <p:strVal val="visible"/>
                                      </p:to>
                                    </p:set>
                                    <p:animEffect transition="in" filter="diamond(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500" fill="hold">
                                          <p:stCondLst>
                                            <p:cond delay="0"/>
                                          </p:stCondLst>
                                        </p:cTn>
                                        <p:tgtEl>
                                          <p:spTgt spid="9"/>
                                        </p:tgtEl>
                                        <p:attrNameLst>
                                          <p:attrName>style.visibility</p:attrName>
                                        </p:attrNameLst>
                                      </p:cBhvr>
                                      <p:to>
                                        <p:strVal val="visible"/>
                                      </p:to>
                                    </p:set>
                                    <p:animEffect transition="in" filter="diamond(in)">
                                      <p:cBhvr>
                                        <p:cTn id="32" dur="500"/>
                                        <p:tgtEl>
                                          <p:spTgt spid="9"/>
                                        </p:tgtEl>
                                      </p:cBhvr>
                                    </p:animEffect>
                                  </p:childTnLst>
                                </p:cTn>
                              </p:par>
                              <p:par>
                                <p:cTn id="33" presetID="8" presetClass="entr" presetSubtype="16" fill="hold" grpId="0" nodeType="withEffect">
                                  <p:stCondLst>
                                    <p:cond delay="0"/>
                                  </p:stCondLst>
                                  <p:childTnLst>
                                    <p:set>
                                      <p:cBhvr>
                                        <p:cTn id="34" dur="500" fill="hold">
                                          <p:stCondLst>
                                            <p:cond delay="0"/>
                                          </p:stCondLst>
                                        </p:cTn>
                                        <p:tgtEl>
                                          <p:spTgt spid="10"/>
                                        </p:tgtEl>
                                        <p:attrNameLst>
                                          <p:attrName>style.visibility</p:attrName>
                                        </p:attrNameLst>
                                      </p:cBhvr>
                                      <p:to>
                                        <p:strVal val="visible"/>
                                      </p:to>
                                    </p:set>
                                    <p:animEffect transition="in" filter="diamond(in)">
                                      <p:cBhvr>
                                        <p:cTn id="35" dur="500"/>
                                        <p:tgtEl>
                                          <p:spTgt spid="10"/>
                                        </p:tgtEl>
                                      </p:cBhvr>
                                    </p:animEffect>
                                  </p:childTnLst>
                                </p:cTn>
                              </p:par>
                              <p:par>
                                <p:cTn id="36" presetID="8" presetClass="entr" presetSubtype="16" fill="hold" grpId="0" nodeType="withEffect">
                                  <p:stCondLst>
                                    <p:cond delay="0"/>
                                  </p:stCondLst>
                                  <p:childTnLst>
                                    <p:set>
                                      <p:cBhvr>
                                        <p:cTn id="37" dur="500" fill="hold">
                                          <p:stCondLst>
                                            <p:cond delay="0"/>
                                          </p:stCondLst>
                                        </p:cTn>
                                        <p:tgtEl>
                                          <p:spTgt spid="12"/>
                                        </p:tgtEl>
                                        <p:attrNameLst>
                                          <p:attrName>style.visibility</p:attrName>
                                        </p:attrNameLst>
                                      </p:cBhvr>
                                      <p:to>
                                        <p:strVal val="visible"/>
                                      </p:to>
                                    </p:set>
                                    <p:animEffect transition="in" filter="diamond(in)">
                                      <p:cBhvr>
                                        <p:cTn id="38" dur="500"/>
                                        <p:tgtEl>
                                          <p:spTgt spid="12"/>
                                        </p:tgtEl>
                                      </p:cBhvr>
                                    </p:animEffect>
                                  </p:childTnLst>
                                </p:cTn>
                              </p:par>
                              <p:par>
                                <p:cTn id="39" presetID="8" presetClass="entr" presetSubtype="16" fill="hold" grpId="0" nodeType="withEffect">
                                  <p:stCondLst>
                                    <p:cond delay="0"/>
                                  </p:stCondLst>
                                  <p:childTnLst>
                                    <p:set>
                                      <p:cBhvr>
                                        <p:cTn id="40" dur="500" fill="hold">
                                          <p:stCondLst>
                                            <p:cond delay="0"/>
                                          </p:stCondLst>
                                        </p:cTn>
                                        <p:tgtEl>
                                          <p:spTgt spid="23"/>
                                        </p:tgtEl>
                                        <p:attrNameLst>
                                          <p:attrName>style.visibility</p:attrName>
                                        </p:attrNameLst>
                                      </p:cBhvr>
                                      <p:to>
                                        <p:strVal val="visible"/>
                                      </p:to>
                                    </p:set>
                                    <p:animEffect transition="in" filter="diamond(in)">
                                      <p:cBhvr>
                                        <p:cTn id="41" dur="500"/>
                                        <p:tgtEl>
                                          <p:spTgt spid="23"/>
                                        </p:tgtEl>
                                      </p:cBhvr>
                                    </p:animEffect>
                                  </p:childTnLst>
                                </p:cTn>
                              </p:par>
                              <p:par>
                                <p:cTn id="42" presetID="8" presetClass="entr" presetSubtype="16" fill="hold" nodeType="withEffect">
                                  <p:stCondLst>
                                    <p:cond delay="0"/>
                                  </p:stCondLst>
                                  <p:childTnLst>
                                    <p:set>
                                      <p:cBhvr>
                                        <p:cTn id="43" dur="500" fill="hold">
                                          <p:stCondLst>
                                            <p:cond delay="0"/>
                                          </p:stCondLst>
                                        </p:cTn>
                                        <p:tgtEl>
                                          <p:spTgt spid="24"/>
                                        </p:tgtEl>
                                        <p:attrNameLst>
                                          <p:attrName>style.visibility</p:attrName>
                                        </p:attrNameLst>
                                      </p:cBhvr>
                                      <p:to>
                                        <p:strVal val="visible"/>
                                      </p:to>
                                    </p:set>
                                    <p:animEffect transition="in" filter="diamond(in)">
                                      <p:cBhvr>
                                        <p:cTn id="44" dur="500"/>
                                        <p:tgtEl>
                                          <p:spTgt spid="24"/>
                                        </p:tgtEl>
                                      </p:cBhvr>
                                    </p:animEffect>
                                  </p:childTnLst>
                                </p:cTn>
                              </p:par>
                              <p:par>
                                <p:cTn id="45" presetID="8" presetClass="entr" presetSubtype="16" fill="hold" grpId="0" nodeType="withEffect">
                                  <p:stCondLst>
                                    <p:cond delay="0"/>
                                  </p:stCondLst>
                                  <p:childTnLst>
                                    <p:set>
                                      <p:cBhvr>
                                        <p:cTn id="46" dur="500" fill="hold">
                                          <p:stCondLst>
                                            <p:cond delay="0"/>
                                          </p:stCondLst>
                                        </p:cTn>
                                        <p:tgtEl>
                                          <p:spTgt spid="13"/>
                                        </p:tgtEl>
                                        <p:attrNameLst>
                                          <p:attrName>style.visibility</p:attrName>
                                        </p:attrNameLst>
                                      </p:cBhvr>
                                      <p:to>
                                        <p:strVal val="visible"/>
                                      </p:to>
                                    </p:set>
                                    <p:animEffect transition="in" filter="diamond(in)">
                                      <p:cBhvr>
                                        <p:cTn id="47" dur="500"/>
                                        <p:tgtEl>
                                          <p:spTgt spid="13"/>
                                        </p:tgtEl>
                                      </p:cBhvr>
                                    </p:animEffect>
                                  </p:childTnLst>
                                </p:cTn>
                              </p:par>
                              <p:par>
                                <p:cTn id="48" presetID="8" presetClass="entr" presetSubtype="16" fill="hold" grpId="0" nodeType="withEffect">
                                  <p:stCondLst>
                                    <p:cond delay="0"/>
                                  </p:stCondLst>
                                  <p:childTnLst>
                                    <p:set>
                                      <p:cBhvr>
                                        <p:cTn id="49" dur="500" fill="hold">
                                          <p:stCondLst>
                                            <p:cond delay="0"/>
                                          </p:stCondLst>
                                        </p:cTn>
                                        <p:tgtEl>
                                          <p:spTgt spid="20"/>
                                        </p:tgtEl>
                                        <p:attrNameLst>
                                          <p:attrName>style.visibility</p:attrName>
                                        </p:attrNameLst>
                                      </p:cBhvr>
                                      <p:to>
                                        <p:strVal val="visible"/>
                                      </p:to>
                                    </p:set>
                                    <p:animEffect transition="in" filter="diamond(in)">
                                      <p:cBhvr>
                                        <p:cTn id="50" dur="500"/>
                                        <p:tgtEl>
                                          <p:spTgt spid="20"/>
                                        </p:tgtEl>
                                      </p:cBhvr>
                                    </p:animEffect>
                                  </p:childTnLst>
                                </p:cTn>
                              </p:par>
                              <p:par>
                                <p:cTn id="51" presetID="8" presetClass="entr" presetSubtype="16" fill="hold" grpId="0" nodeType="withEffect">
                                  <p:stCondLst>
                                    <p:cond delay="0"/>
                                  </p:stCondLst>
                                  <p:childTnLst>
                                    <p:set>
                                      <p:cBhvr>
                                        <p:cTn id="52" dur="500" fill="hold">
                                          <p:stCondLst>
                                            <p:cond delay="0"/>
                                          </p:stCondLst>
                                        </p:cTn>
                                        <p:tgtEl>
                                          <p:spTgt spid="21"/>
                                        </p:tgtEl>
                                        <p:attrNameLst>
                                          <p:attrName>style.visibility</p:attrName>
                                        </p:attrNameLst>
                                      </p:cBhvr>
                                      <p:to>
                                        <p:strVal val="visible"/>
                                      </p:to>
                                    </p:set>
                                    <p:animEffect transition="in" filter="diamond(in)">
                                      <p:cBhvr>
                                        <p:cTn id="53" dur="500"/>
                                        <p:tgtEl>
                                          <p:spTgt spid="21"/>
                                        </p:tgtEl>
                                      </p:cBhvr>
                                    </p:animEffect>
                                  </p:childTnLst>
                                </p:cTn>
                              </p:par>
                              <p:par>
                                <p:cTn id="54" presetID="8" presetClass="entr" presetSubtype="16" fill="hold" grpId="0" nodeType="withEffect">
                                  <p:stCondLst>
                                    <p:cond delay="0"/>
                                  </p:stCondLst>
                                  <p:childTnLst>
                                    <p:set>
                                      <p:cBhvr>
                                        <p:cTn id="55" dur="500" fill="hold">
                                          <p:stCondLst>
                                            <p:cond delay="0"/>
                                          </p:stCondLst>
                                        </p:cTn>
                                        <p:tgtEl>
                                          <p:spTgt spid="22"/>
                                        </p:tgtEl>
                                        <p:attrNameLst>
                                          <p:attrName>style.visibility</p:attrName>
                                        </p:attrNameLst>
                                      </p:cBhvr>
                                      <p:to>
                                        <p:strVal val="visible"/>
                                      </p:to>
                                    </p:set>
                                    <p:animEffect transition="in" filter="diamond(in)">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nodeType="clickEffect">
                                  <p:stCondLst>
                                    <p:cond delay="0"/>
                                  </p:stCondLst>
                                  <p:childTnLst>
                                    <p:set>
                                      <p:cBhvr>
                                        <p:cTn id="60" dur="500" fill="hold">
                                          <p:stCondLst>
                                            <p:cond delay="0"/>
                                          </p:stCondLst>
                                        </p:cTn>
                                        <p:tgtEl>
                                          <p:spTgt spid="25"/>
                                        </p:tgtEl>
                                        <p:attrNameLst>
                                          <p:attrName>style.visibility</p:attrName>
                                        </p:attrNameLst>
                                      </p:cBhvr>
                                      <p:to>
                                        <p:strVal val="visible"/>
                                      </p:to>
                                    </p:set>
                                    <p:animEffect transition="in" filter="diamond(in)">
                                      <p:cBhvr>
                                        <p:cTn id="61" dur="500"/>
                                        <p:tgtEl>
                                          <p:spTgt spid="25"/>
                                        </p:tgtEl>
                                      </p:cBhvr>
                                    </p:animEffect>
                                  </p:childTnLst>
                                </p:cTn>
                              </p:par>
                              <p:par>
                                <p:cTn id="62" presetID="8" presetClass="entr" presetSubtype="16" fill="hold" grpId="0" nodeType="withEffect">
                                  <p:stCondLst>
                                    <p:cond delay="0"/>
                                  </p:stCondLst>
                                  <p:childTnLst>
                                    <p:set>
                                      <p:cBhvr>
                                        <p:cTn id="63" dur="500" fill="hold">
                                          <p:stCondLst>
                                            <p:cond delay="0"/>
                                          </p:stCondLst>
                                        </p:cTn>
                                        <p:tgtEl>
                                          <p:spTgt spid="26"/>
                                        </p:tgtEl>
                                        <p:attrNameLst>
                                          <p:attrName>style.visibility</p:attrName>
                                        </p:attrNameLst>
                                      </p:cBhvr>
                                      <p:to>
                                        <p:strVal val="visible"/>
                                      </p:to>
                                    </p:set>
                                    <p:animEffect transition="in" filter="diamond(in)">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8" presetClass="entr" presetSubtype="16" fill="hold" grpId="0" nodeType="clickEffect">
                                  <p:stCondLst>
                                    <p:cond delay="0"/>
                                  </p:stCondLst>
                                  <p:childTnLst>
                                    <p:set>
                                      <p:cBhvr>
                                        <p:cTn id="68" dur="500" fill="hold">
                                          <p:stCondLst>
                                            <p:cond delay="0"/>
                                          </p:stCondLst>
                                        </p:cTn>
                                        <p:tgtEl>
                                          <p:spTgt spid="35"/>
                                        </p:tgtEl>
                                        <p:attrNameLst>
                                          <p:attrName>style.visibility</p:attrName>
                                        </p:attrNameLst>
                                      </p:cBhvr>
                                      <p:to>
                                        <p:strVal val="visible"/>
                                      </p:to>
                                    </p:set>
                                    <p:animEffect transition="in" filter="diamond(in)">
                                      <p:cBhvr>
                                        <p:cTn id="69" dur="500"/>
                                        <p:tgtEl>
                                          <p:spTgt spid="35"/>
                                        </p:tgtEl>
                                      </p:cBhvr>
                                    </p:animEffect>
                                  </p:childTnLst>
                                </p:cTn>
                              </p:par>
                              <p:par>
                                <p:cTn id="70" presetID="8" presetClass="entr" presetSubtype="16" fill="hold" grpId="0" nodeType="withEffect">
                                  <p:stCondLst>
                                    <p:cond delay="0"/>
                                  </p:stCondLst>
                                  <p:childTnLst>
                                    <p:set>
                                      <p:cBhvr>
                                        <p:cTn id="71" dur="500" fill="hold">
                                          <p:stCondLst>
                                            <p:cond delay="0"/>
                                          </p:stCondLst>
                                        </p:cTn>
                                        <p:tgtEl>
                                          <p:spTgt spid="34"/>
                                        </p:tgtEl>
                                        <p:attrNameLst>
                                          <p:attrName>style.visibility</p:attrName>
                                        </p:attrNameLst>
                                      </p:cBhvr>
                                      <p:to>
                                        <p:strVal val="visible"/>
                                      </p:to>
                                    </p:set>
                                    <p:animEffect transition="in" filter="diamond(in)">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8" presetClass="entr" presetSubtype="16" fill="hold" grpId="0" nodeType="clickEffect">
                                  <p:stCondLst>
                                    <p:cond delay="0"/>
                                  </p:stCondLst>
                                  <p:childTnLst>
                                    <p:set>
                                      <p:cBhvr>
                                        <p:cTn id="76" dur="500" fill="hold">
                                          <p:stCondLst>
                                            <p:cond delay="0"/>
                                          </p:stCondLst>
                                        </p:cTn>
                                        <p:tgtEl>
                                          <p:spTgt spid="36"/>
                                        </p:tgtEl>
                                        <p:attrNameLst>
                                          <p:attrName>style.visibility</p:attrName>
                                        </p:attrNameLst>
                                      </p:cBhvr>
                                      <p:to>
                                        <p:strVal val="visible"/>
                                      </p:to>
                                    </p:set>
                                    <p:animEffect transition="in" filter="diamond(in)">
                                      <p:cBhvr>
                                        <p:cTn id="77" dur="500"/>
                                        <p:tgtEl>
                                          <p:spTgt spid="36"/>
                                        </p:tgtEl>
                                      </p:cBhvr>
                                    </p:animEffect>
                                  </p:childTnLst>
                                </p:cTn>
                              </p:par>
                              <p:par>
                                <p:cTn id="78" presetID="8" presetClass="entr" presetSubtype="16" fill="hold" grpId="0" nodeType="withEffect">
                                  <p:stCondLst>
                                    <p:cond delay="0"/>
                                  </p:stCondLst>
                                  <p:childTnLst>
                                    <p:set>
                                      <p:cBhvr>
                                        <p:cTn id="79" dur="500" fill="hold">
                                          <p:stCondLst>
                                            <p:cond delay="0"/>
                                          </p:stCondLst>
                                        </p:cTn>
                                        <p:tgtEl>
                                          <p:spTgt spid="37"/>
                                        </p:tgtEl>
                                        <p:attrNameLst>
                                          <p:attrName>style.visibility</p:attrName>
                                        </p:attrNameLst>
                                      </p:cBhvr>
                                      <p:to>
                                        <p:strVal val="visible"/>
                                      </p:to>
                                    </p:set>
                                    <p:animEffect transition="in" filter="diamond(in)">
                                      <p:cBhvr>
                                        <p:cTn id="80" dur="500"/>
                                        <p:tgtEl>
                                          <p:spTgt spid="37"/>
                                        </p:tgtEl>
                                      </p:cBhvr>
                                    </p:animEffect>
                                  </p:childTnLst>
                                </p:cTn>
                              </p:par>
                              <p:par>
                                <p:cTn id="81" presetID="8" presetClass="entr" presetSubtype="16" fill="hold" grpId="0" nodeType="withEffect">
                                  <p:stCondLst>
                                    <p:cond delay="0"/>
                                  </p:stCondLst>
                                  <p:childTnLst>
                                    <p:set>
                                      <p:cBhvr>
                                        <p:cTn id="82" dur="500" fill="hold">
                                          <p:stCondLst>
                                            <p:cond delay="0"/>
                                          </p:stCondLst>
                                        </p:cTn>
                                        <p:tgtEl>
                                          <p:spTgt spid="38"/>
                                        </p:tgtEl>
                                        <p:attrNameLst>
                                          <p:attrName>style.visibility</p:attrName>
                                        </p:attrNameLst>
                                      </p:cBhvr>
                                      <p:to>
                                        <p:strVal val="visible"/>
                                      </p:to>
                                    </p:set>
                                    <p:animEffect transition="in" filter="diamond(in)">
                                      <p:cBhvr>
                                        <p:cTn id="83" dur="500"/>
                                        <p:tgtEl>
                                          <p:spTgt spid="38"/>
                                        </p:tgtEl>
                                      </p:cBhvr>
                                    </p:animEffect>
                                  </p:childTnLst>
                                </p:cTn>
                              </p:par>
                              <p:par>
                                <p:cTn id="84" presetID="8" presetClass="entr" presetSubtype="16" fill="hold" grpId="0" nodeType="withEffect">
                                  <p:stCondLst>
                                    <p:cond delay="0"/>
                                  </p:stCondLst>
                                  <p:childTnLst>
                                    <p:set>
                                      <p:cBhvr>
                                        <p:cTn id="85" dur="500" fill="hold">
                                          <p:stCondLst>
                                            <p:cond delay="0"/>
                                          </p:stCondLst>
                                        </p:cTn>
                                        <p:tgtEl>
                                          <p:spTgt spid="39"/>
                                        </p:tgtEl>
                                        <p:attrNameLst>
                                          <p:attrName>style.visibility</p:attrName>
                                        </p:attrNameLst>
                                      </p:cBhvr>
                                      <p:to>
                                        <p:strVal val="visible"/>
                                      </p:to>
                                    </p:set>
                                    <p:animEffect transition="in" filter="diamond(in)">
                                      <p:cBhvr>
                                        <p:cTn id="86" dur="500"/>
                                        <p:tgtEl>
                                          <p:spTgt spid="39"/>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ppt_x"/>
                                          </p:val>
                                        </p:tav>
                                        <p:tav tm="100000">
                                          <p:val>
                                            <p:strVal val="#ppt_x"/>
                                          </p:val>
                                        </p:tav>
                                      </p:tavLst>
                                    </p:anim>
                                    <p:anim calcmode="lin" valueType="num">
                                      <p:cBhvr additive="base">
                                        <p:cTn id="9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additive="base">
                                        <p:cTn id="97" dur="500" fill="hold"/>
                                        <p:tgtEl>
                                          <p:spTgt spid="40"/>
                                        </p:tgtEl>
                                        <p:attrNameLst>
                                          <p:attrName>ppt_x</p:attrName>
                                        </p:attrNameLst>
                                      </p:cBhvr>
                                      <p:tavLst>
                                        <p:tav tm="0">
                                          <p:val>
                                            <p:strVal val="#ppt_x"/>
                                          </p:val>
                                        </p:tav>
                                        <p:tav tm="100000">
                                          <p:val>
                                            <p:strVal val="#ppt_x"/>
                                          </p:val>
                                        </p:tav>
                                      </p:tavLst>
                                    </p:anim>
                                    <p:anim calcmode="lin" valueType="num">
                                      <p:cBhvr additive="base">
                                        <p:cTn id="9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additive="base">
                                        <p:cTn id="103" dur="500" fill="hold"/>
                                        <p:tgtEl>
                                          <p:spTgt spid="41"/>
                                        </p:tgtEl>
                                        <p:attrNameLst>
                                          <p:attrName>ppt_x</p:attrName>
                                        </p:attrNameLst>
                                      </p:cBhvr>
                                      <p:tavLst>
                                        <p:tav tm="0">
                                          <p:val>
                                            <p:strVal val="#ppt_x"/>
                                          </p:val>
                                        </p:tav>
                                        <p:tav tm="100000">
                                          <p:val>
                                            <p:strVal val="#ppt_x"/>
                                          </p:val>
                                        </p:tav>
                                      </p:tavLst>
                                    </p:anim>
                                    <p:anim calcmode="lin" valueType="num">
                                      <p:cBhvr additive="base">
                                        <p:cTn id="10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3" grpId="0" animBg="1"/>
      <p:bldP spid="4" grpId="0" animBg="1"/>
      <p:bldP spid="6" grpId="0" animBg="1"/>
      <p:bldP spid="7" grpId="0" animBg="1"/>
      <p:bldP spid="8" grpId="0" animBg="1"/>
      <p:bldP spid="9" grpId="0" animBg="1"/>
      <p:bldP spid="10" grpId="0" animBg="1"/>
      <p:bldP spid="12" grpId="0" animBg="1"/>
      <p:bldP spid="13" grpId="0" animBg="1"/>
      <p:bldP spid="20" grpId="0" animBg="1"/>
      <p:bldP spid="21" grpId="0" animBg="1"/>
      <p:bldP spid="22" grpId="0" animBg="1"/>
      <p:bldP spid="23" grpId="0" animBg="1"/>
      <p:bldP spid="27" grpId="0" animBg="1"/>
      <p:bldP spid="26" grpId="0" animBg="1"/>
      <p:bldP spid="34" grpId="0" animBg="1"/>
      <p:bldP spid="35" grpId="0" animBg="1"/>
      <p:bldP spid="36" grpId="0" bldLvl="0" animBg="1"/>
      <p:bldP spid="37" grpId="0" bldLvl="0" animBg="1"/>
      <p:bldP spid="38" grpId="0" bldLvl="0" animBg="1"/>
      <p:bldP spid="39" grpId="0" bldLvl="0" animBg="1"/>
      <p:bldP spid="40" grpId="0" bldLvl="0" animBg="1"/>
      <p:bldP spid="4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931" y="31940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452120" y="386715"/>
            <a:ext cx="11373485" cy="7985760"/>
          </a:xfrm>
          <a:prstGeom prst="rect">
            <a:avLst/>
          </a:prstGeom>
          <a:noFill/>
        </p:spPr>
        <p:txBody>
          <a:bodyPr wrap="square" rtlCol="0">
            <a:spAutoFit/>
          </a:bodyPr>
          <a:lstStyle/>
          <a:p>
            <a:r>
              <a:rPr lang="en-US" altLang="zh-CN" sz="3000" b="1" dirty="0">
                <a:solidFill>
                  <a:schemeClr val="bg1"/>
                </a:solidFill>
              </a:rPr>
              <a:t>III. Activity</a:t>
            </a:r>
            <a:endParaRPr lang="en-US" altLang="zh-CN" sz="3200" b="1" dirty="0">
              <a:solidFill>
                <a:schemeClr val="bg1"/>
              </a:solidFill>
            </a:endParaRPr>
          </a:p>
          <a:p>
            <a:pPr fontAlgn="auto">
              <a:lnSpc>
                <a:spcPts val="1360"/>
              </a:lnSpc>
            </a:pP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pPr fontAlgn="auto">
              <a:lnSpc>
                <a:spcPts val="1880"/>
              </a:lnSpc>
            </a:pPr>
            <a:endParaRPr lang="en-US"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a:t>
            </a: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sp>
        <p:nvSpPr>
          <p:cNvPr id="3" name="文本框 2"/>
          <p:cNvSpPr txBox="1"/>
          <p:nvPr/>
        </p:nvSpPr>
        <p:spPr>
          <a:xfrm>
            <a:off x="534035" y="1816100"/>
            <a:ext cx="10821035" cy="922020"/>
          </a:xfrm>
          <a:prstGeom prst="rect">
            <a:avLst/>
          </a:prstGeom>
          <a:noFill/>
        </p:spPr>
        <p:txBody>
          <a:bodyPr wrap="square" rtlCol="0">
            <a:spAutoFit/>
          </a:bodyPr>
          <a:lstStyle/>
          <a:p>
            <a:r>
              <a:rPr lang="en-US" altLang="zh-CN" sz="2700" dirty="0">
                <a:solidFill>
                  <a:schemeClr val="bg1"/>
                </a:solidFill>
                <a:latin typeface="Times New Roman" panose="02020603050405020304" pitchFamily="18" charset="0"/>
                <a:cs typeface="Times New Roman" panose="02020603050405020304" pitchFamily="18" charset="0"/>
              </a:rPr>
              <a:t>18. What do you think of smart homes? What are the disadvantages and </a:t>
            </a:r>
          </a:p>
          <a:p>
            <a:r>
              <a:rPr lang="en-US" altLang="zh-CN" sz="2700" dirty="0">
                <a:solidFill>
                  <a:schemeClr val="bg1"/>
                </a:solidFill>
                <a:latin typeface="Times New Roman" panose="02020603050405020304" pitchFamily="18" charset="0"/>
                <a:cs typeface="Times New Roman" panose="02020603050405020304" pitchFamily="18" charset="0"/>
              </a:rPr>
              <a:t>      disadvantages smart homes have? </a:t>
            </a:r>
          </a:p>
        </p:txBody>
      </p:sp>
      <p:sp>
        <p:nvSpPr>
          <p:cNvPr id="20" name="文本框 19"/>
          <p:cNvSpPr txBox="1"/>
          <p:nvPr/>
        </p:nvSpPr>
        <p:spPr>
          <a:xfrm>
            <a:off x="534035" y="2802890"/>
            <a:ext cx="10821035" cy="3415030"/>
          </a:xfrm>
          <a:prstGeom prst="rect">
            <a:avLst/>
          </a:prstGeom>
          <a:noFill/>
        </p:spPr>
        <p:txBody>
          <a:bodyPr wrap="square" rtlCol="0">
            <a:spAutoFit/>
          </a:bodyPr>
          <a:lstStyle/>
          <a:p>
            <a:r>
              <a:rPr lang="en-US" altLang="zh-CN" sz="2700" dirty="0">
                <a:solidFill>
                  <a:schemeClr val="bg1"/>
                </a:solidFill>
                <a:latin typeface="Times New Roman" panose="02020603050405020304" pitchFamily="18" charset="0"/>
                <a:cs typeface="Times New Roman" panose="02020603050405020304" pitchFamily="18" charset="0"/>
              </a:rPr>
              <a:t>19. If you are able top create a smart device for your home, what will you </a:t>
            </a:r>
          </a:p>
          <a:p>
            <a:r>
              <a:rPr lang="en-US" altLang="zh-CN" sz="2700" dirty="0">
                <a:solidFill>
                  <a:schemeClr val="bg1"/>
                </a:solidFill>
                <a:latin typeface="Times New Roman" panose="02020603050405020304" pitchFamily="18" charset="0"/>
                <a:cs typeface="Times New Roman" panose="02020603050405020304" pitchFamily="18" charset="0"/>
              </a:rPr>
              <a:t>     create? Write about your creation. You are supposed to include:</a:t>
            </a:r>
          </a:p>
          <a:p>
            <a:r>
              <a:rPr lang="en-US" altLang="zh-CN" sz="2700" dirty="0">
                <a:solidFill>
                  <a:schemeClr val="bg1"/>
                </a:solidFill>
                <a:latin typeface="Times New Roman" panose="02020603050405020304" pitchFamily="18" charset="0"/>
                <a:cs typeface="Times New Roman" panose="02020603050405020304" pitchFamily="18" charset="0"/>
              </a:rPr>
              <a:t>     </a:t>
            </a:r>
            <a:r>
              <a:rPr lang="en-US" sz="2700" dirty="0">
                <a:solidFill>
                  <a:schemeClr val="bg1"/>
                </a:solidFill>
                <a:latin typeface="Times New Roman" panose="02020603050405020304" pitchFamily="18" charset="0"/>
                <a:cs typeface="Times New Roman" panose="02020603050405020304" pitchFamily="18" charset="0"/>
                <a:sym typeface="+mn-ea"/>
              </a:rPr>
              <a:t>▪ a name indicating the device;</a:t>
            </a:r>
          </a:p>
          <a:p>
            <a:r>
              <a:rPr lang="en-US" altLang="zh-CN" sz="2700" dirty="0">
                <a:solidFill>
                  <a:schemeClr val="bg1"/>
                </a:solidFill>
                <a:latin typeface="Times New Roman" panose="02020603050405020304" pitchFamily="18" charset="0"/>
                <a:cs typeface="Times New Roman" panose="02020603050405020304" pitchFamily="18" charset="0"/>
              </a:rPr>
              <a:t>     </a:t>
            </a:r>
            <a:r>
              <a:rPr lang="en-US" sz="2700" dirty="0">
                <a:solidFill>
                  <a:schemeClr val="bg1"/>
                </a:solidFill>
                <a:latin typeface="Times New Roman" panose="02020603050405020304" pitchFamily="18" charset="0"/>
                <a:cs typeface="Times New Roman" panose="02020603050405020304" pitchFamily="18" charset="0"/>
                <a:sym typeface="+mn-ea"/>
              </a:rPr>
              <a:t>▪ a general introduction to the new device;</a:t>
            </a:r>
          </a:p>
          <a:p>
            <a:r>
              <a:rPr lang="en-US" altLang="zh-CN" sz="2700" dirty="0">
                <a:solidFill>
                  <a:schemeClr val="bg1"/>
                </a:solidFill>
                <a:latin typeface="Times New Roman" panose="02020603050405020304" pitchFamily="18" charset="0"/>
                <a:cs typeface="Times New Roman" panose="02020603050405020304" pitchFamily="18" charset="0"/>
              </a:rPr>
              <a:t>     </a:t>
            </a:r>
            <a:r>
              <a:rPr lang="en-US" sz="2700" dirty="0">
                <a:solidFill>
                  <a:schemeClr val="bg1"/>
                </a:solidFill>
                <a:latin typeface="Times New Roman" panose="02020603050405020304" pitchFamily="18" charset="0"/>
                <a:cs typeface="Times New Roman" panose="02020603050405020304" pitchFamily="18" charset="0"/>
                <a:sym typeface="+mn-ea"/>
              </a:rPr>
              <a:t>▪ examples illustrating its new function; </a:t>
            </a:r>
          </a:p>
          <a:p>
            <a:r>
              <a:rPr lang="en-US" altLang="zh-CN" sz="2700" dirty="0">
                <a:solidFill>
                  <a:schemeClr val="bg1"/>
                </a:solidFill>
                <a:latin typeface="Times New Roman" panose="02020603050405020304" pitchFamily="18" charset="0"/>
                <a:cs typeface="Times New Roman" panose="02020603050405020304" pitchFamily="18" charset="0"/>
              </a:rPr>
              <a:t>     </a:t>
            </a:r>
            <a:r>
              <a:rPr lang="en-US" sz="2700" dirty="0">
                <a:solidFill>
                  <a:schemeClr val="bg1"/>
                </a:solidFill>
                <a:latin typeface="Times New Roman" panose="02020603050405020304" pitchFamily="18" charset="0"/>
                <a:cs typeface="Times New Roman" panose="02020603050405020304" pitchFamily="18" charset="0"/>
                <a:sym typeface="+mn-ea"/>
              </a:rPr>
              <a:t>▪ the benefits the new device can bring.</a:t>
            </a:r>
          </a:p>
          <a:p>
            <a:r>
              <a:rPr lang="en-US" altLang="zh-CN" sz="2700" dirty="0">
                <a:solidFill>
                  <a:schemeClr val="bg1"/>
                </a:solidFill>
                <a:latin typeface="Times New Roman" panose="02020603050405020304" pitchFamily="18" charset="0"/>
                <a:cs typeface="Times New Roman" panose="02020603050405020304" pitchFamily="18" charset="0"/>
              </a:rPr>
              <a:t>       (draw a picture to illustrate more clearly </a:t>
            </a:r>
          </a:p>
          <a:p>
            <a:r>
              <a:rPr lang="en-US" altLang="zh-CN" sz="2700" dirty="0">
                <a:solidFill>
                  <a:schemeClr val="bg1"/>
                </a:solidFill>
                <a:latin typeface="Times New Roman" panose="02020603050405020304" pitchFamily="18" charset="0"/>
                <a:cs typeface="Times New Roman" panose="02020603050405020304" pitchFamily="18" charset="0"/>
              </a:rPr>
              <a:t>         and vividly)</a:t>
            </a:r>
          </a:p>
        </p:txBody>
      </p:sp>
      <p:pic>
        <p:nvPicPr>
          <p:cNvPr id="21" name="图片 20"/>
          <p:cNvPicPr>
            <a:picLocks noChangeAspect="1"/>
          </p:cNvPicPr>
          <p:nvPr/>
        </p:nvPicPr>
        <p:blipFill>
          <a:blip r:embed="rId2"/>
          <a:stretch>
            <a:fillRect/>
          </a:stretch>
        </p:blipFill>
        <p:spPr>
          <a:xfrm>
            <a:off x="8012430" y="4235450"/>
            <a:ext cx="3189605" cy="1982470"/>
          </a:xfrm>
          <a:prstGeom prst="rect">
            <a:avLst/>
          </a:prstGeom>
        </p:spPr>
      </p:pic>
      <p:sp>
        <p:nvSpPr>
          <p:cNvPr id="7" name="文本框 6"/>
          <p:cNvSpPr txBox="1"/>
          <p:nvPr/>
        </p:nvSpPr>
        <p:spPr>
          <a:xfrm>
            <a:off x="610235" y="877570"/>
            <a:ext cx="10821035" cy="922020"/>
          </a:xfrm>
          <a:prstGeom prst="rect">
            <a:avLst/>
          </a:prstGeom>
          <a:noFill/>
        </p:spPr>
        <p:txBody>
          <a:bodyPr wrap="square" rtlCol="0">
            <a:spAutoFit/>
          </a:bodyPr>
          <a:lstStyle/>
          <a:p>
            <a:r>
              <a:rPr lang="en-US" altLang="zh-CN" sz="2700" dirty="0">
                <a:solidFill>
                  <a:schemeClr val="bg1"/>
                </a:solidFill>
                <a:latin typeface="Times New Roman" panose="02020603050405020304" pitchFamily="18" charset="0"/>
                <a:cs typeface="Times New Roman" panose="02020603050405020304" pitchFamily="18" charset="0"/>
              </a:rPr>
              <a:t>17. Why does the writer begin many sentences with “you”, which seems </a:t>
            </a:r>
          </a:p>
          <a:p>
            <a:r>
              <a:rPr lang="en-US" altLang="zh-CN" sz="2700" dirty="0">
                <a:solidFill>
                  <a:schemeClr val="bg1"/>
                </a:solidFill>
                <a:latin typeface="Times New Roman" panose="02020603050405020304" pitchFamily="18" charset="0"/>
                <a:cs typeface="Times New Roman" panose="02020603050405020304" pitchFamily="18" charset="0"/>
              </a:rPr>
              <a:t>      inappropriate in writing an exposition? </a:t>
            </a:r>
          </a:p>
        </p:txBody>
      </p:sp>
      <p:pic>
        <p:nvPicPr>
          <p:cNvPr id="4" name="图片 3" descr="水印">
            <a:extLst>
              <a:ext uri="{FF2B5EF4-FFF2-40B4-BE49-F238E27FC236}">
                <a16:creationId xmlns:a16="http://schemas.microsoft.com/office/drawing/2014/main" id="{52AF986B-0CCD-4DB3-8E2E-7791362E5E02}"/>
              </a:ext>
            </a:extLst>
          </p:cNvPr>
          <p:cNvPicPr>
            <a:picLocks noChangeAspect="1"/>
          </p:cNvPicPr>
          <p:nvPr/>
        </p:nvPicPr>
        <p:blipFill>
          <a:blip r:embed="rId3"/>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20"/>
                                        </p:tgtEl>
                                        <p:attrNameLst>
                                          <p:attrName>style.visibility</p:attrName>
                                        </p:attrNameLst>
                                      </p:cBhvr>
                                      <p:to>
                                        <p:strVal val="visible"/>
                                      </p:to>
                                    </p:set>
                                    <p:animEffect transition="in" filter="diamond(in)">
                                      <p:cBhvr>
                                        <p:cTn id="7" dur="500"/>
                                        <p:tgtEl>
                                          <p:spTgt spid="20"/>
                                        </p:tgtEl>
                                      </p:cBhvr>
                                    </p:animEffect>
                                  </p:childTnLst>
                                </p:cTn>
                              </p:par>
                              <p:par>
                                <p:cTn id="8" presetID="8" presetClass="entr" presetSubtype="16" fill="hold" nodeType="withEffect">
                                  <p:stCondLst>
                                    <p:cond delay="0"/>
                                  </p:stCondLst>
                                  <p:childTnLst>
                                    <p:set>
                                      <p:cBhvr>
                                        <p:cTn id="9" dur="500" fill="hold">
                                          <p:stCondLst>
                                            <p:cond delay="0"/>
                                          </p:stCondLst>
                                        </p:cTn>
                                        <p:tgtEl>
                                          <p:spTgt spid="21"/>
                                        </p:tgtEl>
                                        <p:attrNameLst>
                                          <p:attrName>style.visibility</p:attrName>
                                        </p:attrNameLst>
                                      </p:cBhvr>
                                      <p:to>
                                        <p:strVal val="visible"/>
                                      </p:to>
                                    </p:set>
                                    <p:animEffect transition="in" filter="diamond(i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长方形 23"/>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26" name="矩形 25"/>
          <p:cNvSpPr>
            <a:spLocks noGrp="1" noRot="1" noChangeAspect="1" noMove="1" noResize="1" noEditPoints="1" noAdjustHandles="1" noChangeArrowheads="1" noChangeShapeType="1" noTextEdit="1"/>
          </p:cNvSpPr>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28" name="矩形 27"/>
          <p:cNvSpPr>
            <a:spLocks noGrp="1" noRot="1" noChangeAspect="1" noMove="1" noResize="1" noEditPoints="1" noAdjustHandles="1" noChangeArrowheads="1" noChangeShapeType="1" noTextEdit="1"/>
          </p:cNvSpPr>
          <p:nvPr/>
        </p:nvSpPr>
        <p:spPr>
          <a:xfrm>
            <a:off x="643337" y="643464"/>
            <a:ext cx="6909241" cy="5571072"/>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sp>
      <p:sp>
        <p:nvSpPr>
          <p:cNvPr id="30" name="矩形 29"/>
          <p:cNvSpPr>
            <a:spLocks noGrp="1" noRot="1" noChangeAspect="1" noMove="1" noResize="1" noEditPoints="1" noAdjustHandles="1" noChangeArrowheads="1" noChangeShapeType="1" noTextEdit="1"/>
          </p:cNvSpPr>
          <p:nvPr/>
        </p:nvSpPr>
        <p:spPr>
          <a:xfrm>
            <a:off x="797637" y="806752"/>
            <a:ext cx="6570161" cy="5244497"/>
          </a:xfrm>
          <a:prstGeom prst="rect">
            <a:avLst/>
          </a:prstGeom>
          <a:solidFill>
            <a:schemeClr val="tx1"/>
          </a:solidFill>
          <a:ln w="6350" cap="sq" cmpd="sng" algn="ctr">
            <a:solidFill>
              <a:schemeClr val="bg2"/>
            </a:solidFill>
            <a:prstDash val="solid"/>
            <a:miter lim="800000"/>
          </a:ln>
          <a:effectLst/>
        </p:spPr>
      </p:sp>
      <p:sp>
        <p:nvSpPr>
          <p:cNvPr id="32" name="矩形 31"/>
          <p:cNvSpPr>
            <a:spLocks noGrp="1" noRot="1" noChangeAspect="1" noMove="1" noResize="1" noEditPoints="1" noAdjustHandles="1" noChangeArrowheads="1" noChangeShapeType="1" noTextEdit="1"/>
          </p:cNvSpPr>
          <p:nvPr/>
        </p:nvSpPr>
        <p:spPr>
          <a:xfrm>
            <a:off x="3137837" y="640856"/>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4" name="直接连接符​​ 33"/>
          <p:cNvCxnSpPr>
            <a:cxnSpLocks noGrp="1" noRot="1" noChangeAspect="1" noMove="1" noResize="1" noEditPoints="1" noAdjustHandles="1" noChangeArrowheads="1" noChangeShapeType="1"/>
          </p:cNvCxnSpPr>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直接连接符​​ 35"/>
          <p:cNvCxnSpPr>
            <a:cxnSpLocks noGrp="1" noRot="1" noChangeAspect="1" noMove="1" noResize="1" noEditPoints="1" noAdjustHandles="1" noChangeArrowheads="1" noChangeShapeType="1"/>
          </p:cNvCxnSpPr>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直接连接符​​ 37"/>
          <p:cNvCxnSpPr>
            <a:cxnSpLocks noGrp="1" noRot="1" noChangeAspect="1" noMove="1" noResize="1" noEditPoints="1" noAdjustHandles="1" noChangeArrowheads="1" noChangeShapeType="1"/>
          </p:cNvCxnSpPr>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nvPr>
        </p:nvSpPr>
        <p:spPr>
          <a:xfrm>
            <a:off x="1037384" y="806272"/>
            <a:ext cx="6345936" cy="3252231"/>
          </a:xfrm>
        </p:spPr>
        <p:txBody>
          <a:bodyPr rtlCol="0">
            <a:normAutofit/>
          </a:bodyPr>
          <a:lstStyle/>
          <a:p>
            <a:pPr fontAlgn="auto">
              <a:lnSpc>
                <a:spcPct val="100000"/>
              </a:lnSpc>
            </a:pPr>
            <a:br>
              <a:rPr altLang="zh-CN" sz="6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altLang="zh-CN" sz="6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Looking into the future </a:t>
            </a:r>
          </a:p>
        </p:txBody>
      </p:sp>
      <p:sp>
        <p:nvSpPr>
          <p:cNvPr id="7" name="文本框 6"/>
          <p:cNvSpPr txBox="1"/>
          <p:nvPr/>
        </p:nvSpPr>
        <p:spPr>
          <a:xfrm>
            <a:off x="2506980" y="3314700"/>
            <a:ext cx="3407410" cy="429895"/>
          </a:xfrm>
          <a:prstGeom prst="rect">
            <a:avLst/>
          </a:prstGeom>
          <a:noFill/>
        </p:spPr>
        <p:txBody>
          <a:bodyPr wrap="square" rtlCol="0">
            <a:spAutoFit/>
          </a:bodyPr>
          <a:lstStyle/>
          <a:p>
            <a:pPr algn="ctr" fontAlgn="auto">
              <a:lnSpc>
                <a:spcPct val="110000"/>
              </a:lnSpc>
            </a:pPr>
            <a:r>
              <a:rPr lang="zh-CN" altLang="en-US" sz="2000" b="1">
                <a:solidFill>
                  <a:schemeClr val="bg1"/>
                </a:solidFill>
              </a:rPr>
              <a:t> </a:t>
            </a:r>
          </a:p>
        </p:txBody>
      </p:sp>
      <p:sp>
        <p:nvSpPr>
          <p:cNvPr id="10" name="文本框 9"/>
          <p:cNvSpPr txBox="1"/>
          <p:nvPr/>
        </p:nvSpPr>
        <p:spPr>
          <a:xfrm>
            <a:off x="3496310" y="735965"/>
            <a:ext cx="1203325" cy="521970"/>
          </a:xfrm>
          <a:prstGeom prst="rect">
            <a:avLst/>
          </a:prstGeom>
          <a:noFill/>
        </p:spPr>
        <p:txBody>
          <a:bodyPr wrap="square" rtlCol="0">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Unit 2                                        </a:t>
            </a:r>
            <a:endParaRPr lang="en-US" altLang="zh-CN" dirty="0">
              <a:solidFill>
                <a:schemeClr val="bg1"/>
              </a:solidFill>
            </a:endParaRPr>
          </a:p>
        </p:txBody>
      </p:sp>
      <p:sp>
        <p:nvSpPr>
          <p:cNvPr id="14" name="文本框 13"/>
          <p:cNvSpPr txBox="1"/>
          <p:nvPr/>
        </p:nvSpPr>
        <p:spPr>
          <a:xfrm>
            <a:off x="1037590" y="4252595"/>
            <a:ext cx="6139180" cy="1383665"/>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dirty="0">
                <a:solidFill>
                  <a:schemeClr val="bg1"/>
                </a:solidFill>
                <a:latin typeface="Traditional Arabic" panose="02020603050405020304" charset="0"/>
                <a:cs typeface="Traditional Arabic" panose="02020603050405020304" charset="0"/>
              </a:rPr>
              <a:t>The best way to predict the future is to create it.</a:t>
            </a:r>
            <a:r>
              <a:rPr lang="en-US" altLang="zh-CN" sz="2800" b="1" dirty="0">
                <a:solidFill>
                  <a:schemeClr val="bg1"/>
                </a:solidFill>
                <a:latin typeface="Traditional Arabic" panose="02020603050405020304" charset="0"/>
                <a:cs typeface="Traditional Arabic" panose="02020603050405020304" charset="0"/>
              </a:rPr>
              <a:t> </a:t>
            </a:r>
          </a:p>
          <a:p>
            <a:pPr algn="r"/>
            <a:r>
              <a:rPr lang="en-US" altLang="zh-CN" sz="2800" dirty="0">
                <a:solidFill>
                  <a:schemeClr val="bg1"/>
                </a:solidFill>
                <a:latin typeface="Traditional Arabic" panose="02020603050405020304" charset="0"/>
                <a:cs typeface="Traditional Arabic" panose="02020603050405020304" charset="0"/>
              </a:rPr>
              <a:t>——Peter Drucker  </a:t>
            </a: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pic>
        <p:nvPicPr>
          <p:cNvPr id="3" name="图片 2"/>
          <p:cNvPicPr>
            <a:picLocks noChangeAspect="1"/>
          </p:cNvPicPr>
          <p:nvPr/>
        </p:nvPicPr>
        <p:blipFill>
          <a:blip r:embed="rId3"/>
          <a:stretch>
            <a:fillRect/>
          </a:stretch>
        </p:blipFill>
        <p:spPr>
          <a:xfrm>
            <a:off x="8166735" y="0"/>
            <a:ext cx="4025900" cy="2858135"/>
          </a:xfrm>
          <a:prstGeom prst="rect">
            <a:avLst/>
          </a:prstGeom>
        </p:spPr>
      </p:pic>
      <p:pic>
        <p:nvPicPr>
          <p:cNvPr id="4" name="图片 3"/>
          <p:cNvPicPr>
            <a:picLocks noChangeAspect="1"/>
          </p:cNvPicPr>
          <p:nvPr/>
        </p:nvPicPr>
        <p:blipFill>
          <a:blip r:embed="rId4"/>
          <a:stretch>
            <a:fillRect/>
          </a:stretch>
        </p:blipFill>
        <p:spPr>
          <a:xfrm>
            <a:off x="8166735" y="2858135"/>
            <a:ext cx="4024630" cy="2874645"/>
          </a:xfrm>
          <a:prstGeom prst="rect">
            <a:avLst/>
          </a:prstGeom>
        </p:spPr>
      </p:pic>
      <p:pic>
        <p:nvPicPr>
          <p:cNvPr id="5" name="图片 4"/>
          <p:cNvPicPr>
            <a:picLocks noChangeAspect="1"/>
          </p:cNvPicPr>
          <p:nvPr/>
        </p:nvPicPr>
        <p:blipFill>
          <a:blip r:embed="rId5"/>
          <a:srcRect t="22424" b="27147"/>
          <a:stretch>
            <a:fillRect/>
          </a:stretch>
        </p:blipFill>
        <p:spPr>
          <a:xfrm>
            <a:off x="8166735" y="5732780"/>
            <a:ext cx="4024630" cy="11417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361950" y="351790"/>
            <a:ext cx="11373485" cy="7985760"/>
          </a:xfrm>
          <a:prstGeom prst="rect">
            <a:avLst/>
          </a:prstGeom>
          <a:noFill/>
        </p:spPr>
        <p:txBody>
          <a:bodyPr wrap="square" rtlCol="0">
            <a:spAutoFit/>
          </a:bodyPr>
          <a:lstStyle/>
          <a:p>
            <a:r>
              <a:rPr lang="en-US" altLang="zh-CN" sz="3000" b="1" dirty="0">
                <a:solidFill>
                  <a:schemeClr val="bg1"/>
                </a:solidFill>
              </a:rPr>
              <a:t>I. Viewing and Speaking</a:t>
            </a:r>
            <a:endParaRPr lang="en-US" altLang="zh-CN" sz="3200" b="1" dirty="0">
              <a:solidFill>
                <a:schemeClr val="bg1"/>
              </a:solidFill>
            </a:endParaRPr>
          </a:p>
          <a:p>
            <a:pPr fontAlgn="auto">
              <a:lnSpc>
                <a:spcPts val="1360"/>
              </a:lnSpc>
            </a:pP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pPr fontAlgn="auto">
              <a:lnSpc>
                <a:spcPts val="1880"/>
              </a:lnSpc>
            </a:pPr>
            <a:endParaRPr lang="en-US"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a:t>
            </a: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pic>
        <p:nvPicPr>
          <p:cNvPr id="7" name="图片 6"/>
          <p:cNvPicPr>
            <a:picLocks noChangeAspect="1"/>
          </p:cNvPicPr>
          <p:nvPr/>
        </p:nvPicPr>
        <p:blipFill>
          <a:blip r:embed="rId2"/>
          <a:srcRect t="19102" b="13771"/>
          <a:stretch>
            <a:fillRect/>
          </a:stretch>
        </p:blipFill>
        <p:spPr>
          <a:xfrm>
            <a:off x="5916930" y="333375"/>
            <a:ext cx="5979795" cy="6219825"/>
          </a:xfrm>
          <a:prstGeom prst="rect">
            <a:avLst/>
          </a:prstGeom>
        </p:spPr>
      </p:pic>
      <p:sp>
        <p:nvSpPr>
          <p:cNvPr id="9" name="文本框 8"/>
          <p:cNvSpPr txBox="1"/>
          <p:nvPr/>
        </p:nvSpPr>
        <p:spPr>
          <a:xfrm>
            <a:off x="361950" y="908685"/>
            <a:ext cx="5260975" cy="9363075"/>
          </a:xfrm>
          <a:prstGeom prst="rect">
            <a:avLst/>
          </a:prstGeom>
          <a:noFill/>
        </p:spPr>
        <p:txBody>
          <a:bodyPr wrap="square" rtlCol="0">
            <a:spAutoFit/>
          </a:bodyPr>
          <a:lstStyle/>
          <a:p>
            <a:r>
              <a:rPr lang="en-US" altLang="zh-CN" sz="2700" dirty="0">
                <a:solidFill>
                  <a:schemeClr val="bg1"/>
                </a:solidFill>
                <a:latin typeface="Times New Roman" panose="02020603050405020304" pitchFamily="18" charset="0"/>
                <a:cs typeface="Times New Roman" panose="02020603050405020304" pitchFamily="18" charset="0"/>
              </a:rPr>
              <a:t>1. What can you see in the picture?</a:t>
            </a:r>
          </a:p>
          <a:p>
            <a:pPr fontAlgn="auto">
              <a:lnSpc>
                <a:spcPts val="1360"/>
              </a:lnSpc>
            </a:pPr>
            <a:endParaRPr lang="en-US" altLang="zh-CN" sz="2700" dirty="0">
              <a:solidFill>
                <a:schemeClr val="bg1"/>
              </a:solidFill>
              <a:latin typeface="Times New Roman" panose="02020603050405020304" pitchFamily="18" charset="0"/>
              <a:cs typeface="Times New Roman" panose="02020603050405020304" pitchFamily="18" charset="0"/>
            </a:endParaRPr>
          </a:p>
          <a:p>
            <a:pPr fontAlgn="auto">
              <a:lnSpc>
                <a:spcPts val="2860"/>
              </a:lnSpc>
            </a:pPr>
            <a:r>
              <a:rPr lang="en-US" altLang="zh-CN" sz="2700" dirty="0">
                <a:solidFill>
                  <a:schemeClr val="bg1"/>
                </a:solidFill>
                <a:latin typeface="Times New Roman" panose="02020603050405020304" pitchFamily="18" charset="0"/>
                <a:cs typeface="Times New Roman" panose="02020603050405020304" pitchFamily="18" charset="0"/>
                <a:sym typeface="+mn-ea"/>
              </a:rPr>
              <a:t>2. What do the boy, the robot and</a:t>
            </a:r>
            <a:endParaRPr lang="en-US" altLang="zh-CN" sz="2700" dirty="0">
              <a:solidFill>
                <a:schemeClr val="bg1"/>
              </a:solidFill>
              <a:latin typeface="Times New Roman" panose="02020603050405020304" pitchFamily="18" charset="0"/>
              <a:cs typeface="Times New Roman" panose="02020603050405020304" pitchFamily="18" charset="0"/>
            </a:endParaRPr>
          </a:p>
          <a:p>
            <a:pPr fontAlgn="auto">
              <a:lnSpc>
                <a:spcPts val="2860"/>
              </a:lnSpc>
            </a:pPr>
            <a:r>
              <a:rPr lang="en-US" altLang="zh-CN" sz="2700" dirty="0">
                <a:solidFill>
                  <a:schemeClr val="bg1"/>
                </a:solidFill>
                <a:latin typeface="Times New Roman" panose="02020603050405020304" pitchFamily="18" charset="0"/>
                <a:cs typeface="Times New Roman" panose="02020603050405020304" pitchFamily="18" charset="0"/>
                <a:sym typeface="+mn-ea"/>
              </a:rPr>
              <a:t>    the universe probably stand for?</a:t>
            </a:r>
          </a:p>
          <a:p>
            <a:endParaRPr lang="en-US" altLang="zh-CN" sz="2700" dirty="0">
              <a:solidFill>
                <a:schemeClr val="bg1"/>
              </a:solidFill>
              <a:latin typeface="Times New Roman" panose="02020603050405020304" pitchFamily="18" charset="0"/>
              <a:cs typeface="Times New Roman" panose="02020603050405020304" pitchFamily="18" charset="0"/>
              <a:sym typeface="+mn-ea"/>
            </a:endParaRPr>
          </a:p>
          <a:p>
            <a:endParaRPr lang="en-US" altLang="zh-CN" sz="2700" dirty="0">
              <a:solidFill>
                <a:schemeClr val="bg1"/>
              </a:solidFill>
              <a:latin typeface="Times New Roman" panose="02020603050405020304" pitchFamily="18" charset="0"/>
              <a:cs typeface="Times New Roman" panose="02020603050405020304" pitchFamily="18" charset="0"/>
              <a:sym typeface="+mn-ea"/>
            </a:endParaRPr>
          </a:p>
          <a:p>
            <a:endParaRPr lang="en-US" altLang="zh-CN" sz="2700" dirty="0">
              <a:solidFill>
                <a:schemeClr val="bg1"/>
              </a:solidFill>
              <a:latin typeface="Times New Roman" panose="02020603050405020304" pitchFamily="18" charset="0"/>
              <a:cs typeface="Times New Roman" panose="02020603050405020304" pitchFamily="18" charset="0"/>
            </a:endParaRPr>
          </a:p>
          <a:p>
            <a:endParaRPr lang="en-US" altLang="zh-CN" sz="2700" dirty="0">
              <a:solidFill>
                <a:schemeClr val="bg1"/>
              </a:solidFill>
              <a:latin typeface="Times New Roman" panose="02020603050405020304" pitchFamily="18" charset="0"/>
              <a:cs typeface="Times New Roman" panose="02020603050405020304" pitchFamily="18" charset="0"/>
            </a:endParaRPr>
          </a:p>
          <a:p>
            <a:pPr fontAlgn="auto">
              <a:lnSpc>
                <a:spcPts val="2360"/>
              </a:lnSpc>
            </a:pPr>
            <a:endParaRPr lang="en-US" altLang="zh-CN" sz="2700" dirty="0">
              <a:solidFill>
                <a:schemeClr val="bg1"/>
              </a:solidFill>
              <a:latin typeface="Times New Roman" panose="02020603050405020304" pitchFamily="18" charset="0"/>
              <a:cs typeface="Times New Roman" panose="02020603050405020304" pitchFamily="18" charset="0"/>
            </a:endParaRPr>
          </a:p>
          <a:p>
            <a:pPr fontAlgn="auto">
              <a:lnSpc>
                <a:spcPts val="2860"/>
              </a:lnSpc>
            </a:pPr>
            <a:r>
              <a:rPr lang="en-US" altLang="zh-CN" sz="2700" dirty="0">
                <a:solidFill>
                  <a:schemeClr val="bg1"/>
                </a:solidFill>
                <a:latin typeface="Times New Roman" panose="02020603050405020304" pitchFamily="18" charset="0"/>
                <a:cs typeface="Times New Roman" panose="02020603050405020304" pitchFamily="18" charset="0"/>
              </a:rPr>
              <a:t>3. Based on what the boy is doing,      </a:t>
            </a:r>
          </a:p>
          <a:p>
            <a:pPr fontAlgn="auto">
              <a:lnSpc>
                <a:spcPts val="2860"/>
              </a:lnSpc>
            </a:pPr>
            <a:r>
              <a:rPr lang="en-US" altLang="zh-CN" sz="2700" dirty="0">
                <a:solidFill>
                  <a:schemeClr val="bg1"/>
                </a:solidFill>
                <a:latin typeface="Times New Roman" panose="02020603050405020304" pitchFamily="18" charset="0"/>
                <a:cs typeface="Times New Roman" panose="02020603050405020304" pitchFamily="18" charset="0"/>
              </a:rPr>
              <a:t>    what message does this picture </a:t>
            </a:r>
          </a:p>
          <a:p>
            <a:pPr fontAlgn="auto">
              <a:lnSpc>
                <a:spcPts val="2860"/>
              </a:lnSpc>
            </a:pPr>
            <a:r>
              <a:rPr lang="en-US" altLang="zh-CN" sz="2700" dirty="0">
                <a:solidFill>
                  <a:schemeClr val="bg1"/>
                </a:solidFill>
                <a:latin typeface="Times New Roman" panose="02020603050405020304" pitchFamily="18" charset="0"/>
                <a:cs typeface="Times New Roman" panose="02020603050405020304" pitchFamily="18" charset="0"/>
              </a:rPr>
              <a:t>    intend to convey?</a:t>
            </a:r>
          </a:p>
          <a:p>
            <a:pPr fontAlgn="auto">
              <a:lnSpc>
                <a:spcPts val="1360"/>
              </a:lnSpc>
            </a:pPr>
            <a:endParaRPr lang="en-US" altLang="zh-CN" sz="2700" dirty="0">
              <a:solidFill>
                <a:schemeClr val="bg1"/>
              </a:solidFill>
              <a:latin typeface="Times New Roman" panose="02020603050405020304" pitchFamily="18" charset="0"/>
              <a:cs typeface="Times New Roman" panose="02020603050405020304" pitchFamily="18" charset="0"/>
            </a:endParaRPr>
          </a:p>
          <a:p>
            <a:r>
              <a:rPr lang="en-US" altLang="zh-CN" sz="2700" dirty="0">
                <a:solidFill>
                  <a:schemeClr val="bg1"/>
                </a:solidFill>
                <a:latin typeface="Times New Roman" panose="02020603050405020304" pitchFamily="18" charset="0"/>
                <a:cs typeface="Times New Roman" panose="02020603050405020304" pitchFamily="18" charset="0"/>
              </a:rPr>
              <a:t>  </a:t>
            </a:r>
          </a:p>
          <a:p>
            <a:r>
              <a:rPr lang="en-US" altLang="zh-CN" sz="2700" dirty="0">
                <a:solidFill>
                  <a:schemeClr val="bg1"/>
                </a:solidFill>
                <a:latin typeface="Times New Roman" panose="02020603050405020304" pitchFamily="18" charset="0"/>
                <a:cs typeface="Times New Roman" panose="02020603050405020304" pitchFamily="18" charset="0"/>
              </a:rPr>
              <a:t>    </a:t>
            </a: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679450" y="2387600"/>
            <a:ext cx="3419475" cy="475615"/>
          </a:xfrm>
          <a:prstGeom prst="rect">
            <a:avLst/>
          </a:prstGeom>
          <a:noFill/>
          <a:ln w="19050">
            <a:solidFill>
              <a:schemeClr val="accent5">
                <a:lumMod val="40000"/>
                <a:lumOff val="60000"/>
              </a:schemeClr>
            </a:solidFill>
          </a:ln>
        </p:spPr>
        <p:txBody>
          <a:bodyPr wrap="square" rtlCol="0">
            <a:spAutoFit/>
          </a:bodyPr>
          <a:lstStyle/>
          <a:p>
            <a:r>
              <a:rPr lang="en-US" altLang="zh-CN" sz="2500" b="1" dirty="0">
                <a:solidFill>
                  <a:schemeClr val="bg1"/>
                </a:solidFill>
                <a:latin typeface="Times New Roman" panose="02020603050405020304" pitchFamily="18" charset="0"/>
              </a:rPr>
              <a:t>♦</a:t>
            </a:r>
            <a:r>
              <a:rPr lang="en-US" sz="2500" b="1" dirty="0">
                <a:solidFill>
                  <a:schemeClr val="bg1"/>
                </a:solidFill>
                <a:latin typeface="Arial Narrow" panose="020B0606020202030204" pitchFamily="34" charset="0"/>
              </a:rPr>
              <a:t>the boy: human beings</a:t>
            </a:r>
            <a:endParaRPr lang="en-US" sz="2500" b="1" dirty="0">
              <a:solidFill>
                <a:srgbClr val="C00000"/>
              </a:solidFill>
              <a:latin typeface="Arial Narrow" panose="020B0606020202030204" pitchFamily="34" charset="0"/>
            </a:endParaRPr>
          </a:p>
        </p:txBody>
      </p:sp>
      <p:sp>
        <p:nvSpPr>
          <p:cNvPr id="10" name="文本框 9"/>
          <p:cNvSpPr txBox="1"/>
          <p:nvPr/>
        </p:nvSpPr>
        <p:spPr>
          <a:xfrm>
            <a:off x="679450" y="3002915"/>
            <a:ext cx="4304030" cy="475615"/>
          </a:xfrm>
          <a:prstGeom prst="rect">
            <a:avLst/>
          </a:prstGeom>
          <a:noFill/>
          <a:ln w="19050">
            <a:solidFill>
              <a:schemeClr val="accent5">
                <a:lumMod val="40000"/>
                <a:lumOff val="60000"/>
              </a:schemeClr>
            </a:solidFill>
          </a:ln>
        </p:spPr>
        <p:txBody>
          <a:bodyPr wrap="square" rtlCol="0">
            <a:spAutoFit/>
          </a:bodyPr>
          <a:lstStyle/>
          <a:p>
            <a:r>
              <a:rPr lang="en-US" altLang="zh-CN" sz="2500" b="1" dirty="0">
                <a:solidFill>
                  <a:schemeClr val="bg1"/>
                </a:solidFill>
                <a:latin typeface="Times New Roman" panose="02020603050405020304" pitchFamily="18" charset="0"/>
              </a:rPr>
              <a:t>♦</a:t>
            </a:r>
            <a:r>
              <a:rPr lang="en-US" sz="2500" b="1" dirty="0">
                <a:solidFill>
                  <a:schemeClr val="bg1"/>
                </a:solidFill>
                <a:latin typeface="Arial Narrow" panose="020B0606020202030204" pitchFamily="34" charset="0"/>
              </a:rPr>
              <a:t>the robot: science technology</a:t>
            </a:r>
            <a:endParaRPr lang="en-US" sz="2500" b="1" dirty="0">
              <a:solidFill>
                <a:srgbClr val="C00000"/>
              </a:solidFill>
              <a:latin typeface="Arial Narrow" panose="020B0606020202030204" pitchFamily="34" charset="0"/>
            </a:endParaRPr>
          </a:p>
        </p:txBody>
      </p:sp>
      <p:sp>
        <p:nvSpPr>
          <p:cNvPr id="11" name="文本框 10"/>
          <p:cNvSpPr txBox="1"/>
          <p:nvPr/>
        </p:nvSpPr>
        <p:spPr>
          <a:xfrm>
            <a:off x="679450" y="3639185"/>
            <a:ext cx="4735830" cy="475615"/>
          </a:xfrm>
          <a:prstGeom prst="rect">
            <a:avLst/>
          </a:prstGeom>
          <a:noFill/>
          <a:ln w="19050">
            <a:solidFill>
              <a:schemeClr val="accent5">
                <a:lumMod val="40000"/>
                <a:lumOff val="60000"/>
              </a:schemeClr>
            </a:solidFill>
          </a:ln>
        </p:spPr>
        <p:txBody>
          <a:bodyPr wrap="square" rtlCol="0">
            <a:spAutoFit/>
          </a:bodyPr>
          <a:lstStyle/>
          <a:p>
            <a:r>
              <a:rPr lang="en-US" altLang="zh-CN" sz="2500" b="1" dirty="0">
                <a:solidFill>
                  <a:schemeClr val="bg1"/>
                </a:solidFill>
                <a:latin typeface="Times New Roman" panose="02020603050405020304" pitchFamily="18" charset="0"/>
              </a:rPr>
              <a:t>♦</a:t>
            </a:r>
            <a:r>
              <a:rPr lang="en-US" sz="2500" b="1" dirty="0">
                <a:solidFill>
                  <a:schemeClr val="bg1"/>
                </a:solidFill>
                <a:latin typeface="Arial Narrow" panose="020B0606020202030204" pitchFamily="34" charset="0"/>
              </a:rPr>
              <a:t>the universe: infinite future ahead  </a:t>
            </a:r>
            <a:endParaRPr lang="en-US" sz="2500" b="1" dirty="0">
              <a:solidFill>
                <a:srgbClr val="C00000"/>
              </a:solidFill>
              <a:latin typeface="Arial Narrow" panose="020B0606020202030204" pitchFamily="34" charset="0"/>
            </a:endParaRPr>
          </a:p>
        </p:txBody>
      </p:sp>
      <p:sp>
        <p:nvSpPr>
          <p:cNvPr id="12" name="文本框 11"/>
          <p:cNvSpPr txBox="1"/>
          <p:nvPr/>
        </p:nvSpPr>
        <p:spPr>
          <a:xfrm>
            <a:off x="591820" y="5415915"/>
            <a:ext cx="5031105" cy="860425"/>
          </a:xfrm>
          <a:prstGeom prst="rect">
            <a:avLst/>
          </a:prstGeom>
          <a:noFill/>
          <a:ln w="19050">
            <a:solidFill>
              <a:schemeClr val="accent5">
                <a:lumMod val="40000"/>
                <a:lumOff val="60000"/>
              </a:schemeClr>
            </a:solidFill>
          </a:ln>
        </p:spPr>
        <p:txBody>
          <a:bodyPr wrap="square" rtlCol="0">
            <a:spAutoFit/>
          </a:bodyPr>
          <a:lstStyle/>
          <a:p>
            <a:r>
              <a:rPr lang="en-US" altLang="zh-CN" sz="2500" b="1" dirty="0">
                <a:solidFill>
                  <a:schemeClr val="bg1"/>
                </a:solidFill>
                <a:latin typeface="Times New Roman" panose="02020603050405020304" pitchFamily="18" charset="0"/>
              </a:rPr>
              <a:t>♦</a:t>
            </a:r>
            <a:r>
              <a:rPr lang="en-US" sz="2500" b="1" dirty="0">
                <a:solidFill>
                  <a:schemeClr val="bg1"/>
                </a:solidFill>
                <a:latin typeface="Arial Narrow" panose="020B0606020202030204" pitchFamily="34" charset="0"/>
              </a:rPr>
              <a:t>the possible future relationship </a:t>
            </a:r>
          </a:p>
          <a:p>
            <a:r>
              <a:rPr lang="en-US" sz="2500" b="1" dirty="0">
                <a:solidFill>
                  <a:schemeClr val="bg1"/>
                </a:solidFill>
                <a:latin typeface="Arial Narrow" panose="020B0606020202030204" pitchFamily="34" charset="0"/>
              </a:rPr>
              <a:t>    between </a:t>
            </a:r>
            <a:r>
              <a:rPr lang="en-US" sz="2500" b="1" u="sng" dirty="0">
                <a:solidFill>
                  <a:srgbClr val="C00000"/>
                </a:solidFill>
                <a:latin typeface="Arial Narrow" panose="020B0606020202030204" pitchFamily="34" charset="0"/>
              </a:rPr>
              <a:t>man</a:t>
            </a:r>
            <a:r>
              <a:rPr lang="en-US" sz="2500" b="1" dirty="0">
                <a:solidFill>
                  <a:schemeClr val="bg1"/>
                </a:solidFill>
                <a:latin typeface="Arial Narrow" panose="020B0606020202030204" pitchFamily="34" charset="0"/>
              </a:rPr>
              <a:t> and </a:t>
            </a:r>
            <a:r>
              <a:rPr lang="en-US" sz="2500" b="1" u="sng" dirty="0">
                <a:solidFill>
                  <a:srgbClr val="C00000"/>
                </a:solidFill>
                <a:latin typeface="Arial Narrow" panose="020B0606020202030204" pitchFamily="34" charset="0"/>
              </a:rPr>
              <a:t>technology</a:t>
            </a:r>
          </a:p>
        </p:txBody>
      </p:sp>
      <p:sp>
        <p:nvSpPr>
          <p:cNvPr id="14" name="矩形 13"/>
          <p:cNvSpPr/>
          <p:nvPr/>
        </p:nvSpPr>
        <p:spPr>
          <a:xfrm rot="21120000">
            <a:off x="8328978" y="2545715"/>
            <a:ext cx="2313305" cy="645160"/>
          </a:xfrm>
          <a:prstGeom prst="rect">
            <a:avLst/>
          </a:prstGeom>
          <a:noFill/>
          <a:ln>
            <a:noFill/>
          </a:ln>
        </p:spPr>
        <p:txBody>
          <a:bodyPr wrap="none" rtlCol="0" anchor="t">
            <a:spAutoFit/>
          </a:bodyPr>
          <a:lstStyle/>
          <a:p>
            <a:pPr algn="ctr"/>
            <a:r>
              <a:rPr lang="en-US" altLang="zh-CN" sz="3600" b="1">
                <a:solidFill>
                  <a:srgbClr val="C00000"/>
                </a:solidFill>
                <a:effectLst/>
              </a:rPr>
              <a:t>conquer?</a:t>
            </a:r>
          </a:p>
        </p:txBody>
      </p:sp>
      <p:sp>
        <p:nvSpPr>
          <p:cNvPr id="15" name="矩形 14"/>
          <p:cNvSpPr/>
          <p:nvPr/>
        </p:nvSpPr>
        <p:spPr>
          <a:xfrm rot="180000">
            <a:off x="8981758" y="3543935"/>
            <a:ext cx="2513965" cy="645160"/>
          </a:xfrm>
          <a:prstGeom prst="rect">
            <a:avLst/>
          </a:prstGeom>
          <a:noFill/>
          <a:ln>
            <a:noFill/>
          </a:ln>
        </p:spPr>
        <p:txBody>
          <a:bodyPr wrap="none" rtlCol="0" anchor="t">
            <a:spAutoFit/>
          </a:bodyPr>
          <a:lstStyle/>
          <a:p>
            <a:pPr algn="ctr"/>
            <a:r>
              <a:rPr lang="en-US" altLang="zh-CN" sz="3600" b="1">
                <a:solidFill>
                  <a:srgbClr val="C00000"/>
                </a:solidFill>
                <a:effectLst/>
              </a:rPr>
              <a:t>surrender?</a:t>
            </a:r>
          </a:p>
        </p:txBody>
      </p:sp>
      <p:sp>
        <p:nvSpPr>
          <p:cNvPr id="16" name="矩形 15"/>
          <p:cNvSpPr/>
          <p:nvPr/>
        </p:nvSpPr>
        <p:spPr>
          <a:xfrm>
            <a:off x="7826058" y="4511675"/>
            <a:ext cx="3830955" cy="645160"/>
          </a:xfrm>
          <a:prstGeom prst="rect">
            <a:avLst/>
          </a:prstGeom>
          <a:noFill/>
          <a:ln>
            <a:noFill/>
          </a:ln>
        </p:spPr>
        <p:txBody>
          <a:bodyPr wrap="none" rtlCol="0" anchor="t">
            <a:spAutoFit/>
          </a:bodyPr>
          <a:lstStyle/>
          <a:p>
            <a:pPr algn="ctr"/>
            <a:r>
              <a:rPr lang="en-US" altLang="zh-CN" sz="3600" b="1">
                <a:solidFill>
                  <a:srgbClr val="C00000"/>
                </a:solidFill>
                <a:effectLst/>
              </a:rPr>
              <a:t>live in harmony?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anim calcmode="lin" valueType="num">
                                      <p:cBhvr additive="base">
                                        <p:cTn id="1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25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2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25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 calcmode="lin" valueType="num">
                                      <p:cBhvr additive="base">
                                        <p:cTn id="32"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txEl>
                                              <p:pRg st="9" end="9"/>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9">
                                            <p:txEl>
                                              <p:pRg st="10" end="10"/>
                                            </p:txEl>
                                          </p:spTgt>
                                        </p:tgtEl>
                                        <p:attrNameLst>
                                          <p:attrName>style.visibility</p:attrName>
                                        </p:attrNameLst>
                                      </p:cBhvr>
                                      <p:to>
                                        <p:strVal val="visible"/>
                                      </p:to>
                                    </p:set>
                                    <p:anim calcmode="lin" valueType="num">
                                      <p:cBhvr additive="base">
                                        <p:cTn id="36"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
                                            <p:txEl>
                                              <p:pRg st="10" end="10"/>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9">
                                            <p:txEl>
                                              <p:pRg st="11" end="11"/>
                                            </p:txEl>
                                          </p:spTgt>
                                        </p:tgtEl>
                                        <p:attrNameLst>
                                          <p:attrName>style.visibility</p:attrName>
                                        </p:attrNameLst>
                                      </p:cBhvr>
                                      <p:to>
                                        <p:strVal val="visible"/>
                                      </p:to>
                                    </p:set>
                                    <p:anim calcmode="lin" valueType="num">
                                      <p:cBhvr additive="base">
                                        <p:cTn id="40"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25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500" fill="hold">
                                          <p:stCondLst>
                                            <p:cond delay="0"/>
                                          </p:stCondLst>
                                        </p:cTn>
                                        <p:tgtEl>
                                          <p:spTgt spid="14"/>
                                        </p:tgtEl>
                                        <p:attrNameLst>
                                          <p:attrName>style.visibility</p:attrName>
                                        </p:attrNameLst>
                                      </p:cBhvr>
                                      <p:to>
                                        <p:strVal val="visible"/>
                                      </p:to>
                                    </p:set>
                                    <p:animEffect transition="in" filter="diamond(in)">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grpId="0" nodeType="clickEffect">
                                  <p:stCondLst>
                                    <p:cond delay="0"/>
                                  </p:stCondLst>
                                  <p:childTnLst>
                                    <p:set>
                                      <p:cBhvr>
                                        <p:cTn id="55" dur="500" fill="hold">
                                          <p:stCondLst>
                                            <p:cond delay="0"/>
                                          </p:stCondLst>
                                        </p:cTn>
                                        <p:tgtEl>
                                          <p:spTgt spid="15"/>
                                        </p:tgtEl>
                                        <p:attrNameLst>
                                          <p:attrName>style.visibility</p:attrName>
                                        </p:attrNameLst>
                                      </p:cBhvr>
                                      <p:to>
                                        <p:strVal val="visible"/>
                                      </p:to>
                                    </p:set>
                                    <p:animEffect transition="in" filter="diamond(in)">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grpId="0" nodeType="clickEffect">
                                  <p:stCondLst>
                                    <p:cond delay="0"/>
                                  </p:stCondLst>
                                  <p:childTnLst>
                                    <p:set>
                                      <p:cBhvr>
                                        <p:cTn id="60" dur="500" fill="hold">
                                          <p:stCondLst>
                                            <p:cond delay="0"/>
                                          </p:stCondLst>
                                        </p:cTn>
                                        <p:tgtEl>
                                          <p:spTgt spid="16"/>
                                        </p:tgtEl>
                                        <p:attrNameLst>
                                          <p:attrName>style.visibility</p:attrName>
                                        </p:attrNameLst>
                                      </p:cBhvr>
                                      <p:to>
                                        <p:strVal val="visible"/>
                                      </p:to>
                                    </p:set>
                                    <p:animEffect transition="in" filter="diamond(in)">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0" grpId="0" bldLvl="0" animBg="1"/>
      <p:bldP spid="11" grpId="0" bldLvl="0" animBg="1"/>
      <p:bldP spid="12" grpId="0" bldLvl="0" animBg="1"/>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61950" y="333375"/>
            <a:ext cx="11373485" cy="7077710"/>
          </a:xfrm>
          <a:prstGeom prst="rect">
            <a:avLst/>
          </a:prstGeom>
          <a:noFill/>
        </p:spPr>
        <p:txBody>
          <a:bodyPr wrap="square" rtlCol="0">
            <a:spAutoFit/>
          </a:bodyPr>
          <a:lstStyle/>
          <a:p>
            <a:pPr fontAlgn="auto">
              <a:lnSpc>
                <a:spcPts val="1360"/>
              </a:lnSpc>
            </a:pP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pPr fontAlgn="auto">
              <a:lnSpc>
                <a:spcPts val="1880"/>
              </a:lnSpc>
            </a:pPr>
            <a:endParaRPr lang="en-US"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a:t>
            </a: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sp>
        <p:nvSpPr>
          <p:cNvPr id="2" name="文本框 1"/>
          <p:cNvSpPr txBox="1"/>
          <p:nvPr/>
        </p:nvSpPr>
        <p:spPr>
          <a:xfrm>
            <a:off x="4072890" y="520700"/>
            <a:ext cx="7663180" cy="1568450"/>
          </a:xfrm>
          <a:prstGeom prst="rect">
            <a:avLst/>
          </a:prstGeom>
          <a:noFill/>
          <a:ln w="28575" cmpd="dbl">
            <a:solidFill>
              <a:schemeClr val="accent1">
                <a:shade val="50000"/>
              </a:schemeClr>
            </a:solidFill>
            <a:prstDash val="solid"/>
          </a:ln>
        </p:spPr>
        <p:txBody>
          <a:bodyPr wrap="square" rtlCol="0">
            <a:spAutoFit/>
          </a:bodyPr>
          <a:lstStyle/>
          <a:p>
            <a:r>
              <a:rPr lang="en-US" altLang="zh-CN" sz="3200" b="1" dirty="0">
                <a:solidFill>
                  <a:schemeClr val="bg1"/>
                </a:solidFill>
                <a:latin typeface="Traditional Arabic" panose="02020603050405020304" charset="0"/>
                <a:cs typeface="Traditional Arabic" panose="02020603050405020304" charset="0"/>
              </a:rPr>
              <a:t>    The best way to predict the future is to create it. </a:t>
            </a:r>
          </a:p>
          <a:p>
            <a:pPr algn="r"/>
            <a:r>
              <a:rPr lang="en-US" altLang="zh-CN" sz="3200" dirty="0">
                <a:solidFill>
                  <a:schemeClr val="bg1"/>
                </a:solidFill>
                <a:latin typeface="Traditional Arabic" panose="02020603050405020304" charset="0"/>
                <a:cs typeface="Traditional Arabic" panose="02020603050405020304" charset="0"/>
              </a:rPr>
              <a:t>——Peter Drucker</a:t>
            </a:r>
            <a:r>
              <a:rPr lang="en-US" altLang="zh-CN" sz="3200" dirty="0">
                <a:solidFill>
                  <a:schemeClr val="bg1"/>
                </a:solidFill>
                <a:latin typeface="Times New Roman" panose="02020603050405020304" pitchFamily="18" charset="0"/>
                <a:cs typeface="Times New Roman" panose="02020603050405020304" pitchFamily="18" charset="0"/>
              </a:rPr>
              <a:t>  </a:t>
            </a:r>
            <a:r>
              <a:rPr lang="en-US" altLang="zh-CN" sz="3200" b="1" dirty="0">
                <a:solidFill>
                  <a:schemeClr val="bg1"/>
                </a:solidFill>
                <a:latin typeface="Times New Roman" panose="02020603050405020304" pitchFamily="18" charset="0"/>
                <a:cs typeface="Times New Roman" panose="02020603050405020304" pitchFamily="18" charset="0"/>
              </a:rPr>
              <a:t>            </a:t>
            </a:r>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pic>
        <p:nvPicPr>
          <p:cNvPr id="20" name="图片 19"/>
          <p:cNvPicPr>
            <a:picLocks noChangeAspect="1"/>
          </p:cNvPicPr>
          <p:nvPr/>
        </p:nvPicPr>
        <p:blipFill>
          <a:blip r:embed="rId2"/>
          <a:stretch>
            <a:fillRect/>
          </a:stretch>
        </p:blipFill>
        <p:spPr>
          <a:xfrm>
            <a:off x="504190" y="415925"/>
            <a:ext cx="3399790" cy="1934210"/>
          </a:xfrm>
          <a:prstGeom prst="rect">
            <a:avLst/>
          </a:prstGeom>
        </p:spPr>
      </p:pic>
      <p:sp>
        <p:nvSpPr>
          <p:cNvPr id="21" name="对话气泡: 矩形 16"/>
          <p:cNvSpPr/>
          <p:nvPr/>
        </p:nvSpPr>
        <p:spPr>
          <a:xfrm>
            <a:off x="4467860" y="1955165"/>
            <a:ext cx="5060950" cy="537210"/>
          </a:xfrm>
          <a:prstGeom prst="wedgeRectCallout">
            <a:avLst>
              <a:gd name="adj1" fmla="val -4780"/>
              <a:gd name="adj2" fmla="val -7813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dirty="0">
                <a:solidFill>
                  <a:schemeClr val="bg1"/>
                </a:solidFill>
                <a:latin typeface="Times New Roman" panose="02020603050405020304" pitchFamily="18" charset="0"/>
                <a:cs typeface="Times New Roman" panose="02020603050405020304" pitchFamily="18" charset="0"/>
              </a:rPr>
              <a:t>How do you understand the quote?</a:t>
            </a:r>
          </a:p>
        </p:txBody>
      </p:sp>
      <p:sp>
        <p:nvSpPr>
          <p:cNvPr id="22" name="文本框 21"/>
          <p:cNvSpPr txBox="1"/>
          <p:nvPr/>
        </p:nvSpPr>
        <p:spPr>
          <a:xfrm>
            <a:off x="577850" y="2706370"/>
            <a:ext cx="11036935" cy="6762115"/>
          </a:xfrm>
          <a:prstGeom prst="rect">
            <a:avLst/>
          </a:prstGeom>
          <a:noFill/>
        </p:spPr>
        <p:txBody>
          <a:bodyPr wrap="square" rtlCol="0">
            <a:spAutoFit/>
          </a:bodyPr>
          <a:lstStyle/>
          <a:p>
            <a:r>
              <a:rPr lang="en-US" altLang="zh-CN" sz="2700" dirty="0">
                <a:solidFill>
                  <a:schemeClr val="bg1"/>
                </a:solidFill>
                <a:latin typeface="Times New Roman" panose="02020603050405020304" pitchFamily="18" charset="0"/>
                <a:cs typeface="Times New Roman" panose="02020603050405020304" pitchFamily="18" charset="0"/>
              </a:rPr>
              <a:t>4. Watch a video about Zuckerberg's home and think about the two questions: </a:t>
            </a:r>
          </a:p>
          <a:p>
            <a:r>
              <a:rPr lang="en-US" altLang="zh-CN" sz="2700" dirty="0">
                <a:solidFill>
                  <a:schemeClr val="bg1"/>
                </a:solidFill>
                <a:latin typeface="Times New Roman" panose="02020603050405020304" pitchFamily="18" charset="0"/>
                <a:cs typeface="Times New Roman" panose="02020603050405020304" pitchFamily="18" charset="0"/>
              </a:rPr>
              <a:t>   1) Use one adjective to describe his home.</a:t>
            </a:r>
          </a:p>
          <a:p>
            <a:r>
              <a:rPr lang="en-US" altLang="zh-CN" sz="2700" dirty="0">
                <a:solidFill>
                  <a:schemeClr val="bg1"/>
                </a:solidFill>
                <a:latin typeface="Times New Roman" panose="02020603050405020304" pitchFamily="18" charset="0"/>
                <a:cs typeface="Times New Roman" panose="02020603050405020304" pitchFamily="18" charset="0"/>
              </a:rPr>
              <a:t>   2) What changes will technology bring our homes in the future?</a:t>
            </a:r>
          </a:p>
          <a:p>
            <a:pPr fontAlgn="auto">
              <a:lnSpc>
                <a:spcPts val="1360"/>
              </a:lnSpc>
            </a:pPr>
            <a:endParaRPr lang="en-US" altLang="zh-CN" sz="2700" dirty="0">
              <a:solidFill>
                <a:schemeClr val="bg1"/>
              </a:solidFill>
              <a:latin typeface="Times New Roman" panose="02020603050405020304" pitchFamily="18" charset="0"/>
              <a:cs typeface="Times New Roman" panose="02020603050405020304" pitchFamily="18" charset="0"/>
            </a:endParaRPr>
          </a:p>
          <a:p>
            <a:pPr fontAlgn="auto">
              <a:lnSpc>
                <a:spcPts val="2860"/>
              </a:lnSpc>
            </a:pPr>
            <a:endParaRPr lang="en-US" altLang="zh-CN" sz="2700" dirty="0">
              <a:solidFill>
                <a:schemeClr val="bg1"/>
              </a:solidFill>
              <a:latin typeface="Times New Roman" panose="02020603050405020304" pitchFamily="18" charset="0"/>
              <a:cs typeface="Times New Roman" panose="02020603050405020304" pitchFamily="18" charset="0"/>
            </a:endParaRPr>
          </a:p>
          <a:p>
            <a:pPr fontAlgn="auto">
              <a:lnSpc>
                <a:spcPts val="1360"/>
              </a:lnSpc>
            </a:pPr>
            <a:endParaRPr lang="en-US" altLang="zh-CN" sz="2700" dirty="0">
              <a:solidFill>
                <a:schemeClr val="bg1"/>
              </a:solidFill>
              <a:latin typeface="Times New Roman" panose="02020603050405020304" pitchFamily="18" charset="0"/>
              <a:cs typeface="Times New Roman" panose="02020603050405020304" pitchFamily="18" charset="0"/>
            </a:endParaRPr>
          </a:p>
          <a:p>
            <a:r>
              <a:rPr lang="en-US" altLang="zh-CN" sz="2700" dirty="0">
                <a:solidFill>
                  <a:schemeClr val="bg1"/>
                </a:solidFill>
                <a:latin typeface="Times New Roman" panose="02020603050405020304" pitchFamily="18" charset="0"/>
                <a:cs typeface="Times New Roman" panose="02020603050405020304" pitchFamily="18" charset="0"/>
              </a:rPr>
              <a:t>  </a:t>
            </a:r>
          </a:p>
          <a:p>
            <a:r>
              <a:rPr lang="en-US" altLang="zh-CN" sz="2700" dirty="0">
                <a:solidFill>
                  <a:schemeClr val="bg1"/>
                </a:solidFill>
                <a:latin typeface="Times New Roman" panose="02020603050405020304" pitchFamily="18" charset="0"/>
                <a:cs typeface="Times New Roman" panose="02020603050405020304" pitchFamily="18" charset="0"/>
              </a:rPr>
              <a:t>    </a:t>
            </a: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pic>
        <p:nvPicPr>
          <p:cNvPr id="23" name="图片 22"/>
          <p:cNvPicPr>
            <a:picLocks noChangeAspect="1"/>
          </p:cNvPicPr>
          <p:nvPr/>
        </p:nvPicPr>
        <p:blipFill>
          <a:blip r:embed="rId3"/>
          <a:srcRect b="8911"/>
          <a:stretch>
            <a:fillRect/>
          </a:stretch>
        </p:blipFill>
        <p:spPr>
          <a:xfrm>
            <a:off x="8242300" y="4074795"/>
            <a:ext cx="3372485" cy="2211705"/>
          </a:xfrm>
          <a:prstGeom prst="rect">
            <a:avLst/>
          </a:prstGeom>
        </p:spPr>
      </p:pic>
      <p:sp>
        <p:nvSpPr>
          <p:cNvPr id="25" name="文本框 24"/>
          <p:cNvSpPr txBox="1"/>
          <p:nvPr/>
        </p:nvSpPr>
        <p:spPr>
          <a:xfrm>
            <a:off x="1043305" y="4741545"/>
            <a:ext cx="2280285" cy="475615"/>
          </a:xfrm>
          <a:prstGeom prst="rect">
            <a:avLst/>
          </a:prstGeom>
          <a:noFill/>
          <a:ln w="19050">
            <a:solidFill>
              <a:schemeClr val="accent5">
                <a:lumMod val="40000"/>
                <a:lumOff val="60000"/>
              </a:schemeClr>
            </a:solidFill>
          </a:ln>
        </p:spPr>
        <p:txBody>
          <a:bodyPr wrap="square" rtlCol="0">
            <a:spAutoFit/>
          </a:bodyPr>
          <a:lstStyle/>
          <a:p>
            <a:r>
              <a:rPr lang="en-US" altLang="zh-CN" sz="2500" b="1" dirty="0">
                <a:solidFill>
                  <a:schemeClr val="bg1"/>
                </a:solidFill>
                <a:latin typeface="Times New Roman" panose="02020603050405020304" pitchFamily="18" charset="0"/>
              </a:rPr>
              <a:t>♦</a:t>
            </a:r>
            <a:r>
              <a:rPr lang="en-US" sz="2500" b="1" dirty="0">
                <a:solidFill>
                  <a:schemeClr val="bg1"/>
                </a:solidFill>
                <a:latin typeface="Arial Narrow" panose="020B0606020202030204" pitchFamily="34" charset="0"/>
              </a:rPr>
              <a:t>entertainment</a:t>
            </a:r>
            <a:endParaRPr lang="en-US" sz="2500" b="1" dirty="0">
              <a:solidFill>
                <a:srgbClr val="C00000"/>
              </a:solidFill>
              <a:latin typeface="Arial Narrow" panose="020B0606020202030204" pitchFamily="34" charset="0"/>
            </a:endParaRPr>
          </a:p>
        </p:txBody>
      </p:sp>
      <p:sp>
        <p:nvSpPr>
          <p:cNvPr id="26" name="文本框 25"/>
          <p:cNvSpPr txBox="1"/>
          <p:nvPr/>
        </p:nvSpPr>
        <p:spPr>
          <a:xfrm>
            <a:off x="1043305" y="5309870"/>
            <a:ext cx="2930525" cy="475615"/>
          </a:xfrm>
          <a:prstGeom prst="rect">
            <a:avLst/>
          </a:prstGeom>
          <a:noFill/>
          <a:ln w="19050">
            <a:solidFill>
              <a:schemeClr val="accent5">
                <a:lumMod val="40000"/>
                <a:lumOff val="60000"/>
              </a:schemeClr>
            </a:solidFill>
          </a:ln>
        </p:spPr>
        <p:txBody>
          <a:bodyPr wrap="square" rtlCol="0">
            <a:spAutoFit/>
          </a:bodyPr>
          <a:lstStyle/>
          <a:p>
            <a:r>
              <a:rPr lang="en-US" altLang="zh-CN" sz="2500" b="1" dirty="0">
                <a:solidFill>
                  <a:schemeClr val="bg1"/>
                </a:solidFill>
                <a:latin typeface="Times New Roman" panose="02020603050405020304" pitchFamily="18" charset="0"/>
              </a:rPr>
              <a:t>♦</a:t>
            </a:r>
            <a:r>
              <a:rPr lang="en-US" sz="2500" b="1" dirty="0">
                <a:solidFill>
                  <a:schemeClr val="bg1"/>
                </a:solidFill>
                <a:latin typeface="Arial Narrow" panose="020B0606020202030204" pitchFamily="34" charset="0"/>
              </a:rPr>
              <a:t>house arrangement</a:t>
            </a:r>
            <a:endParaRPr lang="en-US" sz="2500" b="1" dirty="0">
              <a:solidFill>
                <a:srgbClr val="C00000"/>
              </a:solidFill>
              <a:latin typeface="Arial Narrow" panose="020B0606020202030204" pitchFamily="34" charset="0"/>
            </a:endParaRPr>
          </a:p>
        </p:txBody>
      </p:sp>
      <p:sp>
        <p:nvSpPr>
          <p:cNvPr id="27" name="文本框 26"/>
          <p:cNvSpPr txBox="1"/>
          <p:nvPr/>
        </p:nvSpPr>
        <p:spPr>
          <a:xfrm>
            <a:off x="1043305" y="4200525"/>
            <a:ext cx="2014220" cy="475615"/>
          </a:xfrm>
          <a:prstGeom prst="rect">
            <a:avLst/>
          </a:prstGeom>
          <a:noFill/>
          <a:ln w="19050">
            <a:solidFill>
              <a:schemeClr val="accent5">
                <a:lumMod val="40000"/>
                <a:lumOff val="60000"/>
              </a:schemeClr>
            </a:solidFill>
          </a:ln>
        </p:spPr>
        <p:txBody>
          <a:bodyPr wrap="square" rtlCol="0">
            <a:spAutoFit/>
          </a:bodyPr>
          <a:lstStyle/>
          <a:p>
            <a:r>
              <a:rPr lang="en-US" altLang="zh-CN" sz="2500" b="1" dirty="0">
                <a:solidFill>
                  <a:schemeClr val="bg1"/>
                </a:solidFill>
                <a:latin typeface="Times New Roman" panose="02020603050405020304" pitchFamily="18" charset="0"/>
              </a:rPr>
              <a:t>♦</a:t>
            </a:r>
            <a:r>
              <a:rPr lang="en-US" sz="2500" b="1" dirty="0">
                <a:solidFill>
                  <a:schemeClr val="bg1"/>
                </a:solidFill>
                <a:latin typeface="Arial Narrow" panose="020B0606020202030204" pitchFamily="34" charset="0"/>
              </a:rPr>
              <a:t>baby-sitting </a:t>
            </a:r>
            <a:endParaRPr lang="en-US" sz="2500" b="1" dirty="0">
              <a:solidFill>
                <a:srgbClr val="C00000"/>
              </a:solidFill>
              <a:latin typeface="Arial Narrow" panose="020B0606020202030204" pitchFamily="34" charset="0"/>
            </a:endParaRPr>
          </a:p>
        </p:txBody>
      </p:sp>
      <p:sp>
        <p:nvSpPr>
          <p:cNvPr id="28" name="文本框 27"/>
          <p:cNvSpPr txBox="1"/>
          <p:nvPr/>
        </p:nvSpPr>
        <p:spPr>
          <a:xfrm>
            <a:off x="1043305" y="5849620"/>
            <a:ext cx="914400" cy="475615"/>
          </a:xfrm>
          <a:prstGeom prst="rect">
            <a:avLst/>
          </a:prstGeom>
          <a:noFill/>
          <a:ln w="19050">
            <a:solidFill>
              <a:schemeClr val="accent5">
                <a:lumMod val="40000"/>
                <a:lumOff val="60000"/>
              </a:schemeClr>
            </a:solidFill>
          </a:ln>
        </p:spPr>
        <p:txBody>
          <a:bodyPr wrap="square" rtlCol="0">
            <a:spAutoFit/>
          </a:bodyPr>
          <a:lstStyle/>
          <a:p>
            <a:r>
              <a:rPr lang="en-US" altLang="zh-CN" sz="2500" b="1" dirty="0">
                <a:solidFill>
                  <a:schemeClr val="bg1"/>
                </a:solidFill>
                <a:latin typeface="Times New Roman" panose="02020603050405020304" pitchFamily="18" charset="0"/>
              </a:rPr>
              <a:t>♦</a:t>
            </a:r>
            <a:r>
              <a:rPr lang="en-US" sz="2500" b="1" dirty="0">
                <a:solidFill>
                  <a:schemeClr val="bg1"/>
                </a:solidFill>
                <a:latin typeface="Arial Narrow" panose="020B0606020202030204" pitchFamily="34" charset="0"/>
              </a:rPr>
              <a:t>... </a:t>
            </a:r>
            <a:endParaRPr lang="en-US" sz="2500" b="1" dirty="0">
              <a:solidFill>
                <a:srgbClr val="C00000"/>
              </a:solidFill>
              <a:latin typeface="Arial Narrow" panose="020B0606020202030204" pitchFamily="34" charset="0"/>
            </a:endParaRPr>
          </a:p>
        </p:txBody>
      </p:sp>
      <p:sp>
        <p:nvSpPr>
          <p:cNvPr id="30" name="矩形 29"/>
          <p:cNvSpPr/>
          <p:nvPr/>
        </p:nvSpPr>
        <p:spPr>
          <a:xfrm rot="21346741">
            <a:off x="4588394" y="4309272"/>
            <a:ext cx="3014345" cy="1660525"/>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n-US" sz="3400" b="1" u="sng" cap="none" spc="0" dirty="0">
                <a:ln w="0"/>
                <a:solidFill>
                  <a:schemeClr val="accent1">
                    <a:lumMod val="75000"/>
                  </a:schemeClr>
                </a:solidFill>
                <a:effectLst>
                  <a:outerShdw blurRad="38100" dist="25400" dir="5400000" algn="ctr" rotWithShape="0">
                    <a:srgbClr val="6E747A">
                      <a:alpha val="43000"/>
                    </a:srgbClr>
                  </a:outerShdw>
                </a:effectLst>
              </a:rPr>
              <a:t>Smart</a:t>
            </a:r>
            <a:r>
              <a:rPr lang="en-US" sz="3400" b="1" cap="none" spc="0" dirty="0">
                <a:ln w="0"/>
                <a:solidFill>
                  <a:schemeClr val="accent1">
                    <a:lumMod val="75000"/>
                  </a:schemeClr>
                </a:solidFill>
                <a:effectLst>
                  <a:outerShdw blurRad="38100" dist="25400" dir="5400000" algn="ctr" rotWithShape="0">
                    <a:srgbClr val="6E747A">
                      <a:alpha val="43000"/>
                    </a:srgbClr>
                  </a:outerShdw>
                </a:effectLst>
              </a:rPr>
              <a:t> homes </a:t>
            </a:r>
          </a:p>
          <a:p>
            <a:pPr algn="ctr"/>
            <a:r>
              <a:rPr lang="en-US" sz="3400" b="1" cap="none" spc="0" dirty="0">
                <a:ln w="0"/>
                <a:solidFill>
                  <a:schemeClr val="accent1">
                    <a:lumMod val="75000"/>
                  </a:schemeClr>
                </a:solidFill>
                <a:effectLst>
                  <a:outerShdw blurRad="38100" dist="25400" dir="5400000" algn="ctr" rotWithShape="0">
                    <a:srgbClr val="6E747A">
                      <a:alpha val="43000"/>
                    </a:srgbClr>
                  </a:outerShdw>
                </a:effectLst>
              </a:rPr>
              <a:t>make </a:t>
            </a:r>
          </a:p>
          <a:p>
            <a:pPr algn="ctr"/>
            <a:r>
              <a:rPr lang="en-US" sz="3400" b="1" cap="none" spc="0" dirty="0">
                <a:ln w="0"/>
                <a:solidFill>
                  <a:schemeClr val="accent1">
                    <a:lumMod val="75000"/>
                  </a:schemeClr>
                </a:solidFill>
                <a:effectLst>
                  <a:outerShdw blurRad="38100" dist="25400" dir="5400000" algn="ctr" rotWithShape="0">
                    <a:srgbClr val="6E747A">
                      <a:alpha val="43000"/>
                    </a:srgbClr>
                  </a:outerShdw>
                </a:effectLst>
              </a:rPr>
              <a:t>life </a:t>
            </a:r>
            <a:r>
              <a:rPr lang="en-US" sz="3400" b="1" u="sng" cap="none" spc="0" dirty="0">
                <a:ln w="0"/>
                <a:solidFill>
                  <a:schemeClr val="accent1">
                    <a:lumMod val="75000"/>
                  </a:schemeClr>
                </a:solidFill>
                <a:effectLst>
                  <a:outerShdw blurRad="38100" dist="25400" dir="5400000" algn="ctr" rotWithShape="0">
                    <a:srgbClr val="6E747A">
                      <a:alpha val="43000"/>
                    </a:srgbClr>
                  </a:outerShdw>
                </a:effectLst>
              </a:rPr>
              <a:t>Easier</a:t>
            </a:r>
          </a:p>
        </p:txBody>
      </p:sp>
      <p:pic>
        <p:nvPicPr>
          <p:cNvPr id="3" name="图片 2" descr="水印">
            <a:extLst>
              <a:ext uri="{FF2B5EF4-FFF2-40B4-BE49-F238E27FC236}">
                <a16:creationId xmlns:a16="http://schemas.microsoft.com/office/drawing/2014/main" id="{CD26D855-DB87-446F-90A2-01CBFC7F1802}"/>
              </a:ext>
            </a:extLst>
          </p:cNvPr>
          <p:cNvPicPr>
            <a:picLocks noChangeAspect="1"/>
          </p:cNvPicPr>
          <p:nvPr/>
        </p:nvPicPr>
        <p:blipFill>
          <a:blip r:embed="rId4"/>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500" fill="hold">
                                          <p:stCondLst>
                                            <p:cond delay="0"/>
                                          </p:stCondLst>
                                        </p:cTn>
                                        <p:tgtEl>
                                          <p:spTgt spid="22"/>
                                        </p:tgtEl>
                                        <p:attrNameLst>
                                          <p:attrName>style.visibility</p:attrName>
                                        </p:attrNameLst>
                                      </p:cBhvr>
                                      <p:to>
                                        <p:strVal val="visible"/>
                                      </p:to>
                                    </p:set>
                                    <p:animEffect transition="in" filter="diamond(in)">
                                      <p:cBhvr>
                                        <p:cTn id="13" dur="500"/>
                                        <p:tgtEl>
                                          <p:spTgt spid="22"/>
                                        </p:tgtEl>
                                      </p:cBhvr>
                                    </p:animEffect>
                                  </p:childTnLst>
                                </p:cTn>
                              </p:par>
                              <p:par>
                                <p:cTn id="14" presetID="8" presetClass="entr" presetSubtype="16" fill="hold" nodeType="withEffect">
                                  <p:stCondLst>
                                    <p:cond delay="0"/>
                                  </p:stCondLst>
                                  <p:childTnLst>
                                    <p:set>
                                      <p:cBhvr>
                                        <p:cTn id="15" dur="500" fill="hold">
                                          <p:stCondLst>
                                            <p:cond delay="0"/>
                                          </p:stCondLst>
                                        </p:cTn>
                                        <p:tgtEl>
                                          <p:spTgt spid="23"/>
                                        </p:tgtEl>
                                        <p:attrNameLst>
                                          <p:attrName>style.visibility</p:attrName>
                                        </p:attrNameLst>
                                      </p:cBhvr>
                                      <p:to>
                                        <p:strVal val="visible"/>
                                      </p:to>
                                    </p:set>
                                    <p:animEffect transition="in" filter="diamond(in)">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25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25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25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25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p:bldP spid="25" grpId="0" bldLvl="0" animBg="1"/>
      <p:bldP spid="26" grpId="0" bldLvl="0" animBg="1"/>
      <p:bldP spid="27" grpId="0" bldLvl="0" animBg="1"/>
      <p:bldP spid="28" grpId="0" bldLvl="0" animBg="1"/>
      <p:bldP spid="3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371475" y="351790"/>
            <a:ext cx="11373485" cy="7985760"/>
          </a:xfrm>
          <a:prstGeom prst="rect">
            <a:avLst/>
          </a:prstGeom>
          <a:noFill/>
        </p:spPr>
        <p:txBody>
          <a:bodyPr wrap="square" rtlCol="0">
            <a:spAutoFit/>
          </a:bodyPr>
          <a:lstStyle/>
          <a:p>
            <a:r>
              <a:rPr lang="en-US" altLang="zh-CN" sz="3000" b="1" dirty="0">
                <a:solidFill>
                  <a:schemeClr val="bg1"/>
                </a:solidFill>
              </a:rPr>
              <a:t>II. Reading and Thinking</a:t>
            </a:r>
            <a:endParaRPr lang="en-US" altLang="zh-CN" sz="3200" b="1" dirty="0">
              <a:solidFill>
                <a:schemeClr val="bg1"/>
              </a:solidFill>
            </a:endParaRPr>
          </a:p>
          <a:p>
            <a:pPr fontAlgn="auto">
              <a:lnSpc>
                <a:spcPts val="1360"/>
              </a:lnSpc>
            </a:pP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endParaRPr lang="en-US" altLang="zh-CN" sz="2900" dirty="0">
              <a:solidFill>
                <a:schemeClr val="bg1"/>
              </a:solidFill>
              <a:latin typeface="Times New Roman" panose="02020603050405020304" pitchFamily="18" charset="0"/>
              <a:cs typeface="Times New Roman" panose="02020603050405020304" pitchFamily="18" charset="0"/>
            </a:endParaRPr>
          </a:p>
          <a:p>
            <a:pPr fontAlgn="auto">
              <a:lnSpc>
                <a:spcPts val="1880"/>
              </a:lnSpc>
            </a:pPr>
            <a:endParaRPr lang="en-US"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a:t>
            </a: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pic>
        <p:nvPicPr>
          <p:cNvPr id="4" name="图片 3"/>
          <p:cNvPicPr>
            <a:picLocks noChangeAspect="1"/>
          </p:cNvPicPr>
          <p:nvPr/>
        </p:nvPicPr>
        <p:blipFill>
          <a:blip r:embed="rId2"/>
          <a:srcRect l="2006" t="3777" b="2642"/>
          <a:stretch>
            <a:fillRect/>
          </a:stretch>
        </p:blipFill>
        <p:spPr>
          <a:xfrm>
            <a:off x="7141845" y="416560"/>
            <a:ext cx="4754880" cy="4046220"/>
          </a:xfrm>
          <a:prstGeom prst="rect">
            <a:avLst/>
          </a:prstGeom>
        </p:spPr>
      </p:pic>
      <p:pic>
        <p:nvPicPr>
          <p:cNvPr id="8" name="图片 7"/>
          <p:cNvPicPr>
            <a:picLocks noChangeAspect="1"/>
          </p:cNvPicPr>
          <p:nvPr/>
        </p:nvPicPr>
        <p:blipFill>
          <a:blip r:embed="rId3"/>
          <a:srcRect l="3142" t="6923" b="5722"/>
          <a:stretch>
            <a:fillRect/>
          </a:stretch>
        </p:blipFill>
        <p:spPr>
          <a:xfrm>
            <a:off x="7175500" y="4462780"/>
            <a:ext cx="4645025" cy="2012315"/>
          </a:xfrm>
          <a:prstGeom prst="rect">
            <a:avLst/>
          </a:prstGeom>
        </p:spPr>
      </p:pic>
      <p:sp>
        <p:nvSpPr>
          <p:cNvPr id="9" name="文本框 8"/>
          <p:cNvSpPr txBox="1"/>
          <p:nvPr/>
        </p:nvSpPr>
        <p:spPr>
          <a:xfrm>
            <a:off x="510540" y="970280"/>
            <a:ext cx="6478270" cy="10099040"/>
          </a:xfrm>
          <a:prstGeom prst="rect">
            <a:avLst/>
          </a:prstGeom>
          <a:noFill/>
        </p:spPr>
        <p:txBody>
          <a:bodyPr wrap="square" rtlCol="0">
            <a:spAutoFit/>
          </a:bodyPr>
          <a:lstStyle/>
          <a:p>
            <a:r>
              <a:rPr lang="en-US" altLang="zh-CN" sz="2700" dirty="0">
                <a:solidFill>
                  <a:schemeClr val="bg1"/>
                </a:solidFill>
                <a:latin typeface="Times New Roman" panose="02020603050405020304" pitchFamily="18" charset="0"/>
                <a:cs typeface="Times New Roman" panose="02020603050405020304" pitchFamily="18" charset="0"/>
              </a:rPr>
              <a:t>1. Skim the text quickly and answer the </a:t>
            </a:r>
          </a:p>
          <a:p>
            <a:r>
              <a:rPr lang="en-US" altLang="zh-CN" sz="2700" dirty="0">
                <a:solidFill>
                  <a:schemeClr val="bg1"/>
                </a:solidFill>
                <a:latin typeface="Times New Roman" panose="02020603050405020304" pitchFamily="18" charset="0"/>
                <a:cs typeface="Times New Roman" panose="02020603050405020304" pitchFamily="18" charset="0"/>
              </a:rPr>
              <a:t>    following questions:</a:t>
            </a:r>
          </a:p>
          <a:p>
            <a:pPr fontAlgn="auto">
              <a:lnSpc>
                <a:spcPts val="1240"/>
              </a:lnSpc>
            </a:pPr>
            <a:endParaRPr lang="en-US" altLang="zh-CN" sz="2700" dirty="0">
              <a:solidFill>
                <a:schemeClr val="bg1"/>
              </a:solidFill>
              <a:latin typeface="Times New Roman" panose="02020603050405020304" pitchFamily="18" charset="0"/>
              <a:cs typeface="Times New Roman" panose="02020603050405020304" pitchFamily="18" charset="0"/>
            </a:endParaRPr>
          </a:p>
          <a:p>
            <a:r>
              <a:rPr lang="en-US" altLang="zh-CN" sz="2700" dirty="0">
                <a:solidFill>
                  <a:schemeClr val="bg1"/>
                </a:solidFill>
                <a:latin typeface="Times New Roman" panose="02020603050405020304" pitchFamily="18" charset="0"/>
                <a:cs typeface="Times New Roman" panose="02020603050405020304" pitchFamily="18" charset="0"/>
              </a:rPr>
              <a:t>(1) What's the type of this text?</a:t>
            </a:r>
          </a:p>
          <a:p>
            <a:endParaRPr lang="en-US" altLang="zh-CN" sz="2700" dirty="0">
              <a:solidFill>
                <a:schemeClr val="bg1"/>
              </a:solidFill>
              <a:latin typeface="Times New Roman" panose="02020603050405020304" pitchFamily="18" charset="0"/>
              <a:cs typeface="Times New Roman" panose="02020603050405020304" pitchFamily="18" charset="0"/>
            </a:endParaRPr>
          </a:p>
          <a:p>
            <a:pPr fontAlgn="auto">
              <a:lnSpc>
                <a:spcPts val="2240"/>
              </a:lnSpc>
            </a:pPr>
            <a:endParaRPr lang="en-US" altLang="zh-CN" sz="2700" dirty="0">
              <a:solidFill>
                <a:schemeClr val="bg1"/>
              </a:solidFill>
              <a:latin typeface="Times New Roman" panose="02020603050405020304" pitchFamily="18" charset="0"/>
              <a:cs typeface="Times New Roman" panose="02020603050405020304" pitchFamily="18" charset="0"/>
            </a:endParaRPr>
          </a:p>
          <a:p>
            <a:r>
              <a:rPr lang="en-US" altLang="zh-CN" sz="2700" dirty="0">
                <a:solidFill>
                  <a:schemeClr val="bg1"/>
                </a:solidFill>
                <a:latin typeface="Times New Roman" panose="02020603050405020304" pitchFamily="18" charset="0"/>
                <a:cs typeface="Times New Roman" panose="02020603050405020304" pitchFamily="18" charset="0"/>
                <a:sym typeface="+mn-ea"/>
              </a:rPr>
              <a:t>(2) What's the structure of this text?</a:t>
            </a:r>
          </a:p>
          <a:p>
            <a:pPr fontAlgn="auto">
              <a:lnSpc>
                <a:spcPts val="2240"/>
              </a:lnSpc>
            </a:pPr>
            <a:br>
              <a:rPr lang="en-US" altLang="zh-CN" sz="2700" dirty="0">
                <a:solidFill>
                  <a:schemeClr val="bg1"/>
                </a:solidFill>
                <a:latin typeface="Times New Roman" panose="02020603050405020304" pitchFamily="18" charset="0"/>
                <a:cs typeface="Times New Roman" panose="02020603050405020304" pitchFamily="18" charset="0"/>
                <a:sym typeface="+mn-ea"/>
              </a:rPr>
            </a:br>
            <a:r>
              <a:rPr lang="en-US" altLang="zh-CN" sz="2700" dirty="0">
                <a:solidFill>
                  <a:schemeClr val="bg1"/>
                </a:solidFill>
                <a:latin typeface="Times New Roman" panose="02020603050405020304" pitchFamily="18" charset="0"/>
                <a:cs typeface="Times New Roman" panose="02020603050405020304" pitchFamily="18" charset="0"/>
                <a:sym typeface="+mn-ea"/>
              </a:rPr>
              <a:t>(3) What's its purpose?</a:t>
            </a:r>
          </a:p>
          <a:p>
            <a:pPr fontAlgn="auto">
              <a:lnSpc>
                <a:spcPts val="2240"/>
              </a:lnSpc>
            </a:pPr>
            <a:endParaRPr lang="en-US" altLang="zh-CN" sz="2700" dirty="0">
              <a:solidFill>
                <a:schemeClr val="bg1"/>
              </a:solidFill>
              <a:latin typeface="Times New Roman" panose="02020603050405020304" pitchFamily="18" charset="0"/>
              <a:cs typeface="Times New Roman" panose="02020603050405020304" pitchFamily="18" charset="0"/>
              <a:sym typeface="+mn-ea"/>
            </a:endParaRPr>
          </a:p>
          <a:p>
            <a:pPr fontAlgn="auto">
              <a:lnSpc>
                <a:spcPts val="2240"/>
              </a:lnSpc>
            </a:pPr>
            <a:endParaRPr lang="en-US" altLang="zh-CN" sz="2700" dirty="0">
              <a:solidFill>
                <a:schemeClr val="bg1"/>
              </a:solidFill>
              <a:latin typeface="Times New Roman" panose="02020603050405020304" pitchFamily="18" charset="0"/>
              <a:cs typeface="Times New Roman" panose="02020603050405020304" pitchFamily="18" charset="0"/>
              <a:sym typeface="+mn-ea"/>
            </a:endParaRPr>
          </a:p>
          <a:p>
            <a:pPr fontAlgn="auto">
              <a:lnSpc>
                <a:spcPts val="2240"/>
              </a:lnSpc>
            </a:pPr>
            <a:endParaRPr lang="en-US" altLang="zh-CN" sz="2700" dirty="0">
              <a:solidFill>
                <a:schemeClr val="bg1"/>
              </a:solidFill>
              <a:latin typeface="Times New Roman" panose="02020603050405020304" pitchFamily="18" charset="0"/>
              <a:cs typeface="Times New Roman" panose="02020603050405020304" pitchFamily="18" charset="0"/>
              <a:sym typeface="+mn-ea"/>
            </a:endParaRPr>
          </a:p>
          <a:p>
            <a:pPr fontAlgn="auto">
              <a:lnSpc>
                <a:spcPts val="2240"/>
              </a:lnSpc>
            </a:pPr>
            <a:r>
              <a:rPr lang="en-US" altLang="zh-CN" sz="2700" dirty="0">
                <a:solidFill>
                  <a:schemeClr val="bg1"/>
                </a:solidFill>
                <a:latin typeface="Times New Roman" panose="02020603050405020304" pitchFamily="18" charset="0"/>
                <a:cs typeface="Times New Roman" panose="02020603050405020304" pitchFamily="18" charset="0"/>
                <a:sym typeface="+mn-ea"/>
              </a:rPr>
              <a:t>(4) Who is the intended readers?</a:t>
            </a:r>
          </a:p>
          <a:p>
            <a:pPr fontAlgn="auto">
              <a:lnSpc>
                <a:spcPts val="2240"/>
              </a:lnSpc>
            </a:pPr>
            <a:endParaRPr lang="en-US" altLang="zh-CN" sz="2700" dirty="0">
              <a:solidFill>
                <a:schemeClr val="bg1"/>
              </a:solidFill>
              <a:latin typeface="Times New Roman" panose="02020603050405020304" pitchFamily="18" charset="0"/>
              <a:cs typeface="Times New Roman" panose="02020603050405020304" pitchFamily="18" charset="0"/>
            </a:endParaRPr>
          </a:p>
          <a:p>
            <a:endParaRPr lang="en-US" altLang="zh-CN" sz="2700" dirty="0">
              <a:solidFill>
                <a:schemeClr val="bg1"/>
              </a:solidFill>
              <a:latin typeface="Times New Roman" panose="02020603050405020304" pitchFamily="18" charset="0"/>
              <a:cs typeface="Times New Roman" panose="02020603050405020304" pitchFamily="18" charset="0"/>
            </a:endParaRPr>
          </a:p>
          <a:p>
            <a:pPr fontAlgn="auto">
              <a:lnSpc>
                <a:spcPts val="1360"/>
              </a:lnSpc>
            </a:pPr>
            <a:endParaRPr lang="en-US" altLang="zh-CN" sz="2700" dirty="0">
              <a:solidFill>
                <a:schemeClr val="bg1"/>
              </a:solidFill>
              <a:latin typeface="Times New Roman" panose="02020603050405020304" pitchFamily="18" charset="0"/>
              <a:cs typeface="Times New Roman" panose="02020603050405020304" pitchFamily="18" charset="0"/>
            </a:endParaRPr>
          </a:p>
          <a:p>
            <a:pPr fontAlgn="auto">
              <a:lnSpc>
                <a:spcPts val="1360"/>
              </a:lnSpc>
            </a:pPr>
            <a:endParaRPr lang="en-US" altLang="zh-CN" sz="2700" dirty="0">
              <a:solidFill>
                <a:schemeClr val="bg1"/>
              </a:solidFill>
              <a:latin typeface="Times New Roman" panose="02020603050405020304" pitchFamily="18" charset="0"/>
              <a:cs typeface="Times New Roman" panose="02020603050405020304" pitchFamily="18" charset="0"/>
            </a:endParaRPr>
          </a:p>
          <a:p>
            <a:r>
              <a:rPr lang="en-US" altLang="zh-CN" sz="2700" dirty="0">
                <a:solidFill>
                  <a:schemeClr val="bg1"/>
                </a:solidFill>
                <a:latin typeface="Times New Roman" panose="02020603050405020304" pitchFamily="18" charset="0"/>
                <a:cs typeface="Times New Roman" panose="02020603050405020304" pitchFamily="18" charset="0"/>
              </a:rPr>
              <a:t>  </a:t>
            </a:r>
          </a:p>
          <a:p>
            <a:r>
              <a:rPr lang="en-US" altLang="zh-CN" sz="2700" dirty="0">
                <a:solidFill>
                  <a:schemeClr val="bg1"/>
                </a:solidFill>
                <a:latin typeface="Times New Roman" panose="02020603050405020304" pitchFamily="18" charset="0"/>
                <a:cs typeface="Times New Roman" panose="02020603050405020304" pitchFamily="18" charset="0"/>
              </a:rPr>
              <a:t>    </a:t>
            </a: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1097280" y="2527935"/>
            <a:ext cx="1664335" cy="521970"/>
          </a:xfrm>
          <a:prstGeom prst="rect">
            <a:avLst/>
          </a:prstGeom>
          <a:noFill/>
          <a:ln w="19050">
            <a:solidFill>
              <a:schemeClr val="accent5">
                <a:lumMod val="40000"/>
                <a:lumOff val="60000"/>
              </a:schemeClr>
            </a:solidFill>
          </a:ln>
        </p:spPr>
        <p:txBody>
          <a:bodyPr wrap="square" rtlCol="0">
            <a:spAutoFit/>
          </a:bodyPr>
          <a:lstStyle/>
          <a:p>
            <a:pPr algn="ctr"/>
            <a:r>
              <a:rPr lang="en-US" sz="2800" b="1" dirty="0">
                <a:solidFill>
                  <a:schemeClr val="bg1"/>
                </a:solidFill>
                <a:latin typeface="Arial Narrow" panose="020B0606020202030204" pitchFamily="34" charset="0"/>
              </a:rPr>
              <a:t>exposition</a:t>
            </a:r>
          </a:p>
        </p:txBody>
      </p:sp>
      <p:sp>
        <p:nvSpPr>
          <p:cNvPr id="12" name="文本框 11"/>
          <p:cNvSpPr txBox="1"/>
          <p:nvPr/>
        </p:nvSpPr>
        <p:spPr>
          <a:xfrm>
            <a:off x="8984615" y="862965"/>
            <a:ext cx="901065" cy="460375"/>
          </a:xfrm>
          <a:prstGeom prst="rect">
            <a:avLst/>
          </a:prstGeom>
          <a:solidFill>
            <a:schemeClr val="accent5">
              <a:lumMod val="20000"/>
              <a:lumOff val="80000"/>
            </a:schemeClr>
          </a:solidFill>
        </p:spPr>
        <p:txBody>
          <a:bodyPr wrap="square" rtlCol="0">
            <a:spAutoFit/>
          </a:bodyPr>
          <a:lstStyle/>
          <a:p>
            <a:pPr algn="ctr"/>
            <a:r>
              <a:rPr lang="en-US" sz="2400" b="1" u="sng" dirty="0">
                <a:solidFill>
                  <a:schemeClr val="bg1"/>
                </a:solidFill>
                <a:latin typeface="Times New Roman" panose="02020603050405020304" pitchFamily="18" charset="0"/>
                <a:cs typeface="Times New Roman" panose="02020603050405020304" pitchFamily="18" charset="0"/>
                <a:sym typeface="+mn-ea"/>
              </a:rPr>
              <a:t>Title </a:t>
            </a:r>
          </a:p>
        </p:txBody>
      </p:sp>
      <p:sp>
        <p:nvSpPr>
          <p:cNvPr id="13" name="文本框 12"/>
          <p:cNvSpPr txBox="1"/>
          <p:nvPr/>
        </p:nvSpPr>
        <p:spPr>
          <a:xfrm>
            <a:off x="8507095" y="1823720"/>
            <a:ext cx="1845310" cy="460375"/>
          </a:xfrm>
          <a:prstGeom prst="rect">
            <a:avLst/>
          </a:prstGeom>
          <a:solidFill>
            <a:schemeClr val="accent5">
              <a:lumMod val="20000"/>
              <a:lumOff val="80000"/>
            </a:schemeClr>
          </a:solidFill>
        </p:spPr>
        <p:txBody>
          <a:bodyPr wrap="square" rtlCol="0">
            <a:spAutoFit/>
          </a:bodyPr>
          <a:lstStyle/>
          <a:p>
            <a:pPr algn="ctr"/>
            <a:r>
              <a:rPr lang="en-US" sz="2400" b="1" u="sng" dirty="0">
                <a:solidFill>
                  <a:schemeClr val="bg1"/>
                </a:solidFill>
                <a:latin typeface="Times New Roman" panose="02020603050405020304" pitchFamily="18" charset="0"/>
                <a:cs typeface="Times New Roman" panose="02020603050405020304" pitchFamily="18" charset="0"/>
                <a:sym typeface="+mn-ea"/>
              </a:rPr>
              <a:t>Introduction</a:t>
            </a:r>
            <a:endParaRPr lang="en-US" sz="2400" b="1" u="sng"/>
          </a:p>
        </p:txBody>
      </p:sp>
      <p:sp>
        <p:nvSpPr>
          <p:cNvPr id="14" name="文本框 13"/>
          <p:cNvSpPr txBox="1"/>
          <p:nvPr/>
        </p:nvSpPr>
        <p:spPr>
          <a:xfrm>
            <a:off x="8973820" y="2802890"/>
            <a:ext cx="911860" cy="460375"/>
          </a:xfrm>
          <a:prstGeom prst="rect">
            <a:avLst/>
          </a:prstGeom>
          <a:solidFill>
            <a:schemeClr val="accent5">
              <a:lumMod val="20000"/>
              <a:lumOff val="80000"/>
            </a:schemeClr>
          </a:solidFill>
        </p:spPr>
        <p:txBody>
          <a:bodyPr wrap="square" rtlCol="0">
            <a:spAutoFit/>
          </a:bodyPr>
          <a:lstStyle/>
          <a:p>
            <a:pPr algn="ctr"/>
            <a:r>
              <a:rPr lang="en-US" sz="2400" b="1" u="sng">
                <a:solidFill>
                  <a:schemeClr val="bg1"/>
                </a:solidFill>
                <a:latin typeface="Times New Roman" panose="02020603050405020304" pitchFamily="18" charset="0"/>
                <a:cs typeface="Times New Roman" panose="02020603050405020304" pitchFamily="18" charset="0"/>
              </a:rPr>
              <a:t>Body</a:t>
            </a:r>
          </a:p>
        </p:txBody>
      </p:sp>
      <p:sp>
        <p:nvSpPr>
          <p:cNvPr id="15" name="文本框 14"/>
          <p:cNvSpPr txBox="1"/>
          <p:nvPr/>
        </p:nvSpPr>
        <p:spPr>
          <a:xfrm>
            <a:off x="7493000" y="3941445"/>
            <a:ext cx="1315085" cy="460375"/>
          </a:xfrm>
          <a:prstGeom prst="rect">
            <a:avLst/>
          </a:prstGeom>
          <a:solidFill>
            <a:schemeClr val="accent5">
              <a:lumMod val="20000"/>
              <a:lumOff val="80000"/>
            </a:schemeClr>
          </a:solidFill>
        </p:spPr>
        <p:txBody>
          <a:bodyPr wrap="square" rtlCol="0">
            <a:spAutoFit/>
          </a:bodyPr>
          <a:lstStyle/>
          <a:p>
            <a:pPr algn="ctr"/>
            <a:r>
              <a:rPr lang="en-US" sz="2400" b="1" u="sng">
                <a:solidFill>
                  <a:schemeClr val="bg1"/>
                </a:solidFill>
                <a:latin typeface="Times New Roman" panose="02020603050405020304" pitchFamily="18" charset="0"/>
                <a:cs typeface="Times New Roman" panose="02020603050405020304" pitchFamily="18" charset="0"/>
              </a:rPr>
              <a:t>subtitle</a:t>
            </a:r>
            <a:r>
              <a:rPr lang="en-US" sz="2400" b="1" u="sng" baseline="-25000">
                <a:solidFill>
                  <a:schemeClr val="bg1"/>
                </a:solidFill>
                <a:latin typeface="Times New Roman" panose="02020603050405020304" pitchFamily="18" charset="0"/>
                <a:cs typeface="Times New Roman" panose="02020603050405020304" pitchFamily="18" charset="0"/>
              </a:rPr>
              <a:t>1</a:t>
            </a:r>
          </a:p>
        </p:txBody>
      </p:sp>
      <p:sp>
        <p:nvSpPr>
          <p:cNvPr id="16" name="文本框 15"/>
          <p:cNvSpPr txBox="1"/>
          <p:nvPr/>
        </p:nvSpPr>
        <p:spPr>
          <a:xfrm>
            <a:off x="8861425" y="3941445"/>
            <a:ext cx="1315085" cy="460375"/>
          </a:xfrm>
          <a:prstGeom prst="rect">
            <a:avLst/>
          </a:prstGeom>
          <a:solidFill>
            <a:schemeClr val="accent5">
              <a:lumMod val="20000"/>
              <a:lumOff val="80000"/>
            </a:schemeClr>
          </a:solidFill>
        </p:spPr>
        <p:txBody>
          <a:bodyPr wrap="square" rtlCol="0">
            <a:spAutoFit/>
          </a:bodyPr>
          <a:lstStyle/>
          <a:p>
            <a:pPr algn="ctr"/>
            <a:r>
              <a:rPr lang="en-US" sz="2400" b="1" u="sng">
                <a:solidFill>
                  <a:schemeClr val="bg1"/>
                </a:solidFill>
                <a:latin typeface="Times New Roman" panose="02020603050405020304" pitchFamily="18" charset="0"/>
                <a:cs typeface="Times New Roman" panose="02020603050405020304" pitchFamily="18" charset="0"/>
              </a:rPr>
              <a:t>subtitle</a:t>
            </a:r>
            <a:r>
              <a:rPr lang="en-US" sz="2400" b="1" u="sng" baseline="-25000">
                <a:solidFill>
                  <a:schemeClr val="bg1"/>
                </a:solidFill>
                <a:latin typeface="Times New Roman" panose="02020603050405020304" pitchFamily="18" charset="0"/>
                <a:cs typeface="Times New Roman" panose="02020603050405020304" pitchFamily="18" charset="0"/>
              </a:rPr>
              <a:t>2</a:t>
            </a:r>
          </a:p>
        </p:txBody>
      </p:sp>
      <p:sp>
        <p:nvSpPr>
          <p:cNvPr id="17" name="文本框 16"/>
          <p:cNvSpPr txBox="1"/>
          <p:nvPr/>
        </p:nvSpPr>
        <p:spPr>
          <a:xfrm>
            <a:off x="10243185" y="3938905"/>
            <a:ext cx="1315085" cy="460375"/>
          </a:xfrm>
          <a:prstGeom prst="rect">
            <a:avLst/>
          </a:prstGeom>
          <a:solidFill>
            <a:schemeClr val="accent5">
              <a:lumMod val="20000"/>
              <a:lumOff val="80000"/>
            </a:schemeClr>
          </a:solidFill>
        </p:spPr>
        <p:txBody>
          <a:bodyPr wrap="square" rtlCol="0">
            <a:spAutoFit/>
          </a:bodyPr>
          <a:lstStyle/>
          <a:p>
            <a:pPr algn="ctr"/>
            <a:r>
              <a:rPr lang="en-US" sz="2400" b="1" u="sng">
                <a:solidFill>
                  <a:schemeClr val="bg1"/>
                </a:solidFill>
                <a:latin typeface="Times New Roman" panose="02020603050405020304" pitchFamily="18" charset="0"/>
                <a:cs typeface="Times New Roman" panose="02020603050405020304" pitchFamily="18" charset="0"/>
              </a:rPr>
              <a:t>subtitle</a:t>
            </a:r>
            <a:r>
              <a:rPr lang="en-US" sz="2400" b="1" u="sng" baseline="-25000">
                <a:solidFill>
                  <a:schemeClr val="bg1"/>
                </a:solidFill>
                <a:latin typeface="Times New Roman" panose="02020603050405020304" pitchFamily="18" charset="0"/>
                <a:cs typeface="Times New Roman" panose="02020603050405020304" pitchFamily="18" charset="0"/>
              </a:rPr>
              <a:t>3</a:t>
            </a:r>
          </a:p>
        </p:txBody>
      </p:sp>
      <p:sp>
        <p:nvSpPr>
          <p:cNvPr id="18" name="文本框 17"/>
          <p:cNvSpPr txBox="1"/>
          <p:nvPr/>
        </p:nvSpPr>
        <p:spPr>
          <a:xfrm>
            <a:off x="8512810" y="5245735"/>
            <a:ext cx="1845310" cy="460375"/>
          </a:xfrm>
          <a:prstGeom prst="rect">
            <a:avLst/>
          </a:prstGeom>
          <a:solidFill>
            <a:schemeClr val="accent5">
              <a:lumMod val="20000"/>
              <a:lumOff val="80000"/>
            </a:schemeClr>
          </a:solidFill>
        </p:spPr>
        <p:txBody>
          <a:bodyPr wrap="square" rtlCol="0">
            <a:spAutoFit/>
          </a:bodyPr>
          <a:lstStyle/>
          <a:p>
            <a:pPr algn="ctr"/>
            <a:r>
              <a:rPr lang="en-US" sz="2400" b="1" u="sng" dirty="0">
                <a:solidFill>
                  <a:schemeClr val="bg1"/>
                </a:solidFill>
                <a:latin typeface="Times New Roman" panose="02020603050405020304" pitchFamily="18" charset="0"/>
                <a:cs typeface="Times New Roman" panose="02020603050405020304" pitchFamily="18" charset="0"/>
                <a:sym typeface="+mn-ea"/>
              </a:rPr>
              <a:t>Conclusion</a:t>
            </a:r>
            <a:endParaRPr lang="en-US" sz="2400" b="1" u="sng"/>
          </a:p>
        </p:txBody>
      </p:sp>
      <p:cxnSp>
        <p:nvCxnSpPr>
          <p:cNvPr id="19" name="直接箭头连接符 18"/>
          <p:cNvCxnSpPr>
            <a:endCxn id="13" idx="0"/>
          </p:cNvCxnSpPr>
          <p:nvPr/>
        </p:nvCxnSpPr>
        <p:spPr>
          <a:xfrm>
            <a:off x="9425940" y="1323340"/>
            <a:ext cx="3810" cy="50038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9422130" y="2284095"/>
            <a:ext cx="3810" cy="50038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endCxn id="15" idx="0"/>
          </p:cNvCxnSpPr>
          <p:nvPr/>
        </p:nvCxnSpPr>
        <p:spPr>
          <a:xfrm flipH="1">
            <a:off x="8150860" y="3193415"/>
            <a:ext cx="1267460" cy="74803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9552940" y="1450340"/>
            <a:ext cx="3810" cy="500380"/>
          </a:xfrm>
          <a:prstGeom prst="straightConnector1">
            <a:avLst/>
          </a:prstGeom>
          <a:noFill/>
          <a:ln w="25400" cap="flat" cmpd="sng" algn="ctr">
            <a:solidFill>
              <a:sysClr val="window" lastClr="FFFFFF"/>
            </a:solidFill>
            <a:prstDash val="solid"/>
            <a:tailEnd type="triangle"/>
          </a:ln>
          <a:effectLst/>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H="1">
            <a:off x="9413240" y="3193415"/>
            <a:ext cx="1270" cy="74549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8147050" y="4401820"/>
            <a:ext cx="1274445" cy="843915"/>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a:off x="9421495" y="4338320"/>
            <a:ext cx="12065" cy="936625"/>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endCxn id="17" idx="0"/>
          </p:cNvCxnSpPr>
          <p:nvPr/>
        </p:nvCxnSpPr>
        <p:spPr>
          <a:xfrm>
            <a:off x="9433560" y="3178810"/>
            <a:ext cx="1467485" cy="760095"/>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H="1">
            <a:off x="9451340" y="4338320"/>
            <a:ext cx="1358265" cy="92710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097280" y="4223385"/>
            <a:ext cx="4915535" cy="521970"/>
          </a:xfrm>
          <a:prstGeom prst="rect">
            <a:avLst/>
          </a:prstGeom>
          <a:noFill/>
          <a:ln w="19050">
            <a:solidFill>
              <a:schemeClr val="accent5">
                <a:lumMod val="40000"/>
                <a:lumOff val="60000"/>
              </a:schemeClr>
            </a:solidFill>
          </a:ln>
        </p:spPr>
        <p:txBody>
          <a:bodyPr wrap="square" rtlCol="0">
            <a:spAutoFit/>
          </a:bodyPr>
          <a:lstStyle/>
          <a:p>
            <a:pPr algn="ctr"/>
            <a:r>
              <a:rPr lang="en-US" sz="2800" b="1" dirty="0">
                <a:solidFill>
                  <a:schemeClr val="bg1"/>
                </a:solidFill>
                <a:latin typeface="Arial Narrow" panose="020B0606020202030204" pitchFamily="34" charset="0"/>
              </a:rPr>
              <a:t>To </a:t>
            </a:r>
            <a:r>
              <a:rPr lang="en-US" sz="2800" b="1" u="sng" dirty="0">
                <a:solidFill>
                  <a:srgbClr val="C00000"/>
                </a:solidFill>
                <a:latin typeface="Arial Narrow" panose="020B0606020202030204" pitchFamily="34" charset="0"/>
              </a:rPr>
              <a:t>inform</a:t>
            </a:r>
            <a:r>
              <a:rPr lang="en-US" sz="2800" b="1" dirty="0">
                <a:solidFill>
                  <a:schemeClr val="bg1"/>
                </a:solidFill>
                <a:latin typeface="Arial Narrow" panose="020B0606020202030204" pitchFamily="34" charset="0"/>
              </a:rPr>
              <a:t> readers of smart homes  </a:t>
            </a:r>
          </a:p>
        </p:txBody>
      </p:sp>
      <p:sp>
        <p:nvSpPr>
          <p:cNvPr id="33" name="文本框 32"/>
          <p:cNvSpPr txBox="1"/>
          <p:nvPr/>
        </p:nvSpPr>
        <p:spPr>
          <a:xfrm>
            <a:off x="1097280" y="5378450"/>
            <a:ext cx="4915535" cy="953135"/>
          </a:xfrm>
          <a:prstGeom prst="rect">
            <a:avLst/>
          </a:prstGeom>
          <a:noFill/>
          <a:ln w="19050">
            <a:solidFill>
              <a:schemeClr val="accent5">
                <a:lumMod val="40000"/>
                <a:lumOff val="60000"/>
              </a:schemeClr>
            </a:solidFill>
          </a:ln>
        </p:spPr>
        <p:txBody>
          <a:bodyPr wrap="square" rtlCol="0">
            <a:spAutoFit/>
          </a:bodyPr>
          <a:lstStyle/>
          <a:p>
            <a:pPr algn="ctr"/>
            <a:r>
              <a:rPr lang="en-US" sz="2800" b="1" u="sng" dirty="0">
                <a:solidFill>
                  <a:srgbClr val="C00000"/>
                </a:solidFill>
                <a:latin typeface="Arial Narrow" panose="020B0606020202030204" pitchFamily="34" charset="0"/>
              </a:rPr>
              <a:t>Home owners</a:t>
            </a:r>
            <a:r>
              <a:rPr lang="en-US" sz="2800" b="1" dirty="0">
                <a:solidFill>
                  <a:schemeClr val="bg1"/>
                </a:solidFill>
                <a:latin typeface="Arial Narrow" panose="020B0606020202030204" pitchFamily="34" charset="0"/>
              </a:rPr>
              <a:t> who are interested in turning their homes smarter </a:t>
            </a:r>
          </a:p>
        </p:txBody>
      </p:sp>
      <p:pic>
        <p:nvPicPr>
          <p:cNvPr id="6" name="图片 5" descr="水印">
            <a:extLst>
              <a:ext uri="{FF2B5EF4-FFF2-40B4-BE49-F238E27FC236}">
                <a16:creationId xmlns:a16="http://schemas.microsoft.com/office/drawing/2014/main" id="{E20BACC2-A163-4309-BBCD-3E822DF344C8}"/>
              </a:ext>
            </a:extLst>
          </p:cNvPr>
          <p:cNvPicPr>
            <a:picLocks noChangeAspect="1"/>
          </p:cNvPicPr>
          <p:nvPr/>
        </p:nvPicPr>
        <p:blipFill>
          <a:blip r:embed="rId4"/>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500" fill="hold">
                                          <p:stCondLst>
                                            <p:cond delay="0"/>
                                          </p:stCondLst>
                                        </p:cTn>
                                        <p:tgtEl>
                                          <p:spTgt spid="12"/>
                                        </p:tgtEl>
                                        <p:attrNameLst>
                                          <p:attrName>style.visibility</p:attrName>
                                        </p:attrNameLst>
                                      </p:cBhvr>
                                      <p:to>
                                        <p:strVal val="visible"/>
                                      </p:to>
                                    </p:set>
                                    <p:animEffect transition="in" filter="diamond(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500" fill="hold">
                                          <p:stCondLst>
                                            <p:cond delay="0"/>
                                          </p:stCondLst>
                                        </p:cTn>
                                        <p:tgtEl>
                                          <p:spTgt spid="19"/>
                                        </p:tgtEl>
                                        <p:attrNameLst>
                                          <p:attrName>style.visibility</p:attrName>
                                        </p:attrNameLst>
                                      </p:cBhvr>
                                      <p:to>
                                        <p:strVal val="visible"/>
                                      </p:to>
                                    </p:set>
                                    <p:animEffect transition="in" filter="diamond(in)">
                                      <p:cBhvr>
                                        <p:cTn id="17" dur="500"/>
                                        <p:tgtEl>
                                          <p:spTgt spid="19"/>
                                        </p:tgtEl>
                                      </p:cBhvr>
                                    </p:animEffect>
                                  </p:childTnLst>
                                </p:cTn>
                              </p:par>
                              <p:par>
                                <p:cTn id="18" presetID="8" presetClass="entr" presetSubtype="16" fill="hold" grpId="0" nodeType="withEffect">
                                  <p:stCondLst>
                                    <p:cond delay="0"/>
                                  </p:stCondLst>
                                  <p:childTnLst>
                                    <p:set>
                                      <p:cBhvr>
                                        <p:cTn id="19" dur="500" fill="hold">
                                          <p:stCondLst>
                                            <p:cond delay="0"/>
                                          </p:stCondLst>
                                        </p:cTn>
                                        <p:tgtEl>
                                          <p:spTgt spid="13"/>
                                        </p:tgtEl>
                                        <p:attrNameLst>
                                          <p:attrName>style.visibility</p:attrName>
                                        </p:attrNameLst>
                                      </p:cBhvr>
                                      <p:to>
                                        <p:strVal val="visible"/>
                                      </p:to>
                                    </p:set>
                                    <p:animEffect transition="in" filter="diamond(i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500" fill="hold">
                                          <p:stCondLst>
                                            <p:cond delay="0"/>
                                          </p:stCondLst>
                                        </p:cTn>
                                        <p:tgtEl>
                                          <p:spTgt spid="20"/>
                                        </p:tgtEl>
                                        <p:attrNameLst>
                                          <p:attrName>style.visibility</p:attrName>
                                        </p:attrNameLst>
                                      </p:cBhvr>
                                      <p:to>
                                        <p:strVal val="visible"/>
                                      </p:to>
                                    </p:set>
                                    <p:animEffect transition="in" filter="diamond(in)">
                                      <p:cBhvr>
                                        <p:cTn id="25" dur="500"/>
                                        <p:tgtEl>
                                          <p:spTgt spid="20"/>
                                        </p:tgtEl>
                                      </p:cBhvr>
                                    </p:animEffect>
                                  </p:childTnLst>
                                </p:cTn>
                              </p:par>
                              <p:par>
                                <p:cTn id="26" presetID="8" presetClass="entr" presetSubtype="16" fill="hold" grpId="0" nodeType="withEffect">
                                  <p:stCondLst>
                                    <p:cond delay="0"/>
                                  </p:stCondLst>
                                  <p:childTnLst>
                                    <p:set>
                                      <p:cBhvr>
                                        <p:cTn id="27" dur="500" fill="hold">
                                          <p:stCondLst>
                                            <p:cond delay="0"/>
                                          </p:stCondLst>
                                        </p:cTn>
                                        <p:tgtEl>
                                          <p:spTgt spid="14"/>
                                        </p:tgtEl>
                                        <p:attrNameLst>
                                          <p:attrName>style.visibility</p:attrName>
                                        </p:attrNameLst>
                                      </p:cBhvr>
                                      <p:to>
                                        <p:strVal val="visible"/>
                                      </p:to>
                                    </p:set>
                                    <p:animEffect transition="in" filter="diamond(i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500" fill="hold">
                                          <p:stCondLst>
                                            <p:cond delay="0"/>
                                          </p:stCondLst>
                                        </p:cTn>
                                        <p:tgtEl>
                                          <p:spTgt spid="21"/>
                                        </p:tgtEl>
                                        <p:attrNameLst>
                                          <p:attrName>style.visibility</p:attrName>
                                        </p:attrNameLst>
                                      </p:cBhvr>
                                      <p:to>
                                        <p:strVal val="visible"/>
                                      </p:to>
                                    </p:set>
                                    <p:animEffect transition="in" filter="diamond(in)">
                                      <p:cBhvr>
                                        <p:cTn id="33" dur="500"/>
                                        <p:tgtEl>
                                          <p:spTgt spid="21"/>
                                        </p:tgtEl>
                                      </p:cBhvr>
                                    </p:animEffect>
                                  </p:childTnLst>
                                </p:cTn>
                              </p:par>
                              <p:par>
                                <p:cTn id="34" presetID="8" presetClass="entr" presetSubtype="16" fill="hold" nodeType="withEffect">
                                  <p:stCondLst>
                                    <p:cond delay="0"/>
                                  </p:stCondLst>
                                  <p:childTnLst>
                                    <p:set>
                                      <p:cBhvr>
                                        <p:cTn id="35" dur="500" fill="hold">
                                          <p:stCondLst>
                                            <p:cond delay="0"/>
                                          </p:stCondLst>
                                        </p:cTn>
                                        <p:tgtEl>
                                          <p:spTgt spid="23"/>
                                        </p:tgtEl>
                                        <p:attrNameLst>
                                          <p:attrName>style.visibility</p:attrName>
                                        </p:attrNameLst>
                                      </p:cBhvr>
                                      <p:to>
                                        <p:strVal val="visible"/>
                                      </p:to>
                                    </p:set>
                                    <p:animEffect transition="in" filter="diamond(in)">
                                      <p:cBhvr>
                                        <p:cTn id="36" dur="500"/>
                                        <p:tgtEl>
                                          <p:spTgt spid="23"/>
                                        </p:tgtEl>
                                      </p:cBhvr>
                                    </p:animEffect>
                                  </p:childTnLst>
                                </p:cTn>
                              </p:par>
                              <p:par>
                                <p:cTn id="37" presetID="8" presetClass="entr" presetSubtype="16" fill="hold" nodeType="withEffect">
                                  <p:stCondLst>
                                    <p:cond delay="0"/>
                                  </p:stCondLst>
                                  <p:childTnLst>
                                    <p:set>
                                      <p:cBhvr>
                                        <p:cTn id="38" dur="500" fill="hold">
                                          <p:stCondLst>
                                            <p:cond delay="0"/>
                                          </p:stCondLst>
                                        </p:cTn>
                                        <p:tgtEl>
                                          <p:spTgt spid="26"/>
                                        </p:tgtEl>
                                        <p:attrNameLst>
                                          <p:attrName>style.visibility</p:attrName>
                                        </p:attrNameLst>
                                      </p:cBhvr>
                                      <p:to>
                                        <p:strVal val="visible"/>
                                      </p:to>
                                    </p:set>
                                    <p:animEffect transition="in" filter="diamond(in)">
                                      <p:cBhvr>
                                        <p:cTn id="39" dur="500"/>
                                        <p:tgtEl>
                                          <p:spTgt spid="26"/>
                                        </p:tgtEl>
                                      </p:cBhvr>
                                    </p:animEffect>
                                  </p:childTnLst>
                                </p:cTn>
                              </p:par>
                              <p:par>
                                <p:cTn id="40" presetID="8" presetClass="entr" presetSubtype="16" fill="hold" grpId="0" nodeType="withEffect">
                                  <p:stCondLst>
                                    <p:cond delay="0"/>
                                  </p:stCondLst>
                                  <p:childTnLst>
                                    <p:set>
                                      <p:cBhvr>
                                        <p:cTn id="41" dur="500" fill="hold">
                                          <p:stCondLst>
                                            <p:cond delay="0"/>
                                          </p:stCondLst>
                                        </p:cTn>
                                        <p:tgtEl>
                                          <p:spTgt spid="15"/>
                                        </p:tgtEl>
                                        <p:attrNameLst>
                                          <p:attrName>style.visibility</p:attrName>
                                        </p:attrNameLst>
                                      </p:cBhvr>
                                      <p:to>
                                        <p:strVal val="visible"/>
                                      </p:to>
                                    </p:set>
                                    <p:animEffect transition="in" filter="diamond(in)">
                                      <p:cBhvr>
                                        <p:cTn id="42" dur="500"/>
                                        <p:tgtEl>
                                          <p:spTgt spid="15"/>
                                        </p:tgtEl>
                                      </p:cBhvr>
                                    </p:animEffect>
                                  </p:childTnLst>
                                </p:cTn>
                              </p:par>
                              <p:par>
                                <p:cTn id="43" presetID="8" presetClass="entr" presetSubtype="16" fill="hold" grpId="0" nodeType="withEffect">
                                  <p:stCondLst>
                                    <p:cond delay="0"/>
                                  </p:stCondLst>
                                  <p:childTnLst>
                                    <p:set>
                                      <p:cBhvr>
                                        <p:cTn id="44" dur="500" fill="hold">
                                          <p:stCondLst>
                                            <p:cond delay="0"/>
                                          </p:stCondLst>
                                        </p:cTn>
                                        <p:tgtEl>
                                          <p:spTgt spid="16"/>
                                        </p:tgtEl>
                                        <p:attrNameLst>
                                          <p:attrName>style.visibility</p:attrName>
                                        </p:attrNameLst>
                                      </p:cBhvr>
                                      <p:to>
                                        <p:strVal val="visible"/>
                                      </p:to>
                                    </p:set>
                                    <p:animEffect transition="in" filter="diamond(in)">
                                      <p:cBhvr>
                                        <p:cTn id="45" dur="500"/>
                                        <p:tgtEl>
                                          <p:spTgt spid="16"/>
                                        </p:tgtEl>
                                      </p:cBhvr>
                                    </p:animEffect>
                                  </p:childTnLst>
                                </p:cTn>
                              </p:par>
                              <p:par>
                                <p:cTn id="46" presetID="8" presetClass="entr" presetSubtype="16" fill="hold" grpId="0" nodeType="withEffect">
                                  <p:stCondLst>
                                    <p:cond delay="0"/>
                                  </p:stCondLst>
                                  <p:childTnLst>
                                    <p:set>
                                      <p:cBhvr>
                                        <p:cTn id="47" dur="500" fill="hold">
                                          <p:stCondLst>
                                            <p:cond delay="0"/>
                                          </p:stCondLst>
                                        </p:cTn>
                                        <p:tgtEl>
                                          <p:spTgt spid="17"/>
                                        </p:tgtEl>
                                        <p:attrNameLst>
                                          <p:attrName>style.visibility</p:attrName>
                                        </p:attrNameLst>
                                      </p:cBhvr>
                                      <p:to>
                                        <p:strVal val="visible"/>
                                      </p:to>
                                    </p:set>
                                    <p:animEffect transition="in" filter="diamond(in)">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nodeType="clickEffect">
                                  <p:stCondLst>
                                    <p:cond delay="0"/>
                                  </p:stCondLst>
                                  <p:childTnLst>
                                    <p:set>
                                      <p:cBhvr>
                                        <p:cTn id="52" dur="500" fill="hold">
                                          <p:stCondLst>
                                            <p:cond delay="0"/>
                                          </p:stCondLst>
                                        </p:cTn>
                                        <p:tgtEl>
                                          <p:spTgt spid="24"/>
                                        </p:tgtEl>
                                        <p:attrNameLst>
                                          <p:attrName>style.visibility</p:attrName>
                                        </p:attrNameLst>
                                      </p:cBhvr>
                                      <p:to>
                                        <p:strVal val="visible"/>
                                      </p:to>
                                    </p:set>
                                    <p:animEffect transition="in" filter="diamond(in)">
                                      <p:cBhvr>
                                        <p:cTn id="53" dur="500"/>
                                        <p:tgtEl>
                                          <p:spTgt spid="24"/>
                                        </p:tgtEl>
                                      </p:cBhvr>
                                    </p:animEffect>
                                  </p:childTnLst>
                                </p:cTn>
                              </p:par>
                              <p:par>
                                <p:cTn id="54" presetID="8" presetClass="entr" presetSubtype="16" fill="hold" nodeType="withEffect">
                                  <p:stCondLst>
                                    <p:cond delay="0"/>
                                  </p:stCondLst>
                                  <p:childTnLst>
                                    <p:set>
                                      <p:cBhvr>
                                        <p:cTn id="55" dur="500" fill="hold">
                                          <p:stCondLst>
                                            <p:cond delay="0"/>
                                          </p:stCondLst>
                                        </p:cTn>
                                        <p:tgtEl>
                                          <p:spTgt spid="25"/>
                                        </p:tgtEl>
                                        <p:attrNameLst>
                                          <p:attrName>style.visibility</p:attrName>
                                        </p:attrNameLst>
                                      </p:cBhvr>
                                      <p:to>
                                        <p:strVal val="visible"/>
                                      </p:to>
                                    </p:set>
                                    <p:animEffect transition="in" filter="diamond(in)">
                                      <p:cBhvr>
                                        <p:cTn id="56" dur="500"/>
                                        <p:tgtEl>
                                          <p:spTgt spid="25"/>
                                        </p:tgtEl>
                                      </p:cBhvr>
                                    </p:animEffect>
                                  </p:childTnLst>
                                </p:cTn>
                              </p:par>
                              <p:par>
                                <p:cTn id="57" presetID="8" presetClass="entr" presetSubtype="16" fill="hold" nodeType="withEffect">
                                  <p:stCondLst>
                                    <p:cond delay="0"/>
                                  </p:stCondLst>
                                  <p:childTnLst>
                                    <p:set>
                                      <p:cBhvr>
                                        <p:cTn id="58" dur="500" fill="hold">
                                          <p:stCondLst>
                                            <p:cond delay="0"/>
                                          </p:stCondLst>
                                        </p:cTn>
                                        <p:tgtEl>
                                          <p:spTgt spid="27"/>
                                        </p:tgtEl>
                                        <p:attrNameLst>
                                          <p:attrName>style.visibility</p:attrName>
                                        </p:attrNameLst>
                                      </p:cBhvr>
                                      <p:to>
                                        <p:strVal val="visible"/>
                                      </p:to>
                                    </p:set>
                                    <p:animEffect transition="in" filter="diamond(in)">
                                      <p:cBhvr>
                                        <p:cTn id="59" dur="500"/>
                                        <p:tgtEl>
                                          <p:spTgt spid="27"/>
                                        </p:tgtEl>
                                      </p:cBhvr>
                                    </p:animEffect>
                                  </p:childTnLst>
                                </p:cTn>
                              </p:par>
                              <p:par>
                                <p:cTn id="60" presetID="8" presetClass="entr" presetSubtype="16" fill="hold" grpId="0" nodeType="withEffect">
                                  <p:stCondLst>
                                    <p:cond delay="0"/>
                                  </p:stCondLst>
                                  <p:childTnLst>
                                    <p:set>
                                      <p:cBhvr>
                                        <p:cTn id="61" dur="500" fill="hold">
                                          <p:stCondLst>
                                            <p:cond delay="0"/>
                                          </p:stCondLst>
                                        </p:cTn>
                                        <p:tgtEl>
                                          <p:spTgt spid="18"/>
                                        </p:tgtEl>
                                        <p:attrNameLst>
                                          <p:attrName>style.visibility</p:attrName>
                                        </p:attrNameLst>
                                      </p:cBhvr>
                                      <p:to>
                                        <p:strVal val="visible"/>
                                      </p:to>
                                    </p:set>
                                    <p:animEffect transition="in" filter="diamond(in)">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arn(inVertic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arn(inVertical)">
                                      <p:cBhvr>
                                        <p:cTn id="7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animBg="1"/>
      <p:bldP spid="13" grpId="0" animBg="1"/>
      <p:bldP spid="14" grpId="0" animBg="1"/>
      <p:bldP spid="15" grpId="0" animBg="1"/>
      <p:bldP spid="16" grpId="0" animBg="1"/>
      <p:bldP spid="17" grpId="0" animBg="1"/>
      <p:bldP spid="18" grpId="0" animBg="1"/>
      <p:bldP spid="32" grpId="0" bldLvl="0" animBg="1"/>
      <p:bldP spid="3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1940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482600" y="507365"/>
            <a:ext cx="11292840" cy="1783715"/>
          </a:xfrm>
          <a:prstGeom prst="rect">
            <a:avLst/>
          </a:prstGeom>
          <a:noFill/>
        </p:spPr>
        <p:txBody>
          <a:bodyPr wrap="square" rtlCol="0">
            <a:spAutoFit/>
          </a:bodyPr>
          <a:lstStyle/>
          <a:p>
            <a:r>
              <a:rPr lang="en-US" altLang="zh-CN" sz="2700" dirty="0">
                <a:solidFill>
                  <a:schemeClr val="bg1"/>
                </a:solidFill>
                <a:latin typeface="Times New Roman" panose="02020603050405020304" pitchFamily="18" charset="0"/>
                <a:cs typeface="Times New Roman" panose="02020603050405020304" pitchFamily="18" charset="0"/>
              </a:rPr>
              <a:t>2. Why does the writer raise two questions in the very beginning? </a:t>
            </a: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p>
          <a:p>
            <a:endParaRPr lang="en-US" altLang="zh-CN" sz="2700" dirty="0">
              <a:solidFill>
                <a:schemeClr val="bg1"/>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2696845" y="1010920"/>
            <a:ext cx="3968115" cy="475615"/>
          </a:xfrm>
          <a:prstGeom prst="rect">
            <a:avLst/>
          </a:prstGeom>
          <a:noFill/>
          <a:ln w="19050">
            <a:solidFill>
              <a:schemeClr val="accent5">
                <a:lumMod val="40000"/>
                <a:lumOff val="60000"/>
              </a:schemeClr>
            </a:solidFill>
          </a:ln>
        </p:spPr>
        <p:txBody>
          <a:bodyPr wrap="square" rtlCol="0">
            <a:spAutoFit/>
          </a:bodyPr>
          <a:lstStyle/>
          <a:p>
            <a:r>
              <a:rPr lang="en-US" altLang="zh-CN" sz="2500" b="1" dirty="0">
                <a:solidFill>
                  <a:schemeClr val="bg1"/>
                </a:solidFill>
                <a:latin typeface="Times New Roman" panose="02020603050405020304" pitchFamily="18" charset="0"/>
              </a:rPr>
              <a:t>♦</a:t>
            </a:r>
            <a:r>
              <a:rPr lang="en-US" sz="2500" b="1" dirty="0">
                <a:solidFill>
                  <a:schemeClr val="bg1"/>
                </a:solidFill>
                <a:latin typeface="Arial Narrow" panose="020B0606020202030204" pitchFamily="34" charset="0"/>
              </a:rPr>
              <a:t>To attract readers' attention   </a:t>
            </a:r>
            <a:endParaRPr lang="en-US" sz="2500" b="1" dirty="0">
              <a:solidFill>
                <a:srgbClr val="C00000"/>
              </a:solidFill>
              <a:latin typeface="Arial Narrow" panose="020B0606020202030204" pitchFamily="34" charset="0"/>
            </a:endParaRPr>
          </a:p>
        </p:txBody>
      </p:sp>
      <p:sp>
        <p:nvSpPr>
          <p:cNvPr id="3" name="文本框 2"/>
          <p:cNvSpPr txBox="1"/>
          <p:nvPr/>
        </p:nvSpPr>
        <p:spPr>
          <a:xfrm>
            <a:off x="2696845" y="1596390"/>
            <a:ext cx="2928620" cy="475615"/>
          </a:xfrm>
          <a:prstGeom prst="rect">
            <a:avLst/>
          </a:prstGeom>
          <a:noFill/>
          <a:ln w="19050">
            <a:solidFill>
              <a:schemeClr val="accent5">
                <a:lumMod val="40000"/>
                <a:lumOff val="60000"/>
              </a:schemeClr>
            </a:solidFill>
          </a:ln>
        </p:spPr>
        <p:txBody>
          <a:bodyPr wrap="square" rtlCol="0">
            <a:spAutoFit/>
          </a:bodyPr>
          <a:lstStyle/>
          <a:p>
            <a:r>
              <a:rPr lang="en-US" altLang="zh-CN" sz="2500" b="1" dirty="0">
                <a:solidFill>
                  <a:schemeClr val="bg1"/>
                </a:solidFill>
                <a:latin typeface="Times New Roman" panose="02020603050405020304" pitchFamily="18" charset="0"/>
              </a:rPr>
              <a:t>♦</a:t>
            </a:r>
            <a:r>
              <a:rPr lang="en-US" sz="2500" b="1" dirty="0">
                <a:solidFill>
                  <a:schemeClr val="bg1"/>
                </a:solidFill>
                <a:latin typeface="Arial Narrow" panose="020B0606020202030204" pitchFamily="34" charset="0"/>
              </a:rPr>
              <a:t>To lead to the topic  </a:t>
            </a:r>
            <a:endParaRPr lang="en-US" sz="2500" b="1" dirty="0">
              <a:solidFill>
                <a:srgbClr val="C00000"/>
              </a:solidFill>
              <a:latin typeface="Arial Narrow" panose="020B0606020202030204" pitchFamily="34" charset="0"/>
            </a:endParaRPr>
          </a:p>
        </p:txBody>
      </p:sp>
      <p:pic>
        <p:nvPicPr>
          <p:cNvPr id="4" name="图片 3"/>
          <p:cNvPicPr>
            <a:picLocks noChangeAspect="1"/>
          </p:cNvPicPr>
          <p:nvPr/>
        </p:nvPicPr>
        <p:blipFill>
          <a:blip r:embed="rId2"/>
          <a:stretch>
            <a:fillRect/>
          </a:stretch>
        </p:blipFill>
        <p:spPr>
          <a:xfrm>
            <a:off x="1049020" y="1056640"/>
            <a:ext cx="1259205" cy="1068705"/>
          </a:xfrm>
          <a:prstGeom prst="rect">
            <a:avLst/>
          </a:prstGeom>
        </p:spPr>
      </p:pic>
      <p:sp>
        <p:nvSpPr>
          <p:cNvPr id="8" name="椭圆 7"/>
          <p:cNvSpPr/>
          <p:nvPr/>
        </p:nvSpPr>
        <p:spPr>
          <a:xfrm>
            <a:off x="1452245" y="3765550"/>
            <a:ext cx="1244600" cy="483235"/>
          </a:xfrm>
          <a:prstGeom prst="ellipse">
            <a:avLst/>
          </a:prstGeom>
          <a:noFill/>
          <a:ln w="3175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对话气泡: 矩形 16"/>
          <p:cNvSpPr/>
          <p:nvPr/>
        </p:nvSpPr>
        <p:spPr>
          <a:xfrm>
            <a:off x="1868805" y="2955290"/>
            <a:ext cx="3916045" cy="657225"/>
          </a:xfrm>
          <a:prstGeom prst="wedgeRectCallout">
            <a:avLst>
              <a:gd name="adj1" fmla="val -38803"/>
              <a:gd name="adj2" fmla="val 8177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bg1"/>
                </a:solidFill>
                <a:latin typeface="Times New Roman" panose="02020603050405020304" pitchFamily="18" charset="0"/>
                <a:cs typeface="Times New Roman" panose="02020603050405020304" pitchFamily="18" charset="0"/>
              </a:rPr>
              <a:t>To signal the coming of what the writer </a:t>
            </a:r>
            <a:r>
              <a:rPr lang="en-US" sz="2200" b="1" u="sng" dirty="0">
                <a:solidFill>
                  <a:schemeClr val="bg1"/>
                </a:solidFill>
                <a:latin typeface="Times New Roman" panose="02020603050405020304" pitchFamily="18" charset="0"/>
                <a:cs typeface="Times New Roman" panose="02020603050405020304" pitchFamily="18" charset="0"/>
              </a:rPr>
              <a:t>emphasizes</a:t>
            </a:r>
            <a:r>
              <a:rPr lang="en-US" sz="2200" dirty="0">
                <a:solidFill>
                  <a:schemeClr val="bg1"/>
                </a:solidFill>
                <a:latin typeface="Times New Roman" panose="02020603050405020304" pitchFamily="18" charset="0"/>
                <a:cs typeface="Times New Roman" panose="02020603050405020304" pitchFamily="18" charset="0"/>
              </a:rPr>
              <a:t>.</a:t>
            </a:r>
          </a:p>
        </p:txBody>
      </p:sp>
      <p:sp>
        <p:nvSpPr>
          <p:cNvPr id="11" name="对话气泡: 矩形 16"/>
          <p:cNvSpPr/>
          <p:nvPr/>
        </p:nvSpPr>
        <p:spPr>
          <a:xfrm>
            <a:off x="7113905" y="2860675"/>
            <a:ext cx="3635375" cy="742315"/>
          </a:xfrm>
          <a:prstGeom prst="wedgeRectCallout">
            <a:avLst>
              <a:gd name="adj1" fmla="val -38820"/>
              <a:gd name="adj2" fmla="val 12989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110000"/>
              </a:lnSpc>
            </a:pPr>
            <a:r>
              <a:rPr lang="en-US" sz="2400" dirty="0">
                <a:solidFill>
                  <a:schemeClr val="bg1"/>
                </a:solidFill>
                <a:latin typeface="Times New Roman" panose="02020603050405020304" pitchFamily="18" charset="0"/>
                <a:cs typeface="Times New Roman" panose="02020603050405020304" pitchFamily="18" charset="0"/>
                <a:sym typeface="+mn-ea"/>
              </a:rPr>
              <a:t>▪ </a:t>
            </a:r>
            <a:r>
              <a:rPr lang="en-US" sz="2400" dirty="0">
                <a:solidFill>
                  <a:schemeClr val="bg1"/>
                </a:solidFill>
                <a:latin typeface="Times New Roman" panose="02020603050405020304" pitchFamily="18" charset="0"/>
                <a:cs typeface="Times New Roman" panose="02020603050405020304" pitchFamily="18" charset="0"/>
              </a:rPr>
              <a:t>What can smart homes </a:t>
            </a:r>
            <a:r>
              <a:rPr lang="en-US" sz="2400" b="1" u="sng" dirty="0">
                <a:solidFill>
                  <a:srgbClr val="FF0000"/>
                </a:solidFill>
                <a:latin typeface="Times New Roman" panose="02020603050405020304" pitchFamily="18" charset="0"/>
                <a:cs typeface="Times New Roman" panose="02020603050405020304" pitchFamily="18" charset="0"/>
              </a:rPr>
              <a:t>do</a:t>
            </a:r>
            <a:r>
              <a:rPr lang="en-US" sz="2400" dirty="0">
                <a:solidFill>
                  <a:schemeClr val="bg1"/>
                </a:solidFill>
                <a:latin typeface="Times New Roman" panose="02020603050405020304" pitchFamily="18" charset="0"/>
                <a:cs typeface="Times New Roman" panose="02020603050405020304" pitchFamily="18" charset="0"/>
              </a:rPr>
              <a:t>?</a:t>
            </a:r>
          </a:p>
          <a:p>
            <a:pPr fontAlgn="auto">
              <a:lnSpc>
                <a:spcPct val="110000"/>
              </a:lnSpc>
            </a:pPr>
            <a:r>
              <a:rPr lang="en-US" sz="2400" dirty="0">
                <a:solidFill>
                  <a:schemeClr val="bg1"/>
                </a:solidFill>
                <a:latin typeface="Times New Roman" panose="02020603050405020304" pitchFamily="18" charset="0"/>
                <a:cs typeface="Times New Roman" panose="02020603050405020304" pitchFamily="18" charset="0"/>
                <a:sym typeface="+mn-ea"/>
              </a:rPr>
              <a:t>▪ W</a:t>
            </a:r>
            <a:r>
              <a:rPr lang="en-US" sz="2400" dirty="0">
                <a:solidFill>
                  <a:schemeClr val="bg1"/>
                </a:solidFill>
                <a:latin typeface="Times New Roman" panose="02020603050405020304" pitchFamily="18" charset="0"/>
                <a:cs typeface="Times New Roman" panose="02020603050405020304" pitchFamily="18" charset="0"/>
              </a:rPr>
              <a:t>hat's smart homes </a:t>
            </a:r>
            <a:r>
              <a:rPr lang="en-US" sz="2400" b="1" u="sng" dirty="0">
                <a:solidFill>
                  <a:srgbClr val="FF0000"/>
                </a:solidFill>
                <a:latin typeface="Times New Roman" panose="02020603050405020304" pitchFamily="18" charset="0"/>
                <a:cs typeface="Times New Roman" panose="02020603050405020304" pitchFamily="18" charset="0"/>
              </a:rPr>
              <a:t>like</a:t>
            </a:r>
            <a:r>
              <a:rPr lang="en-US" sz="2400" dirty="0">
                <a:solidFill>
                  <a:schemeClr val="bg1"/>
                </a:solidFill>
                <a:latin typeface="Times New Roman" panose="02020603050405020304" pitchFamily="18" charset="0"/>
                <a:cs typeface="Times New Roman" panose="02020603050405020304" pitchFamily="18" charset="0"/>
              </a:rPr>
              <a:t>?</a:t>
            </a:r>
          </a:p>
        </p:txBody>
      </p:sp>
      <p:sp>
        <p:nvSpPr>
          <p:cNvPr id="9" name="文本框 8"/>
          <p:cNvSpPr txBox="1"/>
          <p:nvPr/>
        </p:nvSpPr>
        <p:spPr>
          <a:xfrm>
            <a:off x="541020" y="2211070"/>
            <a:ext cx="11292840" cy="506730"/>
          </a:xfrm>
          <a:prstGeom prst="rect">
            <a:avLst/>
          </a:prstGeom>
          <a:noFill/>
        </p:spPr>
        <p:txBody>
          <a:bodyPr wrap="square" rtlCol="0">
            <a:spAutoFit/>
          </a:bodyPr>
          <a:lstStyle/>
          <a:p>
            <a:r>
              <a:rPr lang="en-US" altLang="zh-CN" sz="2700" dirty="0">
                <a:solidFill>
                  <a:schemeClr val="bg1"/>
                </a:solidFill>
                <a:latin typeface="Times New Roman" panose="02020603050405020304" pitchFamily="18" charset="0"/>
                <a:cs typeface="Times New Roman" panose="02020603050405020304" pitchFamily="18" charset="0"/>
              </a:rPr>
              <a:t>3. What's the following sentences about?</a:t>
            </a:r>
          </a:p>
        </p:txBody>
      </p:sp>
      <p:sp>
        <p:nvSpPr>
          <p:cNvPr id="12" name="对话气泡: 矩形 16"/>
          <p:cNvSpPr/>
          <p:nvPr/>
        </p:nvSpPr>
        <p:spPr>
          <a:xfrm>
            <a:off x="5625465" y="5360670"/>
            <a:ext cx="5652770" cy="742315"/>
          </a:xfrm>
          <a:prstGeom prst="wedgeRectCallout">
            <a:avLst>
              <a:gd name="adj1" fmla="val -37231"/>
              <a:gd name="adj2" fmla="val -14332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110000"/>
              </a:lnSpc>
            </a:pPr>
            <a:r>
              <a:rPr lang="en-US" sz="2400" dirty="0">
                <a:solidFill>
                  <a:schemeClr val="bg1"/>
                </a:solidFill>
                <a:latin typeface="Times New Roman" panose="02020603050405020304" pitchFamily="18" charset="0"/>
                <a:cs typeface="Times New Roman" panose="02020603050405020304" pitchFamily="18" charset="0"/>
              </a:rPr>
              <a:t>▪ What </a:t>
            </a:r>
            <a:r>
              <a:rPr lang="en-US" sz="2400" b="1" u="sng" dirty="0">
                <a:solidFill>
                  <a:srgbClr val="FF0000"/>
                </a:solidFill>
                <a:latin typeface="Times New Roman" panose="02020603050405020304" pitchFamily="18" charset="0"/>
                <a:cs typeface="Times New Roman" panose="02020603050405020304" pitchFamily="18" charset="0"/>
              </a:rPr>
              <a:t>benefits</a:t>
            </a:r>
            <a:r>
              <a:rPr lang="en-US" sz="2400" dirty="0">
                <a:solidFill>
                  <a:schemeClr val="bg1"/>
                </a:solidFill>
                <a:latin typeface="Times New Roman" panose="02020603050405020304" pitchFamily="18" charset="0"/>
                <a:cs typeface="Times New Roman" panose="02020603050405020304" pitchFamily="18" charset="0"/>
              </a:rPr>
              <a:t> will smart homes bring us?</a:t>
            </a:r>
          </a:p>
          <a:p>
            <a:pPr fontAlgn="auto">
              <a:lnSpc>
                <a:spcPct val="110000"/>
              </a:lnSpc>
            </a:pPr>
            <a:r>
              <a:rPr lang="en-US" sz="2400" dirty="0">
                <a:solidFill>
                  <a:schemeClr val="bg1"/>
                </a:solidFill>
                <a:latin typeface="Times New Roman" panose="02020603050405020304" pitchFamily="18" charset="0"/>
                <a:cs typeface="Times New Roman" panose="02020603050405020304" pitchFamily="18" charset="0"/>
                <a:sym typeface="+mn-ea"/>
              </a:rPr>
              <a:t>▪ What's the benefits of smart homes?</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982980" y="3895725"/>
            <a:ext cx="9825355" cy="1322070"/>
          </a:xfrm>
          <a:prstGeom prst="rect">
            <a:avLst/>
          </a:prstGeom>
          <a:noFill/>
          <a:ln w="28575" cmpd="dbl">
            <a:solidFill>
              <a:schemeClr val="accent1">
                <a:shade val="50000"/>
              </a:schemeClr>
            </a:solidFill>
            <a:prstDash val="solid"/>
          </a:ln>
        </p:spPr>
        <p:txBody>
          <a:bodyPr wrap="square" rtlCol="0">
            <a:spAutoFit/>
          </a:bodyPr>
          <a:lstStyle/>
          <a:p>
            <a:pPr fontAlgn="auto">
              <a:lnSpc>
                <a:spcPts val="2400"/>
              </a:lnSpc>
            </a:pPr>
            <a:r>
              <a:rPr lang="en-US" altLang="zh-CN" sz="2600" b="1" dirty="0">
                <a:solidFill>
                  <a:schemeClr val="bg1"/>
                </a:solidFill>
                <a:latin typeface="Traditional Arabic" panose="02020603050405020304" charset="0"/>
                <a:cs typeface="Traditional Arabic" panose="02020603050405020304" charset="0"/>
              </a:rPr>
              <a:t>   </a:t>
            </a:r>
            <a:r>
              <a:rPr lang="en-US" altLang="zh-CN" sz="2500" dirty="0">
                <a:solidFill>
                  <a:schemeClr val="bg1"/>
                </a:solidFill>
                <a:latin typeface="Traditional Arabic" panose="02020603050405020304" charset="0"/>
                <a:cs typeface="Traditional Arabic" panose="02020603050405020304" charset="0"/>
              </a:rPr>
              <a:t>  </a:t>
            </a:r>
            <a:r>
              <a:rPr lang="en-US" altLang="zh-CN" sz="2300" dirty="0">
                <a:solidFill>
                  <a:schemeClr val="bg1"/>
                </a:solidFill>
                <a:latin typeface="Traditional Arabic" panose="02020603050405020304" charset="0"/>
                <a:cs typeface="Traditional Arabic" panose="02020603050405020304" charset="0"/>
              </a:rPr>
              <a:t> However, in the not-too-distant future, we will be living in smart homes that will lock the door for us when we are away and remember to switch off the TV when we forget. These smart homes ill keep us secure, save us energy, and provide a more ccomfortable environment to live in.</a:t>
            </a:r>
            <a:r>
              <a:rPr lang="en-US" altLang="zh-CN" sz="2300" b="1" dirty="0">
                <a:solidFill>
                  <a:schemeClr val="bg1"/>
                </a:solidFill>
                <a:latin typeface="Traditional Arabic" panose="02020603050405020304" charset="0"/>
                <a:cs typeface="Traditional Arabic" panose="02020603050405020304" charset="0"/>
              </a:rPr>
              <a:t>  </a:t>
            </a:r>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sp>
        <p:nvSpPr>
          <p:cNvPr id="7" name="对话气泡: 矩形 16"/>
          <p:cNvSpPr/>
          <p:nvPr/>
        </p:nvSpPr>
        <p:spPr>
          <a:xfrm>
            <a:off x="7018655" y="1070610"/>
            <a:ext cx="4259580" cy="657225"/>
          </a:xfrm>
          <a:prstGeom prst="wedgeRectCallout">
            <a:avLst>
              <a:gd name="adj1" fmla="val -66393"/>
              <a:gd name="adj2" fmla="val -3492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dirty="0">
                <a:solidFill>
                  <a:schemeClr val="bg1"/>
                </a:solidFill>
                <a:latin typeface="Times New Roman" panose="02020603050405020304" pitchFamily="18" charset="0"/>
                <a:cs typeface="Times New Roman" panose="02020603050405020304" pitchFamily="18" charset="0"/>
              </a:rPr>
              <a:t>Why could such questions attract readers' attention?</a:t>
            </a:r>
          </a:p>
        </p:txBody>
      </p:sp>
      <p:sp>
        <p:nvSpPr>
          <p:cNvPr id="10" name="文本框 9"/>
          <p:cNvSpPr txBox="1"/>
          <p:nvPr/>
        </p:nvSpPr>
        <p:spPr>
          <a:xfrm>
            <a:off x="6920865" y="1830070"/>
            <a:ext cx="4357370" cy="475615"/>
          </a:xfrm>
          <a:prstGeom prst="rect">
            <a:avLst/>
          </a:prstGeom>
          <a:noFill/>
          <a:ln w="19050">
            <a:solidFill>
              <a:schemeClr val="accent5">
                <a:lumMod val="40000"/>
                <a:lumOff val="60000"/>
              </a:schemeClr>
            </a:solidFill>
          </a:ln>
        </p:spPr>
        <p:txBody>
          <a:bodyPr wrap="square" rtlCol="0">
            <a:spAutoFit/>
          </a:bodyPr>
          <a:lstStyle/>
          <a:p>
            <a:pPr algn="ctr"/>
            <a:r>
              <a:rPr lang="en-US" sz="2500" b="1" dirty="0">
                <a:solidFill>
                  <a:schemeClr val="bg1"/>
                </a:solidFill>
                <a:latin typeface="Arial Narrow" panose="020B0606020202030204" pitchFamily="34" charset="0"/>
              </a:rPr>
              <a:t>the shared experience (</a:t>
            </a:r>
            <a:r>
              <a:rPr lang="en-US" sz="2500" b="1" u="sng" dirty="0">
                <a:solidFill>
                  <a:srgbClr val="FF0000"/>
                </a:solidFill>
                <a:latin typeface="Arial Narrow" panose="020B0606020202030204" pitchFamily="34" charset="0"/>
              </a:rPr>
              <a:t>empathy</a:t>
            </a:r>
            <a:r>
              <a:rPr lang="en-US" sz="2500" b="1" dirty="0">
                <a:solidFill>
                  <a:schemeClr val="bg1"/>
                </a:solidFill>
                <a:latin typeface="Arial Narrow" panose="020B0606020202030204" pitchFamily="34" charset="0"/>
              </a:rPr>
              <a:t>)</a:t>
            </a:r>
          </a:p>
        </p:txBody>
      </p:sp>
      <p:pic>
        <p:nvPicPr>
          <p:cNvPr id="15" name="图片 14" descr="水印">
            <a:extLst>
              <a:ext uri="{FF2B5EF4-FFF2-40B4-BE49-F238E27FC236}">
                <a16:creationId xmlns:a16="http://schemas.microsoft.com/office/drawing/2014/main" id="{D8A790EB-E77A-4617-85E3-F7C3F35EA3BB}"/>
              </a:ext>
            </a:extLst>
          </p:cNvPr>
          <p:cNvPicPr>
            <a:picLocks noChangeAspect="1"/>
          </p:cNvPicPr>
          <p:nvPr/>
        </p:nvPicPr>
        <p:blipFill>
          <a:blip r:embed="rId3"/>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25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2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500" fill="hold">
                                          <p:stCondLst>
                                            <p:cond delay="0"/>
                                          </p:stCondLst>
                                        </p:cTn>
                                        <p:tgtEl>
                                          <p:spTgt spid="9"/>
                                        </p:tgtEl>
                                        <p:attrNameLst>
                                          <p:attrName>style.visibility</p:attrName>
                                        </p:attrNameLst>
                                      </p:cBhvr>
                                      <p:to>
                                        <p:strVal val="visible"/>
                                      </p:to>
                                    </p:set>
                                    <p:animEffect transition="in" filter="diamond(in)">
                                      <p:cBhvr>
                                        <p:cTn id="28" dur="500"/>
                                        <p:tgtEl>
                                          <p:spTgt spid="9"/>
                                        </p:tgtEl>
                                      </p:cBhvr>
                                    </p:animEffect>
                                  </p:childTnLst>
                                </p:cTn>
                              </p:par>
                              <p:par>
                                <p:cTn id="29" presetID="8" presetClass="entr" presetSubtype="16" fill="hold" grpId="0" nodeType="withEffect">
                                  <p:stCondLst>
                                    <p:cond delay="0"/>
                                  </p:stCondLst>
                                  <p:childTnLst>
                                    <p:set>
                                      <p:cBhvr>
                                        <p:cTn id="30" dur="500" fill="hold">
                                          <p:stCondLst>
                                            <p:cond delay="0"/>
                                          </p:stCondLst>
                                        </p:cTn>
                                        <p:tgtEl>
                                          <p:spTgt spid="14"/>
                                        </p:tgtEl>
                                        <p:attrNameLst>
                                          <p:attrName>style.visibility</p:attrName>
                                        </p:attrNameLst>
                                      </p:cBhvr>
                                      <p:to>
                                        <p:strVal val="visible"/>
                                      </p:to>
                                    </p:set>
                                    <p:animEffect transition="in" filter="diamond(in)">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500" fill="hold">
                                          <p:stCondLst>
                                            <p:cond delay="0"/>
                                          </p:stCondLst>
                                        </p:cTn>
                                        <p:tgtEl>
                                          <p:spTgt spid="8"/>
                                        </p:tgtEl>
                                        <p:attrNameLst>
                                          <p:attrName>style.visibility</p:attrName>
                                        </p:attrNameLst>
                                      </p:cBhvr>
                                      <p:to>
                                        <p:strVal val="visible"/>
                                      </p:to>
                                    </p:set>
                                    <p:animEffect transition="in" filter="diamond(i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3" grpId="0" bldLvl="0" animBg="1"/>
      <p:bldP spid="8" grpId="0" bldLvl="0" animBg="1"/>
      <p:bldP spid="13" grpId="0" bldLvl="0" animBg="1"/>
      <p:bldP spid="11" grpId="0" bldLvl="0" animBg="1"/>
      <p:bldP spid="9" grpId="0"/>
      <p:bldP spid="12" grpId="0" bldLvl="0" animBg="1"/>
      <p:bldP spid="14" grpId="0" bldLvl="0" animBg="1"/>
      <p:bldP spid="7" grpId="0" bldLvl="0" animBg="1"/>
      <p:bldP spid="1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931" y="31940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50215" y="408940"/>
            <a:ext cx="11413490" cy="2758440"/>
          </a:xfrm>
          <a:prstGeom prst="rect">
            <a:avLst/>
          </a:prstGeom>
          <a:noFill/>
        </p:spPr>
        <p:txBody>
          <a:bodyPr wrap="square" rtlCol="0">
            <a:spAutoFit/>
          </a:bodyPr>
          <a:lstStyle/>
          <a:p>
            <a:r>
              <a:rPr lang="en-US" altLang="zh-CN" sz="2600" dirty="0">
                <a:solidFill>
                  <a:schemeClr val="bg1"/>
                </a:solidFill>
                <a:latin typeface="Times New Roman" panose="02020603050405020304" pitchFamily="18" charset="0"/>
                <a:cs typeface="Times New Roman" panose="02020603050405020304" pitchFamily="18" charset="0"/>
              </a:rPr>
              <a:t>4. Form a </a:t>
            </a:r>
            <a:r>
              <a:rPr lang="en-US" altLang="zh-CN" sz="2600" b="1" dirty="0">
                <a:solidFill>
                  <a:schemeClr val="bg1"/>
                </a:solidFill>
                <a:latin typeface="Times New Roman" panose="02020603050405020304" pitchFamily="18" charset="0"/>
                <a:cs typeface="Times New Roman" panose="02020603050405020304" pitchFamily="18" charset="0"/>
              </a:rPr>
              <a:t>Reading Circle</a:t>
            </a:r>
            <a:r>
              <a:rPr lang="en-US" altLang="zh-CN" sz="2600" dirty="0">
                <a:solidFill>
                  <a:schemeClr val="bg1"/>
                </a:solidFill>
                <a:latin typeface="Times New Roman" panose="02020603050405020304" pitchFamily="18" charset="0"/>
                <a:cs typeface="Times New Roman" panose="02020603050405020304" pitchFamily="18" charset="0"/>
              </a:rPr>
              <a:t> in groups of four. Each student plays one of the following </a:t>
            </a:r>
          </a:p>
          <a:p>
            <a:r>
              <a:rPr lang="en-US" altLang="zh-CN" sz="2600" dirty="0">
                <a:solidFill>
                  <a:schemeClr val="bg1"/>
                </a:solidFill>
                <a:latin typeface="Times New Roman" panose="02020603050405020304" pitchFamily="18" charset="0"/>
                <a:cs typeface="Times New Roman" panose="02020603050405020304" pitchFamily="18" charset="0"/>
              </a:rPr>
              <a:t>    roles to analyze Paragraph 2-4:</a:t>
            </a:r>
            <a:r>
              <a:rPr lang="en-US" altLang="zh-CN" sz="2700" dirty="0">
                <a:solidFill>
                  <a:schemeClr val="bg1"/>
                </a:solidFill>
                <a:latin typeface="Times New Roman" panose="02020603050405020304" pitchFamily="18" charset="0"/>
                <a:cs typeface="Times New Roman" panose="02020603050405020304" pitchFamily="18" charset="0"/>
              </a:rPr>
              <a:t>  </a:t>
            </a:r>
          </a:p>
          <a:p>
            <a:pPr fontAlgn="auto">
              <a:lnSpc>
                <a:spcPts val="1240"/>
              </a:lnSpc>
            </a:pPr>
            <a:r>
              <a:rPr lang="en-US" altLang="zh-CN" sz="2700" b="1" dirty="0">
                <a:solidFill>
                  <a:schemeClr val="bg1"/>
                </a:solidFill>
                <a:latin typeface="Times New Roman" panose="02020603050405020304" pitchFamily="18" charset="0"/>
                <a:sym typeface="+mn-ea"/>
              </a:rPr>
              <a:t>    </a:t>
            </a:r>
          </a:p>
          <a:p>
            <a:r>
              <a:rPr lang="en-US" altLang="zh-CN" sz="2700" b="1" dirty="0">
                <a:solidFill>
                  <a:schemeClr val="bg1"/>
                </a:solidFill>
                <a:latin typeface="Times New Roman" panose="02020603050405020304" pitchFamily="18" charset="0"/>
                <a:sym typeface="+mn-ea"/>
              </a:rPr>
              <a:t>     </a:t>
            </a:r>
            <a:endParaRPr lang="en-US" altLang="zh-CN" sz="27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p>
          <a:p>
            <a:endParaRPr lang="en-US" altLang="zh-CN" sz="2700" dirty="0">
              <a:solidFill>
                <a:schemeClr val="bg1"/>
              </a:solidFill>
              <a:latin typeface="Times New Roman" panose="02020603050405020304" pitchFamily="18" charset="0"/>
              <a:cs typeface="Times New Roman" panose="02020603050405020304" pitchFamily="18" charset="0"/>
            </a:endParaRPr>
          </a:p>
        </p:txBody>
      </p:sp>
      <p:graphicFrame>
        <p:nvGraphicFramePr>
          <p:cNvPr id="7" name="表格 6"/>
          <p:cNvGraphicFramePr/>
          <p:nvPr/>
        </p:nvGraphicFramePr>
        <p:xfrm>
          <a:off x="558165" y="1379220"/>
          <a:ext cx="11135360" cy="3487420"/>
        </p:xfrm>
        <a:graphic>
          <a:graphicData uri="http://schemas.openxmlformats.org/drawingml/2006/table">
            <a:tbl>
              <a:tblPr firstRow="1" bandRow="1">
                <a:tableStyleId>{5C22544A-7EE6-4342-B048-85BDC9FD1C3A}</a:tableStyleId>
              </a:tblPr>
              <a:tblGrid>
                <a:gridCol w="2303145">
                  <a:extLst>
                    <a:ext uri="{9D8B030D-6E8A-4147-A177-3AD203B41FA5}">
                      <a16:colId xmlns:a16="http://schemas.microsoft.com/office/drawing/2014/main" val="20000"/>
                    </a:ext>
                  </a:extLst>
                </a:gridCol>
                <a:gridCol w="2798445">
                  <a:extLst>
                    <a:ext uri="{9D8B030D-6E8A-4147-A177-3AD203B41FA5}">
                      <a16:colId xmlns:a16="http://schemas.microsoft.com/office/drawing/2014/main" val="20001"/>
                    </a:ext>
                  </a:extLst>
                </a:gridCol>
                <a:gridCol w="6033770">
                  <a:extLst>
                    <a:ext uri="{9D8B030D-6E8A-4147-A177-3AD203B41FA5}">
                      <a16:colId xmlns:a16="http://schemas.microsoft.com/office/drawing/2014/main" val="20002"/>
                    </a:ext>
                  </a:extLst>
                </a:gridCol>
              </a:tblGrid>
              <a:tr h="457200">
                <a:tc>
                  <a:txBody>
                    <a:bodyPr/>
                    <a:lstStyle/>
                    <a:p>
                      <a:pPr algn="ctr">
                        <a:buNone/>
                      </a:pPr>
                      <a:r>
                        <a:rPr lang="en-US" altLang="zh-CN" sz="2400">
                          <a:latin typeface="Times New Roman" panose="02020603050405020304" pitchFamily="18" charset="0"/>
                          <a:cs typeface="Times New Roman" panose="02020603050405020304" pitchFamily="18" charset="0"/>
                        </a:rPr>
                        <a:t>Role</a:t>
                      </a:r>
                    </a:p>
                  </a:txBody>
                  <a:tcPr/>
                </a:tc>
                <a:tc>
                  <a:txBody>
                    <a:bodyPr/>
                    <a:lstStyle/>
                    <a:p>
                      <a:pPr algn="ctr">
                        <a:buNone/>
                      </a:pPr>
                      <a:r>
                        <a:rPr lang="en-US" altLang="zh-CN" sz="2400">
                          <a:latin typeface="Times New Roman" panose="02020603050405020304" pitchFamily="18" charset="0"/>
                          <a:cs typeface="Times New Roman" panose="02020603050405020304" pitchFamily="18" charset="0"/>
                        </a:rPr>
                        <a:t>Focus</a:t>
                      </a:r>
                    </a:p>
                  </a:txBody>
                  <a:tcPr/>
                </a:tc>
                <a:tc>
                  <a:txBody>
                    <a:bodyPr/>
                    <a:lstStyle/>
                    <a:p>
                      <a:pPr algn="ctr">
                        <a:buNone/>
                      </a:pPr>
                      <a:r>
                        <a:rPr lang="en-US" altLang="zh-CN" sz="2400">
                          <a:latin typeface="Times New Roman" panose="02020603050405020304" pitchFamily="18" charset="0"/>
                          <a:cs typeface="Times New Roman" panose="02020603050405020304" pitchFamily="18" charset="0"/>
                        </a:rPr>
                        <a:t>Questions to ask</a:t>
                      </a:r>
                    </a:p>
                  </a:txBody>
                  <a:tcPr/>
                </a:tc>
                <a:extLst>
                  <a:ext uri="{0D108BD9-81ED-4DB2-BD59-A6C34878D82A}">
                    <a16:rowId xmlns:a16="http://schemas.microsoft.com/office/drawing/2014/main" val="10000"/>
                  </a:ext>
                </a:extLst>
              </a:tr>
              <a:tr h="459740">
                <a:tc rowSpan="2">
                  <a:txBody>
                    <a:bodyPr/>
                    <a:lstStyle/>
                    <a:p>
                      <a:pPr>
                        <a:buNone/>
                      </a:pPr>
                      <a:endParaRPr lang="en-US" altLang="zh-CN" sz="2400">
                        <a:latin typeface="Times New Roman" panose="02020603050405020304" pitchFamily="18" charset="0"/>
                        <a:cs typeface="Times New Roman" panose="02020603050405020304" pitchFamily="18" charset="0"/>
                      </a:endParaRPr>
                    </a:p>
                    <a:p>
                      <a:pPr>
                        <a:buNone/>
                      </a:pPr>
                      <a:r>
                        <a:rPr lang="en-US" altLang="zh-CN" sz="2400">
                          <a:latin typeface="Times New Roman" panose="02020603050405020304" pitchFamily="18" charset="0"/>
                          <a:cs typeface="Times New Roman" panose="02020603050405020304" pitchFamily="18" charset="0"/>
                        </a:rPr>
                        <a:t>Content analyst</a:t>
                      </a:r>
                    </a:p>
                  </a:txBody>
                  <a:tcPr/>
                </a:tc>
                <a:tc rowSpan="2">
                  <a:txBody>
                    <a:bodyPr/>
                    <a:lstStyle/>
                    <a:p>
                      <a:pPr>
                        <a:buNone/>
                      </a:pPr>
                      <a:endParaRPr lang="en-US" altLang="zh-CN" sz="2400">
                        <a:latin typeface="Times New Roman" panose="02020603050405020304" pitchFamily="18" charset="0"/>
                        <a:cs typeface="Times New Roman" panose="02020603050405020304" pitchFamily="18" charset="0"/>
                      </a:endParaRPr>
                    </a:p>
                    <a:p>
                      <a:pPr>
                        <a:buNone/>
                      </a:pPr>
                      <a:r>
                        <a:rPr lang="en-US" altLang="zh-CN" sz="2400">
                          <a:latin typeface="Times New Roman" panose="02020603050405020304" pitchFamily="18" charset="0"/>
                          <a:cs typeface="Times New Roman" panose="02020603050405020304" pitchFamily="18" charset="0"/>
                        </a:rPr>
                        <a:t>What's going on?</a:t>
                      </a:r>
                    </a:p>
                  </a:txBody>
                  <a:tcPr/>
                </a:tc>
                <a:tc>
                  <a:txBody>
                    <a:bodyPr/>
                    <a:lstStyle/>
                    <a:p>
                      <a:pPr>
                        <a:buNone/>
                      </a:pPr>
                      <a:r>
                        <a:rPr lang="en-US" altLang="zh-CN" sz="2400">
                          <a:latin typeface="Times New Roman" panose="02020603050405020304" pitchFamily="18" charset="0"/>
                          <a:cs typeface="Times New Roman" panose="02020603050405020304" pitchFamily="18" charset="0"/>
                        </a:rPr>
                        <a:t>♦What's the text about?</a:t>
                      </a:r>
                    </a:p>
                  </a:txBody>
                  <a:tcPr/>
                </a:tc>
                <a:extLst>
                  <a:ext uri="{0D108BD9-81ED-4DB2-BD59-A6C34878D82A}">
                    <a16:rowId xmlns:a16="http://schemas.microsoft.com/office/drawing/2014/main" val="10001"/>
                  </a:ext>
                </a:extLst>
              </a:tr>
              <a:tr h="833120">
                <a:tc vMerge="1">
                  <a:txBody>
                    <a:bodyPr/>
                    <a:lstStyle/>
                    <a:p>
                      <a:endParaRPr lang="zh-CN"/>
                    </a:p>
                  </a:txBody>
                  <a:tcPr/>
                </a:tc>
                <a:tc vMerge="1">
                  <a:txBody>
                    <a:bodyPr/>
                    <a:lstStyle/>
                    <a:p>
                      <a:endParaRPr lang="zh-CN"/>
                    </a:p>
                  </a:txBody>
                  <a:tcPr/>
                </a:tc>
                <a:tc>
                  <a:txBody>
                    <a:bodyPr/>
                    <a:lstStyle/>
                    <a:p>
                      <a:pPr>
                        <a:buNone/>
                      </a:pPr>
                      <a:r>
                        <a:rPr lang="zh-CN" altLang="en-US" sz="2400">
                          <a:latin typeface="Times New Roman" panose="02020603050405020304" pitchFamily="18" charset="0"/>
                          <a:cs typeface="Times New Roman" panose="02020603050405020304" pitchFamily="18" charset="0"/>
                        </a:rPr>
                        <a:t>♦Who does what to whom, how, </a:t>
                      </a:r>
                    </a:p>
                    <a:p>
                      <a:pPr>
                        <a:buNone/>
                      </a:pPr>
                      <a:r>
                        <a:rPr lang="zh-CN" altLang="en-US" sz="2400">
                          <a:latin typeface="Times New Roman" panose="02020603050405020304" pitchFamily="18" charset="0"/>
                          <a:cs typeface="Times New Roman" panose="02020603050405020304" pitchFamily="18" charset="0"/>
                        </a:rPr>
                        <a:t>    when and where?</a:t>
                      </a:r>
                    </a:p>
                  </a:txBody>
                  <a:tcPr/>
                </a:tc>
                <a:extLst>
                  <a:ext uri="{0D108BD9-81ED-4DB2-BD59-A6C34878D82A}">
                    <a16:rowId xmlns:a16="http://schemas.microsoft.com/office/drawing/2014/main" val="10002"/>
                  </a:ext>
                </a:extLst>
              </a:tr>
              <a:tr h="429895">
                <a:tc rowSpan="2">
                  <a:txBody>
                    <a:bodyPr/>
                    <a:lstStyle/>
                    <a:p>
                      <a:pPr>
                        <a:buNone/>
                      </a:pPr>
                      <a:endParaRPr lang="en-US" altLang="zh-CN" sz="2400">
                        <a:latin typeface="Times New Roman" panose="02020603050405020304" pitchFamily="18" charset="0"/>
                        <a:cs typeface="Times New Roman" panose="02020603050405020304" pitchFamily="18" charset="0"/>
                      </a:endParaRPr>
                    </a:p>
                    <a:p>
                      <a:pPr>
                        <a:buNone/>
                      </a:pPr>
                      <a:r>
                        <a:rPr lang="en-US" altLang="zh-CN" sz="2400">
                          <a:latin typeface="Times New Roman" panose="02020603050405020304" pitchFamily="18" charset="0"/>
                          <a:cs typeface="Times New Roman" panose="02020603050405020304" pitchFamily="18" charset="0"/>
                        </a:rPr>
                        <a:t>Structure builder</a:t>
                      </a:r>
                    </a:p>
                  </a:txBody>
                  <a:tcPr/>
                </a:tc>
                <a:tc rowSpan="2">
                  <a:txBody>
                    <a:bodyPr/>
                    <a:lstStyle/>
                    <a:p>
                      <a:pPr>
                        <a:buNone/>
                      </a:pPr>
                      <a:r>
                        <a:rPr lang="en-US" altLang="zh-CN" sz="2400">
                          <a:latin typeface="Times New Roman" panose="02020603050405020304" pitchFamily="18" charset="0"/>
                          <a:cs typeface="Times New Roman" panose="02020603050405020304" pitchFamily="18" charset="0"/>
                        </a:rPr>
                        <a:t>How is the text organized?</a:t>
                      </a:r>
                    </a:p>
                  </a:txBody>
                  <a:tcPr/>
                </a:tc>
                <a:tc>
                  <a:txBody>
                    <a:bodyPr/>
                    <a:lstStyle/>
                    <a:p>
                      <a:pPr>
                        <a:buNone/>
                      </a:pPr>
                      <a:r>
                        <a:rPr lang="zh-CN" altLang="en-US" sz="2400">
                          <a:latin typeface="Times New Roman" panose="02020603050405020304" pitchFamily="18" charset="0"/>
                          <a:cs typeface="Times New Roman" panose="02020603050405020304" pitchFamily="18" charset="0"/>
                        </a:rPr>
                        <a:t>♦How does the text organize the message? </a:t>
                      </a:r>
                    </a:p>
                  </a:txBody>
                  <a:tcPr/>
                </a:tc>
                <a:extLst>
                  <a:ext uri="{0D108BD9-81ED-4DB2-BD59-A6C34878D82A}">
                    <a16:rowId xmlns:a16="http://schemas.microsoft.com/office/drawing/2014/main" val="10003"/>
                  </a:ext>
                </a:extLst>
              </a:tr>
              <a:tr h="430530">
                <a:tc vMerge="1">
                  <a:txBody>
                    <a:bodyPr/>
                    <a:lstStyle/>
                    <a:p>
                      <a:endParaRPr lang="zh-CN"/>
                    </a:p>
                  </a:txBody>
                  <a:tcPr/>
                </a:tc>
                <a:tc vMerge="1">
                  <a:txBody>
                    <a:bodyPr/>
                    <a:lstStyle/>
                    <a:p>
                      <a:endParaRPr lang="zh-CN"/>
                    </a:p>
                  </a:txBody>
                  <a:tcPr/>
                </a:tc>
                <a:tc>
                  <a:txBody>
                    <a:bodyPr/>
                    <a:lstStyle/>
                    <a:p>
                      <a:pPr>
                        <a:buNone/>
                      </a:pPr>
                      <a:r>
                        <a:rPr lang="zh-CN" altLang="en-US" sz="2400">
                          <a:latin typeface="Times New Roman" panose="02020603050405020304" pitchFamily="18" charset="0"/>
                          <a:cs typeface="Times New Roman" panose="02020603050405020304" pitchFamily="18" charset="0"/>
                          <a:sym typeface="+mn-ea"/>
                        </a:rPr>
                        <a:t>♦How are ideas presented and developed?</a:t>
                      </a:r>
                    </a:p>
                  </a:txBody>
                  <a:tcPr/>
                </a:tc>
                <a:extLst>
                  <a:ext uri="{0D108BD9-81ED-4DB2-BD59-A6C34878D82A}">
                    <a16:rowId xmlns:a16="http://schemas.microsoft.com/office/drawing/2014/main" val="10004"/>
                  </a:ext>
                </a:extLst>
              </a:tr>
              <a:tr h="822960">
                <a:tc>
                  <a:txBody>
                    <a:bodyPr/>
                    <a:lstStyle/>
                    <a:p>
                      <a:pPr>
                        <a:buNone/>
                      </a:pPr>
                      <a:r>
                        <a:rPr lang="en-US" altLang="zh-CN" sz="2400">
                          <a:latin typeface="Times New Roman" panose="02020603050405020304" pitchFamily="18" charset="0"/>
                          <a:cs typeface="Times New Roman" panose="02020603050405020304" pitchFamily="18" charset="0"/>
                        </a:rPr>
                        <a:t>Language master</a:t>
                      </a:r>
                    </a:p>
                  </a:txBody>
                  <a:tcPr/>
                </a:tc>
                <a:tc>
                  <a:txBody>
                    <a:bodyPr/>
                    <a:lstStyle/>
                    <a:p>
                      <a:pPr>
                        <a:buNone/>
                      </a:pPr>
                      <a:r>
                        <a:rPr lang="en-US" altLang="zh-CN" sz="2400">
                          <a:latin typeface="Times New Roman" panose="02020603050405020304" pitchFamily="18" charset="0"/>
                          <a:cs typeface="Times New Roman" panose="02020603050405020304" pitchFamily="18" charset="0"/>
                        </a:rPr>
                        <a:t>What's the language feature?</a:t>
                      </a:r>
                    </a:p>
                  </a:txBody>
                  <a:tcPr/>
                </a:tc>
                <a:tc>
                  <a:txBody>
                    <a:bodyPr/>
                    <a:lstStyle/>
                    <a:p>
                      <a:pPr>
                        <a:buNone/>
                      </a:pPr>
                      <a:r>
                        <a:rPr lang="zh-CN" altLang="en-US" sz="2400">
                          <a:latin typeface="Times New Roman" panose="02020603050405020304" pitchFamily="18" charset="0"/>
                          <a:cs typeface="Times New Roman" panose="02020603050405020304" pitchFamily="18" charset="0"/>
                          <a:sym typeface="+mn-ea"/>
                        </a:rPr>
                        <a:t>♦</a:t>
                      </a:r>
                      <a:r>
                        <a:rPr lang="en-US" altLang="zh-CN" sz="2400">
                          <a:latin typeface="Times New Roman" panose="02020603050405020304" pitchFamily="18" charset="0"/>
                          <a:cs typeface="Times New Roman" panose="02020603050405020304" pitchFamily="18" charset="0"/>
                          <a:sym typeface="+mn-ea"/>
                        </a:rPr>
                        <a:t>How does the writer use words </a:t>
                      </a:r>
                    </a:p>
                    <a:p>
                      <a:pPr>
                        <a:buNone/>
                      </a:pPr>
                      <a:r>
                        <a:rPr lang="en-US" altLang="zh-CN" sz="2400">
                          <a:latin typeface="Times New Roman" panose="02020603050405020304" pitchFamily="18" charset="0"/>
                          <a:cs typeface="Times New Roman" panose="02020603050405020304" pitchFamily="18" charset="0"/>
                          <a:sym typeface="+mn-ea"/>
                        </a:rPr>
                        <a:t>   and sentences to express ideas?</a:t>
                      </a:r>
                    </a:p>
                  </a:txBody>
                  <a:tcPr/>
                </a:tc>
                <a:extLst>
                  <a:ext uri="{0D108BD9-81ED-4DB2-BD59-A6C34878D82A}">
                    <a16:rowId xmlns:a16="http://schemas.microsoft.com/office/drawing/2014/main" val="10005"/>
                  </a:ext>
                </a:extLst>
              </a:tr>
            </a:tbl>
          </a:graphicData>
        </a:graphic>
      </p:graphicFrame>
      <p:graphicFrame>
        <p:nvGraphicFramePr>
          <p:cNvPr id="2" name="表格 1"/>
          <p:cNvGraphicFramePr/>
          <p:nvPr/>
        </p:nvGraphicFramePr>
        <p:xfrm>
          <a:off x="882015" y="4955540"/>
          <a:ext cx="10546715" cy="1310640"/>
        </p:xfrm>
        <a:graphic>
          <a:graphicData uri="http://schemas.openxmlformats.org/drawingml/2006/table">
            <a:tbl>
              <a:tblPr firstRow="1" bandRow="1">
                <a:tableStyleId>{5C22544A-7EE6-4342-B048-85BDC9FD1C3A}</a:tableStyleId>
              </a:tblPr>
              <a:tblGrid>
                <a:gridCol w="1785620">
                  <a:extLst>
                    <a:ext uri="{9D8B030D-6E8A-4147-A177-3AD203B41FA5}">
                      <a16:colId xmlns:a16="http://schemas.microsoft.com/office/drawing/2014/main" val="20000"/>
                    </a:ext>
                  </a:extLst>
                </a:gridCol>
                <a:gridCol w="1412875">
                  <a:extLst>
                    <a:ext uri="{9D8B030D-6E8A-4147-A177-3AD203B41FA5}">
                      <a16:colId xmlns:a16="http://schemas.microsoft.com/office/drawing/2014/main" val="20001"/>
                    </a:ext>
                  </a:extLst>
                </a:gridCol>
                <a:gridCol w="1175385">
                  <a:extLst>
                    <a:ext uri="{9D8B030D-6E8A-4147-A177-3AD203B41FA5}">
                      <a16:colId xmlns:a16="http://schemas.microsoft.com/office/drawing/2014/main" val="20002"/>
                    </a:ext>
                  </a:extLst>
                </a:gridCol>
                <a:gridCol w="4250055">
                  <a:extLst>
                    <a:ext uri="{9D8B030D-6E8A-4147-A177-3AD203B41FA5}">
                      <a16:colId xmlns:a16="http://schemas.microsoft.com/office/drawing/2014/main" val="20003"/>
                    </a:ext>
                  </a:extLst>
                </a:gridCol>
                <a:gridCol w="1922780">
                  <a:extLst>
                    <a:ext uri="{9D8B030D-6E8A-4147-A177-3AD203B41FA5}">
                      <a16:colId xmlns:a16="http://schemas.microsoft.com/office/drawing/2014/main" val="20004"/>
                    </a:ext>
                  </a:extLst>
                </a:gridCol>
              </a:tblGrid>
              <a:tr h="487680">
                <a:tc>
                  <a:txBody>
                    <a:bodyPr/>
                    <a:lstStyle/>
                    <a:p>
                      <a:pPr algn="ctr">
                        <a:buNone/>
                      </a:pPr>
                      <a:r>
                        <a:rPr lang="en-US" altLang="zh-CN" sz="2300">
                          <a:latin typeface="Times New Roman" panose="02020603050405020304" pitchFamily="18" charset="0"/>
                          <a:cs typeface="Times New Roman" panose="02020603050405020304" pitchFamily="18" charset="0"/>
                        </a:rPr>
                        <a:t>Paragraph</a:t>
                      </a:r>
                    </a:p>
                  </a:txBody>
                  <a:tcPr/>
                </a:tc>
                <a:tc>
                  <a:txBody>
                    <a:bodyPr/>
                    <a:lstStyle/>
                    <a:p>
                      <a:pPr algn="ctr">
                        <a:buNone/>
                      </a:pPr>
                      <a:r>
                        <a:rPr lang="en-US" altLang="zh-CN" sz="2300">
                          <a:latin typeface="Times New Roman" panose="02020603050405020304" pitchFamily="18" charset="0"/>
                          <a:cs typeface="Times New Roman" panose="02020603050405020304" pitchFamily="18" charset="0"/>
                        </a:rPr>
                        <a:t>Role</a:t>
                      </a:r>
                    </a:p>
                  </a:txBody>
                  <a:tcPr/>
                </a:tc>
                <a:tc>
                  <a:txBody>
                    <a:bodyPr/>
                    <a:lstStyle/>
                    <a:p>
                      <a:pPr algn="ctr">
                        <a:buNone/>
                      </a:pPr>
                      <a:r>
                        <a:rPr lang="en-US" altLang="zh-CN" sz="2300">
                          <a:latin typeface="Times New Roman" panose="02020603050405020304" pitchFamily="18" charset="0"/>
                          <a:cs typeface="Times New Roman" panose="02020603050405020304" pitchFamily="18" charset="0"/>
                        </a:rPr>
                        <a:t>Name</a:t>
                      </a:r>
                    </a:p>
                  </a:txBody>
                  <a:tcPr/>
                </a:tc>
                <a:tc>
                  <a:txBody>
                    <a:bodyPr/>
                    <a:lstStyle/>
                    <a:p>
                      <a:pPr algn="ctr">
                        <a:buNone/>
                      </a:pPr>
                      <a:r>
                        <a:rPr lang="en-US" altLang="zh-CN" sz="2300">
                          <a:latin typeface="Times New Roman" panose="02020603050405020304" pitchFamily="18" charset="0"/>
                          <a:cs typeface="Times New Roman" panose="02020603050405020304" pitchFamily="18" charset="0"/>
                        </a:rPr>
                        <a:t>Questions </a:t>
                      </a:r>
                    </a:p>
                  </a:txBody>
                  <a:tcPr/>
                </a:tc>
                <a:tc>
                  <a:txBody>
                    <a:bodyPr/>
                    <a:lstStyle/>
                    <a:p>
                      <a:pPr algn="ctr">
                        <a:buNone/>
                      </a:pPr>
                      <a:r>
                        <a:rPr lang="en-US" altLang="zh-CN" sz="2300">
                          <a:latin typeface="Times New Roman" panose="02020603050405020304" pitchFamily="18" charset="0"/>
                          <a:cs typeface="Times New Roman" panose="02020603050405020304" pitchFamily="18" charset="0"/>
                        </a:rPr>
                        <a:t>Answer</a:t>
                      </a:r>
                    </a:p>
                  </a:txBody>
                  <a:tcPr/>
                </a:tc>
                <a:extLst>
                  <a:ext uri="{0D108BD9-81ED-4DB2-BD59-A6C34878D82A}">
                    <a16:rowId xmlns:a16="http://schemas.microsoft.com/office/drawing/2014/main" val="10000"/>
                  </a:ext>
                </a:extLst>
              </a:tr>
              <a:tr h="822960">
                <a:tc>
                  <a:txBody>
                    <a:bodyPr/>
                    <a:lstStyle/>
                    <a:p>
                      <a:pPr algn="ctr">
                        <a:buNone/>
                      </a:pPr>
                      <a:r>
                        <a:rPr lang="en-US" altLang="zh-CN" sz="2300">
                          <a:latin typeface="Times New Roman" panose="02020603050405020304" pitchFamily="18" charset="0"/>
                          <a:cs typeface="Times New Roman" panose="02020603050405020304" pitchFamily="18" charset="0"/>
                        </a:rPr>
                        <a:t>2</a:t>
                      </a:r>
                    </a:p>
                  </a:txBody>
                  <a:tcPr/>
                </a:tc>
                <a:tc>
                  <a:txBody>
                    <a:bodyPr/>
                    <a:lstStyle/>
                    <a:p>
                      <a:pPr>
                        <a:buNone/>
                      </a:pPr>
                      <a:r>
                        <a:rPr lang="en-US" altLang="zh-CN" sz="2300">
                          <a:latin typeface="Times New Roman" panose="02020603050405020304" pitchFamily="18" charset="0"/>
                          <a:cs typeface="Times New Roman" panose="02020603050405020304" pitchFamily="18" charset="0"/>
                        </a:rPr>
                        <a:t>Content analyst</a:t>
                      </a:r>
                    </a:p>
                  </a:txBody>
                  <a:tcPr/>
                </a:tc>
                <a:tc>
                  <a:txBody>
                    <a:bodyPr/>
                    <a:lstStyle/>
                    <a:p>
                      <a:pPr>
                        <a:buNone/>
                      </a:pPr>
                      <a:r>
                        <a:rPr lang="en-US" altLang="zh-CN" sz="2300">
                          <a:latin typeface="Times New Roman" panose="02020603050405020304" pitchFamily="18" charset="0"/>
                          <a:cs typeface="Times New Roman" panose="02020603050405020304" pitchFamily="18" charset="0"/>
                        </a:rPr>
                        <a:t>Lucy</a:t>
                      </a:r>
                    </a:p>
                  </a:txBody>
                  <a:tcPr/>
                </a:tc>
                <a:tc>
                  <a:txBody>
                    <a:bodyPr/>
                    <a:lstStyle/>
                    <a:p>
                      <a:pPr>
                        <a:buNone/>
                      </a:pPr>
                      <a:r>
                        <a:rPr lang="en-US" altLang="zh-CN" sz="2300">
                          <a:latin typeface="Times New Roman" panose="02020603050405020304" pitchFamily="18" charset="0"/>
                          <a:cs typeface="Times New Roman" panose="02020603050405020304" pitchFamily="18" charset="0"/>
                        </a:rPr>
                        <a:t>What makes all these intelligent controls possible?</a:t>
                      </a:r>
                    </a:p>
                  </a:txBody>
                  <a:tcPr/>
                </a:tc>
                <a:tc>
                  <a:txBody>
                    <a:bodyPr/>
                    <a:lstStyle/>
                    <a:p>
                      <a:pPr>
                        <a:buNone/>
                      </a:pPr>
                      <a:r>
                        <a:rPr lang="en-US" altLang="zh-CN" sz="230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01"/>
                  </a:ext>
                </a:extLst>
              </a:tr>
            </a:tbl>
          </a:graphicData>
        </a:graphic>
      </p:graphicFrame>
      <p:pic>
        <p:nvPicPr>
          <p:cNvPr id="3" name="图片 2" descr="水印">
            <a:extLst>
              <a:ext uri="{FF2B5EF4-FFF2-40B4-BE49-F238E27FC236}">
                <a16:creationId xmlns:a16="http://schemas.microsoft.com/office/drawing/2014/main" id="{58853C29-9CB7-46D6-A74D-C09BAB71049E}"/>
              </a:ext>
            </a:extLst>
          </p:cNvPr>
          <p:cNvPicPr>
            <a:picLocks noChangeAspect="1"/>
          </p:cNvPicPr>
          <p:nvPr/>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931" y="31940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28930" y="419100"/>
            <a:ext cx="11292840" cy="1973580"/>
          </a:xfrm>
          <a:prstGeom prst="rect">
            <a:avLst/>
          </a:prstGeom>
          <a:noFill/>
        </p:spPr>
        <p:txBody>
          <a:bodyPr wrap="square" rtlCol="0">
            <a:spAutoFit/>
          </a:bodyPr>
          <a:lstStyle/>
          <a:p>
            <a:r>
              <a:rPr lang="en-US" sz="3000" b="1" dirty="0">
                <a:solidFill>
                  <a:srgbClr val="0070C0"/>
                </a:solidFill>
                <a:latin typeface="Palatino Linotype" panose="02040502050505030304" charset="0"/>
                <a:cs typeface="Palatino Linotype" panose="02040502050505030304" charset="0"/>
                <a:sym typeface="+mn-ea"/>
              </a:rPr>
              <a:t>▪ </a:t>
            </a:r>
            <a:r>
              <a:rPr lang="en-US" altLang="zh-CN" sz="3000" b="1" dirty="0">
                <a:solidFill>
                  <a:srgbClr val="0070C0"/>
                </a:solidFill>
                <a:latin typeface="Palatino Linotype" panose="02040502050505030304" charset="0"/>
                <a:cs typeface="Palatino Linotype" panose="02040502050505030304" charset="0"/>
                <a:sym typeface="+mn-ea"/>
              </a:rPr>
              <a:t>Intelligent Controls</a:t>
            </a:r>
            <a:endParaRPr lang="en-US" altLang="zh-CN" sz="2700" dirty="0">
              <a:solidFill>
                <a:schemeClr val="bg1"/>
              </a:solidFill>
              <a:latin typeface="Times New Roman" panose="02020603050405020304" pitchFamily="18" charset="0"/>
              <a:sym typeface="+mn-ea"/>
            </a:endParaRPr>
          </a:p>
          <a:p>
            <a:pPr fontAlgn="auto">
              <a:lnSpc>
                <a:spcPts val="1240"/>
              </a:lnSpc>
            </a:pPr>
            <a:endParaRPr lang="en-US" altLang="zh-CN" sz="2700" dirty="0">
              <a:solidFill>
                <a:schemeClr val="bg1"/>
              </a:solidFill>
              <a:latin typeface="Times New Roman" panose="02020603050405020304" pitchFamily="18" charset="0"/>
              <a:sym typeface="+mn-ea"/>
            </a:endParaRPr>
          </a:p>
          <a:p>
            <a:r>
              <a:rPr lang="en-US" altLang="zh-CN" sz="2700" dirty="0">
                <a:solidFill>
                  <a:schemeClr val="bg1"/>
                </a:solidFill>
                <a:latin typeface="Times New Roman" panose="02020603050405020304" pitchFamily="18" charset="0"/>
                <a:sym typeface="+mn-ea"/>
              </a:rPr>
              <a:t> 5. How will the automatic controls make our homes smarter?</a:t>
            </a:r>
            <a:endParaRPr lang="en-US" altLang="zh-CN" sz="2700" b="1" dirty="0">
              <a:solidFill>
                <a:schemeClr val="bg1"/>
              </a:solidFill>
              <a:latin typeface="Times New Roman" panose="02020603050405020304" pitchFamily="18" charset="0"/>
              <a:sym typeface="+mn-ea"/>
            </a:endParaRPr>
          </a:p>
          <a:p>
            <a:endParaRPr lang="en-US" altLang="zh-CN" sz="2700" b="1" dirty="0">
              <a:solidFill>
                <a:schemeClr val="bg1"/>
              </a:solidFill>
              <a:latin typeface="Times New Roman" panose="02020603050405020304" pitchFamily="18" charset="0"/>
              <a:sym typeface="+mn-ea"/>
            </a:endParaRPr>
          </a:p>
          <a:p>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700" dirty="0">
              <a:solidFill>
                <a:schemeClr val="bg1"/>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837565" y="1532255"/>
            <a:ext cx="8044815" cy="860425"/>
          </a:xfrm>
          <a:prstGeom prst="rect">
            <a:avLst/>
          </a:prstGeom>
          <a:noFill/>
          <a:ln w="19050">
            <a:solidFill>
              <a:schemeClr val="accent5">
                <a:lumMod val="40000"/>
                <a:lumOff val="60000"/>
              </a:schemeClr>
            </a:solidFill>
          </a:ln>
        </p:spPr>
        <p:txBody>
          <a:bodyPr wrap="square" rtlCol="0">
            <a:spAutoFit/>
          </a:bodyPr>
          <a:lstStyle/>
          <a:p>
            <a:r>
              <a:rPr lang="en-US" altLang="zh-CN" sz="2500" b="1" dirty="0">
                <a:solidFill>
                  <a:schemeClr val="bg1"/>
                </a:solidFill>
                <a:latin typeface="Times New Roman" panose="02020603050405020304" pitchFamily="18" charset="0"/>
              </a:rPr>
              <a:t>♦</a:t>
            </a:r>
            <a:r>
              <a:rPr lang="en-US" sz="2500" b="1" dirty="0">
                <a:solidFill>
                  <a:schemeClr val="bg1"/>
                </a:solidFill>
                <a:latin typeface="Arial Narrow" panose="020B0606020202030204" pitchFamily="34" charset="0"/>
              </a:rPr>
              <a:t>using </a:t>
            </a:r>
            <a:r>
              <a:rPr lang="en-US" sz="2500" b="1" dirty="0">
                <a:solidFill>
                  <a:srgbClr val="C00000"/>
                </a:solidFill>
                <a:latin typeface="Arial Narrow" panose="020B0606020202030204" pitchFamily="34" charset="0"/>
              </a:rPr>
              <a:t>integrated sensors</a:t>
            </a:r>
            <a:r>
              <a:rPr lang="en-US" sz="2500" b="1" dirty="0">
                <a:solidFill>
                  <a:schemeClr val="bg1"/>
                </a:solidFill>
                <a:latin typeface="Arial Narrow" panose="020B0606020202030204" pitchFamily="34" charset="0"/>
              </a:rPr>
              <a:t> to change the environment into </a:t>
            </a:r>
          </a:p>
          <a:p>
            <a:r>
              <a:rPr lang="en-US" sz="2500" b="1" dirty="0">
                <a:solidFill>
                  <a:schemeClr val="bg1"/>
                </a:solidFill>
                <a:latin typeface="Arial Narrow" panose="020B0606020202030204" pitchFamily="34" charset="0"/>
              </a:rPr>
              <a:t>     </a:t>
            </a:r>
            <a:r>
              <a:rPr lang="en-US" sz="2500" b="1" dirty="0">
                <a:solidFill>
                  <a:srgbClr val="C00000"/>
                </a:solidFill>
                <a:latin typeface="Arial Narrow" panose="020B0606020202030204" pitchFamily="34" charset="0"/>
              </a:rPr>
              <a:t>energy-efficient mode</a:t>
            </a:r>
            <a:r>
              <a:rPr lang="en-US" sz="2500" b="1" dirty="0">
                <a:solidFill>
                  <a:schemeClr val="bg1"/>
                </a:solidFill>
                <a:latin typeface="Arial Narrow" panose="020B0606020202030204" pitchFamily="34" charset="0"/>
              </a:rPr>
              <a:t> </a:t>
            </a:r>
            <a:endParaRPr lang="en-US" sz="2500" b="1" dirty="0">
              <a:solidFill>
                <a:srgbClr val="C00000"/>
              </a:solidFill>
              <a:latin typeface="Arial Narrow" panose="020B0606020202030204" pitchFamily="34" charset="0"/>
            </a:endParaRPr>
          </a:p>
        </p:txBody>
      </p:sp>
      <p:sp>
        <p:nvSpPr>
          <p:cNvPr id="3" name="文本框 2"/>
          <p:cNvSpPr txBox="1"/>
          <p:nvPr/>
        </p:nvSpPr>
        <p:spPr>
          <a:xfrm>
            <a:off x="837565" y="2667635"/>
            <a:ext cx="9479280" cy="475615"/>
          </a:xfrm>
          <a:prstGeom prst="rect">
            <a:avLst/>
          </a:prstGeom>
          <a:noFill/>
          <a:ln w="19050">
            <a:solidFill>
              <a:schemeClr val="accent5">
                <a:lumMod val="40000"/>
                <a:lumOff val="60000"/>
              </a:schemeClr>
            </a:solidFill>
          </a:ln>
        </p:spPr>
        <p:txBody>
          <a:bodyPr wrap="square" rtlCol="0">
            <a:spAutoFit/>
          </a:bodyPr>
          <a:lstStyle/>
          <a:p>
            <a:r>
              <a:rPr lang="en-US" altLang="zh-CN" sz="2500" b="1" dirty="0">
                <a:solidFill>
                  <a:schemeClr val="bg1"/>
                </a:solidFill>
                <a:latin typeface="Times New Roman" panose="02020603050405020304" pitchFamily="18" charset="0"/>
              </a:rPr>
              <a:t>♦</a:t>
            </a:r>
            <a:r>
              <a:rPr lang="en-US" sz="2500" b="1" dirty="0">
                <a:solidFill>
                  <a:schemeClr val="bg1"/>
                </a:solidFill>
                <a:latin typeface="Arial Narrow" panose="020B0606020202030204" pitchFamily="34" charset="0"/>
              </a:rPr>
              <a:t>Making everything ready by learning your </a:t>
            </a:r>
            <a:r>
              <a:rPr lang="en-US" sz="2500" b="1" dirty="0">
                <a:solidFill>
                  <a:srgbClr val="C00000"/>
                </a:solidFill>
                <a:latin typeface="Arial Narrow" panose="020B0606020202030204" pitchFamily="34" charset="0"/>
              </a:rPr>
              <a:t>daily routine</a:t>
            </a:r>
            <a:r>
              <a:rPr lang="en-US" sz="2500" b="1" dirty="0">
                <a:solidFill>
                  <a:schemeClr val="bg1"/>
                </a:solidFill>
                <a:latin typeface="Arial Narrow" panose="020B0606020202030204" pitchFamily="34" charset="0"/>
              </a:rPr>
              <a:t> and </a:t>
            </a:r>
            <a:r>
              <a:rPr lang="en-US" sz="2500" b="1" dirty="0">
                <a:solidFill>
                  <a:srgbClr val="C00000"/>
                </a:solidFill>
                <a:latin typeface="Arial Narrow" panose="020B0606020202030204" pitchFamily="34" charset="0"/>
              </a:rPr>
              <a:t>preferences</a:t>
            </a:r>
            <a:r>
              <a:rPr lang="en-US" sz="2500" b="1" dirty="0">
                <a:solidFill>
                  <a:schemeClr val="bg1"/>
                </a:solidFill>
                <a:latin typeface="Arial Narrow" panose="020B0606020202030204" pitchFamily="34" charset="0"/>
              </a:rPr>
              <a:t>. </a:t>
            </a:r>
            <a:endParaRPr lang="en-US" sz="2500" b="1" dirty="0">
              <a:solidFill>
                <a:srgbClr val="C00000"/>
              </a:solidFill>
              <a:latin typeface="Arial Narrow" panose="020B0606020202030204" pitchFamily="34" charset="0"/>
            </a:endParaRPr>
          </a:p>
        </p:txBody>
      </p:sp>
      <p:sp>
        <p:nvSpPr>
          <p:cNvPr id="9" name="文本框 8"/>
          <p:cNvSpPr txBox="1"/>
          <p:nvPr/>
        </p:nvSpPr>
        <p:spPr>
          <a:xfrm>
            <a:off x="450215" y="3279775"/>
            <a:ext cx="11292840" cy="506730"/>
          </a:xfrm>
          <a:prstGeom prst="rect">
            <a:avLst/>
          </a:prstGeom>
          <a:noFill/>
        </p:spPr>
        <p:txBody>
          <a:bodyPr wrap="square" rtlCol="0">
            <a:spAutoFit/>
          </a:bodyPr>
          <a:lstStyle/>
          <a:p>
            <a:r>
              <a:rPr lang="en-US" altLang="zh-CN" sz="2700" dirty="0">
                <a:solidFill>
                  <a:schemeClr val="bg1"/>
                </a:solidFill>
                <a:latin typeface="Times New Roman" panose="02020603050405020304" pitchFamily="18" charset="0"/>
                <a:cs typeface="Times New Roman" panose="02020603050405020304" pitchFamily="18" charset="0"/>
              </a:rPr>
              <a:t>6. What makes all these automatic controls possible? </a:t>
            </a:r>
          </a:p>
        </p:txBody>
      </p:sp>
      <p:sp>
        <p:nvSpPr>
          <p:cNvPr id="7" name="文本框 6"/>
          <p:cNvSpPr txBox="1"/>
          <p:nvPr/>
        </p:nvSpPr>
        <p:spPr>
          <a:xfrm>
            <a:off x="837565" y="3960495"/>
            <a:ext cx="3241675" cy="475615"/>
          </a:xfrm>
          <a:prstGeom prst="rect">
            <a:avLst/>
          </a:prstGeom>
          <a:noFill/>
          <a:ln w="19050">
            <a:solidFill>
              <a:schemeClr val="accent5">
                <a:lumMod val="40000"/>
                <a:lumOff val="60000"/>
              </a:schemeClr>
            </a:solidFill>
          </a:ln>
        </p:spPr>
        <p:txBody>
          <a:bodyPr wrap="square" rtlCol="0">
            <a:spAutoFit/>
          </a:bodyPr>
          <a:lstStyle/>
          <a:p>
            <a:r>
              <a:rPr lang="en-US" altLang="zh-CN" sz="2500" b="1" dirty="0">
                <a:solidFill>
                  <a:schemeClr val="bg1"/>
                </a:solidFill>
                <a:latin typeface="Times New Roman" panose="02020603050405020304" pitchFamily="18" charset="0"/>
              </a:rPr>
              <a:t>♦</a:t>
            </a:r>
            <a:r>
              <a:rPr lang="en-US" sz="2500" b="1" dirty="0">
                <a:solidFill>
                  <a:schemeClr val="bg1"/>
                </a:solidFill>
                <a:latin typeface="Arial Narrow" panose="020B0606020202030204" pitchFamily="34" charset="0"/>
              </a:rPr>
              <a:t>advanced technology </a:t>
            </a:r>
            <a:endParaRPr lang="en-US" sz="2500" b="1" dirty="0">
              <a:solidFill>
                <a:srgbClr val="C00000"/>
              </a:solidFill>
              <a:latin typeface="Arial Narrow" panose="020B0606020202030204" pitchFamily="34" charset="0"/>
            </a:endParaRPr>
          </a:p>
        </p:txBody>
      </p:sp>
      <p:pic>
        <p:nvPicPr>
          <p:cNvPr id="12" name="图片 11"/>
          <p:cNvPicPr>
            <a:picLocks noChangeAspect="1"/>
          </p:cNvPicPr>
          <p:nvPr/>
        </p:nvPicPr>
        <p:blipFill>
          <a:blip r:embed="rId2"/>
          <a:stretch>
            <a:fillRect/>
          </a:stretch>
        </p:blipFill>
        <p:spPr>
          <a:xfrm>
            <a:off x="8907145" y="4158615"/>
            <a:ext cx="2293620" cy="2508250"/>
          </a:xfrm>
          <a:prstGeom prst="rect">
            <a:avLst/>
          </a:prstGeom>
        </p:spPr>
      </p:pic>
      <p:sp>
        <p:nvSpPr>
          <p:cNvPr id="13" name="文本框 12"/>
          <p:cNvSpPr txBox="1"/>
          <p:nvPr/>
        </p:nvSpPr>
        <p:spPr>
          <a:xfrm>
            <a:off x="450215" y="4610100"/>
            <a:ext cx="11292840" cy="506730"/>
          </a:xfrm>
          <a:prstGeom prst="rect">
            <a:avLst/>
          </a:prstGeom>
          <a:noFill/>
        </p:spPr>
        <p:txBody>
          <a:bodyPr wrap="square" rtlCol="0">
            <a:spAutoFit/>
          </a:bodyPr>
          <a:lstStyle/>
          <a:p>
            <a:r>
              <a:rPr lang="en-US" altLang="zh-CN" sz="2700" dirty="0">
                <a:solidFill>
                  <a:schemeClr val="bg1"/>
                </a:solidFill>
                <a:latin typeface="Times New Roman" panose="02020603050405020304" pitchFamily="18" charset="0"/>
                <a:cs typeface="Times New Roman" panose="02020603050405020304" pitchFamily="18" charset="0"/>
              </a:rPr>
              <a:t>7. How could we control the automatic controls?</a:t>
            </a:r>
          </a:p>
        </p:txBody>
      </p:sp>
      <p:sp>
        <p:nvSpPr>
          <p:cNvPr id="14" name="文本框 13"/>
          <p:cNvSpPr txBox="1"/>
          <p:nvPr/>
        </p:nvSpPr>
        <p:spPr>
          <a:xfrm>
            <a:off x="837565" y="5303520"/>
            <a:ext cx="5234940" cy="475615"/>
          </a:xfrm>
          <a:prstGeom prst="rect">
            <a:avLst/>
          </a:prstGeom>
          <a:noFill/>
          <a:ln w="19050">
            <a:solidFill>
              <a:schemeClr val="accent5">
                <a:lumMod val="40000"/>
                <a:lumOff val="60000"/>
              </a:schemeClr>
            </a:solidFill>
          </a:ln>
        </p:spPr>
        <p:txBody>
          <a:bodyPr wrap="square" rtlCol="0">
            <a:spAutoFit/>
          </a:bodyPr>
          <a:lstStyle/>
          <a:p>
            <a:r>
              <a:rPr lang="en-US" altLang="zh-CN" sz="2500" b="1" dirty="0">
                <a:solidFill>
                  <a:schemeClr val="bg1"/>
                </a:solidFill>
                <a:latin typeface="Times New Roman" panose="02020603050405020304" pitchFamily="18" charset="0"/>
              </a:rPr>
              <a:t>♦</a:t>
            </a:r>
            <a:r>
              <a:rPr lang="en-US" sz="2500" b="1" dirty="0">
                <a:solidFill>
                  <a:schemeClr val="bg1"/>
                </a:solidFill>
                <a:latin typeface="Arial Narrow" panose="020B0606020202030204" pitchFamily="34" charset="0"/>
              </a:rPr>
              <a:t>By saying aloud (</a:t>
            </a:r>
            <a:r>
              <a:rPr lang="en-US" sz="2500" b="1" u="sng" dirty="0">
                <a:solidFill>
                  <a:srgbClr val="C00000"/>
                </a:solidFill>
                <a:latin typeface="Arial Narrow" panose="020B0606020202030204" pitchFamily="34" charset="0"/>
              </a:rPr>
              <a:t>voice commands</a:t>
            </a:r>
            <a:r>
              <a:rPr lang="en-US" sz="2500" b="1" dirty="0">
                <a:solidFill>
                  <a:schemeClr val="bg1"/>
                </a:solidFill>
                <a:latin typeface="Arial Narrow" panose="020B0606020202030204" pitchFamily="34" charset="0"/>
              </a:rPr>
              <a:t>)</a:t>
            </a:r>
            <a:endParaRPr lang="en-US" sz="2500" b="1" dirty="0">
              <a:solidFill>
                <a:srgbClr val="C00000"/>
              </a:solidFill>
              <a:latin typeface="Arial Narrow" panose="020B0606020202030204" pitchFamily="34" charset="0"/>
            </a:endParaRPr>
          </a:p>
        </p:txBody>
      </p:sp>
      <p:pic>
        <p:nvPicPr>
          <p:cNvPr id="15" name="图片 14"/>
          <p:cNvPicPr>
            <a:picLocks noChangeAspect="1"/>
          </p:cNvPicPr>
          <p:nvPr/>
        </p:nvPicPr>
        <p:blipFill>
          <a:blip r:embed="rId3"/>
          <a:stretch>
            <a:fillRect/>
          </a:stretch>
        </p:blipFill>
        <p:spPr>
          <a:xfrm>
            <a:off x="9677400" y="611505"/>
            <a:ext cx="1589405" cy="1589405"/>
          </a:xfrm>
          <a:prstGeom prst="rect">
            <a:avLst/>
          </a:prstGeom>
        </p:spPr>
      </p:pic>
      <p:pic>
        <p:nvPicPr>
          <p:cNvPr id="4" name="图片 3" descr="水印">
            <a:extLst>
              <a:ext uri="{FF2B5EF4-FFF2-40B4-BE49-F238E27FC236}">
                <a16:creationId xmlns:a16="http://schemas.microsoft.com/office/drawing/2014/main" id="{F4155CC1-2467-4B07-98DC-0FF1FED894DB}"/>
              </a:ext>
            </a:extLst>
          </p:cNvPr>
          <p:cNvPicPr>
            <a:picLocks noChangeAspect="1"/>
          </p:cNvPicPr>
          <p:nvPr/>
        </p:nvPicPr>
        <p:blipFill>
          <a:blip r:embed="rId4"/>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2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500" fill="hold">
                                          <p:stCondLst>
                                            <p:cond delay="0"/>
                                          </p:stCondLst>
                                        </p:cTn>
                                        <p:tgtEl>
                                          <p:spTgt spid="9"/>
                                        </p:tgtEl>
                                        <p:attrNameLst>
                                          <p:attrName>style.visibility</p:attrName>
                                        </p:attrNameLst>
                                      </p:cBhvr>
                                      <p:to>
                                        <p:strVal val="visible"/>
                                      </p:to>
                                    </p:set>
                                    <p:animEffect transition="in" filter="diamond(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2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500" fill="hold">
                                          <p:stCondLst>
                                            <p:cond delay="0"/>
                                          </p:stCondLst>
                                        </p:cTn>
                                        <p:tgtEl>
                                          <p:spTgt spid="13"/>
                                        </p:tgtEl>
                                        <p:attrNameLst>
                                          <p:attrName>style.visibility</p:attrName>
                                        </p:attrNameLst>
                                      </p:cBhvr>
                                      <p:to>
                                        <p:strVal val="visible"/>
                                      </p:to>
                                    </p:set>
                                    <p:animEffect transition="in" filter="diamond(i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9" grpId="0"/>
      <p:bldP spid="7" grpId="0" bldLvl="0" animBg="1"/>
      <p:bldP spid="13" grpId="0"/>
      <p:bldP spid="1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931" y="31940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sym typeface="+mn-ea"/>
              </a:rPr>
              <a:t> </a:t>
            </a:r>
            <a:endParaRPr lang="zh-CN" altLang="en-US"/>
          </a:p>
        </p:txBody>
      </p:sp>
      <p:sp>
        <p:nvSpPr>
          <p:cNvPr id="6" name="文本框 5"/>
          <p:cNvSpPr txBox="1"/>
          <p:nvPr/>
        </p:nvSpPr>
        <p:spPr>
          <a:xfrm>
            <a:off x="328930" y="381000"/>
            <a:ext cx="11292840" cy="506730"/>
          </a:xfrm>
          <a:prstGeom prst="rect">
            <a:avLst/>
          </a:prstGeom>
          <a:noFill/>
        </p:spPr>
        <p:txBody>
          <a:bodyPr wrap="square" rtlCol="0">
            <a:spAutoFit/>
          </a:bodyPr>
          <a:lstStyle/>
          <a:p>
            <a:r>
              <a:rPr lang="en-US" altLang="zh-CN" sz="2700" dirty="0">
                <a:solidFill>
                  <a:schemeClr val="bg1"/>
                </a:solidFill>
                <a:latin typeface="Times New Roman" panose="02020603050405020304" pitchFamily="18" charset="0"/>
                <a:sym typeface="+mn-ea"/>
              </a:rPr>
              <a:t>8. How does the writer show the automatic controls are </a:t>
            </a:r>
            <a:r>
              <a:rPr lang="en-US" altLang="zh-CN" sz="2700" b="1" u="sng" dirty="0">
                <a:solidFill>
                  <a:srgbClr val="C00000"/>
                </a:solidFill>
                <a:latin typeface="Times New Roman" panose="02020603050405020304" pitchFamily="18" charset="0"/>
                <a:sym typeface="+mn-ea"/>
              </a:rPr>
              <a:t>intelligent</a:t>
            </a:r>
            <a:r>
              <a:rPr lang="en-US" altLang="zh-CN" sz="2700" dirty="0">
                <a:solidFill>
                  <a:schemeClr val="bg1"/>
                </a:solidFill>
                <a:latin typeface="Times New Roman" panose="02020603050405020304" pitchFamily="18" charset="0"/>
                <a:sym typeface="+mn-ea"/>
              </a:rPr>
              <a:t>?</a:t>
            </a:r>
            <a:endParaRPr lang="en-US" altLang="zh-CN" sz="2700" dirty="0">
              <a:solidFill>
                <a:schemeClr val="bg1"/>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2837815" y="1053465"/>
            <a:ext cx="8942070" cy="706755"/>
          </a:xfrm>
          <a:prstGeom prst="rect">
            <a:avLst/>
          </a:prstGeom>
          <a:solidFill>
            <a:schemeClr val="accent5">
              <a:lumMod val="20000"/>
              <a:lumOff val="80000"/>
            </a:schemeClr>
          </a:solidFill>
        </p:spPr>
        <p:txBody>
          <a:bodyPr wrap="square" rtlCol="0">
            <a:spAutoFit/>
          </a:bodyPr>
          <a:lstStyle/>
          <a:p>
            <a:pPr algn="l"/>
            <a:r>
              <a:rPr lang="en-US" sz="2000" dirty="0">
                <a:solidFill>
                  <a:schemeClr val="bg1"/>
                </a:solidFill>
                <a:latin typeface="Times New Roman" panose="02020603050405020304" pitchFamily="18" charset="0"/>
                <a:cs typeface="Times New Roman" panose="02020603050405020304" pitchFamily="18" charset="0"/>
                <a:sym typeface="+mn-ea"/>
              </a:rPr>
              <a:t>     The future home will use integrated sensors to tell when you leave home each morning...Your home will also learn your daily routine and preferences...</a:t>
            </a:r>
            <a:endParaRPr lang="en-US" sz="2000"/>
          </a:p>
        </p:txBody>
      </p:sp>
      <p:sp>
        <p:nvSpPr>
          <p:cNvPr id="3" name="文本框 2"/>
          <p:cNvSpPr txBox="1"/>
          <p:nvPr/>
        </p:nvSpPr>
        <p:spPr>
          <a:xfrm>
            <a:off x="621665" y="991870"/>
            <a:ext cx="1875790" cy="829945"/>
          </a:xfrm>
          <a:prstGeom prst="rect">
            <a:avLst/>
          </a:prstGeom>
          <a:noFill/>
          <a:ln w="19050">
            <a:solidFill>
              <a:schemeClr val="accent5">
                <a:lumMod val="40000"/>
                <a:lumOff val="60000"/>
              </a:schemeClr>
            </a:solidFill>
          </a:ln>
        </p:spPr>
        <p:txBody>
          <a:bodyPr wrap="square" rtlCol="0">
            <a:spAutoFit/>
          </a:bodyPr>
          <a:lstStyle/>
          <a:p>
            <a:pPr algn="ctr"/>
            <a:r>
              <a:rPr lang="en-US" sz="2200" b="1" dirty="0">
                <a:solidFill>
                  <a:schemeClr val="bg1"/>
                </a:solidFill>
                <a:latin typeface="Arial Narrow" panose="020B0606020202030204" pitchFamily="34" charset="0"/>
              </a:rPr>
              <a:t>content: direct </a:t>
            </a:r>
            <a:r>
              <a:rPr lang="en-US" sz="2200" b="1" u="sng" dirty="0">
                <a:solidFill>
                  <a:srgbClr val="C00000"/>
                </a:solidFill>
                <a:latin typeface="Arial Narrow" panose="020B0606020202030204" pitchFamily="34" charset="0"/>
              </a:rPr>
              <a:t>description</a:t>
            </a:r>
            <a:r>
              <a:rPr lang="en-US" sz="2600" b="1" u="sng" dirty="0">
                <a:solidFill>
                  <a:srgbClr val="C00000"/>
                </a:solidFill>
                <a:latin typeface="Arial Narrow" panose="020B0606020202030204" pitchFamily="34" charset="0"/>
              </a:rPr>
              <a:t> </a:t>
            </a:r>
          </a:p>
        </p:txBody>
      </p:sp>
      <p:sp>
        <p:nvSpPr>
          <p:cNvPr id="4" name="文本框 3"/>
          <p:cNvSpPr txBox="1"/>
          <p:nvPr/>
        </p:nvSpPr>
        <p:spPr>
          <a:xfrm>
            <a:off x="2837815" y="1945640"/>
            <a:ext cx="8942705" cy="798830"/>
          </a:xfrm>
          <a:prstGeom prst="rect">
            <a:avLst/>
          </a:prstGeom>
          <a:solidFill>
            <a:schemeClr val="accent5">
              <a:lumMod val="20000"/>
              <a:lumOff val="80000"/>
            </a:schemeClr>
          </a:solidFill>
        </p:spPr>
        <p:txBody>
          <a:bodyPr wrap="square" rtlCol="0">
            <a:spAutoFit/>
          </a:bodyPr>
          <a:lstStyle/>
          <a:p>
            <a:pPr algn="l"/>
            <a:r>
              <a:rPr lang="en-US" sz="2600" dirty="0">
                <a:solidFill>
                  <a:schemeClr val="bg1"/>
                </a:solidFill>
                <a:latin typeface="Times New Roman" panose="02020603050405020304" pitchFamily="18" charset="0"/>
                <a:cs typeface="Times New Roman" panose="02020603050405020304" pitchFamily="18" charset="0"/>
                <a:sym typeface="+mn-ea"/>
              </a:rPr>
              <a:t>     </a:t>
            </a:r>
            <a:r>
              <a:rPr lang="en-US" sz="2000" dirty="0">
                <a:solidFill>
                  <a:schemeClr val="bg1"/>
                </a:solidFill>
                <a:latin typeface="Times New Roman" panose="02020603050405020304" pitchFamily="18" charset="0"/>
                <a:cs typeface="Times New Roman" panose="02020603050405020304" pitchFamily="18" charset="0"/>
                <a:sym typeface="+mn-ea"/>
              </a:rPr>
              <a:t> Today, we have to use switches for our lights, knots for our applicances...In the future, we will be using advanced technology every day for automatic...</a:t>
            </a:r>
            <a:endParaRPr lang="en-US" sz="2000"/>
          </a:p>
        </p:txBody>
      </p:sp>
      <p:sp>
        <p:nvSpPr>
          <p:cNvPr id="16" name="矩形 15"/>
          <p:cNvSpPr/>
          <p:nvPr/>
        </p:nvSpPr>
        <p:spPr>
          <a:xfrm>
            <a:off x="3376295" y="2000885"/>
            <a:ext cx="696595" cy="372745"/>
          </a:xfrm>
          <a:prstGeom prst="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0807700" y="2030095"/>
            <a:ext cx="697865" cy="314325"/>
          </a:xfrm>
          <a:prstGeom prst="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894965" y="2363470"/>
            <a:ext cx="697865" cy="314325"/>
          </a:xfrm>
          <a:prstGeom prst="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621665" y="2000885"/>
            <a:ext cx="1876425" cy="768350"/>
          </a:xfrm>
          <a:prstGeom prst="rect">
            <a:avLst/>
          </a:prstGeom>
          <a:noFill/>
          <a:ln w="19050">
            <a:solidFill>
              <a:schemeClr val="accent5">
                <a:lumMod val="40000"/>
                <a:lumOff val="60000"/>
              </a:schemeClr>
            </a:solidFill>
          </a:ln>
        </p:spPr>
        <p:txBody>
          <a:bodyPr wrap="square" rtlCol="0">
            <a:spAutoFit/>
          </a:bodyPr>
          <a:lstStyle/>
          <a:p>
            <a:pPr algn="ctr"/>
            <a:r>
              <a:rPr lang="en-US" sz="2200" b="1" dirty="0">
                <a:solidFill>
                  <a:schemeClr val="bg1"/>
                </a:solidFill>
                <a:latin typeface="Arial Narrow" panose="020B0606020202030204" pitchFamily="34" charset="0"/>
              </a:rPr>
              <a:t>Structure: </a:t>
            </a:r>
            <a:r>
              <a:rPr lang="en-US" sz="2200" b="1" dirty="0">
                <a:solidFill>
                  <a:srgbClr val="C00000"/>
                </a:solidFill>
                <a:latin typeface="Arial Narrow" panose="020B0606020202030204" pitchFamily="34" charset="0"/>
              </a:rPr>
              <a:t> </a:t>
            </a:r>
            <a:r>
              <a:rPr lang="en-US" sz="2200" b="1" u="sng" dirty="0">
                <a:solidFill>
                  <a:srgbClr val="C00000"/>
                </a:solidFill>
                <a:latin typeface="Arial Narrow" panose="020B0606020202030204" pitchFamily="34" charset="0"/>
              </a:rPr>
              <a:t>contrast</a:t>
            </a:r>
          </a:p>
        </p:txBody>
      </p:sp>
      <p:sp>
        <p:nvSpPr>
          <p:cNvPr id="40" name="文本框 39"/>
          <p:cNvSpPr txBox="1"/>
          <p:nvPr/>
        </p:nvSpPr>
        <p:spPr>
          <a:xfrm>
            <a:off x="2837815" y="2969260"/>
            <a:ext cx="8941435" cy="1014730"/>
          </a:xfrm>
          <a:prstGeom prst="rect">
            <a:avLst/>
          </a:prstGeom>
          <a:solidFill>
            <a:schemeClr val="accent5">
              <a:lumMod val="20000"/>
              <a:lumOff val="80000"/>
            </a:schemeClr>
          </a:solidFill>
        </p:spPr>
        <p:txBody>
          <a:bodyPr wrap="square" rtlCol="0">
            <a:spAutoFit/>
          </a:bodyPr>
          <a:lstStyle/>
          <a:p>
            <a:pPr algn="l"/>
            <a:r>
              <a:rPr lang="en-US" sz="2000" dirty="0">
                <a:solidFill>
                  <a:schemeClr val="bg1"/>
                </a:solidFill>
                <a:latin typeface="Times New Roman" panose="02020603050405020304" pitchFamily="18" charset="0"/>
                <a:cs typeface="Times New Roman" panose="02020603050405020304" pitchFamily="18" charset="0"/>
                <a:sym typeface="+mn-ea"/>
              </a:rPr>
              <a:t> The future home will use integrated sensors to tell when you leave home each morning...Your home will also learn your daily routine and preferences...Your lights will come on the instant your...All controls will respond to voice commands, so if ...</a:t>
            </a:r>
            <a:endParaRPr lang="en-US" sz="2000"/>
          </a:p>
        </p:txBody>
      </p:sp>
      <p:sp>
        <p:nvSpPr>
          <p:cNvPr id="41" name="文本框 40"/>
          <p:cNvSpPr txBox="1"/>
          <p:nvPr/>
        </p:nvSpPr>
        <p:spPr>
          <a:xfrm>
            <a:off x="2837815" y="4208145"/>
            <a:ext cx="8876030" cy="1938020"/>
          </a:xfrm>
          <a:prstGeom prst="rect">
            <a:avLst/>
          </a:prstGeom>
          <a:solidFill>
            <a:schemeClr val="accent5">
              <a:lumMod val="20000"/>
              <a:lumOff val="80000"/>
            </a:schemeClr>
          </a:solidFill>
        </p:spPr>
        <p:txBody>
          <a:bodyPr wrap="square" rtlCol="0">
            <a:spAutoFit/>
          </a:bodyPr>
          <a:lstStyle/>
          <a:p>
            <a:pPr algn="l"/>
            <a:r>
              <a:rPr lang="en-US" sz="2000" dirty="0">
                <a:solidFill>
                  <a:schemeClr val="bg1"/>
                </a:solidFill>
                <a:latin typeface="Times New Roman" panose="02020603050405020304" pitchFamily="18" charset="0"/>
                <a:cs typeface="Times New Roman" panose="02020603050405020304" pitchFamily="18" charset="0"/>
                <a:sym typeface="+mn-ea"/>
              </a:rPr>
              <a:t>...every day for automatic control of just about everything in our home...and the go into an energy-efficient mode all by itself. You will no longer have to think about turning switches on and off yourself...so everything will be ready when you get home each evening. Your lights will come on the instant your enter the door...and you will find your dinner already prepared for you. All controls will respond to voice commands...you just say aloud what you want and the home system will obey.</a:t>
            </a:r>
            <a:endParaRPr lang="en-US" sz="2000"/>
          </a:p>
        </p:txBody>
      </p:sp>
      <p:sp>
        <p:nvSpPr>
          <p:cNvPr id="42" name="矩形 41"/>
          <p:cNvSpPr/>
          <p:nvPr/>
        </p:nvSpPr>
        <p:spPr>
          <a:xfrm>
            <a:off x="5164455" y="3015615"/>
            <a:ext cx="403225" cy="314325"/>
          </a:xfrm>
          <a:prstGeom prst="rect">
            <a:avLst/>
          </a:prstGeom>
          <a:noFill/>
          <a:ln w="28575" cmpd="sng">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6068060" y="3319780"/>
            <a:ext cx="569595" cy="314325"/>
          </a:xfrm>
          <a:prstGeom prst="rect">
            <a:avLst/>
          </a:prstGeom>
          <a:noFill/>
          <a:ln w="28575" cmpd="sng">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3376295" y="3631565"/>
            <a:ext cx="943610" cy="314325"/>
          </a:xfrm>
          <a:prstGeom prst="rect">
            <a:avLst/>
          </a:prstGeom>
          <a:noFill/>
          <a:ln w="28575" cmpd="sng">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7758430" y="3622040"/>
            <a:ext cx="1120140" cy="314325"/>
          </a:xfrm>
          <a:prstGeom prst="rect">
            <a:avLst/>
          </a:prstGeom>
          <a:noFill/>
          <a:ln w="28575" cmpd="sng">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531495" y="2950210"/>
            <a:ext cx="2056130" cy="1106805"/>
          </a:xfrm>
          <a:prstGeom prst="rect">
            <a:avLst/>
          </a:prstGeom>
          <a:noFill/>
          <a:ln w="19050">
            <a:solidFill>
              <a:schemeClr val="accent5">
                <a:lumMod val="40000"/>
                <a:lumOff val="60000"/>
              </a:schemeClr>
            </a:solidFill>
          </a:ln>
        </p:spPr>
        <p:txBody>
          <a:bodyPr wrap="square" rtlCol="0">
            <a:spAutoFit/>
          </a:bodyPr>
          <a:lstStyle/>
          <a:p>
            <a:pPr algn="ctr"/>
            <a:r>
              <a:rPr lang="en-US" sz="2200" b="1" dirty="0">
                <a:solidFill>
                  <a:schemeClr val="bg1"/>
                </a:solidFill>
                <a:latin typeface="Arial Narrow" panose="020B0606020202030204" pitchFamily="34" charset="0"/>
              </a:rPr>
              <a:t>Language: </a:t>
            </a:r>
          </a:p>
          <a:p>
            <a:pPr algn="ctr"/>
            <a:r>
              <a:rPr lang="en-US" sz="2200" b="1" dirty="0">
                <a:solidFill>
                  <a:schemeClr val="bg1"/>
                </a:solidFill>
                <a:latin typeface="Arial Narrow" panose="020B0606020202030204" pitchFamily="34" charset="0"/>
              </a:rPr>
              <a:t>rhetorical device</a:t>
            </a:r>
          </a:p>
          <a:p>
            <a:pPr algn="ctr"/>
            <a:r>
              <a:rPr lang="en-US" sz="2200" b="1" dirty="0">
                <a:solidFill>
                  <a:schemeClr val="bg1"/>
                </a:solidFill>
                <a:latin typeface="Arial Narrow" panose="020B0606020202030204" pitchFamily="34" charset="0"/>
              </a:rPr>
              <a:t>(</a:t>
            </a:r>
            <a:r>
              <a:rPr lang="en-US" sz="2200" b="1" u="sng" dirty="0">
                <a:solidFill>
                  <a:srgbClr val="C00000"/>
                </a:solidFill>
                <a:latin typeface="Arial Narrow" panose="020B0606020202030204" pitchFamily="34" charset="0"/>
              </a:rPr>
              <a:t>personfication</a:t>
            </a:r>
            <a:r>
              <a:rPr lang="en-US" sz="2200" b="1" dirty="0">
                <a:solidFill>
                  <a:schemeClr val="bg1"/>
                </a:solidFill>
                <a:latin typeface="Arial Narrow" panose="020B0606020202030204" pitchFamily="34" charset="0"/>
              </a:rPr>
              <a:t>)</a:t>
            </a:r>
            <a:r>
              <a:rPr lang="en-US" sz="2200" b="1" dirty="0">
                <a:solidFill>
                  <a:srgbClr val="C00000"/>
                </a:solidFill>
                <a:latin typeface="Arial Narrow" panose="020B0606020202030204" pitchFamily="34" charset="0"/>
              </a:rPr>
              <a:t> </a:t>
            </a:r>
          </a:p>
        </p:txBody>
      </p:sp>
      <p:sp>
        <p:nvSpPr>
          <p:cNvPr id="47" name="文本框 46"/>
          <p:cNvSpPr txBox="1"/>
          <p:nvPr/>
        </p:nvSpPr>
        <p:spPr>
          <a:xfrm>
            <a:off x="621665" y="4624070"/>
            <a:ext cx="2056130" cy="1106805"/>
          </a:xfrm>
          <a:prstGeom prst="rect">
            <a:avLst/>
          </a:prstGeom>
          <a:noFill/>
          <a:ln w="19050">
            <a:solidFill>
              <a:schemeClr val="accent5">
                <a:lumMod val="40000"/>
                <a:lumOff val="60000"/>
              </a:schemeClr>
            </a:solidFill>
          </a:ln>
        </p:spPr>
        <p:txBody>
          <a:bodyPr wrap="square" rtlCol="0">
            <a:spAutoFit/>
          </a:bodyPr>
          <a:lstStyle/>
          <a:p>
            <a:pPr algn="ctr"/>
            <a:r>
              <a:rPr lang="en-US" sz="2200" b="1" dirty="0">
                <a:solidFill>
                  <a:schemeClr val="bg1"/>
                </a:solidFill>
                <a:latin typeface="Arial Narrow" panose="020B0606020202030204" pitchFamily="34" charset="0"/>
              </a:rPr>
              <a:t>Language: </a:t>
            </a:r>
          </a:p>
          <a:p>
            <a:pPr algn="ctr"/>
            <a:r>
              <a:rPr lang="en-US" sz="2200" b="1" i="1" dirty="0">
                <a:solidFill>
                  <a:schemeClr val="bg1"/>
                </a:solidFill>
                <a:latin typeface="Arial Narrow" panose="020B0606020202030204" pitchFamily="34" charset="0"/>
              </a:rPr>
              <a:t>adj</a:t>
            </a:r>
            <a:r>
              <a:rPr lang="en-US" sz="2200" b="1" dirty="0">
                <a:solidFill>
                  <a:schemeClr val="bg1"/>
                </a:solidFill>
                <a:latin typeface="Arial Narrow" panose="020B0606020202030204" pitchFamily="34" charset="0"/>
              </a:rPr>
              <a:t> and </a:t>
            </a:r>
            <a:r>
              <a:rPr lang="en-US" sz="2200" b="1" i="1" dirty="0">
                <a:solidFill>
                  <a:schemeClr val="bg1"/>
                </a:solidFill>
                <a:latin typeface="Arial Narrow" panose="020B0606020202030204" pitchFamily="34" charset="0"/>
              </a:rPr>
              <a:t>adveb</a:t>
            </a:r>
            <a:endParaRPr lang="en-US" sz="2200" b="1" dirty="0">
              <a:solidFill>
                <a:schemeClr val="bg1"/>
              </a:solidFill>
              <a:latin typeface="Arial Narrow" panose="020B0606020202030204" pitchFamily="34" charset="0"/>
            </a:endParaRPr>
          </a:p>
          <a:p>
            <a:pPr algn="ctr"/>
            <a:r>
              <a:rPr lang="en-US" sz="2200" b="1" dirty="0">
                <a:solidFill>
                  <a:schemeClr val="bg1"/>
                </a:solidFill>
                <a:latin typeface="Arial Narrow" panose="020B0606020202030204" pitchFamily="34" charset="0"/>
              </a:rPr>
              <a:t>(</a:t>
            </a:r>
            <a:r>
              <a:rPr lang="en-US" sz="2200" b="1" u="sng" dirty="0">
                <a:solidFill>
                  <a:srgbClr val="C00000"/>
                </a:solidFill>
                <a:latin typeface="Arial Narrow" panose="020B0606020202030204" pitchFamily="34" charset="0"/>
              </a:rPr>
              <a:t>vivid and strong</a:t>
            </a:r>
            <a:r>
              <a:rPr lang="en-US" sz="2200" b="1" dirty="0">
                <a:solidFill>
                  <a:schemeClr val="bg1"/>
                </a:solidFill>
                <a:latin typeface="Arial Narrow" panose="020B0606020202030204" pitchFamily="34" charset="0"/>
              </a:rPr>
              <a:t>)</a:t>
            </a:r>
            <a:r>
              <a:rPr lang="en-US" sz="2200" b="1" dirty="0">
                <a:solidFill>
                  <a:srgbClr val="C00000"/>
                </a:solidFill>
                <a:latin typeface="Arial Narrow" panose="020B0606020202030204" pitchFamily="34" charset="0"/>
              </a:rPr>
              <a:t> </a:t>
            </a:r>
          </a:p>
        </p:txBody>
      </p:sp>
      <p:sp>
        <p:nvSpPr>
          <p:cNvPr id="48" name="矩形 47"/>
          <p:cNvSpPr/>
          <p:nvPr/>
        </p:nvSpPr>
        <p:spPr>
          <a:xfrm>
            <a:off x="7687310" y="4255770"/>
            <a:ext cx="1191895" cy="314325"/>
          </a:xfrm>
          <a:prstGeom prst="rect">
            <a:avLst/>
          </a:prstGeom>
          <a:noFill/>
          <a:ln w="28575"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5967095" y="4551045"/>
            <a:ext cx="1250950" cy="314325"/>
          </a:xfrm>
          <a:prstGeom prst="rect">
            <a:avLst/>
          </a:prstGeom>
          <a:noFill/>
          <a:ln w="28575"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8158480" y="4551045"/>
            <a:ext cx="1045210" cy="314325"/>
          </a:xfrm>
          <a:prstGeom prst="rect">
            <a:avLst/>
          </a:prstGeom>
          <a:noFill/>
          <a:ln w="28575"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038975" y="4865370"/>
            <a:ext cx="1191895" cy="314325"/>
          </a:xfrm>
          <a:prstGeom prst="rect">
            <a:avLst/>
          </a:prstGeom>
          <a:noFill/>
          <a:ln w="28575"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6928485" y="5179695"/>
            <a:ext cx="1191895" cy="314325"/>
          </a:xfrm>
          <a:prstGeom prst="rect">
            <a:avLst/>
          </a:prstGeom>
          <a:noFill/>
          <a:ln w="28575"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4591685" y="5484495"/>
            <a:ext cx="838835" cy="314325"/>
          </a:xfrm>
          <a:prstGeom prst="rect">
            <a:avLst/>
          </a:prstGeom>
          <a:noFill/>
          <a:ln w="28575"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7218045" y="5494020"/>
            <a:ext cx="469265" cy="314325"/>
          </a:xfrm>
          <a:prstGeom prst="rect">
            <a:avLst/>
          </a:prstGeom>
          <a:noFill/>
          <a:ln w="28575"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4591685" y="5798820"/>
            <a:ext cx="573405" cy="314325"/>
          </a:xfrm>
          <a:prstGeom prst="rect">
            <a:avLst/>
          </a:prstGeom>
          <a:noFill/>
          <a:ln w="28575"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水印">
            <a:extLst>
              <a:ext uri="{FF2B5EF4-FFF2-40B4-BE49-F238E27FC236}">
                <a16:creationId xmlns:a16="http://schemas.microsoft.com/office/drawing/2014/main" id="{5DA6E620-2CEF-4C4C-9BD0-70F59823D2D9}"/>
              </a:ext>
            </a:extLst>
          </p:cNvPr>
          <p:cNvPicPr>
            <a:picLocks noChangeAspect="1"/>
          </p:cNvPicPr>
          <p:nvPr/>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500" fill="hold">
                                          <p:stCondLst>
                                            <p:cond delay="0"/>
                                          </p:stCondLst>
                                        </p:cTn>
                                        <p:tgtEl>
                                          <p:spTgt spid="22"/>
                                        </p:tgtEl>
                                        <p:attrNameLst>
                                          <p:attrName>style.visibility</p:attrName>
                                        </p:attrNameLst>
                                      </p:cBhvr>
                                      <p:to>
                                        <p:strVal val="visible"/>
                                      </p:to>
                                    </p:set>
                                    <p:animEffect transition="in" filter="diamond(in)">
                                      <p:cBhvr>
                                        <p:cTn id="30" dur="500"/>
                                        <p:tgtEl>
                                          <p:spTgt spid="22"/>
                                        </p:tgtEl>
                                      </p:cBhvr>
                                    </p:animEffect>
                                  </p:childTnLst>
                                </p:cTn>
                              </p:par>
                              <p:par>
                                <p:cTn id="31" presetID="8" presetClass="entr" presetSubtype="16" fill="hold" grpId="0" nodeType="withEffect">
                                  <p:stCondLst>
                                    <p:cond delay="0"/>
                                  </p:stCondLst>
                                  <p:childTnLst>
                                    <p:set>
                                      <p:cBhvr>
                                        <p:cTn id="32" dur="500" fill="hold">
                                          <p:stCondLst>
                                            <p:cond delay="0"/>
                                          </p:stCondLst>
                                        </p:cTn>
                                        <p:tgtEl>
                                          <p:spTgt spid="23"/>
                                        </p:tgtEl>
                                        <p:attrNameLst>
                                          <p:attrName>style.visibility</p:attrName>
                                        </p:attrNameLst>
                                      </p:cBhvr>
                                      <p:to>
                                        <p:strVal val="visible"/>
                                      </p:to>
                                    </p:set>
                                    <p:animEffect transition="in" filter="diamond(i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500" fill="hold">
                                          <p:stCondLst>
                                            <p:cond delay="0"/>
                                          </p:stCondLst>
                                        </p:cTn>
                                        <p:tgtEl>
                                          <p:spTgt spid="39"/>
                                        </p:tgtEl>
                                        <p:attrNameLst>
                                          <p:attrName>style.visibility</p:attrName>
                                        </p:attrNameLst>
                                      </p:cBhvr>
                                      <p:to>
                                        <p:strVal val="visible"/>
                                      </p:to>
                                    </p:set>
                                    <p:animEffect transition="in" filter="diamond(in)">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500" fill="hold">
                                          <p:stCondLst>
                                            <p:cond delay="0"/>
                                          </p:stCondLst>
                                        </p:cTn>
                                        <p:tgtEl>
                                          <p:spTgt spid="42"/>
                                        </p:tgtEl>
                                        <p:attrNameLst>
                                          <p:attrName>style.visibility</p:attrName>
                                        </p:attrNameLst>
                                      </p:cBhvr>
                                      <p:to>
                                        <p:strVal val="visible"/>
                                      </p:to>
                                    </p:set>
                                    <p:animEffect transition="in" filter="diamond(in)">
                                      <p:cBhvr>
                                        <p:cTn id="49" dur="500"/>
                                        <p:tgtEl>
                                          <p:spTgt spid="42"/>
                                        </p:tgtEl>
                                      </p:cBhvr>
                                    </p:animEffect>
                                  </p:childTnLst>
                                </p:cTn>
                              </p:par>
                              <p:par>
                                <p:cTn id="50" presetID="8" presetClass="entr" presetSubtype="16" fill="hold" grpId="0" nodeType="withEffect">
                                  <p:stCondLst>
                                    <p:cond delay="0"/>
                                  </p:stCondLst>
                                  <p:childTnLst>
                                    <p:set>
                                      <p:cBhvr>
                                        <p:cTn id="51" dur="500" fill="hold">
                                          <p:stCondLst>
                                            <p:cond delay="0"/>
                                          </p:stCondLst>
                                        </p:cTn>
                                        <p:tgtEl>
                                          <p:spTgt spid="43"/>
                                        </p:tgtEl>
                                        <p:attrNameLst>
                                          <p:attrName>style.visibility</p:attrName>
                                        </p:attrNameLst>
                                      </p:cBhvr>
                                      <p:to>
                                        <p:strVal val="visible"/>
                                      </p:to>
                                    </p:set>
                                    <p:animEffect transition="in" filter="diamond(in)">
                                      <p:cBhvr>
                                        <p:cTn id="52" dur="500"/>
                                        <p:tgtEl>
                                          <p:spTgt spid="43"/>
                                        </p:tgtEl>
                                      </p:cBhvr>
                                    </p:animEffect>
                                  </p:childTnLst>
                                </p:cTn>
                              </p:par>
                              <p:par>
                                <p:cTn id="53" presetID="8" presetClass="entr" presetSubtype="16" fill="hold" grpId="0" nodeType="withEffect">
                                  <p:stCondLst>
                                    <p:cond delay="0"/>
                                  </p:stCondLst>
                                  <p:childTnLst>
                                    <p:set>
                                      <p:cBhvr>
                                        <p:cTn id="54" dur="500" fill="hold">
                                          <p:stCondLst>
                                            <p:cond delay="0"/>
                                          </p:stCondLst>
                                        </p:cTn>
                                        <p:tgtEl>
                                          <p:spTgt spid="44"/>
                                        </p:tgtEl>
                                        <p:attrNameLst>
                                          <p:attrName>style.visibility</p:attrName>
                                        </p:attrNameLst>
                                      </p:cBhvr>
                                      <p:to>
                                        <p:strVal val="visible"/>
                                      </p:to>
                                    </p:set>
                                    <p:animEffect transition="in" filter="diamond(in)">
                                      <p:cBhvr>
                                        <p:cTn id="55" dur="500"/>
                                        <p:tgtEl>
                                          <p:spTgt spid="44"/>
                                        </p:tgtEl>
                                      </p:cBhvr>
                                    </p:animEffect>
                                  </p:childTnLst>
                                </p:cTn>
                              </p:par>
                              <p:par>
                                <p:cTn id="56" presetID="8" presetClass="entr" presetSubtype="16" fill="hold" grpId="0" nodeType="withEffect">
                                  <p:stCondLst>
                                    <p:cond delay="0"/>
                                  </p:stCondLst>
                                  <p:childTnLst>
                                    <p:set>
                                      <p:cBhvr>
                                        <p:cTn id="57" dur="500" fill="hold">
                                          <p:stCondLst>
                                            <p:cond delay="0"/>
                                          </p:stCondLst>
                                        </p:cTn>
                                        <p:tgtEl>
                                          <p:spTgt spid="45"/>
                                        </p:tgtEl>
                                        <p:attrNameLst>
                                          <p:attrName>style.visibility</p:attrName>
                                        </p:attrNameLst>
                                      </p:cBhvr>
                                      <p:to>
                                        <p:strVal val="visible"/>
                                      </p:to>
                                    </p:set>
                                    <p:animEffect transition="in" filter="diamond(in)">
                                      <p:cBhvr>
                                        <p:cTn id="58" dur="500"/>
                                        <p:tgtEl>
                                          <p:spTgt spid="45"/>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grpId="0" nodeType="clickEffect">
                                  <p:stCondLst>
                                    <p:cond delay="0"/>
                                  </p:stCondLst>
                                  <p:childTnLst>
                                    <p:set>
                                      <p:cBhvr>
                                        <p:cTn id="62" dur="500" fill="hold">
                                          <p:stCondLst>
                                            <p:cond delay="0"/>
                                          </p:stCondLst>
                                        </p:cTn>
                                        <p:tgtEl>
                                          <p:spTgt spid="46"/>
                                        </p:tgtEl>
                                        <p:attrNameLst>
                                          <p:attrName>style.visibility</p:attrName>
                                        </p:attrNameLst>
                                      </p:cBhvr>
                                      <p:to>
                                        <p:strVal val="visible"/>
                                      </p:to>
                                    </p:set>
                                    <p:animEffect transition="in" filter="diamond(in)">
                                      <p:cBhvr>
                                        <p:cTn id="63" dur="500"/>
                                        <p:tgtEl>
                                          <p:spTgt spid="46"/>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additive="base">
                                        <p:cTn id="68" dur="500" fill="hold"/>
                                        <p:tgtEl>
                                          <p:spTgt spid="41"/>
                                        </p:tgtEl>
                                        <p:attrNameLst>
                                          <p:attrName>ppt_x</p:attrName>
                                        </p:attrNameLst>
                                      </p:cBhvr>
                                      <p:tavLst>
                                        <p:tav tm="0">
                                          <p:val>
                                            <p:strVal val="#ppt_x"/>
                                          </p:val>
                                        </p:tav>
                                        <p:tav tm="100000">
                                          <p:val>
                                            <p:strVal val="#ppt_x"/>
                                          </p:val>
                                        </p:tav>
                                      </p:tavLst>
                                    </p:anim>
                                    <p:anim calcmode="lin" valueType="num">
                                      <p:cBhvr additive="base">
                                        <p:cTn id="6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8" presetClass="entr" presetSubtype="16" fill="hold" grpId="0" nodeType="clickEffect">
                                  <p:stCondLst>
                                    <p:cond delay="0"/>
                                  </p:stCondLst>
                                  <p:childTnLst>
                                    <p:set>
                                      <p:cBhvr>
                                        <p:cTn id="73" dur="500" fill="hold">
                                          <p:stCondLst>
                                            <p:cond delay="0"/>
                                          </p:stCondLst>
                                        </p:cTn>
                                        <p:tgtEl>
                                          <p:spTgt spid="48"/>
                                        </p:tgtEl>
                                        <p:attrNameLst>
                                          <p:attrName>style.visibility</p:attrName>
                                        </p:attrNameLst>
                                      </p:cBhvr>
                                      <p:to>
                                        <p:strVal val="visible"/>
                                      </p:to>
                                    </p:set>
                                    <p:animEffect transition="in" filter="diamond(in)">
                                      <p:cBhvr>
                                        <p:cTn id="74" dur="500"/>
                                        <p:tgtEl>
                                          <p:spTgt spid="48"/>
                                        </p:tgtEl>
                                      </p:cBhvr>
                                    </p:animEffect>
                                  </p:childTnLst>
                                </p:cTn>
                              </p:par>
                              <p:par>
                                <p:cTn id="75" presetID="8" presetClass="entr" presetSubtype="16" fill="hold" grpId="0" nodeType="withEffect">
                                  <p:stCondLst>
                                    <p:cond delay="0"/>
                                  </p:stCondLst>
                                  <p:childTnLst>
                                    <p:set>
                                      <p:cBhvr>
                                        <p:cTn id="76" dur="500" fill="hold">
                                          <p:stCondLst>
                                            <p:cond delay="0"/>
                                          </p:stCondLst>
                                        </p:cTn>
                                        <p:tgtEl>
                                          <p:spTgt spid="49"/>
                                        </p:tgtEl>
                                        <p:attrNameLst>
                                          <p:attrName>style.visibility</p:attrName>
                                        </p:attrNameLst>
                                      </p:cBhvr>
                                      <p:to>
                                        <p:strVal val="visible"/>
                                      </p:to>
                                    </p:set>
                                    <p:animEffect transition="in" filter="diamond(in)">
                                      <p:cBhvr>
                                        <p:cTn id="77" dur="500"/>
                                        <p:tgtEl>
                                          <p:spTgt spid="49"/>
                                        </p:tgtEl>
                                      </p:cBhvr>
                                    </p:animEffect>
                                  </p:childTnLst>
                                </p:cTn>
                              </p:par>
                              <p:par>
                                <p:cTn id="78" presetID="8" presetClass="entr" presetSubtype="16" fill="hold" grpId="0" nodeType="withEffect">
                                  <p:stCondLst>
                                    <p:cond delay="0"/>
                                  </p:stCondLst>
                                  <p:childTnLst>
                                    <p:set>
                                      <p:cBhvr>
                                        <p:cTn id="79" dur="500" fill="hold">
                                          <p:stCondLst>
                                            <p:cond delay="0"/>
                                          </p:stCondLst>
                                        </p:cTn>
                                        <p:tgtEl>
                                          <p:spTgt spid="50"/>
                                        </p:tgtEl>
                                        <p:attrNameLst>
                                          <p:attrName>style.visibility</p:attrName>
                                        </p:attrNameLst>
                                      </p:cBhvr>
                                      <p:to>
                                        <p:strVal val="visible"/>
                                      </p:to>
                                    </p:set>
                                    <p:animEffect transition="in" filter="diamond(in)">
                                      <p:cBhvr>
                                        <p:cTn id="80" dur="500"/>
                                        <p:tgtEl>
                                          <p:spTgt spid="50"/>
                                        </p:tgtEl>
                                      </p:cBhvr>
                                    </p:animEffect>
                                  </p:childTnLst>
                                </p:cTn>
                              </p:par>
                              <p:par>
                                <p:cTn id="81" presetID="8" presetClass="entr" presetSubtype="16" fill="hold" grpId="0" nodeType="withEffect">
                                  <p:stCondLst>
                                    <p:cond delay="0"/>
                                  </p:stCondLst>
                                  <p:childTnLst>
                                    <p:set>
                                      <p:cBhvr>
                                        <p:cTn id="82" dur="500" fill="hold">
                                          <p:stCondLst>
                                            <p:cond delay="0"/>
                                          </p:stCondLst>
                                        </p:cTn>
                                        <p:tgtEl>
                                          <p:spTgt spid="51"/>
                                        </p:tgtEl>
                                        <p:attrNameLst>
                                          <p:attrName>style.visibility</p:attrName>
                                        </p:attrNameLst>
                                      </p:cBhvr>
                                      <p:to>
                                        <p:strVal val="visible"/>
                                      </p:to>
                                    </p:set>
                                    <p:animEffect transition="in" filter="diamond(in)">
                                      <p:cBhvr>
                                        <p:cTn id="83" dur="500"/>
                                        <p:tgtEl>
                                          <p:spTgt spid="51"/>
                                        </p:tgtEl>
                                      </p:cBhvr>
                                    </p:animEffect>
                                  </p:childTnLst>
                                </p:cTn>
                              </p:par>
                              <p:par>
                                <p:cTn id="84" presetID="8" presetClass="entr" presetSubtype="16" fill="hold" grpId="0" nodeType="withEffect">
                                  <p:stCondLst>
                                    <p:cond delay="0"/>
                                  </p:stCondLst>
                                  <p:childTnLst>
                                    <p:set>
                                      <p:cBhvr>
                                        <p:cTn id="85" dur="500" fill="hold">
                                          <p:stCondLst>
                                            <p:cond delay="0"/>
                                          </p:stCondLst>
                                        </p:cTn>
                                        <p:tgtEl>
                                          <p:spTgt spid="52"/>
                                        </p:tgtEl>
                                        <p:attrNameLst>
                                          <p:attrName>style.visibility</p:attrName>
                                        </p:attrNameLst>
                                      </p:cBhvr>
                                      <p:to>
                                        <p:strVal val="visible"/>
                                      </p:to>
                                    </p:set>
                                    <p:animEffect transition="in" filter="diamond(in)">
                                      <p:cBhvr>
                                        <p:cTn id="86" dur="500"/>
                                        <p:tgtEl>
                                          <p:spTgt spid="52"/>
                                        </p:tgtEl>
                                      </p:cBhvr>
                                    </p:animEffect>
                                  </p:childTnLst>
                                </p:cTn>
                              </p:par>
                              <p:par>
                                <p:cTn id="87" presetID="8" presetClass="entr" presetSubtype="16" fill="hold" grpId="0" nodeType="withEffect">
                                  <p:stCondLst>
                                    <p:cond delay="0"/>
                                  </p:stCondLst>
                                  <p:childTnLst>
                                    <p:set>
                                      <p:cBhvr>
                                        <p:cTn id="88" dur="500" fill="hold">
                                          <p:stCondLst>
                                            <p:cond delay="0"/>
                                          </p:stCondLst>
                                        </p:cTn>
                                        <p:tgtEl>
                                          <p:spTgt spid="53"/>
                                        </p:tgtEl>
                                        <p:attrNameLst>
                                          <p:attrName>style.visibility</p:attrName>
                                        </p:attrNameLst>
                                      </p:cBhvr>
                                      <p:to>
                                        <p:strVal val="visible"/>
                                      </p:to>
                                    </p:set>
                                    <p:animEffect transition="in" filter="diamond(in)">
                                      <p:cBhvr>
                                        <p:cTn id="89" dur="500"/>
                                        <p:tgtEl>
                                          <p:spTgt spid="53"/>
                                        </p:tgtEl>
                                      </p:cBhvr>
                                    </p:animEffect>
                                  </p:childTnLst>
                                </p:cTn>
                              </p:par>
                              <p:par>
                                <p:cTn id="90" presetID="8" presetClass="entr" presetSubtype="16" fill="hold" grpId="0" nodeType="withEffect">
                                  <p:stCondLst>
                                    <p:cond delay="0"/>
                                  </p:stCondLst>
                                  <p:childTnLst>
                                    <p:set>
                                      <p:cBhvr>
                                        <p:cTn id="91" dur="500" fill="hold">
                                          <p:stCondLst>
                                            <p:cond delay="0"/>
                                          </p:stCondLst>
                                        </p:cTn>
                                        <p:tgtEl>
                                          <p:spTgt spid="54"/>
                                        </p:tgtEl>
                                        <p:attrNameLst>
                                          <p:attrName>style.visibility</p:attrName>
                                        </p:attrNameLst>
                                      </p:cBhvr>
                                      <p:to>
                                        <p:strVal val="visible"/>
                                      </p:to>
                                    </p:set>
                                    <p:animEffect transition="in" filter="diamond(in)">
                                      <p:cBhvr>
                                        <p:cTn id="92" dur="500"/>
                                        <p:tgtEl>
                                          <p:spTgt spid="54"/>
                                        </p:tgtEl>
                                      </p:cBhvr>
                                    </p:animEffect>
                                  </p:childTnLst>
                                </p:cTn>
                              </p:par>
                              <p:par>
                                <p:cTn id="93" presetID="8" presetClass="entr" presetSubtype="16" fill="hold" grpId="0" nodeType="withEffect">
                                  <p:stCondLst>
                                    <p:cond delay="0"/>
                                  </p:stCondLst>
                                  <p:childTnLst>
                                    <p:set>
                                      <p:cBhvr>
                                        <p:cTn id="94" dur="500" fill="hold">
                                          <p:stCondLst>
                                            <p:cond delay="0"/>
                                          </p:stCondLst>
                                        </p:cTn>
                                        <p:tgtEl>
                                          <p:spTgt spid="55"/>
                                        </p:tgtEl>
                                        <p:attrNameLst>
                                          <p:attrName>style.visibility</p:attrName>
                                        </p:attrNameLst>
                                      </p:cBhvr>
                                      <p:to>
                                        <p:strVal val="visible"/>
                                      </p:to>
                                    </p:set>
                                    <p:animEffect transition="in" filter="diamond(in)">
                                      <p:cBhvr>
                                        <p:cTn id="95" dur="500"/>
                                        <p:tgtEl>
                                          <p:spTgt spid="55"/>
                                        </p:tgtEl>
                                      </p:cBhvr>
                                    </p:animEffect>
                                  </p:childTnLst>
                                </p:cTn>
                              </p:par>
                            </p:childTnLst>
                          </p:cTn>
                        </p:par>
                      </p:childTnLst>
                    </p:cTn>
                  </p:par>
                  <p:par>
                    <p:cTn id="96" fill="hold">
                      <p:stCondLst>
                        <p:cond delay="indefinite"/>
                      </p:stCondLst>
                      <p:childTnLst>
                        <p:par>
                          <p:cTn id="97" fill="hold">
                            <p:stCondLst>
                              <p:cond delay="0"/>
                            </p:stCondLst>
                            <p:childTnLst>
                              <p:par>
                                <p:cTn id="98" presetID="8" presetClass="entr" presetSubtype="16" fill="hold" grpId="0" nodeType="clickEffect">
                                  <p:stCondLst>
                                    <p:cond delay="0"/>
                                  </p:stCondLst>
                                  <p:childTnLst>
                                    <p:set>
                                      <p:cBhvr>
                                        <p:cTn id="99" dur="500" fill="hold">
                                          <p:stCondLst>
                                            <p:cond delay="0"/>
                                          </p:stCondLst>
                                        </p:cTn>
                                        <p:tgtEl>
                                          <p:spTgt spid="47"/>
                                        </p:tgtEl>
                                        <p:attrNameLst>
                                          <p:attrName>style.visibility</p:attrName>
                                        </p:attrNameLst>
                                      </p:cBhvr>
                                      <p:to>
                                        <p:strVal val="visible"/>
                                      </p:to>
                                    </p:set>
                                    <p:animEffect transition="in" filter="diamond(in)">
                                      <p:cBhvr>
                                        <p:cTn id="10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6" grpId="0" bldLvl="0" animBg="1"/>
      <p:bldP spid="22" grpId="0" bldLvl="0" animBg="1"/>
      <p:bldP spid="23" grpId="0" bldLvl="0" animBg="1"/>
      <p:bldP spid="39" grpId="0" animBg="1"/>
      <p:bldP spid="40" grpId="0" animBg="1"/>
      <p:bldP spid="41" grpId="0" animBg="1"/>
      <p:bldP spid="42" grpId="0" animBg="1"/>
      <p:bldP spid="43" grpId="0" animBg="1"/>
      <p:bldP spid="44" grpId="0" bldLvl="0" animBg="1"/>
      <p:bldP spid="45" grpId="0" bldLvl="0" animBg="1"/>
      <p:bldP spid="46" grpId="0" animBg="1"/>
      <p:bldP spid="47" grpId="0" bldLvl="0" animBg="1"/>
      <p:bldP spid="48" grpId="0" animBg="1"/>
      <p:bldP spid="49" grpId="0" animBg="1"/>
      <p:bldP spid="50" grpId="0" animBg="1"/>
      <p:bldP spid="51" grpId="0" animBg="1"/>
      <p:bldP spid="52" grpId="0" animBg="1"/>
      <p:bldP spid="53" grpId="0" animBg="1"/>
      <p:bldP spid="54" grpId="0" animBg="1"/>
      <p:bldP spid="5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肥皂">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花园 Savon 设计</Template>
  <TotalTime>0</TotalTime>
  <Words>1352</Words>
  <Application>Microsoft Office PowerPoint</Application>
  <PresentationFormat>宽屏</PresentationFormat>
  <Paragraphs>339</Paragraphs>
  <Slides>13</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HelveticaNeue</vt:lpstr>
      <vt:lpstr>Microsoft YaHei UI</vt:lpstr>
      <vt:lpstr>华文新魏</vt:lpstr>
      <vt:lpstr>Arial</vt:lpstr>
      <vt:lpstr>Arial Narrow</vt:lpstr>
      <vt:lpstr>Century Gothic</vt:lpstr>
      <vt:lpstr>Palatino Linotype</vt:lpstr>
      <vt:lpstr>Times New Roman</vt:lpstr>
      <vt:lpstr>Traditional Arabic</vt:lpstr>
      <vt:lpstr>肥皂</vt:lpstr>
      <vt:lpstr>PowerPoint 演示文稿</vt:lpstr>
      <vt:lpstr> Looking into the future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250</cp:revision>
  <dcterms:created xsi:type="dcterms:W3CDTF">2020-02-06T10:57:00Z</dcterms:created>
  <dcterms:modified xsi:type="dcterms:W3CDTF">2020-10-26T01:48:15Z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KSOProductBuildVer">
    <vt:lpwstr>2052-10.1.0.7698</vt:lpwstr>
  </property>
</Properties>
</file>