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361" r:id="rId3"/>
    <p:sldId id="1223" r:id="rId4"/>
    <p:sldId id="1224" r:id="rId5"/>
    <p:sldId id="1225" r:id="rId6"/>
    <p:sldId id="1226" r:id="rId7"/>
    <p:sldId id="1227" r:id="rId8"/>
    <p:sldId id="1228" r:id="rId9"/>
    <p:sldId id="1229" r:id="rId10"/>
    <p:sldId id="1230" r:id="rId11"/>
    <p:sldId id="1231" r:id="rId12"/>
    <p:sldId id="1232" r:id="rId13"/>
    <p:sldId id="1233" r:id="rId14"/>
    <p:sldId id="1234" r:id="rId15"/>
    <p:sldId id="1235" r:id="rId16"/>
    <p:sldId id="1236" r:id="rId17"/>
    <p:sldId id="1237" r:id="rId18"/>
    <p:sldId id="1238" r:id="rId19"/>
    <p:sldId id="1239" r:id="rId20"/>
    <p:sldId id="1240" r:id="rId21"/>
    <p:sldId id="1241" r:id="rId22"/>
    <p:sldId id="1242" r:id="rId23"/>
    <p:sldId id="1243" r:id="rId24"/>
    <p:sldId id="1244" r:id="rId25"/>
    <p:sldId id="1245" r:id="rId26"/>
    <p:sldId id="1246" r:id="rId27"/>
    <p:sldId id="1247" r:id="rId28"/>
    <p:sldId id="1248" r:id="rId29"/>
    <p:sldId id="1249" r:id="rId30"/>
    <p:sldId id="1250" r:id="rId31"/>
    <p:sldId id="1251" r:id="rId32"/>
    <p:sldId id="1252" r:id="rId33"/>
    <p:sldId id="1253" r:id="rId34"/>
    <p:sldId id="1254" r:id="rId35"/>
    <p:sldId id="1255" r:id="rId36"/>
    <p:sldId id="1256" r:id="rId37"/>
    <p:sldId id="1257" r:id="rId38"/>
    <p:sldId id="1258" r:id="rId39"/>
    <p:sldId id="1259" r:id="rId40"/>
    <p:sldId id="1260" r:id="rId41"/>
    <p:sldId id="1261" r:id="rId42"/>
    <p:sldId id="1262" r:id="rId43"/>
    <p:sldId id="1263" r:id="rId44"/>
    <p:sldId id="1264" r:id="rId45"/>
    <p:sldId id="1265" r:id="rId46"/>
    <p:sldId id="1266" r:id="rId47"/>
    <p:sldId id="1267" r:id="rId48"/>
    <p:sldId id="1268" r:id="rId49"/>
    <p:sldId id="1269" r:id="rId50"/>
    <p:sldId id="1270" r:id="rId51"/>
    <p:sldId id="1271" r:id="rId52"/>
    <p:sldId id="1272" r:id="rId53"/>
    <p:sldId id="1273" r:id="rId54"/>
    <p:sldId id="1274" r:id="rId55"/>
    <p:sldId id="1275" r:id="rId56"/>
    <p:sldId id="1276" r:id="rId57"/>
    <p:sldId id="1277" r:id="rId58"/>
    <p:sldId id="1278" r:id="rId59"/>
    <p:sldId id="2484" r:id="rId6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handoutMaster" Target="handoutMasters/handoutMaster1.xml"/><Relationship Id="rId61" Type="http://schemas.openxmlformats.org/officeDocument/2006/relationships/notesMaster" Target="notesMasters/notesMaster1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651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练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-17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59065" y="4018915"/>
            <a:ext cx="406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顺序法记单词  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3-4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6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delicate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desperate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46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75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delicate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delɪkət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53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delicate piece of glass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5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dɪ'lɪvə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55" name="表格 10"/>
          <p:cNvGraphicFramePr>
            <a:graphicFrameLocks noGrp="1"/>
          </p:cNvGraphicFramePr>
          <p:nvPr/>
        </p:nvGraphicFramePr>
        <p:xfrm>
          <a:off x="6092078" y="2922372"/>
          <a:ext cx="59400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038"/>
                <a:gridCol w="50750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liver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离开＋提高→送上去→递送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 a parcel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56" name="表格 11"/>
          <p:cNvGraphicFramePr>
            <a:graphicFrameLocks noGrp="1"/>
          </p:cNvGraphicFramePr>
          <p:nvPr/>
        </p:nvGraphicFramePr>
        <p:xfrm>
          <a:off x="241540" y="4593368"/>
          <a:ext cx="5751636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37523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desperate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despərɪt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57" name="表格 12"/>
          <p:cNvGraphicFramePr>
            <a:graphicFrameLocks noGrp="1"/>
          </p:cNvGraphicFramePr>
          <p:nvPr/>
        </p:nvGraphicFramePr>
        <p:xfrm>
          <a:off x="6092078" y="458619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sper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离开＋希望＋的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desperate about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6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易破碎的；易病的</a:t>
            </a:r>
            <a:endParaRPr lang="zh-CN" altLang="en-US" sz="2400" dirty="0"/>
          </a:p>
        </p:txBody>
      </p:sp>
      <p:sp>
        <p:nvSpPr>
          <p:cNvPr id="105347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递送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货物</a:t>
            </a:r>
            <a:r>
              <a:rPr lang="en-US" altLang="zh-CN" sz="2400" b="1" dirty="0"/>
              <a:t>)</a:t>
            </a:r>
            <a:endParaRPr lang="zh-CN" altLang="en-US" sz="2400" b="1" dirty="0"/>
          </a:p>
        </p:txBody>
      </p:sp>
      <p:sp>
        <p:nvSpPr>
          <p:cNvPr id="1053471" name="文本框 21"/>
          <p:cNvSpPr txBox="1"/>
          <p:nvPr/>
        </p:nvSpPr>
        <p:spPr>
          <a:xfrm>
            <a:off x="2605559" y="5057985"/>
            <a:ext cx="348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绝望的；不顾一切的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467" grpId="0"/>
      <p:bldP spid="1053468" grpId="0"/>
      <p:bldP spid="1053469" grpId="0"/>
      <p:bldP spid="1053470" grpId="0"/>
      <p:bldP spid="10534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7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destination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diamond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47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75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destɪ'neɪʃən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59" name="表格 6"/>
          <p:cNvGraphicFramePr>
            <a:graphicFrameLocks noGrp="1"/>
          </p:cNvGraphicFramePr>
          <p:nvPr/>
        </p:nvGraphicFramePr>
        <p:xfrm>
          <a:off x="6092078" y="951736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destin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命运＋后缀→归宿→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目的地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reach a destination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6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dɪ'tɜːmɪn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61" name="表格 10"/>
          <p:cNvGraphicFramePr>
            <a:graphicFrameLocks noGrp="1"/>
          </p:cNvGraphicFramePr>
          <p:nvPr/>
        </p:nvGraphicFramePr>
        <p:xfrm>
          <a:off x="6092077" y="287584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785"/>
                <a:gridCol w="52749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termine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加强＋界线→决断→决定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determine one's character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7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目的地</a:t>
            </a:r>
            <a:endParaRPr lang="zh-CN" altLang="en-US" sz="2400" dirty="0"/>
          </a:p>
        </p:txBody>
      </p:sp>
      <p:sp>
        <p:nvSpPr>
          <p:cNvPr id="105347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决定</a:t>
            </a:r>
            <a:endParaRPr lang="zh-CN" altLang="en-US" sz="2400" b="1" dirty="0"/>
          </a:p>
        </p:txBody>
      </p:sp>
      <p:graphicFrame>
        <p:nvGraphicFramePr>
          <p:cNvPr id="419776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diamond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daɪəmənd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63" name="表格 12"/>
          <p:cNvGraphicFramePr>
            <a:graphicFrameLocks noGrp="1"/>
          </p:cNvGraphicFramePr>
          <p:nvPr/>
        </p:nvGraphicFramePr>
        <p:xfrm>
          <a:off x="6092077" y="4564398"/>
          <a:ext cx="585053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997"/>
                <a:gridCol w="49985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mond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穿过＋看作“山”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mount 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从山里挖“钻石”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7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钻石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472" grpId="0"/>
      <p:bldP spid="1053473" grpId="0"/>
      <p:bldP spid="1053474" grpId="0"/>
      <p:bldP spid="1053475" grpId="0"/>
      <p:bldP spid="10534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7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dignity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dimension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47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76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dignity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dɪɡnətɪ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65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dign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尊贵＋名词后缀→尊严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ignore others' dignity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6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dilemma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dɪ'lemə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67" name="表格 10"/>
          <p:cNvGraphicFramePr>
            <a:graphicFrameLocks noGrp="1"/>
          </p:cNvGraphicFramePr>
          <p:nvPr/>
        </p:nvGraphicFramePr>
        <p:xfrm>
          <a:off x="6092077" y="2922372"/>
          <a:ext cx="609992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314"/>
                <a:gridCol w="52116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二＋争论→两面都有争论→进退两难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in a dilemma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68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daɪ'menʃən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69" name="表格 12"/>
          <p:cNvGraphicFramePr>
            <a:graphicFrameLocks noGrp="1"/>
          </p:cNvGraphicFramePr>
          <p:nvPr/>
        </p:nvGraphicFramePr>
        <p:xfrm>
          <a:off x="6092078" y="458619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二＋测量→尺寸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cartoons of three dimensions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7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尊严</a:t>
            </a:r>
            <a:endParaRPr lang="zh-CN" altLang="en-US" sz="2400" dirty="0"/>
          </a:p>
        </p:txBody>
      </p:sp>
      <p:sp>
        <p:nvSpPr>
          <p:cNvPr id="105348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困境，进退两难</a:t>
            </a:r>
            <a:endParaRPr lang="zh-CN" altLang="en-US" sz="2400" b="1" dirty="0"/>
          </a:p>
        </p:txBody>
      </p:sp>
      <p:sp>
        <p:nvSpPr>
          <p:cNvPr id="105348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尺寸，维度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477" grpId="0"/>
      <p:bldP spid="1053478" grpId="0"/>
      <p:bldP spid="1053479" grpId="0"/>
      <p:bldP spid="1053480" grpId="0"/>
      <p:bldP spid="10534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8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discrimination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48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770" name="表格 4"/>
          <p:cNvGraphicFramePr>
            <a:graphicFrameLocks noGrp="1"/>
          </p:cNvGraphicFramePr>
          <p:nvPr/>
        </p:nvGraphicFramePr>
        <p:xfrm>
          <a:off x="241539" y="1165781"/>
          <a:ext cx="5894855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1100"/>
                <a:gridCol w="319375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discrimination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dɪˌskrɪmɪ'neɪʃən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71" name="表格 6"/>
          <p:cNvGraphicFramePr>
            <a:graphicFrameLocks noGrp="1"/>
          </p:cNvGraphicFramePr>
          <p:nvPr/>
        </p:nvGraphicFramePr>
        <p:xfrm>
          <a:off x="6092078" y="1163609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crimin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分开＋辨别→歧视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racial discrimination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7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dizzy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dɪzɪ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73" name="表格 10"/>
          <p:cNvGraphicFramePr>
            <a:graphicFrameLocks noGrp="1"/>
          </p:cNvGraphicFramePr>
          <p:nvPr/>
        </p:nvGraphicFramePr>
        <p:xfrm>
          <a:off x="6092077" y="2652821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785"/>
                <a:gridCol w="527496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 somewhat dizzy in front of flashlights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84" name="文本框 19"/>
          <p:cNvSpPr txBox="1"/>
          <p:nvPr/>
        </p:nvSpPr>
        <p:spPr>
          <a:xfrm>
            <a:off x="2850886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歧视</a:t>
            </a:r>
            <a:endParaRPr lang="zh-CN" altLang="en-US" sz="2400" dirty="0"/>
          </a:p>
        </p:txBody>
      </p:sp>
      <p:sp>
        <p:nvSpPr>
          <p:cNvPr id="105348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头昏眼花的</a:t>
            </a:r>
            <a:endParaRPr lang="zh-CN" altLang="en-US" sz="2400" b="1" dirty="0"/>
          </a:p>
        </p:txBody>
      </p:sp>
      <p:graphicFrame>
        <p:nvGraphicFramePr>
          <p:cNvPr id="419777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dɒkjʊmənt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75" name="表格 12"/>
          <p:cNvGraphicFramePr>
            <a:graphicFrameLocks noGrp="1"/>
          </p:cNvGraphicFramePr>
          <p:nvPr/>
        </p:nvGraphicFramePr>
        <p:xfrm>
          <a:off x="6092078" y="456439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doc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教＋容器＋后缀→包含指教别人的东西→文件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8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文件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482" grpId="0"/>
      <p:bldP spid="1053483" grpId="0"/>
      <p:bldP spid="1053484" grpId="0"/>
      <p:bldP spid="1053485" grpId="0"/>
      <p:bldP spid="10534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8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double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drug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48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77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dʌbl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77" name="表格 6"/>
          <p:cNvGraphicFramePr>
            <a:graphicFrameLocks noGrp="1"/>
          </p:cNvGraphicFramePr>
          <p:nvPr/>
        </p:nvGraphicFramePr>
        <p:xfrm>
          <a:off x="6092077" y="1191049"/>
          <a:ext cx="598469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33"/>
                <a:gridCol w="51131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 a double room 7 days in advance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7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drɑːft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79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draft an important document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8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drʌɡ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81" name="表格 12"/>
          <p:cNvGraphicFramePr>
            <a:graphicFrameLocks noGrp="1"/>
          </p:cNvGraphicFramePr>
          <p:nvPr/>
        </p:nvGraphicFramePr>
        <p:xfrm>
          <a:off x="6092078" y="458619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criticize drug abuse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8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双倍的</a:t>
            </a:r>
            <a:endParaRPr lang="zh-CN" altLang="en-US" sz="2400" dirty="0"/>
          </a:p>
        </p:txBody>
      </p:sp>
      <p:sp>
        <p:nvSpPr>
          <p:cNvPr id="105349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草稿  </a:t>
            </a:r>
            <a:r>
              <a:rPr lang="en-US" altLang="zh-CN" sz="2400" b="1" i="1" dirty="0" smtClean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起草</a:t>
            </a:r>
            <a:endParaRPr lang="zh-CN" altLang="en-US" sz="2400" b="1" dirty="0"/>
          </a:p>
        </p:txBody>
      </p:sp>
      <p:sp>
        <p:nvSpPr>
          <p:cNvPr id="105349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药；毒品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487" grpId="0"/>
      <p:bldP spid="1053488" grpId="0"/>
      <p:bldP spid="1053489" grpId="0"/>
      <p:bldP spid="1053490" grpId="0"/>
      <p:bldP spid="10534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9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dynamic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embarrass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49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78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daɪ'næmɪk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83" name="表格 6"/>
          <p:cNvGraphicFramePr>
            <a:graphicFrameLocks noGrp="1"/>
          </p:cNvGraphicFramePr>
          <p:nvPr/>
        </p:nvGraphicFramePr>
        <p:xfrm>
          <a:off x="6092078" y="1185911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dynam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威力＋的→有活力的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most dynamic students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8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dynasty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daɪnəstɪ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85" name="表格 10"/>
          <p:cNvGraphicFramePr>
            <a:graphicFrameLocks noGrp="1"/>
          </p:cNvGraphicFramePr>
          <p:nvPr/>
        </p:nvGraphicFramePr>
        <p:xfrm>
          <a:off x="6092078" y="2875845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dyn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asty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威力＋人→统治者→王朝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during the Tang dynasty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9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有活力的</a:t>
            </a:r>
            <a:endParaRPr lang="zh-CN" altLang="en-US" sz="2400" dirty="0"/>
          </a:p>
        </p:txBody>
      </p:sp>
      <p:sp>
        <p:nvSpPr>
          <p:cNvPr id="105349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王朝，朝代</a:t>
            </a:r>
            <a:endParaRPr lang="zh-CN" altLang="en-US" sz="2400" b="1" dirty="0"/>
          </a:p>
        </p:txBody>
      </p:sp>
      <p:graphicFrame>
        <p:nvGraphicFramePr>
          <p:cNvPr id="419778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embarrass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ɪm'bærəs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87" name="表格 12"/>
          <p:cNvGraphicFramePr>
            <a:graphicFrameLocks noGrp="1"/>
          </p:cNvGraphicFramePr>
          <p:nvPr/>
        </p:nvGraphicFramePr>
        <p:xfrm>
          <a:off x="6092078" y="433022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barr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拿＋棍＋屁股→棍打屁股→使难堪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embarrass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9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使难堪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492" grpId="0"/>
      <p:bldP spid="1053493" grpId="0"/>
      <p:bldP spid="1053494" grpId="0"/>
      <p:bldP spid="1053495" grpId="0"/>
      <p:bldP spid="10534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9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emperor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entertainment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49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78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emperor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empərə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89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emper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命令＋者→皇帝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cruel emperor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9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enterprise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entəpraɪz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91" name="表格 10"/>
          <p:cNvGraphicFramePr>
            <a:graphicFrameLocks noGrp="1"/>
          </p:cNvGraphicFramePr>
          <p:nvPr/>
        </p:nvGraphicFramePr>
        <p:xfrm>
          <a:off x="6092077" y="2654745"/>
          <a:ext cx="585053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997"/>
                <a:gridCol w="49985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enter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prise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进入＋拿→进去拿利润→企业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 small enterprises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92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3172"/>
                <a:gridCol w="281562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entertainment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entə'teɪnmənt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93" name="表格 12"/>
          <p:cNvGraphicFramePr>
            <a:graphicFrameLocks noGrp="1"/>
          </p:cNvGraphicFramePr>
          <p:nvPr/>
        </p:nvGraphicFramePr>
        <p:xfrm>
          <a:off x="6092078" y="458619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entertain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娱乐＋后缀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colorful entertainment activities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9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皇帝</a:t>
            </a:r>
            <a:endParaRPr lang="zh-CN" altLang="en-US" sz="2400" dirty="0"/>
          </a:p>
        </p:txBody>
      </p:sp>
      <p:sp>
        <p:nvSpPr>
          <p:cNvPr id="105350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企业</a:t>
            </a:r>
            <a:endParaRPr lang="zh-CN" altLang="en-US" sz="2400" b="1" dirty="0"/>
          </a:p>
        </p:txBody>
      </p:sp>
      <p:sp>
        <p:nvSpPr>
          <p:cNvPr id="1053501" name="文本框 21"/>
          <p:cNvSpPr txBox="1"/>
          <p:nvPr/>
        </p:nvSpPr>
        <p:spPr>
          <a:xfrm>
            <a:off x="2862033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娱乐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497" grpId="0"/>
      <p:bldP spid="1053498" grpId="0"/>
      <p:bldP spid="1053499" grpId="0"/>
      <p:bldP spid="1053500" grpId="0"/>
      <p:bldP spid="10535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0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enthusiastic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error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50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79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3240"/>
                <a:gridCol w="31045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enthusiastic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ˌ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juːzɪ'æstɪk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95" name="表格 6"/>
          <p:cNvGraphicFramePr>
            <a:graphicFrameLocks noGrp="1"/>
          </p:cNvGraphicFramePr>
          <p:nvPr/>
        </p:nvGraphicFramePr>
        <p:xfrm>
          <a:off x="6092078" y="1174761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enthusias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热情＋的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enthusiastic about sports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9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4392"/>
                <a:gridCol w="309334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ɪn'vaɪrənmənt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97" name="表格 10"/>
          <p:cNvGraphicFramePr>
            <a:graphicFrameLocks noGrp="1"/>
          </p:cNvGraphicFramePr>
          <p:nvPr/>
        </p:nvGraphicFramePr>
        <p:xfrm>
          <a:off x="6092078" y="2898146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environ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包围＋后缀→周围的地方→环境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50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热情的</a:t>
            </a:r>
            <a:endParaRPr lang="zh-CN" altLang="en-US" sz="2400" dirty="0"/>
          </a:p>
        </p:txBody>
      </p:sp>
      <p:sp>
        <p:nvSpPr>
          <p:cNvPr id="105350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环境</a:t>
            </a:r>
            <a:endParaRPr lang="zh-CN" altLang="en-US" sz="2400" b="1" dirty="0"/>
          </a:p>
        </p:txBody>
      </p:sp>
      <p:graphicFrame>
        <p:nvGraphicFramePr>
          <p:cNvPr id="4197798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erə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99" name="表格 12"/>
          <p:cNvGraphicFramePr>
            <a:graphicFrameLocks noGrp="1"/>
          </p:cNvGraphicFramePr>
          <p:nvPr/>
        </p:nvGraphicFramePr>
        <p:xfrm>
          <a:off x="6092078" y="456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err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犯错＋后缀→错误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correct spelling errors 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]mistake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50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错误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502" grpId="0"/>
      <p:bldP spid="1053503" grpId="0"/>
      <p:bldP spid="1053504" grpId="0"/>
      <p:bldP spid="1053505" grpId="0"/>
      <p:bldP spid="10535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0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essay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revolution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50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80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eseɪ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01" name="表格 6"/>
          <p:cNvGraphicFramePr>
            <a:graphicFrameLocks noGrp="1"/>
          </p:cNvGraphicFramePr>
          <p:nvPr/>
        </p:nvGraphicFramePr>
        <p:xfrm>
          <a:off x="6092077" y="1191049"/>
          <a:ext cx="569476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311"/>
                <a:gridCol w="4865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say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加强＋说→表达出来→文章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publish a critical essay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0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iːvə'luːʃən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03" name="表格 10"/>
          <p:cNvGraphicFramePr>
            <a:graphicFrameLocks noGrp="1"/>
          </p:cNvGraphicFramePr>
          <p:nvPr/>
        </p:nvGraphicFramePr>
        <p:xfrm>
          <a:off x="6092078" y="266589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vol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出＋转动＋后缀→螺旋形转动→进化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long evolution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0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revolution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revə'luːʃən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05" name="表格 12"/>
          <p:cNvGraphicFramePr>
            <a:graphicFrameLocks noGrp="1"/>
          </p:cNvGraphicFramePr>
          <p:nvPr/>
        </p:nvGraphicFramePr>
        <p:xfrm>
          <a:off x="6092078" y="458619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evolution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后＋进化→操纵进化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industrial revolution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50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文章，小品文</a:t>
            </a:r>
            <a:endParaRPr lang="zh-CN" altLang="en-US" sz="2400" dirty="0"/>
          </a:p>
        </p:txBody>
      </p:sp>
      <p:sp>
        <p:nvSpPr>
          <p:cNvPr id="105351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进化</a:t>
            </a:r>
            <a:endParaRPr lang="zh-CN" altLang="en-US" sz="2400" b="1" dirty="0"/>
          </a:p>
        </p:txBody>
      </p:sp>
      <p:sp>
        <p:nvSpPr>
          <p:cNvPr id="105351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革命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507" grpId="0"/>
      <p:bldP spid="1053508" grpId="0"/>
      <p:bldP spid="1053509" grpId="0"/>
      <p:bldP spid="1053510" grpId="0"/>
      <p:bldP spid="10535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1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excuse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fault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51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80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excuse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ɪk'skjuːs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07" name="表格 6"/>
          <p:cNvGraphicFramePr>
            <a:graphicFrameLocks noGrp="1"/>
          </p:cNvGraphicFramePr>
          <p:nvPr/>
        </p:nvGraphicFramePr>
        <p:xfrm>
          <a:off x="6092078" y="115245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cuse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出＋原因→借口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find an excuse for one's absence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0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ɪk'spɪərɪəns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09" name="表格 10"/>
          <p:cNvGraphicFramePr>
            <a:graphicFrameLocks noGrp="1"/>
          </p:cNvGraphicFramePr>
          <p:nvPr/>
        </p:nvGraphicFramePr>
        <p:xfrm>
          <a:off x="6092078" y="2452100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记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ence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出＋周围→去周围看→经历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51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借口</a:t>
            </a:r>
            <a:endParaRPr lang="zh-CN" altLang="en-US" sz="2400" dirty="0"/>
          </a:p>
        </p:txBody>
      </p:sp>
      <p:sp>
        <p:nvSpPr>
          <p:cNvPr id="105351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经验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经历</a:t>
            </a:r>
            <a:endParaRPr lang="zh-CN" altLang="en-US" sz="2400" b="1" dirty="0"/>
          </a:p>
        </p:txBody>
      </p:sp>
      <p:graphicFrame>
        <p:nvGraphicFramePr>
          <p:cNvPr id="419781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fault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fɔːlt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11" name="表格 12"/>
          <p:cNvGraphicFramePr>
            <a:graphicFrameLocks noGrp="1"/>
          </p:cNvGraphicFramePr>
          <p:nvPr/>
        </p:nvGraphicFramePr>
        <p:xfrm>
          <a:off x="6092078" y="474281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punish a serious fault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51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过错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512" grpId="0"/>
      <p:bldP spid="1053513" grpId="0"/>
      <p:bldP spid="1053514" grpId="0"/>
      <p:bldP spid="1053515" grpId="0"/>
      <p:bldP spid="10535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27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顺序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428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3429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153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3430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3431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continent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conventional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convey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corporation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cosy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cough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course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criterion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cuisine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cushion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debate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deliberately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delicate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desperate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destination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diamond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dignity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dimension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discrimination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document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double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drug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dynamic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embarrass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emperor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entertainment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enthusiastic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error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essay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revolution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excuse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fault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feast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festival</a:t>
              </a:r>
              <a:endParaRPr lang="zh-CN" altLang="en-US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154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3432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3433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单词活用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用所给动词的适当形式填空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介词填空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3434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435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1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feast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festival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51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812" name="表格 4"/>
          <p:cNvGraphicFramePr>
            <a:graphicFrameLocks noGrp="1"/>
          </p:cNvGraphicFramePr>
          <p:nvPr/>
        </p:nvGraphicFramePr>
        <p:xfrm>
          <a:off x="237826" y="85354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fiːst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13" name="表格 6"/>
          <p:cNvGraphicFramePr>
            <a:graphicFrameLocks noGrp="1"/>
          </p:cNvGraphicFramePr>
          <p:nvPr/>
        </p:nvGraphicFramePr>
        <p:xfrm>
          <a:off x="6092078" y="61118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drunk at a grand feast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14" name="表格 9"/>
          <p:cNvGraphicFramePr>
            <a:graphicFrameLocks noGrp="1"/>
          </p:cNvGraphicFramePr>
          <p:nvPr/>
        </p:nvGraphicFramePr>
        <p:xfrm>
          <a:off x="237826" y="228791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fedərəl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15" name="表格 10"/>
          <p:cNvGraphicFramePr>
            <a:graphicFrameLocks noGrp="1"/>
          </p:cNvGraphicFramePr>
          <p:nvPr/>
        </p:nvGraphicFramePr>
        <p:xfrm>
          <a:off x="6092078" y="186300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federal government of the United States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16" name="表格 11"/>
          <p:cNvGraphicFramePr>
            <a:graphicFrameLocks noGrp="1"/>
          </p:cNvGraphicFramePr>
          <p:nvPr/>
        </p:nvGraphicFramePr>
        <p:xfrm>
          <a:off x="237826" y="3723566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ferɪ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17" name="表格 12"/>
          <p:cNvGraphicFramePr>
            <a:graphicFrameLocks noGrp="1"/>
          </p:cNvGraphicFramePr>
          <p:nvPr/>
        </p:nvGraphicFramePr>
        <p:xfrm>
          <a:off x="6092078" y="371638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运＋东西→渡船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cross a river by ferry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519" name="文本框 19"/>
          <p:cNvSpPr txBox="1"/>
          <p:nvPr/>
        </p:nvSpPr>
        <p:spPr>
          <a:xfrm>
            <a:off x="2605559" y="132986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宴席</a:t>
            </a:r>
            <a:endParaRPr lang="zh-CN" altLang="en-US" sz="2400" dirty="0"/>
          </a:p>
        </p:txBody>
      </p:sp>
      <p:sp>
        <p:nvSpPr>
          <p:cNvPr id="1053520" name="文本框 20"/>
          <p:cNvSpPr txBox="1"/>
          <p:nvPr/>
        </p:nvSpPr>
        <p:spPr>
          <a:xfrm>
            <a:off x="2605559" y="276357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联邦的</a:t>
            </a:r>
            <a:endParaRPr lang="zh-CN" altLang="en-US" sz="2400" b="1" dirty="0"/>
          </a:p>
        </p:txBody>
      </p:sp>
      <p:sp>
        <p:nvSpPr>
          <p:cNvPr id="1053521" name="文本框 21"/>
          <p:cNvSpPr txBox="1"/>
          <p:nvPr/>
        </p:nvSpPr>
        <p:spPr>
          <a:xfrm>
            <a:off x="2605559" y="418818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渡船；渡口</a:t>
            </a:r>
            <a:endParaRPr lang="zh-CN" altLang="en-US" sz="2400" dirty="0"/>
          </a:p>
        </p:txBody>
      </p:sp>
      <p:graphicFrame>
        <p:nvGraphicFramePr>
          <p:cNvPr id="4197818" name="表格 13"/>
          <p:cNvGraphicFramePr>
            <a:graphicFrameLocks noGrp="1"/>
          </p:cNvGraphicFramePr>
          <p:nvPr/>
        </p:nvGraphicFramePr>
        <p:xfrm>
          <a:off x="237826" y="5136055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festival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festɪvl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19" name="表格 14"/>
          <p:cNvGraphicFramePr>
            <a:graphicFrameLocks noGrp="1"/>
          </p:cNvGraphicFramePr>
          <p:nvPr/>
        </p:nvGraphicFramePr>
        <p:xfrm>
          <a:off x="6088364" y="512887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fest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ival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庆祝＋日子→节日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celebrate Spring Festival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522" name="文本框 15"/>
          <p:cNvSpPr txBox="1"/>
          <p:nvPr/>
        </p:nvSpPr>
        <p:spPr>
          <a:xfrm>
            <a:off x="2601845" y="560067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节日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517" grpId="0"/>
      <p:bldP spid="1053518" grpId="0"/>
      <p:bldP spid="1053519" grpId="0"/>
      <p:bldP spid="1053520" grpId="0"/>
      <p:bldP spid="1053521" grpId="0"/>
      <p:bldP spid="10535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2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2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52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526" name="文本占位符 2"/>
          <p:cNvSpPr>
            <a:spLocks noGrp="1"/>
          </p:cNvSpPr>
          <p:nvPr>
            <p:ph type="body" idx="1"/>
          </p:nvPr>
        </p:nvSpPr>
        <p:spPr>
          <a:xfrm>
            <a:off x="241540" y="562977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大</a:t>
            </a:r>
            <a:r>
              <a:rPr lang="zh-CN" altLang="en-US" sz="2200" b="1" dirty="0"/>
              <a:t>陆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运送，传送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使信服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课</a:t>
            </a:r>
            <a:r>
              <a:rPr lang="zh-CN" altLang="en-US" sz="2200" b="1" dirty="0"/>
              <a:t>程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en-US" altLang="zh-CN" sz="2200" b="1" i="1" dirty="0" smtClean="0"/>
              <a:t>/v</a:t>
            </a:r>
            <a:r>
              <a:rPr lang="en-US" altLang="zh-CN" sz="2200" b="1" i="1" dirty="0"/>
              <a:t>.</a:t>
            </a:r>
            <a:r>
              <a:rPr lang="en-US" altLang="zh-CN" sz="2200" b="1" dirty="0"/>
              <a:t>(</a:t>
            </a:r>
            <a:r>
              <a:rPr lang="zh-CN" altLang="en-US" sz="2200" b="1" dirty="0"/>
              <a:t>正式</a:t>
            </a:r>
            <a:r>
              <a:rPr lang="en-US" altLang="zh-CN" sz="2200" b="1" dirty="0"/>
              <a:t>)</a:t>
            </a:r>
            <a:r>
              <a:rPr lang="zh-CN" altLang="en-US" sz="2200" b="1" dirty="0"/>
              <a:t>讨论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声明，宣告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adv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故意地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递送</a:t>
            </a:r>
            <a:r>
              <a:rPr lang="en-US" altLang="zh-CN" sz="2200" b="1" dirty="0"/>
              <a:t>(</a:t>
            </a:r>
            <a:r>
              <a:rPr lang="zh-CN" altLang="en-US" sz="2200" b="1" dirty="0"/>
              <a:t>货物</a:t>
            </a:r>
            <a:r>
              <a:rPr lang="en-US" altLang="zh-CN" sz="2200" b="1" dirty="0"/>
              <a:t>)</a:t>
            </a:r>
            <a:endParaRPr lang="en-US" altLang="zh-CN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绝望的，不顾一切的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目</a:t>
            </a:r>
            <a:r>
              <a:rPr lang="zh-CN" altLang="en-US" sz="2200" b="1" dirty="0"/>
              <a:t>的地</a:t>
            </a:r>
            <a:endParaRPr lang="zh-CN" altLang="en-US" sz="2200" b="1" dirty="0"/>
          </a:p>
        </p:txBody>
      </p:sp>
      <p:sp>
        <p:nvSpPr>
          <p:cNvPr id="1053527" name="文本占位符 2"/>
          <p:cNvSpPr txBox="1"/>
          <p:nvPr/>
        </p:nvSpPr>
        <p:spPr>
          <a:xfrm>
            <a:off x="6049402" y="562977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决定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困</a:t>
            </a:r>
            <a:r>
              <a:rPr lang="zh-CN" altLang="en-US" sz="2200" b="1" dirty="0"/>
              <a:t>境，进退两难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双倍的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使难堪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热情的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环</a:t>
            </a:r>
            <a:r>
              <a:rPr lang="zh-CN" altLang="en-US" sz="2200" b="1" dirty="0"/>
              <a:t>境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借</a:t>
            </a:r>
            <a:r>
              <a:rPr lang="zh-CN" altLang="en-US" sz="2200" b="1" dirty="0"/>
              <a:t>口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经</a:t>
            </a:r>
            <a:r>
              <a:rPr lang="zh-CN" altLang="en-US" sz="2200" b="1" dirty="0"/>
              <a:t>验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经历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n.</a:t>
            </a:r>
            <a:r>
              <a:rPr lang="zh-CN" altLang="en-US" sz="2200" b="1" dirty="0" smtClean="0"/>
              <a:t>过</a:t>
            </a:r>
            <a:r>
              <a:rPr lang="zh-CN" altLang="en-US" sz="2200" b="1" dirty="0"/>
              <a:t>错</a:t>
            </a:r>
            <a:endParaRPr lang="zh-CN" altLang="en-US" sz="2200" b="1" dirty="0"/>
          </a:p>
        </p:txBody>
      </p:sp>
      <p:sp>
        <p:nvSpPr>
          <p:cNvPr id="1053528" name="文本框 5"/>
          <p:cNvSpPr txBox="1"/>
          <p:nvPr/>
        </p:nvSpPr>
        <p:spPr>
          <a:xfrm>
            <a:off x="706186" y="432074"/>
            <a:ext cx="26548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continent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convey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convince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course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debate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declare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deliberately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deliver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desperate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destination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3529" name="文本框 6"/>
          <p:cNvSpPr txBox="1"/>
          <p:nvPr/>
        </p:nvSpPr>
        <p:spPr>
          <a:xfrm>
            <a:off x="6632682" y="469671"/>
            <a:ext cx="2681701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determine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dilemma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double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embarrass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enthusiastic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environment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excuse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experience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fault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524" grpId="0" animBg="1"/>
      <p:bldP spid="1053525" grpId="0"/>
      <p:bldP spid="1053526" grpId="0"/>
      <p:bldP spid="1053527" grpId="0"/>
      <p:bldP spid="1053528" grpId="0"/>
      <p:bldP spid="10535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3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53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532" name="文本占位符 2"/>
          <p:cNvSpPr>
            <a:spLocks noGrp="1"/>
          </p:cNvSpPr>
          <p:nvPr>
            <p:ph type="body" idx="1"/>
          </p:nvPr>
        </p:nvSpPr>
        <p:spPr>
          <a:xfrm>
            <a:off x="241540" y="862986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controversial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conventional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corporation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 err="1"/>
              <a:t>cosy</a:t>
            </a:r>
            <a:r>
              <a:rPr lang="en-US" altLang="zh-CN" b="1" dirty="0"/>
              <a:t>(cozy)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credit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cough </a:t>
            </a:r>
            <a:r>
              <a:rPr lang="en-US" altLang="zh-CN" b="1" i="1" dirty="0"/>
              <a:t>vi./n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crash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criterion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533" name="文本占位符 2"/>
          <p:cNvSpPr txBox="1"/>
          <p:nvPr/>
        </p:nvSpPr>
        <p:spPr>
          <a:xfrm>
            <a:off x="6049402" y="86298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cuisine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currency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cushion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delicate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diamond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dignity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dimension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discrimination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534" name="文本框 5"/>
          <p:cNvSpPr txBox="1"/>
          <p:nvPr/>
        </p:nvSpPr>
        <p:spPr>
          <a:xfrm>
            <a:off x="2410751" y="730102"/>
            <a:ext cx="376079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有争议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普通</a:t>
            </a:r>
            <a:r>
              <a:rPr lang="zh-CN" altLang="en-US" sz="2400" b="1" dirty="0">
                <a:solidFill>
                  <a:srgbClr val="C00000"/>
                </a:solidFill>
              </a:rPr>
              <a:t>的，常规的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      (</a:t>
            </a:r>
            <a:r>
              <a:rPr lang="zh-CN" altLang="en-US" sz="2400" b="1" dirty="0">
                <a:solidFill>
                  <a:srgbClr val="C00000"/>
                </a:solidFill>
              </a:rPr>
              <a:t>大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公司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舒适</a:t>
            </a:r>
            <a:r>
              <a:rPr lang="zh-CN" altLang="en-US" sz="2400" b="1" dirty="0">
                <a:solidFill>
                  <a:srgbClr val="C00000"/>
                </a:solidFill>
              </a:rPr>
              <a:t>的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信用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咳嗽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撞毁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标准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3535" name="文本框 6"/>
          <p:cNvSpPr txBox="1"/>
          <p:nvPr/>
        </p:nvSpPr>
        <p:spPr>
          <a:xfrm>
            <a:off x="8064347" y="752135"/>
            <a:ext cx="3679966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烹调</a:t>
            </a:r>
            <a:r>
              <a:rPr lang="zh-CN" altLang="en-US" sz="2400" b="1" dirty="0">
                <a:solidFill>
                  <a:srgbClr val="C00000"/>
                </a:solidFill>
              </a:rPr>
              <a:t>术；菜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货币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软垫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易</a:t>
            </a:r>
            <a:r>
              <a:rPr lang="zh-CN" altLang="en-US" sz="2400" b="1" dirty="0">
                <a:solidFill>
                  <a:srgbClr val="C00000"/>
                </a:solidFill>
              </a:rPr>
              <a:t>破碎的；易病的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钻石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尊严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尺寸</a:t>
            </a:r>
            <a:r>
              <a:rPr lang="zh-CN" altLang="en-US" sz="2400" b="1" dirty="0">
                <a:solidFill>
                  <a:srgbClr val="C00000"/>
                </a:solidFill>
              </a:rPr>
              <a:t>，维度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    歧视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530" grpId="0" animBg="1"/>
      <p:bldP spid="1053531" grpId="0"/>
      <p:bldP spid="1053532" grpId="0"/>
      <p:bldP spid="1053533" grpId="0"/>
      <p:bldP spid="1053534" grpId="0"/>
      <p:bldP spid="10535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3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537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538" name="文本占位符 2"/>
          <p:cNvSpPr>
            <a:spLocks noGrp="1"/>
          </p:cNvSpPr>
          <p:nvPr>
            <p:ph type="body" idx="1"/>
          </p:nvPr>
        </p:nvSpPr>
        <p:spPr>
          <a:xfrm>
            <a:off x="241540" y="907596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dizzy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document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draft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dynamic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dynasty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ferry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festival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enterprise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539" name="文本占位符 2"/>
          <p:cNvSpPr txBox="1"/>
          <p:nvPr/>
        </p:nvSpPr>
        <p:spPr>
          <a:xfrm>
            <a:off x="6049402" y="90759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entertainment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26</a:t>
            </a:r>
            <a:r>
              <a:rPr lang="zh-CN" altLang="en-US" b="1" dirty="0"/>
              <a:t>．</a:t>
            </a:r>
            <a:r>
              <a:rPr lang="en-US" altLang="zh-CN" b="1" dirty="0"/>
              <a:t>error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27</a:t>
            </a:r>
            <a:r>
              <a:rPr lang="zh-CN" altLang="en-US" b="1" dirty="0"/>
              <a:t>．</a:t>
            </a:r>
            <a:r>
              <a:rPr lang="en-US" altLang="zh-CN" b="1" dirty="0"/>
              <a:t>essay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28</a:t>
            </a:r>
            <a:r>
              <a:rPr lang="zh-CN" altLang="en-US" b="1" dirty="0"/>
              <a:t>．</a:t>
            </a:r>
            <a:r>
              <a:rPr lang="en-US" altLang="zh-CN" b="1" dirty="0"/>
              <a:t>evolution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29</a:t>
            </a:r>
            <a:r>
              <a:rPr lang="zh-CN" altLang="en-US" b="1" dirty="0"/>
              <a:t>．</a:t>
            </a:r>
            <a:r>
              <a:rPr lang="en-US" altLang="zh-CN" b="1" dirty="0"/>
              <a:t>revolution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30</a:t>
            </a:r>
            <a:r>
              <a:rPr lang="zh-CN" altLang="en-US" b="1" dirty="0"/>
              <a:t>．</a:t>
            </a:r>
            <a:r>
              <a:rPr lang="en-US" altLang="zh-CN" b="1" dirty="0"/>
              <a:t>feast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31</a:t>
            </a:r>
            <a:r>
              <a:rPr lang="zh-CN" altLang="en-US" b="1" dirty="0"/>
              <a:t>．</a:t>
            </a:r>
            <a:r>
              <a:rPr lang="en-US" altLang="zh-CN" b="1" dirty="0"/>
              <a:t>federal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540" name="文本框 5"/>
          <p:cNvSpPr txBox="1"/>
          <p:nvPr/>
        </p:nvSpPr>
        <p:spPr>
          <a:xfrm>
            <a:off x="2102146" y="752678"/>
            <a:ext cx="376079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头昏眼花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文件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草稿</a:t>
            </a:r>
            <a:r>
              <a:rPr lang="zh-CN" altLang="en-US" sz="2400" b="1" dirty="0">
                <a:solidFill>
                  <a:srgbClr val="C00000"/>
                </a:solidFill>
              </a:rPr>
              <a:t>；起草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有</a:t>
            </a:r>
            <a:r>
              <a:rPr lang="zh-CN" altLang="en-US" sz="2400" b="1" dirty="0">
                <a:solidFill>
                  <a:srgbClr val="C00000"/>
                </a:solidFill>
              </a:rPr>
              <a:t>活力的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王朝</a:t>
            </a:r>
            <a:r>
              <a:rPr lang="zh-CN" altLang="en-US" sz="2400" b="1" dirty="0">
                <a:solidFill>
                  <a:srgbClr val="C00000"/>
                </a:solidFill>
              </a:rPr>
              <a:t>，朝代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渡船</a:t>
            </a:r>
            <a:r>
              <a:rPr lang="zh-CN" altLang="en-US" sz="2400" b="1" dirty="0">
                <a:solidFill>
                  <a:srgbClr val="C00000"/>
                </a:solidFill>
              </a:rPr>
              <a:t>；渡口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节日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企业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3541" name="文本框 6"/>
          <p:cNvSpPr txBox="1"/>
          <p:nvPr/>
        </p:nvSpPr>
        <p:spPr>
          <a:xfrm>
            <a:off x="7855027" y="763695"/>
            <a:ext cx="3972257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         娱乐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错误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文章</a:t>
            </a:r>
            <a:r>
              <a:rPr lang="zh-CN" altLang="en-US" sz="2400" b="1" dirty="0">
                <a:solidFill>
                  <a:srgbClr val="C00000"/>
                </a:solidFill>
              </a:rPr>
              <a:t>，小品文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进化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革命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宴席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联邦</a:t>
            </a:r>
            <a:r>
              <a:rPr lang="zh-CN" altLang="en-US" sz="2400" b="1" dirty="0">
                <a:solidFill>
                  <a:srgbClr val="C00000"/>
                </a:solidFill>
              </a:rPr>
              <a:t>的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536" grpId="0" animBg="1"/>
      <p:bldP spid="1053537" grpId="0"/>
      <p:bldP spid="1053538" grpId="0"/>
      <p:bldP spid="1053539" grpId="0"/>
      <p:bldP spid="1053540" grpId="0"/>
      <p:bldP spid="10535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4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54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544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Years of school life have taught me a lot of things, of which what strikes me most is that we should take care not to hurt others with our words, </a:t>
            </a:r>
            <a:r>
              <a:rPr lang="en-US" altLang="zh-CN" b="1" dirty="0" smtClean="0"/>
              <a:t>______________(</a:t>
            </a:r>
            <a:r>
              <a:rPr lang="zh-CN" altLang="en-US" b="1" dirty="0"/>
              <a:t>故意地</a:t>
            </a:r>
            <a:r>
              <a:rPr lang="en-US" altLang="zh-CN" b="1" dirty="0"/>
              <a:t>)or by accident.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Obviously, a good learning habit can help us to speed up to reach our </a:t>
            </a:r>
            <a:r>
              <a:rPr lang="en-US" altLang="zh-CN" b="1" dirty="0" smtClean="0"/>
              <a:t>______________(</a:t>
            </a:r>
            <a:r>
              <a:rPr lang="zh-CN" altLang="en-US" b="1" dirty="0"/>
              <a:t>目的地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Let me see all the official ____________ (</a:t>
            </a:r>
            <a:r>
              <a:rPr lang="zh-CN" altLang="en-US" b="1" dirty="0"/>
              <a:t>文件</a:t>
            </a:r>
            <a:r>
              <a:rPr lang="en-US" altLang="zh-CN" b="1" dirty="0"/>
              <a:t>) concerning the sale of the land.</a:t>
            </a:r>
            <a:endParaRPr lang="en-US" altLang="zh-CN" b="1" dirty="0"/>
          </a:p>
        </p:txBody>
      </p:sp>
      <p:sp>
        <p:nvSpPr>
          <p:cNvPr id="1053545" name="矩形 7"/>
          <p:cNvSpPr/>
          <p:nvPr/>
        </p:nvSpPr>
        <p:spPr>
          <a:xfrm>
            <a:off x="8182807" y="1300932"/>
            <a:ext cx="173797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deliberately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546" name="矩形 8"/>
          <p:cNvSpPr/>
          <p:nvPr/>
        </p:nvSpPr>
        <p:spPr>
          <a:xfrm>
            <a:off x="626872" y="3288684"/>
            <a:ext cx="175881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destinations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547" name="矩形 9"/>
          <p:cNvSpPr/>
          <p:nvPr/>
        </p:nvSpPr>
        <p:spPr>
          <a:xfrm>
            <a:off x="4189223" y="4037127"/>
            <a:ext cx="160492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documents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542" grpId="0" animBg="1"/>
      <p:bldP spid="1053543" grpId="0"/>
      <p:bldP spid="1053544" grpId="0"/>
      <p:bldP spid="1053545" grpId="0" animBg="1"/>
      <p:bldP spid="1053546" grpId="0" animBg="1"/>
      <p:bldP spid="10535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4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54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550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He often ____________(</a:t>
            </a:r>
            <a:r>
              <a:rPr lang="zh-CN" altLang="en-US" b="1" dirty="0"/>
              <a:t>起草</a:t>
            </a:r>
            <a:r>
              <a:rPr lang="en-US" altLang="zh-CN" b="1" dirty="0"/>
              <a:t>)speeches for his headmaster.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It was the culture, rather than the language, that made it hard for him to adapt to the new </a:t>
            </a:r>
            <a:r>
              <a:rPr lang="en-US" altLang="zh-CN" b="1" dirty="0" smtClean="0"/>
              <a:t>______________(</a:t>
            </a:r>
            <a:r>
              <a:rPr lang="zh-CN" altLang="en-US" b="1" dirty="0"/>
              <a:t>环境</a:t>
            </a:r>
            <a:r>
              <a:rPr lang="en-US" altLang="zh-CN" b="1" dirty="0"/>
              <a:t>)abroad.</a:t>
            </a:r>
            <a:endParaRPr lang="en-US" altLang="zh-CN" b="1" dirty="0"/>
          </a:p>
        </p:txBody>
      </p:sp>
      <p:sp>
        <p:nvSpPr>
          <p:cNvPr id="1053551" name="矩形 7"/>
          <p:cNvSpPr/>
          <p:nvPr/>
        </p:nvSpPr>
        <p:spPr>
          <a:xfrm>
            <a:off x="2440523" y="677837"/>
            <a:ext cx="97174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drafts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552" name="矩形 8"/>
          <p:cNvSpPr/>
          <p:nvPr/>
        </p:nvSpPr>
        <p:spPr>
          <a:xfrm>
            <a:off x="1172526" y="2036406"/>
            <a:ext cx="185422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environment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548" grpId="0" animBg="1"/>
      <p:bldP spid="1053549" grpId="0"/>
      <p:bldP spid="1053550" grpId="0"/>
      <p:bldP spid="1053551" grpId="0" animBg="1"/>
      <p:bldP spid="10535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53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554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555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When they asked him for his opinion, he ____________(declare)against the policy.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Do you want to get this book ____________ (deliver) to your house or would you prefer to come to the shop for it yourself?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I've never felt so </a:t>
            </a:r>
            <a:r>
              <a:rPr lang="en-US" altLang="zh-CN" b="1" dirty="0" smtClean="0"/>
              <a:t>_______________ </a:t>
            </a:r>
            <a:r>
              <a:rPr lang="en-US" altLang="zh-CN" b="1" dirty="0"/>
              <a:t>(embarrass) in my life.</a:t>
            </a:r>
            <a:endParaRPr lang="en-US" altLang="zh-CN" b="1" dirty="0"/>
          </a:p>
        </p:txBody>
      </p:sp>
      <p:sp>
        <p:nvSpPr>
          <p:cNvPr id="1053556" name="矩形 16"/>
          <p:cNvSpPr/>
          <p:nvPr/>
        </p:nvSpPr>
        <p:spPr>
          <a:xfrm>
            <a:off x="6277193" y="876484"/>
            <a:ext cx="128727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declared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557" name="矩形 17"/>
          <p:cNvSpPr/>
          <p:nvPr/>
        </p:nvSpPr>
        <p:spPr>
          <a:xfrm>
            <a:off x="4767776" y="1522378"/>
            <a:ext cx="138057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delivered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558" name="矩形 6"/>
          <p:cNvSpPr/>
          <p:nvPr/>
        </p:nvSpPr>
        <p:spPr>
          <a:xfrm>
            <a:off x="3230317" y="2666409"/>
            <a:ext cx="183864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embarrassed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553" grpId="0" animBg="1"/>
      <p:bldP spid="1053554" grpId="0"/>
      <p:bldP spid="1053555" grpId="0"/>
      <p:bldP spid="1053556" grpId="0" animBg="1"/>
      <p:bldP spid="1053557" grpId="0" animBg="1"/>
      <p:bldP spid="10535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59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560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介词填空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561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Though clumsy and disabled in eyesight</a:t>
            </a:r>
            <a:r>
              <a:rPr lang="zh-CN" altLang="en-US" b="1" dirty="0"/>
              <a:t>，</a:t>
            </a:r>
            <a:r>
              <a:rPr lang="en-US" altLang="zh-CN" b="1" dirty="0"/>
              <a:t>he was ambitious and wanted to live a life ________ dignity.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She was ________ a dilemma whether to stay at school or get a job.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He has always been enthusiastic ________ sports.</a:t>
            </a:r>
            <a:endParaRPr lang="en-US" altLang="zh-CN" b="1" dirty="0"/>
          </a:p>
        </p:txBody>
      </p:sp>
      <p:sp>
        <p:nvSpPr>
          <p:cNvPr id="1053562" name="矩形 16"/>
          <p:cNvSpPr/>
          <p:nvPr/>
        </p:nvSpPr>
        <p:spPr>
          <a:xfrm>
            <a:off x="623529" y="1411743"/>
            <a:ext cx="76174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with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563" name="矩形 17"/>
          <p:cNvSpPr/>
          <p:nvPr/>
        </p:nvSpPr>
        <p:spPr>
          <a:xfrm>
            <a:off x="2336815" y="2035334"/>
            <a:ext cx="42511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in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564" name="矩形 6"/>
          <p:cNvSpPr/>
          <p:nvPr/>
        </p:nvSpPr>
        <p:spPr>
          <a:xfrm>
            <a:off x="5135718" y="2683858"/>
            <a:ext cx="93968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about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559" grpId="0" animBg="1"/>
      <p:bldP spid="1053560" grpId="0"/>
      <p:bldP spid="1053561" grpId="0"/>
      <p:bldP spid="1053562" grpId="0" animBg="1"/>
      <p:bldP spid="1053563" grpId="0" animBg="1"/>
      <p:bldP spid="105356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6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566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567" name="文本占位符 2"/>
          <p:cNvSpPr>
            <a:spLocks noGrp="1"/>
          </p:cNvSpPr>
          <p:nvPr>
            <p:ph type="body" idx="1"/>
          </p:nvPr>
        </p:nvSpPr>
        <p:spPr>
          <a:xfrm>
            <a:off x="319918" y="9609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．广告传递的信息是：瘦就是美。</a:t>
            </a:r>
            <a:r>
              <a:rPr lang="en-US" altLang="zh-CN" b="1" dirty="0"/>
              <a:t>(convey)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．我相信未来人们网上购物会变得更加方便。</a:t>
            </a:r>
            <a:r>
              <a:rPr lang="en-US" altLang="zh-CN" b="1" dirty="0"/>
              <a:t>(be convinced that...)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．我会组织一些英语活动，例如举办英语辩论赛或英语演讲比赛。</a:t>
            </a:r>
            <a:r>
              <a:rPr lang="en-US" altLang="zh-CN" b="1" dirty="0"/>
              <a:t>(English debates)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4</a:t>
            </a:r>
            <a:r>
              <a:rPr lang="zh-CN" altLang="en-US" b="1" dirty="0"/>
              <a:t>．如果你渴望成功，你应该让自己习惯过一种积极而又繁忙的生活。</a:t>
            </a:r>
            <a:r>
              <a:rPr lang="en-US" altLang="zh-CN" b="1" dirty="0"/>
              <a:t>(be desperate for)</a:t>
            </a:r>
            <a:endParaRPr lang="en-US" altLang="zh-CN" b="1" dirty="0"/>
          </a:p>
        </p:txBody>
      </p:sp>
      <p:sp>
        <p:nvSpPr>
          <p:cNvPr id="1053568" name="矩形 6"/>
          <p:cNvSpPr/>
          <p:nvPr/>
        </p:nvSpPr>
        <p:spPr>
          <a:xfrm>
            <a:off x="817411" y="1363139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Ads convey the message that being thin is beautiful.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3569" name="矩形 7"/>
          <p:cNvSpPr/>
          <p:nvPr/>
        </p:nvSpPr>
        <p:spPr>
          <a:xfrm>
            <a:off x="817411" y="2551013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I'm convinced that it will be more convenient for people to do shopping online in the future.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3570" name="矩形 8"/>
          <p:cNvSpPr/>
          <p:nvPr/>
        </p:nvSpPr>
        <p:spPr>
          <a:xfrm>
            <a:off x="817411" y="3794365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 will organize some English activities, for example, to hold English debates or English speech contests.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3571" name="矩形 9"/>
          <p:cNvSpPr/>
          <p:nvPr/>
        </p:nvSpPr>
        <p:spPr>
          <a:xfrm>
            <a:off x="817411" y="5372401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If you are desperate for success, you should accustom yourself to living an active and busy life.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565" grpId="0" animBg="1"/>
      <p:bldP spid="1053566" grpId="0"/>
      <p:bldP spid="1053567" grpId="0"/>
      <p:bldP spid="1053568" grpId="0"/>
      <p:bldP spid="1053569" grpId="0"/>
      <p:bldP spid="1053570" grpId="0"/>
      <p:bldP spid="10535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3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72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顺序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-4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573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3574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183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3575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3576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fibre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figure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file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flame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flat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focus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fold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fragile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fragrant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function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fundamental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gallery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garage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gay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gesture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glory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gravity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group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guarantee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harmony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hatch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hesitate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hook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indicate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individual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innocent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inspire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intelligence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lack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laundry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leading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leak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length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limit</a:t>
              </a:r>
              <a:endParaRPr lang="zh-CN" altLang="en-US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184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3577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3578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单词活用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用所给动词的适当形式填空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介副词填空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3579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580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8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fibre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figure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58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82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fibre</a:t>
                      </a:r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(fiber)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faɪbə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21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jacket made of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2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fiction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fɪkʃən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23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imaginative science fiction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2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fɪɡə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25" name="表格 12"/>
          <p:cNvGraphicFramePr>
            <a:graphicFrameLocks noGrp="1"/>
          </p:cNvGraphicFramePr>
          <p:nvPr/>
        </p:nvGraphicFramePr>
        <p:xfrm>
          <a:off x="6092078" y="415129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keep a slim figure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figure out what it is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58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纤维</a:t>
            </a:r>
            <a:endParaRPr lang="zh-CN" altLang="en-US" sz="2400" dirty="0"/>
          </a:p>
        </p:txBody>
      </p:sp>
      <p:sp>
        <p:nvSpPr>
          <p:cNvPr id="1053585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小说，虚构的故事</a:t>
            </a:r>
            <a:endParaRPr lang="zh-CN" altLang="en-US" sz="2400" b="1" dirty="0"/>
          </a:p>
        </p:txBody>
      </p:sp>
      <p:sp>
        <p:nvSpPr>
          <p:cNvPr id="1053586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数字；外形</a:t>
            </a:r>
            <a:r>
              <a:rPr lang="en-US" altLang="zh-CN" sz="2400" b="1" i="1" dirty="0" err="1"/>
              <a:t>vt.</a:t>
            </a:r>
            <a:r>
              <a:rPr lang="zh-CN" altLang="en-US" sz="2400" b="1" dirty="0"/>
              <a:t>计算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582" grpId="0"/>
      <p:bldP spid="1053583" grpId="0"/>
      <p:bldP spid="1053584" grpId="0"/>
      <p:bldP spid="1053585" grpId="0"/>
      <p:bldP spid="10535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8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flame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58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82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faɪl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27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up a new file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2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faɪ'næns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29" name="表格 10"/>
          <p:cNvGraphicFramePr>
            <a:graphicFrameLocks noGrp="1"/>
          </p:cNvGraphicFramePr>
          <p:nvPr/>
        </p:nvGraphicFramePr>
        <p:xfrm>
          <a:off x="6092078" y="2942752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谐音“犯难事”→资金是很多企业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犯难的事→资金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58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档案；文档</a:t>
            </a:r>
            <a:endParaRPr lang="zh-CN" altLang="en-US" sz="2400" dirty="0"/>
          </a:p>
        </p:txBody>
      </p:sp>
      <p:sp>
        <p:nvSpPr>
          <p:cNvPr id="105359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财政；资金</a:t>
            </a:r>
            <a:endParaRPr lang="zh-CN" altLang="en-US" sz="2400" b="1" dirty="0"/>
          </a:p>
        </p:txBody>
      </p:sp>
      <p:graphicFrame>
        <p:nvGraphicFramePr>
          <p:cNvPr id="419783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fleɪm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31" name="表格 12"/>
          <p:cNvGraphicFramePr>
            <a:graphicFrameLocks noGrp="1"/>
          </p:cNvGraphicFramePr>
          <p:nvPr/>
        </p:nvGraphicFramePr>
        <p:xfrm>
          <a:off x="6092078" y="4519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light the Asian Games flame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59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火焰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587" grpId="0"/>
      <p:bldP spid="1053588" grpId="0"/>
      <p:bldP spid="1053589" grpId="0"/>
      <p:bldP spid="1053590" grpId="0"/>
      <p:bldP spid="105359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9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focus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59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832" name="表格 4"/>
          <p:cNvGraphicFramePr>
            <a:graphicFrameLocks noGrp="1"/>
          </p:cNvGraphicFramePr>
          <p:nvPr/>
        </p:nvGraphicFramePr>
        <p:xfrm>
          <a:off x="241540" y="1165781"/>
          <a:ext cx="5751636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36148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flæt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33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a flat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tyre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flat road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3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flesh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fleʃ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35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red flesh of a watermelon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3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fəʊkəs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37" name="表格 12"/>
          <p:cNvGraphicFramePr>
            <a:graphicFrameLocks noGrp="1"/>
          </p:cNvGraphicFramePr>
          <p:nvPr/>
        </p:nvGraphicFramePr>
        <p:xfrm>
          <a:off x="6092078" y="461964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focus on the third chapter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59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扁平的</a:t>
            </a:r>
            <a:r>
              <a:rPr lang="en-US" altLang="zh-CN" sz="2400" b="1" i="1" dirty="0"/>
              <a:t>n.</a:t>
            </a:r>
            <a:r>
              <a:rPr lang="zh-CN" altLang="en-US" sz="2400" b="1" dirty="0"/>
              <a:t>一套公寓房</a:t>
            </a:r>
            <a:endParaRPr lang="zh-CN" altLang="en-US" sz="2400" dirty="0"/>
          </a:p>
        </p:txBody>
      </p:sp>
      <p:sp>
        <p:nvSpPr>
          <p:cNvPr id="1053595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水果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肉，肌肉</a:t>
            </a:r>
            <a:endParaRPr lang="zh-CN" altLang="en-US" sz="2400" b="1" dirty="0"/>
          </a:p>
        </p:txBody>
      </p:sp>
      <p:sp>
        <p:nvSpPr>
          <p:cNvPr id="1053596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n.</a:t>
            </a:r>
            <a:r>
              <a:rPr lang="zh-CN" altLang="en-US" sz="2400" b="1" dirty="0" smtClean="0"/>
              <a:t>焦点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dirty="0" smtClean="0"/>
              <a:t>.</a:t>
            </a:r>
            <a:r>
              <a:rPr lang="zh-CN" altLang="en-US" sz="2400" b="1" dirty="0" smtClean="0"/>
              <a:t>聚焦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592" grpId="0"/>
      <p:bldP spid="1053593" grpId="0"/>
      <p:bldP spid="1053594" grpId="0"/>
      <p:bldP spid="1053595" grpId="0"/>
      <p:bldP spid="10535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9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fold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fragile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59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83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fəʊld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39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fold a foldable bicycle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4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fountain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faʊntən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41" name="表格 10"/>
          <p:cNvGraphicFramePr>
            <a:graphicFrameLocks noGrp="1"/>
          </p:cNvGraphicFramePr>
          <p:nvPr/>
        </p:nvGraphicFramePr>
        <p:xfrm>
          <a:off x="6092078" y="2652821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fountain in the middle of the square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59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折叠</a:t>
            </a:r>
            <a:endParaRPr lang="zh-CN" altLang="en-US" sz="2400" dirty="0"/>
          </a:p>
        </p:txBody>
      </p:sp>
      <p:sp>
        <p:nvSpPr>
          <p:cNvPr id="105360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泉水，喷泉</a:t>
            </a:r>
            <a:endParaRPr lang="zh-CN" altLang="en-US" sz="2400" b="1" dirty="0"/>
          </a:p>
        </p:txBody>
      </p:sp>
      <p:graphicFrame>
        <p:nvGraphicFramePr>
          <p:cNvPr id="419784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fragile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frædʒaɪl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43" name="表格 12"/>
          <p:cNvGraphicFramePr>
            <a:graphicFrameLocks noGrp="1"/>
          </p:cNvGraphicFramePr>
          <p:nvPr/>
        </p:nvGraphicFramePr>
        <p:xfrm>
          <a:off x="6092078" y="456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frag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破碎＋的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 fragile goods carefully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0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易破碎的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597" grpId="0"/>
      <p:bldP spid="1053598" grpId="0"/>
      <p:bldP spid="1053599" grpId="0"/>
      <p:bldP spid="1053600" grpId="0"/>
      <p:bldP spid="105360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0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fragrant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function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60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84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fragrant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freɪɡrənt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45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smell fragrant flowers in a flowerbed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4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friːkwənt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47" name="表格 10"/>
          <p:cNvGraphicFramePr>
            <a:graphicFrameLocks noGrp="1"/>
          </p:cNvGraphicFramePr>
          <p:nvPr/>
        </p:nvGraphicFramePr>
        <p:xfrm>
          <a:off x="6092078" y="2922372"/>
          <a:ext cx="609992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314"/>
                <a:gridCol w="521160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frequent eruptions of a nearby volcano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48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fʌnkʃən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49" name="表格 12"/>
          <p:cNvGraphicFramePr>
            <a:graphicFrameLocks noGrp="1"/>
          </p:cNvGraphicFramePr>
          <p:nvPr/>
        </p:nvGraphicFramePr>
        <p:xfrm>
          <a:off x="6092078" y="461964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hire a function room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0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芳香的</a:t>
            </a:r>
            <a:endParaRPr lang="zh-CN" altLang="en-US" sz="2400" dirty="0"/>
          </a:p>
        </p:txBody>
      </p:sp>
      <p:sp>
        <p:nvSpPr>
          <p:cNvPr id="1053605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频繁的</a:t>
            </a:r>
            <a:endParaRPr lang="zh-CN" altLang="en-US" sz="2400" b="1" dirty="0"/>
          </a:p>
        </p:txBody>
      </p:sp>
      <p:sp>
        <p:nvSpPr>
          <p:cNvPr id="1053606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功能，作用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02" grpId="0"/>
      <p:bldP spid="1053603" grpId="0"/>
      <p:bldP spid="1053604" grpId="0"/>
      <p:bldP spid="1053605" grpId="0"/>
      <p:bldP spid="105360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0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fundamental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gallery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60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85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4392"/>
                <a:gridCol w="309334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fundamental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fʌndə'mentl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51" name="表格 6"/>
          <p:cNvGraphicFramePr>
            <a:graphicFrameLocks noGrp="1"/>
          </p:cNvGraphicFramePr>
          <p:nvPr/>
        </p:nvGraphicFramePr>
        <p:xfrm>
          <a:off x="6092078" y="1185914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fund(a)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mental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基金＋心理的→基金在心里是基础→基本的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5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funeral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fjuːnərəl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53" name="表格 10"/>
          <p:cNvGraphicFramePr>
            <a:graphicFrameLocks noGrp="1"/>
          </p:cNvGraphicFramePr>
          <p:nvPr/>
        </p:nvGraphicFramePr>
        <p:xfrm>
          <a:off x="6092078" y="2652821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wear black clothes at the funeral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0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基本的</a:t>
            </a:r>
            <a:endParaRPr lang="zh-CN" altLang="en-US" sz="2400" dirty="0"/>
          </a:p>
        </p:txBody>
      </p:sp>
      <p:sp>
        <p:nvSpPr>
          <p:cNvPr id="105361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葬礼</a:t>
            </a:r>
            <a:endParaRPr lang="zh-CN" altLang="en-US" sz="2400" b="1" dirty="0"/>
          </a:p>
        </p:txBody>
      </p:sp>
      <p:graphicFrame>
        <p:nvGraphicFramePr>
          <p:cNvPr id="419785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gallery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ɡælərɪ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55" name="表格 12"/>
          <p:cNvGraphicFramePr>
            <a:graphicFrameLocks noGrp="1"/>
          </p:cNvGraphicFramePr>
          <p:nvPr/>
        </p:nvGraphicFramePr>
        <p:xfrm>
          <a:off x="6092078" y="456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look through a long gallery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1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画廊；艺术品陈列室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07" grpId="0"/>
      <p:bldP spid="1053608" grpId="0"/>
      <p:bldP spid="1053609" grpId="0"/>
      <p:bldP spid="1053610" grpId="0"/>
      <p:bldP spid="10536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1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garage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gay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61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85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ɡærɑːʒ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57" name="表格 6"/>
          <p:cNvGraphicFramePr>
            <a:graphicFrameLocks noGrp="1"/>
          </p:cNvGraphicFramePr>
          <p:nvPr/>
        </p:nvGraphicFramePr>
        <p:xfrm>
          <a:off x="6092077" y="107953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two-car garage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5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garbage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ɡɑːbɪdʒ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59" name="表格 10"/>
          <p:cNvGraphicFramePr>
            <a:graphicFrameLocks noGrp="1"/>
          </p:cNvGraphicFramePr>
          <p:nvPr/>
        </p:nvGraphicFramePr>
        <p:xfrm>
          <a:off x="6092078" y="245401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clear away garbage once a day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]rubbish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trash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6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61" name="表格 12"/>
          <p:cNvGraphicFramePr>
            <a:graphicFrameLocks noGrp="1"/>
          </p:cNvGraphicFramePr>
          <p:nvPr/>
        </p:nvGraphicFramePr>
        <p:xfrm>
          <a:off x="6092078" y="449698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gay laughter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1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车库</a:t>
            </a:r>
            <a:endParaRPr lang="zh-CN" altLang="en-US" sz="2400" dirty="0"/>
          </a:p>
        </p:txBody>
      </p:sp>
      <p:sp>
        <p:nvSpPr>
          <p:cNvPr id="1053615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垃圾</a:t>
            </a:r>
            <a:endParaRPr lang="zh-CN" altLang="en-US" sz="2400" b="1" dirty="0"/>
          </a:p>
        </p:txBody>
      </p:sp>
      <p:sp>
        <p:nvSpPr>
          <p:cNvPr id="1053616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快乐的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12" grpId="0"/>
      <p:bldP spid="1053613" grpId="0"/>
      <p:bldP spid="1053614" grpId="0"/>
      <p:bldP spid="1053615" grpId="0"/>
      <p:bldP spid="10536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1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gesture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glory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61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86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dʒestʃə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63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a strange gesture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6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ɡləʊb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65" name="表格 10"/>
          <p:cNvGraphicFramePr>
            <a:graphicFrameLocks noGrp="1"/>
          </p:cNvGraphicFramePr>
          <p:nvPr/>
        </p:nvGraphicFramePr>
        <p:xfrm>
          <a:off x="6092078" y="2652821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travel around the globe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1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手势；姿势</a:t>
            </a:r>
            <a:endParaRPr lang="zh-CN" altLang="en-US" sz="2400" dirty="0"/>
          </a:p>
        </p:txBody>
      </p:sp>
      <p:sp>
        <p:nvSpPr>
          <p:cNvPr id="105362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地球；地球仪</a:t>
            </a:r>
            <a:endParaRPr lang="zh-CN" altLang="en-US" sz="2400" b="1" dirty="0"/>
          </a:p>
        </p:txBody>
      </p:sp>
      <p:graphicFrame>
        <p:nvGraphicFramePr>
          <p:cNvPr id="419786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ɡlɔːrɪ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67" name="表格 12"/>
          <p:cNvGraphicFramePr>
            <a:graphicFrameLocks noGrp="1"/>
          </p:cNvGraphicFramePr>
          <p:nvPr/>
        </p:nvGraphicFramePr>
        <p:xfrm>
          <a:off x="6092078" y="456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in one's glory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2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光荣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17" grpId="0"/>
      <p:bldP spid="1053618" grpId="0"/>
      <p:bldP spid="1053619" grpId="0"/>
      <p:bldP spid="1053620" grpId="0"/>
      <p:bldP spid="10536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3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continent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conventional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43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71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kɒntɪnənt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17" name="表格 6"/>
          <p:cNvGraphicFramePr>
            <a:graphicFrameLocks noGrp="1"/>
          </p:cNvGraphicFramePr>
          <p:nvPr/>
        </p:nvGraphicFramePr>
        <p:xfrm>
          <a:off x="6092077" y="1191049"/>
          <a:ext cx="60925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22429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travel throughout the African continent 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1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controversial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kɒntrə'vɜːʃl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19" name="表格 10"/>
          <p:cNvGraphicFramePr>
            <a:graphicFrameLocks noGrp="1"/>
          </p:cNvGraphicFramePr>
          <p:nvPr/>
        </p:nvGraphicFramePr>
        <p:xfrm>
          <a:off x="6092078" y="292237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contro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vers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控制＋转动→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两边转→有争议的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2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kən'venʃənl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21" name="表格 12"/>
          <p:cNvGraphicFramePr>
            <a:graphicFrameLocks noGrp="1"/>
          </p:cNvGraphicFramePr>
          <p:nvPr/>
        </p:nvGraphicFramePr>
        <p:xfrm>
          <a:off x="6092078" y="461964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ional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共同＋走＋的→常规的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3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大陆 </a:t>
            </a:r>
            <a:endParaRPr lang="zh-CN" altLang="en-US" sz="2400" dirty="0"/>
          </a:p>
        </p:txBody>
      </p:sp>
      <p:sp>
        <p:nvSpPr>
          <p:cNvPr id="105344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有争议的</a:t>
            </a:r>
            <a:endParaRPr lang="zh-CN" altLang="en-US" sz="2400" b="1" dirty="0"/>
          </a:p>
        </p:txBody>
      </p:sp>
      <p:sp>
        <p:nvSpPr>
          <p:cNvPr id="105344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普通的，常规的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437" grpId="0"/>
      <p:bldP spid="1053438" grpId="0"/>
      <p:bldP spid="1053439" grpId="0"/>
      <p:bldP spid="1053440" grpId="0"/>
      <p:bldP spid="10534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2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gravity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group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62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86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ɡrævətɪ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69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grav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重＋名词后缀→重力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attracted by gravity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7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grill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ɡrɪl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71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roast a chicken wing on a grill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72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ɡruːp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73" name="表格 12"/>
          <p:cNvGraphicFramePr>
            <a:graphicFrameLocks noGrp="1"/>
          </p:cNvGraphicFramePr>
          <p:nvPr/>
        </p:nvGraphicFramePr>
        <p:xfrm>
          <a:off x="6092078" y="461964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a discussion in groups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2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重力，万有引力</a:t>
            </a:r>
            <a:endParaRPr lang="zh-CN" altLang="en-US" sz="2400" dirty="0"/>
          </a:p>
        </p:txBody>
      </p:sp>
      <p:sp>
        <p:nvSpPr>
          <p:cNvPr id="1053625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烤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肉</a:t>
            </a:r>
            <a:r>
              <a:rPr lang="en-US" altLang="zh-CN" sz="2400" b="1" dirty="0"/>
              <a:t>)</a:t>
            </a:r>
            <a:r>
              <a:rPr lang="zh-CN" altLang="en-US" sz="2400" b="1" dirty="0" smtClean="0"/>
              <a:t>架 </a:t>
            </a:r>
            <a:endParaRPr lang="zh-CN" altLang="en-US" sz="2400" b="1" dirty="0"/>
          </a:p>
        </p:txBody>
      </p:sp>
      <p:sp>
        <p:nvSpPr>
          <p:cNvPr id="1053626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群，组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22" grpId="0"/>
      <p:bldP spid="1053623" grpId="0"/>
      <p:bldP spid="1053624" grpId="0"/>
      <p:bldP spid="1053625" grpId="0"/>
      <p:bldP spid="10536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2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guarantee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harmony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62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87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guarantee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ɡærən'ti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75" name="表格 6"/>
          <p:cNvGraphicFramePr>
            <a:graphicFrameLocks noGrp="1"/>
          </p:cNvGraphicFramePr>
          <p:nvPr/>
        </p:nvGraphicFramePr>
        <p:xfrm>
          <a:off x="6092078" y="1219367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antee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看作“保卫”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guard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＋一体→保整体→保证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7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ɡɪltɪ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77" name="表格 10"/>
          <p:cNvGraphicFramePr>
            <a:graphicFrameLocks noGrp="1"/>
          </p:cNvGraphicFramePr>
          <p:nvPr/>
        </p:nvGraphicFramePr>
        <p:xfrm>
          <a:off x="6092078" y="28535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guilt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罪过＋的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prove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guilty/innocent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2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i="1" dirty="0"/>
              <a:t>/n.</a:t>
            </a:r>
            <a:r>
              <a:rPr lang="zh-CN" altLang="en-US" sz="2400" b="1" dirty="0"/>
              <a:t>保证</a:t>
            </a:r>
            <a:endParaRPr lang="zh-CN" altLang="en-US" sz="2400" dirty="0"/>
          </a:p>
        </p:txBody>
      </p:sp>
      <p:sp>
        <p:nvSpPr>
          <p:cNvPr id="105363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有罪的；内疚的</a:t>
            </a:r>
            <a:endParaRPr lang="zh-CN" altLang="en-US" sz="2400" b="1" dirty="0"/>
          </a:p>
        </p:txBody>
      </p:sp>
      <p:graphicFrame>
        <p:nvGraphicFramePr>
          <p:cNvPr id="4197878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hɑːmənɪ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79" name="表格 12"/>
          <p:cNvGraphicFramePr>
            <a:graphicFrameLocks noGrp="1"/>
          </p:cNvGraphicFramePr>
          <p:nvPr/>
        </p:nvGraphicFramePr>
        <p:xfrm>
          <a:off x="6092078" y="433022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har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mony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看作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hard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＋看作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money→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难用钱换来→和谐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harmony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3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和谐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27" grpId="0"/>
      <p:bldP spid="1053628" grpId="0"/>
      <p:bldP spid="1053629" grpId="0"/>
      <p:bldP spid="1053630" grpId="0"/>
      <p:bldP spid="10536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3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hatch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hesitate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63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88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hatch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hætʃ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81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hatch ten eggs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8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heel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hiːl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83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pair </a:t>
                      </a:r>
                      <a:r>
                        <a:rPr lang="en-US" altLang="zh-CN" sz="24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high-heeled 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crystal shoes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8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hesitate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hezɪteɪt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85" name="表格 12"/>
          <p:cNvGraphicFramePr>
            <a:graphicFrameLocks noGrp="1"/>
          </p:cNvGraphicFramePr>
          <p:nvPr/>
        </p:nvGraphicFramePr>
        <p:xfrm>
          <a:off x="6092078" y="4396621"/>
          <a:ext cx="571800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27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hesit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粘＋动词后缀→粘着不动→犹豫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hesitate at a crossroads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3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孵化</a:t>
            </a:r>
            <a:endParaRPr lang="zh-CN" altLang="en-US" sz="2400" dirty="0"/>
          </a:p>
        </p:txBody>
      </p:sp>
      <p:sp>
        <p:nvSpPr>
          <p:cNvPr id="1053635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脚跟；鞋跟</a:t>
            </a:r>
            <a:endParaRPr lang="zh-CN" altLang="en-US" sz="2400" b="1" dirty="0"/>
          </a:p>
        </p:txBody>
      </p:sp>
      <p:sp>
        <p:nvSpPr>
          <p:cNvPr id="1053636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犹豫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32" grpId="0"/>
      <p:bldP spid="1053633" grpId="0"/>
      <p:bldP spid="1053634" grpId="0"/>
      <p:bldP spid="1053635" grpId="0"/>
      <p:bldP spid="10536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3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hook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indicate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63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88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hʊk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87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bite a fishing hook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8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imitate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ɪmɪteɪt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89" name="表格 10"/>
          <p:cNvGraphicFramePr>
            <a:graphicFrameLocks noGrp="1"/>
          </p:cNvGraphicFramePr>
          <p:nvPr/>
        </p:nvGraphicFramePr>
        <p:xfrm>
          <a:off x="6092078" y="2652821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imitate native speakers' accent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3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钩子</a:t>
            </a:r>
            <a:endParaRPr lang="zh-CN" altLang="en-US" sz="2400" dirty="0"/>
          </a:p>
        </p:txBody>
      </p:sp>
      <p:sp>
        <p:nvSpPr>
          <p:cNvPr id="105364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模仿</a:t>
            </a:r>
            <a:endParaRPr lang="zh-CN" altLang="en-US" sz="2400" b="1" dirty="0"/>
          </a:p>
        </p:txBody>
      </p:sp>
      <p:graphicFrame>
        <p:nvGraphicFramePr>
          <p:cNvPr id="419789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ɪndɪkeɪt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91" name="表格 12"/>
          <p:cNvGraphicFramePr>
            <a:graphicFrameLocks noGrp="1"/>
          </p:cNvGraphicFramePr>
          <p:nvPr/>
        </p:nvGraphicFramePr>
        <p:xfrm>
          <a:off x="6092078" y="456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进入＋说→说明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indicate a decline tendency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4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用姿势、物体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表明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37" grpId="0"/>
      <p:bldP spid="1053638" grpId="0"/>
      <p:bldP spid="1053639" grpId="0"/>
      <p:bldP spid="1053640" grpId="0"/>
      <p:bldP spid="105364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4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individual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innocent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64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89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ɪndɪ'vɪdʒʊəl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93" name="表格 6"/>
          <p:cNvGraphicFramePr>
            <a:graphicFrameLocks noGrp="1"/>
          </p:cNvGraphicFramePr>
          <p:nvPr/>
        </p:nvGraphicFramePr>
        <p:xfrm>
          <a:off x="6092077" y="956873"/>
          <a:ext cx="596239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divid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进入＋分开＋人→分成个体→个人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united individuals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94" name="表格 9"/>
          <p:cNvGraphicFramePr>
            <a:graphicFrameLocks noGrp="1"/>
          </p:cNvGraphicFramePr>
          <p:nvPr/>
        </p:nvGraphicFramePr>
        <p:xfrm>
          <a:off x="241540" y="2689360"/>
          <a:ext cx="5427740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ɪ'nɪʃəl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95" name="表格 10"/>
          <p:cNvGraphicFramePr>
            <a:graphicFrameLocks noGrp="1"/>
          </p:cNvGraphicFramePr>
          <p:nvPr/>
        </p:nvGraphicFramePr>
        <p:xfrm>
          <a:off x="6092078" y="308963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向内＋走＋的→最初的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89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innocent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ɪnəsənt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97" name="表格 12"/>
          <p:cNvGraphicFramePr>
            <a:graphicFrameLocks noGrp="1"/>
          </p:cNvGraphicFramePr>
          <p:nvPr/>
        </p:nvGraphicFramePr>
        <p:xfrm>
          <a:off x="6036993" y="4561874"/>
          <a:ext cx="579512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046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noc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无＋伤害＋的＋无罪的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innocent men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]guilty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4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个人</a:t>
            </a:r>
            <a:endParaRPr lang="zh-CN" altLang="en-US" sz="2400" dirty="0"/>
          </a:p>
        </p:txBody>
      </p:sp>
      <p:sp>
        <p:nvSpPr>
          <p:cNvPr id="1053645" name="文本框 20"/>
          <p:cNvSpPr txBox="1"/>
          <p:nvPr/>
        </p:nvSpPr>
        <p:spPr>
          <a:xfrm>
            <a:off x="2605559" y="3165016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最初</a:t>
            </a:r>
            <a:r>
              <a:rPr lang="zh-CN" altLang="en-US" sz="2400" b="1" dirty="0" smtClean="0"/>
              <a:t>的</a:t>
            </a:r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姓名或组织的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首字母</a:t>
            </a:r>
            <a:endParaRPr lang="zh-CN" altLang="en-US" sz="2400" b="1" dirty="0"/>
          </a:p>
        </p:txBody>
      </p:sp>
      <p:sp>
        <p:nvSpPr>
          <p:cNvPr id="1053646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无辜的，无罪的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42" grpId="0"/>
      <p:bldP spid="1053643" grpId="0"/>
      <p:bldP spid="1053644" grpId="0"/>
      <p:bldP spid="1053645" grpId="0"/>
      <p:bldP spid="105364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4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inspire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intelligence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64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89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inspire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ɪn'spaɪə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899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spire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进入＋呼吸→打气→鼓励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inspire youngsters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0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ɪnstrəmənt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01" name="表格 10"/>
          <p:cNvGraphicFramePr>
            <a:graphicFrameLocks noGrp="1"/>
          </p:cNvGraphicFramePr>
          <p:nvPr/>
        </p:nvGraphicFramePr>
        <p:xfrm>
          <a:off x="6092078" y="2652821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instru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教学＋后缀→教学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器具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musical instrument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4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鼓舞，鼓励</a:t>
            </a:r>
            <a:endParaRPr lang="zh-CN" altLang="en-US" sz="2400" dirty="0"/>
          </a:p>
        </p:txBody>
      </p:sp>
      <p:sp>
        <p:nvSpPr>
          <p:cNvPr id="105365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仪器；器具</a:t>
            </a:r>
            <a:endParaRPr lang="zh-CN" altLang="en-US" sz="2400" b="1" dirty="0"/>
          </a:p>
        </p:txBody>
      </p:sp>
      <p:graphicFrame>
        <p:nvGraphicFramePr>
          <p:cNvPr id="419790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intelligence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ɪn'telɪdʒəns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03" name="表格 12"/>
          <p:cNvGraphicFramePr>
            <a:graphicFrameLocks noGrp="1"/>
          </p:cNvGraphicFramePr>
          <p:nvPr/>
        </p:nvGraphicFramePr>
        <p:xfrm>
          <a:off x="6092078" y="436367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tellig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进入＋远→思维深远→智力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intelligence test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5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智力；情报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47" grpId="0"/>
      <p:bldP spid="1053648" grpId="0"/>
      <p:bldP spid="1053649" grpId="0"/>
      <p:bldP spid="1053650" grpId="0"/>
      <p:bldP spid="105365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5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lack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laundry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65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90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læk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05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lack confidence and determination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0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leɪm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07" name="表格 10"/>
          <p:cNvGraphicFramePr>
            <a:graphicFrameLocks noGrp="1"/>
          </p:cNvGraphicFramePr>
          <p:nvPr/>
        </p:nvGraphicFramePr>
        <p:xfrm>
          <a:off x="6198574" y="2677313"/>
          <a:ext cx="599342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20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谐音“累么”→跛着腿走路“累么”？→跛的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old lame cow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08" name="表格 11"/>
          <p:cNvGraphicFramePr>
            <a:graphicFrameLocks noGrp="1"/>
          </p:cNvGraphicFramePr>
          <p:nvPr/>
        </p:nvGraphicFramePr>
        <p:xfrm>
          <a:off x="241540" y="4593368"/>
          <a:ext cx="59499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351518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laundry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lɔːdrɪ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09" name="表格 12"/>
          <p:cNvGraphicFramePr>
            <a:graphicFrameLocks noGrp="1"/>
          </p:cNvGraphicFramePr>
          <p:nvPr/>
        </p:nvGraphicFramePr>
        <p:xfrm>
          <a:off x="6092078" y="461964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laund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洗＋地方→洗衣房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air the laundry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5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i="1" dirty="0"/>
              <a:t>/n.</a:t>
            </a:r>
            <a:r>
              <a:rPr lang="zh-CN" altLang="en-US" sz="2400" b="1" dirty="0"/>
              <a:t>缺乏</a:t>
            </a:r>
            <a:endParaRPr lang="zh-CN" altLang="en-US" sz="2400" dirty="0"/>
          </a:p>
        </p:txBody>
      </p:sp>
      <p:sp>
        <p:nvSpPr>
          <p:cNvPr id="1053655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跛的</a:t>
            </a:r>
            <a:endParaRPr lang="zh-CN" altLang="en-US" sz="2400" b="1" dirty="0"/>
          </a:p>
        </p:txBody>
      </p:sp>
      <p:sp>
        <p:nvSpPr>
          <p:cNvPr id="1053656" name="文本框 21"/>
          <p:cNvSpPr txBox="1"/>
          <p:nvPr/>
        </p:nvSpPr>
        <p:spPr>
          <a:xfrm>
            <a:off x="2605559" y="5057985"/>
            <a:ext cx="362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洗衣房；待</a:t>
            </a:r>
            <a:r>
              <a:rPr lang="en-US" altLang="zh-CN" sz="2400" b="1" dirty="0"/>
              <a:t>/</a:t>
            </a:r>
            <a:r>
              <a:rPr lang="zh-CN" altLang="en-US" sz="2400" b="1" dirty="0"/>
              <a:t>已洗的衣服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52" grpId="0"/>
      <p:bldP spid="1053653" grpId="0"/>
      <p:bldP spid="1053654" grpId="0"/>
      <p:bldP spid="1053655" grpId="0"/>
      <p:bldP spid="105365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5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leading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leak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65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91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liːdɪŋ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11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lead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ing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领导＋的→领先的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the leading position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1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leaf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liːf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13" name="表格 10"/>
          <p:cNvGraphicFramePr>
            <a:graphicFrameLocks noGrp="1"/>
          </p:cNvGraphicFramePr>
          <p:nvPr/>
        </p:nvGraphicFramePr>
        <p:xfrm>
          <a:off x="6092078" y="2652821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 a red maple leaf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5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领先的，主要的</a:t>
            </a:r>
            <a:endParaRPr lang="zh-CN" altLang="en-US" sz="2400" dirty="0"/>
          </a:p>
        </p:txBody>
      </p:sp>
      <p:sp>
        <p:nvSpPr>
          <p:cNvPr id="105366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叶子</a:t>
            </a:r>
            <a:endParaRPr lang="zh-CN" altLang="en-US" sz="2400" b="1" dirty="0"/>
          </a:p>
        </p:txBody>
      </p:sp>
      <p:graphicFrame>
        <p:nvGraphicFramePr>
          <p:cNvPr id="419791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liːk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15" name="表格 12"/>
          <p:cNvGraphicFramePr>
            <a:graphicFrameLocks noGrp="1"/>
          </p:cNvGraphicFramePr>
          <p:nvPr/>
        </p:nvGraphicFramePr>
        <p:xfrm>
          <a:off x="6092078" y="456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rule but leaks.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]leaky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6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n./v.</a:t>
            </a:r>
            <a:r>
              <a:rPr lang="zh-CN" altLang="en-US" sz="2400" b="1" dirty="0"/>
              <a:t>漏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57" grpId="0"/>
      <p:bldP spid="1053658" grpId="0"/>
      <p:bldP spid="1053659" grpId="0"/>
      <p:bldP spid="1053660" grpId="0"/>
      <p:bldP spid="105366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6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length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limit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66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916" name="表格 4"/>
          <p:cNvGraphicFramePr>
            <a:graphicFrameLocks noGrp="1"/>
          </p:cNvGraphicFramePr>
          <p:nvPr/>
        </p:nvGraphicFramePr>
        <p:xfrm>
          <a:off x="237826" y="85354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leŋ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17" name="表格 6"/>
          <p:cNvGraphicFramePr>
            <a:graphicFrameLocks noGrp="1"/>
          </p:cNvGraphicFramePr>
          <p:nvPr/>
        </p:nvGraphicFramePr>
        <p:xfrm>
          <a:off x="6092078" y="61118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measure the length of a bamboo pole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18" name="表格 9"/>
          <p:cNvGraphicFramePr>
            <a:graphicFrameLocks noGrp="1"/>
          </p:cNvGraphicFramePr>
          <p:nvPr/>
        </p:nvGraphicFramePr>
        <p:xfrm>
          <a:off x="237826" y="228791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laɪsəns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19" name="表格 10"/>
          <p:cNvGraphicFramePr>
            <a:graphicFrameLocks noGrp="1"/>
          </p:cNvGraphicFramePr>
          <p:nvPr/>
        </p:nvGraphicFramePr>
        <p:xfrm>
          <a:off x="6092078" y="227560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licen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许可＋东西→执照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a driving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licence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20" name="表格 11"/>
          <p:cNvGraphicFramePr>
            <a:graphicFrameLocks noGrp="1"/>
          </p:cNvGraphicFramePr>
          <p:nvPr/>
        </p:nvGraphicFramePr>
        <p:xfrm>
          <a:off x="237826" y="3723566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21" name="表格 12"/>
          <p:cNvGraphicFramePr>
            <a:graphicFrameLocks noGrp="1"/>
          </p:cNvGraphicFramePr>
          <p:nvPr/>
        </p:nvGraphicFramePr>
        <p:xfrm>
          <a:off x="6092078" y="3716389"/>
          <a:ext cx="601814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405"/>
                <a:gridCol w="514174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off the lid from a kettle 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]cover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64" name="文本框 19"/>
          <p:cNvSpPr txBox="1"/>
          <p:nvPr/>
        </p:nvSpPr>
        <p:spPr>
          <a:xfrm>
            <a:off x="2605559" y="132986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长度</a:t>
            </a:r>
            <a:endParaRPr lang="zh-CN" altLang="en-US" sz="2400" dirty="0"/>
          </a:p>
        </p:txBody>
      </p:sp>
      <p:sp>
        <p:nvSpPr>
          <p:cNvPr id="1053665" name="文本框 20"/>
          <p:cNvSpPr txBox="1"/>
          <p:nvPr/>
        </p:nvSpPr>
        <p:spPr>
          <a:xfrm>
            <a:off x="2605559" y="276357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执照</a:t>
            </a:r>
            <a:endParaRPr lang="zh-CN" altLang="en-US" sz="2400" b="1" dirty="0"/>
          </a:p>
        </p:txBody>
      </p:sp>
      <p:sp>
        <p:nvSpPr>
          <p:cNvPr id="1053666" name="文本框 21"/>
          <p:cNvSpPr txBox="1"/>
          <p:nvPr/>
        </p:nvSpPr>
        <p:spPr>
          <a:xfrm>
            <a:off x="2605559" y="418818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小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盖子；眼睑</a:t>
            </a:r>
            <a:endParaRPr lang="zh-CN" altLang="en-US" sz="2400" dirty="0"/>
          </a:p>
        </p:txBody>
      </p:sp>
      <p:graphicFrame>
        <p:nvGraphicFramePr>
          <p:cNvPr id="4197922" name="表格 13"/>
          <p:cNvGraphicFramePr>
            <a:graphicFrameLocks noGrp="1"/>
          </p:cNvGraphicFramePr>
          <p:nvPr/>
        </p:nvGraphicFramePr>
        <p:xfrm>
          <a:off x="237826" y="5136055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lɪmɪt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23" name="表格 14"/>
          <p:cNvGraphicFramePr>
            <a:graphicFrameLocks noGrp="1"/>
          </p:cNvGraphicFramePr>
          <p:nvPr/>
        </p:nvGraphicFramePr>
        <p:xfrm>
          <a:off x="6088364" y="512887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a time limit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667" name="文本框 15"/>
          <p:cNvSpPr txBox="1"/>
          <p:nvPr/>
        </p:nvSpPr>
        <p:spPr>
          <a:xfrm>
            <a:off x="2601845" y="560067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i="1" dirty="0"/>
              <a:t>/n.</a:t>
            </a:r>
            <a:r>
              <a:rPr lang="zh-CN" altLang="en-US" sz="2400" b="1" dirty="0"/>
              <a:t>限制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62" grpId="0"/>
      <p:bldP spid="1053663" grpId="0"/>
      <p:bldP spid="1053664" grpId="0"/>
      <p:bldP spid="1053665" grpId="0"/>
      <p:bldP spid="1053666" grpId="0"/>
      <p:bldP spid="105366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6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4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convey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anniversary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44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72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kən'veɪ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23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共同＋路→运送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convey our good wishes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2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convince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kən'vɪns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25" name="表格 10"/>
          <p:cNvGraphicFramePr>
            <a:graphicFrameLocks noGrp="1"/>
          </p:cNvGraphicFramePr>
          <p:nvPr/>
        </p:nvGraphicFramePr>
        <p:xfrm>
          <a:off x="6092078" y="2652821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attempt to convince the leaders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4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运送，传送</a:t>
            </a:r>
            <a:endParaRPr lang="zh-CN" altLang="en-US" sz="2400" dirty="0"/>
          </a:p>
        </p:txBody>
      </p:sp>
      <p:sp>
        <p:nvSpPr>
          <p:cNvPr id="105344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使信服</a:t>
            </a:r>
            <a:endParaRPr lang="zh-CN" altLang="en-US" sz="2400" b="1" dirty="0"/>
          </a:p>
        </p:txBody>
      </p:sp>
      <p:graphicFrame>
        <p:nvGraphicFramePr>
          <p:cNvPr id="419772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kɔːpə'reɪʃən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27" name="表格 12"/>
          <p:cNvGraphicFramePr>
            <a:graphicFrameLocks noGrp="1"/>
          </p:cNvGraphicFramePr>
          <p:nvPr/>
        </p:nvGraphicFramePr>
        <p:xfrm>
          <a:off x="6092078" y="456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corpor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集体＋后缀→公司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software corporation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4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大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公司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442" grpId="0"/>
      <p:bldP spid="1053443" grpId="0"/>
      <p:bldP spid="1053444" grpId="0"/>
      <p:bldP spid="1053445" grpId="0"/>
      <p:bldP spid="105344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6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67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671" name="文本占位符 2"/>
          <p:cNvSpPr>
            <a:spLocks noGrp="1"/>
          </p:cNvSpPr>
          <p:nvPr>
            <p:ph type="body" idx="1"/>
          </p:nvPr>
        </p:nvSpPr>
        <p:spPr>
          <a:xfrm>
            <a:off x="241540" y="562977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数</a:t>
            </a:r>
            <a:r>
              <a:rPr lang="zh-CN" altLang="en-US" sz="2200" b="1" dirty="0"/>
              <a:t>字；外形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计算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焦</a:t>
            </a:r>
            <a:r>
              <a:rPr lang="zh-CN" altLang="en-US" sz="2200" b="1" dirty="0"/>
              <a:t>点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聚焦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折叠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功</a:t>
            </a:r>
            <a:r>
              <a:rPr lang="zh-CN" altLang="en-US" sz="2200" b="1" dirty="0"/>
              <a:t>能，作用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光</a:t>
            </a:r>
            <a:r>
              <a:rPr lang="zh-CN" altLang="en-US" sz="2200" b="1" dirty="0"/>
              <a:t>荣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en-US" altLang="zh-CN" sz="2200" b="1" i="1" dirty="0"/>
              <a:t>/n.</a:t>
            </a:r>
            <a:r>
              <a:rPr lang="zh-CN" altLang="en-US" sz="2200" b="1" dirty="0"/>
              <a:t>保证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有罪的；内疚的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</a:t>
            </a:r>
            <a:r>
              <a:rPr lang="en-US" altLang="zh-CN" sz="2200" b="1" i="1" dirty="0"/>
              <a:t>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和</a:t>
            </a:r>
            <a:r>
              <a:rPr lang="zh-CN" altLang="en-US" sz="2200" b="1" dirty="0"/>
              <a:t>谐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vi.</a:t>
            </a:r>
            <a:r>
              <a:rPr lang="zh-CN" altLang="en-US" sz="2200" b="1" dirty="0"/>
              <a:t>犹豫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en-US" altLang="zh-CN" sz="2200" b="1" dirty="0"/>
              <a:t>(</a:t>
            </a:r>
            <a:r>
              <a:rPr lang="zh-CN" altLang="en-US" sz="2200" b="1" dirty="0"/>
              <a:t>用姿势、物体</a:t>
            </a:r>
            <a:r>
              <a:rPr lang="en-US" altLang="zh-CN" sz="2200" b="1" dirty="0"/>
              <a:t>)</a:t>
            </a:r>
            <a:r>
              <a:rPr lang="zh-CN" altLang="en-US" sz="2200" b="1" dirty="0"/>
              <a:t>表明</a:t>
            </a:r>
            <a:endParaRPr lang="zh-CN" altLang="en-US" sz="2200" b="1" dirty="0"/>
          </a:p>
        </p:txBody>
      </p:sp>
      <p:sp>
        <p:nvSpPr>
          <p:cNvPr id="1053672" name="文本占位符 2"/>
          <p:cNvSpPr txBox="1"/>
          <p:nvPr/>
        </p:nvSpPr>
        <p:spPr>
          <a:xfrm>
            <a:off x="6049402" y="562977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鼓舞，鼓励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智</a:t>
            </a:r>
            <a:r>
              <a:rPr lang="zh-CN" altLang="en-US" sz="2200" b="1" dirty="0"/>
              <a:t>力；情报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缺</a:t>
            </a:r>
            <a:r>
              <a:rPr lang="zh-CN" altLang="en-US" sz="2200" b="1" dirty="0"/>
              <a:t>乏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领先的，主要的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en-US" altLang="zh-CN" sz="2200" b="1" i="1" dirty="0"/>
              <a:t>/n.</a:t>
            </a:r>
            <a:r>
              <a:rPr lang="zh-CN" altLang="en-US" sz="2200" b="1" dirty="0"/>
              <a:t>限制</a:t>
            </a:r>
            <a:endParaRPr lang="zh-CN" altLang="en-US" sz="2200" b="1" dirty="0"/>
          </a:p>
        </p:txBody>
      </p:sp>
      <p:sp>
        <p:nvSpPr>
          <p:cNvPr id="1053673" name="文本框 5"/>
          <p:cNvSpPr txBox="1"/>
          <p:nvPr/>
        </p:nvSpPr>
        <p:spPr>
          <a:xfrm>
            <a:off x="662119" y="432073"/>
            <a:ext cx="31051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figure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focus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fold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function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glory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guarantee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guilty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harmony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hesitate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indicate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3674" name="文本框 6"/>
          <p:cNvSpPr txBox="1"/>
          <p:nvPr/>
        </p:nvSpPr>
        <p:spPr>
          <a:xfrm>
            <a:off x="6610649" y="425604"/>
            <a:ext cx="303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inspire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intelligence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lack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leading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limit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69" grpId="0" animBg="1"/>
      <p:bldP spid="1053670" grpId="0"/>
      <p:bldP spid="1053671" grpId="0"/>
      <p:bldP spid="1053672" grpId="0"/>
      <p:bldP spid="1053673" grpId="0"/>
      <p:bldP spid="105367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7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67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677" name="文本占位符 2"/>
          <p:cNvSpPr>
            <a:spLocks noGrp="1"/>
          </p:cNvSpPr>
          <p:nvPr>
            <p:ph type="body" idx="1"/>
          </p:nvPr>
        </p:nvSpPr>
        <p:spPr>
          <a:xfrm>
            <a:off x="241540" y="862986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 err="1"/>
              <a:t>fibre</a:t>
            </a:r>
            <a:r>
              <a:rPr lang="en-US" altLang="zh-CN" b="1" dirty="0"/>
              <a:t>(fiber)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fiction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file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finance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flame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flat </a:t>
            </a:r>
            <a:r>
              <a:rPr lang="en-US" altLang="zh-CN" b="1" i="1" dirty="0"/>
              <a:t>adj./n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flesh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fountain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678" name="文本占位符 2"/>
          <p:cNvSpPr txBox="1"/>
          <p:nvPr/>
        </p:nvSpPr>
        <p:spPr>
          <a:xfrm>
            <a:off x="6049402" y="86298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fragile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fragrant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</a:t>
            </a:r>
            <a:r>
              <a:rPr lang="en-US" altLang="zh-CN" b="1" dirty="0" smtClean="0"/>
              <a:t>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frequent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</a:t>
            </a:r>
            <a:r>
              <a:rPr lang="en-US" altLang="zh-CN" b="1" dirty="0" smtClean="0"/>
              <a:t>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fundamental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funeral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gallery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garage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garbage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679" name="文本框 5"/>
          <p:cNvSpPr txBox="1"/>
          <p:nvPr/>
        </p:nvSpPr>
        <p:spPr>
          <a:xfrm>
            <a:off x="1727705" y="697053"/>
            <a:ext cx="376079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  纤维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小说</a:t>
            </a:r>
            <a:r>
              <a:rPr lang="zh-CN" altLang="en-US" sz="2400" b="1" dirty="0">
                <a:solidFill>
                  <a:srgbClr val="C00000"/>
                </a:solidFill>
              </a:rPr>
              <a:t>，虚构的故事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档案</a:t>
            </a:r>
            <a:r>
              <a:rPr lang="zh-CN" altLang="en-US" sz="2400" b="1" dirty="0">
                <a:solidFill>
                  <a:srgbClr val="C00000"/>
                </a:solidFill>
              </a:rPr>
              <a:t>；文档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财政</a:t>
            </a:r>
            <a:r>
              <a:rPr lang="zh-CN" altLang="en-US" sz="2400" b="1" dirty="0">
                <a:solidFill>
                  <a:srgbClr val="C00000"/>
                </a:solidFill>
              </a:rPr>
              <a:t>；资金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火焰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扁平</a:t>
            </a:r>
            <a:r>
              <a:rPr lang="zh-CN" altLang="en-US" sz="2400" b="1" dirty="0">
                <a:solidFill>
                  <a:srgbClr val="C00000"/>
                </a:solidFill>
              </a:rPr>
              <a:t>的；一套公寓房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(</a:t>
            </a:r>
            <a:r>
              <a:rPr lang="zh-CN" altLang="en-US" sz="2400" b="1" dirty="0">
                <a:solidFill>
                  <a:srgbClr val="C00000"/>
                </a:solidFill>
              </a:rPr>
              <a:t>水果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肉，肌肉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泉水</a:t>
            </a:r>
            <a:r>
              <a:rPr lang="zh-CN" altLang="en-US" sz="2400" b="1" dirty="0">
                <a:solidFill>
                  <a:srgbClr val="C00000"/>
                </a:solidFill>
              </a:rPr>
              <a:t>，喷泉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3680" name="文本框 6"/>
          <p:cNvSpPr txBox="1"/>
          <p:nvPr/>
        </p:nvSpPr>
        <p:spPr>
          <a:xfrm>
            <a:off x="8097397" y="752135"/>
            <a:ext cx="2974887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易</a:t>
            </a:r>
            <a:r>
              <a:rPr lang="zh-CN" altLang="en-US" sz="2400" b="1" dirty="0">
                <a:solidFill>
                  <a:srgbClr val="C00000"/>
                </a:solidFill>
              </a:rPr>
              <a:t>破碎的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芳香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频繁</a:t>
            </a:r>
            <a:r>
              <a:rPr lang="zh-CN" altLang="en-US" sz="2400" b="1" dirty="0">
                <a:solidFill>
                  <a:srgbClr val="C00000"/>
                </a:solidFill>
              </a:rPr>
              <a:t>的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基本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葬礼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画廊</a:t>
            </a:r>
            <a:r>
              <a:rPr lang="zh-CN" altLang="en-US" sz="2400" b="1" dirty="0">
                <a:solidFill>
                  <a:srgbClr val="C00000"/>
                </a:solidFill>
              </a:rPr>
              <a:t>；艺术品陈列室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车库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垃圾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75" grpId="0" animBg="1"/>
      <p:bldP spid="1053676" grpId="0"/>
      <p:bldP spid="1053677" grpId="0"/>
      <p:bldP spid="1053678" grpId="0"/>
      <p:bldP spid="1053679" grpId="0"/>
      <p:bldP spid="105368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8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68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683" name="文本占位符 2"/>
          <p:cNvSpPr>
            <a:spLocks noGrp="1"/>
          </p:cNvSpPr>
          <p:nvPr>
            <p:ph type="body" idx="1"/>
          </p:nvPr>
        </p:nvSpPr>
        <p:spPr>
          <a:xfrm>
            <a:off x="241540" y="907596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gay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</a:t>
            </a:r>
            <a:r>
              <a:rPr lang="en-US" altLang="zh-CN" b="1" dirty="0" smtClean="0"/>
              <a:t>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gesture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globe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gravity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grill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hatch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heel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hook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684" name="文本占位符 2"/>
          <p:cNvSpPr txBox="1"/>
          <p:nvPr/>
        </p:nvSpPr>
        <p:spPr>
          <a:xfrm>
            <a:off x="6049402" y="90759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imitate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26</a:t>
            </a:r>
            <a:r>
              <a:rPr lang="zh-CN" altLang="en-US" b="1" dirty="0"/>
              <a:t>．</a:t>
            </a:r>
            <a:r>
              <a:rPr lang="en-US" altLang="zh-CN" b="1" dirty="0"/>
              <a:t>individual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27</a:t>
            </a:r>
            <a:r>
              <a:rPr lang="zh-CN" altLang="en-US" b="1" dirty="0"/>
              <a:t>．</a:t>
            </a:r>
            <a:r>
              <a:rPr lang="en-US" altLang="zh-CN" b="1" dirty="0"/>
              <a:t>innocent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28</a:t>
            </a:r>
            <a:r>
              <a:rPr lang="zh-CN" altLang="en-US" b="1" dirty="0"/>
              <a:t>．</a:t>
            </a:r>
            <a:r>
              <a:rPr lang="en-US" altLang="zh-CN" b="1" dirty="0"/>
              <a:t>instrument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29</a:t>
            </a:r>
            <a:r>
              <a:rPr lang="zh-CN" altLang="en-US" b="1" dirty="0"/>
              <a:t>．</a:t>
            </a:r>
            <a:r>
              <a:rPr lang="en-US" altLang="zh-CN" b="1" dirty="0"/>
              <a:t>lame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</a:t>
            </a:r>
            <a:r>
              <a:rPr lang="en-US" altLang="zh-CN" b="1" dirty="0" smtClean="0"/>
              <a:t>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30</a:t>
            </a:r>
            <a:r>
              <a:rPr lang="zh-CN" altLang="en-US" b="1" dirty="0"/>
              <a:t>．</a:t>
            </a:r>
            <a:r>
              <a:rPr lang="en-US" altLang="zh-CN" b="1" dirty="0"/>
              <a:t>laundry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31</a:t>
            </a:r>
            <a:r>
              <a:rPr lang="zh-CN" altLang="en-US" b="1" dirty="0"/>
              <a:t>．</a:t>
            </a:r>
            <a:r>
              <a:rPr lang="en-US" altLang="zh-CN" b="1" dirty="0"/>
              <a:t>leaf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32</a:t>
            </a:r>
            <a:r>
              <a:rPr lang="zh-CN" altLang="en-US" b="1" dirty="0"/>
              <a:t>．</a:t>
            </a:r>
            <a:r>
              <a:rPr lang="en-US" altLang="zh-CN" b="1" dirty="0"/>
              <a:t>leak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33</a:t>
            </a:r>
            <a:r>
              <a:rPr lang="zh-CN" altLang="en-US" b="1" dirty="0"/>
              <a:t>．</a:t>
            </a:r>
            <a:r>
              <a:rPr lang="en-US" altLang="zh-CN" b="1" dirty="0" err="1"/>
              <a:t>licence</a:t>
            </a:r>
            <a:r>
              <a:rPr lang="en-US" altLang="zh-CN" b="1" dirty="0"/>
              <a:t>(license)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685" name="文本框 5"/>
          <p:cNvSpPr txBox="1"/>
          <p:nvPr/>
        </p:nvSpPr>
        <p:spPr>
          <a:xfrm>
            <a:off x="2002993" y="785729"/>
            <a:ext cx="376079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快乐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手势</a:t>
            </a:r>
            <a:r>
              <a:rPr lang="zh-CN" altLang="en-US" sz="2400" b="1" dirty="0">
                <a:solidFill>
                  <a:srgbClr val="C00000"/>
                </a:solidFill>
              </a:rPr>
              <a:t>；姿势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地球</a:t>
            </a:r>
            <a:r>
              <a:rPr lang="zh-CN" altLang="en-US" sz="2400" b="1" dirty="0">
                <a:solidFill>
                  <a:srgbClr val="C00000"/>
                </a:solidFill>
              </a:rPr>
              <a:t>；地球仪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重力</a:t>
            </a:r>
            <a:r>
              <a:rPr lang="zh-CN" altLang="en-US" sz="2400" b="1" dirty="0">
                <a:solidFill>
                  <a:srgbClr val="C00000"/>
                </a:solidFill>
              </a:rPr>
              <a:t>，万有引力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烤</a:t>
            </a:r>
            <a:r>
              <a:rPr lang="en-US" altLang="zh-CN" sz="2400" b="1" dirty="0">
                <a:solidFill>
                  <a:srgbClr val="C00000"/>
                </a:solidFill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</a:rPr>
              <a:t>肉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架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孵化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脚跟</a:t>
            </a:r>
            <a:r>
              <a:rPr lang="zh-CN" altLang="en-US" sz="2400" b="1" dirty="0">
                <a:solidFill>
                  <a:srgbClr val="C00000"/>
                </a:solidFill>
              </a:rPr>
              <a:t>；鞋跟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钩子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3686" name="文本框 6"/>
          <p:cNvSpPr txBox="1"/>
          <p:nvPr/>
        </p:nvSpPr>
        <p:spPr>
          <a:xfrm>
            <a:off x="8064346" y="759827"/>
            <a:ext cx="3723703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模仿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个人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无辜</a:t>
            </a:r>
            <a:r>
              <a:rPr lang="zh-CN" altLang="en-US" sz="2400" b="1" dirty="0">
                <a:solidFill>
                  <a:srgbClr val="C00000"/>
                </a:solidFill>
              </a:rPr>
              <a:t>的，无罪的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仪器</a:t>
            </a:r>
            <a:r>
              <a:rPr lang="zh-CN" altLang="en-US" sz="2400" b="1" dirty="0">
                <a:solidFill>
                  <a:srgbClr val="C00000"/>
                </a:solidFill>
              </a:rPr>
              <a:t>；器具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跛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洗衣房</a:t>
            </a:r>
            <a:r>
              <a:rPr lang="zh-CN" altLang="en-US" sz="2400" b="1" dirty="0">
                <a:solidFill>
                  <a:srgbClr val="C00000"/>
                </a:solidFill>
              </a:rPr>
              <a:t>；待</a:t>
            </a:r>
            <a:r>
              <a:rPr lang="en-US" altLang="zh-CN" sz="2400" b="1" dirty="0">
                <a:solidFill>
                  <a:srgbClr val="C00000"/>
                </a:solidFill>
              </a:rPr>
              <a:t>/</a:t>
            </a:r>
            <a:r>
              <a:rPr lang="zh-CN" altLang="en-US" sz="2400" b="1" dirty="0">
                <a:solidFill>
                  <a:srgbClr val="C00000"/>
                </a:solidFill>
              </a:rPr>
              <a:t>已洗的衣服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叶子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漏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</a:t>
            </a:r>
            <a:r>
              <a:rPr lang="zh-CN" altLang="en-US" sz="2400" b="1" i="1" dirty="0" smtClean="0">
                <a:solidFill>
                  <a:srgbClr val="C00000"/>
                </a:solidFill>
              </a:rPr>
              <a:t>    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                 执照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81" grpId="0" animBg="1"/>
      <p:bldP spid="1053682" grpId="0"/>
      <p:bldP spid="1053683" grpId="0"/>
      <p:bldP spid="1053684" grpId="0"/>
      <p:bldP spid="1053685" grpId="0"/>
      <p:bldP spid="105368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8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68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689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With the development of the network, computers have become very important in communication, ____________(</a:t>
            </a:r>
            <a:r>
              <a:rPr lang="zh-CN" altLang="en-US" b="1" dirty="0"/>
              <a:t>财政</a:t>
            </a:r>
            <a:r>
              <a:rPr lang="en-US" altLang="zh-CN" b="1" dirty="0"/>
              <a:t>)and trade.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In this kind of </a:t>
            </a:r>
            <a:r>
              <a:rPr lang="en-US" altLang="zh-CN" b="1" dirty="0" smtClean="0"/>
              <a:t>high</a:t>
            </a:r>
            <a:r>
              <a:rPr lang="en-US" altLang="zh-CN" b="1" dirty="0"/>
              <a:t>-</a:t>
            </a:r>
            <a:r>
              <a:rPr lang="en-US" altLang="zh-CN" b="1" dirty="0" smtClean="0"/>
              <a:t>pressure </a:t>
            </a:r>
            <a:r>
              <a:rPr lang="en-US" altLang="zh-CN" b="1" dirty="0"/>
              <a:t>situation, many leaders bother their assistants with ____________(</a:t>
            </a:r>
            <a:r>
              <a:rPr lang="zh-CN" altLang="en-US" b="1" dirty="0"/>
              <a:t>频繁</a:t>
            </a:r>
            <a:r>
              <a:rPr lang="en-US" altLang="zh-CN" b="1" dirty="0"/>
              <a:t>)meetings.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In your new job, you will be expected to perform many different ____________(</a:t>
            </a:r>
            <a:r>
              <a:rPr lang="zh-CN" altLang="en-US" b="1" dirty="0"/>
              <a:t>作用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</p:txBody>
      </p:sp>
      <p:sp>
        <p:nvSpPr>
          <p:cNvPr id="1053690" name="矩形 7"/>
          <p:cNvSpPr/>
          <p:nvPr/>
        </p:nvSpPr>
        <p:spPr>
          <a:xfrm>
            <a:off x="2874827" y="1289780"/>
            <a:ext cx="114165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finance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691" name="矩形 8"/>
          <p:cNvSpPr/>
          <p:nvPr/>
        </p:nvSpPr>
        <p:spPr>
          <a:xfrm>
            <a:off x="671473" y="2664216"/>
            <a:ext cx="130760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frequent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692" name="矩形 9"/>
          <p:cNvSpPr/>
          <p:nvPr/>
        </p:nvSpPr>
        <p:spPr>
          <a:xfrm>
            <a:off x="9229573" y="3429000"/>
            <a:ext cx="139974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functions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87" grpId="0" animBg="1"/>
      <p:bldP spid="1053688" grpId="0"/>
      <p:bldP spid="1053689" grpId="0"/>
      <p:bldP spid="1053690" grpId="0" animBg="1"/>
      <p:bldP spid="1053691" grpId="0" animBg="1"/>
      <p:bldP spid="105369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3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69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695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In everyday communication, information conveyed by ____________ (</a:t>
            </a:r>
            <a:r>
              <a:rPr lang="zh-CN" altLang="en-US" b="1" dirty="0"/>
              <a:t>手势</a:t>
            </a:r>
            <a:r>
              <a:rPr lang="en-US" altLang="zh-CN" b="1" dirty="0"/>
              <a:t>) is often misinterpreted.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The man insisted that he was ____________ (</a:t>
            </a:r>
            <a:r>
              <a:rPr lang="zh-CN" altLang="en-US" b="1" dirty="0"/>
              <a:t>清白的</a:t>
            </a:r>
            <a:r>
              <a:rPr lang="en-US" altLang="zh-CN" b="1" dirty="0"/>
              <a:t>), and that they should set him free.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Dolphins are animals of high ____________(</a:t>
            </a:r>
            <a:r>
              <a:rPr lang="zh-CN" altLang="en-US" b="1" dirty="0"/>
              <a:t>智力</a:t>
            </a:r>
            <a:r>
              <a:rPr lang="en-US" altLang="zh-CN" b="1" dirty="0"/>
              <a:t>)and they can communicate.</a:t>
            </a:r>
            <a:endParaRPr lang="en-US" altLang="zh-CN" b="1" dirty="0"/>
          </a:p>
        </p:txBody>
      </p:sp>
      <p:sp>
        <p:nvSpPr>
          <p:cNvPr id="1053696" name="矩形 7"/>
          <p:cNvSpPr/>
          <p:nvPr/>
        </p:nvSpPr>
        <p:spPr>
          <a:xfrm>
            <a:off x="8027286" y="677838"/>
            <a:ext cx="125630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gestures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697" name="矩形 8"/>
          <p:cNvSpPr/>
          <p:nvPr/>
        </p:nvSpPr>
        <p:spPr>
          <a:xfrm>
            <a:off x="4863581" y="2047557"/>
            <a:ext cx="131318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innocent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698" name="矩形 6"/>
          <p:cNvSpPr/>
          <p:nvPr/>
        </p:nvSpPr>
        <p:spPr>
          <a:xfrm>
            <a:off x="4614535" y="3415608"/>
            <a:ext cx="166904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intelligence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93" grpId="0" animBg="1"/>
      <p:bldP spid="1053694" grpId="0"/>
      <p:bldP spid="1053695" grpId="0"/>
      <p:bldP spid="1053696" grpId="0" animBg="1"/>
      <p:bldP spid="1053697" grpId="0" animBg="1"/>
      <p:bldP spid="105369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9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700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701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The quilts and the blankets </a:t>
            </a:r>
            <a:r>
              <a:rPr lang="en-US" altLang="zh-CN" b="1" dirty="0" smtClean="0"/>
              <a:t>______________(</a:t>
            </a:r>
            <a:r>
              <a:rPr lang="en-US" altLang="zh-CN" b="1" dirty="0"/>
              <a:t>fold)neatly and the floor was mopped thoroughly.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 passage ____________(indicate)that it is human's activities that have resulted in the environmental destruction to the village.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Mary felt cut off from the outside world, since she ____________(lack)an Internet connection and couldn't receive any </a:t>
            </a:r>
            <a:r>
              <a:rPr lang="en-US" altLang="zh-CN" b="1" dirty="0" smtClean="0"/>
              <a:t>e</a:t>
            </a:r>
            <a:r>
              <a:rPr lang="en-US" altLang="zh-CN" b="1" dirty="0"/>
              <a:t>-</a:t>
            </a:r>
            <a:r>
              <a:rPr lang="en-US" altLang="zh-CN" b="1" dirty="0" smtClean="0"/>
              <a:t>mail</a:t>
            </a:r>
            <a:r>
              <a:rPr lang="en-US" altLang="zh-CN" b="1" dirty="0"/>
              <a:t>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 length of the article should ____________(limit)to 400 words or so.</a:t>
            </a:r>
            <a:endParaRPr lang="en-US" altLang="zh-CN" b="1" dirty="0"/>
          </a:p>
        </p:txBody>
      </p:sp>
      <p:sp>
        <p:nvSpPr>
          <p:cNvPr id="1053702" name="矩形 16"/>
          <p:cNvSpPr/>
          <p:nvPr/>
        </p:nvSpPr>
        <p:spPr>
          <a:xfrm>
            <a:off x="4548755" y="890061"/>
            <a:ext cx="171617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were folded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703" name="矩形 17"/>
          <p:cNvSpPr/>
          <p:nvPr/>
        </p:nvSpPr>
        <p:spPr>
          <a:xfrm>
            <a:off x="2724464" y="2045243"/>
            <a:ext cx="132395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indicates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704" name="矩形 6"/>
          <p:cNvSpPr/>
          <p:nvPr/>
        </p:nvSpPr>
        <p:spPr>
          <a:xfrm>
            <a:off x="7690804" y="3198167"/>
            <a:ext cx="100021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lacked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705" name="矩形 7"/>
          <p:cNvSpPr/>
          <p:nvPr/>
        </p:nvSpPr>
        <p:spPr>
          <a:xfrm>
            <a:off x="5044247" y="4331875"/>
            <a:ext cx="147450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be limited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3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3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99" grpId="0" animBg="1"/>
      <p:bldP spid="1053700" grpId="0"/>
      <p:bldP spid="1053701" grpId="0"/>
      <p:bldP spid="1053702" grpId="0" animBg="1"/>
      <p:bldP spid="1053703" grpId="0" animBg="1"/>
      <p:bldP spid="1053704" grpId="0" animBg="1"/>
      <p:bldP spid="105370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06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707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介副词填空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708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I was trying to figure ________ how to swim to the boys in a straight line.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As a result, I had no choice but to completely focus ________ my study, for which I am very sorry.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We want to build up a harmonious society, in which everyone lives in peace and in harmony ________ each other.</a:t>
            </a:r>
            <a:endParaRPr lang="en-US" altLang="zh-CN" b="1" dirty="0"/>
          </a:p>
        </p:txBody>
      </p:sp>
      <p:sp>
        <p:nvSpPr>
          <p:cNvPr id="1053709" name="矩形 16"/>
          <p:cNvSpPr/>
          <p:nvPr/>
        </p:nvSpPr>
        <p:spPr>
          <a:xfrm>
            <a:off x="3812776" y="878461"/>
            <a:ext cx="62228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out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710" name="矩形 17"/>
          <p:cNvSpPr/>
          <p:nvPr/>
        </p:nvSpPr>
        <p:spPr>
          <a:xfrm>
            <a:off x="7655947" y="1544680"/>
            <a:ext cx="51488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711" name="矩形 6"/>
          <p:cNvSpPr/>
          <p:nvPr/>
        </p:nvSpPr>
        <p:spPr>
          <a:xfrm>
            <a:off x="1801502" y="3192525"/>
            <a:ext cx="76174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with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06" grpId="0" animBg="1"/>
      <p:bldP spid="1053707" grpId="0"/>
      <p:bldP spid="1053708" grpId="0"/>
      <p:bldP spid="1053709" grpId="0" animBg="1"/>
      <p:bldP spid="1053710" grpId="0" animBg="1"/>
      <p:bldP spid="10537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1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713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714" name="文本占位符 2"/>
          <p:cNvSpPr>
            <a:spLocks noGrp="1"/>
          </p:cNvSpPr>
          <p:nvPr>
            <p:ph type="body" idx="1"/>
          </p:nvPr>
        </p:nvSpPr>
        <p:spPr>
          <a:xfrm>
            <a:off x="319918" y="9609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．我们应该注意小细节，这保证我们最终能成功。</a:t>
            </a:r>
            <a:r>
              <a:rPr lang="en-US" altLang="zh-CN" b="1" dirty="0"/>
              <a:t>(guarantee)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．如果有其他我可以为你做的，请毫不犹豫地跟我联系。</a:t>
            </a:r>
            <a:r>
              <a:rPr lang="en-US" altLang="zh-CN" b="1" dirty="0"/>
              <a:t>(hesitate)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．他激励了很多年轻人参与这项运动。</a:t>
            </a:r>
            <a:r>
              <a:rPr lang="en-US" altLang="zh-CN" b="1" dirty="0"/>
              <a:t>(inspire </a:t>
            </a:r>
            <a:r>
              <a:rPr lang="en-US" altLang="zh-CN" b="1" dirty="0" err="1"/>
              <a:t>sb</a:t>
            </a:r>
            <a:r>
              <a:rPr lang="en-US" altLang="zh-CN" b="1" dirty="0"/>
              <a:t>  to do)</a:t>
            </a:r>
            <a:endParaRPr lang="en-US" altLang="zh-CN" b="1" dirty="0"/>
          </a:p>
        </p:txBody>
      </p:sp>
      <p:sp>
        <p:nvSpPr>
          <p:cNvPr id="1053715" name="矩形 6"/>
          <p:cNvSpPr/>
          <p:nvPr/>
        </p:nvSpPr>
        <p:spPr>
          <a:xfrm>
            <a:off x="817411" y="1363139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We should pay attention to small details, which can guarantee us to succeed in the end.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3716" name="矩形 7"/>
          <p:cNvSpPr/>
          <p:nvPr/>
        </p:nvSpPr>
        <p:spPr>
          <a:xfrm>
            <a:off x="817411" y="2606768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If there is something else I can do for you, please don't hesitate to contact me.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3717" name="矩形 8"/>
          <p:cNvSpPr/>
          <p:nvPr/>
        </p:nvSpPr>
        <p:spPr>
          <a:xfrm>
            <a:off x="817411" y="3905875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He inspired many young people to take up the sport.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12" grpId="0" animBg="1"/>
      <p:bldP spid="1053713" grpId="0"/>
      <p:bldP spid="1053714" grpId="0"/>
      <p:bldP spid="1053715" grpId="0"/>
      <p:bldP spid="1053716" grpId="0"/>
      <p:bldP spid="10537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52905" y="633095"/>
            <a:ext cx="95942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4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cosy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ancestor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44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728" name="表格 4"/>
          <p:cNvGraphicFramePr>
            <a:graphicFrameLocks noGrp="1"/>
          </p:cNvGraphicFramePr>
          <p:nvPr/>
        </p:nvGraphicFramePr>
        <p:xfrm>
          <a:off x="241540" y="1165781"/>
          <a:ext cx="5427740" cy="94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cosy</a:t>
                      </a:r>
                      <a:endParaRPr lang="en-US" altLang="zh-CN" sz="28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(cozy)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kəʊzɪ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29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build a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cosy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nest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3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kredɪt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31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a credit card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32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cough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kɒf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33" name="表格 12"/>
          <p:cNvGraphicFramePr>
            <a:graphicFrameLocks noGrp="1"/>
          </p:cNvGraphicFramePr>
          <p:nvPr/>
        </p:nvGraphicFramePr>
        <p:xfrm>
          <a:off x="6092078" y="458619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cough for a couple of days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4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舒适的</a:t>
            </a:r>
            <a:endParaRPr lang="zh-CN" altLang="en-US" sz="2400" dirty="0"/>
          </a:p>
        </p:txBody>
      </p:sp>
      <p:sp>
        <p:nvSpPr>
          <p:cNvPr id="105345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信用</a:t>
            </a:r>
            <a:endParaRPr lang="zh-CN" altLang="en-US" sz="2400" b="1" dirty="0"/>
          </a:p>
        </p:txBody>
      </p:sp>
      <p:sp>
        <p:nvSpPr>
          <p:cNvPr id="105345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vi./n.</a:t>
            </a:r>
            <a:r>
              <a:rPr lang="zh-CN" altLang="en-US" sz="2400" b="1" dirty="0"/>
              <a:t>咳嗽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447" grpId="0"/>
      <p:bldP spid="1053448" grpId="0"/>
      <p:bldP spid="1053449" grpId="0"/>
      <p:bldP spid="1053450" grpId="0"/>
      <p:bldP spid="10534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5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criterion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45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73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kɔːs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35" name="表格 6"/>
          <p:cNvGraphicFramePr>
            <a:graphicFrameLocks noGrp="1"/>
          </p:cNvGraphicFramePr>
          <p:nvPr/>
        </p:nvGraphicFramePr>
        <p:xfrm>
          <a:off x="6092078" y="1063250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谐音“课时”→课程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compulsory course and three optional courses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3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crash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kræʃ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37" name="表格 10"/>
          <p:cNvGraphicFramePr>
            <a:graphicFrameLocks noGrp="1"/>
          </p:cNvGraphicFramePr>
          <p:nvPr/>
        </p:nvGraphicFramePr>
        <p:xfrm>
          <a:off x="6092078" y="2652821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report on an air crash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5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课程</a:t>
            </a:r>
            <a:endParaRPr lang="zh-CN" altLang="en-US" sz="2400" dirty="0"/>
          </a:p>
        </p:txBody>
      </p:sp>
      <p:sp>
        <p:nvSpPr>
          <p:cNvPr id="105345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n./v.</a:t>
            </a:r>
            <a:r>
              <a:rPr lang="zh-CN" altLang="en-US" sz="2400" b="1" dirty="0"/>
              <a:t>撞毁</a:t>
            </a:r>
            <a:endParaRPr lang="zh-CN" altLang="en-US" sz="2400" b="1" dirty="0"/>
          </a:p>
        </p:txBody>
      </p:sp>
      <p:graphicFrame>
        <p:nvGraphicFramePr>
          <p:cNvPr id="4197738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kraɪ'tɪərɪən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39" name="表格 12"/>
          <p:cNvGraphicFramePr>
            <a:graphicFrameLocks noGrp="1"/>
          </p:cNvGraphicFramePr>
          <p:nvPr/>
        </p:nvGraphicFramePr>
        <p:xfrm>
          <a:off x="6092078" y="42967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a specific criterion for the test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5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标准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复数：</a:t>
            </a:r>
            <a:r>
              <a:rPr lang="en-US" altLang="zh-CN" sz="2400" b="1" dirty="0"/>
              <a:t>criteria)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452" grpId="0"/>
      <p:bldP spid="1053453" grpId="0"/>
      <p:bldP spid="1053454" grpId="0"/>
      <p:bldP spid="1053455" grpId="0"/>
      <p:bldP spid="10534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5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cuisine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cushion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45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74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cuisine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kwɪ'ziːn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41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谐音“馈赠”→赠送菜→菜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learn Chinese cuisine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4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currency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kʌrənsɪ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43" name="表格 10"/>
          <p:cNvGraphicFramePr>
            <a:graphicFrameLocks noGrp="1"/>
          </p:cNvGraphicFramePr>
          <p:nvPr/>
        </p:nvGraphicFramePr>
        <p:xfrm>
          <a:off x="6092078" y="266589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curr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ency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流＋东西→流通的东西→货币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euro as currency unit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4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cushion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kʊʃən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45" name="表格 12"/>
          <p:cNvGraphicFramePr>
            <a:graphicFrameLocks noGrp="1"/>
          </p:cNvGraphicFramePr>
          <p:nvPr/>
        </p:nvGraphicFramePr>
        <p:xfrm>
          <a:off x="6092078" y="4407771"/>
          <a:ext cx="562986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394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谐音“裤陷”→坐软垫裤就陷进去→软垫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 on a cushion on the floor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5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烹调术；菜</a:t>
            </a:r>
            <a:endParaRPr lang="zh-CN" altLang="en-US" sz="2400" dirty="0"/>
          </a:p>
        </p:txBody>
      </p:sp>
      <p:sp>
        <p:nvSpPr>
          <p:cNvPr id="105346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货币</a:t>
            </a:r>
            <a:endParaRPr lang="zh-CN" altLang="en-US" sz="2400" b="1" dirty="0"/>
          </a:p>
        </p:txBody>
      </p:sp>
      <p:sp>
        <p:nvSpPr>
          <p:cNvPr id="105346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软垫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457" grpId="0"/>
      <p:bldP spid="1053458" grpId="0"/>
      <p:bldP spid="1053459" grpId="0"/>
      <p:bldP spid="1053460" grpId="0"/>
      <p:bldP spid="10534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6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debate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deliberately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46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74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dɪ'beɪt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47" name="表格 6"/>
          <p:cNvGraphicFramePr>
            <a:graphicFrameLocks noGrp="1"/>
          </p:cNvGraphicFramePr>
          <p:nvPr/>
        </p:nvGraphicFramePr>
        <p:xfrm>
          <a:off x="6092078" y="1163609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加强＋敲打→推敲→讨论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heated debate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]discuss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74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declare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dɪ'kleə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49" name="表格 10"/>
          <p:cNvGraphicFramePr>
            <a:graphicFrameLocks noGrp="1"/>
          </p:cNvGraphicFramePr>
          <p:nvPr/>
        </p:nvGraphicFramePr>
        <p:xfrm>
          <a:off x="6092078" y="284239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clare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加强＋清楚→声明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declare independence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6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n./v.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正式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讨论</a:t>
            </a:r>
            <a:endParaRPr lang="zh-CN" altLang="en-US" sz="2400" dirty="0"/>
          </a:p>
        </p:txBody>
      </p:sp>
      <p:sp>
        <p:nvSpPr>
          <p:cNvPr id="105346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声明，宣告</a:t>
            </a:r>
            <a:endParaRPr lang="zh-CN" altLang="en-US" sz="2400" b="1" dirty="0"/>
          </a:p>
        </p:txBody>
      </p:sp>
      <p:graphicFrame>
        <p:nvGraphicFramePr>
          <p:cNvPr id="419775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deliberately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dɪ'lɪbərətlɪ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751" name="表格 12"/>
          <p:cNvGraphicFramePr>
            <a:graphicFrameLocks noGrp="1"/>
          </p:cNvGraphicFramePr>
          <p:nvPr/>
        </p:nvGraphicFramePr>
        <p:xfrm>
          <a:off x="6092078" y="429677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liberate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加强＋解放＋地→有目的地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let him go deliberately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46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故意地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462" grpId="0"/>
      <p:bldP spid="1053463" grpId="0"/>
      <p:bldP spid="1053464" grpId="0"/>
      <p:bldP spid="1053465" grpId="0"/>
      <p:bldP spid="105346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16286</Words>
  <Application>WPS 演示</Application>
  <PresentationFormat>自定义</PresentationFormat>
  <Paragraphs>3046</Paragraphs>
  <Slides>58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8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Arial Unicode MS</vt:lpstr>
      <vt:lpstr>Calibri Light</vt:lpstr>
      <vt:lpstr>Office 主题</vt:lpstr>
      <vt:lpstr>PowerPoint 演示文稿</vt:lpstr>
      <vt:lpstr>顺序法记单词-3</vt:lpstr>
      <vt:lpstr>高考词汇精讲</vt:lpstr>
      <vt:lpstr>continent～conventional</vt:lpstr>
      <vt:lpstr>convey～anniversary</vt:lpstr>
      <vt:lpstr>cosy～ancestor</vt:lpstr>
      <vt:lpstr>course～criterion</vt:lpstr>
      <vt:lpstr>cuisine～cushion</vt:lpstr>
      <vt:lpstr>debate～deliberately</vt:lpstr>
      <vt:lpstr>delicate～desperate</vt:lpstr>
      <vt:lpstr>destination～diamond</vt:lpstr>
      <vt:lpstr>dignity～dimension</vt:lpstr>
      <vt:lpstr>discrimination～document</vt:lpstr>
      <vt:lpstr>double～drug</vt:lpstr>
      <vt:lpstr>dynamic～embarrass</vt:lpstr>
      <vt:lpstr>emperor～entertainment</vt:lpstr>
      <vt:lpstr>enthusiastic～error</vt:lpstr>
      <vt:lpstr>essay～revolution</vt:lpstr>
      <vt:lpstr>excuse～fault</vt:lpstr>
      <vt:lpstr>feast～festival</vt:lpstr>
      <vt:lpstr>PowerPoint 演示文稿</vt:lpstr>
      <vt:lpstr>I. 根据提示写出单词的正确形式</vt:lpstr>
      <vt:lpstr>II. 写出单词的正确含义</vt:lpstr>
      <vt:lpstr>II. 写出单词的正确含义</vt:lpstr>
      <vt:lpstr>III. 单词活用</vt:lpstr>
      <vt:lpstr>III. 单词活用</vt:lpstr>
      <vt:lpstr>IV. 用所给动词的适当形式填空</vt:lpstr>
      <vt:lpstr>V. 介词填空</vt:lpstr>
      <vt:lpstr>VI. 单句写作</vt:lpstr>
      <vt:lpstr>顺序法记单词-4</vt:lpstr>
      <vt:lpstr>高考词汇精讲</vt:lpstr>
      <vt:lpstr>fibre～figure</vt:lpstr>
      <vt:lpstr>file～flame</vt:lpstr>
      <vt:lpstr>flat～focus</vt:lpstr>
      <vt:lpstr>fold～fragile</vt:lpstr>
      <vt:lpstr>fragrant～function</vt:lpstr>
      <vt:lpstr>fundamental～gallery</vt:lpstr>
      <vt:lpstr>garage～gay</vt:lpstr>
      <vt:lpstr>gesture～glory</vt:lpstr>
      <vt:lpstr>gravity～group</vt:lpstr>
      <vt:lpstr>guarantee～harmony</vt:lpstr>
      <vt:lpstr>hatch～hesitate</vt:lpstr>
      <vt:lpstr>hook～indicate</vt:lpstr>
      <vt:lpstr>individual～innocent</vt:lpstr>
      <vt:lpstr>inspire～intelligence</vt:lpstr>
      <vt:lpstr>lack～laundry</vt:lpstr>
      <vt:lpstr>leading～leak</vt:lpstr>
      <vt:lpstr>length～limit</vt:lpstr>
      <vt:lpstr>PowerPoint 演示文稿</vt:lpstr>
      <vt:lpstr>I. 根据提示写出单词的正确形式</vt:lpstr>
      <vt:lpstr>II. 写出单词的正确含义</vt:lpstr>
      <vt:lpstr>II. 写出单词的正确含义</vt:lpstr>
      <vt:lpstr>III. 单词活用</vt:lpstr>
      <vt:lpstr>III. 单词活用</vt:lpstr>
      <vt:lpstr>IV. 用所给动词的适当形式填空</vt:lpstr>
      <vt:lpstr>V. 介副词填空</vt:lpstr>
      <vt:lpstr>VI.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南山有谷堆</cp:lastModifiedBy>
  <cp:revision>9</cp:revision>
  <dcterms:created xsi:type="dcterms:W3CDTF">2017-12-31T20:06:00Z</dcterms:created>
  <dcterms:modified xsi:type="dcterms:W3CDTF">2020-10-26T07:01:10Z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