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361" r:id="rId3"/>
    <p:sldId id="1169" r:id="rId4"/>
    <p:sldId id="2482" r:id="rId5"/>
    <p:sldId id="2473" r:id="rId6"/>
    <p:sldId id="2474" r:id="rId7"/>
    <p:sldId id="2475" r:id="rId8"/>
    <p:sldId id="2476" r:id="rId9"/>
    <p:sldId id="2477" r:id="rId10"/>
    <p:sldId id="2478" r:id="rId11"/>
    <p:sldId id="2479" r:id="rId12"/>
    <p:sldId id="2480" r:id="rId13"/>
    <p:sldId id="2481" r:id="rId14"/>
    <p:sldId id="1171" r:id="rId15"/>
    <p:sldId id="1172" r:id="rId16"/>
    <p:sldId id="1173" r:id="rId17"/>
    <p:sldId id="1174" r:id="rId18"/>
    <p:sldId id="1175" r:id="rId19"/>
    <p:sldId id="1176" r:id="rId20"/>
    <p:sldId id="1177" r:id="rId21"/>
    <p:sldId id="1178" r:id="rId22"/>
    <p:sldId id="1179" r:id="rId23"/>
    <p:sldId id="1180" r:id="rId24"/>
    <p:sldId id="1181" r:id="rId25"/>
    <p:sldId id="118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1191" r:id="rId35"/>
    <p:sldId id="1192" r:id="rId36"/>
    <p:sldId id="1193" r:id="rId37"/>
    <p:sldId id="1194" r:id="rId38"/>
    <p:sldId id="1195" r:id="rId39"/>
    <p:sldId id="1196" r:id="rId40"/>
    <p:sldId id="1197" r:id="rId41"/>
    <p:sldId id="1198" r:id="rId42"/>
    <p:sldId id="1199" r:id="rId43"/>
    <p:sldId id="1200" r:id="rId44"/>
    <p:sldId id="1201" r:id="rId45"/>
    <p:sldId id="1202" r:id="rId46"/>
    <p:sldId id="1203" r:id="rId47"/>
    <p:sldId id="1204" r:id="rId48"/>
    <p:sldId id="1205" r:id="rId49"/>
    <p:sldId id="1206" r:id="rId50"/>
    <p:sldId id="1207" r:id="rId51"/>
    <p:sldId id="1208" r:id="rId52"/>
    <p:sldId id="1209" r:id="rId53"/>
    <p:sldId id="1210" r:id="rId54"/>
    <p:sldId id="1211" r:id="rId55"/>
    <p:sldId id="1212" r:id="rId56"/>
    <p:sldId id="1213" r:id="rId57"/>
    <p:sldId id="1214" r:id="rId58"/>
    <p:sldId id="1215" r:id="rId59"/>
    <p:sldId id="1216" r:id="rId60"/>
    <p:sldId id="1217" r:id="rId61"/>
    <p:sldId id="1218" r:id="rId62"/>
    <p:sldId id="1219" r:id="rId63"/>
    <p:sldId id="1220" r:id="rId64"/>
    <p:sldId id="1221" r:id="rId65"/>
    <p:sldId id="1222" r:id="rId66"/>
    <p:sldId id="2483" r:id="rId6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69" Type="http://schemas.openxmlformats.org/officeDocument/2006/relationships/handoutMaster" Target="handoutMasters/handoutMaster1.xml"/><Relationship Id="rId68" Type="http://schemas.openxmlformats.org/officeDocument/2006/relationships/notesMaster" Target="notesMasters/notesMaster1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65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-16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allergic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alternative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0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ə'lɜːdʒɪk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03" name="表格 6"/>
          <p:cNvGraphicFramePr>
            <a:graphicFrameLocks noGrp="1"/>
          </p:cNvGraphicFramePr>
          <p:nvPr/>
        </p:nvGraphicFramePr>
        <p:xfrm>
          <a:off x="6092078" y="96053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erg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异＋工作＋的→异样工作的→过敏的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allergic to penicillin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0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05" name="表格 10"/>
          <p:cNvGraphicFramePr>
            <a:graphicFrameLocks noGrp="1"/>
          </p:cNvGraphicFramePr>
          <p:nvPr/>
        </p:nvGraphicFramePr>
        <p:xfrm>
          <a:off x="6092078" y="263994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in a narrow alley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8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过敏的</a:t>
            </a:r>
            <a:endParaRPr lang="zh-CN" altLang="en-US" sz="2400" dirty="0"/>
          </a:p>
        </p:txBody>
      </p:sp>
      <p:sp>
        <p:nvSpPr>
          <p:cNvPr id="105308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小巷</a:t>
            </a:r>
            <a:endParaRPr lang="zh-CN" altLang="en-US" sz="2400" b="1" dirty="0"/>
          </a:p>
        </p:txBody>
      </p:sp>
      <p:graphicFrame>
        <p:nvGraphicFramePr>
          <p:cNvPr id="419750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ɔːl'tɜːnətɪv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07" name="表格 12"/>
          <p:cNvGraphicFramePr>
            <a:graphicFrameLocks noGrp="1"/>
          </p:cNvGraphicFramePr>
          <p:nvPr/>
        </p:nvGraphicFramePr>
        <p:xfrm>
          <a:off x="6154507" y="4490536"/>
          <a:ext cx="60374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247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改动＋原本的→可代替的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alternative method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8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可代替的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78" grpId="0"/>
      <p:bldP spid="1053079" grpId="0"/>
      <p:bldP spid="1053080" grpId="0"/>
      <p:bldP spid="1053081" grpId="0"/>
      <p:bldP spid="1053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aluminium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amateur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en-US" altLang="zh-CN" sz="2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æljə'mɪnɪəm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09" name="表格 6"/>
          <p:cNvGraphicFramePr>
            <a:graphicFrameLocks noGrp="1"/>
          </p:cNvGraphicFramePr>
          <p:nvPr/>
        </p:nvGraphicFramePr>
        <p:xfrm>
          <a:off x="6092078" y="94052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10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amateur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æmətə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11" name="表格 10"/>
          <p:cNvGraphicFramePr>
            <a:graphicFrameLocks noGrp="1"/>
          </p:cNvGraphicFramePr>
          <p:nvPr/>
        </p:nvGraphicFramePr>
        <p:xfrm>
          <a:off x="6092078" y="28096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谐音“爱莫它”→爱好莫过于它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8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铝</a:t>
            </a:r>
            <a:endParaRPr lang="zh-CN" altLang="en-US" sz="2400" dirty="0"/>
          </a:p>
        </p:txBody>
      </p:sp>
      <p:sp>
        <p:nvSpPr>
          <p:cNvPr id="1053086" name="文本框 20"/>
          <p:cNvSpPr txBox="1"/>
          <p:nvPr/>
        </p:nvSpPr>
        <p:spPr>
          <a:xfrm>
            <a:off x="2605559" y="3365738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艺术、科学等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业余爱好者</a:t>
            </a:r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业余的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83" grpId="0"/>
      <p:bldP spid="1053084" grpId="0"/>
      <p:bldP spid="1053085" grpId="0"/>
      <p:bldP spid="10530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ambiguous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ambition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ambiguous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æm'bɪɡjʊəs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13" name="表格 6"/>
          <p:cNvGraphicFramePr>
            <a:graphicFrameLocks noGrp="1"/>
          </p:cNvGraphicFramePr>
          <p:nvPr/>
        </p:nvGraphicFramePr>
        <p:xfrm>
          <a:off x="6092078" y="121811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bigu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是＋大＋的→范围太大→模糊的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æm'bɪʃən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1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谐音“俺必升”→抱负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two great ambitions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8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词语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模糊不清的</a:t>
            </a:r>
            <a:endParaRPr lang="zh-CN" altLang="en-US" sz="2400" dirty="0"/>
          </a:p>
        </p:txBody>
      </p:sp>
      <p:sp>
        <p:nvSpPr>
          <p:cNvPr id="105309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抱负，野心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87" grpId="0"/>
      <p:bldP spid="1053088" grpId="0"/>
      <p:bldP spid="1053089" grpId="0"/>
      <p:bldP spid="10530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ancestor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æmpl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1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ample food for the winter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eɪnʃənt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19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先前＋的→古代的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ancient castles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2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ancestor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ænsestə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21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先前＋人→祖先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 the wisdom of our ancestors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5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充足的</a:t>
            </a:r>
            <a:endParaRPr lang="zh-CN" altLang="en-US" sz="2400" dirty="0"/>
          </a:p>
        </p:txBody>
      </p:sp>
      <p:sp>
        <p:nvSpPr>
          <p:cNvPr id="105316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古代的</a:t>
            </a:r>
            <a:endParaRPr lang="zh-CN" altLang="en-US" sz="2400" b="1" dirty="0"/>
          </a:p>
        </p:txBody>
      </p:sp>
      <p:sp>
        <p:nvSpPr>
          <p:cNvPr id="105316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祖先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57" grpId="0"/>
      <p:bldP spid="1053158" grpId="0"/>
      <p:bldP spid="1053159" grpId="0"/>
      <p:bldP spid="1053160" grpId="0"/>
      <p:bldP spid="10531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anecdote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anniversary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2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anecdote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ænɪkdəʊt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23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一个＋出＋给→给讲个故事→轶事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2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eɪndʒl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25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angel from the heaven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6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轶事</a:t>
            </a:r>
            <a:endParaRPr lang="zh-CN" altLang="en-US" sz="2400" dirty="0"/>
          </a:p>
        </p:txBody>
      </p:sp>
      <p:sp>
        <p:nvSpPr>
          <p:cNvPr id="105316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天使</a:t>
            </a:r>
            <a:endParaRPr lang="zh-CN" altLang="en-US" sz="2400" b="1" dirty="0"/>
          </a:p>
        </p:txBody>
      </p:sp>
      <p:graphicFrame>
        <p:nvGraphicFramePr>
          <p:cNvPr id="419752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ænɪ'vɜːsərɪ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27" name="表格 12"/>
          <p:cNvGraphicFramePr>
            <a:graphicFrameLocks noGrp="1"/>
          </p:cNvGraphicFramePr>
          <p:nvPr/>
        </p:nvGraphicFramePr>
        <p:xfrm>
          <a:off x="6092078" y="45643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每年＋转＋的→周年纪念日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6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周年纪念日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62" grpId="0"/>
      <p:bldP spid="1053163" grpId="0"/>
      <p:bldP spid="1053164" grpId="0"/>
      <p:bldP spid="1053165" grpId="0"/>
      <p:bldP spid="10531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apparent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2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ænjʊəl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29" name="表格 6"/>
          <p:cNvGraphicFramePr>
            <a:graphicFrameLocks noGrp="1"/>
          </p:cNvGraphicFramePr>
          <p:nvPr/>
        </p:nvGraphicFramePr>
        <p:xfrm>
          <a:off x="6092078" y="105326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年＋的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an annual meeting in a hotel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]yearly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3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antique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æn'tɪk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3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先前＋东西→古董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 a large number of antiques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3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ə'pærənt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33" name="表格 12"/>
          <p:cNvGraphicFramePr>
            <a:graphicFrameLocks noGrp="1"/>
          </p:cNvGraphicFramePr>
          <p:nvPr/>
        </p:nvGraphicFramePr>
        <p:xfrm>
          <a:off x="6092078" y="459871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parent→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加强＋父母→使父母加强健康效果明显→明显的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6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每年的</a:t>
            </a:r>
            <a:endParaRPr lang="zh-CN" altLang="en-US" sz="2400" dirty="0"/>
          </a:p>
        </p:txBody>
      </p:sp>
      <p:sp>
        <p:nvSpPr>
          <p:cNvPr id="105317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古董</a:t>
            </a:r>
            <a:endParaRPr lang="zh-CN" altLang="en-US" sz="2400" b="1" dirty="0"/>
          </a:p>
        </p:txBody>
      </p:sp>
      <p:sp>
        <p:nvSpPr>
          <p:cNvPr id="105317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明显的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67" grpId="0"/>
      <p:bldP spid="1053168" grpId="0"/>
      <p:bldP spid="1053169" grpId="0"/>
      <p:bldP spid="1053170" grpId="0"/>
      <p:bldP spid="1053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appetite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ə'piːl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35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加强＋使鸣响→声音大能吸引注意→吸引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3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appendix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ə'pendɪks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37" name="表格 10"/>
          <p:cNvGraphicFramePr>
            <a:graphicFrameLocks noGrp="1"/>
          </p:cNvGraphicFramePr>
          <p:nvPr/>
        </p:nvGraphicFramePr>
        <p:xfrm>
          <a:off x="6092078" y="2614184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加强＋悬挂＋东西→加挂的东西→附录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attach an appendix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7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恳求；吸引</a:t>
            </a:r>
            <a:endParaRPr lang="zh-CN" altLang="en-US" sz="2400" dirty="0"/>
          </a:p>
        </p:txBody>
      </p:sp>
      <p:sp>
        <p:nvSpPr>
          <p:cNvPr id="105317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附录</a:t>
            </a:r>
            <a:endParaRPr lang="zh-CN" altLang="en-US" sz="2400" b="1" dirty="0"/>
          </a:p>
        </p:txBody>
      </p:sp>
      <p:graphicFrame>
        <p:nvGraphicFramePr>
          <p:cNvPr id="419753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appetite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æpɪtaɪt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39" name="表格 12"/>
          <p:cNvGraphicFramePr>
            <a:graphicFrameLocks noGrp="1"/>
          </p:cNvGraphicFramePr>
          <p:nvPr/>
        </p:nvGraphicFramePr>
        <p:xfrm>
          <a:off x="6092078" y="437121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加强＋追求＋后缀→追求美味→胃口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good appetite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7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胃口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72" grpId="0"/>
      <p:bldP spid="1053173" grpId="0"/>
      <p:bldP spid="1053174" grpId="0"/>
      <p:bldP spid="1053175" grpId="0"/>
      <p:bldP spid="1053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applaud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appropriate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4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applaud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ə'plɔːd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4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plaud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加强＋鼓掌→鼓掌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applaud for 3 minutes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4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approach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ə'prəʊtʃ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4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proach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加强＋靠近→靠近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approach a deer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4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ə'prəʊprɪət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45" name="表格 12"/>
          <p:cNvGraphicFramePr>
            <a:graphicFrameLocks noGrp="1"/>
          </p:cNvGraphicFramePr>
          <p:nvPr/>
        </p:nvGraphicFramePr>
        <p:xfrm>
          <a:off x="6092078" y="45861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propr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加强＋自身的→加强自身建设→适当的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7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鼓掌，喝彩</a:t>
            </a:r>
            <a:endParaRPr lang="zh-CN" altLang="en-US" sz="2400" dirty="0"/>
          </a:p>
        </p:txBody>
      </p:sp>
      <p:sp>
        <p:nvSpPr>
          <p:cNvPr id="105318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方法，</a:t>
            </a:r>
            <a:r>
              <a:rPr lang="zh-CN" altLang="en-US" sz="2400" b="1" dirty="0" smtClean="0"/>
              <a:t>途径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靠近</a:t>
            </a:r>
            <a:endParaRPr lang="zh-CN" altLang="en-US" sz="2400" b="1" dirty="0"/>
          </a:p>
        </p:txBody>
      </p:sp>
      <p:sp>
        <p:nvSpPr>
          <p:cNvPr id="105318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适当的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77" grpId="0"/>
      <p:bldP spid="1053178" grpId="0"/>
      <p:bldP spid="1053179" grpId="0"/>
      <p:bldP spid="1053180" grpId="0"/>
      <p:bldP spid="1053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approximately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arbitrary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9446"/>
                <a:gridCol w="27882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ə'prɒksɪmətlɪ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47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proxim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ately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加强＋接近＋地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approximately 8 days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]about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4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eɪprən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49" name="表格 10"/>
          <p:cNvGraphicFramePr>
            <a:graphicFrameLocks noGrp="1"/>
          </p:cNvGraphicFramePr>
          <p:nvPr/>
        </p:nvGraphicFramePr>
        <p:xfrm>
          <a:off x="6092078" y="2614184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an apron in the workshop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84" name="文本框 19"/>
          <p:cNvSpPr txBox="1"/>
          <p:nvPr/>
        </p:nvSpPr>
        <p:spPr>
          <a:xfrm>
            <a:off x="288937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大约</a:t>
            </a:r>
            <a:endParaRPr lang="zh-CN" altLang="en-US" sz="2400" dirty="0"/>
          </a:p>
        </p:txBody>
      </p:sp>
      <p:sp>
        <p:nvSpPr>
          <p:cNvPr id="105318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围裙</a:t>
            </a:r>
            <a:endParaRPr lang="zh-CN" altLang="en-US" sz="2400" b="1" dirty="0"/>
          </a:p>
        </p:txBody>
      </p:sp>
      <p:graphicFrame>
        <p:nvGraphicFramePr>
          <p:cNvPr id="419755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arbitrary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ɑːbɪtrərɪ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51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arbitr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武断＋的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an arbitrary conclusion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8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武断的，专断的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82" grpId="0"/>
      <p:bldP spid="1053183" grpId="0"/>
      <p:bldP spid="1053184" grpId="0"/>
      <p:bldP spid="1053185" grpId="0"/>
      <p:bldP spid="10531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arithmetic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atmosphere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5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arithmetic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ə'rɪ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53" name="表格 6"/>
          <p:cNvGraphicFramePr>
            <a:graphicFrameLocks noGrp="1"/>
          </p:cNvGraphicFramePr>
          <p:nvPr/>
        </p:nvGraphicFramePr>
        <p:xfrm>
          <a:off x="6092078" y="9906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谐音“爱丽丝没及格”→没及格的是“算术”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quick at arithmetic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5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artificial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ɑːtɪ'fɪʃl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55" name="表格 10"/>
          <p:cNvGraphicFramePr>
            <a:graphicFrameLocks noGrp="1"/>
          </p:cNvGraphicFramePr>
          <p:nvPr/>
        </p:nvGraphicFramePr>
        <p:xfrm>
          <a:off x="6092078" y="29223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arti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技巧＋做＋的→靠技巧做出来的→人造的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5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ætməsfɪə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57" name="表格 12"/>
          <p:cNvGraphicFramePr>
            <a:graphicFrameLocks noGrp="1"/>
          </p:cNvGraphicFramePr>
          <p:nvPr/>
        </p:nvGraphicFramePr>
        <p:xfrm>
          <a:off x="6092078" y="45861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atmo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sphere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空气＋球体→地球周围的空气→大气层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8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算术</a:t>
            </a:r>
            <a:endParaRPr lang="zh-CN" altLang="en-US" sz="2400" dirty="0"/>
          </a:p>
        </p:txBody>
      </p:sp>
      <p:sp>
        <p:nvSpPr>
          <p:cNvPr id="105319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人造的，人工的</a:t>
            </a:r>
            <a:endParaRPr lang="zh-CN" altLang="en-US" sz="2400" b="1" dirty="0"/>
          </a:p>
        </p:txBody>
      </p:sp>
      <p:sp>
        <p:nvSpPr>
          <p:cNvPr id="105319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大气层；气氛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87" grpId="0"/>
      <p:bldP spid="1053188" grpId="0"/>
      <p:bldP spid="1053189" grpId="0"/>
      <p:bldP spid="1053190" grpId="0"/>
      <p:bldP spid="1053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4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4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14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95" name="Group 22"/>
          <p:cNvGrpSpPr/>
          <p:nvPr/>
        </p:nvGrpSpPr>
        <p:grpSpPr>
          <a:xfrm>
            <a:off x="3582670" y="1054735"/>
            <a:ext cx="8304530" cy="3103245"/>
            <a:chOff x="3943833" y="-55144"/>
            <a:chExt cx="8193972" cy="2002003"/>
          </a:xfrm>
        </p:grpSpPr>
        <p:sp>
          <p:nvSpPr>
            <p:cNvPr id="1053150" name="TextBox 23"/>
            <p:cNvSpPr txBox="1"/>
            <p:nvPr/>
          </p:nvSpPr>
          <p:spPr>
            <a:xfrm>
              <a:off x="3943833" y="-55144"/>
              <a:ext cx="2181634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151" name="TextBox 24"/>
            <p:cNvSpPr txBox="1"/>
            <p:nvPr/>
          </p:nvSpPr>
          <p:spPr>
            <a:xfrm>
              <a:off x="6039630" y="-54734"/>
              <a:ext cx="6098175" cy="200159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按字母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顺序：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abortion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abstract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absurd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accelerate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accent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accumulate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acid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acute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adequate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advocate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affair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agenda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allergic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alternative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 </a:t>
              </a:r>
              <a:r>
                <a:rPr lang="en-US" altLang="zh-CN" sz="2000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aluminium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amateur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ambiguous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  <a:hlinkClick r:id="rId1" action="ppaction://hlinksldjump"/>
                </a:rPr>
                <a:t>ambition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ample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ancestor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anecdote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anniversary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annual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apparent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appeal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appetite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sym typeface="+mn-ea"/>
                </a:rPr>
                <a:t>|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applaud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appropriate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approximately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arbitrary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arithmetic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atmosphere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attach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attain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obtain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available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average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awkward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bachelor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bacterium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balance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basin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battle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bell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bishop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bond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bonus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booth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96" name="Group 25"/>
          <p:cNvGrpSpPr/>
          <p:nvPr/>
        </p:nvGrpSpPr>
        <p:grpSpPr>
          <a:xfrm>
            <a:off x="3582670" y="4257040"/>
            <a:ext cx="8304530" cy="1942465"/>
            <a:chOff x="3943835" y="117724"/>
            <a:chExt cx="8193970" cy="1811397"/>
          </a:xfrm>
        </p:grpSpPr>
        <p:sp>
          <p:nvSpPr>
            <p:cNvPr id="105315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153" name="TextBox 27"/>
            <p:cNvSpPr txBox="1"/>
            <p:nvPr/>
          </p:nvSpPr>
          <p:spPr>
            <a:xfrm>
              <a:off x="7104760" y="286063"/>
              <a:ext cx="5033045" cy="1642827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15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5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attach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attain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5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ə'tætʃ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59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加强＋接触→贴上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attach a letter to the parcel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6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ə'tæk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61" name="表格 10"/>
          <p:cNvGraphicFramePr>
            <a:graphicFrameLocks noGrp="1"/>
          </p:cNvGraphicFramePr>
          <p:nvPr/>
        </p:nvGraphicFramePr>
        <p:xfrm>
          <a:off x="6092078" y="2627063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加强＋钉子→用钉子攻击→攻击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attack a tank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9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附上，贴上</a:t>
            </a:r>
            <a:endParaRPr lang="zh-CN" altLang="en-US" sz="2400" dirty="0"/>
          </a:p>
        </p:txBody>
      </p:sp>
      <p:sp>
        <p:nvSpPr>
          <p:cNvPr id="105319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攻击</a:t>
            </a:r>
            <a:endParaRPr lang="zh-CN" altLang="en-US" sz="2400" b="1" dirty="0"/>
          </a:p>
        </p:txBody>
      </p:sp>
      <p:graphicFrame>
        <p:nvGraphicFramePr>
          <p:cNvPr id="419756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ə'teɪn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63" name="表格 12"/>
          <p:cNvGraphicFramePr>
            <a:graphicFrameLocks noGrp="1"/>
          </p:cNvGraphicFramePr>
          <p:nvPr/>
        </p:nvGraphicFramePr>
        <p:xfrm>
          <a:off x="6092078" y="455151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加强＋拿→获得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attain an important objective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9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获得；达到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92" grpId="0"/>
      <p:bldP spid="1053193" grpId="0"/>
      <p:bldP spid="1053194" grpId="0"/>
      <p:bldP spid="1053195" grpId="0"/>
      <p:bldP spid="1053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obtain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available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1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6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əb'teɪn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65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朝＋拿→获得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obtain higher grades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6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ə'tempt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67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tempt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加强＋诱惑→尝试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 to solve a problem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6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ə'veɪləbl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69" name="表格 12"/>
          <p:cNvGraphicFramePr>
            <a:graphicFrameLocks noGrp="1"/>
          </p:cNvGraphicFramePr>
          <p:nvPr/>
        </p:nvGraphicFramePr>
        <p:xfrm>
          <a:off x="6092078" y="441082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avail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有用于＋可以的→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可得到的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everything available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19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获得</a:t>
            </a:r>
            <a:endParaRPr lang="zh-CN" altLang="en-US" sz="2400" dirty="0"/>
          </a:p>
        </p:txBody>
      </p:sp>
      <p:sp>
        <p:nvSpPr>
          <p:cNvPr id="105320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尝试，企图</a:t>
            </a:r>
            <a:endParaRPr lang="zh-CN" altLang="en-US" sz="2400" b="1" dirty="0"/>
          </a:p>
        </p:txBody>
      </p:sp>
      <p:sp>
        <p:nvSpPr>
          <p:cNvPr id="105320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可得到的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97" grpId="0"/>
      <p:bldP spid="1053198" grpId="0"/>
      <p:bldP spid="1053199" grpId="0"/>
      <p:bldP spid="1053200" grpId="0"/>
      <p:bldP spid="10532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average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awkward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7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ævərɪdʒ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71" name="表格 6"/>
          <p:cNvGraphicFramePr>
            <a:graphicFrameLocks noGrp="1"/>
          </p:cNvGraphicFramePr>
          <p:nvPr/>
        </p:nvGraphicFramePr>
        <p:xfrm>
          <a:off x="6092078" y="90901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 dollars on average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7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73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可怕＋充满的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awful handwriting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]awfully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0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平均的</a:t>
            </a:r>
            <a:endParaRPr lang="zh-CN" altLang="en-US" sz="2400" dirty="0"/>
          </a:p>
        </p:txBody>
      </p:sp>
      <p:sp>
        <p:nvSpPr>
          <p:cNvPr id="105320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可怕的，糟糕的</a:t>
            </a:r>
            <a:endParaRPr lang="zh-CN" altLang="en-US" sz="2400" b="1" dirty="0"/>
          </a:p>
        </p:txBody>
      </p:sp>
      <p:graphicFrame>
        <p:nvGraphicFramePr>
          <p:cNvPr id="419757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awkward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ɔːkwəd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75" name="表格 12"/>
          <p:cNvGraphicFramePr>
            <a:graphicFrameLocks noGrp="1"/>
          </p:cNvGraphicFramePr>
          <p:nvPr/>
        </p:nvGraphicFramePr>
        <p:xfrm>
          <a:off x="6092078" y="41393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awkward movements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]awkwardly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0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笨拙的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02" grpId="0"/>
      <p:bldP spid="1053203" grpId="0"/>
      <p:bldP spid="1053204" grpId="0"/>
      <p:bldP spid="1053205" grpId="0"/>
      <p:bldP spid="10532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bachelor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bacterium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bætʃələ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77" name="表格 6"/>
          <p:cNvGraphicFramePr>
            <a:graphicFrameLocks noGrp="1"/>
          </p:cNvGraphicFramePr>
          <p:nvPr/>
        </p:nvGraphicFramePr>
        <p:xfrm>
          <a:off x="6092078" y="11910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谐音“拜妻啦”→对未来的妻子崇拜→单身汉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beɪkən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79" name="表格 10"/>
          <p:cNvGraphicFramePr>
            <a:graphicFrameLocks noGrp="1"/>
          </p:cNvGraphicFramePr>
          <p:nvPr/>
        </p:nvGraphicFramePr>
        <p:xfrm>
          <a:off x="6092078" y="26843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spicy bacon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bæk'tɪərɪəm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81" name="表格 12"/>
          <p:cNvGraphicFramePr>
            <a:graphicFrameLocks noGrp="1"/>
          </p:cNvGraphicFramePr>
          <p:nvPr/>
        </p:nvGraphicFramePr>
        <p:xfrm>
          <a:off x="6092078" y="43356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kill harmful bacteria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]virus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0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单身汉；学士</a:t>
            </a:r>
            <a:endParaRPr lang="zh-CN" altLang="en-US" sz="2400" dirty="0"/>
          </a:p>
        </p:txBody>
      </p:sp>
      <p:sp>
        <p:nvSpPr>
          <p:cNvPr id="105321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咸猪肉；熏猪肉</a:t>
            </a:r>
            <a:endParaRPr lang="zh-CN" altLang="en-US" sz="2400" b="1" dirty="0"/>
          </a:p>
        </p:txBody>
      </p:sp>
      <p:sp>
        <p:nvSpPr>
          <p:cNvPr id="105321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细菌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07" grpId="0"/>
      <p:bldP spid="1053208" grpId="0"/>
      <p:bldP spid="1053209" grpId="0"/>
      <p:bldP spid="1053210" grpId="0"/>
      <p:bldP spid="1053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balance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bæləns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83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谐音“摆”＋长矛→走钢丝时平摆长矛→平衡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8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85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with bare hands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1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平衡</a:t>
            </a:r>
            <a:endParaRPr lang="zh-CN" altLang="en-US" sz="2400" dirty="0"/>
          </a:p>
        </p:txBody>
      </p:sp>
      <p:sp>
        <p:nvSpPr>
          <p:cNvPr id="105321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赤裸的；无遮盖的</a:t>
            </a:r>
            <a:endParaRPr lang="zh-CN" altLang="en-US" sz="2400" b="1" dirty="0"/>
          </a:p>
        </p:txBody>
      </p:sp>
      <p:graphicFrame>
        <p:nvGraphicFramePr>
          <p:cNvPr id="419758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(ə)n/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87" name="表格 12"/>
          <p:cNvGraphicFramePr>
            <a:graphicFrameLocks noGrp="1"/>
          </p:cNvGraphicFramePr>
          <p:nvPr/>
        </p:nvGraphicFramePr>
        <p:xfrm>
          <a:off x="6092078" y="437121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低处＋进入→脸盆中间凹进去→脸盆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flow into a basin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1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脸盆；盆地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12" grpId="0"/>
      <p:bldP spid="1053213" grpId="0"/>
      <p:bldP spid="1053214" grpId="0"/>
      <p:bldP spid="1053215" grpId="0"/>
      <p:bldP spid="10532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battle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8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thousands of bats in a cave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9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9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 a battery for thirty minutes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9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93" name="表格 12"/>
          <p:cNvGraphicFramePr>
            <a:graphicFrameLocks noGrp="1"/>
          </p:cNvGraphicFramePr>
          <p:nvPr/>
        </p:nvGraphicFramePr>
        <p:xfrm>
          <a:off x="6092078" y="443164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谐音“拜托”→拜托双方别打斗→战斗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a two-hour battle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1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蝙蝠；球拍</a:t>
            </a:r>
            <a:endParaRPr lang="zh-CN" altLang="en-US" sz="2400" dirty="0"/>
          </a:p>
        </p:txBody>
      </p:sp>
      <p:sp>
        <p:nvSpPr>
          <p:cNvPr id="105322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电池</a:t>
            </a:r>
            <a:endParaRPr lang="zh-CN" altLang="en-US" sz="2400" b="1" dirty="0"/>
          </a:p>
        </p:txBody>
      </p:sp>
      <p:sp>
        <p:nvSpPr>
          <p:cNvPr id="105322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战斗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17" grpId="0"/>
      <p:bldP spid="1053218" grpId="0"/>
      <p:bldP spid="1053219" grpId="0"/>
      <p:bldP spid="1053220" grpId="0"/>
      <p:bldP spid="10532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bishop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5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/bel/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95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ring the bell twice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telephone/door bell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97" name="表格 10"/>
          <p:cNvGraphicFramePr>
            <a:graphicFrameLocks noGrp="1"/>
          </p:cNvGraphicFramePr>
          <p:nvPr/>
        </p:nvGraphicFramePr>
        <p:xfrm>
          <a:off x="6092078" y="2665700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大钟＋倾斜→大钟的下部像大肚子挺出来→肚子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big beer belly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2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铃，大钟</a:t>
            </a:r>
            <a:endParaRPr lang="zh-CN" altLang="en-US" sz="2400" dirty="0"/>
          </a:p>
        </p:txBody>
      </p:sp>
      <p:sp>
        <p:nvSpPr>
          <p:cNvPr id="105322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肚子</a:t>
            </a:r>
            <a:endParaRPr lang="zh-CN" altLang="en-US" sz="2400" b="1" dirty="0"/>
          </a:p>
        </p:txBody>
      </p:sp>
      <p:graphicFrame>
        <p:nvGraphicFramePr>
          <p:cNvPr id="419759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bɪʃəp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99" name="表格 12"/>
          <p:cNvGraphicFramePr>
            <a:graphicFrameLocks noGrp="1"/>
          </p:cNvGraphicFramePr>
          <p:nvPr/>
        </p:nvGraphicFramePr>
        <p:xfrm>
          <a:off x="6092078" y="437121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两＋场所→负责多个教堂的牧师→主教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white-haired bishop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2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主教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22" grpId="0"/>
      <p:bldP spid="1053223" grpId="0"/>
      <p:bldP spid="1053224" grpId="0"/>
      <p:bldP spid="1053225" grpId="0"/>
      <p:bldP spid="10532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bond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0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a little bit of beer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0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bleɪm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03" name="表格 10"/>
          <p:cNvGraphicFramePr>
            <a:graphicFrameLocks noGrp="1"/>
          </p:cNvGraphicFramePr>
          <p:nvPr/>
        </p:nvGraphicFramePr>
        <p:xfrm>
          <a:off x="6092078" y="2922372"/>
          <a:ext cx="5832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422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blame Zhang Dada for his carelessness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0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bɒnd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05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only bond between the two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2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一点，小点</a:t>
            </a:r>
            <a:endParaRPr lang="zh-CN" altLang="en-US" sz="2400" dirty="0"/>
          </a:p>
        </p:txBody>
      </p:sp>
      <p:sp>
        <p:nvSpPr>
          <p:cNvPr id="105323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责怪</a:t>
            </a:r>
            <a:endParaRPr lang="zh-CN" altLang="en-US" sz="2400" b="1" dirty="0"/>
          </a:p>
        </p:txBody>
      </p:sp>
      <p:sp>
        <p:nvSpPr>
          <p:cNvPr id="105323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纽带；契约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27" grpId="0"/>
      <p:bldP spid="1053228" grpId="0"/>
      <p:bldP spid="1053229" grpId="0"/>
      <p:bldP spid="1053230" grpId="0"/>
      <p:bldP spid="10532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bonus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booth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bəʊnəs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07" name="表格 6"/>
          <p:cNvGraphicFramePr>
            <a:graphicFrameLocks noGrp="1"/>
          </p:cNvGraphicFramePr>
          <p:nvPr/>
        </p:nvGraphicFramePr>
        <p:xfrm>
          <a:off x="6092078" y="96053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谐音“帮”＋我们→发奖金给我们是帮我们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monthly bonus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08" name="表格 9"/>
          <p:cNvGraphicFramePr>
            <a:graphicFrameLocks noGrp="1"/>
          </p:cNvGraphicFramePr>
          <p:nvPr/>
        </p:nvGraphicFramePr>
        <p:xfrm>
          <a:off x="241540" y="2658966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buːm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09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post-war baby boom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3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奖金</a:t>
            </a:r>
            <a:endParaRPr lang="zh-CN" altLang="en-US" sz="2400" dirty="0"/>
          </a:p>
        </p:txBody>
      </p:sp>
      <p:sp>
        <p:nvSpPr>
          <p:cNvPr id="1053235" name="文本框 20"/>
          <p:cNvSpPr txBox="1"/>
          <p:nvPr/>
        </p:nvSpPr>
        <p:spPr>
          <a:xfrm>
            <a:off x="2560955" y="3134622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轰隆声；繁荣期，高峰期</a:t>
            </a:r>
            <a:endParaRPr lang="zh-CN" altLang="en-US" sz="2400" b="1" dirty="0"/>
          </a:p>
        </p:txBody>
      </p:sp>
      <p:graphicFrame>
        <p:nvGraphicFramePr>
          <p:cNvPr id="4197610" name="表格 11"/>
          <p:cNvGraphicFramePr>
            <a:graphicFrameLocks noGrp="1"/>
          </p:cNvGraphicFramePr>
          <p:nvPr/>
        </p:nvGraphicFramePr>
        <p:xfrm>
          <a:off x="241540" y="4520200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11" name="表格 12"/>
          <p:cNvGraphicFramePr>
            <a:graphicFrameLocks noGrp="1"/>
          </p:cNvGraphicFramePr>
          <p:nvPr/>
        </p:nvGraphicFramePr>
        <p:xfrm>
          <a:off x="6092078" y="43840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 a booth for dinner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36" name="文本框 20"/>
          <p:cNvSpPr txBox="1"/>
          <p:nvPr/>
        </p:nvSpPr>
        <p:spPr>
          <a:xfrm>
            <a:off x="2560955" y="4995856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某种用途的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亭或小隔间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32" grpId="0"/>
      <p:bldP spid="1053233" grpId="0"/>
      <p:bldP spid="1053234" grpId="0"/>
      <p:bldP spid="1053235" grpId="0"/>
      <p:bldP spid="10532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3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3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40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明显的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vi./n.</a:t>
            </a:r>
            <a:r>
              <a:rPr lang="zh-CN" altLang="en-US" sz="2200" b="1" dirty="0"/>
              <a:t>恳求；吸引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方</a:t>
            </a:r>
            <a:r>
              <a:rPr lang="zh-CN" altLang="en-US" sz="2200" b="1" dirty="0"/>
              <a:t>法，</a:t>
            </a:r>
            <a:r>
              <a:rPr lang="zh-CN" altLang="en-US" sz="2200" b="1" dirty="0" smtClean="0"/>
              <a:t>途径  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靠近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适当的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大</a:t>
            </a:r>
            <a:r>
              <a:rPr lang="zh-CN" altLang="en-US" sz="2200" b="1" dirty="0"/>
              <a:t>气层；气氛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附上，贴上</a:t>
            </a:r>
            <a:endParaRPr lang="zh-CN" altLang="en-US" sz="2200" b="1" dirty="0"/>
          </a:p>
        </p:txBody>
      </p:sp>
      <p:sp>
        <p:nvSpPr>
          <p:cNvPr id="1053241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攻</a:t>
            </a:r>
            <a:r>
              <a:rPr lang="zh-CN" altLang="en-US" sz="2200" b="1" dirty="0"/>
              <a:t>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en-US" altLang="zh-CN" sz="2200" b="1" i="1" dirty="0"/>
              <a:t>/n.</a:t>
            </a:r>
            <a:r>
              <a:rPr lang="zh-CN" altLang="en-US" sz="2200" b="1" dirty="0"/>
              <a:t>尝试，企图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平衡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战</a:t>
            </a:r>
            <a:r>
              <a:rPr lang="zh-CN" altLang="en-US" sz="2200" b="1" dirty="0"/>
              <a:t>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/n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责怪</a:t>
            </a:r>
            <a:endParaRPr lang="zh-CN" altLang="en-US" sz="2200" b="1" dirty="0"/>
          </a:p>
        </p:txBody>
      </p:sp>
      <p:sp>
        <p:nvSpPr>
          <p:cNvPr id="1053242" name="文本框 5"/>
          <p:cNvSpPr txBox="1"/>
          <p:nvPr/>
        </p:nvSpPr>
        <p:spPr>
          <a:xfrm>
            <a:off x="684153" y="677668"/>
            <a:ext cx="240434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apparent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appeal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approach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appropriate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atmosphere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attach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243" name="文本框 6"/>
          <p:cNvSpPr txBox="1"/>
          <p:nvPr/>
        </p:nvSpPr>
        <p:spPr>
          <a:xfrm>
            <a:off x="6511497" y="726282"/>
            <a:ext cx="1654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attack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attempt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balance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battle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blame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38" grpId="0" animBg="1"/>
      <p:bldP spid="1053239" grpId="0"/>
      <p:bldP spid="1053240" grpId="0"/>
      <p:bldP spid="1053241" grpId="0"/>
      <p:bldP spid="1053242" grpId="0"/>
      <p:bldP spid="10532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4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4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46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ample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ancient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ancestor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anecdote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angel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anniversary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annual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antique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appendix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appetite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247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applaud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approximately </a:t>
            </a:r>
            <a:r>
              <a:rPr lang="en-US" altLang="zh-CN" b="1" i="1" dirty="0"/>
              <a:t>adv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apron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arbitrary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arithmetic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artificial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attain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obtain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available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average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248" name="文本框 5"/>
          <p:cNvSpPr txBox="1"/>
          <p:nvPr/>
        </p:nvSpPr>
        <p:spPr>
          <a:xfrm>
            <a:off x="2432651" y="528847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充足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古代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祖先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轶事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天使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周年纪念</a:t>
            </a:r>
            <a:r>
              <a:rPr lang="zh-CN" altLang="en-US" sz="2400" b="1" dirty="0">
                <a:solidFill>
                  <a:srgbClr val="C00000"/>
                </a:solidFill>
              </a:rPr>
              <a:t>日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每年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古董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附录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胃口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249" name="文本框 6"/>
          <p:cNvSpPr txBox="1"/>
          <p:nvPr/>
        </p:nvSpPr>
        <p:spPr>
          <a:xfrm>
            <a:off x="8295711" y="506814"/>
            <a:ext cx="34155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鼓掌</a:t>
            </a:r>
            <a:r>
              <a:rPr lang="zh-CN" altLang="en-US" sz="2400" b="1" dirty="0">
                <a:solidFill>
                  <a:srgbClr val="C00000"/>
                </a:solidFill>
              </a:rPr>
              <a:t>，喝彩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大约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围裙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武断</a:t>
            </a:r>
            <a:r>
              <a:rPr lang="zh-CN" altLang="en-US" sz="2400" b="1" dirty="0">
                <a:solidFill>
                  <a:srgbClr val="C00000"/>
                </a:solidFill>
              </a:rPr>
              <a:t>的，专断的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算术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人造</a:t>
            </a:r>
            <a:r>
              <a:rPr lang="zh-CN" altLang="en-US" sz="2400" b="1" dirty="0">
                <a:solidFill>
                  <a:srgbClr val="C00000"/>
                </a:solidFill>
              </a:rPr>
              <a:t>的，人工的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获得</a:t>
            </a:r>
            <a:r>
              <a:rPr lang="zh-CN" altLang="en-US" sz="2400" b="1" dirty="0">
                <a:solidFill>
                  <a:srgbClr val="C00000"/>
                </a:solidFill>
              </a:rPr>
              <a:t>；达到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获得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可</a:t>
            </a:r>
            <a:r>
              <a:rPr lang="zh-CN" altLang="en-US" sz="2400" b="1" dirty="0">
                <a:solidFill>
                  <a:srgbClr val="C00000"/>
                </a:solidFill>
              </a:rPr>
              <a:t>得到的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平均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44" grpId="0" animBg="1"/>
      <p:bldP spid="1053245" grpId="0"/>
      <p:bldP spid="1053246" grpId="0"/>
      <p:bldP spid="1053247" grpId="0"/>
      <p:bldP spid="1053248" grpId="0"/>
      <p:bldP spid="10532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5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5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52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awful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awkward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bachelor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bacon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bacterium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bare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basin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battery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bell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belly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253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bond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32</a:t>
            </a:r>
            <a:r>
              <a:rPr lang="zh-CN" altLang="en-US" b="1" dirty="0"/>
              <a:t>．</a:t>
            </a:r>
            <a:r>
              <a:rPr lang="en-US" altLang="zh-CN" b="1" dirty="0"/>
              <a:t>bonus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33</a:t>
            </a:r>
            <a:r>
              <a:rPr lang="zh-CN" altLang="en-US" b="1" dirty="0"/>
              <a:t>．</a:t>
            </a:r>
            <a:r>
              <a:rPr lang="en-US" altLang="zh-CN" b="1" dirty="0"/>
              <a:t>boom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34</a:t>
            </a:r>
            <a:r>
              <a:rPr lang="zh-CN" altLang="en-US" b="1" dirty="0"/>
              <a:t>．</a:t>
            </a:r>
            <a:r>
              <a:rPr lang="en-US" altLang="zh-CN" b="1" dirty="0"/>
              <a:t>booth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254" name="文本框 5"/>
          <p:cNvSpPr txBox="1"/>
          <p:nvPr/>
        </p:nvSpPr>
        <p:spPr>
          <a:xfrm>
            <a:off x="2190280" y="473763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可怕</a:t>
            </a:r>
            <a:r>
              <a:rPr lang="zh-CN" altLang="en-US" sz="2400" b="1" dirty="0">
                <a:solidFill>
                  <a:srgbClr val="C00000"/>
                </a:solidFill>
              </a:rPr>
              <a:t>的，糟糕的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笨拙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单身汉</a:t>
            </a:r>
            <a:r>
              <a:rPr lang="zh-CN" altLang="en-US" sz="2400" b="1" dirty="0">
                <a:solidFill>
                  <a:srgbClr val="C00000"/>
                </a:solidFill>
              </a:rPr>
              <a:t>；学士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咸</a:t>
            </a:r>
            <a:r>
              <a:rPr lang="zh-CN" altLang="en-US" sz="2400" b="1" dirty="0">
                <a:solidFill>
                  <a:srgbClr val="C00000"/>
                </a:solidFill>
              </a:rPr>
              <a:t>猪肉；熏猪肉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细菌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赤裸</a:t>
            </a:r>
            <a:r>
              <a:rPr lang="zh-CN" altLang="en-US" sz="2400" b="1" dirty="0">
                <a:solidFill>
                  <a:srgbClr val="C00000"/>
                </a:solidFill>
              </a:rPr>
              <a:t>的；无遮盖的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脸盆</a:t>
            </a:r>
            <a:r>
              <a:rPr lang="zh-CN" altLang="en-US" sz="2400" b="1" dirty="0">
                <a:solidFill>
                  <a:srgbClr val="C00000"/>
                </a:solidFill>
              </a:rPr>
              <a:t>；盆地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电池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铃</a:t>
            </a:r>
            <a:r>
              <a:rPr lang="zh-CN" altLang="en-US" sz="2400" b="1" dirty="0">
                <a:solidFill>
                  <a:srgbClr val="C00000"/>
                </a:solidFill>
              </a:rPr>
              <a:t>，大钟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肚子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255" name="文本框 6"/>
          <p:cNvSpPr txBox="1"/>
          <p:nvPr/>
        </p:nvSpPr>
        <p:spPr>
          <a:xfrm>
            <a:off x="7942558" y="495797"/>
            <a:ext cx="366291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纽带</a:t>
            </a:r>
            <a:r>
              <a:rPr lang="zh-CN" altLang="en-US" sz="2400" b="1" dirty="0">
                <a:solidFill>
                  <a:srgbClr val="C00000"/>
                </a:solidFill>
              </a:rPr>
              <a:t>；契约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奖金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轰隆</a:t>
            </a:r>
            <a:r>
              <a:rPr lang="zh-CN" altLang="en-US" sz="2400" b="1" dirty="0">
                <a:solidFill>
                  <a:srgbClr val="C00000"/>
                </a:solidFill>
              </a:rPr>
              <a:t>声；繁荣期，高峰期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某种用途的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亭或小隔间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50" grpId="0" animBg="1"/>
      <p:bldP spid="1053251" grpId="0"/>
      <p:bldP spid="1053252" grpId="0"/>
      <p:bldP spid="1053253" grpId="0"/>
      <p:bldP spid="1053254" grpId="0"/>
      <p:bldP spid="10532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5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5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58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It </a:t>
            </a:r>
            <a:r>
              <a:rPr lang="en-US" altLang="zh-CN" b="1" dirty="0"/>
              <a:t>is believed that it is the earliest and largest ____________(</a:t>
            </a:r>
            <a:r>
              <a:rPr lang="zh-CN" altLang="en-US" b="1" dirty="0"/>
              <a:t>古代的</a:t>
            </a:r>
            <a:r>
              <a:rPr lang="en-US" altLang="zh-CN" b="1" dirty="0"/>
              <a:t>)paper</a:t>
            </a:r>
            <a:r>
              <a:rPr lang="zh-CN" altLang="en-US" b="1" dirty="0"/>
              <a:t>－</a:t>
            </a:r>
            <a:r>
              <a:rPr lang="en-US" altLang="zh-CN" b="1" dirty="0"/>
              <a:t>making workshop site ever found in China.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Some festivals are held to </a:t>
            </a:r>
            <a:r>
              <a:rPr lang="en-US" altLang="zh-CN" b="1" dirty="0" err="1"/>
              <a:t>honour</a:t>
            </a:r>
            <a:r>
              <a:rPr lang="en-US" altLang="zh-CN" b="1" dirty="0"/>
              <a:t> the dead or to satisfy the ____________(</a:t>
            </a:r>
            <a:r>
              <a:rPr lang="zh-CN" altLang="en-US" b="1" dirty="0"/>
              <a:t>祖先</a:t>
            </a:r>
            <a:r>
              <a:rPr lang="en-US" altLang="zh-CN" b="1" dirty="0"/>
              <a:t>), who might return either to help or to do harm.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 am planning my parents' wedding </a:t>
            </a:r>
            <a:r>
              <a:rPr lang="en-US" altLang="zh-CN" b="1" dirty="0" smtClean="0"/>
              <a:t>_____________(</a:t>
            </a:r>
            <a:r>
              <a:rPr lang="zh-CN" altLang="en-US" b="1" dirty="0"/>
              <a:t>周年纪念日</a:t>
            </a:r>
            <a:r>
              <a:rPr lang="en-US" altLang="zh-CN" b="1" dirty="0"/>
              <a:t>) </a:t>
            </a:r>
            <a:r>
              <a:rPr lang="en-US" altLang="zh-CN" b="1" dirty="0" err="1"/>
              <a:t>celebration.I</a:t>
            </a:r>
            <a:r>
              <a:rPr lang="en-US" altLang="zh-CN" b="1" dirty="0"/>
              <a:t> have already invited you and your parents.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There is so much rain on the island that its ____________ (</a:t>
            </a:r>
            <a:r>
              <a:rPr lang="zh-CN" altLang="en-US" b="1" dirty="0"/>
              <a:t>每年的</a:t>
            </a:r>
            <a:r>
              <a:rPr lang="en-US" altLang="zh-CN" b="1" dirty="0"/>
              <a:t>)rainfall reaches as much as sixty inches.</a:t>
            </a:r>
            <a:endParaRPr lang="en-US" altLang="zh-CN" b="1" dirty="0"/>
          </a:p>
        </p:txBody>
      </p:sp>
      <p:sp>
        <p:nvSpPr>
          <p:cNvPr id="1053259" name="矩形 7"/>
          <p:cNvSpPr/>
          <p:nvPr/>
        </p:nvSpPr>
        <p:spPr>
          <a:xfrm>
            <a:off x="6822360" y="665311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ancient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60" name="矩形 8"/>
          <p:cNvSpPr/>
          <p:nvPr/>
        </p:nvSpPr>
        <p:spPr>
          <a:xfrm>
            <a:off x="8644599" y="2063149"/>
            <a:ext cx="14157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ancestors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61" name="矩形 9"/>
          <p:cNvSpPr/>
          <p:nvPr/>
        </p:nvSpPr>
        <p:spPr>
          <a:xfrm>
            <a:off x="5467759" y="3423809"/>
            <a:ext cx="17572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anniversary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62" name="矩形 10"/>
          <p:cNvSpPr/>
          <p:nvPr/>
        </p:nvSpPr>
        <p:spPr>
          <a:xfrm>
            <a:off x="6590329" y="4771250"/>
            <a:ext cx="10919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annual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56" grpId="0" animBg="1"/>
      <p:bldP spid="1053257" grpId="0"/>
      <p:bldP spid="1053258" grpId="0"/>
      <p:bldP spid="1053259" grpId="0" animBg="1"/>
      <p:bldP spid="1053260" grpId="0" animBg="1"/>
      <p:bldP spid="1053261" grpId="0" animBg="1"/>
      <p:bldP spid="10532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6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6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65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took me </a:t>
            </a:r>
            <a:r>
              <a:rPr lang="en-US" altLang="zh-CN" b="1" dirty="0" smtClean="0"/>
              <a:t>________________(</a:t>
            </a:r>
            <a:r>
              <a:rPr lang="zh-CN" altLang="en-US" b="1" dirty="0"/>
              <a:t>大约</a:t>
            </a:r>
            <a:r>
              <a:rPr lang="en-US" altLang="zh-CN" b="1" dirty="0"/>
              <a:t>)seven days to travel across the continent from west to east.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Having ____________(</a:t>
            </a:r>
            <a:r>
              <a:rPr lang="zh-CN" altLang="en-US" b="1" dirty="0"/>
              <a:t>平衡</a:t>
            </a:r>
            <a:r>
              <a:rPr lang="en-US" altLang="zh-CN" b="1" dirty="0"/>
              <a:t>)the advantages and the disadvantages, he decided to live in another city.</a:t>
            </a:r>
            <a:endParaRPr lang="en-US" altLang="zh-CN" b="1" dirty="0"/>
          </a:p>
        </p:txBody>
      </p:sp>
      <p:sp>
        <p:nvSpPr>
          <p:cNvPr id="1053266" name="矩形 7"/>
          <p:cNvSpPr/>
          <p:nvPr/>
        </p:nvSpPr>
        <p:spPr>
          <a:xfrm>
            <a:off x="2395919" y="677837"/>
            <a:ext cx="20930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approximately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67" name="矩形 8"/>
          <p:cNvSpPr/>
          <p:nvPr/>
        </p:nvSpPr>
        <p:spPr>
          <a:xfrm>
            <a:off x="2001725" y="2058708"/>
            <a:ext cx="13644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balanced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63" grpId="0" animBg="1"/>
      <p:bldP spid="1053264" grpId="0"/>
      <p:bldP spid="1053265" grpId="0"/>
      <p:bldP spid="1053266" grpId="0" animBg="1"/>
      <p:bldP spid="10532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68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69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70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What </a:t>
            </a:r>
            <a:r>
              <a:rPr lang="en-US" altLang="zh-CN" b="1" dirty="0"/>
              <a:t>she wore was not appropriate ________ such a solemn occasion.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 average, over 8</a:t>
            </a:r>
            <a:r>
              <a:rPr lang="zh-CN" altLang="en-US" b="1" dirty="0"/>
              <a:t>，</a:t>
            </a:r>
            <a:r>
              <a:rPr lang="en-US" altLang="zh-CN" b="1" dirty="0"/>
              <a:t>000 persons come to visit </a:t>
            </a:r>
            <a:r>
              <a:rPr lang="en-US" altLang="zh-CN" b="1" dirty="0" err="1"/>
              <a:t>Zhouzhuang</a:t>
            </a:r>
            <a:r>
              <a:rPr lang="en-US" altLang="zh-CN" b="1" dirty="0"/>
              <a:t> a day.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Everyone has their own approach ________ dealing with them.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Blamed ________ the breakdown of the school computer network, Alice was in low spirits.</a:t>
            </a:r>
            <a:endParaRPr lang="en-US" altLang="zh-CN" b="1" dirty="0"/>
          </a:p>
        </p:txBody>
      </p:sp>
      <p:sp>
        <p:nvSpPr>
          <p:cNvPr id="1053271" name="矩形 16"/>
          <p:cNvSpPr/>
          <p:nvPr/>
        </p:nvSpPr>
        <p:spPr>
          <a:xfrm>
            <a:off x="5619274" y="876484"/>
            <a:ext cx="5518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72" name="矩形 17"/>
          <p:cNvSpPr/>
          <p:nvPr/>
        </p:nvSpPr>
        <p:spPr>
          <a:xfrm>
            <a:off x="1177090" y="1533529"/>
            <a:ext cx="5581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73" name="矩形 6"/>
          <p:cNvSpPr/>
          <p:nvPr/>
        </p:nvSpPr>
        <p:spPr>
          <a:xfrm>
            <a:off x="5494014" y="2164603"/>
            <a:ext cx="4541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274" name="矩形 7"/>
          <p:cNvSpPr/>
          <p:nvPr/>
        </p:nvSpPr>
        <p:spPr>
          <a:xfrm>
            <a:off x="2209394" y="2807606"/>
            <a:ext cx="5518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68" grpId="0" animBg="1"/>
      <p:bldP spid="1053269" grpId="0"/>
      <p:bldP spid="1053270" grpId="0"/>
      <p:bldP spid="1053271" grpId="0" animBg="1"/>
      <p:bldP spid="1053272" grpId="0" animBg="1"/>
      <p:bldP spid="1053273" grpId="0" animBg="1"/>
      <p:bldP spid="10532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7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7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277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．很明显，宇航员们已经适应了太空的环境。</a:t>
            </a:r>
            <a:r>
              <a:rPr lang="en-US" altLang="zh-CN" b="1" dirty="0"/>
              <a:t>(It is apparent that)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．我们呼吁政府采取措施避免抛弃这些希望学校。</a:t>
            </a:r>
            <a:r>
              <a:rPr lang="en-US" altLang="zh-CN" b="1" dirty="0"/>
              <a:t>(appeal to </a:t>
            </a:r>
            <a:r>
              <a:rPr lang="en-US" altLang="zh-CN" b="1" dirty="0" err="1"/>
              <a:t>sb</a:t>
            </a:r>
            <a:r>
              <a:rPr lang="en-US" altLang="zh-CN" b="1" dirty="0"/>
              <a:t> to do </a:t>
            </a:r>
            <a:r>
              <a:rPr lang="en-US" altLang="zh-CN" b="1" dirty="0" err="1"/>
              <a:t>sth</a:t>
            </a:r>
            <a:r>
              <a:rPr lang="en-US" altLang="zh-CN" b="1" dirty="0"/>
              <a:t>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．拥有真诚和信任我们才能创建一个和谐的气氛。</a:t>
            </a:r>
            <a:r>
              <a:rPr lang="en-US" altLang="zh-CN" b="1" dirty="0"/>
              <a:t>(a harmonious atmosphere) 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．保护濒临灭绝的野生动物是十分重要的。</a:t>
            </a:r>
            <a:r>
              <a:rPr lang="en-US" altLang="zh-CN" b="1" dirty="0"/>
              <a:t>(attach great importance to)</a:t>
            </a:r>
            <a:endParaRPr lang="en-US" altLang="zh-CN" b="1" dirty="0"/>
          </a:p>
        </p:txBody>
      </p:sp>
      <p:sp>
        <p:nvSpPr>
          <p:cNvPr id="1053278" name="矩形 6"/>
          <p:cNvSpPr/>
          <p:nvPr/>
        </p:nvSpPr>
        <p:spPr>
          <a:xfrm>
            <a:off x="817411" y="1307384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apparent that the astronauts have adapted themselves to the situation in space.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279" name="矩形 7"/>
          <p:cNvSpPr/>
          <p:nvPr/>
        </p:nvSpPr>
        <p:spPr>
          <a:xfrm>
            <a:off x="817411" y="2551013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appeal to the government to take measures to prevent Hope schools from being deserted.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280" name="矩形 8"/>
          <p:cNvSpPr/>
          <p:nvPr/>
        </p:nvSpPr>
        <p:spPr>
          <a:xfrm>
            <a:off x="817411" y="3917026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was with sincerity and faithfulness that we created a harmonious atmosphere.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281" name="矩形 9"/>
          <p:cNvSpPr/>
          <p:nvPr/>
        </p:nvSpPr>
        <p:spPr>
          <a:xfrm>
            <a:off x="817411" y="5182831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Great importance should be attached to protecting wild animals from dying out.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75" grpId="0" animBg="1"/>
      <p:bldP spid="1053276" grpId="0"/>
      <p:bldP spid="1053277" grpId="0"/>
      <p:bldP spid="1053278" grpId="0"/>
      <p:bldP spid="1053279" grpId="0"/>
      <p:bldP spid="1053280" grpId="0"/>
      <p:bldP spid="10532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8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8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28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12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28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28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brain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brand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brewery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bucket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budget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burden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bureaucratic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burst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butcher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candidate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capsule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carnival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cast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casual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catastrophe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category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Catholic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ceremony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chain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channel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chaos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chapter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chart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chat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chew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chorus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clay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clumsy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commercial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compensate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concrete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condemn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contemporary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consensus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consequence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2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28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28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用所给动词的适当形式填空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289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290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brand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13" name="表格 6"/>
          <p:cNvGraphicFramePr>
            <a:graphicFrameLocks noGrp="1"/>
          </p:cNvGraphicFramePr>
          <p:nvPr/>
        </p:nvGraphicFramePr>
        <p:xfrm>
          <a:off x="6092078" y="1203575"/>
          <a:ext cx="57074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17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不＋下雨→不下雨的地方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不是有大脑进水的说法吗？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大脑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1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15" name="表格 10"/>
          <p:cNvGraphicFramePr>
            <a:graphicFrameLocks noGrp="1"/>
          </p:cNvGraphicFramePr>
          <p:nvPr/>
        </p:nvGraphicFramePr>
        <p:xfrm>
          <a:off x="6132473" y="2838614"/>
          <a:ext cx="60595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269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不＋耙子→不是耙子是“刹车”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the hand brake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1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brænd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17" name="表格 12"/>
          <p:cNvGraphicFramePr>
            <a:graphicFrameLocks noGrp="1"/>
          </p:cNvGraphicFramePr>
          <p:nvPr/>
        </p:nvGraphicFramePr>
        <p:xfrm>
          <a:off x="6092078" y="4373249"/>
          <a:ext cx="57951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04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谐音“白兰地”→白兰地是个品牌→品牌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 famous brand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9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大脑</a:t>
            </a:r>
            <a:endParaRPr lang="zh-CN" altLang="en-US" sz="2400" dirty="0"/>
          </a:p>
        </p:txBody>
      </p:sp>
      <p:sp>
        <p:nvSpPr>
          <p:cNvPr id="105329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刹车</a:t>
            </a:r>
            <a:endParaRPr lang="zh-CN" altLang="en-US" sz="2400" b="1" dirty="0"/>
          </a:p>
        </p:txBody>
      </p:sp>
      <p:sp>
        <p:nvSpPr>
          <p:cNvPr id="105329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品牌，牌子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92" grpId="0"/>
      <p:bldP spid="1053293" grpId="0"/>
      <p:bldP spid="1053294" grpId="0"/>
      <p:bldP spid="1053295" grpId="0"/>
      <p:bldP spid="1053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abortion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abstract 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ə'bɔːʃən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67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bortion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一个＋剥新→剥离新胎儿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vote against an abortion policy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əb'sɔːb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69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sorb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加强＋吸→吸收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absorb sunlight and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5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堕胎</a:t>
            </a:r>
            <a:endParaRPr lang="zh-CN" altLang="en-US" sz="2400" dirty="0"/>
          </a:p>
        </p:txBody>
      </p:sp>
      <p:sp>
        <p:nvSpPr>
          <p:cNvPr id="105305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吸收</a:t>
            </a:r>
            <a:endParaRPr lang="zh-CN" altLang="en-US" sz="2400" b="1" dirty="0"/>
          </a:p>
        </p:txBody>
      </p:sp>
      <p:graphicFrame>
        <p:nvGraphicFramePr>
          <p:cNvPr id="41974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abstract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æbstrækt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71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分离＋抽拉→抽出来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an abstract concept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5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抽象的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48" grpId="0"/>
      <p:bldP spid="1053049" grpId="0"/>
      <p:bldP spid="1053050" grpId="0"/>
      <p:bldP spid="1053051" grpId="0"/>
      <p:bldP spid="10530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2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brewery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bucket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2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1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brewery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bruːərɪ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19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brew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酿酒＋场所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around in a wine brewery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2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bulletin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bʊlətɪn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21" name="表格 10"/>
          <p:cNvGraphicFramePr>
            <a:graphicFrameLocks noGrp="1"/>
          </p:cNvGraphicFramePr>
          <p:nvPr/>
        </p:nvGraphicFramePr>
        <p:xfrm>
          <a:off x="6092078" y="2678579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bullet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子弹＋进入→战后“公告”牌上嵌着颗子弹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bulletin board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29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酿酒厂</a:t>
            </a:r>
            <a:endParaRPr lang="zh-CN" altLang="en-US" sz="2400" dirty="0"/>
          </a:p>
        </p:txBody>
      </p:sp>
      <p:sp>
        <p:nvSpPr>
          <p:cNvPr id="105330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公告</a:t>
            </a:r>
            <a:endParaRPr lang="zh-CN" altLang="en-US" sz="2400" b="1" dirty="0"/>
          </a:p>
        </p:txBody>
      </p:sp>
      <p:graphicFrame>
        <p:nvGraphicFramePr>
          <p:cNvPr id="419762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bʌkɪt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23" name="表格 12"/>
          <p:cNvGraphicFramePr>
            <a:graphicFrameLocks noGrp="1"/>
          </p:cNvGraphicFramePr>
          <p:nvPr/>
        </p:nvGraphicFramePr>
        <p:xfrm>
          <a:off x="6092078" y="42810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two buckets of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0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水桶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297" grpId="0"/>
      <p:bldP spid="1053298" grpId="0"/>
      <p:bldP spid="1053299" grpId="0"/>
      <p:bldP spid="1053300" grpId="0"/>
      <p:bldP spid="10533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budget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burden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bʌdʒɪt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25" name="表格 6"/>
          <p:cNvGraphicFramePr>
            <a:graphicFrameLocks noGrp="1"/>
          </p:cNvGraphicFramePr>
          <p:nvPr/>
        </p:nvGraphicFramePr>
        <p:xfrm>
          <a:off x="6092078" y="100315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发芽＋得到→从开端算到结果→预算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for next semester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bufeɪ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27" name="表格 10"/>
          <p:cNvGraphicFramePr>
            <a:graphicFrameLocks noGrp="1"/>
          </p:cNvGraphicFramePr>
          <p:nvPr/>
        </p:nvGraphicFramePr>
        <p:xfrm>
          <a:off x="6092078" y="27094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谐音“不费”→不费多少钱→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自助餐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buffet for lunch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2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burden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bɜːdn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29" name="表格 12"/>
          <p:cNvGraphicFramePr>
            <a:graphicFrameLocks noGrp="1"/>
          </p:cNvGraphicFramePr>
          <p:nvPr/>
        </p:nvGraphicFramePr>
        <p:xfrm>
          <a:off x="6092078" y="43356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off a heavy burden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0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预算</a:t>
            </a:r>
            <a:endParaRPr lang="zh-CN" altLang="en-US" sz="2400" dirty="0"/>
          </a:p>
        </p:txBody>
      </p:sp>
      <p:sp>
        <p:nvSpPr>
          <p:cNvPr id="105330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自助餐</a:t>
            </a:r>
            <a:endParaRPr lang="zh-CN" altLang="en-US" sz="2400" b="1" dirty="0"/>
          </a:p>
        </p:txBody>
      </p:sp>
      <p:sp>
        <p:nvSpPr>
          <p:cNvPr id="105330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负担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02" grpId="0"/>
      <p:bldP spid="1053303" grpId="0"/>
      <p:bldP spid="1053304" grpId="0"/>
      <p:bldP spid="1053305" grpId="0"/>
      <p:bldP spid="10533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bureaucratic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burst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6296"/>
                <a:gridCol w="31014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bureaucratic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bjʊərə'krætɪk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31" name="表格 6"/>
          <p:cNvGraphicFramePr>
            <a:graphicFrameLocks noGrp="1"/>
          </p:cNvGraphicFramePr>
          <p:nvPr/>
        </p:nvGraphicFramePr>
        <p:xfrm>
          <a:off x="6092078" y="1153719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bureau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cratic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局＋官的→官僚的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bureaucratic style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bɜːɡlə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33" name="表格 10"/>
          <p:cNvGraphicFramePr>
            <a:graphicFrameLocks noGrp="1"/>
          </p:cNvGraphicFramePr>
          <p:nvPr/>
        </p:nvGraphicFramePr>
        <p:xfrm>
          <a:off x="6092078" y="2652821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谐音“包狗啦”→用布袋包上狗→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偷狗→夜贼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catch a burglar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0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官僚的</a:t>
            </a:r>
            <a:endParaRPr lang="zh-CN" altLang="en-US" sz="2400" dirty="0"/>
          </a:p>
        </p:txBody>
      </p:sp>
      <p:sp>
        <p:nvSpPr>
          <p:cNvPr id="105331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夜贼</a:t>
            </a:r>
            <a:endParaRPr lang="zh-CN" altLang="en-US" sz="2400" b="1" dirty="0"/>
          </a:p>
        </p:txBody>
      </p:sp>
      <p:graphicFrame>
        <p:nvGraphicFramePr>
          <p:cNvPr id="41976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bɜːst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35" name="表格 12"/>
          <p:cNvGraphicFramePr>
            <a:graphicFrameLocks noGrp="1"/>
          </p:cNvGraphicFramePr>
          <p:nvPr/>
        </p:nvGraphicFramePr>
        <p:xfrm>
          <a:off x="6092078" y="4371213"/>
          <a:ext cx="55527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62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谐音“饱死的”→肚子撑爆→爆裂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burst balloon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1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爆裂，爆发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07" grpId="0"/>
      <p:bldP spid="1053308" grpId="0"/>
      <p:bldP spid="1053309" grpId="0"/>
      <p:bldP spid="1053310" grpId="0"/>
      <p:bldP spid="10533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butcher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3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bury the dead in a grave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berɪəl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39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bur(y)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埋葬＋名词后缀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pet burial place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4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butcher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bʊtʃə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41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a butcher's shop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1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埋葬</a:t>
            </a:r>
            <a:endParaRPr lang="zh-CN" altLang="en-US" sz="2400" dirty="0"/>
          </a:p>
        </p:txBody>
      </p:sp>
      <p:sp>
        <p:nvSpPr>
          <p:cNvPr id="105331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埋葬；葬礼</a:t>
            </a:r>
            <a:endParaRPr lang="zh-CN" altLang="en-US" sz="2400" b="1" dirty="0"/>
          </a:p>
        </p:txBody>
      </p:sp>
      <p:sp>
        <p:nvSpPr>
          <p:cNvPr id="105331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屠夫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12" grpId="0"/>
      <p:bldP spid="1053313" grpId="0"/>
      <p:bldP spid="1053314" grpId="0"/>
      <p:bldP spid="1053315" grpId="0"/>
      <p:bldP spid="10533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candidate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capsule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kændɪdət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43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白光＋人＋日期→人在某日期的白天参选→候选人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4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kændl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45" name="表格 10"/>
          <p:cNvGraphicFramePr>
            <a:graphicFrameLocks noGrp="1"/>
          </p:cNvGraphicFramePr>
          <p:nvPr/>
        </p:nvGraphicFramePr>
        <p:xfrm>
          <a:off x="6092078" y="285888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白光＋烛杆→蜡烛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 three red candles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1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候选人</a:t>
            </a:r>
            <a:endParaRPr lang="zh-CN" altLang="en-US" sz="2400" dirty="0"/>
          </a:p>
        </p:txBody>
      </p:sp>
      <p:sp>
        <p:nvSpPr>
          <p:cNvPr id="105332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蜡烛</a:t>
            </a:r>
            <a:endParaRPr lang="zh-CN" altLang="en-US" sz="2400" b="1" dirty="0"/>
          </a:p>
        </p:txBody>
      </p:sp>
      <p:graphicFrame>
        <p:nvGraphicFramePr>
          <p:cNvPr id="419764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capsule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kæpsjuːl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47" name="表格 12"/>
          <p:cNvGraphicFramePr>
            <a:graphicFrameLocks noGrp="1"/>
          </p:cNvGraphicFramePr>
          <p:nvPr/>
        </p:nvGraphicFramePr>
        <p:xfrm>
          <a:off x="6092078" y="42939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盖子＋凹进去的东西→胶囊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four capsules a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2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胶囊；太空舱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17" grpId="0"/>
      <p:bldP spid="1053318" grpId="0"/>
      <p:bldP spid="1053319" grpId="0"/>
      <p:bldP spid="1053320" grpId="0"/>
      <p:bldP spid="10533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carnival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carnival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kɑːnɪvl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49" name="表格 6"/>
          <p:cNvGraphicFramePr>
            <a:graphicFrameLocks noGrp="1"/>
          </p:cNvGraphicFramePr>
          <p:nvPr/>
        </p:nvGraphicFramePr>
        <p:xfrm>
          <a:off x="6092078" y="940529"/>
          <a:ext cx="56298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3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nival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车＋你我→你我乘车参加狂欢节游行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carnival parade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5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kɑːv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51" name="表格 10"/>
          <p:cNvGraphicFramePr>
            <a:graphicFrameLocks noGrp="1"/>
          </p:cNvGraphicFramePr>
          <p:nvPr/>
        </p:nvGraphicFramePr>
        <p:xfrm>
          <a:off x="6092078" y="29223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车＋凹痕＋眼→车轮在泥路上压出明显的凹痕→雕刻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5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53" name="表格 12"/>
          <p:cNvGraphicFramePr>
            <a:graphicFrameLocks noGrp="1"/>
          </p:cNvGraphicFramePr>
          <p:nvPr/>
        </p:nvGraphicFramePr>
        <p:xfrm>
          <a:off x="6092078" y="43231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 a vote of confidence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2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狂欢节</a:t>
            </a:r>
            <a:endParaRPr lang="zh-CN" altLang="en-US" sz="2400" dirty="0"/>
          </a:p>
        </p:txBody>
      </p:sp>
      <p:sp>
        <p:nvSpPr>
          <p:cNvPr id="105332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雕刻</a:t>
            </a:r>
            <a:endParaRPr lang="zh-CN" altLang="en-US" sz="2400" b="1" dirty="0"/>
          </a:p>
        </p:txBody>
      </p:sp>
      <p:sp>
        <p:nvSpPr>
          <p:cNvPr id="105332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扔，投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22" grpId="0"/>
      <p:bldP spid="1053323" grpId="0"/>
      <p:bldP spid="1053324" grpId="0"/>
      <p:bldP spid="1053325" grpId="0"/>
      <p:bldP spid="10533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catastrophe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kæʒuəl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55" name="表格 6"/>
          <p:cNvGraphicFramePr>
            <a:graphicFrameLocks noGrp="1"/>
          </p:cNvGraphicFramePr>
          <p:nvPr/>
        </p:nvGraphicFramePr>
        <p:xfrm>
          <a:off x="6092078" y="921897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落下＋的→拿东西容易掉落→随便的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casual clothes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5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catalogue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kætəlɒɡ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57" name="表格 10"/>
          <p:cNvGraphicFramePr>
            <a:graphicFrameLocks noGrp="1"/>
          </p:cNvGraphicFramePr>
          <p:nvPr/>
        </p:nvGraphicFramePr>
        <p:xfrm>
          <a:off x="6092078" y="2652821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cata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logue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谐音“开头”＋语言→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目录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glance through a catalogue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2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随便的，随意的</a:t>
            </a:r>
            <a:endParaRPr lang="zh-CN" altLang="en-US" sz="2400" dirty="0"/>
          </a:p>
        </p:txBody>
      </p:sp>
      <p:sp>
        <p:nvSpPr>
          <p:cNvPr id="105333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目录</a:t>
            </a:r>
            <a:endParaRPr lang="zh-CN" altLang="en-US" sz="2400" b="1" dirty="0"/>
          </a:p>
        </p:txBody>
      </p:sp>
      <p:graphicFrame>
        <p:nvGraphicFramePr>
          <p:cNvPr id="419765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catastrophe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kə'tæstrəfɪ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59" name="表格 12"/>
          <p:cNvGraphicFramePr>
            <a:graphicFrameLocks noGrp="1"/>
          </p:cNvGraphicFramePr>
          <p:nvPr/>
        </p:nvGraphicFramePr>
        <p:xfrm>
          <a:off x="6092078" y="45643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黑猫＋星＋非→黑色的不好的星→灾星→灾难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3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大灾难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27" grpId="0"/>
      <p:bldP spid="1053328" grpId="0"/>
      <p:bldP spid="1053329" grpId="0"/>
      <p:bldP spid="1053330" grpId="0"/>
      <p:bldP spid="10533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Catholic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6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kætəɡərɪ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6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谐音“开头各类”→种类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into the same category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6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keɪtə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6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cater for a grand banquet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6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Catholic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əlɪk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65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a Catholic church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3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种类，类别</a:t>
            </a:r>
            <a:endParaRPr lang="zh-CN" altLang="en-US" sz="2400" dirty="0"/>
          </a:p>
        </p:txBody>
      </p:sp>
      <p:sp>
        <p:nvSpPr>
          <p:cNvPr id="105333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备办食物；迎合</a:t>
            </a:r>
            <a:endParaRPr lang="zh-CN" altLang="en-US" sz="2400" b="1" dirty="0"/>
          </a:p>
        </p:txBody>
      </p:sp>
      <p:sp>
        <p:nvSpPr>
          <p:cNvPr id="105333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天主教的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32" grpId="0"/>
      <p:bldP spid="1053333" grpId="0"/>
      <p:bldP spid="1053334" grpId="0"/>
      <p:bldP spid="1053335" grpId="0"/>
      <p:bldP spid="10533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ceremony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chain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ceremony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serɪmənɪ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67" name="表格 6"/>
          <p:cNvGraphicFramePr>
            <a:graphicFrameLocks noGrp="1"/>
          </p:cNvGraphicFramePr>
          <p:nvPr/>
        </p:nvGraphicFramePr>
        <p:xfrm>
          <a:off x="6092078" y="934776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mony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谷类＋很多→丰收后举办庆典→仪式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a ceremony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sə'tɪfɪkət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69" name="表格 10"/>
          <p:cNvGraphicFramePr>
            <a:graphicFrameLocks noGrp="1"/>
          </p:cNvGraphicFramePr>
          <p:nvPr/>
        </p:nvGraphicFramePr>
        <p:xfrm>
          <a:off x="6092078" y="285888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certific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证明＋做→证书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a product certificate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3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仪式</a:t>
            </a:r>
            <a:endParaRPr lang="zh-CN" altLang="en-US" sz="2400" dirty="0"/>
          </a:p>
        </p:txBody>
      </p:sp>
      <p:sp>
        <p:nvSpPr>
          <p:cNvPr id="105334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证书，证明</a:t>
            </a:r>
            <a:endParaRPr lang="zh-CN" altLang="en-US" sz="2400" b="1" dirty="0"/>
          </a:p>
        </p:txBody>
      </p:sp>
      <p:graphicFrame>
        <p:nvGraphicFramePr>
          <p:cNvPr id="41976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71" name="表格 12"/>
          <p:cNvGraphicFramePr>
            <a:graphicFrameLocks noGrp="1"/>
          </p:cNvGraphicFramePr>
          <p:nvPr/>
        </p:nvGraphicFramePr>
        <p:xfrm>
          <a:off x="6092078" y="47575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repair a bike chain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4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链条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37" grpId="0"/>
      <p:bldP spid="1053338" grpId="0"/>
      <p:bldP spid="1053339" grpId="0"/>
      <p:bldP spid="1053340" grpId="0"/>
      <p:bldP spid="10533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chaos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tʃænl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7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chann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管道＋地方→水渠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swim across the English Channel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tʃɑːnt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7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chant an ancient poem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chaos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keɪɒs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77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escape in chaos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4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水渠，海峡；频道</a:t>
            </a:r>
            <a:endParaRPr lang="zh-CN" altLang="en-US" sz="2400" dirty="0"/>
          </a:p>
        </p:txBody>
      </p:sp>
      <p:sp>
        <p:nvSpPr>
          <p:cNvPr id="105334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吟唱</a:t>
            </a:r>
            <a:endParaRPr lang="zh-CN" altLang="en-US" sz="2400" b="1" dirty="0"/>
          </a:p>
        </p:txBody>
      </p:sp>
      <p:sp>
        <p:nvSpPr>
          <p:cNvPr id="105334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混乱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42" grpId="0"/>
      <p:bldP spid="1053343" grpId="0"/>
      <p:bldP spid="1053344" grpId="0"/>
      <p:bldP spid="1053345" grpId="0"/>
      <p:bldP spid="1053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absurd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accelerate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absurd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əb'sɜːd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7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加强＋荒唐→荒唐的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laugh at an absurd idea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abundant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ə'bʌndənt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7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abund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丰富＋的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abundant natural resources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ək'seləreɪt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77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celer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加强＋速度→加速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accelerate the construction speed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5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荒唐的</a:t>
            </a:r>
            <a:endParaRPr lang="zh-CN" altLang="en-US" sz="2400" dirty="0"/>
          </a:p>
        </p:txBody>
      </p:sp>
      <p:sp>
        <p:nvSpPr>
          <p:cNvPr id="105305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丰富的，充足的</a:t>
            </a:r>
            <a:endParaRPr lang="zh-CN" altLang="en-US" sz="2400" b="1" dirty="0"/>
          </a:p>
        </p:txBody>
      </p:sp>
      <p:sp>
        <p:nvSpPr>
          <p:cNvPr id="105305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加速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53" grpId="0"/>
      <p:bldP spid="1053054" grpId="0"/>
      <p:bldP spid="1053055" grpId="0"/>
      <p:bldP spid="1053056" grpId="0"/>
      <p:bldP spid="105305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anniversary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tʃæptə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79" name="表格 6"/>
          <p:cNvGraphicFramePr>
            <a:graphicFrameLocks noGrp="1"/>
          </p:cNvGraphicFramePr>
          <p:nvPr/>
        </p:nvGraphicFramePr>
        <p:xfrm>
          <a:off x="6092078" y="973413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turn to Section 2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Chapter 1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80" name="表格 9"/>
          <p:cNvGraphicFramePr>
            <a:graphicFrameLocks noGrp="1"/>
          </p:cNvGraphicFramePr>
          <p:nvPr/>
        </p:nvGraphicFramePr>
        <p:xfrm>
          <a:off x="241540" y="2684724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tʃɑːdʒ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81" name="表格 10"/>
          <p:cNvGraphicFramePr>
            <a:graphicFrameLocks noGrp="1"/>
          </p:cNvGraphicFramePr>
          <p:nvPr/>
        </p:nvGraphicFramePr>
        <p:xfrm>
          <a:off x="6092078" y="262706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charge of water supply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4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文章的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一章</a:t>
            </a:r>
            <a:endParaRPr lang="zh-CN" altLang="en-US" sz="2400" dirty="0"/>
          </a:p>
        </p:txBody>
      </p:sp>
      <p:sp>
        <p:nvSpPr>
          <p:cNvPr id="1053350" name="文本框 20"/>
          <p:cNvSpPr txBox="1"/>
          <p:nvPr/>
        </p:nvSpPr>
        <p:spPr>
          <a:xfrm>
            <a:off x="2560955" y="3160380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掌管；</a:t>
            </a:r>
            <a:r>
              <a:rPr lang="zh-CN" altLang="en-US" sz="2400" b="1" dirty="0" smtClean="0"/>
              <a:t>收费</a:t>
            </a:r>
            <a:endParaRPr lang="en-US" altLang="zh-CN" sz="2400" b="1" dirty="0" smtClean="0"/>
          </a:p>
          <a:p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充满；收费</a:t>
            </a:r>
            <a:endParaRPr lang="zh-CN" altLang="en-US" sz="2400" b="1" dirty="0"/>
          </a:p>
        </p:txBody>
      </p:sp>
      <p:graphicFrame>
        <p:nvGraphicFramePr>
          <p:cNvPr id="419768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83" name="表格 12"/>
          <p:cNvGraphicFramePr>
            <a:graphicFrameLocks noGrp="1"/>
          </p:cNvGraphicFramePr>
          <p:nvPr/>
        </p:nvGraphicFramePr>
        <p:xfrm>
          <a:off x="6092078" y="47318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draw a route chart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5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图表；航海图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47" grpId="0"/>
      <p:bldP spid="1053348" grpId="0"/>
      <p:bldP spid="1053349" grpId="0"/>
      <p:bldP spid="1053350" grpId="0"/>
      <p:bldP spid="105335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chew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8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tʃæt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85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chat endlessly in a chat room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86" name="表格 9"/>
          <p:cNvGraphicFramePr>
            <a:graphicFrameLocks noGrp="1"/>
          </p:cNvGraphicFramePr>
          <p:nvPr/>
        </p:nvGraphicFramePr>
        <p:xfrm>
          <a:off x="241540" y="2714718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tʃek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87" name="表格 10"/>
          <p:cNvGraphicFramePr>
            <a:graphicFrameLocks noGrp="1"/>
          </p:cNvGraphicFramePr>
          <p:nvPr/>
        </p:nvGraphicFramePr>
        <p:xfrm>
          <a:off x="6092078" y="26718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 in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 out 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cheque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8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89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piece of chewing gum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5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聊天</a:t>
            </a:r>
            <a:endParaRPr lang="zh-CN" altLang="en-US" sz="2400" dirty="0"/>
          </a:p>
        </p:txBody>
      </p:sp>
      <p:sp>
        <p:nvSpPr>
          <p:cNvPr id="1053355" name="文本框 20"/>
          <p:cNvSpPr txBox="1"/>
          <p:nvPr/>
        </p:nvSpPr>
        <p:spPr>
          <a:xfrm>
            <a:off x="2605559" y="319037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核对，</a:t>
            </a:r>
            <a:r>
              <a:rPr lang="zh-CN" altLang="en-US" sz="2400" b="1" dirty="0" smtClean="0"/>
              <a:t>检查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检查；支票</a:t>
            </a:r>
            <a:endParaRPr lang="zh-CN" altLang="en-US" sz="2400" b="1" dirty="0"/>
          </a:p>
        </p:txBody>
      </p:sp>
      <p:sp>
        <p:nvSpPr>
          <p:cNvPr id="105335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嚼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52" grpId="0"/>
      <p:bldP spid="1053353" grpId="0"/>
      <p:bldP spid="1053354" grpId="0"/>
      <p:bldP spid="1053355" grpId="0"/>
      <p:bldP spid="10533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chorus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9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kwɔːrəs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91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shout in chorus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9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tʃəʊk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93" name="表格 10"/>
          <p:cNvGraphicFramePr>
            <a:graphicFrameLocks noGrp="1"/>
          </p:cNvGraphicFramePr>
          <p:nvPr/>
        </p:nvGraphicFramePr>
        <p:xfrm>
          <a:off x="6048010" y="2829091"/>
          <a:ext cx="598240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91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中插一个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喝太快→噎住→窒息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easily choked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5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合唱；齐声</a:t>
            </a:r>
            <a:endParaRPr lang="zh-CN" altLang="en-US" sz="2400" dirty="0"/>
          </a:p>
        </p:txBody>
      </p:sp>
      <p:sp>
        <p:nvSpPr>
          <p:cNvPr id="105336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窒息；阻塞</a:t>
            </a:r>
            <a:endParaRPr lang="zh-CN" altLang="en-US" sz="2400" b="1" dirty="0"/>
          </a:p>
        </p:txBody>
      </p:sp>
      <p:graphicFrame>
        <p:nvGraphicFramePr>
          <p:cNvPr id="419769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kleɪ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95" name="表格 12"/>
          <p:cNvGraphicFramePr>
            <a:graphicFrameLocks noGrp="1"/>
          </p:cNvGraphicFramePr>
          <p:nvPr/>
        </p:nvGraphicFramePr>
        <p:xfrm>
          <a:off x="6092078" y="47447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make pots out of clay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6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黏土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57" grpId="0"/>
      <p:bldP spid="1053358" grpId="0"/>
      <p:bldP spid="1053359" grpId="0"/>
      <p:bldP spid="1053360" grpId="0"/>
      <p:bldP spid="10533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clumsy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commercial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69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clumsy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klʌmzɪ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9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clumsy robot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]awkward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69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kə'lɪʒən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699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colli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碰撞＋名词后缀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collision between two trains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0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kə'mɜːʃl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01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commerc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商业＋的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major commercial bank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6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笨拙的</a:t>
            </a:r>
            <a:endParaRPr lang="zh-CN" altLang="en-US" sz="2400" dirty="0"/>
          </a:p>
        </p:txBody>
      </p:sp>
      <p:sp>
        <p:nvSpPr>
          <p:cNvPr id="105336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碰撞</a:t>
            </a:r>
            <a:endParaRPr lang="zh-CN" altLang="en-US" sz="2400" b="1" dirty="0"/>
          </a:p>
        </p:txBody>
      </p:sp>
      <p:sp>
        <p:nvSpPr>
          <p:cNvPr id="105336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商业的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62" grpId="0"/>
      <p:bldP spid="1053363" grpId="0"/>
      <p:bldP spid="1053364" grpId="0"/>
      <p:bldP spid="1053365" grpId="0"/>
      <p:bldP spid="10533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compensate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concrete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0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1244"/>
                <a:gridCol w="31264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kɒmpenseɪt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03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全面＋花费＋做→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补齐→补偿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0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compulsory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kəm'pʌlsərɪ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05" name="表格 10"/>
          <p:cNvGraphicFramePr>
            <a:graphicFrameLocks noGrp="1"/>
          </p:cNvGraphicFramePr>
          <p:nvPr/>
        </p:nvGraphicFramePr>
        <p:xfrm>
          <a:off x="6092078" y="2652821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puls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共同＋推＋的→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强制性的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compulsory education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6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赔偿；补偿</a:t>
            </a:r>
            <a:endParaRPr lang="zh-CN" altLang="en-US" sz="2400" dirty="0"/>
          </a:p>
        </p:txBody>
      </p:sp>
      <p:sp>
        <p:nvSpPr>
          <p:cNvPr id="105337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强制性的</a:t>
            </a:r>
            <a:endParaRPr lang="zh-CN" altLang="en-US" sz="2400" b="1" dirty="0"/>
          </a:p>
        </p:txBody>
      </p:sp>
      <p:graphicFrame>
        <p:nvGraphicFramePr>
          <p:cNvPr id="419770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kɒŋkriːt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07" name="表格 12"/>
          <p:cNvGraphicFramePr>
            <a:graphicFrameLocks noGrp="1"/>
          </p:cNvGraphicFramePr>
          <p:nvPr/>
        </p:nvGraphicFramePr>
        <p:xfrm>
          <a:off x="6092078" y="4718946"/>
          <a:ext cx="60526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2622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list some concrete points  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]specific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7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具体的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67" grpId="0"/>
      <p:bldP spid="1053368" grpId="0"/>
      <p:bldP spid="1053369" grpId="0"/>
      <p:bldP spid="1053370" grpId="0"/>
      <p:bldP spid="10533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condemn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contemporary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condemn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kən'dem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0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demn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共同＋责骂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(damn)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condemn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his evil doings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1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contemporary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kən'temprərɪ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11" name="表格 10"/>
          <p:cNvGraphicFramePr>
            <a:graphicFrameLocks noGrp="1"/>
          </p:cNvGraphicFramePr>
          <p:nvPr/>
        </p:nvGraphicFramePr>
        <p:xfrm>
          <a:off x="6092078" y="29223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temporary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共同＋暂时的→现代的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7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谴责</a:t>
            </a:r>
            <a:endParaRPr lang="zh-CN" altLang="en-US" sz="2400" dirty="0"/>
          </a:p>
        </p:txBody>
      </p:sp>
      <p:sp>
        <p:nvSpPr>
          <p:cNvPr id="1053375" name="文本框 20"/>
          <p:cNvSpPr txBox="1"/>
          <p:nvPr/>
        </p:nvSpPr>
        <p:spPr>
          <a:xfrm>
            <a:off x="285607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现代的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72" grpId="0"/>
      <p:bldP spid="1053373" grpId="0"/>
      <p:bldP spid="1053374" grpId="0"/>
      <p:bldP spid="105337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consensus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consequence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3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kən'sensəs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13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sensus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共同＋感觉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finally reach a consensus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9238"/>
                <a:gridCol w="28885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kɒnsɪkwəns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15" name="表格 10"/>
          <p:cNvGraphicFramePr>
            <a:graphicFrameLocks noGrp="1"/>
          </p:cNvGraphicFramePr>
          <p:nvPr/>
        </p:nvGraphicFramePr>
        <p:xfrm>
          <a:off x="6092078" y="285888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共同＋顺序→结果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consequences of a decision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37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意见一致，共识</a:t>
            </a:r>
            <a:endParaRPr lang="zh-CN" altLang="en-US" sz="2400" dirty="0"/>
          </a:p>
        </p:txBody>
      </p:sp>
      <p:sp>
        <p:nvSpPr>
          <p:cNvPr id="1053379" name="文本框 20"/>
          <p:cNvSpPr txBox="1"/>
          <p:nvPr/>
        </p:nvSpPr>
        <p:spPr>
          <a:xfrm>
            <a:off x="2773897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结果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76" grpId="0"/>
      <p:bldP spid="1053377" grpId="0"/>
      <p:bldP spid="1053378" grpId="0"/>
      <p:bldP spid="10533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8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38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383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大</a:t>
            </a:r>
            <a:r>
              <a:rPr lang="zh-CN" altLang="en-US" sz="2200" b="1" dirty="0"/>
              <a:t>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负</a:t>
            </a:r>
            <a:r>
              <a:rPr lang="zh-CN" altLang="en-US" sz="2200" b="1" dirty="0"/>
              <a:t>担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爆</a:t>
            </a:r>
            <a:r>
              <a:rPr lang="zh-CN" altLang="en-US" sz="2200" b="1" dirty="0"/>
              <a:t>裂，爆发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埋葬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候</a:t>
            </a:r>
            <a:r>
              <a:rPr lang="zh-CN" altLang="en-US" sz="2200" b="1" dirty="0"/>
              <a:t>选人</a:t>
            </a:r>
            <a:endParaRPr lang="zh-CN" altLang="en-US" sz="2200" b="1" dirty="0"/>
          </a:p>
        </p:txBody>
      </p:sp>
      <p:sp>
        <p:nvSpPr>
          <p:cNvPr id="1053384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随便的，随意的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掌</a:t>
            </a:r>
            <a:r>
              <a:rPr lang="zh-CN" altLang="en-US" sz="2200" b="1" dirty="0"/>
              <a:t>管；</a:t>
            </a:r>
            <a:r>
              <a:rPr lang="zh-CN" altLang="en-US" sz="2200" b="1" dirty="0" smtClean="0"/>
              <a:t>收费</a:t>
            </a:r>
            <a:endParaRPr lang="en-US" altLang="zh-CN" sz="2200" b="1" dirty="0" smtClean="0"/>
          </a:p>
          <a:p>
            <a:pPr>
              <a:lnSpc>
                <a:spcPct val="137000"/>
              </a:lnSpc>
            </a:pPr>
            <a:r>
              <a:rPr lang="en-US" altLang="zh-CN" sz="2200" b="1" i="1" dirty="0"/>
              <a:t> </a:t>
            </a:r>
            <a:r>
              <a:rPr lang="en-US" altLang="zh-CN" sz="2200" b="1" i="1" dirty="0" smtClean="0"/>
              <a:t>                                  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充满；收费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图</a:t>
            </a:r>
            <a:r>
              <a:rPr lang="zh-CN" altLang="en-US" sz="2200" b="1" dirty="0"/>
              <a:t>表；航海图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vi./n.</a:t>
            </a:r>
            <a:r>
              <a:rPr lang="zh-CN" altLang="en-US" sz="2200" b="1" dirty="0"/>
              <a:t>聊天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核</a:t>
            </a:r>
            <a:r>
              <a:rPr lang="zh-CN" altLang="en-US" sz="2200" b="1" dirty="0"/>
              <a:t>对，</a:t>
            </a:r>
            <a:r>
              <a:rPr lang="zh-CN" altLang="en-US" sz="2200" b="1" dirty="0" smtClean="0"/>
              <a:t>检查</a:t>
            </a:r>
            <a:endParaRPr lang="en-US" altLang="zh-CN" sz="2200" b="1" dirty="0" smtClean="0"/>
          </a:p>
          <a:p>
            <a:pPr>
              <a:lnSpc>
                <a:spcPct val="137000"/>
              </a:lnSpc>
            </a:pPr>
            <a:r>
              <a:rPr lang="en-US" altLang="zh-CN" sz="2200" b="1" i="1" dirty="0" smtClean="0"/>
              <a:t>                                     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检查；支票</a:t>
            </a:r>
            <a:endParaRPr lang="zh-CN" altLang="en-US" sz="2200" b="1" dirty="0"/>
          </a:p>
        </p:txBody>
      </p:sp>
      <p:sp>
        <p:nvSpPr>
          <p:cNvPr id="1053385" name="文本框 5"/>
          <p:cNvSpPr txBox="1"/>
          <p:nvPr/>
        </p:nvSpPr>
        <p:spPr>
          <a:xfrm>
            <a:off x="673137" y="721735"/>
            <a:ext cx="1552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brain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burden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burst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bury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candidate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386" name="文本框 6"/>
          <p:cNvSpPr txBox="1"/>
          <p:nvPr/>
        </p:nvSpPr>
        <p:spPr>
          <a:xfrm>
            <a:off x="6520098" y="773368"/>
            <a:ext cx="1266261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casual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charge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chart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chat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check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81" grpId="0" animBg="1"/>
      <p:bldP spid="1053382" grpId="0"/>
      <p:bldP spid="1053383" grpId="0"/>
      <p:bldP spid="1053384" grpId="0"/>
      <p:bldP spid="1053385" grpId="0"/>
      <p:bldP spid="10533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8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38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389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brake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brand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brewery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bulletin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bucket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budget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buffet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bureaucratic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burglar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burial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390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butcher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candle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capsule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carnival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carve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cast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catalogue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catastrophe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category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cater </a:t>
            </a:r>
            <a:r>
              <a:rPr lang="en-US" altLang="zh-CN" b="1" i="1" dirty="0"/>
              <a:t>vi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391" name="文本框 5"/>
          <p:cNvSpPr txBox="1"/>
          <p:nvPr/>
        </p:nvSpPr>
        <p:spPr>
          <a:xfrm>
            <a:off x="2135194" y="506814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刹车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品牌</a:t>
            </a:r>
            <a:r>
              <a:rPr lang="zh-CN" altLang="en-US" sz="2400" b="1" dirty="0">
                <a:solidFill>
                  <a:srgbClr val="C00000"/>
                </a:solidFill>
              </a:rPr>
              <a:t>，牌子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酿酒厂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公告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水桶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预算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自助餐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官僚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夜</a:t>
            </a:r>
            <a:r>
              <a:rPr lang="zh-CN" altLang="en-US" sz="2400" b="1" dirty="0">
                <a:solidFill>
                  <a:srgbClr val="C00000"/>
                </a:solidFill>
              </a:rPr>
              <a:t>贼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埋葬</a:t>
            </a:r>
            <a:r>
              <a:rPr lang="zh-CN" altLang="en-US" sz="2400" b="1" dirty="0">
                <a:solidFill>
                  <a:srgbClr val="C00000"/>
                </a:solidFill>
              </a:rPr>
              <a:t>；葬礼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392" name="文本框 6"/>
          <p:cNvSpPr txBox="1"/>
          <p:nvPr/>
        </p:nvSpPr>
        <p:spPr>
          <a:xfrm>
            <a:off x="7744868" y="473764"/>
            <a:ext cx="34155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屠夫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蜡烛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胶囊</a:t>
            </a:r>
            <a:r>
              <a:rPr lang="zh-CN" altLang="en-US" sz="2400" b="1" dirty="0">
                <a:solidFill>
                  <a:srgbClr val="C00000"/>
                </a:solidFill>
              </a:rPr>
              <a:t>；太空舱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狂欢节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雕刻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扔</a:t>
            </a:r>
            <a:r>
              <a:rPr lang="zh-CN" altLang="en-US" sz="2400" b="1" dirty="0">
                <a:solidFill>
                  <a:srgbClr val="C00000"/>
                </a:solidFill>
              </a:rPr>
              <a:t>，投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目录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大</a:t>
            </a:r>
            <a:r>
              <a:rPr lang="zh-CN" altLang="en-US" sz="2400" b="1" dirty="0">
                <a:solidFill>
                  <a:srgbClr val="C00000"/>
                </a:solidFill>
              </a:rPr>
              <a:t>灾难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种类</a:t>
            </a:r>
            <a:r>
              <a:rPr lang="zh-CN" altLang="en-US" sz="2400" b="1" dirty="0">
                <a:solidFill>
                  <a:srgbClr val="C00000"/>
                </a:solidFill>
              </a:rPr>
              <a:t>，类别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备办</a:t>
            </a:r>
            <a:r>
              <a:rPr lang="zh-CN" altLang="en-US" sz="2400" b="1" dirty="0">
                <a:solidFill>
                  <a:srgbClr val="C00000"/>
                </a:solidFill>
              </a:rPr>
              <a:t>食物；迎合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87" grpId="0" animBg="1"/>
      <p:bldP spid="1053388" grpId="0"/>
      <p:bldP spid="1053389" grpId="0"/>
      <p:bldP spid="1053390" grpId="0"/>
      <p:bldP spid="1053391" grpId="0"/>
      <p:bldP spid="1053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5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accumulate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5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æksent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79" name="表格 6"/>
          <p:cNvGraphicFramePr>
            <a:graphicFrameLocks noGrp="1"/>
          </p:cNvGraphicFramePr>
          <p:nvPr/>
        </p:nvGraphicFramePr>
        <p:xfrm>
          <a:off x="6092078" y="1179477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加强＋唱→唱出不同口音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→口音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speak with a Henan accent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80" name="表格 9"/>
          <p:cNvGraphicFramePr>
            <a:graphicFrameLocks noGrp="1"/>
          </p:cNvGraphicFramePr>
          <p:nvPr/>
        </p:nvGraphicFramePr>
        <p:xfrm>
          <a:off x="241541" y="2865030"/>
          <a:ext cx="5707568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5302"/>
                <a:gridCol w="274226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əˌkɒmə'deɪʃən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81" name="表格 10"/>
          <p:cNvGraphicFramePr>
            <a:graphicFrameLocks noGrp="1"/>
          </p:cNvGraphicFramePr>
          <p:nvPr/>
        </p:nvGraphicFramePr>
        <p:xfrm>
          <a:off x="6092078" y="2884643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commod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加强＋容纳＋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后缀→食宿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6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口音</a:t>
            </a:r>
            <a:endParaRPr lang="zh-CN" altLang="en-US" sz="2400" dirty="0"/>
          </a:p>
        </p:txBody>
      </p:sp>
      <p:sp>
        <p:nvSpPr>
          <p:cNvPr id="1053061" name="文本框 20"/>
          <p:cNvSpPr txBox="1"/>
          <p:nvPr/>
        </p:nvSpPr>
        <p:spPr>
          <a:xfrm>
            <a:off x="3269300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食宿</a:t>
            </a:r>
            <a:endParaRPr lang="zh-CN" altLang="en-US" sz="2400" b="1" dirty="0"/>
          </a:p>
        </p:txBody>
      </p:sp>
      <p:graphicFrame>
        <p:nvGraphicFramePr>
          <p:cNvPr id="419748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ə'kjuːmjəleɪt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83" name="表格 12"/>
          <p:cNvGraphicFramePr>
            <a:graphicFrameLocks noGrp="1"/>
          </p:cNvGraphicFramePr>
          <p:nvPr/>
        </p:nvGraphicFramePr>
        <p:xfrm>
          <a:off x="6092078" y="43131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cumul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加强＋堆积＋做→积累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accumulate experiences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6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积累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58" grpId="0"/>
      <p:bldP spid="1053059" grpId="0"/>
      <p:bldP spid="1053060" grpId="0"/>
      <p:bldP spid="1053061" grpId="0"/>
      <p:bldP spid="10530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9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3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395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Catholic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ceremony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certificate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chain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channel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chant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chaos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chapter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chew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chorus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choke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396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32</a:t>
            </a:r>
            <a:r>
              <a:rPr lang="zh-CN" altLang="en-US" b="1" dirty="0"/>
              <a:t>．</a:t>
            </a:r>
            <a:r>
              <a:rPr lang="en-US" altLang="zh-CN" b="1" dirty="0"/>
              <a:t>clay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33</a:t>
            </a:r>
            <a:r>
              <a:rPr lang="zh-CN" altLang="en-US" b="1" dirty="0"/>
              <a:t>．</a:t>
            </a:r>
            <a:r>
              <a:rPr lang="en-US" altLang="zh-CN" b="1" dirty="0"/>
              <a:t>clumsy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34</a:t>
            </a:r>
            <a:r>
              <a:rPr lang="zh-CN" altLang="en-US" b="1" dirty="0"/>
              <a:t>．</a:t>
            </a:r>
            <a:r>
              <a:rPr lang="en-US" altLang="zh-CN" b="1" dirty="0"/>
              <a:t>collision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35</a:t>
            </a:r>
            <a:r>
              <a:rPr lang="zh-CN" altLang="en-US" b="1" dirty="0"/>
              <a:t>．</a:t>
            </a:r>
            <a:r>
              <a:rPr lang="en-US" altLang="zh-CN" b="1" dirty="0"/>
              <a:t>commercial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36</a:t>
            </a:r>
            <a:r>
              <a:rPr lang="zh-CN" altLang="en-US" b="1" dirty="0"/>
              <a:t>．</a:t>
            </a:r>
            <a:r>
              <a:rPr lang="en-US" altLang="zh-CN" b="1" dirty="0"/>
              <a:t>compensate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37</a:t>
            </a:r>
            <a:r>
              <a:rPr lang="zh-CN" altLang="en-US" b="1" dirty="0"/>
              <a:t>．</a:t>
            </a:r>
            <a:r>
              <a:rPr lang="en-US" altLang="zh-CN" b="1" dirty="0"/>
              <a:t>compulsory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38</a:t>
            </a:r>
            <a:r>
              <a:rPr lang="zh-CN" altLang="en-US" b="1" dirty="0"/>
              <a:t>．</a:t>
            </a:r>
            <a:r>
              <a:rPr lang="en-US" altLang="zh-CN" b="1" dirty="0"/>
              <a:t>concrete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39</a:t>
            </a:r>
            <a:r>
              <a:rPr lang="zh-CN" altLang="en-US" b="1" dirty="0"/>
              <a:t>．</a:t>
            </a:r>
            <a:r>
              <a:rPr lang="en-US" altLang="zh-CN" b="1" dirty="0"/>
              <a:t>condemn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40</a:t>
            </a:r>
            <a:r>
              <a:rPr lang="zh-CN" altLang="en-US" b="1" dirty="0"/>
              <a:t>．</a:t>
            </a:r>
            <a:r>
              <a:rPr lang="en-US" altLang="zh-CN" b="1" dirty="0"/>
              <a:t>contemporary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41</a:t>
            </a:r>
            <a:r>
              <a:rPr lang="zh-CN" altLang="en-US" b="1" dirty="0"/>
              <a:t>．</a:t>
            </a:r>
            <a:r>
              <a:rPr lang="en-US" altLang="zh-CN" b="1" dirty="0"/>
              <a:t>consensus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42</a:t>
            </a:r>
            <a:r>
              <a:rPr lang="zh-CN" altLang="en-US" b="1" dirty="0"/>
              <a:t>．</a:t>
            </a:r>
            <a:r>
              <a:rPr lang="en-US" altLang="zh-CN" b="1" dirty="0"/>
              <a:t>consequence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397" name="文本框 5"/>
          <p:cNvSpPr txBox="1"/>
          <p:nvPr/>
        </p:nvSpPr>
        <p:spPr>
          <a:xfrm>
            <a:off x="1980959" y="440712"/>
            <a:ext cx="3760791" cy="616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天主教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仪式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证书</a:t>
            </a:r>
            <a:r>
              <a:rPr lang="zh-CN" altLang="en-US" sz="2200" b="1" dirty="0">
                <a:solidFill>
                  <a:srgbClr val="C00000"/>
                </a:solidFill>
              </a:rPr>
              <a:t>，证明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链条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水渠</a:t>
            </a:r>
            <a:r>
              <a:rPr lang="zh-CN" altLang="en-US" sz="2200" b="1" dirty="0">
                <a:solidFill>
                  <a:srgbClr val="C00000"/>
                </a:solidFill>
              </a:rPr>
              <a:t>，海峡；频道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吟唱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混乱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(</a:t>
            </a:r>
            <a:r>
              <a:rPr lang="zh-CN" altLang="en-US" sz="2200" b="1" dirty="0">
                <a:solidFill>
                  <a:srgbClr val="C00000"/>
                </a:solidFill>
              </a:rPr>
              <a:t>文章的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一章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嚼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合唱</a:t>
            </a:r>
            <a:r>
              <a:rPr lang="zh-CN" altLang="en-US" sz="2200" b="1" dirty="0">
                <a:solidFill>
                  <a:srgbClr val="C00000"/>
                </a:solidFill>
              </a:rPr>
              <a:t>；齐声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窒息</a:t>
            </a:r>
            <a:r>
              <a:rPr lang="zh-CN" altLang="en-US" sz="2200" b="1" dirty="0">
                <a:solidFill>
                  <a:srgbClr val="C00000"/>
                </a:solidFill>
              </a:rPr>
              <a:t>；阻塞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  <p:sp>
        <p:nvSpPr>
          <p:cNvPr id="1053398" name="文本框 6"/>
          <p:cNvSpPr txBox="1"/>
          <p:nvPr/>
        </p:nvSpPr>
        <p:spPr>
          <a:xfrm>
            <a:off x="7908358" y="418677"/>
            <a:ext cx="3662913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黏土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笨拙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碰撞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商业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赔偿</a:t>
            </a:r>
            <a:r>
              <a:rPr lang="zh-CN" altLang="en-US" sz="2200" b="1" dirty="0">
                <a:solidFill>
                  <a:srgbClr val="C00000"/>
                </a:solidFill>
              </a:rPr>
              <a:t>；补偿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强制性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具体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谴责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现代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意见</a:t>
            </a:r>
            <a:r>
              <a:rPr lang="zh-CN" altLang="en-US" sz="2200" b="1" dirty="0">
                <a:solidFill>
                  <a:srgbClr val="C00000"/>
                </a:solidFill>
              </a:rPr>
              <a:t>一致的，共识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结果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93" grpId="0" animBg="1"/>
      <p:bldP spid="1053394" grpId="0"/>
      <p:bldP spid="1053395" grpId="0"/>
      <p:bldP spid="1053396" grpId="0"/>
      <p:bldP spid="1053397" grpId="0"/>
      <p:bldP spid="105339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9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40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401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After </a:t>
            </a:r>
            <a:r>
              <a:rPr lang="en-US" altLang="zh-CN" b="1" dirty="0"/>
              <a:t>countless interviews, I managed to stand out among the ____________(</a:t>
            </a:r>
            <a:r>
              <a:rPr lang="zh-CN" altLang="en-US" b="1" dirty="0"/>
              <a:t>候选人</a:t>
            </a:r>
            <a:r>
              <a:rPr lang="en-US" altLang="zh-CN" b="1" dirty="0"/>
              <a:t>)and survive the test alone.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all came in their best and I felt out of place in my ____________ (</a:t>
            </a:r>
            <a:r>
              <a:rPr lang="zh-CN" altLang="en-US" b="1" dirty="0"/>
              <a:t>随意的</a:t>
            </a:r>
            <a:r>
              <a:rPr lang="en-US" altLang="zh-CN" b="1" dirty="0"/>
              <a:t>) clothes.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There are five ____________ (</a:t>
            </a:r>
            <a:r>
              <a:rPr lang="zh-CN" altLang="en-US" b="1" dirty="0"/>
              <a:t>种类</a:t>
            </a:r>
            <a:r>
              <a:rPr lang="en-US" altLang="zh-CN" b="1" dirty="0"/>
              <a:t>) of workers.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delivered the speech at the opening ____________(</a:t>
            </a:r>
            <a:r>
              <a:rPr lang="zh-CN" altLang="en-US" b="1" dirty="0"/>
              <a:t>仪式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3402" name="矩形 7"/>
          <p:cNvSpPr/>
          <p:nvPr/>
        </p:nvSpPr>
        <p:spPr>
          <a:xfrm>
            <a:off x="8866917" y="666743"/>
            <a:ext cx="15872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candidates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03" name="矩形 8"/>
          <p:cNvSpPr/>
          <p:nvPr/>
        </p:nvSpPr>
        <p:spPr>
          <a:xfrm>
            <a:off x="8114298" y="2063149"/>
            <a:ext cx="100540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casual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04" name="矩形 9"/>
          <p:cNvSpPr/>
          <p:nvPr/>
        </p:nvSpPr>
        <p:spPr>
          <a:xfrm>
            <a:off x="2824767" y="3429000"/>
            <a:ext cx="149912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categories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05" name="矩形 10"/>
          <p:cNvSpPr/>
          <p:nvPr/>
        </p:nvSpPr>
        <p:spPr>
          <a:xfrm>
            <a:off x="6096000" y="4170001"/>
            <a:ext cx="145988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ceremony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99" grpId="0" animBg="1"/>
      <p:bldP spid="1053400" grpId="0"/>
      <p:bldP spid="1053401" grpId="0"/>
      <p:bldP spid="1053402" grpId="0" animBg="1"/>
      <p:bldP spid="1053403" grpId="0" animBg="1"/>
      <p:bldP spid="1053404" grpId="0" animBg="1"/>
      <p:bldP spid="105340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4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408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Feeling ____________(</a:t>
            </a:r>
            <a:r>
              <a:rPr lang="zh-CN" altLang="en-US" b="1" dirty="0"/>
              <a:t>笨拙的</a:t>
            </a:r>
            <a:r>
              <a:rPr lang="en-US" altLang="zh-CN" b="1" dirty="0"/>
              <a:t>), he was annoyed at first though nobody made fun of him.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Some subjects, such as mathematics, physics and English, are ____________(</a:t>
            </a:r>
            <a:r>
              <a:rPr lang="zh-CN" altLang="en-US" b="1" dirty="0"/>
              <a:t>强制性的</a:t>
            </a:r>
            <a:r>
              <a:rPr lang="en-US" altLang="zh-CN" b="1" dirty="0"/>
              <a:t>)for the students in this department.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商业的</a:t>
            </a:r>
            <a:r>
              <a:rPr lang="en-US" altLang="zh-CN" b="1" dirty="0"/>
              <a:t>)advertisement is one of the things we have to put up with when watching TV.</a:t>
            </a:r>
            <a:endParaRPr lang="en-US" altLang="zh-CN" b="1" dirty="0"/>
          </a:p>
        </p:txBody>
      </p:sp>
      <p:sp>
        <p:nvSpPr>
          <p:cNvPr id="1053409" name="矩形 7"/>
          <p:cNvSpPr/>
          <p:nvPr/>
        </p:nvSpPr>
        <p:spPr>
          <a:xfrm>
            <a:off x="2129965" y="677837"/>
            <a:ext cx="110799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clumsy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0" name="矩形 8"/>
          <p:cNvSpPr/>
          <p:nvPr/>
        </p:nvSpPr>
        <p:spPr>
          <a:xfrm>
            <a:off x="8690624" y="2058708"/>
            <a:ext cx="17235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compulsory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1" name="矩形 6"/>
          <p:cNvSpPr/>
          <p:nvPr/>
        </p:nvSpPr>
        <p:spPr>
          <a:xfrm>
            <a:off x="1026783" y="3436600"/>
            <a:ext cx="18013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Commercial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06" grpId="0" animBg="1"/>
      <p:bldP spid="1053407" grpId="0"/>
      <p:bldP spid="1053408" grpId="0"/>
      <p:bldP spid="1053409" grpId="0" animBg="1"/>
      <p:bldP spid="1053410" grpId="0" animBg="1"/>
      <p:bldP spid="10534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1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41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414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Whenever I recall this funny story, I can't help ____________(burst)out laughing.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Ever since he moved there, he 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bury)in his research work.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When we came in, he was busy ____________ (carve) a sculpture.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Any </a:t>
            </a:r>
            <a:r>
              <a:rPr lang="en-US" altLang="zh-CN" b="1" dirty="0"/>
              <a:t>driver found drinking beyond the limit will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charge)</a:t>
            </a:r>
            <a:r>
              <a:rPr lang="zh-CN" altLang="en-US" b="1" dirty="0" smtClean="0"/>
              <a:t>．</a:t>
            </a:r>
            <a:endParaRPr lang="en-US" altLang="zh-CN" b="1" dirty="0" smtClean="0"/>
          </a:p>
          <a:p>
            <a:pPr>
              <a:lnSpc>
                <a:spcPct val="140000"/>
              </a:lnSpc>
            </a:pPr>
            <a:r>
              <a:rPr lang="en-US" altLang="zh-CN" b="1" dirty="0" smtClean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He came around last week and we ____________(chat)for a while.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 ____________(check)the files and some of them were out of order.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As far as I'm concerned, lack of skills condemned him ____________ (live) a poor life.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endParaRPr lang="zh-CN" altLang="en-US" b="1" dirty="0"/>
          </a:p>
        </p:txBody>
      </p:sp>
      <p:sp>
        <p:nvSpPr>
          <p:cNvPr id="1053415" name="矩形 16"/>
          <p:cNvSpPr/>
          <p:nvPr/>
        </p:nvSpPr>
        <p:spPr>
          <a:xfrm>
            <a:off x="6997137" y="876484"/>
            <a:ext cx="123379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bursting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6" name="矩形 17"/>
          <p:cNvSpPr/>
          <p:nvPr/>
        </p:nvSpPr>
        <p:spPr>
          <a:xfrm>
            <a:off x="4872268" y="1538883"/>
            <a:ext cx="22397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has been buried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7" name="矩形 6"/>
          <p:cNvSpPr/>
          <p:nvPr/>
        </p:nvSpPr>
        <p:spPr>
          <a:xfrm>
            <a:off x="5218442" y="2164603"/>
            <a:ext cx="110729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carving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8" name="矩形 7"/>
          <p:cNvSpPr/>
          <p:nvPr/>
        </p:nvSpPr>
        <p:spPr>
          <a:xfrm>
            <a:off x="7069493" y="2821908"/>
            <a:ext cx="158838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be charged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19" name="矩形 8"/>
          <p:cNvSpPr/>
          <p:nvPr/>
        </p:nvSpPr>
        <p:spPr>
          <a:xfrm>
            <a:off x="5577380" y="3441612"/>
            <a:ext cx="115544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chatted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20" name="矩形 9"/>
          <p:cNvSpPr/>
          <p:nvPr/>
        </p:nvSpPr>
        <p:spPr>
          <a:xfrm>
            <a:off x="1279438" y="4101777"/>
            <a:ext cx="12214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checked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421" name="矩形 10"/>
          <p:cNvSpPr/>
          <p:nvPr/>
        </p:nvSpPr>
        <p:spPr>
          <a:xfrm>
            <a:off x="7977290" y="4735988"/>
            <a:ext cx="97225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to live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3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3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12" grpId="0" animBg="1"/>
      <p:bldP spid="1053413" grpId="0"/>
      <p:bldP spid="1053414" grpId="0"/>
      <p:bldP spid="1053415" grpId="0" animBg="1"/>
      <p:bldP spid="1053416" grpId="0" animBg="1"/>
      <p:bldP spid="1053417" grpId="0" animBg="1"/>
      <p:bldP spid="1053418" grpId="0" animBg="1"/>
      <p:bldP spid="1053419" grpId="0" animBg="1"/>
      <p:bldP spid="1053420" grpId="0" animBg="1"/>
      <p:bldP spid="10534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2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42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424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．结果，孩子们变得太依赖于父母，以至于他们没有独立的思想和创造性的想法。</a:t>
            </a:r>
            <a:r>
              <a:rPr lang="en-US" altLang="zh-CN" b="1" dirty="0"/>
              <a:t>(as a consequence)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．从表中可以看出，在中国拥有手机的人越来越多。</a:t>
            </a:r>
            <a:r>
              <a:rPr lang="en-US" altLang="zh-CN" b="1" dirty="0"/>
              <a:t>(As can be seen from the chart...)</a:t>
            </a:r>
            <a:endParaRPr lang="en-US" altLang="zh-CN" b="1" dirty="0"/>
          </a:p>
        </p:txBody>
      </p:sp>
      <p:sp>
        <p:nvSpPr>
          <p:cNvPr id="1053425" name="矩形 6"/>
          <p:cNvSpPr/>
          <p:nvPr/>
        </p:nvSpPr>
        <p:spPr>
          <a:xfrm>
            <a:off x="817411" y="1532852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a consequence, children become so reliant on their parents that they have no independent thoughts or creative ideas.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426" name="矩形 7"/>
          <p:cNvSpPr/>
          <p:nvPr/>
        </p:nvSpPr>
        <p:spPr>
          <a:xfrm>
            <a:off x="817411" y="2851637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can be seen from the chart, more and more people own mobile phones in China now.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22" grpId="0" animBg="1"/>
      <p:bldP spid="1053423" grpId="0"/>
      <p:bldP spid="1053424" grpId="0"/>
      <p:bldP spid="1053425" grpId="0"/>
      <p:bldP spid="10534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2905" y="633095"/>
            <a:ext cx="9594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acid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acute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8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æsɪd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85" name="表格 6"/>
          <p:cNvGraphicFramePr>
            <a:graphicFrameLocks noGrp="1"/>
          </p:cNvGraphicFramePr>
          <p:nvPr/>
        </p:nvGraphicFramePr>
        <p:xfrm>
          <a:off x="6092078" y="953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a little acid into a test tube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8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eɪkə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87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 acres of fertile land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8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ə'kjuːt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89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suffer from an acute disease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6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酸  </a:t>
            </a:r>
            <a:r>
              <a:rPr lang="en-US" altLang="zh-CN" sz="2400" b="1" i="1" dirty="0" smtClean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尖酸的</a:t>
            </a:r>
            <a:endParaRPr lang="zh-CN" altLang="en-US" sz="2400" dirty="0"/>
          </a:p>
        </p:txBody>
      </p:sp>
      <p:sp>
        <p:nvSpPr>
          <p:cNvPr id="105306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英亩</a:t>
            </a:r>
            <a:endParaRPr lang="zh-CN" altLang="en-US" sz="2400" b="1" dirty="0"/>
          </a:p>
        </p:txBody>
      </p:sp>
      <p:sp>
        <p:nvSpPr>
          <p:cNvPr id="105306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敏锐的；严重的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63" grpId="0"/>
      <p:bldP spid="1053064" grpId="0"/>
      <p:bldP spid="1053065" grpId="0"/>
      <p:bldP spid="1053066" grpId="0"/>
      <p:bldP spid="10530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adequate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advocate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9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ædɪkwət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91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obtain adequate water and sunshine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]enough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9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ə'dɔ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93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加强＋期盼→崇拜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adore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his talent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7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充足的</a:t>
            </a:r>
            <a:endParaRPr lang="zh-CN" altLang="en-US" sz="2400" dirty="0"/>
          </a:p>
        </p:txBody>
      </p:sp>
      <p:sp>
        <p:nvSpPr>
          <p:cNvPr id="105307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崇拜，热爱</a:t>
            </a:r>
            <a:endParaRPr lang="zh-CN" altLang="en-US" sz="2400" b="1" dirty="0"/>
          </a:p>
        </p:txBody>
      </p:sp>
      <p:graphicFrame>
        <p:nvGraphicFramePr>
          <p:cNvPr id="419749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ædvəkeɪt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95" name="表格 12"/>
          <p:cNvGraphicFramePr>
            <a:graphicFrameLocks noGrp="1"/>
          </p:cNvGraphicFramePr>
          <p:nvPr/>
        </p:nvGraphicFramePr>
        <p:xfrm>
          <a:off x="6092078" y="437121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加强＋声音＋做→提倡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advocate modesty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7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提倡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68" grpId="0"/>
      <p:bldP spid="1053069" grpId="0"/>
      <p:bldP spid="1053070" grpId="0"/>
      <p:bldP spid="1053071" grpId="0"/>
      <p:bldP spid="10530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affair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agenda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9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affair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ə'feə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97" name="表格 6"/>
          <p:cNvGraphicFramePr>
            <a:graphicFrameLocks noGrp="1"/>
          </p:cNvGraphicFramePr>
          <p:nvPr/>
        </p:nvGraphicFramePr>
        <p:xfrm>
          <a:off x="6092078" y="9655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加强＋公平→做事要公平→事情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personal/public affairs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9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ə'fɔːd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99" name="表格 10"/>
          <p:cNvGraphicFramePr>
            <a:graphicFrameLocks noGrp="1"/>
          </p:cNvGraphicFramePr>
          <p:nvPr/>
        </p:nvGraphicFramePr>
        <p:xfrm>
          <a:off x="6092078" y="2696904"/>
          <a:ext cx="570698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165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加强＋拿→把钱多拿点出来→买得起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afford a Ford car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50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ə'dʒendə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501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the agenda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7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事情</a:t>
            </a:r>
            <a:endParaRPr lang="zh-CN" altLang="en-US" sz="2400" dirty="0"/>
          </a:p>
        </p:txBody>
      </p:sp>
      <p:sp>
        <p:nvSpPr>
          <p:cNvPr id="105307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买得起</a:t>
            </a:r>
            <a:endParaRPr lang="zh-CN" altLang="en-US" sz="2400" b="1" dirty="0"/>
          </a:p>
        </p:txBody>
      </p:sp>
      <p:sp>
        <p:nvSpPr>
          <p:cNvPr id="105307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日程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73" grpId="0"/>
      <p:bldP spid="1053074" grpId="0"/>
      <p:bldP spid="1053075" grpId="0"/>
      <p:bldP spid="1053076" grpId="0"/>
      <p:bldP spid="105307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17763</Words>
  <Application>WPS 演示</Application>
  <PresentationFormat>自定义</PresentationFormat>
  <Paragraphs>3678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5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顺序法记单词-1</vt:lpstr>
      <vt:lpstr>高考词汇精讲</vt:lpstr>
      <vt:lpstr>abortion～abstract </vt:lpstr>
      <vt:lpstr>absurd～accelerate</vt:lpstr>
      <vt:lpstr>accent～accumulate</vt:lpstr>
      <vt:lpstr>acid～acute</vt:lpstr>
      <vt:lpstr>adequate～advocate</vt:lpstr>
      <vt:lpstr>affair～agenda</vt:lpstr>
      <vt:lpstr>allergic～alternative</vt:lpstr>
      <vt:lpstr>aluminium～amateur</vt:lpstr>
      <vt:lpstr>ambiguous～ambition</vt:lpstr>
      <vt:lpstr>ample～ancestor</vt:lpstr>
      <vt:lpstr>anecdote～anniversary</vt:lpstr>
      <vt:lpstr>annual～apparent</vt:lpstr>
      <vt:lpstr>appeal～appetite</vt:lpstr>
      <vt:lpstr>applaud～appropriate</vt:lpstr>
      <vt:lpstr>approximately～arbitrary</vt:lpstr>
      <vt:lpstr>arithmetic～atmosphere</vt:lpstr>
      <vt:lpstr>attach～attain</vt:lpstr>
      <vt:lpstr>obtain～available</vt:lpstr>
      <vt:lpstr>average～awkward</vt:lpstr>
      <vt:lpstr>bachelor～bacterium</vt:lpstr>
      <vt:lpstr>balance～basin</vt:lpstr>
      <vt:lpstr>bat～battle</vt:lpstr>
      <vt:lpstr>bell～bishop</vt:lpstr>
      <vt:lpstr>bit～bond</vt:lpstr>
      <vt:lpstr>bonus～booth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介词填空</vt:lpstr>
      <vt:lpstr>V. 单句写作</vt:lpstr>
      <vt:lpstr>顺序法记单词-2</vt:lpstr>
      <vt:lpstr>高考词汇精讲</vt:lpstr>
      <vt:lpstr>brain～brand</vt:lpstr>
      <vt:lpstr>brewery～bucket</vt:lpstr>
      <vt:lpstr>budget～burden</vt:lpstr>
      <vt:lpstr>bureaucratic～burst</vt:lpstr>
      <vt:lpstr>bury～butcher</vt:lpstr>
      <vt:lpstr>candidate～capsule</vt:lpstr>
      <vt:lpstr>carnival～cast</vt:lpstr>
      <vt:lpstr>casual～catastrophe</vt:lpstr>
      <vt:lpstr>category～Catholic</vt:lpstr>
      <vt:lpstr>ceremony～chain</vt:lpstr>
      <vt:lpstr>channel～chaos</vt:lpstr>
      <vt:lpstr>chapter～anniversary</vt:lpstr>
      <vt:lpstr>chat～chew</vt:lpstr>
      <vt:lpstr>chorus～clay</vt:lpstr>
      <vt:lpstr>clumsy～commercial</vt:lpstr>
      <vt:lpstr>compensate～concrete</vt:lpstr>
      <vt:lpstr>condemn～contemporary</vt:lpstr>
      <vt:lpstr>consensus～consequence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V.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9</cp:revision>
  <dcterms:created xsi:type="dcterms:W3CDTF">2017-12-31T20:06:00Z</dcterms:created>
  <dcterms:modified xsi:type="dcterms:W3CDTF">2020-10-26T06:59:14Z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