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9"/>
  </p:notesMasterIdLst>
  <p:sldIdLst>
    <p:sldId id="476" r:id="rId2"/>
    <p:sldId id="256" r:id="rId3"/>
    <p:sldId id="276" r:id="rId4"/>
    <p:sldId id="257" r:id="rId5"/>
    <p:sldId id="259" r:id="rId6"/>
    <p:sldId id="258" r:id="rId7"/>
    <p:sldId id="277" r:id="rId8"/>
    <p:sldId id="278" r:id="rId9"/>
    <p:sldId id="260" r:id="rId10"/>
    <p:sldId id="261" r:id="rId11"/>
    <p:sldId id="279" r:id="rId12"/>
    <p:sldId id="263" r:id="rId13"/>
    <p:sldId id="262" r:id="rId14"/>
    <p:sldId id="280" r:id="rId15"/>
    <p:sldId id="282" r:id="rId16"/>
    <p:sldId id="272" r:id="rId17"/>
    <p:sldId id="264" r:id="rId18"/>
    <p:sldId id="281" r:id="rId19"/>
    <p:sldId id="295" r:id="rId20"/>
    <p:sldId id="286" r:id="rId21"/>
    <p:sldId id="297" r:id="rId22"/>
    <p:sldId id="303" r:id="rId23"/>
    <p:sldId id="304" r:id="rId24"/>
    <p:sldId id="305" r:id="rId25"/>
    <p:sldId id="285" r:id="rId26"/>
    <p:sldId id="299" r:id="rId27"/>
    <p:sldId id="300" r:id="rId28"/>
    <p:sldId id="301" r:id="rId29"/>
    <p:sldId id="287" r:id="rId30"/>
    <p:sldId id="306" r:id="rId31"/>
    <p:sldId id="307" r:id="rId32"/>
    <p:sldId id="298" r:id="rId33"/>
    <p:sldId id="309" r:id="rId34"/>
    <p:sldId id="462" r:id="rId35"/>
    <p:sldId id="458" r:id="rId36"/>
    <p:sldId id="461" r:id="rId37"/>
    <p:sldId id="292" r:id="rId38"/>
    <p:sldId id="294" r:id="rId39"/>
    <p:sldId id="288" r:id="rId40"/>
    <p:sldId id="289" r:id="rId41"/>
    <p:sldId id="290" r:id="rId42"/>
    <p:sldId id="291" r:id="rId43"/>
    <p:sldId id="265" r:id="rId44"/>
    <p:sldId id="283" r:id="rId45"/>
    <p:sldId id="284" r:id="rId46"/>
    <p:sldId id="266" r:id="rId47"/>
    <p:sldId id="293" r:id="rId4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郭 合英" initials="郭"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1E7"/>
    <a:srgbClr val="BA24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1" autoAdjust="0"/>
    <p:restoredTop sz="94660"/>
  </p:normalViewPr>
  <p:slideViewPr>
    <p:cSldViewPr snapToGrid="0">
      <p:cViewPr varScale="1">
        <p:scale>
          <a:sx n="114" d="100"/>
          <a:sy n="114" d="100"/>
        </p:scale>
        <p:origin x="36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12BD2E-D422-4649-B404-BD85D7143D1C}" type="datetimeFigureOut">
              <a:rPr lang="zh-CN" altLang="en-US" smtClean="0"/>
              <a:t>2020/10/23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A612B7-2E64-4CB8-9A59-2577782337F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t>22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t>23</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t>24</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t>25</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t>26</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t>27</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t>28</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t>29</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t>30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t>4</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t>31</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t>32</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t>33</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t>37</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t>38</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t>39</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t>40</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t>41</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t>42</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t>43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t>5</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t>44</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t>45</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t>46</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t>47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8D77078B-BC7D-41E1-B3BC-FB9A1768FF32}" type="datetimeFigureOut">
              <a:rPr lang="zh-CN" altLang="en-US" smtClean="0"/>
              <a:t>2020/10/23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08E63D-EFEC-4B7B-A348-96188FFFBA6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D77078B-BC7D-41E1-B3BC-FB9A1768FF32}" type="datetimeFigureOut">
              <a:rPr lang="zh-CN" altLang="en-US" smtClean="0"/>
              <a:t>2020/10/23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08E63D-EFEC-4B7B-A348-96188FFFBA6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D77078B-BC7D-41E1-B3BC-FB9A1768FF32}" type="datetimeFigureOut">
              <a:rPr lang="zh-CN" altLang="en-US" smtClean="0"/>
              <a:t>2020/10/23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08E63D-EFEC-4B7B-A348-96188FFFBA6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D77078B-BC7D-41E1-B3BC-FB9A1768FF32}" type="datetimeFigureOut">
              <a:rPr lang="zh-CN" altLang="en-US" smtClean="0"/>
              <a:t>2020/10/23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08E63D-EFEC-4B7B-A348-96188FFFBA6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8D77078B-BC7D-41E1-B3BC-FB9A1768FF32}" type="datetimeFigureOut">
              <a:rPr lang="zh-CN" altLang="en-US" smtClean="0"/>
              <a:t>2020/10/23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08E63D-EFEC-4B7B-A348-96188FFFBA6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D77078B-BC7D-41E1-B3BC-FB9A1768FF32}" type="datetimeFigureOut">
              <a:rPr lang="zh-CN" altLang="en-US" smtClean="0"/>
              <a:t>2020/10/23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408E63D-EFEC-4B7B-A348-96188FFFBA6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D77078B-BC7D-41E1-B3BC-FB9A1768FF32}" type="datetimeFigureOut">
              <a:rPr lang="zh-CN" altLang="en-US" smtClean="0"/>
              <a:t>2020/10/23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408E63D-EFEC-4B7B-A348-96188FFFBA6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D77078B-BC7D-41E1-B3BC-FB9A1768FF32}" type="datetimeFigureOut">
              <a:rPr lang="zh-CN" altLang="en-US" smtClean="0"/>
              <a:t>2020/10/23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408E63D-EFEC-4B7B-A348-96188FFFBA6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D77078B-BC7D-41E1-B3BC-FB9A1768FF32}" type="datetimeFigureOut">
              <a:rPr lang="zh-CN" altLang="en-US" smtClean="0"/>
              <a:t>2020/10/23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408E63D-EFEC-4B7B-A348-96188FFFBA6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D77078B-BC7D-41E1-B3BC-FB9A1768FF32}" type="datetimeFigureOut">
              <a:rPr lang="zh-CN" altLang="en-US" smtClean="0"/>
              <a:t>2020/10/23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408E63D-EFEC-4B7B-A348-96188FFFBA6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D77078B-BC7D-41E1-B3BC-FB9A1768FF32}" type="datetimeFigureOut">
              <a:rPr lang="zh-CN" altLang="en-US" smtClean="0"/>
              <a:t>2020/10/23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408E63D-EFEC-4B7B-A348-96188FFFBA6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77078B-BC7D-41E1-B3BC-FB9A1768FF32}" type="datetimeFigureOut">
              <a:rPr lang="zh-CN" altLang="en-US" smtClean="0"/>
              <a:t>2020/10/23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08E63D-EFEC-4B7B-A348-96188FFFBA68}" type="slidenum">
              <a:rPr lang="zh-CN" altLang="en-US" smtClean="0"/>
              <a:t>‹#›</a:t>
            </a:fld>
            <a:endParaRPr lang="zh-CN" altLang="en-US"/>
          </a:p>
        </p:txBody>
      </p:sp>
      <p:pic>
        <p:nvPicPr>
          <p:cNvPr id="8" name="图片 7" descr="水印"/>
          <p:cNvPicPr>
            <a:picLocks noChangeAspect="1"/>
          </p:cNvPicPr>
          <p:nvPr userDrawn="1"/>
        </p:nvPicPr>
        <p:blipFill>
          <a:blip r:embed="rId14"/>
          <a:stretch>
            <a:fillRect/>
          </a:stretch>
        </p:blipFill>
        <p:spPr>
          <a:xfrm>
            <a:off x="6915150" y="63500"/>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p>
        </p:txBody>
      </p:sp>
      <p:pic>
        <p:nvPicPr>
          <p:cNvPr id="14338"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99"/>
          <p:cNvSpPr txBox="1"/>
          <p:nvPr/>
        </p:nvSpPr>
        <p:spPr>
          <a:xfrm>
            <a:off x="998191" y="187989"/>
            <a:ext cx="9811444" cy="561688"/>
          </a:xfrm>
          <a:prstGeom prst="rect">
            <a:avLst/>
          </a:prstGeom>
          <a:noFill/>
          <a:ln w="12700">
            <a:noFill/>
          </a:ln>
        </p:spPr>
        <p:txBody>
          <a:bodyPr wrap="square" lIns="34288" tIns="34288" rIns="34288" bIns="34288" anchor="t">
            <a:spAutoFit/>
          </a:bodyPr>
          <a:lstStyle/>
          <a:p>
            <a:pPr algn="ctr"/>
            <a:r>
              <a:rPr lang="en-US" altLang="zh-CN" sz="3200" b="1" dirty="0">
                <a:ln w="11430"/>
                <a:solidFill>
                  <a:srgbClr val="FF0000"/>
                </a:solidFill>
                <a:effectLst>
                  <a:outerShdw blurRad="50800" dist="39000" dir="5460000" algn="tl">
                    <a:srgbClr val="000000">
                      <a:alpha val="38000"/>
                    </a:srgbClr>
                  </a:outerShdw>
                </a:effectLst>
                <a:latin typeface="Arial" panose="020B0604020202020204" pitchFamily="34" charset="0"/>
                <a:ea typeface="宋体" panose="02010600030101010101" pitchFamily="2" charset="-122"/>
              </a:rPr>
              <a:t>Pre-writing     The</a:t>
            </a:r>
            <a:r>
              <a:rPr lang="zh-CN" altLang="en-US" sz="3200" b="1" dirty="0">
                <a:ln w="11430"/>
                <a:solidFill>
                  <a:srgbClr val="FF0000"/>
                </a:solidFill>
                <a:effectLst>
                  <a:outerShdw blurRad="50800" dist="39000" dir="5460000" algn="tl">
                    <a:srgbClr val="000000">
                      <a:alpha val="38000"/>
                    </a:srgbClr>
                  </a:outerShdw>
                </a:effectLst>
                <a:latin typeface="Arial" panose="020B0604020202020204" pitchFamily="34" charset="0"/>
                <a:ea typeface="宋体" panose="02010600030101010101" pitchFamily="2" charset="-122"/>
              </a:rPr>
              <a:t> </a:t>
            </a:r>
            <a:r>
              <a:rPr lang="en-US" altLang="zh-CN" sz="3200" b="1" dirty="0">
                <a:ln w="11430"/>
                <a:solidFill>
                  <a:srgbClr val="FF0000"/>
                </a:solidFill>
                <a:effectLst>
                  <a:outerShdw blurRad="50800" dist="39000" dir="5460000" algn="tl">
                    <a:srgbClr val="000000">
                      <a:alpha val="38000"/>
                    </a:srgbClr>
                  </a:outerShdw>
                </a:effectLst>
                <a:latin typeface="Arial" panose="020B0604020202020204" pitchFamily="34" charset="0"/>
                <a:ea typeface="宋体" panose="02010600030101010101" pitchFamily="2" charset="-122"/>
              </a:rPr>
              <a:t>relationship</a:t>
            </a:r>
            <a:r>
              <a:rPr lang="zh-CN" altLang="zh-CN" sz="3200" b="1" dirty="0">
                <a:ln w="11430"/>
                <a:solidFill>
                  <a:srgbClr val="FF0000"/>
                </a:solidFill>
                <a:effectLst>
                  <a:outerShdw blurRad="50800" dist="39000" dir="5460000" algn="tl">
                    <a:srgbClr val="000000">
                      <a:alpha val="38000"/>
                    </a:srgbClr>
                  </a:outerShdw>
                </a:effectLst>
                <a:latin typeface="Arial" panose="020B0604020202020204" pitchFamily="34" charset="0"/>
                <a:ea typeface="宋体" panose="02010600030101010101" pitchFamily="2" charset="-122"/>
              </a:rPr>
              <a:t> of the </a:t>
            </a:r>
            <a:r>
              <a:rPr lang="en-US" altLang="zh-CN" sz="3200" b="1" dirty="0">
                <a:ln w="11430"/>
                <a:solidFill>
                  <a:srgbClr val="FF0000"/>
                </a:solidFill>
                <a:effectLst>
                  <a:outerShdw blurRad="50800" dist="39000" dir="5460000" algn="tl">
                    <a:srgbClr val="000000">
                      <a:alpha val="38000"/>
                    </a:srgbClr>
                  </a:outerShdw>
                </a:effectLst>
                <a:latin typeface="Arial" panose="020B0604020202020204" pitchFamily="34" charset="0"/>
                <a:ea typeface="宋体" panose="02010600030101010101" pitchFamily="2" charset="-122"/>
              </a:rPr>
              <a:t>Persons</a:t>
            </a:r>
            <a:endParaRPr lang="zh-CN" altLang="zh-CN" sz="3200" b="1" dirty="0">
              <a:ln w="11430"/>
              <a:solidFill>
                <a:srgbClr val="FF0000"/>
              </a:solidFill>
              <a:effectLst>
                <a:outerShdw blurRad="50800" dist="39000" dir="5460000" algn="tl">
                  <a:srgbClr val="000000">
                    <a:alpha val="38000"/>
                  </a:srgbClr>
                </a:outerShdw>
              </a:effectLst>
              <a:latin typeface="Arial" panose="020B0604020202020204" pitchFamily="34" charset="0"/>
              <a:ea typeface="宋体" panose="02010600030101010101" pitchFamily="2" charset="-122"/>
              <a:sym typeface="宋体" panose="02010600030101010101" pitchFamily="2" charset="-122"/>
            </a:endParaRPr>
          </a:p>
        </p:txBody>
      </p:sp>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0850" y="857712"/>
            <a:ext cx="1735016" cy="1666377"/>
          </a:xfrm>
          <a:prstGeom prst="rect">
            <a:avLst/>
          </a:prstGeom>
        </p:spPr>
      </p:pic>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4770" y="857713"/>
            <a:ext cx="1646896" cy="1666377"/>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4930" y="3899878"/>
            <a:ext cx="2232294" cy="1508370"/>
          </a:xfrm>
          <a:prstGeom prst="rect">
            <a:avLst/>
          </a:prstGeom>
        </p:spPr>
      </p:pic>
      <p:sp>
        <p:nvSpPr>
          <p:cNvPr id="7" name="文本框 6"/>
          <p:cNvSpPr txBox="1"/>
          <p:nvPr/>
        </p:nvSpPr>
        <p:spPr>
          <a:xfrm>
            <a:off x="9858452" y="1390572"/>
            <a:ext cx="492369" cy="584775"/>
          </a:xfrm>
          <a:prstGeom prst="rect">
            <a:avLst/>
          </a:prstGeom>
          <a:noFill/>
        </p:spPr>
        <p:txBody>
          <a:bodyPr wrap="square" rtlCol="0">
            <a:spAutoFit/>
          </a:bodyPr>
          <a:lstStyle/>
          <a:p>
            <a:pPr algn="ctr"/>
            <a:r>
              <a:rPr lang="en-US" altLang="zh-CN" sz="3200" dirty="0"/>
              <a:t>I</a:t>
            </a:r>
            <a:endParaRPr lang="zh-CN" altLang="en-US" sz="3200" dirty="0"/>
          </a:p>
        </p:txBody>
      </p:sp>
      <p:sp>
        <p:nvSpPr>
          <p:cNvPr id="8" name="文本框 7"/>
          <p:cNvSpPr txBox="1"/>
          <p:nvPr/>
        </p:nvSpPr>
        <p:spPr>
          <a:xfrm>
            <a:off x="751553" y="1152848"/>
            <a:ext cx="1301261" cy="523220"/>
          </a:xfrm>
          <a:prstGeom prst="rect">
            <a:avLst/>
          </a:prstGeom>
          <a:noFill/>
        </p:spPr>
        <p:txBody>
          <a:bodyPr wrap="square" rtlCol="0">
            <a:spAutoFit/>
          </a:bodyPr>
          <a:lstStyle/>
          <a:p>
            <a:r>
              <a:rPr lang="en-US" altLang="zh-CN" sz="2800" dirty="0"/>
              <a:t>Harry</a:t>
            </a:r>
            <a:endParaRPr lang="zh-CN" altLang="en-US" sz="2800" dirty="0"/>
          </a:p>
        </p:txBody>
      </p:sp>
      <p:sp>
        <p:nvSpPr>
          <p:cNvPr id="12" name="文本框 11"/>
          <p:cNvSpPr txBox="1"/>
          <p:nvPr/>
        </p:nvSpPr>
        <p:spPr>
          <a:xfrm>
            <a:off x="4628660" y="1122071"/>
            <a:ext cx="1856155" cy="584775"/>
          </a:xfrm>
          <a:prstGeom prst="rect">
            <a:avLst/>
          </a:prstGeom>
          <a:noFill/>
        </p:spPr>
        <p:txBody>
          <a:bodyPr wrap="square" rtlCol="0">
            <a:spAutoFit/>
          </a:bodyPr>
          <a:lstStyle/>
          <a:p>
            <a:pPr algn="ctr"/>
            <a:r>
              <a:rPr lang="en-US" altLang="zh-CN" sz="3200" dirty="0"/>
              <a:t>brother</a:t>
            </a:r>
            <a:endParaRPr lang="zh-CN" altLang="en-US" sz="3200" dirty="0"/>
          </a:p>
        </p:txBody>
      </p:sp>
      <p:cxnSp>
        <p:nvCxnSpPr>
          <p:cNvPr id="15" name="直接箭头连接符 14"/>
          <p:cNvCxnSpPr/>
          <p:nvPr/>
        </p:nvCxnSpPr>
        <p:spPr>
          <a:xfrm>
            <a:off x="4065451" y="1877091"/>
            <a:ext cx="2984026"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V="1">
            <a:off x="6785403" y="2632126"/>
            <a:ext cx="1739925" cy="2021937"/>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a:off x="2839891" y="2637988"/>
            <a:ext cx="1656861" cy="1957755"/>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4351147" y="5505219"/>
            <a:ext cx="2523504" cy="584775"/>
          </a:xfrm>
          <a:prstGeom prst="rect">
            <a:avLst/>
          </a:prstGeom>
          <a:noFill/>
        </p:spPr>
        <p:txBody>
          <a:bodyPr wrap="square" rtlCol="0">
            <a:spAutoFit/>
          </a:bodyPr>
          <a:lstStyle/>
          <a:p>
            <a:pPr algn="ctr"/>
            <a:r>
              <a:rPr lang="en-US" altLang="zh-CN" sz="3200" dirty="0"/>
              <a:t>the pond</a:t>
            </a:r>
            <a:endParaRPr lang="zh-CN" altLang="en-US" sz="3200" dirty="0"/>
          </a:p>
        </p:txBody>
      </p:sp>
      <p:sp>
        <p:nvSpPr>
          <p:cNvPr id="39" name="文本框 38"/>
          <p:cNvSpPr txBox="1"/>
          <p:nvPr/>
        </p:nvSpPr>
        <p:spPr>
          <a:xfrm>
            <a:off x="179754" y="4803777"/>
            <a:ext cx="4005375" cy="1569660"/>
          </a:xfrm>
          <a:prstGeom prst="rect">
            <a:avLst/>
          </a:prstGeom>
          <a:solidFill>
            <a:srgbClr val="FFFF00"/>
          </a:solidFill>
        </p:spPr>
        <p:txBody>
          <a:bodyPr wrap="square" rtlCol="0">
            <a:spAutoFit/>
          </a:bodyPr>
          <a:lstStyle/>
          <a:p>
            <a:pPr algn="ctr"/>
            <a:r>
              <a:rPr lang="en-US" altLang="zh-CN" sz="3200" dirty="0">
                <a:latin typeface="Times New Roman" panose="02020603050405020304" pitchFamily="18" charset="0"/>
                <a:cs typeface="Times New Roman" panose="02020603050405020304" pitchFamily="18" charset="0"/>
              </a:rPr>
              <a:t>What and why did Harry ask his brother </a:t>
            </a:r>
          </a:p>
          <a:p>
            <a:pPr algn="ctr"/>
            <a:r>
              <a:rPr lang="en-US" altLang="zh-CN" sz="3200" dirty="0">
                <a:latin typeface="Times New Roman" panose="02020603050405020304" pitchFamily="18" charset="0"/>
                <a:cs typeface="Times New Roman" panose="02020603050405020304" pitchFamily="18" charset="0"/>
              </a:rPr>
              <a:t>to do?</a:t>
            </a:r>
            <a:endParaRPr lang="zh-CN" altLang="en-US" sz="3200" dirty="0">
              <a:latin typeface="Times New Roman" panose="02020603050405020304" pitchFamily="18" charset="0"/>
              <a:cs typeface="Times New Roman" panose="02020603050405020304" pitchFamily="18" charset="0"/>
            </a:endParaRPr>
          </a:p>
        </p:txBody>
      </p:sp>
      <p:sp>
        <p:nvSpPr>
          <p:cNvPr id="40" name="文本框 39"/>
          <p:cNvSpPr txBox="1"/>
          <p:nvPr/>
        </p:nvSpPr>
        <p:spPr>
          <a:xfrm>
            <a:off x="8594168" y="3315103"/>
            <a:ext cx="3513306" cy="584775"/>
          </a:xfrm>
          <a:prstGeom prst="rect">
            <a:avLst/>
          </a:prstGeom>
          <a:noFill/>
        </p:spPr>
        <p:txBody>
          <a:bodyPr wrap="square" rtlCol="0">
            <a:spAutoFit/>
          </a:bodyPr>
          <a:lstStyle/>
          <a:p>
            <a:pPr algn="ctr"/>
            <a:r>
              <a:rPr lang="en-US" altLang="zh-CN" sz="3200" dirty="0">
                <a:solidFill>
                  <a:srgbClr val="333333"/>
                </a:solidFill>
                <a:latin typeface="微软雅黑" panose="020B0503020204020204" pitchFamily="34" charset="-122"/>
                <a:ea typeface="微软雅黑" panose="020B0503020204020204" pitchFamily="34" charset="-122"/>
              </a:rPr>
              <a:t>fell into the ice</a:t>
            </a:r>
            <a:endParaRPr lang="zh-CN" altLang="en-US" sz="3200" dirty="0"/>
          </a:p>
        </p:txBody>
      </p:sp>
      <p:pic>
        <p:nvPicPr>
          <p:cNvPr id="42" name="图片 4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49312" y="4249580"/>
            <a:ext cx="1957990" cy="1508370"/>
          </a:xfrm>
          <a:prstGeom prst="rect">
            <a:avLst/>
          </a:prstGeom>
        </p:spPr>
      </p:pic>
      <p:sp>
        <p:nvSpPr>
          <p:cNvPr id="44" name="文本框 43"/>
          <p:cNvSpPr txBox="1"/>
          <p:nvPr/>
        </p:nvSpPr>
        <p:spPr>
          <a:xfrm rot="2442409">
            <a:off x="1187234" y="3136612"/>
            <a:ext cx="3193529" cy="584775"/>
          </a:xfrm>
          <a:prstGeom prst="rect">
            <a:avLst/>
          </a:prstGeom>
          <a:noFill/>
        </p:spPr>
        <p:txBody>
          <a:bodyPr wrap="square" rtlCol="0">
            <a:spAutoFit/>
          </a:bodyPr>
          <a:lstStyle/>
          <a:p>
            <a:pPr algn="ctr"/>
            <a:r>
              <a:rPr lang="en-US" altLang="zh-CN" sz="3200" dirty="0"/>
              <a:t>an inviting place</a:t>
            </a:r>
            <a:endParaRPr lang="zh-CN" altLang="en-US" sz="3200" dirty="0"/>
          </a:p>
        </p:txBody>
      </p:sp>
      <p:sp>
        <p:nvSpPr>
          <p:cNvPr id="45" name="文本框 44"/>
          <p:cNvSpPr txBox="1"/>
          <p:nvPr/>
        </p:nvSpPr>
        <p:spPr>
          <a:xfrm>
            <a:off x="3535476" y="2500536"/>
            <a:ext cx="4316997" cy="1077218"/>
          </a:xfrm>
          <a:prstGeom prst="rect">
            <a:avLst/>
          </a:prstGeom>
          <a:solidFill>
            <a:srgbClr val="FF0000"/>
          </a:solidFill>
        </p:spPr>
        <p:txBody>
          <a:bodyPr wrap="square" rtlCol="0">
            <a:spAutoFit/>
          </a:bodyPr>
          <a:lstStyle/>
          <a:p>
            <a:pPr algn="ctr"/>
            <a:r>
              <a:rPr lang="en-US" altLang="zh-CN" sz="3200" dirty="0"/>
              <a:t>Topic: How to survive the ice?</a:t>
            </a:r>
            <a:endParaRPr lang="zh-CN" altLang="en-US" sz="3200" dirty="0"/>
          </a:p>
        </p:txBody>
      </p:sp>
      <p:sp>
        <p:nvSpPr>
          <p:cNvPr id="46" name="文本框 45"/>
          <p:cNvSpPr txBox="1"/>
          <p:nvPr/>
        </p:nvSpPr>
        <p:spPr>
          <a:xfrm>
            <a:off x="7592886" y="5928634"/>
            <a:ext cx="4316997" cy="584775"/>
          </a:xfrm>
          <a:prstGeom prst="rect">
            <a:avLst/>
          </a:prstGeom>
          <a:solidFill>
            <a:srgbClr val="FFFF00"/>
          </a:solidFill>
        </p:spPr>
        <p:txBody>
          <a:bodyPr wrap="square" rtlCol="0">
            <a:spAutoFit/>
          </a:bodyPr>
          <a:lstStyle/>
          <a:p>
            <a:pPr algn="ctr"/>
            <a:r>
              <a:rPr lang="en-US" altLang="zh-CN" sz="3200" dirty="0">
                <a:latin typeface="Times New Roman" panose="02020603050405020304" pitchFamily="18" charset="0"/>
                <a:cs typeface="Times New Roman" panose="02020603050405020304" pitchFamily="18" charset="0"/>
              </a:rPr>
              <a:t>Why did “I” do so?</a:t>
            </a:r>
            <a:endParaRPr lang="zh-CN" altLang="en-US" sz="3200" dirty="0">
              <a:latin typeface="Times New Roman" panose="02020603050405020304" pitchFamily="18" charset="0"/>
              <a:cs typeface="Times New Roman" panose="02020603050405020304" pitchFamily="18" charset="0"/>
            </a:endParaRPr>
          </a:p>
        </p:txBody>
      </p:sp>
      <p:cxnSp>
        <p:nvCxnSpPr>
          <p:cNvPr id="48" name="直接箭头连接符 47"/>
          <p:cNvCxnSpPr/>
          <p:nvPr/>
        </p:nvCxnSpPr>
        <p:spPr>
          <a:xfrm>
            <a:off x="7777458" y="3594278"/>
            <a:ext cx="1662304" cy="1310604"/>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1000"/>
                                        <p:tgtEl>
                                          <p:spTgt spid="36"/>
                                        </p:tgtEl>
                                      </p:cBhvr>
                                    </p:animEffect>
                                    <p:anim calcmode="lin" valueType="num">
                                      <p:cBhvr>
                                        <p:cTn id="22" dur="1000" fill="hold"/>
                                        <p:tgtEl>
                                          <p:spTgt spid="36"/>
                                        </p:tgtEl>
                                        <p:attrNameLst>
                                          <p:attrName>ppt_x</p:attrName>
                                        </p:attrNameLst>
                                      </p:cBhvr>
                                      <p:tavLst>
                                        <p:tav tm="0">
                                          <p:val>
                                            <p:strVal val="#ppt_x"/>
                                          </p:val>
                                        </p:tav>
                                        <p:tav tm="100000">
                                          <p:val>
                                            <p:strVal val="#ppt_x"/>
                                          </p:val>
                                        </p:tav>
                                      </p:tavLst>
                                    </p:anim>
                                    <p:anim calcmode="lin" valueType="num">
                                      <p:cBhvr>
                                        <p:cTn id="2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1000"/>
                                        <p:tgtEl>
                                          <p:spTgt spid="39"/>
                                        </p:tgtEl>
                                      </p:cBhvr>
                                    </p:animEffect>
                                    <p:anim calcmode="lin" valueType="num">
                                      <p:cBhvr>
                                        <p:cTn id="43" dur="1000" fill="hold"/>
                                        <p:tgtEl>
                                          <p:spTgt spid="39"/>
                                        </p:tgtEl>
                                        <p:attrNameLst>
                                          <p:attrName>ppt_x</p:attrName>
                                        </p:attrNameLst>
                                      </p:cBhvr>
                                      <p:tavLst>
                                        <p:tav tm="0">
                                          <p:val>
                                            <p:strVal val="#ppt_x"/>
                                          </p:val>
                                        </p:tav>
                                        <p:tav tm="100000">
                                          <p:val>
                                            <p:strVal val="#ppt_x"/>
                                          </p:val>
                                        </p:tav>
                                      </p:tavLst>
                                    </p:anim>
                                    <p:anim calcmode="lin" valueType="num">
                                      <p:cBhvr>
                                        <p:cTn id="4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1000"/>
                                        <p:tgtEl>
                                          <p:spTgt spid="40"/>
                                        </p:tgtEl>
                                      </p:cBhvr>
                                    </p:animEffect>
                                    <p:anim calcmode="lin" valueType="num">
                                      <p:cBhvr>
                                        <p:cTn id="50" dur="1000" fill="hold"/>
                                        <p:tgtEl>
                                          <p:spTgt spid="40"/>
                                        </p:tgtEl>
                                        <p:attrNameLst>
                                          <p:attrName>ppt_x</p:attrName>
                                        </p:attrNameLst>
                                      </p:cBhvr>
                                      <p:tavLst>
                                        <p:tav tm="0">
                                          <p:val>
                                            <p:strVal val="#ppt_x"/>
                                          </p:val>
                                        </p:tav>
                                        <p:tav tm="100000">
                                          <p:val>
                                            <p:strVal val="#ppt_x"/>
                                          </p:val>
                                        </p:tav>
                                      </p:tavLst>
                                    </p:anim>
                                    <p:anim calcmode="lin" valueType="num">
                                      <p:cBhvr>
                                        <p:cTn id="51" dur="1000" fill="hold"/>
                                        <p:tgtEl>
                                          <p:spTgt spid="40"/>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fade">
                                      <p:cBhvr>
                                        <p:cTn id="54" dur="1000"/>
                                        <p:tgtEl>
                                          <p:spTgt spid="48"/>
                                        </p:tgtEl>
                                      </p:cBhvr>
                                    </p:animEffect>
                                    <p:anim calcmode="lin" valueType="num">
                                      <p:cBhvr>
                                        <p:cTn id="55" dur="1000" fill="hold"/>
                                        <p:tgtEl>
                                          <p:spTgt spid="48"/>
                                        </p:tgtEl>
                                        <p:attrNameLst>
                                          <p:attrName>ppt_x</p:attrName>
                                        </p:attrNameLst>
                                      </p:cBhvr>
                                      <p:tavLst>
                                        <p:tav tm="0">
                                          <p:val>
                                            <p:strVal val="#ppt_x"/>
                                          </p:val>
                                        </p:tav>
                                        <p:tav tm="100000">
                                          <p:val>
                                            <p:strVal val="#ppt_x"/>
                                          </p:val>
                                        </p:tav>
                                      </p:tavLst>
                                    </p:anim>
                                    <p:anim calcmode="lin" valueType="num">
                                      <p:cBhvr>
                                        <p:cTn id="56" dur="1000" fill="hold"/>
                                        <p:tgtEl>
                                          <p:spTgt spid="48"/>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1000"/>
                                        <p:tgtEl>
                                          <p:spTgt spid="42"/>
                                        </p:tgtEl>
                                      </p:cBhvr>
                                    </p:animEffect>
                                    <p:anim calcmode="lin" valueType="num">
                                      <p:cBhvr>
                                        <p:cTn id="60" dur="1000" fill="hold"/>
                                        <p:tgtEl>
                                          <p:spTgt spid="42"/>
                                        </p:tgtEl>
                                        <p:attrNameLst>
                                          <p:attrName>ppt_x</p:attrName>
                                        </p:attrNameLst>
                                      </p:cBhvr>
                                      <p:tavLst>
                                        <p:tav tm="0">
                                          <p:val>
                                            <p:strVal val="#ppt_x"/>
                                          </p:val>
                                        </p:tav>
                                        <p:tav tm="100000">
                                          <p:val>
                                            <p:strVal val="#ppt_x"/>
                                          </p:val>
                                        </p:tav>
                                      </p:tavLst>
                                    </p:anim>
                                    <p:anim calcmode="lin" valueType="num">
                                      <p:cBhvr>
                                        <p:cTn id="61"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fade">
                                      <p:cBhvr>
                                        <p:cTn id="66" dur="1000"/>
                                        <p:tgtEl>
                                          <p:spTgt spid="46"/>
                                        </p:tgtEl>
                                      </p:cBhvr>
                                    </p:animEffect>
                                    <p:anim calcmode="lin" valueType="num">
                                      <p:cBhvr>
                                        <p:cTn id="67" dur="1000" fill="hold"/>
                                        <p:tgtEl>
                                          <p:spTgt spid="46"/>
                                        </p:tgtEl>
                                        <p:attrNameLst>
                                          <p:attrName>ppt_x</p:attrName>
                                        </p:attrNameLst>
                                      </p:cBhvr>
                                      <p:tavLst>
                                        <p:tav tm="0">
                                          <p:val>
                                            <p:strVal val="#ppt_x"/>
                                          </p:val>
                                        </p:tav>
                                        <p:tav tm="100000">
                                          <p:val>
                                            <p:strVal val="#ppt_x"/>
                                          </p:val>
                                        </p:tav>
                                      </p:tavLst>
                                    </p:anim>
                                    <p:anim calcmode="lin" valueType="num">
                                      <p:cBhvr>
                                        <p:cTn id="6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36" grpId="0"/>
      <p:bldP spid="39" grpId="0" animBg="1"/>
      <p:bldP spid="40" grpId="0"/>
      <p:bldP spid="44" grpId="0"/>
      <p:bldP spid="45" grpId="0" animBg="1"/>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8042030" y="3803486"/>
            <a:ext cx="3421253" cy="3038589"/>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方正姚体" panose="02010601030101010101" pitchFamily="2" charset="-122"/>
              <a:ea typeface="方正姚体" panose="02010601030101010101" pitchFamily="2" charset="-122"/>
            </a:endParaRPr>
          </a:p>
        </p:txBody>
      </p:sp>
      <p:cxnSp>
        <p:nvCxnSpPr>
          <p:cNvPr id="21" name="直接连接符 20"/>
          <p:cNvCxnSpPr/>
          <p:nvPr/>
        </p:nvCxnSpPr>
        <p:spPr>
          <a:xfrm>
            <a:off x="10152184" y="4102851"/>
            <a:ext cx="0" cy="245510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8100647" y="4843526"/>
            <a:ext cx="2313354" cy="1384995"/>
          </a:xfrm>
          <a:prstGeom prst="rect">
            <a:avLst/>
          </a:prstGeom>
          <a:noFill/>
        </p:spPr>
        <p:txBody>
          <a:bodyPr wrap="square" rtlCol="0">
            <a:spAutoFit/>
          </a:bodyPr>
          <a:lstStyle/>
          <a:p>
            <a:pPr algn="ctr"/>
            <a:r>
              <a:rPr lang="en-US" altLang="zh-CN" sz="2800" dirty="0"/>
              <a:t>How to survive the ice?</a:t>
            </a:r>
            <a:endParaRPr lang="zh-CN" altLang="en-US" sz="2800" dirty="0"/>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b="6116"/>
          <a:stretch>
            <a:fillRect/>
          </a:stretch>
        </p:blipFill>
        <p:spPr>
          <a:xfrm rot="820038">
            <a:off x="10240614" y="4644121"/>
            <a:ext cx="1062893" cy="1479777"/>
          </a:xfrm>
          <a:prstGeom prst="rect">
            <a:avLst/>
          </a:prstGeom>
        </p:spPr>
      </p:pic>
      <p:sp>
        <p:nvSpPr>
          <p:cNvPr id="6" name="文本框 5"/>
          <p:cNvSpPr txBox="1"/>
          <p:nvPr/>
        </p:nvSpPr>
        <p:spPr>
          <a:xfrm>
            <a:off x="8658440" y="4244687"/>
            <a:ext cx="1742831" cy="461665"/>
          </a:xfrm>
          <a:prstGeom prst="rect">
            <a:avLst/>
          </a:prstGeom>
          <a:noFill/>
        </p:spPr>
        <p:txBody>
          <a:bodyPr wrap="square" rtlCol="0">
            <a:spAutoFit/>
          </a:bodyPr>
          <a:lstStyle/>
          <a:p>
            <a:r>
              <a:rPr lang="zh-CN" altLang="en-US" sz="2400" dirty="0">
                <a:latin typeface="Arial Black" panose="020B0A04020102020204" pitchFamily="34" charset="0"/>
              </a:rPr>
              <a:t>七选五</a:t>
            </a:r>
          </a:p>
        </p:txBody>
      </p:sp>
      <p:sp>
        <p:nvSpPr>
          <p:cNvPr id="3" name="文本框 2"/>
          <p:cNvSpPr txBox="1"/>
          <p:nvPr/>
        </p:nvSpPr>
        <p:spPr>
          <a:xfrm>
            <a:off x="472828" y="629479"/>
            <a:ext cx="9155725" cy="2739211"/>
          </a:xfrm>
          <a:prstGeom prst="rect">
            <a:avLst/>
          </a:prstGeom>
          <a:noFill/>
        </p:spPr>
        <p:txBody>
          <a:bodyPr wrap="square">
            <a:spAutoFit/>
          </a:bodyPr>
          <a:lstStyle/>
          <a:p>
            <a:r>
              <a:rPr lang="en-US" altLang="zh-CN" sz="24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A. It can help to remember the “1-10-1 principle”.</a:t>
            </a:r>
            <a:endParaRPr lang="zh-CN" altLang="zh-CN" sz="24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24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B. However, if you remain calm, it can save your life.</a:t>
            </a:r>
            <a:endParaRPr lang="zh-CN" altLang="zh-CN" sz="24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24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C. Remove any clothing or heavy objects that are weighting you down.</a:t>
            </a:r>
            <a:endParaRPr lang="zh-CN" altLang="zh-CN" sz="24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24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D. Thus you will remain visible for rescue, even if you pass out.</a:t>
            </a:r>
            <a:endParaRPr lang="zh-CN" altLang="zh-CN" sz="24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24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E. Kick hard and use your arms and hands to climb out of the water.</a:t>
            </a:r>
            <a:endParaRPr lang="zh-CN" altLang="zh-CN" sz="24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24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F. Remember that you should always stay off ice that’s only 3 inches.</a:t>
            </a:r>
            <a:endParaRPr lang="zh-CN" altLang="zh-CN" sz="24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24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G. Place your arms over the surface of the ice and remain still</a:t>
            </a:r>
            <a:r>
              <a:rPr lang="en-US" altLang="zh-CN" sz="28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a:t>
            </a:r>
            <a:endParaRPr lang="zh-CN" altLang="zh-CN" sz="2800" dirty="0">
              <a:effectLst/>
              <a:latin typeface="宋体" panose="02010600030101010101" pitchFamily="2" charset="-122"/>
              <a:ea typeface="宋体" panose="02010600030101010101" pitchFamily="2" charset="-122"/>
              <a:cs typeface="宋体" panose="02010600030101010101" pitchFamily="2" charset="-122"/>
            </a:endParaRP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594" y="3624073"/>
            <a:ext cx="6025655" cy="3038589"/>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76930" y="219767"/>
            <a:ext cx="1642242" cy="318476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9081477" y="3774455"/>
            <a:ext cx="3040184" cy="2915139"/>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方正姚体" panose="02010601030101010101" pitchFamily="2" charset="-122"/>
              <a:ea typeface="方正姚体" panose="02010601030101010101" pitchFamily="2" charset="-122"/>
            </a:endParaRPr>
          </a:p>
        </p:txBody>
      </p:sp>
      <p:cxnSp>
        <p:nvCxnSpPr>
          <p:cNvPr id="21" name="直接连接符 20"/>
          <p:cNvCxnSpPr/>
          <p:nvPr/>
        </p:nvCxnSpPr>
        <p:spPr>
          <a:xfrm>
            <a:off x="10918092" y="3774455"/>
            <a:ext cx="0" cy="245510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8830507" y="4712993"/>
            <a:ext cx="2313354" cy="1384995"/>
          </a:xfrm>
          <a:prstGeom prst="rect">
            <a:avLst/>
          </a:prstGeom>
          <a:noFill/>
        </p:spPr>
        <p:txBody>
          <a:bodyPr wrap="square" rtlCol="0">
            <a:spAutoFit/>
          </a:bodyPr>
          <a:lstStyle/>
          <a:p>
            <a:pPr algn="ctr"/>
            <a:r>
              <a:rPr lang="en-US" altLang="zh-CN" sz="2800" dirty="0"/>
              <a:t>How to survive the ice?</a:t>
            </a:r>
            <a:endParaRPr lang="zh-CN" altLang="en-US" sz="2800" dirty="0"/>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b="6116"/>
          <a:stretch>
            <a:fillRect/>
          </a:stretch>
        </p:blipFill>
        <p:spPr>
          <a:xfrm rot="820038">
            <a:off x="11077868" y="4336927"/>
            <a:ext cx="1062893" cy="1479777"/>
          </a:xfrm>
          <a:prstGeom prst="rect">
            <a:avLst/>
          </a:prstGeom>
        </p:spPr>
      </p:pic>
      <p:sp>
        <p:nvSpPr>
          <p:cNvPr id="5" name="文本框 4"/>
          <p:cNvSpPr txBox="1"/>
          <p:nvPr/>
        </p:nvSpPr>
        <p:spPr>
          <a:xfrm>
            <a:off x="441570" y="398585"/>
            <a:ext cx="8319473" cy="5324535"/>
          </a:xfrm>
          <a:prstGeom prst="rect">
            <a:avLst/>
          </a:prstGeom>
          <a:noFill/>
        </p:spPr>
        <p:txBody>
          <a:bodyPr wrap="square" rtlCol="0">
            <a:spAutoFit/>
          </a:bodyPr>
          <a:lstStyle/>
          <a:p>
            <a:r>
              <a:rPr lang="en-US" altLang="zh-CN" sz="20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     It can be truly terrifying to fall through ice on a frozen lake. </a:t>
            </a:r>
            <a:r>
              <a:rPr lang="en-US" altLang="zh-CN" sz="2000" u="sng" dirty="0">
                <a:solidFill>
                  <a:srgbClr val="42515A"/>
                </a:solidFill>
                <a:effectLst/>
                <a:latin typeface="Calibri" panose="020F0502020204030204" pitchFamily="34" charset="0"/>
                <a:ea typeface="宋体" panose="02010600030101010101" pitchFamily="2" charset="-122"/>
                <a:cs typeface="宋体" panose="02010600030101010101" pitchFamily="2" charset="-122"/>
              </a:rPr>
              <a:t>1. </a:t>
            </a:r>
            <a:r>
              <a:rPr lang="en-US" altLang="zh-CN" sz="20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In fact, there is more time to help you survive than you think.</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20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     As you first hit the freezing water, you will almost breathe quickly at once. Remember to get control of your breathing and not to move around. </a:t>
            </a:r>
            <a:r>
              <a:rPr lang="en-US" altLang="zh-CN" sz="2000" u="sng" dirty="0">
                <a:solidFill>
                  <a:srgbClr val="42515A"/>
                </a:solidFill>
                <a:effectLst/>
                <a:latin typeface="Calibri" panose="020F0502020204030204" pitchFamily="34" charset="0"/>
                <a:ea typeface="宋体" panose="02010600030101010101" pitchFamily="2" charset="-122"/>
                <a:cs typeface="宋体" panose="02010600030101010101" pitchFamily="2" charset="-122"/>
              </a:rPr>
              <a:t>2.</a:t>
            </a:r>
            <a:r>
              <a:rPr lang="en-US" altLang="zh-CN" sz="20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This means that it takes about one minute to gain control of your breathing ,ten minutes to move before you get too cold. The final one is to remind you that it will take one hour before you become unconscious.</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20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      Take that first minute and fully focus on your breathing. Slow it down, and then look around to see if you can locate the thickest area of ice. When you locate the ice, stretch your arms over the surface, and then begin to flutter-kick(</a:t>
            </a:r>
            <a:r>
              <a:rPr lang="zh-CN" altLang="zh-CN" sz="2000" dirty="0">
                <a:solidFill>
                  <a:srgbClr val="42515A"/>
                </a:solidFill>
                <a:effectLst/>
                <a:latin typeface="宋体" panose="02010600030101010101" pitchFamily="2" charset="-122"/>
                <a:ea typeface="宋体" panose="02010600030101010101" pitchFamily="2" charset="-122"/>
                <a:cs typeface="宋体" panose="02010600030101010101" pitchFamily="2" charset="-122"/>
              </a:rPr>
              <a:t>上下打水</a:t>
            </a:r>
            <a:r>
              <a:rPr lang="en-US" altLang="zh-CN" sz="20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)until your body becomes horizontal with the surface. </a:t>
            </a:r>
            <a:r>
              <a:rPr lang="en-US" altLang="zh-CN" sz="2000" u="sng" dirty="0">
                <a:solidFill>
                  <a:srgbClr val="42515A"/>
                </a:solidFill>
                <a:effectLst/>
                <a:latin typeface="Calibri" panose="020F0502020204030204" pitchFamily="34" charset="0"/>
                <a:ea typeface="宋体" panose="02010600030101010101" pitchFamily="2" charset="-122"/>
                <a:cs typeface="宋体" panose="02010600030101010101" pitchFamily="2" charset="-122"/>
              </a:rPr>
              <a:t>3.</a:t>
            </a:r>
            <a:r>
              <a:rPr lang="en-US" altLang="zh-CN" sz="20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20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      It is possible that you can live for several hours after passing out. This, however, does require some planning. You only have about 10 minutes before your muscles and nerves become too cold to work. Besides, what if you feel too weal to go on and you cannot get out?</a:t>
            </a:r>
            <a:r>
              <a:rPr lang="en-US" altLang="zh-CN" sz="2000" u="sng" dirty="0">
                <a:solidFill>
                  <a:srgbClr val="42515A"/>
                </a:solidFill>
                <a:effectLst/>
                <a:latin typeface="Calibri" panose="020F0502020204030204" pitchFamily="34" charset="0"/>
                <a:ea typeface="宋体" panose="02010600030101010101" pitchFamily="2" charset="-122"/>
                <a:cs typeface="宋体" panose="02010600030101010101" pitchFamily="2" charset="-122"/>
              </a:rPr>
              <a:t>4.</a:t>
            </a:r>
            <a:r>
              <a:rPr lang="en-US" altLang="zh-CN" sz="20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The point is to encourage your coat to freeze to the ice, so that if you lose consciousness, you will keep your head out of ice. </a:t>
            </a:r>
            <a:r>
              <a:rPr lang="en-US" altLang="zh-CN" sz="2000" u="sng" dirty="0">
                <a:solidFill>
                  <a:srgbClr val="42515A"/>
                </a:solidFill>
                <a:effectLst/>
                <a:latin typeface="Calibri" panose="020F0502020204030204" pitchFamily="34" charset="0"/>
                <a:ea typeface="宋体" panose="02010600030101010101" pitchFamily="2" charset="-122"/>
                <a:cs typeface="宋体" panose="02010600030101010101" pitchFamily="2" charset="-122"/>
              </a:rPr>
              <a:t>5.</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p:txBody>
      </p:sp>
      <p:sp>
        <p:nvSpPr>
          <p:cNvPr id="6" name="文本框 5"/>
          <p:cNvSpPr txBox="1"/>
          <p:nvPr/>
        </p:nvSpPr>
        <p:spPr>
          <a:xfrm>
            <a:off x="9487878" y="4172804"/>
            <a:ext cx="1742831" cy="461665"/>
          </a:xfrm>
          <a:prstGeom prst="rect">
            <a:avLst/>
          </a:prstGeom>
          <a:noFill/>
        </p:spPr>
        <p:txBody>
          <a:bodyPr wrap="square" rtlCol="0">
            <a:spAutoFit/>
          </a:bodyPr>
          <a:lstStyle/>
          <a:p>
            <a:r>
              <a:rPr lang="zh-CN" altLang="en-US" sz="2400" dirty="0">
                <a:latin typeface="Arial Black" panose="020B0A04020102020204" pitchFamily="34" charset="0"/>
              </a:rPr>
              <a:t>七选五</a:t>
            </a:r>
          </a:p>
        </p:txBody>
      </p:sp>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r="1468" b="3580"/>
          <a:stretch>
            <a:fillRect/>
          </a:stretch>
        </p:blipFill>
        <p:spPr>
          <a:xfrm>
            <a:off x="9909908" y="93785"/>
            <a:ext cx="2133600" cy="3443378"/>
          </a:xfrm>
          <a:prstGeom prst="rect">
            <a:avLst/>
          </a:prstGeom>
        </p:spPr>
      </p:pic>
      <p:sp>
        <p:nvSpPr>
          <p:cNvPr id="10" name="文本框 9"/>
          <p:cNvSpPr txBox="1"/>
          <p:nvPr/>
        </p:nvSpPr>
        <p:spPr>
          <a:xfrm>
            <a:off x="6568830" y="93785"/>
            <a:ext cx="914400" cy="461665"/>
          </a:xfrm>
          <a:prstGeom prst="rect">
            <a:avLst/>
          </a:prstGeom>
          <a:solidFill>
            <a:srgbClr val="FFFF00"/>
          </a:solidFill>
        </p:spPr>
        <p:txBody>
          <a:bodyPr wrap="square" rtlCol="0">
            <a:spAutoFit/>
          </a:bodyPr>
          <a:lstStyle/>
          <a:p>
            <a:pPr algn="ctr"/>
            <a:r>
              <a:rPr lang="en-US" altLang="zh-CN" sz="2400" dirty="0">
                <a:solidFill>
                  <a:srgbClr val="FF0000"/>
                </a:solidFill>
              </a:rPr>
              <a:t>B</a:t>
            </a:r>
            <a:endParaRPr lang="zh-CN" altLang="en-US" sz="2400" dirty="0">
              <a:solidFill>
                <a:srgbClr val="FF0000"/>
              </a:solidFill>
            </a:endParaRPr>
          </a:p>
        </p:txBody>
      </p:sp>
      <p:sp>
        <p:nvSpPr>
          <p:cNvPr id="11" name="文本框 10"/>
          <p:cNvSpPr txBox="1"/>
          <p:nvPr/>
        </p:nvSpPr>
        <p:spPr>
          <a:xfrm>
            <a:off x="7178430" y="1353809"/>
            <a:ext cx="914400" cy="461665"/>
          </a:xfrm>
          <a:prstGeom prst="rect">
            <a:avLst/>
          </a:prstGeom>
          <a:solidFill>
            <a:srgbClr val="FFFF00"/>
          </a:solidFill>
        </p:spPr>
        <p:txBody>
          <a:bodyPr wrap="square" rtlCol="0">
            <a:spAutoFit/>
          </a:bodyPr>
          <a:lstStyle/>
          <a:p>
            <a:pPr algn="ctr"/>
            <a:r>
              <a:rPr lang="en-US" altLang="zh-CN" sz="2400" dirty="0">
                <a:solidFill>
                  <a:srgbClr val="FF0000"/>
                </a:solidFill>
              </a:rPr>
              <a:t>A</a:t>
            </a:r>
            <a:endParaRPr lang="zh-CN" altLang="en-US" sz="2400" dirty="0">
              <a:solidFill>
                <a:srgbClr val="FF0000"/>
              </a:solidFill>
            </a:endParaRPr>
          </a:p>
        </p:txBody>
      </p:sp>
      <p:sp>
        <p:nvSpPr>
          <p:cNvPr id="12" name="文本框 11"/>
          <p:cNvSpPr txBox="1"/>
          <p:nvPr/>
        </p:nvSpPr>
        <p:spPr>
          <a:xfrm>
            <a:off x="4144106" y="4634469"/>
            <a:ext cx="914400" cy="461665"/>
          </a:xfrm>
          <a:prstGeom prst="rect">
            <a:avLst/>
          </a:prstGeom>
          <a:solidFill>
            <a:srgbClr val="FFFF00"/>
          </a:solidFill>
        </p:spPr>
        <p:txBody>
          <a:bodyPr wrap="square" rtlCol="0">
            <a:spAutoFit/>
          </a:bodyPr>
          <a:lstStyle/>
          <a:p>
            <a:pPr algn="ctr"/>
            <a:r>
              <a:rPr lang="en-US" altLang="zh-CN" sz="2400" dirty="0">
                <a:solidFill>
                  <a:srgbClr val="FF0000"/>
                </a:solidFill>
              </a:rPr>
              <a:t>G</a:t>
            </a:r>
            <a:endParaRPr lang="zh-CN" altLang="en-US" sz="2400" dirty="0">
              <a:solidFill>
                <a:srgbClr val="FF0000"/>
              </a:solidFill>
            </a:endParaRPr>
          </a:p>
        </p:txBody>
      </p:sp>
      <p:sp>
        <p:nvSpPr>
          <p:cNvPr id="14" name="文本框 13"/>
          <p:cNvSpPr txBox="1"/>
          <p:nvPr/>
        </p:nvSpPr>
        <p:spPr>
          <a:xfrm>
            <a:off x="7522408" y="3460575"/>
            <a:ext cx="914400" cy="461665"/>
          </a:xfrm>
          <a:prstGeom prst="rect">
            <a:avLst/>
          </a:prstGeom>
          <a:solidFill>
            <a:srgbClr val="FFFF00"/>
          </a:solidFill>
        </p:spPr>
        <p:txBody>
          <a:bodyPr wrap="square" rtlCol="0">
            <a:spAutoFit/>
          </a:bodyPr>
          <a:lstStyle/>
          <a:p>
            <a:pPr algn="ctr"/>
            <a:r>
              <a:rPr lang="en-US" altLang="zh-CN" sz="2400" dirty="0">
                <a:solidFill>
                  <a:srgbClr val="FF0000"/>
                </a:solidFill>
              </a:rPr>
              <a:t>E</a:t>
            </a:r>
            <a:endParaRPr lang="zh-CN" altLang="en-US" sz="2400" dirty="0">
              <a:solidFill>
                <a:srgbClr val="FF0000"/>
              </a:solidFill>
            </a:endParaRPr>
          </a:p>
        </p:txBody>
      </p:sp>
      <p:sp>
        <p:nvSpPr>
          <p:cNvPr id="15" name="文本框 14"/>
          <p:cNvSpPr txBox="1"/>
          <p:nvPr/>
        </p:nvSpPr>
        <p:spPr>
          <a:xfrm>
            <a:off x="1187205" y="5261455"/>
            <a:ext cx="914400" cy="461665"/>
          </a:xfrm>
          <a:prstGeom prst="rect">
            <a:avLst/>
          </a:prstGeom>
          <a:solidFill>
            <a:srgbClr val="FFFF00"/>
          </a:solidFill>
        </p:spPr>
        <p:txBody>
          <a:bodyPr wrap="square" rtlCol="0">
            <a:spAutoFit/>
          </a:bodyPr>
          <a:lstStyle/>
          <a:p>
            <a:pPr algn="ctr"/>
            <a:r>
              <a:rPr lang="en-US" altLang="zh-CN" sz="2400" dirty="0">
                <a:solidFill>
                  <a:srgbClr val="FF0000"/>
                </a:solidFill>
              </a:rPr>
              <a:t>D</a:t>
            </a:r>
            <a:endParaRPr lang="zh-CN" altLang="en-US" sz="24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004858" y="353834"/>
            <a:ext cx="3443932" cy="769441"/>
          </a:xfrm>
          <a:prstGeom prst="rect">
            <a:avLst/>
          </a:prstGeom>
          <a:noFill/>
        </p:spPr>
        <p:txBody>
          <a:bodyPr vert="horz"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4400" spc="600" noProof="0" dirty="0">
                <a:solidFill>
                  <a:schemeClr val="tx1">
                    <a:lumMod val="75000"/>
                    <a:lumOff val="25000"/>
                  </a:schemeClr>
                </a:solidFill>
                <a:latin typeface="方正姚体" panose="02010601030101010101" pitchFamily="2" charset="-122"/>
                <a:ea typeface="方正姚体" panose="02010601030101010101" pitchFamily="2" charset="-122"/>
              </a:rPr>
              <a:t>Discussion</a:t>
            </a:r>
            <a:endParaRPr kumimoji="0" lang="zh-CN" altLang="en-US" sz="4400" i="0" u="none" strike="noStrike" kern="1200" cap="none" spc="60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8" name="文本框 7"/>
          <p:cNvSpPr txBox="1"/>
          <p:nvPr/>
        </p:nvSpPr>
        <p:spPr>
          <a:xfrm>
            <a:off x="2017668" y="1391600"/>
            <a:ext cx="8290215" cy="646331"/>
          </a:xfrm>
          <a:prstGeom prst="rect">
            <a:avLst/>
          </a:prstGeom>
          <a:noFill/>
        </p:spPr>
        <p:txBody>
          <a:bodyPr vert="horz" wrap="square" rtlCol="0">
            <a:spAutoFit/>
          </a:bodyPr>
          <a:lstStyle/>
          <a:p>
            <a:pPr algn="ctr"/>
            <a:r>
              <a:rPr lang="en-US" altLang="zh-CN" sz="3600" b="1" dirty="0">
                <a:solidFill>
                  <a:srgbClr val="FF0000"/>
                </a:solidFill>
              </a:rPr>
              <a:t>How to Survive a Fall Through Ice</a:t>
            </a:r>
            <a:endParaRPr lang="zh-CN" altLang="zh-CN" sz="3600" b="1" dirty="0">
              <a:solidFill>
                <a:srgbClr val="FF0000"/>
              </a:solidFill>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858" y="2440928"/>
            <a:ext cx="4842345" cy="4063238"/>
          </a:xfrm>
          <a:prstGeom prst="rect">
            <a:avLst/>
          </a:prstGeom>
        </p:spPr>
      </p:pic>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7203" y="2440928"/>
            <a:ext cx="5224006" cy="406323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anim calcmode="lin" valueType="num">
                                      <p:cBhvr>
                                        <p:cTn id="17" dur="2000" fill="hold"/>
                                        <p:tgtEl>
                                          <p:spTgt spid="8"/>
                                        </p:tgtEl>
                                        <p:attrNameLst>
                                          <p:attrName>ppt_w</p:attrName>
                                        </p:attrNameLst>
                                      </p:cBhvr>
                                      <p:tavLst>
                                        <p:tav tm="0" fmla="#ppt_w*sin(2.5*pi*$)">
                                          <p:val>
                                            <p:fltVal val="0"/>
                                          </p:val>
                                        </p:tav>
                                        <p:tav tm="100000">
                                          <p:val>
                                            <p:fltVal val="1"/>
                                          </p:val>
                                        </p:tav>
                                      </p:tavLst>
                                    </p:anim>
                                    <p:anim calcmode="lin" valueType="num">
                                      <p:cBhvr>
                                        <p:cTn id="18"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004858" y="353834"/>
            <a:ext cx="3443932" cy="769441"/>
          </a:xfrm>
          <a:prstGeom prst="rect">
            <a:avLst/>
          </a:prstGeom>
          <a:noFill/>
        </p:spPr>
        <p:txBody>
          <a:bodyPr vert="horz"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zh-CN" altLang="en-US" sz="4400" spc="600" dirty="0">
                <a:solidFill>
                  <a:schemeClr val="tx1">
                    <a:lumMod val="75000"/>
                    <a:lumOff val="25000"/>
                  </a:schemeClr>
                </a:solidFill>
                <a:latin typeface="方正姚体" panose="02010601030101010101" pitchFamily="2" charset="-122"/>
                <a:ea typeface="方正姚体" panose="02010601030101010101" pitchFamily="2" charset="-122"/>
              </a:rPr>
              <a:t>语法填空</a:t>
            </a:r>
            <a:endParaRPr kumimoji="0" lang="zh-CN" altLang="en-US" sz="4400" i="0" u="none" strike="noStrike" kern="1200" cap="none" spc="60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8" name="文本框 7"/>
          <p:cNvSpPr txBox="1"/>
          <p:nvPr/>
        </p:nvSpPr>
        <p:spPr>
          <a:xfrm>
            <a:off x="901013" y="1422862"/>
            <a:ext cx="10389973" cy="4832092"/>
          </a:xfrm>
          <a:prstGeom prst="rect">
            <a:avLst/>
          </a:prstGeom>
          <a:noFill/>
        </p:spPr>
        <p:txBody>
          <a:bodyPr vert="horz" wrap="square" rtlCol="0">
            <a:spAutoFit/>
          </a:bodyPr>
          <a:lstStyle/>
          <a:p>
            <a:r>
              <a:rPr lang="en-US" altLang="zh-CN" sz="2800" dirty="0"/>
              <a:t>        In  </a:t>
            </a:r>
            <a:r>
              <a:rPr lang="en-US" altLang="zh-CN" sz="2800" u="sng" dirty="0"/>
              <a:t>      1.     </a:t>
            </a:r>
            <a:r>
              <a:rPr lang="en-US" altLang="zh-CN" sz="2800" dirty="0"/>
              <a:t> (north) climates with lots of lakes and rivers, ice is     </a:t>
            </a:r>
          </a:p>
          <a:p>
            <a:r>
              <a:rPr lang="en-US" altLang="zh-CN" sz="2800" u="sng" dirty="0"/>
              <a:t>     2.    </a:t>
            </a:r>
            <a:r>
              <a:rPr lang="en-US" altLang="zh-CN" sz="2800" dirty="0"/>
              <a:t>common sight during the colder months. The formation of ice provides the opportunity to enjoy a  </a:t>
            </a:r>
            <a:r>
              <a:rPr lang="en-US" altLang="zh-CN" sz="2800" u="sng" dirty="0"/>
              <a:t>    3.    </a:t>
            </a:r>
            <a:r>
              <a:rPr lang="en-US" altLang="zh-CN" sz="2800" dirty="0"/>
              <a:t> (vary) of winter activities, such </a:t>
            </a:r>
            <a:r>
              <a:rPr lang="en-US" altLang="zh-CN" sz="2800" u="sng" dirty="0"/>
              <a:t>    4.    </a:t>
            </a:r>
            <a:r>
              <a:rPr lang="en-US" altLang="zh-CN" sz="2800" dirty="0"/>
              <a:t> ice fishing, playing hockey and cross-country skiing. However, unless the ice is thick and can withstand your </a:t>
            </a:r>
            <a:r>
              <a:rPr lang="en-US" altLang="zh-CN" sz="2800" u="sng" dirty="0"/>
              <a:t>     5.      </a:t>
            </a:r>
            <a:r>
              <a:rPr lang="en-US" altLang="zh-CN" sz="2800" dirty="0"/>
              <a:t>   (weigh), there is a danger of falling through the ice into </a:t>
            </a:r>
            <a:r>
              <a:rPr lang="en-US" altLang="zh-CN" sz="2800" u="sng" dirty="0"/>
              <a:t>     6.     </a:t>
            </a:r>
            <a:r>
              <a:rPr lang="en-US" altLang="zh-CN" sz="2800" dirty="0"/>
              <a:t> (extreme) cold water. </a:t>
            </a:r>
            <a:r>
              <a:rPr lang="en-US" altLang="zh-CN" sz="2800" u="sng" dirty="0"/>
              <a:t>      7.      </a:t>
            </a:r>
            <a:r>
              <a:rPr lang="en-US" altLang="zh-CN" sz="2800" dirty="0"/>
              <a:t> in the water, panic, hypothermia and drowning are all difficult challenges _____8.______             (overcome). </a:t>
            </a:r>
            <a:r>
              <a:rPr lang="en-US" altLang="zh-CN" sz="2800" u="sng" dirty="0"/>
              <a:t>      9.      </a:t>
            </a:r>
            <a:r>
              <a:rPr lang="en-US" altLang="zh-CN" sz="2800" dirty="0"/>
              <a:t> (Survive) a fall through the ice is certainly possible, but it </a:t>
            </a:r>
            <a:r>
              <a:rPr lang="en-US" altLang="zh-CN" sz="2800" u="sng" dirty="0"/>
              <a:t>                </a:t>
            </a:r>
            <a:r>
              <a:rPr lang="en-US" altLang="zh-CN" sz="2800" dirty="0"/>
              <a:t> (take) courage and knowledge of some life-saving tips.</a:t>
            </a:r>
            <a:endParaRPr lang="zh-CN" altLang="zh-CN" sz="2800" dirty="0"/>
          </a:p>
        </p:txBody>
      </p:sp>
      <p:sp>
        <p:nvSpPr>
          <p:cNvPr id="2" name="文本框 1"/>
          <p:cNvSpPr txBox="1"/>
          <p:nvPr/>
        </p:nvSpPr>
        <p:spPr>
          <a:xfrm>
            <a:off x="2276522" y="1204942"/>
            <a:ext cx="1512038" cy="523220"/>
          </a:xfrm>
          <a:prstGeom prst="rect">
            <a:avLst/>
          </a:prstGeom>
          <a:solidFill>
            <a:srgbClr val="FFFF00"/>
          </a:solidFill>
        </p:spPr>
        <p:txBody>
          <a:bodyPr wrap="square" rtlCol="0">
            <a:spAutoFit/>
          </a:bodyPr>
          <a:lstStyle/>
          <a:p>
            <a:r>
              <a:rPr lang="en-US" altLang="zh-CN" sz="2800" dirty="0">
                <a:solidFill>
                  <a:srgbClr val="FF0000"/>
                </a:solidFill>
              </a:rPr>
              <a:t>northern</a:t>
            </a:r>
            <a:endParaRPr lang="zh-CN" altLang="en-US" sz="2800" dirty="0">
              <a:solidFill>
                <a:srgbClr val="FF0000"/>
              </a:solidFill>
            </a:endParaRPr>
          </a:p>
        </p:txBody>
      </p:sp>
      <p:sp>
        <p:nvSpPr>
          <p:cNvPr id="6" name="文本框 5"/>
          <p:cNvSpPr txBox="1"/>
          <p:nvPr/>
        </p:nvSpPr>
        <p:spPr>
          <a:xfrm>
            <a:off x="542972" y="1792194"/>
            <a:ext cx="1512038" cy="523220"/>
          </a:xfrm>
          <a:prstGeom prst="rect">
            <a:avLst/>
          </a:prstGeom>
          <a:solidFill>
            <a:srgbClr val="FFFF00"/>
          </a:solidFill>
        </p:spPr>
        <p:txBody>
          <a:bodyPr wrap="square" rtlCol="0">
            <a:spAutoFit/>
          </a:bodyPr>
          <a:lstStyle/>
          <a:p>
            <a:pPr algn="ctr"/>
            <a:r>
              <a:rPr lang="en-US" altLang="zh-CN" sz="2800" dirty="0">
                <a:solidFill>
                  <a:srgbClr val="FF0000"/>
                </a:solidFill>
              </a:rPr>
              <a:t>a</a:t>
            </a:r>
            <a:endParaRPr lang="zh-CN" altLang="en-US" sz="2800" dirty="0">
              <a:solidFill>
                <a:srgbClr val="FF0000"/>
              </a:solidFill>
            </a:endParaRPr>
          </a:p>
        </p:txBody>
      </p:sp>
      <p:sp>
        <p:nvSpPr>
          <p:cNvPr id="10" name="文本框 9"/>
          <p:cNvSpPr txBox="1"/>
          <p:nvPr/>
        </p:nvSpPr>
        <p:spPr>
          <a:xfrm>
            <a:off x="6943772" y="2275484"/>
            <a:ext cx="1512038" cy="523220"/>
          </a:xfrm>
          <a:prstGeom prst="rect">
            <a:avLst/>
          </a:prstGeom>
          <a:solidFill>
            <a:srgbClr val="FFFF00"/>
          </a:solidFill>
        </p:spPr>
        <p:txBody>
          <a:bodyPr wrap="square" rtlCol="0">
            <a:spAutoFit/>
          </a:bodyPr>
          <a:lstStyle/>
          <a:p>
            <a:pPr algn="ctr"/>
            <a:r>
              <a:rPr lang="en-US" altLang="zh-CN" sz="2800" dirty="0">
                <a:solidFill>
                  <a:srgbClr val="FF0000"/>
                </a:solidFill>
              </a:rPr>
              <a:t>variety</a:t>
            </a:r>
            <a:endParaRPr lang="zh-CN" altLang="en-US" sz="2800" dirty="0">
              <a:solidFill>
                <a:srgbClr val="FF0000"/>
              </a:solidFill>
            </a:endParaRPr>
          </a:p>
        </p:txBody>
      </p:sp>
      <p:sp>
        <p:nvSpPr>
          <p:cNvPr id="14" name="文本框 13"/>
          <p:cNvSpPr txBox="1"/>
          <p:nvPr/>
        </p:nvSpPr>
        <p:spPr>
          <a:xfrm>
            <a:off x="3032541" y="2728436"/>
            <a:ext cx="1512038" cy="523220"/>
          </a:xfrm>
          <a:prstGeom prst="rect">
            <a:avLst/>
          </a:prstGeom>
          <a:solidFill>
            <a:srgbClr val="FFFF00"/>
          </a:solidFill>
        </p:spPr>
        <p:txBody>
          <a:bodyPr wrap="square" rtlCol="0">
            <a:spAutoFit/>
          </a:bodyPr>
          <a:lstStyle/>
          <a:p>
            <a:pPr algn="ctr"/>
            <a:r>
              <a:rPr lang="en-US" altLang="zh-CN" sz="2800" dirty="0">
                <a:solidFill>
                  <a:srgbClr val="FF0000"/>
                </a:solidFill>
              </a:rPr>
              <a:t>as</a:t>
            </a:r>
            <a:endParaRPr lang="zh-CN" altLang="en-US" sz="2800" dirty="0">
              <a:solidFill>
                <a:srgbClr val="FF0000"/>
              </a:solidFill>
            </a:endParaRPr>
          </a:p>
        </p:txBody>
      </p:sp>
      <p:sp>
        <p:nvSpPr>
          <p:cNvPr id="16" name="文本框 15"/>
          <p:cNvSpPr txBox="1"/>
          <p:nvPr/>
        </p:nvSpPr>
        <p:spPr>
          <a:xfrm>
            <a:off x="1762172" y="3577298"/>
            <a:ext cx="1512038" cy="523220"/>
          </a:xfrm>
          <a:prstGeom prst="rect">
            <a:avLst/>
          </a:prstGeom>
          <a:solidFill>
            <a:srgbClr val="FFFF00"/>
          </a:solidFill>
        </p:spPr>
        <p:txBody>
          <a:bodyPr wrap="square" rtlCol="0">
            <a:spAutoFit/>
          </a:bodyPr>
          <a:lstStyle/>
          <a:p>
            <a:pPr algn="ctr"/>
            <a:r>
              <a:rPr lang="en-US" altLang="zh-CN" sz="2800" dirty="0">
                <a:solidFill>
                  <a:srgbClr val="FF0000"/>
                </a:solidFill>
              </a:rPr>
              <a:t>weight</a:t>
            </a:r>
            <a:endParaRPr lang="zh-CN" altLang="en-US" sz="2800" dirty="0">
              <a:solidFill>
                <a:srgbClr val="FF0000"/>
              </a:solidFill>
            </a:endParaRPr>
          </a:p>
        </p:txBody>
      </p:sp>
      <p:sp>
        <p:nvSpPr>
          <p:cNvPr id="18" name="文本框 17"/>
          <p:cNvSpPr txBox="1"/>
          <p:nvPr/>
        </p:nvSpPr>
        <p:spPr>
          <a:xfrm>
            <a:off x="1641914" y="4027775"/>
            <a:ext cx="1752553" cy="523220"/>
          </a:xfrm>
          <a:prstGeom prst="rect">
            <a:avLst/>
          </a:prstGeom>
          <a:solidFill>
            <a:srgbClr val="FFFF00"/>
          </a:solidFill>
        </p:spPr>
        <p:txBody>
          <a:bodyPr wrap="square" rtlCol="0">
            <a:spAutoFit/>
          </a:bodyPr>
          <a:lstStyle/>
          <a:p>
            <a:pPr algn="ctr"/>
            <a:r>
              <a:rPr lang="en-US" altLang="zh-CN" sz="2800" dirty="0">
                <a:solidFill>
                  <a:srgbClr val="FF0000"/>
                </a:solidFill>
              </a:rPr>
              <a:t>extremely</a:t>
            </a:r>
            <a:endParaRPr lang="zh-CN" altLang="en-US" sz="2800" dirty="0">
              <a:solidFill>
                <a:srgbClr val="FF0000"/>
              </a:solidFill>
            </a:endParaRPr>
          </a:p>
        </p:txBody>
      </p:sp>
      <p:sp>
        <p:nvSpPr>
          <p:cNvPr id="20" name="文本框 19"/>
          <p:cNvSpPr txBox="1"/>
          <p:nvPr/>
        </p:nvSpPr>
        <p:spPr>
          <a:xfrm>
            <a:off x="6187753" y="4059297"/>
            <a:ext cx="1512038" cy="523220"/>
          </a:xfrm>
          <a:prstGeom prst="rect">
            <a:avLst/>
          </a:prstGeom>
          <a:solidFill>
            <a:srgbClr val="FFFF00"/>
          </a:solidFill>
        </p:spPr>
        <p:txBody>
          <a:bodyPr wrap="square" rtlCol="0">
            <a:spAutoFit/>
          </a:bodyPr>
          <a:lstStyle/>
          <a:p>
            <a:pPr algn="ctr"/>
            <a:r>
              <a:rPr lang="en-US" altLang="zh-CN" sz="2800" dirty="0">
                <a:solidFill>
                  <a:srgbClr val="FF0000"/>
                </a:solidFill>
              </a:rPr>
              <a:t>Once</a:t>
            </a:r>
            <a:endParaRPr lang="zh-CN" altLang="en-US" sz="2800" dirty="0">
              <a:solidFill>
                <a:srgbClr val="FF0000"/>
              </a:solidFill>
            </a:endParaRPr>
          </a:p>
        </p:txBody>
      </p:sp>
      <p:sp>
        <p:nvSpPr>
          <p:cNvPr id="22" name="文本框 21"/>
          <p:cNvSpPr txBox="1"/>
          <p:nvPr/>
        </p:nvSpPr>
        <p:spPr>
          <a:xfrm>
            <a:off x="8963072" y="4432406"/>
            <a:ext cx="2685956" cy="523220"/>
          </a:xfrm>
          <a:prstGeom prst="rect">
            <a:avLst/>
          </a:prstGeom>
          <a:solidFill>
            <a:srgbClr val="FFFF00"/>
          </a:solidFill>
        </p:spPr>
        <p:txBody>
          <a:bodyPr wrap="square" rtlCol="0">
            <a:spAutoFit/>
          </a:bodyPr>
          <a:lstStyle/>
          <a:p>
            <a:pPr algn="ctr"/>
            <a:r>
              <a:rPr lang="en-US" altLang="zh-CN" sz="2800" dirty="0">
                <a:solidFill>
                  <a:srgbClr val="FF0000"/>
                </a:solidFill>
              </a:rPr>
              <a:t>to overcome</a:t>
            </a:r>
            <a:endParaRPr lang="zh-CN" altLang="en-US" sz="2800" dirty="0">
              <a:solidFill>
                <a:srgbClr val="FF0000"/>
              </a:solidFill>
            </a:endParaRPr>
          </a:p>
        </p:txBody>
      </p:sp>
      <p:sp>
        <p:nvSpPr>
          <p:cNvPr id="24" name="文本框 23"/>
          <p:cNvSpPr txBox="1"/>
          <p:nvPr/>
        </p:nvSpPr>
        <p:spPr>
          <a:xfrm>
            <a:off x="2595006" y="4739862"/>
            <a:ext cx="1949573" cy="523220"/>
          </a:xfrm>
          <a:prstGeom prst="rect">
            <a:avLst/>
          </a:prstGeom>
          <a:solidFill>
            <a:srgbClr val="FFFF00"/>
          </a:solidFill>
        </p:spPr>
        <p:txBody>
          <a:bodyPr wrap="square" rtlCol="0">
            <a:spAutoFit/>
          </a:bodyPr>
          <a:lstStyle/>
          <a:p>
            <a:pPr algn="ctr"/>
            <a:r>
              <a:rPr lang="en-US" altLang="zh-CN" sz="2800" dirty="0">
                <a:solidFill>
                  <a:srgbClr val="FF0000"/>
                </a:solidFill>
              </a:rPr>
              <a:t>Surviving</a:t>
            </a:r>
            <a:endParaRPr lang="zh-CN" altLang="en-US" sz="2800" dirty="0">
              <a:solidFill>
                <a:srgbClr val="FF0000"/>
              </a:solidFill>
            </a:endParaRPr>
          </a:p>
        </p:txBody>
      </p:sp>
      <p:sp>
        <p:nvSpPr>
          <p:cNvPr id="26" name="文本框 25"/>
          <p:cNvSpPr txBox="1"/>
          <p:nvPr/>
        </p:nvSpPr>
        <p:spPr>
          <a:xfrm>
            <a:off x="3394467" y="5301059"/>
            <a:ext cx="1512038" cy="523220"/>
          </a:xfrm>
          <a:prstGeom prst="rect">
            <a:avLst/>
          </a:prstGeom>
          <a:solidFill>
            <a:srgbClr val="FFFF00"/>
          </a:solidFill>
        </p:spPr>
        <p:txBody>
          <a:bodyPr wrap="square" rtlCol="0">
            <a:spAutoFit/>
          </a:bodyPr>
          <a:lstStyle/>
          <a:p>
            <a:pPr algn="ctr"/>
            <a:r>
              <a:rPr lang="en-US" altLang="zh-CN" sz="2800" dirty="0">
                <a:solidFill>
                  <a:srgbClr val="FF0000"/>
                </a:solidFill>
              </a:rPr>
              <a:t>takes</a:t>
            </a:r>
            <a:endParaRPr lang="zh-CN" altLang="en-US" sz="28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1000"/>
                                        <p:tgtEl>
                                          <p:spTgt spid="20"/>
                                        </p:tgtEl>
                                      </p:cBhvr>
                                    </p:animEffect>
                                    <p:anim calcmode="lin" valueType="num">
                                      <p:cBhvr>
                                        <p:cTn id="59" dur="1000" fill="hold"/>
                                        <p:tgtEl>
                                          <p:spTgt spid="20"/>
                                        </p:tgtEl>
                                        <p:attrNameLst>
                                          <p:attrName>ppt_x</p:attrName>
                                        </p:attrNameLst>
                                      </p:cBhvr>
                                      <p:tavLst>
                                        <p:tav tm="0">
                                          <p:val>
                                            <p:strVal val="#ppt_x"/>
                                          </p:val>
                                        </p:tav>
                                        <p:tav tm="100000">
                                          <p:val>
                                            <p:strVal val="#ppt_x"/>
                                          </p:val>
                                        </p:tav>
                                      </p:tavLst>
                                    </p:anim>
                                    <p:anim calcmode="lin" valueType="num">
                                      <p:cBhvr>
                                        <p:cTn id="6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1000"/>
                                        <p:tgtEl>
                                          <p:spTgt spid="26"/>
                                        </p:tgtEl>
                                      </p:cBhvr>
                                    </p:animEffect>
                                    <p:anim calcmode="lin" valueType="num">
                                      <p:cBhvr>
                                        <p:cTn id="80" dur="1000" fill="hold"/>
                                        <p:tgtEl>
                                          <p:spTgt spid="26"/>
                                        </p:tgtEl>
                                        <p:attrNameLst>
                                          <p:attrName>ppt_x</p:attrName>
                                        </p:attrNameLst>
                                      </p:cBhvr>
                                      <p:tavLst>
                                        <p:tav tm="0">
                                          <p:val>
                                            <p:strVal val="#ppt_x"/>
                                          </p:val>
                                        </p:tav>
                                        <p:tav tm="100000">
                                          <p:val>
                                            <p:strVal val="#ppt_x"/>
                                          </p:val>
                                        </p:tav>
                                      </p:tavLst>
                                    </p:anim>
                                    <p:anim calcmode="lin" valueType="num">
                                      <p:cBhvr>
                                        <p:cTn id="8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6" grpId="0" animBg="1"/>
      <p:bldP spid="10" grpId="0" animBg="1"/>
      <p:bldP spid="14" grpId="0" animBg="1"/>
      <p:bldP spid="16" grpId="0" animBg="1"/>
      <p:bldP spid="18" grpId="0" animBg="1"/>
      <p:bldP spid="20" grpId="0" animBg="1"/>
      <p:bldP spid="22" grpId="0" animBg="1"/>
      <p:bldP spid="24"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椭圆 22"/>
          <p:cNvSpPr/>
          <p:nvPr/>
        </p:nvSpPr>
        <p:spPr>
          <a:xfrm>
            <a:off x="5679615" y="1180126"/>
            <a:ext cx="552447" cy="55244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3" name="椭圆 2"/>
          <p:cNvSpPr/>
          <p:nvPr/>
        </p:nvSpPr>
        <p:spPr>
          <a:xfrm>
            <a:off x="7529082" y="2025515"/>
            <a:ext cx="552447" cy="55244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4" name="椭圆 3"/>
          <p:cNvSpPr/>
          <p:nvPr/>
        </p:nvSpPr>
        <p:spPr>
          <a:xfrm>
            <a:off x="7406431" y="1902864"/>
            <a:ext cx="797748" cy="797748"/>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5" name="椭圆 4"/>
          <p:cNvSpPr/>
          <p:nvPr/>
        </p:nvSpPr>
        <p:spPr>
          <a:xfrm>
            <a:off x="4099013" y="4736716"/>
            <a:ext cx="552447" cy="55244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6" name="椭圆 5"/>
          <p:cNvSpPr/>
          <p:nvPr/>
        </p:nvSpPr>
        <p:spPr>
          <a:xfrm>
            <a:off x="3976362" y="4614065"/>
            <a:ext cx="797748" cy="797748"/>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7" name="文本框 6"/>
          <p:cNvSpPr txBox="1"/>
          <p:nvPr/>
        </p:nvSpPr>
        <p:spPr>
          <a:xfrm>
            <a:off x="7654629" y="2054742"/>
            <a:ext cx="6845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rPr>
              <a:t>3</a:t>
            </a:r>
            <a:endParaRPr kumimoji="0" lang="zh-CN" altLang="en-US"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8" name="文本框 7"/>
          <p:cNvSpPr txBox="1"/>
          <p:nvPr/>
        </p:nvSpPr>
        <p:spPr>
          <a:xfrm>
            <a:off x="3488285" y="209043"/>
            <a:ext cx="2530161" cy="738857"/>
          </a:xfrm>
          <a:prstGeom prst="rect">
            <a:avLst/>
          </a:prstGeom>
          <a:noFill/>
        </p:spPr>
        <p:txBody>
          <a:bodyPr wrap="square" rtlCol="0">
            <a:spAutoFit/>
          </a:bodyPr>
          <a:lstStyle/>
          <a:p>
            <a:pPr>
              <a:lnSpc>
                <a:spcPts val="2500"/>
              </a:lnSpc>
            </a:pPr>
            <a:r>
              <a:rPr lang="en-US" altLang="zh-CN" sz="2800" b="1" dirty="0">
                <a:latin typeface="义启隶书体" panose="02010601030101010101" pitchFamily="2" charset="-122"/>
                <a:ea typeface="义启隶书体" panose="02010601030101010101" pitchFamily="2" charset="-122"/>
              </a:rPr>
              <a:t>Keep as calm </a:t>
            </a:r>
          </a:p>
          <a:p>
            <a:pPr>
              <a:lnSpc>
                <a:spcPts val="2500"/>
              </a:lnSpc>
            </a:pPr>
            <a:r>
              <a:rPr lang="en-US" altLang="zh-CN" sz="2800" b="1" dirty="0">
                <a:latin typeface="义启隶书体" panose="02010601030101010101" pitchFamily="2" charset="-122"/>
                <a:ea typeface="义启隶书体" panose="02010601030101010101" pitchFamily="2" charset="-122"/>
              </a:rPr>
              <a:t>as possible.</a:t>
            </a:r>
            <a:endParaRPr lang="zh-CN" altLang="en-US" sz="2800" b="1" dirty="0">
              <a:latin typeface="义启隶书体" panose="02010601030101010101" pitchFamily="2" charset="-122"/>
              <a:ea typeface="义启隶书体" panose="02010601030101010101" pitchFamily="2" charset="-122"/>
            </a:endParaRPr>
          </a:p>
        </p:txBody>
      </p:sp>
      <p:sp>
        <p:nvSpPr>
          <p:cNvPr id="9" name="文本框 8"/>
          <p:cNvSpPr txBox="1"/>
          <p:nvPr/>
        </p:nvSpPr>
        <p:spPr>
          <a:xfrm>
            <a:off x="4164476" y="4732261"/>
            <a:ext cx="6845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rPr>
              <a:t>5</a:t>
            </a:r>
            <a:endParaRPr kumimoji="0" lang="zh-CN" altLang="en-US"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10" name="文本框 9"/>
          <p:cNvSpPr txBox="1"/>
          <p:nvPr/>
        </p:nvSpPr>
        <p:spPr>
          <a:xfrm>
            <a:off x="261499" y="3655180"/>
            <a:ext cx="3682658" cy="1384995"/>
          </a:xfrm>
          <a:prstGeom prst="rect">
            <a:avLst/>
          </a:prstGeom>
          <a:noFill/>
        </p:spPr>
        <p:txBody>
          <a:bodyPr wrap="square" rtlCol="0">
            <a:spAutoFit/>
          </a:bodyPr>
          <a:lstStyle>
            <a:defPPr>
              <a:defRPr lang="zh-CN"/>
            </a:defPPr>
            <a:lvl1pPr algn="r">
              <a:lnSpc>
                <a:spcPts val="2500"/>
              </a:lnSpc>
              <a:defRPr sz="1200">
                <a:latin typeface="义启隶书体" panose="02010601030101010101" pitchFamily="2" charset="-122"/>
                <a:ea typeface="义启隶书体" panose="02010601030101010101" pitchFamily="2" charset="-122"/>
              </a:defRPr>
            </a:lvl1pPr>
          </a:lstStyle>
          <a:p>
            <a:pPr algn="ctr">
              <a:lnSpc>
                <a:spcPct val="100000"/>
              </a:lnSpc>
            </a:pPr>
            <a:r>
              <a:rPr lang="en-US" altLang="zh-CN" sz="2800" b="1" dirty="0"/>
              <a:t>Roll your body across the ice once you're out. </a:t>
            </a:r>
            <a:endParaRPr lang="zh-CN" altLang="en-US" sz="2800" b="1" dirty="0"/>
          </a:p>
        </p:txBody>
      </p:sp>
      <p:sp>
        <p:nvSpPr>
          <p:cNvPr id="11" name="椭圆 10"/>
          <p:cNvSpPr/>
          <p:nvPr/>
        </p:nvSpPr>
        <p:spPr>
          <a:xfrm>
            <a:off x="7529082" y="4751675"/>
            <a:ext cx="552447" cy="55244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12" name="椭圆 11"/>
          <p:cNvSpPr/>
          <p:nvPr/>
        </p:nvSpPr>
        <p:spPr>
          <a:xfrm>
            <a:off x="7406431" y="4629024"/>
            <a:ext cx="797748" cy="797748"/>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13" name="文本框 12"/>
          <p:cNvSpPr txBox="1"/>
          <p:nvPr/>
        </p:nvSpPr>
        <p:spPr>
          <a:xfrm>
            <a:off x="7580907" y="4736716"/>
            <a:ext cx="684597" cy="521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rPr>
              <a:t>4</a:t>
            </a:r>
            <a:endParaRPr kumimoji="0" lang="zh-CN" altLang="en-US"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14" name="文本框 13"/>
          <p:cNvSpPr txBox="1"/>
          <p:nvPr/>
        </p:nvSpPr>
        <p:spPr>
          <a:xfrm>
            <a:off x="8789766" y="316501"/>
            <a:ext cx="2926057" cy="1815882"/>
          </a:xfrm>
          <a:prstGeom prst="rect">
            <a:avLst/>
          </a:prstGeom>
          <a:noFill/>
        </p:spPr>
        <p:txBody>
          <a:bodyPr wrap="square" rtlCol="0">
            <a:spAutoFit/>
          </a:bodyPr>
          <a:lstStyle>
            <a:defPPr>
              <a:defRPr lang="zh-CN"/>
            </a:defPPr>
            <a:lvl1pPr>
              <a:lnSpc>
                <a:spcPts val="2500"/>
              </a:lnSpc>
              <a:defRPr sz="1200">
                <a:latin typeface="义启隶书体" panose="02010601030101010101" pitchFamily="2" charset="-122"/>
                <a:ea typeface="义启隶书体" panose="02010601030101010101" pitchFamily="2" charset="-122"/>
              </a:defRPr>
            </a:lvl1pPr>
          </a:lstStyle>
          <a:p>
            <a:pPr algn="ctr">
              <a:lnSpc>
                <a:spcPct val="100000"/>
              </a:lnSpc>
            </a:pPr>
            <a:r>
              <a:rPr lang="en-US" altLang="zh-CN" sz="2800" b="1" dirty="0"/>
              <a:t>Focus your energy on getting out immediately. </a:t>
            </a:r>
            <a:endParaRPr lang="zh-CN" altLang="en-US" sz="2800" b="1" dirty="0"/>
          </a:p>
        </p:txBody>
      </p:sp>
      <p:sp>
        <p:nvSpPr>
          <p:cNvPr id="15" name="椭圆 14"/>
          <p:cNvSpPr/>
          <p:nvPr/>
        </p:nvSpPr>
        <p:spPr>
          <a:xfrm>
            <a:off x="3683242" y="1955011"/>
            <a:ext cx="552447" cy="55244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16" name="椭圆 15"/>
          <p:cNvSpPr/>
          <p:nvPr/>
        </p:nvSpPr>
        <p:spPr>
          <a:xfrm>
            <a:off x="3545285" y="1855672"/>
            <a:ext cx="797748" cy="797748"/>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17" name="文本框 16"/>
          <p:cNvSpPr txBox="1"/>
          <p:nvPr/>
        </p:nvSpPr>
        <p:spPr>
          <a:xfrm>
            <a:off x="3754821" y="1942099"/>
            <a:ext cx="6845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rPr>
              <a:t>1</a:t>
            </a:r>
            <a:endParaRPr kumimoji="0" lang="zh-CN" altLang="en-US"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18" name="文本框 17"/>
          <p:cNvSpPr txBox="1"/>
          <p:nvPr/>
        </p:nvSpPr>
        <p:spPr>
          <a:xfrm>
            <a:off x="137225" y="1017975"/>
            <a:ext cx="3127958" cy="412934"/>
          </a:xfrm>
          <a:prstGeom prst="rect">
            <a:avLst/>
          </a:prstGeom>
          <a:noFill/>
        </p:spPr>
        <p:txBody>
          <a:bodyPr wrap="square" rtlCol="0">
            <a:spAutoFit/>
          </a:bodyPr>
          <a:lstStyle>
            <a:defPPr>
              <a:defRPr lang="zh-CN"/>
            </a:defPPr>
            <a:lvl1pPr>
              <a:lnSpc>
                <a:spcPts val="2500"/>
              </a:lnSpc>
              <a:defRPr sz="1200">
                <a:latin typeface="义启隶书体" panose="02010601030101010101" pitchFamily="2" charset="-122"/>
                <a:ea typeface="义启隶书体" panose="02010601030101010101" pitchFamily="2" charset="-122"/>
              </a:defRPr>
            </a:lvl1pPr>
          </a:lstStyle>
          <a:p>
            <a:pPr algn="ctr"/>
            <a:r>
              <a:rPr lang="en-US" altLang="zh-CN" sz="2800" b="1" dirty="0"/>
              <a:t>Brace yourself.</a:t>
            </a:r>
            <a:endParaRPr lang="zh-CN" altLang="en-US" sz="2800" dirty="0">
              <a:solidFill>
                <a:schemeClr val="tx1">
                  <a:lumMod val="75000"/>
                  <a:lumOff val="25000"/>
                </a:schemeClr>
              </a:solidFill>
              <a:latin typeface="方正姚体" panose="02010601030101010101" pitchFamily="2" charset="-122"/>
              <a:ea typeface="方正姚体" panose="02010601030101010101" pitchFamily="2" charset="-122"/>
            </a:endParaRPr>
          </a:p>
        </p:txBody>
      </p:sp>
      <p:sp>
        <p:nvSpPr>
          <p:cNvPr id="20" name="椭圆 19"/>
          <p:cNvSpPr/>
          <p:nvPr/>
        </p:nvSpPr>
        <p:spPr>
          <a:xfrm>
            <a:off x="5556965" y="1070550"/>
            <a:ext cx="797748" cy="797748"/>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21" name="文本框 20"/>
          <p:cNvSpPr txBox="1"/>
          <p:nvPr/>
        </p:nvSpPr>
        <p:spPr>
          <a:xfrm>
            <a:off x="5776494" y="1180126"/>
            <a:ext cx="3586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rPr>
              <a:t>2</a:t>
            </a:r>
            <a:endParaRPr kumimoji="0" lang="zh-CN" altLang="en-US"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24" name="椭圆 23"/>
          <p:cNvSpPr/>
          <p:nvPr/>
        </p:nvSpPr>
        <p:spPr>
          <a:xfrm>
            <a:off x="4753366" y="2254546"/>
            <a:ext cx="2620860" cy="2385089"/>
          </a:xfrm>
          <a:prstGeom prst="ellipse">
            <a:avLst/>
          </a:prstGeom>
          <a:noFill/>
          <a:ln w="76200">
            <a:solidFill>
              <a:srgbClr val="FF01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25" name="文本框 24"/>
          <p:cNvSpPr txBox="1"/>
          <p:nvPr/>
        </p:nvSpPr>
        <p:spPr>
          <a:xfrm>
            <a:off x="5143411" y="2316352"/>
            <a:ext cx="1881230" cy="2246769"/>
          </a:xfrm>
          <a:prstGeom prst="rect">
            <a:avLst/>
          </a:prstGeom>
          <a:noFill/>
        </p:spPr>
        <p:txBody>
          <a:bodyPr wrap="square" rtlCol="0">
            <a:spAutoFit/>
          </a:bodyPr>
          <a:lstStyle/>
          <a:p>
            <a:pPr algn="ctr"/>
            <a:r>
              <a:rPr lang="en-US" altLang="zh-CN" sz="2800" b="1" dirty="0">
                <a:solidFill>
                  <a:srgbClr val="FF0000"/>
                </a:solidFill>
              </a:rPr>
              <a:t>How to </a:t>
            </a:r>
          </a:p>
          <a:p>
            <a:pPr algn="ctr"/>
            <a:r>
              <a:rPr lang="en-US" altLang="zh-CN" sz="2800" b="1" dirty="0">
                <a:solidFill>
                  <a:srgbClr val="FF0000"/>
                </a:solidFill>
              </a:rPr>
              <a:t>Survive </a:t>
            </a:r>
          </a:p>
          <a:p>
            <a:pPr algn="ctr"/>
            <a:r>
              <a:rPr lang="en-US" altLang="zh-CN" sz="2800" b="1" dirty="0">
                <a:solidFill>
                  <a:srgbClr val="FF0000"/>
                </a:solidFill>
              </a:rPr>
              <a:t>a Fall </a:t>
            </a:r>
          </a:p>
          <a:p>
            <a:pPr algn="ctr"/>
            <a:r>
              <a:rPr lang="en-US" altLang="zh-CN" sz="2800" b="1" dirty="0">
                <a:solidFill>
                  <a:srgbClr val="FF0000"/>
                </a:solidFill>
              </a:rPr>
              <a:t>Through Ice</a:t>
            </a:r>
            <a:endParaRPr lang="zh-CN" altLang="zh-CN" sz="2800" b="1" dirty="0">
              <a:solidFill>
                <a:srgbClr val="FF0000"/>
              </a:solidFill>
            </a:endParaRPr>
          </a:p>
        </p:txBody>
      </p:sp>
      <p:sp>
        <p:nvSpPr>
          <p:cNvPr id="26" name="文本框 25"/>
          <p:cNvSpPr txBox="1"/>
          <p:nvPr/>
        </p:nvSpPr>
        <p:spPr>
          <a:xfrm>
            <a:off x="8107497" y="3728763"/>
            <a:ext cx="3798100" cy="954107"/>
          </a:xfrm>
          <a:prstGeom prst="rect">
            <a:avLst/>
          </a:prstGeom>
          <a:noFill/>
        </p:spPr>
        <p:txBody>
          <a:bodyPr wrap="square" rtlCol="0">
            <a:spAutoFit/>
          </a:bodyPr>
          <a:lstStyle>
            <a:defPPr>
              <a:defRPr lang="zh-CN"/>
            </a:defPPr>
            <a:lvl1pPr>
              <a:lnSpc>
                <a:spcPts val="2500"/>
              </a:lnSpc>
              <a:defRPr sz="1200">
                <a:latin typeface="义启隶书体" panose="02010601030101010101" pitchFamily="2" charset="-122"/>
                <a:ea typeface="义启隶书体" panose="02010601030101010101" pitchFamily="2" charset="-122"/>
              </a:defRPr>
            </a:lvl1pPr>
          </a:lstStyle>
          <a:p>
            <a:pPr algn="ctr">
              <a:lnSpc>
                <a:spcPct val="100000"/>
              </a:lnSpc>
            </a:pPr>
            <a:r>
              <a:rPr lang="en-US" altLang="zh-CN" sz="2800" b="1" dirty="0"/>
              <a:t>Get horizontal </a:t>
            </a:r>
          </a:p>
          <a:p>
            <a:pPr algn="ctr">
              <a:lnSpc>
                <a:spcPct val="100000"/>
              </a:lnSpc>
            </a:pPr>
            <a:r>
              <a:rPr lang="en-US" altLang="zh-CN" sz="2800" b="1" dirty="0"/>
              <a:t>and kick your legs. </a:t>
            </a:r>
            <a:endParaRPr lang="zh-CN" altLang="en-US" sz="2800" b="1" dirty="0"/>
          </a:p>
        </p:txBody>
      </p:sp>
      <p:pic>
        <p:nvPicPr>
          <p:cNvPr id="27" name="图片 2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3059" y="114031"/>
            <a:ext cx="1904044" cy="1608635"/>
          </a:xfrm>
          <a:prstGeom prst="rect">
            <a:avLst/>
          </a:prstGeom>
          <a:noFill/>
          <a:ln>
            <a:noFill/>
          </a:ln>
        </p:spPr>
      </p:pic>
      <p:pic>
        <p:nvPicPr>
          <p:cNvPr id="28" name="图片 2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98442" y="2132384"/>
            <a:ext cx="2083241" cy="1260338"/>
          </a:xfrm>
          <a:prstGeom prst="rect">
            <a:avLst/>
          </a:prstGeom>
          <a:noFill/>
          <a:ln>
            <a:noFill/>
          </a:ln>
        </p:spPr>
      </p:pic>
      <p:pic>
        <p:nvPicPr>
          <p:cNvPr id="29" name="图片 2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38852" y="4821545"/>
            <a:ext cx="1970847" cy="1780488"/>
          </a:xfrm>
          <a:prstGeom prst="rect">
            <a:avLst/>
          </a:prstGeom>
          <a:noFill/>
          <a:ln>
            <a:noFill/>
          </a:ln>
        </p:spPr>
      </p:pic>
      <p:pic>
        <p:nvPicPr>
          <p:cNvPr id="30" name="图片 2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6663" y="5032826"/>
            <a:ext cx="2250514" cy="1594191"/>
          </a:xfrm>
          <a:prstGeom prst="rect">
            <a:avLst/>
          </a:prstGeom>
          <a:noFill/>
          <a:ln>
            <a:noFill/>
          </a:ln>
        </p:spPr>
      </p:pic>
      <p:pic>
        <p:nvPicPr>
          <p:cNvPr id="31" name="图片 30"/>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7808" y="1465537"/>
            <a:ext cx="1879812" cy="167522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750" fill="hold"/>
                                        <p:tgtEl>
                                          <p:spTgt spid="4"/>
                                        </p:tgtEl>
                                        <p:attrNameLst>
                                          <p:attrName>ppt_w</p:attrName>
                                        </p:attrNameLst>
                                      </p:cBhvr>
                                      <p:tavLst>
                                        <p:tav tm="0">
                                          <p:val>
                                            <p:fltVal val="0"/>
                                          </p:val>
                                        </p:tav>
                                        <p:tav tm="100000">
                                          <p:val>
                                            <p:strVal val="#ppt_w"/>
                                          </p:val>
                                        </p:tav>
                                      </p:tavLst>
                                    </p:anim>
                                    <p:anim calcmode="lin" valueType="num">
                                      <p:cBhvr>
                                        <p:cTn id="13" dur="750" fill="hold"/>
                                        <p:tgtEl>
                                          <p:spTgt spid="4"/>
                                        </p:tgtEl>
                                        <p:attrNameLst>
                                          <p:attrName>ppt_h</p:attrName>
                                        </p:attrNameLst>
                                      </p:cBhvr>
                                      <p:tavLst>
                                        <p:tav tm="0">
                                          <p:val>
                                            <p:fltVal val="0"/>
                                          </p:val>
                                        </p:tav>
                                        <p:tav tm="100000">
                                          <p:val>
                                            <p:strVal val="#ppt_h"/>
                                          </p:val>
                                        </p:tav>
                                      </p:tavLst>
                                    </p:anim>
                                    <p:animEffect transition="in" filter="fade">
                                      <p:cBhvr>
                                        <p:cTn id="14" dur="75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750" fill="hold"/>
                                        <p:tgtEl>
                                          <p:spTgt spid="5"/>
                                        </p:tgtEl>
                                        <p:attrNameLst>
                                          <p:attrName>ppt_w</p:attrName>
                                        </p:attrNameLst>
                                      </p:cBhvr>
                                      <p:tavLst>
                                        <p:tav tm="0">
                                          <p:val>
                                            <p:fltVal val="0"/>
                                          </p:val>
                                        </p:tav>
                                        <p:tav tm="100000">
                                          <p:val>
                                            <p:strVal val="#ppt_w"/>
                                          </p:val>
                                        </p:tav>
                                      </p:tavLst>
                                    </p:anim>
                                    <p:anim calcmode="lin" valueType="num">
                                      <p:cBhvr>
                                        <p:cTn id="18" dur="750" fill="hold"/>
                                        <p:tgtEl>
                                          <p:spTgt spid="5"/>
                                        </p:tgtEl>
                                        <p:attrNameLst>
                                          <p:attrName>ppt_h</p:attrName>
                                        </p:attrNameLst>
                                      </p:cBhvr>
                                      <p:tavLst>
                                        <p:tav tm="0">
                                          <p:val>
                                            <p:fltVal val="0"/>
                                          </p:val>
                                        </p:tav>
                                        <p:tav tm="100000">
                                          <p:val>
                                            <p:strVal val="#ppt_h"/>
                                          </p:val>
                                        </p:tav>
                                      </p:tavLst>
                                    </p:anim>
                                    <p:animEffect transition="in" filter="fade">
                                      <p:cBhvr>
                                        <p:cTn id="19" dur="75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750" fill="hold"/>
                                        <p:tgtEl>
                                          <p:spTgt spid="6"/>
                                        </p:tgtEl>
                                        <p:attrNameLst>
                                          <p:attrName>ppt_w</p:attrName>
                                        </p:attrNameLst>
                                      </p:cBhvr>
                                      <p:tavLst>
                                        <p:tav tm="0">
                                          <p:val>
                                            <p:fltVal val="0"/>
                                          </p:val>
                                        </p:tav>
                                        <p:tav tm="100000">
                                          <p:val>
                                            <p:strVal val="#ppt_w"/>
                                          </p:val>
                                        </p:tav>
                                      </p:tavLst>
                                    </p:anim>
                                    <p:anim calcmode="lin" valueType="num">
                                      <p:cBhvr>
                                        <p:cTn id="23" dur="750" fill="hold"/>
                                        <p:tgtEl>
                                          <p:spTgt spid="6"/>
                                        </p:tgtEl>
                                        <p:attrNameLst>
                                          <p:attrName>ppt_h</p:attrName>
                                        </p:attrNameLst>
                                      </p:cBhvr>
                                      <p:tavLst>
                                        <p:tav tm="0">
                                          <p:val>
                                            <p:fltVal val="0"/>
                                          </p:val>
                                        </p:tav>
                                        <p:tav tm="100000">
                                          <p:val>
                                            <p:strVal val="#ppt_h"/>
                                          </p:val>
                                        </p:tav>
                                      </p:tavLst>
                                    </p:anim>
                                    <p:animEffect transition="in" filter="fade">
                                      <p:cBhvr>
                                        <p:cTn id="24" dur="750"/>
                                        <p:tgtEl>
                                          <p:spTgt spid="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750" fill="hold"/>
                                        <p:tgtEl>
                                          <p:spTgt spid="7"/>
                                        </p:tgtEl>
                                        <p:attrNameLst>
                                          <p:attrName>ppt_w</p:attrName>
                                        </p:attrNameLst>
                                      </p:cBhvr>
                                      <p:tavLst>
                                        <p:tav tm="0">
                                          <p:val>
                                            <p:fltVal val="0"/>
                                          </p:val>
                                        </p:tav>
                                        <p:tav tm="100000">
                                          <p:val>
                                            <p:strVal val="#ppt_w"/>
                                          </p:val>
                                        </p:tav>
                                      </p:tavLst>
                                    </p:anim>
                                    <p:anim calcmode="lin" valueType="num">
                                      <p:cBhvr>
                                        <p:cTn id="28" dur="750" fill="hold"/>
                                        <p:tgtEl>
                                          <p:spTgt spid="7"/>
                                        </p:tgtEl>
                                        <p:attrNameLst>
                                          <p:attrName>ppt_h</p:attrName>
                                        </p:attrNameLst>
                                      </p:cBhvr>
                                      <p:tavLst>
                                        <p:tav tm="0">
                                          <p:val>
                                            <p:fltVal val="0"/>
                                          </p:val>
                                        </p:tav>
                                        <p:tav tm="100000">
                                          <p:val>
                                            <p:strVal val="#ppt_h"/>
                                          </p:val>
                                        </p:tav>
                                      </p:tavLst>
                                    </p:anim>
                                    <p:animEffect transition="in" filter="fade">
                                      <p:cBhvr>
                                        <p:cTn id="29" dur="750"/>
                                        <p:tgtEl>
                                          <p:spTgt spid="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750" fill="hold"/>
                                        <p:tgtEl>
                                          <p:spTgt spid="8"/>
                                        </p:tgtEl>
                                        <p:attrNameLst>
                                          <p:attrName>ppt_w</p:attrName>
                                        </p:attrNameLst>
                                      </p:cBhvr>
                                      <p:tavLst>
                                        <p:tav tm="0">
                                          <p:val>
                                            <p:fltVal val="0"/>
                                          </p:val>
                                        </p:tav>
                                        <p:tav tm="100000">
                                          <p:val>
                                            <p:strVal val="#ppt_w"/>
                                          </p:val>
                                        </p:tav>
                                      </p:tavLst>
                                    </p:anim>
                                    <p:anim calcmode="lin" valueType="num">
                                      <p:cBhvr>
                                        <p:cTn id="33" dur="750" fill="hold"/>
                                        <p:tgtEl>
                                          <p:spTgt spid="8"/>
                                        </p:tgtEl>
                                        <p:attrNameLst>
                                          <p:attrName>ppt_h</p:attrName>
                                        </p:attrNameLst>
                                      </p:cBhvr>
                                      <p:tavLst>
                                        <p:tav tm="0">
                                          <p:val>
                                            <p:fltVal val="0"/>
                                          </p:val>
                                        </p:tav>
                                        <p:tav tm="100000">
                                          <p:val>
                                            <p:strVal val="#ppt_h"/>
                                          </p:val>
                                        </p:tav>
                                      </p:tavLst>
                                    </p:anim>
                                    <p:animEffect transition="in" filter="fade">
                                      <p:cBhvr>
                                        <p:cTn id="34" dur="750"/>
                                        <p:tgtEl>
                                          <p:spTgt spid="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750" fill="hold"/>
                                        <p:tgtEl>
                                          <p:spTgt spid="9"/>
                                        </p:tgtEl>
                                        <p:attrNameLst>
                                          <p:attrName>ppt_w</p:attrName>
                                        </p:attrNameLst>
                                      </p:cBhvr>
                                      <p:tavLst>
                                        <p:tav tm="0">
                                          <p:val>
                                            <p:fltVal val="0"/>
                                          </p:val>
                                        </p:tav>
                                        <p:tav tm="100000">
                                          <p:val>
                                            <p:strVal val="#ppt_w"/>
                                          </p:val>
                                        </p:tav>
                                      </p:tavLst>
                                    </p:anim>
                                    <p:anim calcmode="lin" valueType="num">
                                      <p:cBhvr>
                                        <p:cTn id="38" dur="750" fill="hold"/>
                                        <p:tgtEl>
                                          <p:spTgt spid="9"/>
                                        </p:tgtEl>
                                        <p:attrNameLst>
                                          <p:attrName>ppt_h</p:attrName>
                                        </p:attrNameLst>
                                      </p:cBhvr>
                                      <p:tavLst>
                                        <p:tav tm="0">
                                          <p:val>
                                            <p:fltVal val="0"/>
                                          </p:val>
                                        </p:tav>
                                        <p:tav tm="100000">
                                          <p:val>
                                            <p:strVal val="#ppt_h"/>
                                          </p:val>
                                        </p:tav>
                                      </p:tavLst>
                                    </p:anim>
                                    <p:animEffect transition="in" filter="fade">
                                      <p:cBhvr>
                                        <p:cTn id="39" dur="750"/>
                                        <p:tgtEl>
                                          <p:spTgt spid="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750" fill="hold"/>
                                        <p:tgtEl>
                                          <p:spTgt spid="10"/>
                                        </p:tgtEl>
                                        <p:attrNameLst>
                                          <p:attrName>ppt_w</p:attrName>
                                        </p:attrNameLst>
                                      </p:cBhvr>
                                      <p:tavLst>
                                        <p:tav tm="0">
                                          <p:val>
                                            <p:fltVal val="0"/>
                                          </p:val>
                                        </p:tav>
                                        <p:tav tm="100000">
                                          <p:val>
                                            <p:strVal val="#ppt_w"/>
                                          </p:val>
                                        </p:tav>
                                      </p:tavLst>
                                    </p:anim>
                                    <p:anim calcmode="lin" valueType="num">
                                      <p:cBhvr>
                                        <p:cTn id="43" dur="750" fill="hold"/>
                                        <p:tgtEl>
                                          <p:spTgt spid="10"/>
                                        </p:tgtEl>
                                        <p:attrNameLst>
                                          <p:attrName>ppt_h</p:attrName>
                                        </p:attrNameLst>
                                      </p:cBhvr>
                                      <p:tavLst>
                                        <p:tav tm="0">
                                          <p:val>
                                            <p:fltVal val="0"/>
                                          </p:val>
                                        </p:tav>
                                        <p:tav tm="100000">
                                          <p:val>
                                            <p:strVal val="#ppt_h"/>
                                          </p:val>
                                        </p:tav>
                                      </p:tavLst>
                                    </p:anim>
                                    <p:animEffect transition="in" filter="fade">
                                      <p:cBhvr>
                                        <p:cTn id="44" dur="750"/>
                                        <p:tgtEl>
                                          <p:spTgt spid="1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750" fill="hold"/>
                                        <p:tgtEl>
                                          <p:spTgt spid="11"/>
                                        </p:tgtEl>
                                        <p:attrNameLst>
                                          <p:attrName>ppt_w</p:attrName>
                                        </p:attrNameLst>
                                      </p:cBhvr>
                                      <p:tavLst>
                                        <p:tav tm="0">
                                          <p:val>
                                            <p:fltVal val="0"/>
                                          </p:val>
                                        </p:tav>
                                        <p:tav tm="100000">
                                          <p:val>
                                            <p:strVal val="#ppt_w"/>
                                          </p:val>
                                        </p:tav>
                                      </p:tavLst>
                                    </p:anim>
                                    <p:anim calcmode="lin" valueType="num">
                                      <p:cBhvr>
                                        <p:cTn id="48" dur="750" fill="hold"/>
                                        <p:tgtEl>
                                          <p:spTgt spid="11"/>
                                        </p:tgtEl>
                                        <p:attrNameLst>
                                          <p:attrName>ppt_h</p:attrName>
                                        </p:attrNameLst>
                                      </p:cBhvr>
                                      <p:tavLst>
                                        <p:tav tm="0">
                                          <p:val>
                                            <p:fltVal val="0"/>
                                          </p:val>
                                        </p:tav>
                                        <p:tav tm="100000">
                                          <p:val>
                                            <p:strVal val="#ppt_h"/>
                                          </p:val>
                                        </p:tav>
                                      </p:tavLst>
                                    </p:anim>
                                    <p:animEffect transition="in" filter="fade">
                                      <p:cBhvr>
                                        <p:cTn id="49" dur="75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750" fill="hold"/>
                                        <p:tgtEl>
                                          <p:spTgt spid="12"/>
                                        </p:tgtEl>
                                        <p:attrNameLst>
                                          <p:attrName>ppt_w</p:attrName>
                                        </p:attrNameLst>
                                      </p:cBhvr>
                                      <p:tavLst>
                                        <p:tav tm="0">
                                          <p:val>
                                            <p:fltVal val="0"/>
                                          </p:val>
                                        </p:tav>
                                        <p:tav tm="100000">
                                          <p:val>
                                            <p:strVal val="#ppt_w"/>
                                          </p:val>
                                        </p:tav>
                                      </p:tavLst>
                                    </p:anim>
                                    <p:anim calcmode="lin" valueType="num">
                                      <p:cBhvr>
                                        <p:cTn id="53" dur="750" fill="hold"/>
                                        <p:tgtEl>
                                          <p:spTgt spid="12"/>
                                        </p:tgtEl>
                                        <p:attrNameLst>
                                          <p:attrName>ppt_h</p:attrName>
                                        </p:attrNameLst>
                                      </p:cBhvr>
                                      <p:tavLst>
                                        <p:tav tm="0">
                                          <p:val>
                                            <p:fltVal val="0"/>
                                          </p:val>
                                        </p:tav>
                                        <p:tav tm="100000">
                                          <p:val>
                                            <p:strVal val="#ppt_h"/>
                                          </p:val>
                                        </p:tav>
                                      </p:tavLst>
                                    </p:anim>
                                    <p:animEffect transition="in" filter="fade">
                                      <p:cBhvr>
                                        <p:cTn id="54" dur="750"/>
                                        <p:tgtEl>
                                          <p:spTgt spid="12"/>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Effect transition="in" filter="fade">
                                      <p:cBhvr>
                                        <p:cTn id="59" dur="750"/>
                                        <p:tgtEl>
                                          <p:spTgt spid="1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750" fill="hold"/>
                                        <p:tgtEl>
                                          <p:spTgt spid="14"/>
                                        </p:tgtEl>
                                        <p:attrNameLst>
                                          <p:attrName>ppt_w</p:attrName>
                                        </p:attrNameLst>
                                      </p:cBhvr>
                                      <p:tavLst>
                                        <p:tav tm="0">
                                          <p:val>
                                            <p:fltVal val="0"/>
                                          </p:val>
                                        </p:tav>
                                        <p:tav tm="100000">
                                          <p:val>
                                            <p:strVal val="#ppt_w"/>
                                          </p:val>
                                        </p:tav>
                                      </p:tavLst>
                                    </p:anim>
                                    <p:anim calcmode="lin" valueType="num">
                                      <p:cBhvr>
                                        <p:cTn id="63" dur="750" fill="hold"/>
                                        <p:tgtEl>
                                          <p:spTgt spid="14"/>
                                        </p:tgtEl>
                                        <p:attrNameLst>
                                          <p:attrName>ppt_h</p:attrName>
                                        </p:attrNameLst>
                                      </p:cBhvr>
                                      <p:tavLst>
                                        <p:tav tm="0">
                                          <p:val>
                                            <p:fltVal val="0"/>
                                          </p:val>
                                        </p:tav>
                                        <p:tav tm="100000">
                                          <p:val>
                                            <p:strVal val="#ppt_h"/>
                                          </p:val>
                                        </p:tav>
                                      </p:tavLst>
                                    </p:anim>
                                    <p:animEffect transition="in" filter="fade">
                                      <p:cBhvr>
                                        <p:cTn id="64" dur="750"/>
                                        <p:tgtEl>
                                          <p:spTgt spid="14"/>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750" fill="hold"/>
                                        <p:tgtEl>
                                          <p:spTgt spid="15"/>
                                        </p:tgtEl>
                                        <p:attrNameLst>
                                          <p:attrName>ppt_w</p:attrName>
                                        </p:attrNameLst>
                                      </p:cBhvr>
                                      <p:tavLst>
                                        <p:tav tm="0">
                                          <p:val>
                                            <p:fltVal val="0"/>
                                          </p:val>
                                        </p:tav>
                                        <p:tav tm="100000">
                                          <p:val>
                                            <p:strVal val="#ppt_w"/>
                                          </p:val>
                                        </p:tav>
                                      </p:tavLst>
                                    </p:anim>
                                    <p:anim calcmode="lin" valueType="num">
                                      <p:cBhvr>
                                        <p:cTn id="68" dur="750" fill="hold"/>
                                        <p:tgtEl>
                                          <p:spTgt spid="15"/>
                                        </p:tgtEl>
                                        <p:attrNameLst>
                                          <p:attrName>ppt_h</p:attrName>
                                        </p:attrNameLst>
                                      </p:cBhvr>
                                      <p:tavLst>
                                        <p:tav tm="0">
                                          <p:val>
                                            <p:fltVal val="0"/>
                                          </p:val>
                                        </p:tav>
                                        <p:tav tm="100000">
                                          <p:val>
                                            <p:strVal val="#ppt_h"/>
                                          </p:val>
                                        </p:tav>
                                      </p:tavLst>
                                    </p:anim>
                                    <p:animEffect transition="in" filter="fade">
                                      <p:cBhvr>
                                        <p:cTn id="69" dur="750"/>
                                        <p:tgtEl>
                                          <p:spTgt spid="1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750" fill="hold"/>
                                        <p:tgtEl>
                                          <p:spTgt spid="16"/>
                                        </p:tgtEl>
                                        <p:attrNameLst>
                                          <p:attrName>ppt_w</p:attrName>
                                        </p:attrNameLst>
                                      </p:cBhvr>
                                      <p:tavLst>
                                        <p:tav tm="0">
                                          <p:val>
                                            <p:fltVal val="0"/>
                                          </p:val>
                                        </p:tav>
                                        <p:tav tm="100000">
                                          <p:val>
                                            <p:strVal val="#ppt_w"/>
                                          </p:val>
                                        </p:tav>
                                      </p:tavLst>
                                    </p:anim>
                                    <p:anim calcmode="lin" valueType="num">
                                      <p:cBhvr>
                                        <p:cTn id="73" dur="750" fill="hold"/>
                                        <p:tgtEl>
                                          <p:spTgt spid="16"/>
                                        </p:tgtEl>
                                        <p:attrNameLst>
                                          <p:attrName>ppt_h</p:attrName>
                                        </p:attrNameLst>
                                      </p:cBhvr>
                                      <p:tavLst>
                                        <p:tav tm="0">
                                          <p:val>
                                            <p:fltVal val="0"/>
                                          </p:val>
                                        </p:tav>
                                        <p:tav tm="100000">
                                          <p:val>
                                            <p:strVal val="#ppt_h"/>
                                          </p:val>
                                        </p:tav>
                                      </p:tavLst>
                                    </p:anim>
                                    <p:animEffect transition="in" filter="fade">
                                      <p:cBhvr>
                                        <p:cTn id="74" dur="750"/>
                                        <p:tgtEl>
                                          <p:spTgt spid="16"/>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750" fill="hold"/>
                                        <p:tgtEl>
                                          <p:spTgt spid="17"/>
                                        </p:tgtEl>
                                        <p:attrNameLst>
                                          <p:attrName>ppt_w</p:attrName>
                                        </p:attrNameLst>
                                      </p:cBhvr>
                                      <p:tavLst>
                                        <p:tav tm="0">
                                          <p:val>
                                            <p:fltVal val="0"/>
                                          </p:val>
                                        </p:tav>
                                        <p:tav tm="100000">
                                          <p:val>
                                            <p:strVal val="#ppt_w"/>
                                          </p:val>
                                        </p:tav>
                                      </p:tavLst>
                                    </p:anim>
                                    <p:anim calcmode="lin" valueType="num">
                                      <p:cBhvr>
                                        <p:cTn id="78" dur="750" fill="hold"/>
                                        <p:tgtEl>
                                          <p:spTgt spid="17"/>
                                        </p:tgtEl>
                                        <p:attrNameLst>
                                          <p:attrName>ppt_h</p:attrName>
                                        </p:attrNameLst>
                                      </p:cBhvr>
                                      <p:tavLst>
                                        <p:tav tm="0">
                                          <p:val>
                                            <p:fltVal val="0"/>
                                          </p:val>
                                        </p:tav>
                                        <p:tav tm="100000">
                                          <p:val>
                                            <p:strVal val="#ppt_h"/>
                                          </p:val>
                                        </p:tav>
                                      </p:tavLst>
                                    </p:anim>
                                    <p:animEffect transition="in" filter="fade">
                                      <p:cBhvr>
                                        <p:cTn id="79" dur="750"/>
                                        <p:tgtEl>
                                          <p:spTgt spid="17"/>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750" fill="hold"/>
                                        <p:tgtEl>
                                          <p:spTgt spid="18"/>
                                        </p:tgtEl>
                                        <p:attrNameLst>
                                          <p:attrName>ppt_w</p:attrName>
                                        </p:attrNameLst>
                                      </p:cBhvr>
                                      <p:tavLst>
                                        <p:tav tm="0">
                                          <p:val>
                                            <p:fltVal val="0"/>
                                          </p:val>
                                        </p:tav>
                                        <p:tav tm="100000">
                                          <p:val>
                                            <p:strVal val="#ppt_w"/>
                                          </p:val>
                                        </p:tav>
                                      </p:tavLst>
                                    </p:anim>
                                    <p:anim calcmode="lin" valueType="num">
                                      <p:cBhvr>
                                        <p:cTn id="83" dur="750" fill="hold"/>
                                        <p:tgtEl>
                                          <p:spTgt spid="18"/>
                                        </p:tgtEl>
                                        <p:attrNameLst>
                                          <p:attrName>ppt_h</p:attrName>
                                        </p:attrNameLst>
                                      </p:cBhvr>
                                      <p:tavLst>
                                        <p:tav tm="0">
                                          <p:val>
                                            <p:fltVal val="0"/>
                                          </p:val>
                                        </p:tav>
                                        <p:tav tm="100000">
                                          <p:val>
                                            <p:strVal val="#ppt_h"/>
                                          </p:val>
                                        </p:tav>
                                      </p:tavLst>
                                    </p:anim>
                                    <p:animEffect transition="in" filter="fade">
                                      <p:cBhvr>
                                        <p:cTn id="84" dur="750"/>
                                        <p:tgtEl>
                                          <p:spTgt spid="18"/>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750" fill="hold"/>
                                        <p:tgtEl>
                                          <p:spTgt spid="20"/>
                                        </p:tgtEl>
                                        <p:attrNameLst>
                                          <p:attrName>ppt_w</p:attrName>
                                        </p:attrNameLst>
                                      </p:cBhvr>
                                      <p:tavLst>
                                        <p:tav tm="0">
                                          <p:val>
                                            <p:fltVal val="0"/>
                                          </p:val>
                                        </p:tav>
                                        <p:tav tm="100000">
                                          <p:val>
                                            <p:strVal val="#ppt_w"/>
                                          </p:val>
                                        </p:tav>
                                      </p:tavLst>
                                    </p:anim>
                                    <p:anim calcmode="lin" valueType="num">
                                      <p:cBhvr>
                                        <p:cTn id="88" dur="750" fill="hold"/>
                                        <p:tgtEl>
                                          <p:spTgt spid="20"/>
                                        </p:tgtEl>
                                        <p:attrNameLst>
                                          <p:attrName>ppt_h</p:attrName>
                                        </p:attrNameLst>
                                      </p:cBhvr>
                                      <p:tavLst>
                                        <p:tav tm="0">
                                          <p:val>
                                            <p:fltVal val="0"/>
                                          </p:val>
                                        </p:tav>
                                        <p:tav tm="100000">
                                          <p:val>
                                            <p:strVal val="#ppt_h"/>
                                          </p:val>
                                        </p:tav>
                                      </p:tavLst>
                                    </p:anim>
                                    <p:animEffect transition="in" filter="fade">
                                      <p:cBhvr>
                                        <p:cTn id="89" dur="750"/>
                                        <p:tgtEl>
                                          <p:spTgt spid="20"/>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childTnLst>
                          </p:cTn>
                        </p:par>
                        <p:par>
                          <p:cTn id="95" fill="hold">
                            <p:stCondLst>
                              <p:cond delay="1000"/>
                            </p:stCondLst>
                            <p:childTnLst>
                              <p:par>
                                <p:cTn id="96" presetID="53" presetClass="entr" presetSubtype="16" fill="hold" grpId="0" nodeType="afterEffect">
                                  <p:stCondLst>
                                    <p:cond delay="0"/>
                                  </p:stCondLst>
                                  <p:childTnLst>
                                    <p:set>
                                      <p:cBhvr>
                                        <p:cTn id="97" dur="1" fill="hold">
                                          <p:stCondLst>
                                            <p:cond delay="0"/>
                                          </p:stCondLst>
                                        </p:cTn>
                                        <p:tgtEl>
                                          <p:spTgt spid="23"/>
                                        </p:tgtEl>
                                        <p:attrNameLst>
                                          <p:attrName>style.visibility</p:attrName>
                                        </p:attrNameLst>
                                      </p:cBhvr>
                                      <p:to>
                                        <p:strVal val="visible"/>
                                      </p:to>
                                    </p:set>
                                    <p:anim calcmode="lin" valueType="num">
                                      <p:cBhvr>
                                        <p:cTn id="98" dur="750" fill="hold"/>
                                        <p:tgtEl>
                                          <p:spTgt spid="23"/>
                                        </p:tgtEl>
                                        <p:attrNameLst>
                                          <p:attrName>ppt_w</p:attrName>
                                        </p:attrNameLst>
                                      </p:cBhvr>
                                      <p:tavLst>
                                        <p:tav tm="0">
                                          <p:val>
                                            <p:fltVal val="0"/>
                                          </p:val>
                                        </p:tav>
                                        <p:tav tm="100000">
                                          <p:val>
                                            <p:strVal val="#ppt_w"/>
                                          </p:val>
                                        </p:tav>
                                      </p:tavLst>
                                    </p:anim>
                                    <p:anim calcmode="lin" valueType="num">
                                      <p:cBhvr>
                                        <p:cTn id="99" dur="750" fill="hold"/>
                                        <p:tgtEl>
                                          <p:spTgt spid="23"/>
                                        </p:tgtEl>
                                        <p:attrNameLst>
                                          <p:attrName>ppt_h</p:attrName>
                                        </p:attrNameLst>
                                      </p:cBhvr>
                                      <p:tavLst>
                                        <p:tav tm="0">
                                          <p:val>
                                            <p:fltVal val="0"/>
                                          </p:val>
                                        </p:tav>
                                        <p:tav tm="100000">
                                          <p:val>
                                            <p:strVal val="#ppt_h"/>
                                          </p:val>
                                        </p:tav>
                                      </p:tavLst>
                                    </p:anim>
                                    <p:animEffect transition="in" filter="fade">
                                      <p:cBhvr>
                                        <p:cTn id="100" dur="750"/>
                                        <p:tgtEl>
                                          <p:spTgt spid="23"/>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24"/>
                                        </p:tgtEl>
                                        <p:attrNameLst>
                                          <p:attrName>style.visibility</p:attrName>
                                        </p:attrNameLst>
                                      </p:cBhvr>
                                      <p:to>
                                        <p:strVal val="visible"/>
                                      </p:to>
                                    </p:set>
                                    <p:anim calcmode="lin" valueType="num">
                                      <p:cBhvr>
                                        <p:cTn id="103" dur="750" fill="hold"/>
                                        <p:tgtEl>
                                          <p:spTgt spid="24"/>
                                        </p:tgtEl>
                                        <p:attrNameLst>
                                          <p:attrName>ppt_w</p:attrName>
                                        </p:attrNameLst>
                                      </p:cBhvr>
                                      <p:tavLst>
                                        <p:tav tm="0">
                                          <p:val>
                                            <p:fltVal val="0"/>
                                          </p:val>
                                        </p:tav>
                                        <p:tav tm="100000">
                                          <p:val>
                                            <p:strVal val="#ppt_w"/>
                                          </p:val>
                                        </p:tav>
                                      </p:tavLst>
                                    </p:anim>
                                    <p:anim calcmode="lin" valueType="num">
                                      <p:cBhvr>
                                        <p:cTn id="104" dur="750" fill="hold"/>
                                        <p:tgtEl>
                                          <p:spTgt spid="24"/>
                                        </p:tgtEl>
                                        <p:attrNameLst>
                                          <p:attrName>ppt_h</p:attrName>
                                        </p:attrNameLst>
                                      </p:cBhvr>
                                      <p:tavLst>
                                        <p:tav tm="0">
                                          <p:val>
                                            <p:fltVal val="0"/>
                                          </p:val>
                                        </p:tav>
                                        <p:tav tm="100000">
                                          <p:val>
                                            <p:strVal val="#ppt_h"/>
                                          </p:val>
                                        </p:tav>
                                      </p:tavLst>
                                    </p:anim>
                                    <p:animEffect transition="in" filter="fade">
                                      <p:cBhvr>
                                        <p:cTn id="105" dur="750"/>
                                        <p:tgtEl>
                                          <p:spTgt spid="24"/>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6"/>
                                        </p:tgtEl>
                                        <p:attrNameLst>
                                          <p:attrName>style.visibility</p:attrName>
                                        </p:attrNameLst>
                                      </p:cBhvr>
                                      <p:to>
                                        <p:strVal val="visible"/>
                                      </p:to>
                                    </p:set>
                                    <p:anim calcmode="lin" valueType="num">
                                      <p:cBhvr>
                                        <p:cTn id="108" dur="750" fill="hold"/>
                                        <p:tgtEl>
                                          <p:spTgt spid="26"/>
                                        </p:tgtEl>
                                        <p:attrNameLst>
                                          <p:attrName>ppt_w</p:attrName>
                                        </p:attrNameLst>
                                      </p:cBhvr>
                                      <p:tavLst>
                                        <p:tav tm="0">
                                          <p:val>
                                            <p:fltVal val="0"/>
                                          </p:val>
                                        </p:tav>
                                        <p:tav tm="100000">
                                          <p:val>
                                            <p:strVal val="#ppt_w"/>
                                          </p:val>
                                        </p:tav>
                                      </p:tavLst>
                                    </p:anim>
                                    <p:anim calcmode="lin" valueType="num">
                                      <p:cBhvr>
                                        <p:cTn id="109" dur="750" fill="hold"/>
                                        <p:tgtEl>
                                          <p:spTgt spid="26"/>
                                        </p:tgtEl>
                                        <p:attrNameLst>
                                          <p:attrName>ppt_h</p:attrName>
                                        </p:attrNameLst>
                                      </p:cBhvr>
                                      <p:tavLst>
                                        <p:tav tm="0">
                                          <p:val>
                                            <p:fltVal val="0"/>
                                          </p:val>
                                        </p:tav>
                                        <p:tav tm="100000">
                                          <p:val>
                                            <p:strVal val="#ppt_h"/>
                                          </p:val>
                                        </p:tav>
                                      </p:tavLst>
                                    </p:anim>
                                    <p:animEffect transition="in" filter="fade">
                                      <p:cBhvr>
                                        <p:cTn id="110"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animBg="1"/>
      <p:bldP spid="4" grpId="0" animBg="1"/>
      <p:bldP spid="5" grpId="0" animBg="1"/>
      <p:bldP spid="6" grpId="0" animBg="1"/>
      <p:bldP spid="7" grpId="0"/>
      <p:bldP spid="8" grpId="0"/>
      <p:bldP spid="9" grpId="0"/>
      <p:bldP spid="10" grpId="0"/>
      <p:bldP spid="11" grpId="0" animBg="1"/>
      <p:bldP spid="12" grpId="0" animBg="1"/>
      <p:bldP spid="13" grpId="0"/>
      <p:bldP spid="14" grpId="0"/>
      <p:bldP spid="15" grpId="0" animBg="1"/>
      <p:bldP spid="16" grpId="0" animBg="1"/>
      <p:bldP spid="17" grpId="0"/>
      <p:bldP spid="18" grpId="0"/>
      <p:bldP spid="20" grpId="0" animBg="1"/>
      <p:bldP spid="21" grpId="0"/>
      <p:bldP spid="24" grpId="0" animBg="1"/>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898140" y="4169826"/>
            <a:ext cx="797748" cy="797748"/>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7" name="文本框 6"/>
          <p:cNvSpPr txBox="1"/>
          <p:nvPr/>
        </p:nvSpPr>
        <p:spPr>
          <a:xfrm>
            <a:off x="4114784" y="4251879"/>
            <a:ext cx="6845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rPr>
              <a:t>3</a:t>
            </a:r>
            <a:endParaRPr kumimoji="0" lang="zh-CN" altLang="en-US"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16" name="椭圆 15"/>
          <p:cNvSpPr/>
          <p:nvPr/>
        </p:nvSpPr>
        <p:spPr>
          <a:xfrm>
            <a:off x="3898140" y="1304472"/>
            <a:ext cx="797748" cy="797748"/>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17" name="文本框 16"/>
          <p:cNvSpPr txBox="1"/>
          <p:nvPr/>
        </p:nvSpPr>
        <p:spPr>
          <a:xfrm>
            <a:off x="4133941" y="1412267"/>
            <a:ext cx="6845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rPr>
              <a:t>1</a:t>
            </a:r>
            <a:endParaRPr kumimoji="0" lang="zh-CN" altLang="en-US"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20" name="椭圆 19"/>
          <p:cNvSpPr/>
          <p:nvPr/>
        </p:nvSpPr>
        <p:spPr>
          <a:xfrm>
            <a:off x="3898140" y="2756013"/>
            <a:ext cx="797748" cy="797748"/>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21" name="文本框 20"/>
          <p:cNvSpPr txBox="1"/>
          <p:nvPr/>
        </p:nvSpPr>
        <p:spPr>
          <a:xfrm>
            <a:off x="4114784" y="2891166"/>
            <a:ext cx="364456" cy="5378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rPr>
              <a:t>2</a:t>
            </a:r>
            <a:endParaRPr kumimoji="0" lang="zh-CN" altLang="en-US"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24" name="椭圆 23"/>
          <p:cNvSpPr/>
          <p:nvPr/>
        </p:nvSpPr>
        <p:spPr>
          <a:xfrm>
            <a:off x="738912" y="2217312"/>
            <a:ext cx="2620860" cy="2385089"/>
          </a:xfrm>
          <a:prstGeom prst="ellipse">
            <a:avLst/>
          </a:prstGeom>
          <a:noFill/>
          <a:ln w="76200">
            <a:solidFill>
              <a:srgbClr val="FF01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25" name="文本框 24"/>
          <p:cNvSpPr txBox="1"/>
          <p:nvPr/>
        </p:nvSpPr>
        <p:spPr>
          <a:xfrm>
            <a:off x="1072971" y="2447886"/>
            <a:ext cx="1881230" cy="1815882"/>
          </a:xfrm>
          <a:prstGeom prst="rect">
            <a:avLst/>
          </a:prstGeom>
          <a:noFill/>
        </p:spPr>
        <p:txBody>
          <a:bodyPr wrap="square" rtlCol="0">
            <a:spAutoFit/>
          </a:bodyPr>
          <a:lstStyle/>
          <a:p>
            <a:pPr algn="ctr"/>
            <a:r>
              <a:rPr lang="en-US" altLang="zh-CN" sz="2800" b="1" kern="0" dirty="0">
                <a:solidFill>
                  <a:srgbClr val="FF0000"/>
                </a:solidFill>
                <a:latin typeface="inherit"/>
                <a:ea typeface="宋体" panose="02010600030101010101" pitchFamily="2" charset="-122"/>
                <a:cs typeface="宋体" panose="02010600030101010101" pitchFamily="2" charset="-122"/>
              </a:rPr>
              <a:t>What should you do o</a:t>
            </a:r>
            <a:r>
              <a:rPr lang="en-US" altLang="zh-CN" sz="2800" b="1" kern="0" dirty="0">
                <a:solidFill>
                  <a:srgbClr val="FF0000"/>
                </a:solidFill>
                <a:effectLst/>
                <a:latin typeface="inherit"/>
                <a:ea typeface="宋体" panose="02010600030101010101" pitchFamily="2" charset="-122"/>
                <a:cs typeface="宋体" panose="02010600030101010101" pitchFamily="2" charset="-122"/>
              </a:rPr>
              <a:t>nce You're Out?</a:t>
            </a:r>
            <a:endParaRPr lang="zh-CN" altLang="zh-CN" sz="2800" b="1" dirty="0">
              <a:solidFill>
                <a:srgbClr val="FF0000"/>
              </a:solidFill>
            </a:endParaRPr>
          </a:p>
        </p:txBody>
      </p:sp>
      <p:sp>
        <p:nvSpPr>
          <p:cNvPr id="2" name="文本框 1"/>
          <p:cNvSpPr txBox="1"/>
          <p:nvPr/>
        </p:nvSpPr>
        <p:spPr>
          <a:xfrm>
            <a:off x="4817144" y="1143229"/>
            <a:ext cx="3657600" cy="954107"/>
          </a:xfrm>
          <a:prstGeom prst="rect">
            <a:avLst/>
          </a:prstGeom>
          <a:noFill/>
        </p:spPr>
        <p:txBody>
          <a:bodyPr wrap="square" rtlCol="0">
            <a:spAutoFit/>
          </a:bodyPr>
          <a:lstStyle/>
          <a:p>
            <a:pPr algn="ctr"/>
            <a:r>
              <a:rPr lang="en-US" altLang="zh-CN" sz="2800" b="1" kern="0" dirty="0">
                <a:solidFill>
                  <a:srgbClr val="545454"/>
                </a:solidFill>
                <a:effectLst/>
                <a:latin typeface="inherit"/>
                <a:ea typeface="宋体" panose="02010600030101010101" pitchFamily="2" charset="-122"/>
                <a:cs typeface="宋体" panose="02010600030101010101" pitchFamily="2" charset="-122"/>
              </a:rPr>
              <a:t>Retrace your footsteps back to safety.</a:t>
            </a:r>
            <a:r>
              <a:rPr lang="en-US" altLang="zh-CN" sz="2800" kern="0" dirty="0">
                <a:solidFill>
                  <a:srgbClr val="545454"/>
                </a:solidFill>
                <a:effectLst/>
                <a:latin typeface="Helvetica" panose="020B0604020202020204" pitchFamily="34" charset="0"/>
                <a:ea typeface="宋体" panose="02010600030101010101" pitchFamily="2" charset="-122"/>
                <a:cs typeface="宋体" panose="02010600030101010101" pitchFamily="2" charset="-122"/>
              </a:rPr>
              <a:t> </a:t>
            </a:r>
            <a:endParaRPr lang="zh-CN" altLang="en-US" sz="2800" dirty="0"/>
          </a:p>
        </p:txBody>
      </p:sp>
      <p:sp>
        <p:nvSpPr>
          <p:cNvPr id="19" name="文本框 18"/>
          <p:cNvSpPr txBox="1"/>
          <p:nvPr/>
        </p:nvSpPr>
        <p:spPr>
          <a:xfrm>
            <a:off x="4978607" y="2825965"/>
            <a:ext cx="2170579" cy="954107"/>
          </a:xfrm>
          <a:prstGeom prst="rect">
            <a:avLst/>
          </a:prstGeom>
          <a:noFill/>
        </p:spPr>
        <p:txBody>
          <a:bodyPr wrap="square" rtlCol="0">
            <a:spAutoFit/>
          </a:bodyPr>
          <a:lstStyle/>
          <a:p>
            <a:pPr algn="ctr"/>
            <a:r>
              <a:rPr lang="en-US" altLang="zh-CN" sz="2800" b="1" kern="0" dirty="0">
                <a:solidFill>
                  <a:srgbClr val="545454"/>
                </a:solidFill>
                <a:effectLst/>
                <a:latin typeface="inherit"/>
                <a:ea typeface="宋体" panose="02010600030101010101" pitchFamily="2" charset="-122"/>
                <a:cs typeface="宋体" panose="02010600030101010101" pitchFamily="2" charset="-122"/>
              </a:rPr>
              <a:t>Take off wet clothes.</a:t>
            </a:r>
            <a:r>
              <a:rPr lang="en-US" altLang="zh-CN" sz="2800" kern="0" dirty="0">
                <a:solidFill>
                  <a:srgbClr val="545454"/>
                </a:solidFill>
                <a:effectLst/>
                <a:latin typeface="Helvetica" panose="020B0604020202020204" pitchFamily="34" charset="0"/>
                <a:ea typeface="宋体" panose="02010600030101010101" pitchFamily="2" charset="-122"/>
                <a:cs typeface="宋体" panose="02010600030101010101" pitchFamily="2" charset="-122"/>
              </a:rPr>
              <a:t> </a:t>
            </a:r>
            <a:endParaRPr lang="zh-CN" altLang="en-US" sz="2800" dirty="0"/>
          </a:p>
        </p:txBody>
      </p:sp>
      <p:sp>
        <p:nvSpPr>
          <p:cNvPr id="22" name="文本框 21"/>
          <p:cNvSpPr txBox="1"/>
          <p:nvPr/>
        </p:nvSpPr>
        <p:spPr>
          <a:xfrm>
            <a:off x="4759885" y="4130484"/>
            <a:ext cx="2800226" cy="523220"/>
          </a:xfrm>
          <a:prstGeom prst="rect">
            <a:avLst/>
          </a:prstGeom>
          <a:noFill/>
        </p:spPr>
        <p:txBody>
          <a:bodyPr wrap="square" rtlCol="0">
            <a:spAutoFit/>
          </a:bodyPr>
          <a:lstStyle/>
          <a:p>
            <a:pPr algn="ctr"/>
            <a:r>
              <a:rPr lang="en-US" altLang="zh-CN" sz="2800" b="1" kern="0" dirty="0">
                <a:solidFill>
                  <a:srgbClr val="545454"/>
                </a:solidFill>
                <a:effectLst/>
                <a:latin typeface="inherit"/>
                <a:ea typeface="宋体" panose="02010600030101010101" pitchFamily="2" charset="-122"/>
                <a:cs typeface="宋体" panose="02010600030101010101" pitchFamily="2" charset="-122"/>
              </a:rPr>
              <a:t>Get warmed up.</a:t>
            </a:r>
            <a:r>
              <a:rPr lang="en-US" altLang="zh-CN" sz="2800" kern="0" dirty="0">
                <a:solidFill>
                  <a:srgbClr val="545454"/>
                </a:solidFill>
                <a:effectLst/>
                <a:latin typeface="Helvetica" panose="020B0604020202020204" pitchFamily="34" charset="0"/>
                <a:ea typeface="宋体" panose="02010600030101010101" pitchFamily="2" charset="-122"/>
                <a:cs typeface="宋体" panose="02010600030101010101" pitchFamily="2" charset="-122"/>
              </a:rPr>
              <a:t> </a:t>
            </a:r>
            <a:endParaRPr lang="zh-CN" altLang="en-US" sz="2800" dirty="0"/>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7444" y="4753378"/>
            <a:ext cx="2610464" cy="1816831"/>
          </a:xfrm>
          <a:prstGeom prst="rect">
            <a:avLst/>
          </a:prstGeom>
        </p:spPr>
      </p:pic>
      <p:pic>
        <p:nvPicPr>
          <p:cNvPr id="34" name="图片 3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6114" y="2593284"/>
            <a:ext cx="2292667" cy="1816831"/>
          </a:xfrm>
          <a:prstGeom prst="rect">
            <a:avLst/>
          </a:prstGeom>
          <a:noFill/>
          <a:ln>
            <a:noFill/>
          </a:ln>
        </p:spPr>
      </p:pic>
      <p:pic>
        <p:nvPicPr>
          <p:cNvPr id="36" name="图片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11938" y="706297"/>
            <a:ext cx="2083241" cy="174158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anim calcmode="lin" valueType="num">
                                      <p:cBhvr>
                                        <p:cTn id="23" dur="1000" fill="hold"/>
                                        <p:tgtEl>
                                          <p:spTgt spid="36"/>
                                        </p:tgtEl>
                                        <p:attrNameLst>
                                          <p:attrName>ppt_x</p:attrName>
                                        </p:attrNameLst>
                                      </p:cBhvr>
                                      <p:tavLst>
                                        <p:tav tm="0">
                                          <p:val>
                                            <p:strVal val="#ppt_x"/>
                                          </p:val>
                                        </p:tav>
                                        <p:tav tm="100000">
                                          <p:val>
                                            <p:strVal val="#ppt_x"/>
                                          </p:val>
                                        </p:tav>
                                      </p:tavLst>
                                    </p:anim>
                                    <p:anim calcmode="lin" valueType="num">
                                      <p:cBhvr>
                                        <p:cTn id="2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anim calcmode="lin" valueType="num">
                                      <p:cBhvr>
                                        <p:cTn id="45" dur="1000" fill="hold"/>
                                        <p:tgtEl>
                                          <p:spTgt spid="34"/>
                                        </p:tgtEl>
                                        <p:attrNameLst>
                                          <p:attrName>ppt_x</p:attrName>
                                        </p:attrNameLst>
                                      </p:cBhvr>
                                      <p:tavLst>
                                        <p:tav tm="0">
                                          <p:val>
                                            <p:strVal val="#ppt_x"/>
                                          </p:val>
                                        </p:tav>
                                        <p:tav tm="100000">
                                          <p:val>
                                            <p:strVal val="#ppt_x"/>
                                          </p:val>
                                        </p:tav>
                                      </p:tavLst>
                                    </p:anim>
                                    <p:anim calcmode="lin" valueType="num">
                                      <p:cBhvr>
                                        <p:cTn id="4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1000" fill="hold"/>
                                        <p:tgtEl>
                                          <p:spTgt spid="7"/>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1000"/>
                                        <p:tgtEl>
                                          <p:spTgt spid="22"/>
                                        </p:tgtEl>
                                      </p:cBhvr>
                                    </p:animEffect>
                                    <p:anim calcmode="lin" valueType="num">
                                      <p:cBhvr>
                                        <p:cTn id="62" dur="1000" fill="hold"/>
                                        <p:tgtEl>
                                          <p:spTgt spid="22"/>
                                        </p:tgtEl>
                                        <p:attrNameLst>
                                          <p:attrName>ppt_x</p:attrName>
                                        </p:attrNameLst>
                                      </p:cBhvr>
                                      <p:tavLst>
                                        <p:tav tm="0">
                                          <p:val>
                                            <p:strVal val="#ppt_x"/>
                                          </p:val>
                                        </p:tav>
                                        <p:tav tm="100000">
                                          <p:val>
                                            <p:strVal val="#ppt_x"/>
                                          </p:val>
                                        </p:tav>
                                      </p:tavLst>
                                    </p:anim>
                                    <p:anim calcmode="lin" valueType="num">
                                      <p:cBhvr>
                                        <p:cTn id="63" dur="1000" fill="hold"/>
                                        <p:tgtEl>
                                          <p:spTgt spid="22"/>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1000"/>
                                        <p:tgtEl>
                                          <p:spTgt spid="33"/>
                                        </p:tgtEl>
                                      </p:cBhvr>
                                    </p:animEffect>
                                    <p:anim calcmode="lin" valueType="num">
                                      <p:cBhvr>
                                        <p:cTn id="67" dur="1000" fill="hold"/>
                                        <p:tgtEl>
                                          <p:spTgt spid="33"/>
                                        </p:tgtEl>
                                        <p:attrNameLst>
                                          <p:attrName>ppt_x</p:attrName>
                                        </p:attrNameLst>
                                      </p:cBhvr>
                                      <p:tavLst>
                                        <p:tav tm="0">
                                          <p:val>
                                            <p:strVal val="#ppt_x"/>
                                          </p:val>
                                        </p:tav>
                                        <p:tav tm="100000">
                                          <p:val>
                                            <p:strVal val="#ppt_x"/>
                                          </p:val>
                                        </p:tav>
                                      </p:tavLst>
                                    </p:anim>
                                    <p:anim calcmode="lin" valueType="num">
                                      <p:cBhvr>
                                        <p:cTn id="6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6" grpId="0" animBg="1"/>
      <p:bldP spid="17" grpId="0"/>
      <p:bldP spid="20" grpId="0" animBg="1"/>
      <p:bldP spid="21" grpId="0"/>
      <p:bldP spid="2" grpId="0"/>
      <p:bldP spid="19"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t="5466" r="5716"/>
          <a:stretch>
            <a:fillRect/>
          </a:stretch>
        </p:blipFill>
        <p:spPr>
          <a:xfrm>
            <a:off x="9670133" y="3406728"/>
            <a:ext cx="2507235" cy="3382899"/>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5537" y="0"/>
            <a:ext cx="2014499" cy="2072298"/>
          </a:xfrm>
          <a:prstGeom prst="rect">
            <a:avLst/>
          </a:prstGeom>
        </p:spPr>
      </p:pic>
      <p:sp>
        <p:nvSpPr>
          <p:cNvPr id="17" name="文本框 16"/>
          <p:cNvSpPr txBox="1"/>
          <p:nvPr/>
        </p:nvSpPr>
        <p:spPr>
          <a:xfrm>
            <a:off x="1288112" y="198647"/>
            <a:ext cx="7553738" cy="477054"/>
          </a:xfrm>
          <a:prstGeom prst="rect">
            <a:avLst/>
          </a:prstGeom>
          <a:noFill/>
        </p:spPr>
        <p:txBody>
          <a:bodyPr wrap="square" rtlCol="0">
            <a:spAutoFit/>
          </a:bodyPr>
          <a:lstStyle/>
          <a:p>
            <a:pPr algn="ctr">
              <a:lnSpc>
                <a:spcPts val="3000"/>
              </a:lnSpc>
            </a:pPr>
            <a:r>
              <a:rPr kumimoji="0" lang="en-US" altLang="zh-CN" sz="28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Step 3     </a:t>
            </a:r>
            <a:r>
              <a:rPr lang="en-US" altLang="zh-CN" sz="2800" dirty="0">
                <a:solidFill>
                  <a:schemeClr val="tx1">
                    <a:lumMod val="75000"/>
                    <a:lumOff val="25000"/>
                  </a:schemeClr>
                </a:solidFill>
                <a:latin typeface="方正姚体" panose="02010601030101010101" pitchFamily="2" charset="-122"/>
                <a:ea typeface="方正姚体" panose="02010601030101010101" pitchFamily="2" charset="-122"/>
              </a:rPr>
              <a:t>Episodic reasoning  </a:t>
            </a:r>
            <a:r>
              <a:rPr lang="zh-CN" altLang="en-US" sz="2800" dirty="0">
                <a:solidFill>
                  <a:schemeClr val="tx1">
                    <a:lumMod val="75000"/>
                    <a:lumOff val="25000"/>
                  </a:schemeClr>
                </a:solidFill>
                <a:latin typeface="Times New Roman" panose="02020603050405020304" pitchFamily="18" charset="0"/>
                <a:ea typeface="方正姚体" panose="02010601030101010101" pitchFamily="2" charset="-122"/>
                <a:cs typeface="Times New Roman" panose="02020603050405020304" pitchFamily="18" charset="0"/>
              </a:rPr>
              <a:t>情节推理</a:t>
            </a:r>
          </a:p>
        </p:txBody>
      </p:sp>
      <p:sp>
        <p:nvSpPr>
          <p:cNvPr id="4" name="矩形 3"/>
          <p:cNvSpPr/>
          <p:nvPr/>
        </p:nvSpPr>
        <p:spPr>
          <a:xfrm>
            <a:off x="10516216" y="1340452"/>
            <a:ext cx="1569660" cy="1754326"/>
          </a:xfrm>
          <a:prstGeom prst="rect">
            <a:avLst/>
          </a:prstGeom>
          <a:noFill/>
        </p:spPr>
        <p:txBody>
          <a:bodyPr wrap="none" lIns="91440" tIns="45720" rIns="91440" bIns="45720">
            <a:spAutoFit/>
          </a:bodyPr>
          <a:lstStyle/>
          <a:p>
            <a:pPr algn="ctr"/>
            <a:r>
              <a:rPr lang="zh-CN" alt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学以</a:t>
            </a:r>
            <a:endParaRPr lang="en-US" altLang="zh-CN"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r>
              <a:rPr lang="zh-CN" alt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致用</a:t>
            </a:r>
          </a:p>
        </p:txBody>
      </p:sp>
      <p:sp>
        <p:nvSpPr>
          <p:cNvPr id="5" name="文本框 4"/>
          <p:cNvSpPr txBox="1"/>
          <p:nvPr/>
        </p:nvSpPr>
        <p:spPr>
          <a:xfrm>
            <a:off x="298142" y="1232866"/>
            <a:ext cx="9798622"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Times New Roman" panose="02020603050405020304" pitchFamily="18" charset="0"/>
                <a:sym typeface="+mn-ea"/>
              </a:rPr>
              <a:t>Paragraph 2:</a:t>
            </a:r>
            <a:endPar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Times New Roman" panose="02020603050405020304" pitchFamily="18" charset="0"/>
                <a:sym typeface="+mn-ea"/>
              </a:rPr>
              <a:t>    The moment I crashed through the kitchen door, sobbing, mum rushed over</a:t>
            </a:r>
            <a:r>
              <a:rPr lang="en-US" altLang="zh-CN" sz="2800" dirty="0">
                <a:solidFill>
                  <a:prstClr val="black"/>
                </a:solidFill>
                <a:latin typeface="Times New Roman" panose="02020603050405020304" pitchFamily="18" charset="0"/>
                <a:cs typeface="Times New Roman" panose="02020603050405020304" pitchFamily="18" charset="0"/>
                <a:sym typeface="+mn-ea"/>
              </a:rPr>
              <a:t>. </a:t>
            </a:r>
          </a:p>
          <a:p>
            <a:pPr lvl="0">
              <a:spcBef>
                <a:spcPct val="0"/>
              </a:spcBef>
              <a:defRPr/>
            </a:pPr>
            <a:endParaRPr lang="en-US" altLang="zh-CN" sz="2800" dirty="0">
              <a:solidFill>
                <a:prstClr val="black"/>
              </a:solidFill>
              <a:latin typeface="Times New Roman" panose="02020603050405020304" pitchFamily="18" charset="0"/>
              <a:cs typeface="Times New Roman" panose="02020603050405020304" pitchFamily="18" charset="0"/>
              <a:sym typeface="+mn-ea"/>
            </a:endParaRPr>
          </a:p>
          <a:p>
            <a:pPr lvl="0">
              <a:spcBef>
                <a:spcPct val="0"/>
              </a:spcBef>
              <a:defRPr/>
            </a:pPr>
            <a:endParaRPr lang="en-US" altLang="zh-CN" sz="2800" dirty="0">
              <a:solidFill>
                <a:prstClr val="black"/>
              </a:solidFill>
              <a:latin typeface="Times New Roman" panose="02020603050405020304" pitchFamily="18" charset="0"/>
              <a:cs typeface="Times New Roman" panose="02020603050405020304" pitchFamily="18" charset="0"/>
              <a:sym typeface="+mn-ea"/>
            </a:endParaRPr>
          </a:p>
          <a:p>
            <a:pPr lvl="0">
              <a:spcBef>
                <a:spcPct val="0"/>
              </a:spcBef>
              <a:defRPr/>
            </a:pPr>
            <a:r>
              <a:rPr lang="en-US" altLang="zh-CN" sz="2800" dirty="0">
                <a:solidFill>
                  <a:prstClr val="black"/>
                </a:solidFill>
                <a:latin typeface="Times New Roman" panose="02020603050405020304" pitchFamily="18" charset="0"/>
                <a:cs typeface="Times New Roman" panose="02020603050405020304" pitchFamily="18" charset="0"/>
                <a:sym typeface="+mn-ea"/>
              </a:rPr>
              <a:t>Paragraph 1:</a:t>
            </a:r>
            <a:endParaRPr lang="zh-CN" altLang="en-US" sz="2800" dirty="0">
              <a:solidFill>
                <a:prstClr val="black"/>
              </a:solidFill>
              <a:latin typeface="Times New Roman" panose="02020603050405020304" pitchFamily="18" charset="0"/>
              <a:cs typeface="Times New Roman" panose="02020603050405020304" pitchFamily="18" charset="0"/>
            </a:endParaRPr>
          </a:p>
          <a:p>
            <a:pPr lvl="0">
              <a:spcBef>
                <a:spcPct val="0"/>
              </a:spcBef>
              <a:defRPr/>
            </a:pPr>
            <a:r>
              <a:rPr lang="en-US" altLang="zh-CN" sz="2800" dirty="0">
                <a:solidFill>
                  <a:prstClr val="black"/>
                </a:solidFill>
                <a:latin typeface="Times New Roman" panose="02020603050405020304" pitchFamily="18" charset="0"/>
                <a:cs typeface="Times New Roman" panose="02020603050405020304" pitchFamily="18" charset="0"/>
                <a:sym typeface="+mn-ea"/>
              </a:rPr>
              <a:t>    Harry turned and ran from the pond.</a:t>
            </a:r>
          </a:p>
          <a:p>
            <a:pPr lvl="0">
              <a:spcBef>
                <a:spcPct val="0"/>
              </a:spcBef>
              <a:defRPr/>
            </a:pPr>
            <a:r>
              <a:rPr lang="en-US" altLang="zh-CN" sz="2800" dirty="0">
                <a:solidFill>
                  <a:prstClr val="black"/>
                </a:solidFill>
                <a:latin typeface="Times New Roman" panose="02020603050405020304" pitchFamily="18" charset="0"/>
                <a:cs typeface="Times New Roman" panose="02020603050405020304" pitchFamily="18" charset="0"/>
                <a:sym typeface="+mn-ea"/>
              </a:rPr>
              <a:t> </a:t>
            </a:r>
            <a:endParaRPr lang="en-US" altLang="zh-CN" sz="2800" u="sng" dirty="0">
              <a:solidFill>
                <a:prstClr val="black"/>
              </a:solidFill>
              <a:latin typeface="Times New Roman" panose="02020603050405020304" pitchFamily="18" charset="0"/>
              <a:cs typeface="Times New Roman" panose="02020603050405020304" pitchFamily="18" charset="0"/>
              <a:sym typeface="+mn-ea"/>
            </a:endParaRPr>
          </a:p>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Times New Roman" panose="02020603050405020304" pitchFamily="18" charset="0"/>
            </a:endParaRPr>
          </a:p>
        </p:txBody>
      </p:sp>
      <p:sp>
        <p:nvSpPr>
          <p:cNvPr id="6" name="文本框 5"/>
          <p:cNvSpPr txBox="1"/>
          <p:nvPr/>
        </p:nvSpPr>
        <p:spPr>
          <a:xfrm>
            <a:off x="146845" y="675701"/>
            <a:ext cx="9207949" cy="461665"/>
          </a:xfrm>
          <a:prstGeom prst="rect">
            <a:avLst/>
          </a:prstGeom>
          <a:noFill/>
        </p:spPr>
        <p:txBody>
          <a:bodyPr wrap="square" rtlCol="0">
            <a:spAutoFit/>
          </a:bodyPr>
          <a:lstStyle/>
          <a:p>
            <a:r>
              <a:rPr lang="zh-CN" altLang="en-US" sz="2400" dirty="0">
                <a:latin typeface="宋体" panose="02010600030101010101" pitchFamily="2" charset="-122"/>
                <a:ea typeface="宋体" panose="02010600030101010101" pitchFamily="2" charset="-122"/>
              </a:rPr>
              <a:t>根据所学的相关知识，结合“逆推法”，对情节做出如下推理：</a:t>
            </a:r>
          </a:p>
        </p:txBody>
      </p:sp>
      <p:cxnSp>
        <p:nvCxnSpPr>
          <p:cNvPr id="8" name="直接连接符 7"/>
          <p:cNvCxnSpPr/>
          <p:nvPr/>
        </p:nvCxnSpPr>
        <p:spPr>
          <a:xfrm>
            <a:off x="2618154" y="2203938"/>
            <a:ext cx="49315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4884615" y="2203938"/>
            <a:ext cx="0" cy="8049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3743570" y="2913585"/>
            <a:ext cx="2540000" cy="523220"/>
          </a:xfrm>
          <a:prstGeom prst="rect">
            <a:avLst/>
          </a:prstGeom>
          <a:noFill/>
        </p:spPr>
        <p:txBody>
          <a:bodyPr wrap="square" rtlCol="0">
            <a:spAutoFit/>
          </a:bodyPr>
          <a:lstStyle/>
          <a:p>
            <a:r>
              <a:rPr lang="en-US" altLang="zh-CN" sz="2800" dirty="0">
                <a:solidFill>
                  <a:srgbClr val="FF01E7"/>
                </a:solidFill>
              </a:rPr>
              <a:t>“I” was rescued.</a:t>
            </a:r>
            <a:endParaRPr lang="zh-CN" altLang="en-US" sz="2800" dirty="0">
              <a:solidFill>
                <a:srgbClr val="FF01E7"/>
              </a:solidFill>
            </a:endParaRPr>
          </a:p>
        </p:txBody>
      </p:sp>
      <p:sp>
        <p:nvSpPr>
          <p:cNvPr id="13" name="箭头: 右弧形 12"/>
          <p:cNvSpPr/>
          <p:nvPr/>
        </p:nvSpPr>
        <p:spPr>
          <a:xfrm rot="20429480">
            <a:off x="6481099" y="3095127"/>
            <a:ext cx="1102992" cy="1725135"/>
          </a:xfrm>
          <a:prstGeom prst="curvedLeftArrow">
            <a:avLst/>
          </a:prstGeom>
          <a:ln>
            <a:solidFill>
              <a:srgbClr val="FF01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文本框 13"/>
          <p:cNvSpPr txBox="1"/>
          <p:nvPr/>
        </p:nvSpPr>
        <p:spPr>
          <a:xfrm>
            <a:off x="4299141" y="4654984"/>
            <a:ext cx="3414644" cy="523220"/>
          </a:xfrm>
          <a:prstGeom prst="rect">
            <a:avLst/>
          </a:prstGeom>
          <a:noFill/>
        </p:spPr>
        <p:txBody>
          <a:bodyPr wrap="square" rtlCol="0">
            <a:spAutoFit/>
          </a:bodyPr>
          <a:lstStyle/>
          <a:p>
            <a:r>
              <a:rPr lang="en-US" altLang="zh-CN" sz="2800" dirty="0">
                <a:solidFill>
                  <a:srgbClr val="FF01E7"/>
                </a:solidFill>
                <a:latin typeface="Times New Roman" panose="02020603050405020304" pitchFamily="18" charset="0"/>
                <a:cs typeface="Times New Roman" panose="02020603050405020304" pitchFamily="18" charset="0"/>
              </a:rPr>
              <a:t>How was </a:t>
            </a:r>
            <a:r>
              <a:rPr lang="zh-CN" altLang="en-US" sz="2800" dirty="0">
                <a:solidFill>
                  <a:srgbClr val="FF01E7"/>
                </a:solidFill>
                <a:latin typeface="Times New Roman" panose="02020603050405020304" pitchFamily="18" charset="0"/>
                <a:cs typeface="Times New Roman" panose="02020603050405020304" pitchFamily="18" charset="0"/>
              </a:rPr>
              <a:t>“</a:t>
            </a:r>
            <a:r>
              <a:rPr lang="en-US" altLang="zh-CN" sz="2800" dirty="0">
                <a:solidFill>
                  <a:srgbClr val="FF01E7"/>
                </a:solidFill>
                <a:latin typeface="Times New Roman" panose="02020603050405020304" pitchFamily="18" charset="0"/>
                <a:cs typeface="Times New Roman" panose="02020603050405020304" pitchFamily="18" charset="0"/>
              </a:rPr>
              <a:t>I</a:t>
            </a:r>
            <a:r>
              <a:rPr lang="zh-CN" altLang="en-US" sz="2800" dirty="0">
                <a:solidFill>
                  <a:srgbClr val="FF01E7"/>
                </a:solidFill>
                <a:latin typeface="Times New Roman" panose="02020603050405020304" pitchFamily="18" charset="0"/>
                <a:cs typeface="Times New Roman" panose="02020603050405020304" pitchFamily="18" charset="0"/>
              </a:rPr>
              <a:t>”</a:t>
            </a:r>
            <a:r>
              <a:rPr lang="en-US" altLang="zh-CN" sz="2800" dirty="0">
                <a:solidFill>
                  <a:srgbClr val="FF01E7"/>
                </a:solidFill>
                <a:latin typeface="Times New Roman" panose="02020603050405020304" pitchFamily="18" charset="0"/>
                <a:cs typeface="Times New Roman" panose="02020603050405020304" pitchFamily="18" charset="0"/>
              </a:rPr>
              <a:t> rescued?</a:t>
            </a:r>
            <a:endParaRPr lang="zh-CN" altLang="en-US" sz="2800" dirty="0">
              <a:solidFill>
                <a:srgbClr val="FF01E7"/>
              </a:solidFill>
              <a:latin typeface="Times New Roman" panose="02020603050405020304" pitchFamily="18" charset="0"/>
              <a:cs typeface="Times New Roman" panose="02020603050405020304" pitchFamily="18" charset="0"/>
            </a:endParaRPr>
          </a:p>
        </p:txBody>
      </p:sp>
      <p:cxnSp>
        <p:nvCxnSpPr>
          <p:cNvPr id="16" name="直接连接符 15"/>
          <p:cNvCxnSpPr/>
          <p:nvPr/>
        </p:nvCxnSpPr>
        <p:spPr>
          <a:xfrm>
            <a:off x="687754" y="4353169"/>
            <a:ext cx="52988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3034054" y="4362540"/>
            <a:ext cx="1700465" cy="14712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flipH="1">
            <a:off x="2618154" y="4353169"/>
            <a:ext cx="415900" cy="115676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4806715" y="5466352"/>
            <a:ext cx="4221955" cy="954107"/>
          </a:xfrm>
          <a:prstGeom prst="rect">
            <a:avLst/>
          </a:prstGeom>
          <a:noFill/>
        </p:spPr>
        <p:txBody>
          <a:bodyPr wrap="square" rtlCol="0">
            <a:spAutoFit/>
          </a:bodyPr>
          <a:lstStyle/>
          <a:p>
            <a:r>
              <a:rPr lang="zh-CN" altLang="en-US" sz="2800" dirty="0">
                <a:solidFill>
                  <a:srgbClr val="FF01E7"/>
                </a:solidFill>
                <a:latin typeface="Times New Roman" panose="02020603050405020304" pitchFamily="18" charset="0"/>
                <a:cs typeface="Times New Roman" panose="02020603050405020304" pitchFamily="18" charset="0"/>
              </a:rPr>
              <a:t>可能性</a:t>
            </a:r>
            <a:r>
              <a:rPr lang="en-US" altLang="zh-CN" sz="2800" dirty="0">
                <a:solidFill>
                  <a:srgbClr val="FF01E7"/>
                </a:solidFill>
                <a:latin typeface="Times New Roman" panose="02020603050405020304" pitchFamily="18" charset="0"/>
                <a:cs typeface="Times New Roman" panose="02020603050405020304" pitchFamily="18" charset="0"/>
              </a:rPr>
              <a:t>2</a:t>
            </a:r>
            <a:r>
              <a:rPr lang="zh-CN" altLang="en-US" sz="2800" dirty="0">
                <a:solidFill>
                  <a:srgbClr val="FF01E7"/>
                </a:solidFill>
                <a:latin typeface="Times New Roman" panose="02020603050405020304" pitchFamily="18" charset="0"/>
                <a:cs typeface="Times New Roman" panose="02020603050405020304" pitchFamily="18" charset="0"/>
              </a:rPr>
              <a:t>：</a:t>
            </a:r>
            <a:r>
              <a:rPr lang="en-US" altLang="zh-CN" sz="2800" dirty="0">
                <a:solidFill>
                  <a:srgbClr val="FF01E7"/>
                </a:solidFill>
                <a:latin typeface="Times New Roman" panose="02020603050405020304" pitchFamily="18" charset="0"/>
                <a:cs typeface="Times New Roman" panose="02020603050405020304" pitchFamily="18" charset="0"/>
              </a:rPr>
              <a:t> Harry ran away and left me alone.</a:t>
            </a:r>
            <a:endParaRPr lang="zh-CN" altLang="en-US" sz="2800" dirty="0">
              <a:solidFill>
                <a:srgbClr val="FF01E7"/>
              </a:solidFill>
              <a:latin typeface="Times New Roman" panose="02020603050405020304" pitchFamily="18" charset="0"/>
              <a:cs typeface="Times New Roman" panose="02020603050405020304" pitchFamily="18" charset="0"/>
            </a:endParaRPr>
          </a:p>
        </p:txBody>
      </p:sp>
      <p:sp>
        <p:nvSpPr>
          <p:cNvPr id="34" name="文本框 33"/>
          <p:cNvSpPr txBox="1"/>
          <p:nvPr/>
        </p:nvSpPr>
        <p:spPr>
          <a:xfrm>
            <a:off x="146845" y="5356763"/>
            <a:ext cx="4299539" cy="954107"/>
          </a:xfrm>
          <a:prstGeom prst="rect">
            <a:avLst/>
          </a:prstGeom>
          <a:noFill/>
        </p:spPr>
        <p:txBody>
          <a:bodyPr wrap="square" rtlCol="0">
            <a:spAutoFit/>
          </a:bodyPr>
          <a:lstStyle/>
          <a:p>
            <a:r>
              <a:rPr lang="zh-CN" altLang="en-US" sz="2800" dirty="0">
                <a:solidFill>
                  <a:srgbClr val="FF01E7"/>
                </a:solidFill>
                <a:latin typeface="Times New Roman" panose="02020603050405020304" pitchFamily="18" charset="0"/>
                <a:cs typeface="Times New Roman" panose="02020603050405020304" pitchFamily="18" charset="0"/>
              </a:rPr>
              <a:t>可能性</a:t>
            </a:r>
            <a:r>
              <a:rPr lang="en-US" altLang="zh-CN" sz="2800" dirty="0">
                <a:solidFill>
                  <a:srgbClr val="FF01E7"/>
                </a:solidFill>
                <a:latin typeface="Times New Roman" panose="02020603050405020304" pitchFamily="18" charset="0"/>
                <a:cs typeface="Times New Roman" panose="02020603050405020304" pitchFamily="18" charset="0"/>
              </a:rPr>
              <a:t>1</a:t>
            </a:r>
            <a:r>
              <a:rPr lang="zh-CN" altLang="en-US" sz="2800" dirty="0">
                <a:solidFill>
                  <a:srgbClr val="FF01E7"/>
                </a:solidFill>
                <a:latin typeface="Times New Roman" panose="02020603050405020304" pitchFamily="18" charset="0"/>
                <a:cs typeface="Times New Roman" panose="02020603050405020304" pitchFamily="18" charset="0"/>
              </a:rPr>
              <a:t>：</a:t>
            </a:r>
            <a:r>
              <a:rPr lang="en-US" altLang="zh-CN" sz="2800" dirty="0">
                <a:solidFill>
                  <a:srgbClr val="FF01E7"/>
                </a:solidFill>
                <a:latin typeface="Times New Roman" panose="02020603050405020304" pitchFamily="18" charset="0"/>
                <a:cs typeface="Times New Roman" panose="02020603050405020304" pitchFamily="18" charset="0"/>
              </a:rPr>
              <a:t>Harry ran away and asked sb./ </a:t>
            </a:r>
            <a:r>
              <a:rPr lang="en-US" altLang="zh-CN" sz="2800" dirty="0" err="1">
                <a:solidFill>
                  <a:srgbClr val="FF01E7"/>
                </a:solidFill>
                <a:latin typeface="Times New Roman" panose="02020603050405020304" pitchFamily="18" charset="0"/>
                <a:cs typeface="Times New Roman" panose="02020603050405020304" pitchFamily="18" charset="0"/>
              </a:rPr>
              <a:t>sth</a:t>
            </a:r>
            <a:r>
              <a:rPr lang="en-US" altLang="zh-CN" sz="2800" dirty="0">
                <a:solidFill>
                  <a:srgbClr val="FF01E7"/>
                </a:solidFill>
                <a:latin typeface="Times New Roman" panose="02020603050405020304" pitchFamily="18" charset="0"/>
                <a:cs typeface="Times New Roman" panose="02020603050405020304" pitchFamily="18" charset="0"/>
              </a:rPr>
              <a:t>. for help.</a:t>
            </a:r>
            <a:endParaRPr lang="zh-CN" altLang="en-US" sz="2800" dirty="0">
              <a:solidFill>
                <a:srgbClr val="FF01E7"/>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1000"/>
                                        <p:tgtEl>
                                          <p:spTgt spid="34"/>
                                        </p:tgtEl>
                                      </p:cBhvr>
                                    </p:animEffect>
                                    <p:anim calcmode="lin" valueType="num">
                                      <p:cBhvr>
                                        <p:cTn id="57" dur="1000" fill="hold"/>
                                        <p:tgtEl>
                                          <p:spTgt spid="34"/>
                                        </p:tgtEl>
                                        <p:attrNameLst>
                                          <p:attrName>ppt_x</p:attrName>
                                        </p:attrNameLst>
                                      </p:cBhvr>
                                      <p:tavLst>
                                        <p:tav tm="0">
                                          <p:val>
                                            <p:strVal val="#ppt_x"/>
                                          </p:val>
                                        </p:tav>
                                        <p:tav tm="100000">
                                          <p:val>
                                            <p:strVal val="#ppt_x"/>
                                          </p:val>
                                        </p:tav>
                                      </p:tavLst>
                                    </p:anim>
                                    <p:anim calcmode="lin" valueType="num">
                                      <p:cBhvr>
                                        <p:cTn id="5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1000"/>
                                        <p:tgtEl>
                                          <p:spTgt spid="33"/>
                                        </p:tgtEl>
                                      </p:cBhvr>
                                    </p:animEffect>
                                    <p:anim calcmode="lin" valueType="num">
                                      <p:cBhvr>
                                        <p:cTn id="71" dur="1000" fill="hold"/>
                                        <p:tgtEl>
                                          <p:spTgt spid="33"/>
                                        </p:tgtEl>
                                        <p:attrNameLst>
                                          <p:attrName>ppt_x</p:attrName>
                                        </p:attrNameLst>
                                      </p:cBhvr>
                                      <p:tavLst>
                                        <p:tav tm="0">
                                          <p:val>
                                            <p:strVal val="#ppt_x"/>
                                          </p:val>
                                        </p:tav>
                                        <p:tav tm="100000">
                                          <p:val>
                                            <p:strVal val="#ppt_x"/>
                                          </p:val>
                                        </p:tav>
                                      </p:tavLst>
                                    </p:anim>
                                    <p:anim calcmode="lin" valueType="num">
                                      <p:cBhvr>
                                        <p:cTn id="7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p:bldP spid="33" grpId="0"/>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268645" y="0"/>
            <a:ext cx="950180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第一段情节的心里活动</a:t>
            </a:r>
          </a:p>
          <a:p>
            <a:r>
              <a:rPr lang="en-US" altLang="zh-CN" dirty="0"/>
              <a:t> </a:t>
            </a:r>
            <a:endParaRPr lang="zh-CN" altLang="en-US" dirty="0"/>
          </a:p>
        </p:txBody>
      </p:sp>
      <p:sp>
        <p:nvSpPr>
          <p:cNvPr id="2" name="文本框 1"/>
          <p:cNvSpPr txBox="1"/>
          <p:nvPr/>
        </p:nvSpPr>
        <p:spPr>
          <a:xfrm>
            <a:off x="268645" y="574285"/>
            <a:ext cx="6093078" cy="954107"/>
          </a:xfrm>
          <a:prstGeom prst="rect">
            <a:avLst/>
          </a:prstGeom>
          <a:noFill/>
        </p:spPr>
        <p:txBody>
          <a:bodyPr wrap="square" rtlCol="0">
            <a:spAutoFit/>
          </a:bodyPr>
          <a:lstStyle/>
          <a:p>
            <a:pPr lvl="0">
              <a:spcBef>
                <a:spcPct val="0"/>
              </a:spcBef>
              <a:defRPr/>
            </a:pPr>
            <a:r>
              <a:rPr lang="en-US" altLang="zh-CN" sz="2800" dirty="0">
                <a:solidFill>
                  <a:prstClr val="black"/>
                </a:solidFill>
                <a:latin typeface="Times New Roman" panose="02020603050405020304" pitchFamily="18" charset="0"/>
                <a:cs typeface="Times New Roman" panose="02020603050405020304" pitchFamily="18" charset="0"/>
                <a:sym typeface="+mn-ea"/>
              </a:rPr>
              <a:t>Paragraph 1:</a:t>
            </a:r>
            <a:endParaRPr lang="zh-CN" altLang="en-US" sz="2800" dirty="0">
              <a:solidFill>
                <a:prstClr val="black"/>
              </a:solidFill>
              <a:latin typeface="Times New Roman" panose="02020603050405020304" pitchFamily="18" charset="0"/>
              <a:cs typeface="Times New Roman" panose="02020603050405020304" pitchFamily="18" charset="0"/>
            </a:endParaRPr>
          </a:p>
          <a:p>
            <a:pPr lvl="0">
              <a:spcBef>
                <a:spcPct val="0"/>
              </a:spcBef>
              <a:defRPr/>
            </a:pPr>
            <a:r>
              <a:rPr lang="en-US" altLang="zh-CN" sz="2800" dirty="0">
                <a:solidFill>
                  <a:prstClr val="black"/>
                </a:solidFill>
                <a:latin typeface="Times New Roman" panose="02020603050405020304" pitchFamily="18" charset="0"/>
                <a:cs typeface="Times New Roman" panose="02020603050405020304" pitchFamily="18" charset="0"/>
                <a:sym typeface="+mn-ea"/>
              </a:rPr>
              <a:t>    Harry turned and ran from the pond.</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227" y="1857747"/>
            <a:ext cx="1646896" cy="1707408"/>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0757" y="4554388"/>
            <a:ext cx="1735016" cy="1666377"/>
          </a:xfrm>
          <a:prstGeom prst="rect">
            <a:avLst/>
          </a:prstGeom>
        </p:spPr>
      </p:pic>
      <p:cxnSp>
        <p:nvCxnSpPr>
          <p:cNvPr id="6" name="直接箭头连接符 5"/>
          <p:cNvCxnSpPr/>
          <p:nvPr/>
        </p:nvCxnSpPr>
        <p:spPr>
          <a:xfrm flipV="1">
            <a:off x="2342128" y="2341403"/>
            <a:ext cx="922215" cy="5001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2342128" y="2865663"/>
            <a:ext cx="769815" cy="5334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3485662" y="1449215"/>
            <a:ext cx="8080111" cy="1384995"/>
          </a:xfrm>
          <a:prstGeom prst="rect">
            <a:avLst/>
          </a:prstGeom>
          <a:noFill/>
        </p:spPr>
        <p:txBody>
          <a:bodyPr wrap="square" rtlCol="0">
            <a:spAutoFit/>
          </a:bodyPr>
          <a:lstStyle/>
          <a:p>
            <a:r>
              <a:rPr lang="en-US" altLang="zh-CN" sz="2800" dirty="0">
                <a:solidFill>
                  <a:srgbClr val="C00000"/>
                </a:solidFill>
                <a:latin typeface="Arial" panose="020B0604020202020204" pitchFamily="34" charset="0"/>
                <a:ea typeface="宋体" panose="02010600030101010101" pitchFamily="2" charset="-122"/>
              </a:rPr>
              <a:t>Harry felt like a cat on hot bricks. </a:t>
            </a:r>
            <a:r>
              <a:rPr lang="en-US" altLang="zh-CN" sz="2800" dirty="0">
                <a:latin typeface="Times New Roman" panose="02020603050405020304" pitchFamily="18" charset="0"/>
                <a:cs typeface="Times New Roman" panose="02020603050405020304" pitchFamily="18" charset="0"/>
              </a:rPr>
              <a:t>He thought</a:t>
            </a:r>
            <a:r>
              <a:rPr lang="zh-CN" altLang="en-US"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He is my younger brother, I must turn to someone or something for help. I must save him.</a:t>
            </a:r>
            <a:r>
              <a:rPr lang="zh-CN" altLang="en-US" sz="2800" dirty="0">
                <a:latin typeface="Times New Roman" panose="02020603050405020304" pitchFamily="18" charset="0"/>
                <a:cs typeface="Times New Roman" panose="02020603050405020304" pitchFamily="18" charset="0"/>
              </a:rPr>
              <a:t>”</a:t>
            </a:r>
          </a:p>
        </p:txBody>
      </p:sp>
      <p:sp>
        <p:nvSpPr>
          <p:cNvPr id="12" name="文本框 11"/>
          <p:cNvSpPr txBox="1"/>
          <p:nvPr/>
        </p:nvSpPr>
        <p:spPr>
          <a:xfrm>
            <a:off x="3485662" y="2770381"/>
            <a:ext cx="8417170" cy="954107"/>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He thought</a:t>
            </a:r>
            <a:r>
              <a:rPr lang="zh-CN" altLang="en-US"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While he is my younger brother, I cannot save him in case I will die, I must leave him alone.</a:t>
            </a:r>
            <a:r>
              <a:rPr lang="zh-CN" altLang="en-US" sz="2800" dirty="0">
                <a:latin typeface="Times New Roman" panose="02020603050405020304" pitchFamily="18" charset="0"/>
                <a:cs typeface="Times New Roman" panose="02020603050405020304" pitchFamily="18" charset="0"/>
              </a:rPr>
              <a:t>”</a:t>
            </a:r>
          </a:p>
        </p:txBody>
      </p:sp>
      <p:sp>
        <p:nvSpPr>
          <p:cNvPr id="11" name="文本框 10"/>
          <p:cNvSpPr txBox="1"/>
          <p:nvPr/>
        </p:nvSpPr>
        <p:spPr>
          <a:xfrm>
            <a:off x="3643668" y="2955046"/>
            <a:ext cx="7764097" cy="584775"/>
          </a:xfrm>
          <a:prstGeom prst="rect">
            <a:avLst/>
          </a:prstGeom>
          <a:solidFill>
            <a:srgbClr val="FFC000"/>
          </a:solidFill>
        </p:spPr>
        <p:txBody>
          <a:bodyPr wrap="square" rtlCol="0">
            <a:spAutoFit/>
          </a:bodyPr>
          <a:lstStyle/>
          <a:p>
            <a:r>
              <a:rPr lang="zh-CN" altLang="en-US" sz="3200" dirty="0"/>
              <a:t>根据“正能量原则，这种可能性不大存在。”</a:t>
            </a:r>
          </a:p>
        </p:txBody>
      </p:sp>
      <p:cxnSp>
        <p:nvCxnSpPr>
          <p:cNvPr id="14" name="直接箭头连接符 13"/>
          <p:cNvCxnSpPr/>
          <p:nvPr/>
        </p:nvCxnSpPr>
        <p:spPr>
          <a:xfrm flipH="1" flipV="1">
            <a:off x="8776677" y="4978400"/>
            <a:ext cx="1054081" cy="4987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H="1">
            <a:off x="8878277" y="5477184"/>
            <a:ext cx="952481" cy="5172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268645" y="4077334"/>
            <a:ext cx="9432172" cy="954107"/>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Seeing the scene, </a:t>
            </a:r>
            <a:r>
              <a:rPr lang="en-US" altLang="zh-CN" sz="2800" dirty="0">
                <a:solidFill>
                  <a:srgbClr val="FF0000"/>
                </a:solidFill>
                <a:latin typeface="Times New Roman" panose="02020603050405020304" pitchFamily="18" charset="0"/>
                <a:cs typeface="Times New Roman" panose="02020603050405020304" pitchFamily="18" charset="0"/>
              </a:rPr>
              <a:t>I</a:t>
            </a:r>
            <a:r>
              <a:rPr lang="en-US" altLang="zh-CN" sz="2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was at the top of the world. </a:t>
            </a:r>
            <a:r>
              <a:rPr lang="en-US" altLang="zh-CN" sz="2800" dirty="0">
                <a:latin typeface="Times New Roman" panose="02020603050405020304" pitchFamily="18" charset="0"/>
                <a:cs typeface="Times New Roman" panose="02020603050405020304" pitchFamily="18" charset="0"/>
              </a:rPr>
              <a:t>I reckoned,  “Harry must look for someone or something to give me a hand.” </a:t>
            </a:r>
            <a:endParaRPr lang="zh-CN" altLang="en-US" sz="2800" dirty="0">
              <a:latin typeface="Times New Roman" panose="02020603050405020304" pitchFamily="18" charset="0"/>
              <a:cs typeface="Times New Roman" panose="02020603050405020304" pitchFamily="18" charset="0"/>
            </a:endParaRPr>
          </a:p>
        </p:txBody>
      </p:sp>
      <p:sp>
        <p:nvSpPr>
          <p:cNvPr id="23" name="对话气泡: 椭圆形 22"/>
          <p:cNvSpPr/>
          <p:nvPr/>
        </p:nvSpPr>
        <p:spPr>
          <a:xfrm>
            <a:off x="7323016" y="359756"/>
            <a:ext cx="2594707" cy="95410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t>心急如焚</a:t>
            </a:r>
          </a:p>
        </p:txBody>
      </p:sp>
      <p:sp>
        <p:nvSpPr>
          <p:cNvPr id="24" name="文本框 23"/>
          <p:cNvSpPr txBox="1"/>
          <p:nvPr/>
        </p:nvSpPr>
        <p:spPr>
          <a:xfrm>
            <a:off x="268645" y="5100977"/>
            <a:ext cx="8720971" cy="954107"/>
          </a:xfrm>
          <a:prstGeom prst="rect">
            <a:avLst/>
          </a:prstGeom>
          <a:noFill/>
        </p:spPr>
        <p:txBody>
          <a:bodyPr wrap="square" rtlCol="0">
            <a:spAutoFit/>
          </a:bodyPr>
          <a:lstStyle/>
          <a:p>
            <a:pPr>
              <a:spcBef>
                <a:spcPct val="0"/>
              </a:spcBef>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Seeing the scene, </a:t>
            </a:r>
            <a:r>
              <a:rPr lang="en-US" altLang="zh-CN" sz="2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I am feeling blue . </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In my opinion, he must leave me alone, escaping like an arrow off a string.</a:t>
            </a:r>
            <a:endParaRPr lang="zh-CN" altLang="en-US" sz="28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5" name="对话气泡: 椭圆形 24"/>
          <p:cNvSpPr/>
          <p:nvPr/>
        </p:nvSpPr>
        <p:spPr>
          <a:xfrm>
            <a:off x="5019549" y="3183605"/>
            <a:ext cx="2594707" cy="97315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t>非常开心</a:t>
            </a:r>
          </a:p>
        </p:txBody>
      </p:sp>
      <p:cxnSp>
        <p:nvCxnSpPr>
          <p:cNvPr id="27" name="直接连接符 26"/>
          <p:cNvCxnSpPr/>
          <p:nvPr/>
        </p:nvCxnSpPr>
        <p:spPr>
          <a:xfrm>
            <a:off x="3485662" y="1921444"/>
            <a:ext cx="5291015" cy="190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2790093" y="4554388"/>
            <a:ext cx="426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2853703" y="5574993"/>
            <a:ext cx="260884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对话气泡: 椭圆形 32"/>
          <p:cNvSpPr/>
          <p:nvPr/>
        </p:nvSpPr>
        <p:spPr>
          <a:xfrm>
            <a:off x="5218196" y="4198504"/>
            <a:ext cx="2594707" cy="95410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t>感到绝望</a:t>
            </a: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arn(inVertical)">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anim calcmode="lin" valueType="num">
                                      <p:cBhvr>
                                        <p:cTn id="55" dur="1000" fill="hold"/>
                                        <p:tgtEl>
                                          <p:spTgt spid="14"/>
                                        </p:tgtEl>
                                        <p:attrNameLst>
                                          <p:attrName>ppt_x</p:attrName>
                                        </p:attrNameLst>
                                      </p:cBhvr>
                                      <p:tavLst>
                                        <p:tav tm="0">
                                          <p:val>
                                            <p:strVal val="#ppt_x"/>
                                          </p:val>
                                        </p:tav>
                                        <p:tav tm="100000">
                                          <p:val>
                                            <p:strVal val="#ppt_x"/>
                                          </p:val>
                                        </p:tav>
                                      </p:tavLst>
                                    </p:anim>
                                    <p:anim calcmode="lin" valueType="num">
                                      <p:cBhvr>
                                        <p:cTn id="5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1000"/>
                                        <p:tgtEl>
                                          <p:spTgt spid="22"/>
                                        </p:tgtEl>
                                      </p:cBhvr>
                                    </p:animEffect>
                                    <p:anim calcmode="lin" valueType="num">
                                      <p:cBhvr>
                                        <p:cTn id="62" dur="1000" fill="hold"/>
                                        <p:tgtEl>
                                          <p:spTgt spid="22"/>
                                        </p:tgtEl>
                                        <p:attrNameLst>
                                          <p:attrName>ppt_x</p:attrName>
                                        </p:attrNameLst>
                                      </p:cBhvr>
                                      <p:tavLst>
                                        <p:tav tm="0">
                                          <p:val>
                                            <p:strVal val="#ppt_x"/>
                                          </p:val>
                                        </p:tav>
                                        <p:tav tm="100000">
                                          <p:val>
                                            <p:strVal val="#ppt_x"/>
                                          </p:val>
                                        </p:tav>
                                      </p:tavLst>
                                    </p:anim>
                                    <p:anim calcmode="lin" valueType="num">
                                      <p:cBhvr>
                                        <p:cTn id="6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1000"/>
                                        <p:tgtEl>
                                          <p:spTgt spid="16"/>
                                        </p:tgtEl>
                                      </p:cBhvr>
                                    </p:animEffect>
                                    <p:anim calcmode="lin" valueType="num">
                                      <p:cBhvr>
                                        <p:cTn id="83" dur="1000" fill="hold"/>
                                        <p:tgtEl>
                                          <p:spTgt spid="16"/>
                                        </p:tgtEl>
                                        <p:attrNameLst>
                                          <p:attrName>ppt_x</p:attrName>
                                        </p:attrNameLst>
                                      </p:cBhvr>
                                      <p:tavLst>
                                        <p:tav tm="0">
                                          <p:val>
                                            <p:strVal val="#ppt_x"/>
                                          </p:val>
                                        </p:tav>
                                        <p:tav tm="100000">
                                          <p:val>
                                            <p:strVal val="#ppt_x"/>
                                          </p:val>
                                        </p:tav>
                                      </p:tavLst>
                                    </p:anim>
                                    <p:anim calcmode="lin" valueType="num">
                                      <p:cBhvr>
                                        <p:cTn id="8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fade">
                                      <p:cBhvr>
                                        <p:cTn id="96" dur="1000"/>
                                        <p:tgtEl>
                                          <p:spTgt spid="32"/>
                                        </p:tgtEl>
                                      </p:cBhvr>
                                    </p:animEffect>
                                    <p:anim calcmode="lin" valueType="num">
                                      <p:cBhvr>
                                        <p:cTn id="97" dur="1000" fill="hold"/>
                                        <p:tgtEl>
                                          <p:spTgt spid="32"/>
                                        </p:tgtEl>
                                        <p:attrNameLst>
                                          <p:attrName>ppt_x</p:attrName>
                                        </p:attrNameLst>
                                      </p:cBhvr>
                                      <p:tavLst>
                                        <p:tav tm="0">
                                          <p:val>
                                            <p:strVal val="#ppt_x"/>
                                          </p:val>
                                        </p:tav>
                                        <p:tav tm="100000">
                                          <p:val>
                                            <p:strVal val="#ppt_x"/>
                                          </p:val>
                                        </p:tav>
                                      </p:tavLst>
                                    </p:anim>
                                    <p:anim calcmode="lin" valueType="num">
                                      <p:cBhvr>
                                        <p:cTn id="9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1000"/>
                                        <p:tgtEl>
                                          <p:spTgt spid="33"/>
                                        </p:tgtEl>
                                      </p:cBhvr>
                                    </p:animEffect>
                                    <p:anim calcmode="lin" valueType="num">
                                      <p:cBhvr>
                                        <p:cTn id="104" dur="1000" fill="hold"/>
                                        <p:tgtEl>
                                          <p:spTgt spid="33"/>
                                        </p:tgtEl>
                                        <p:attrNameLst>
                                          <p:attrName>ppt_x</p:attrName>
                                        </p:attrNameLst>
                                      </p:cBhvr>
                                      <p:tavLst>
                                        <p:tav tm="0">
                                          <p:val>
                                            <p:strVal val="#ppt_x"/>
                                          </p:val>
                                        </p:tav>
                                        <p:tav tm="100000">
                                          <p:val>
                                            <p:strVal val="#ppt_x"/>
                                          </p:val>
                                        </p:tav>
                                      </p:tavLst>
                                    </p:anim>
                                    <p:anim calcmode="lin" valueType="num">
                                      <p:cBhvr>
                                        <p:cTn id="10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1" grpId="0" animBg="1"/>
      <p:bldP spid="22" grpId="0"/>
      <p:bldP spid="23" grpId="0" animBg="1"/>
      <p:bldP spid="24" grpId="0"/>
      <p:bldP spid="25" grpId="0" animBg="1"/>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思想气泡: 云 36"/>
          <p:cNvSpPr/>
          <p:nvPr/>
        </p:nvSpPr>
        <p:spPr>
          <a:xfrm>
            <a:off x="2713258" y="2861859"/>
            <a:ext cx="1635535" cy="833036"/>
          </a:xfrm>
          <a:prstGeom prst="cloudCallout">
            <a:avLst>
              <a:gd name="adj1" fmla="val -91630"/>
              <a:gd name="adj2" fmla="val 172819"/>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268645" y="0"/>
            <a:ext cx="950180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第一段情节的心里</a:t>
            </a: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变化过程</a:t>
            </a:r>
            <a:endPar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endParaRPr>
          </a:p>
          <a:p>
            <a:r>
              <a:rPr lang="en-US" altLang="zh-CN" dirty="0"/>
              <a:t> </a:t>
            </a:r>
            <a:endParaRPr lang="zh-CN" altLang="en-US" dirty="0"/>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93" y="1254623"/>
            <a:ext cx="1646896" cy="1707408"/>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0165" y="4586111"/>
            <a:ext cx="1735016" cy="1666377"/>
          </a:xfrm>
          <a:prstGeom prst="rect">
            <a:avLst/>
          </a:prstGeom>
        </p:spPr>
      </p:pic>
      <p:sp>
        <p:nvSpPr>
          <p:cNvPr id="7" name="文本框 6"/>
          <p:cNvSpPr txBox="1"/>
          <p:nvPr/>
        </p:nvSpPr>
        <p:spPr>
          <a:xfrm>
            <a:off x="3109961" y="2196028"/>
            <a:ext cx="1531815" cy="461665"/>
          </a:xfrm>
          <a:prstGeom prst="rect">
            <a:avLst/>
          </a:prstGeom>
          <a:noFill/>
        </p:spPr>
        <p:txBody>
          <a:bodyPr wrap="square" rtlCol="0">
            <a:spAutoFit/>
          </a:bodyPr>
          <a:lstStyle/>
          <a:p>
            <a:r>
              <a:rPr lang="en-US" altLang="zh-CN" sz="2400" b="1" dirty="0">
                <a:solidFill>
                  <a:srgbClr val="FF01E7"/>
                </a:solidFill>
              </a:rPr>
              <a:t>worried</a:t>
            </a:r>
            <a:endParaRPr lang="zh-CN" altLang="en-US" sz="2400" b="1" dirty="0">
              <a:solidFill>
                <a:srgbClr val="FF01E7"/>
              </a:solidFill>
            </a:endParaRPr>
          </a:p>
        </p:txBody>
      </p:sp>
      <p:sp>
        <p:nvSpPr>
          <p:cNvPr id="8" name="文本框 7"/>
          <p:cNvSpPr txBox="1"/>
          <p:nvPr/>
        </p:nvSpPr>
        <p:spPr>
          <a:xfrm>
            <a:off x="6471399" y="2222320"/>
            <a:ext cx="1531815" cy="461665"/>
          </a:xfrm>
          <a:prstGeom prst="rect">
            <a:avLst/>
          </a:prstGeom>
          <a:noFill/>
        </p:spPr>
        <p:txBody>
          <a:bodyPr wrap="square" rtlCol="0">
            <a:spAutoFit/>
          </a:bodyPr>
          <a:lstStyle/>
          <a:p>
            <a:r>
              <a:rPr lang="en-US" altLang="zh-CN" sz="2400" b="1" dirty="0">
                <a:solidFill>
                  <a:srgbClr val="FF01E7"/>
                </a:solidFill>
              </a:rPr>
              <a:t>calm</a:t>
            </a:r>
            <a:r>
              <a:rPr lang="en-US" altLang="zh-CN" sz="2400" dirty="0"/>
              <a:t> </a:t>
            </a:r>
            <a:endParaRPr lang="zh-CN" altLang="en-US" sz="2400" dirty="0"/>
          </a:p>
        </p:txBody>
      </p:sp>
      <p:sp>
        <p:nvSpPr>
          <p:cNvPr id="10" name="文本框 9"/>
          <p:cNvSpPr txBox="1"/>
          <p:nvPr/>
        </p:nvSpPr>
        <p:spPr>
          <a:xfrm>
            <a:off x="8167687" y="3658328"/>
            <a:ext cx="1975554" cy="461665"/>
          </a:xfrm>
          <a:prstGeom prst="rect">
            <a:avLst/>
          </a:prstGeom>
          <a:noFill/>
        </p:spPr>
        <p:txBody>
          <a:bodyPr wrap="square" rtlCol="0">
            <a:spAutoFit/>
          </a:bodyPr>
          <a:lstStyle/>
          <a:p>
            <a:r>
              <a:rPr lang="en-US" altLang="zh-CN" sz="2400" b="1" dirty="0">
                <a:solidFill>
                  <a:srgbClr val="FF01E7"/>
                </a:solidFill>
              </a:rPr>
              <a:t>relieved</a:t>
            </a:r>
            <a:endParaRPr lang="zh-CN" altLang="en-US" sz="2400" b="1" dirty="0">
              <a:solidFill>
                <a:srgbClr val="FF01E7"/>
              </a:solidFill>
            </a:endParaRPr>
          </a:p>
        </p:txBody>
      </p:sp>
      <p:sp>
        <p:nvSpPr>
          <p:cNvPr id="12" name="文本框 11"/>
          <p:cNvSpPr txBox="1"/>
          <p:nvPr/>
        </p:nvSpPr>
        <p:spPr>
          <a:xfrm>
            <a:off x="3571731" y="4440475"/>
            <a:ext cx="824226" cy="461665"/>
          </a:xfrm>
          <a:prstGeom prst="rect">
            <a:avLst/>
          </a:prstGeom>
          <a:noFill/>
        </p:spPr>
        <p:txBody>
          <a:bodyPr wrap="square" rtlCol="0">
            <a:spAutoFit/>
          </a:bodyPr>
          <a:lstStyle/>
          <a:p>
            <a:r>
              <a:rPr lang="en-US" altLang="zh-CN" sz="2400" b="1" dirty="0">
                <a:solidFill>
                  <a:srgbClr val="00B0F0"/>
                </a:solidFill>
              </a:rPr>
              <a:t>glad</a:t>
            </a:r>
            <a:endParaRPr lang="zh-CN" altLang="en-US" sz="2400" b="1" dirty="0">
              <a:solidFill>
                <a:srgbClr val="00B0F0"/>
              </a:solidFill>
            </a:endParaRPr>
          </a:p>
        </p:txBody>
      </p:sp>
      <p:sp>
        <p:nvSpPr>
          <p:cNvPr id="14" name="文本框 13"/>
          <p:cNvSpPr txBox="1"/>
          <p:nvPr/>
        </p:nvSpPr>
        <p:spPr>
          <a:xfrm>
            <a:off x="5109382" y="5191648"/>
            <a:ext cx="1531815" cy="461665"/>
          </a:xfrm>
          <a:prstGeom prst="rect">
            <a:avLst/>
          </a:prstGeom>
          <a:noFill/>
        </p:spPr>
        <p:txBody>
          <a:bodyPr wrap="square" rtlCol="0">
            <a:spAutoFit/>
          </a:bodyPr>
          <a:lstStyle/>
          <a:p>
            <a:r>
              <a:rPr lang="en-US" altLang="zh-CN" sz="2400" b="1" dirty="0">
                <a:solidFill>
                  <a:srgbClr val="00B0F0"/>
                </a:solidFill>
              </a:rPr>
              <a:t>hopeful</a:t>
            </a:r>
            <a:endParaRPr lang="zh-CN" altLang="en-US" sz="2400" b="1" dirty="0">
              <a:solidFill>
                <a:srgbClr val="00B0F0"/>
              </a:solidFill>
            </a:endParaRPr>
          </a:p>
        </p:txBody>
      </p:sp>
      <p:sp>
        <p:nvSpPr>
          <p:cNvPr id="16" name="文本框 15"/>
          <p:cNvSpPr txBox="1"/>
          <p:nvPr/>
        </p:nvSpPr>
        <p:spPr>
          <a:xfrm>
            <a:off x="7493955" y="4608860"/>
            <a:ext cx="1252610" cy="461665"/>
          </a:xfrm>
          <a:prstGeom prst="rect">
            <a:avLst/>
          </a:prstGeom>
          <a:noFill/>
        </p:spPr>
        <p:txBody>
          <a:bodyPr wrap="square" rtlCol="0">
            <a:spAutoFit/>
          </a:bodyPr>
          <a:lstStyle/>
          <a:p>
            <a:r>
              <a:rPr lang="en-US" altLang="zh-CN" sz="2400" b="1" dirty="0">
                <a:solidFill>
                  <a:srgbClr val="00B0F0"/>
                </a:solidFill>
              </a:rPr>
              <a:t>despair</a:t>
            </a:r>
            <a:endParaRPr lang="zh-CN" altLang="en-US" sz="2400" b="1" dirty="0">
              <a:solidFill>
                <a:srgbClr val="00B0F0"/>
              </a:solidFill>
            </a:endParaRPr>
          </a:p>
        </p:txBody>
      </p:sp>
      <p:sp>
        <p:nvSpPr>
          <p:cNvPr id="20" name="文本框 19"/>
          <p:cNvSpPr txBox="1"/>
          <p:nvPr/>
        </p:nvSpPr>
        <p:spPr>
          <a:xfrm>
            <a:off x="7412429" y="5709300"/>
            <a:ext cx="2797736" cy="830997"/>
          </a:xfrm>
          <a:prstGeom prst="rect">
            <a:avLst/>
          </a:prstGeom>
          <a:noFill/>
        </p:spPr>
        <p:txBody>
          <a:bodyPr wrap="square" rtlCol="0">
            <a:spAutoFit/>
          </a:bodyPr>
          <a:lstStyle/>
          <a:p>
            <a:r>
              <a:rPr lang="en-US" altLang="zh-CN" sz="2400" dirty="0"/>
              <a:t>When “I” saw Harry </a:t>
            </a:r>
          </a:p>
          <a:p>
            <a:r>
              <a:rPr lang="en-US" altLang="zh-CN" sz="2400" dirty="0"/>
              <a:t>run away.</a:t>
            </a:r>
            <a:endParaRPr lang="zh-CN" altLang="en-US" sz="2400" dirty="0"/>
          </a:p>
        </p:txBody>
      </p:sp>
      <p:sp>
        <p:nvSpPr>
          <p:cNvPr id="4" name="文本框 3"/>
          <p:cNvSpPr txBox="1"/>
          <p:nvPr/>
        </p:nvSpPr>
        <p:spPr>
          <a:xfrm>
            <a:off x="2439702" y="1026229"/>
            <a:ext cx="2937281" cy="830997"/>
          </a:xfrm>
          <a:prstGeom prst="rect">
            <a:avLst/>
          </a:prstGeom>
          <a:noFill/>
        </p:spPr>
        <p:txBody>
          <a:bodyPr wrap="square" rtlCol="0">
            <a:spAutoFit/>
          </a:bodyPr>
          <a:lstStyle/>
          <a:p>
            <a:r>
              <a:rPr lang="en-US" altLang="zh-CN" sz="2400" dirty="0"/>
              <a:t>Brother was trapped in the ice</a:t>
            </a:r>
            <a:endParaRPr lang="zh-CN" altLang="en-US" sz="2400" dirty="0"/>
          </a:p>
        </p:txBody>
      </p:sp>
      <p:sp>
        <p:nvSpPr>
          <p:cNvPr id="9" name="文本框 8"/>
          <p:cNvSpPr txBox="1"/>
          <p:nvPr/>
        </p:nvSpPr>
        <p:spPr>
          <a:xfrm>
            <a:off x="5874989" y="1012083"/>
            <a:ext cx="3475735" cy="830997"/>
          </a:xfrm>
          <a:prstGeom prst="rect">
            <a:avLst/>
          </a:prstGeom>
          <a:noFill/>
        </p:spPr>
        <p:txBody>
          <a:bodyPr wrap="square" rtlCol="0">
            <a:spAutoFit/>
          </a:bodyPr>
          <a:lstStyle/>
          <a:p>
            <a:r>
              <a:rPr lang="en-US" altLang="zh-CN" sz="2400" dirty="0"/>
              <a:t>He </a:t>
            </a:r>
            <a:r>
              <a:rPr lang="en-US" altLang="zh-CN" sz="2400" dirty="0">
                <a:latin typeface="Times New Roman" panose="02020603050405020304" pitchFamily="18" charset="0"/>
                <a:cs typeface="Times New Roman" panose="02020603050405020304" pitchFamily="18" charset="0"/>
                <a:sym typeface="+mn-ea"/>
              </a:rPr>
              <a:t>turned and ran from the pond to look for a way.</a:t>
            </a:r>
            <a:endParaRPr lang="zh-CN" altLang="en-US" sz="2400" dirty="0"/>
          </a:p>
        </p:txBody>
      </p:sp>
      <p:sp>
        <p:nvSpPr>
          <p:cNvPr id="11" name="文本框 10"/>
          <p:cNvSpPr txBox="1"/>
          <p:nvPr/>
        </p:nvSpPr>
        <p:spPr>
          <a:xfrm>
            <a:off x="7860091" y="2521812"/>
            <a:ext cx="3641881" cy="461665"/>
          </a:xfrm>
          <a:prstGeom prst="rect">
            <a:avLst/>
          </a:prstGeom>
          <a:noFill/>
        </p:spPr>
        <p:txBody>
          <a:bodyPr wrap="square" rtlCol="0">
            <a:spAutoFit/>
          </a:bodyPr>
          <a:lstStyle/>
          <a:p>
            <a:r>
              <a:rPr lang="en-US" altLang="zh-CN" sz="2400" dirty="0"/>
              <a:t>After brother was saved.</a:t>
            </a:r>
            <a:endParaRPr lang="zh-CN" altLang="en-US" sz="2400" dirty="0"/>
          </a:p>
        </p:txBody>
      </p:sp>
      <p:sp>
        <p:nvSpPr>
          <p:cNvPr id="24" name="文本框 23"/>
          <p:cNvSpPr txBox="1"/>
          <p:nvPr/>
        </p:nvSpPr>
        <p:spPr>
          <a:xfrm>
            <a:off x="2362100" y="6132581"/>
            <a:ext cx="5329356" cy="461665"/>
          </a:xfrm>
          <a:prstGeom prst="rect">
            <a:avLst/>
          </a:prstGeom>
          <a:noFill/>
        </p:spPr>
        <p:txBody>
          <a:bodyPr wrap="square" rtlCol="0">
            <a:spAutoFit/>
          </a:bodyPr>
          <a:lstStyle/>
          <a:p>
            <a:r>
              <a:rPr lang="en-US" altLang="zh-CN" sz="2400" dirty="0"/>
              <a:t>When “I” saw Harry came back again.</a:t>
            </a:r>
            <a:endParaRPr lang="zh-CN" altLang="en-US" sz="2400" dirty="0"/>
          </a:p>
        </p:txBody>
      </p:sp>
      <p:sp>
        <p:nvSpPr>
          <p:cNvPr id="26" name="文本框 25"/>
          <p:cNvSpPr txBox="1"/>
          <p:nvPr/>
        </p:nvSpPr>
        <p:spPr>
          <a:xfrm>
            <a:off x="1136923" y="5432561"/>
            <a:ext cx="2491741" cy="461665"/>
          </a:xfrm>
          <a:prstGeom prst="rect">
            <a:avLst/>
          </a:prstGeom>
          <a:noFill/>
        </p:spPr>
        <p:txBody>
          <a:bodyPr wrap="square" rtlCol="0">
            <a:spAutoFit/>
          </a:bodyPr>
          <a:lstStyle/>
          <a:p>
            <a:r>
              <a:rPr lang="en-US" altLang="zh-CN" sz="2400" dirty="0"/>
              <a:t> “I” was rescued.</a:t>
            </a:r>
            <a:endParaRPr lang="zh-CN" altLang="en-US" sz="2400" dirty="0"/>
          </a:p>
        </p:txBody>
      </p:sp>
      <p:cxnSp>
        <p:nvCxnSpPr>
          <p:cNvPr id="28" name="直接箭头连接符 27"/>
          <p:cNvCxnSpPr/>
          <p:nvPr/>
        </p:nvCxnSpPr>
        <p:spPr>
          <a:xfrm>
            <a:off x="3548185" y="1784285"/>
            <a:ext cx="0" cy="55251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a:off x="7124906" y="1817322"/>
            <a:ext cx="0" cy="55251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8746565" y="3078612"/>
            <a:ext cx="0" cy="55251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H="1" flipV="1">
            <a:off x="8259837" y="5041202"/>
            <a:ext cx="32803" cy="756193"/>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flipV="1">
            <a:off x="5507368" y="5636289"/>
            <a:ext cx="0" cy="616199"/>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flipV="1">
            <a:off x="2432103" y="4798699"/>
            <a:ext cx="892803" cy="768988"/>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a:off x="4566529" y="2448391"/>
            <a:ext cx="1711569" cy="1252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a:off x="7130410" y="2628950"/>
            <a:ext cx="1087500" cy="116507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flipH="1">
            <a:off x="6421761" y="4940366"/>
            <a:ext cx="1035936" cy="32428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flipH="1" flipV="1">
            <a:off x="4019081" y="4798750"/>
            <a:ext cx="1055064" cy="72687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4524582" y="2710556"/>
            <a:ext cx="2496082" cy="2297474"/>
          </a:xfrm>
          <a:prstGeom prst="ellipse">
            <a:avLst/>
          </a:prstGeom>
          <a:noFill/>
          <a:ln w="76200">
            <a:solidFill>
              <a:srgbClr val="FF01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35" name="文本框 34"/>
          <p:cNvSpPr txBox="1"/>
          <p:nvPr/>
        </p:nvSpPr>
        <p:spPr>
          <a:xfrm>
            <a:off x="4829955" y="3335122"/>
            <a:ext cx="1970950" cy="954107"/>
          </a:xfrm>
          <a:prstGeom prst="rect">
            <a:avLst/>
          </a:prstGeom>
          <a:noFill/>
        </p:spPr>
        <p:txBody>
          <a:bodyPr wrap="square">
            <a:spAutoFit/>
          </a:bodyPr>
          <a:lstStyle/>
          <a:p>
            <a:pPr algn="ctr"/>
            <a:r>
              <a:rPr lang="en-US" altLang="zh-CN" sz="2800" b="0" i="0" dirty="0">
                <a:solidFill>
                  <a:srgbClr val="333333"/>
                </a:solidFill>
                <a:effectLst/>
                <a:latin typeface="微软雅黑" panose="020B0503020204020204" pitchFamily="34" charset="-122"/>
                <a:ea typeface="微软雅黑" panose="020B0503020204020204" pitchFamily="34" charset="-122"/>
              </a:rPr>
              <a:t>Emotional change</a:t>
            </a:r>
            <a:endParaRPr lang="zh-CN" altLang="en-US" sz="2800" dirty="0"/>
          </a:p>
        </p:txBody>
      </p:sp>
      <p:cxnSp>
        <p:nvCxnSpPr>
          <p:cNvPr id="36" name="直接箭头连接符 35"/>
          <p:cNvCxnSpPr/>
          <p:nvPr/>
        </p:nvCxnSpPr>
        <p:spPr>
          <a:xfrm flipH="1" flipV="1">
            <a:off x="3519929" y="3708465"/>
            <a:ext cx="285438" cy="75921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2542591" y="2961068"/>
            <a:ext cx="1586476" cy="523220"/>
          </a:xfrm>
          <a:prstGeom prst="rect">
            <a:avLst/>
          </a:prstGeom>
          <a:noFill/>
        </p:spPr>
        <p:txBody>
          <a:bodyPr wrap="square" rtlCol="0">
            <a:spAutoFit/>
          </a:bodyPr>
          <a:lstStyle/>
          <a:p>
            <a:pPr algn="ctr"/>
            <a:r>
              <a:rPr lang="en-US" altLang="zh-CN" dirty="0"/>
              <a:t>      </a:t>
            </a:r>
            <a:r>
              <a:rPr lang="en-US" altLang="zh-CN" sz="2800" dirty="0">
                <a:solidFill>
                  <a:srgbClr val="FF0000"/>
                </a:solidFill>
                <a:latin typeface="Times New Roman" panose="02020603050405020304" pitchFamily="18" charset="0"/>
                <a:cs typeface="Times New Roman" panose="02020603050405020304" pitchFamily="18" charset="0"/>
              </a:rPr>
              <a:t>lesson</a:t>
            </a:r>
            <a:endParaRPr lang="zh-CN" altLang="en-US" sz="2800" dirty="0">
              <a:solidFill>
                <a:srgbClr val="FF0000"/>
              </a:solidFill>
              <a:latin typeface="Times New Roman" panose="02020603050405020304" pitchFamily="18" charset="0"/>
              <a:cs typeface="Times New Roman" panose="02020603050405020304" pitchFamily="18" charset="0"/>
            </a:endParaRPr>
          </a:p>
        </p:txBody>
      </p:sp>
      <p:sp>
        <p:nvSpPr>
          <p:cNvPr id="39" name="文本框 38"/>
          <p:cNvSpPr txBox="1"/>
          <p:nvPr/>
        </p:nvSpPr>
        <p:spPr>
          <a:xfrm>
            <a:off x="304849" y="3455489"/>
            <a:ext cx="2748243" cy="1815882"/>
          </a:xfrm>
          <a:prstGeom prst="rect">
            <a:avLst/>
          </a:prstGeom>
          <a:noFill/>
        </p:spPr>
        <p:txBody>
          <a:bodyPr wrap="square" rtlCol="0">
            <a:spAutoFit/>
          </a:bodyPr>
          <a:lstStyle/>
          <a:p>
            <a:r>
              <a:rPr lang="zh-CN" altLang="en-US" sz="2800" b="1" dirty="0">
                <a:solidFill>
                  <a:srgbClr val="FF0000"/>
                </a:solidFill>
                <a:latin typeface="宋体" panose="02010600030101010101" pitchFamily="2" charset="-122"/>
                <a:ea typeface="宋体" panose="02010600030101010101" pitchFamily="2" charset="-122"/>
              </a:rPr>
              <a:t>不刻意取悦他人，学会说“不”；余生很长，自己最贵！</a:t>
            </a: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0">
                                            <p:txEl>
                                              <p:pRg st="0" end="0"/>
                                            </p:txEl>
                                          </p:spTgt>
                                        </p:tgtEl>
                                        <p:attrNameLst>
                                          <p:attrName>style.visibility</p:attrName>
                                        </p:attrNameLst>
                                      </p:cBhvr>
                                      <p:to>
                                        <p:strVal val="visible"/>
                                      </p:to>
                                    </p:set>
                                    <p:animEffect transition="in" filter="fade">
                                      <p:cBhvr>
                                        <p:cTn id="77" dur="1000"/>
                                        <p:tgtEl>
                                          <p:spTgt spid="10">
                                            <p:txEl>
                                              <p:pRg st="0" end="0"/>
                                            </p:txEl>
                                          </p:spTgt>
                                        </p:tgtEl>
                                      </p:cBhvr>
                                    </p:animEffect>
                                    <p:anim calcmode="lin" valueType="num">
                                      <p:cBhvr>
                                        <p:cTn id="7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1000"/>
                                        <p:tgtEl>
                                          <p:spTgt spid="20"/>
                                        </p:tgtEl>
                                      </p:cBhvr>
                                    </p:animEffect>
                                    <p:anim calcmode="lin" valueType="num">
                                      <p:cBhvr>
                                        <p:cTn id="85" dur="1000" fill="hold"/>
                                        <p:tgtEl>
                                          <p:spTgt spid="20"/>
                                        </p:tgtEl>
                                        <p:attrNameLst>
                                          <p:attrName>ppt_x</p:attrName>
                                        </p:attrNameLst>
                                      </p:cBhvr>
                                      <p:tavLst>
                                        <p:tav tm="0">
                                          <p:val>
                                            <p:strVal val="#ppt_x"/>
                                          </p:val>
                                        </p:tav>
                                        <p:tav tm="100000">
                                          <p:val>
                                            <p:strVal val="#ppt_x"/>
                                          </p:val>
                                        </p:tav>
                                      </p:tavLst>
                                    </p:anim>
                                    <p:anim calcmode="lin" valueType="num">
                                      <p:cBhvr>
                                        <p:cTn id="8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0"/>
                                        <p:tgtEl>
                                          <p:spTgt spid="16"/>
                                        </p:tgtEl>
                                      </p:cBhvr>
                                    </p:animEffect>
                                    <p:anim calcmode="lin" valueType="num">
                                      <p:cBhvr>
                                        <p:cTn id="99" dur="1000" fill="hold"/>
                                        <p:tgtEl>
                                          <p:spTgt spid="16"/>
                                        </p:tgtEl>
                                        <p:attrNameLst>
                                          <p:attrName>ppt_x</p:attrName>
                                        </p:attrNameLst>
                                      </p:cBhvr>
                                      <p:tavLst>
                                        <p:tav tm="0">
                                          <p:val>
                                            <p:strVal val="#ppt_x"/>
                                          </p:val>
                                        </p:tav>
                                        <p:tav tm="100000">
                                          <p:val>
                                            <p:strVal val="#ppt_x"/>
                                          </p:val>
                                        </p:tav>
                                      </p:tavLst>
                                    </p:anim>
                                    <p:anim calcmode="lin" valueType="num">
                                      <p:cBhvr>
                                        <p:cTn id="10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24"/>
                                        </p:tgtEl>
                                        <p:attrNameLst>
                                          <p:attrName>style.visibility</p:attrName>
                                        </p:attrNameLst>
                                      </p:cBhvr>
                                      <p:to>
                                        <p:strVal val="visible"/>
                                      </p:to>
                                    </p:set>
                                    <p:animEffect transition="in" filter="fade">
                                      <p:cBhvr>
                                        <p:cTn id="112" dur="1000"/>
                                        <p:tgtEl>
                                          <p:spTgt spid="24"/>
                                        </p:tgtEl>
                                      </p:cBhvr>
                                    </p:animEffect>
                                    <p:anim calcmode="lin" valueType="num">
                                      <p:cBhvr>
                                        <p:cTn id="113" dur="1000" fill="hold"/>
                                        <p:tgtEl>
                                          <p:spTgt spid="24"/>
                                        </p:tgtEl>
                                        <p:attrNameLst>
                                          <p:attrName>ppt_x</p:attrName>
                                        </p:attrNameLst>
                                      </p:cBhvr>
                                      <p:tavLst>
                                        <p:tav tm="0">
                                          <p:val>
                                            <p:strVal val="#ppt_x"/>
                                          </p:val>
                                        </p:tav>
                                        <p:tav tm="100000">
                                          <p:val>
                                            <p:strVal val="#ppt_x"/>
                                          </p:val>
                                        </p:tav>
                                      </p:tavLst>
                                    </p:anim>
                                    <p:anim calcmode="lin" valueType="num">
                                      <p:cBhvr>
                                        <p:cTn id="1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nodeType="clickEffect">
                                  <p:stCondLst>
                                    <p:cond delay="0"/>
                                  </p:stCondLst>
                                  <p:childTnLst>
                                    <p:set>
                                      <p:cBhvr>
                                        <p:cTn id="118" dur="1" fill="hold">
                                          <p:stCondLst>
                                            <p:cond delay="0"/>
                                          </p:stCondLst>
                                        </p:cTn>
                                        <p:tgtEl>
                                          <p:spTgt spid="33"/>
                                        </p:tgtEl>
                                        <p:attrNameLst>
                                          <p:attrName>style.visibility</p:attrName>
                                        </p:attrNameLst>
                                      </p:cBhvr>
                                      <p:to>
                                        <p:strVal val="visible"/>
                                      </p:to>
                                    </p:set>
                                    <p:animEffect transition="in" filter="fade">
                                      <p:cBhvr>
                                        <p:cTn id="119" dur="1000"/>
                                        <p:tgtEl>
                                          <p:spTgt spid="33"/>
                                        </p:tgtEl>
                                      </p:cBhvr>
                                    </p:animEffect>
                                    <p:anim calcmode="lin" valueType="num">
                                      <p:cBhvr>
                                        <p:cTn id="120" dur="1000" fill="hold"/>
                                        <p:tgtEl>
                                          <p:spTgt spid="33"/>
                                        </p:tgtEl>
                                        <p:attrNameLst>
                                          <p:attrName>ppt_x</p:attrName>
                                        </p:attrNameLst>
                                      </p:cBhvr>
                                      <p:tavLst>
                                        <p:tav tm="0">
                                          <p:val>
                                            <p:strVal val="#ppt_x"/>
                                          </p:val>
                                        </p:tav>
                                        <p:tav tm="100000">
                                          <p:val>
                                            <p:strVal val="#ppt_x"/>
                                          </p:val>
                                        </p:tav>
                                      </p:tavLst>
                                    </p:anim>
                                    <p:anim calcmode="lin" valueType="num">
                                      <p:cBhvr>
                                        <p:cTn id="12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fade">
                                      <p:cBhvr>
                                        <p:cTn id="126" dur="1000"/>
                                        <p:tgtEl>
                                          <p:spTgt spid="14"/>
                                        </p:tgtEl>
                                      </p:cBhvr>
                                    </p:animEffect>
                                    <p:anim calcmode="lin" valueType="num">
                                      <p:cBhvr>
                                        <p:cTn id="127" dur="1000" fill="hold"/>
                                        <p:tgtEl>
                                          <p:spTgt spid="14"/>
                                        </p:tgtEl>
                                        <p:attrNameLst>
                                          <p:attrName>ppt_x</p:attrName>
                                        </p:attrNameLst>
                                      </p:cBhvr>
                                      <p:tavLst>
                                        <p:tav tm="0">
                                          <p:val>
                                            <p:strVal val="#ppt_x"/>
                                          </p:val>
                                        </p:tav>
                                        <p:tav tm="100000">
                                          <p:val>
                                            <p:strVal val="#ppt_x"/>
                                          </p:val>
                                        </p:tav>
                                      </p:tavLst>
                                    </p:anim>
                                    <p:anim calcmode="lin" valueType="num">
                                      <p:cBhvr>
                                        <p:cTn id="1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nodeType="clickEffect">
                                  <p:stCondLst>
                                    <p:cond delay="0"/>
                                  </p:stCondLst>
                                  <p:childTnLst>
                                    <p:set>
                                      <p:cBhvr>
                                        <p:cTn id="132" dur="1" fill="hold">
                                          <p:stCondLst>
                                            <p:cond delay="0"/>
                                          </p:stCondLst>
                                        </p:cTn>
                                        <p:tgtEl>
                                          <p:spTgt spid="48"/>
                                        </p:tgtEl>
                                        <p:attrNameLst>
                                          <p:attrName>style.visibility</p:attrName>
                                        </p:attrNameLst>
                                      </p:cBhvr>
                                      <p:to>
                                        <p:strVal val="visible"/>
                                      </p:to>
                                    </p:set>
                                    <p:animEffect transition="in" filter="fade">
                                      <p:cBhvr>
                                        <p:cTn id="133" dur="1000"/>
                                        <p:tgtEl>
                                          <p:spTgt spid="48"/>
                                        </p:tgtEl>
                                      </p:cBhvr>
                                    </p:animEffect>
                                    <p:anim calcmode="lin" valueType="num">
                                      <p:cBhvr>
                                        <p:cTn id="134" dur="1000" fill="hold"/>
                                        <p:tgtEl>
                                          <p:spTgt spid="48"/>
                                        </p:tgtEl>
                                        <p:attrNameLst>
                                          <p:attrName>ppt_x</p:attrName>
                                        </p:attrNameLst>
                                      </p:cBhvr>
                                      <p:tavLst>
                                        <p:tav tm="0">
                                          <p:val>
                                            <p:strVal val="#ppt_x"/>
                                          </p:val>
                                        </p:tav>
                                        <p:tav tm="100000">
                                          <p:val>
                                            <p:strVal val="#ppt_x"/>
                                          </p:val>
                                        </p:tav>
                                      </p:tavLst>
                                    </p:anim>
                                    <p:anim calcmode="lin" valueType="num">
                                      <p:cBhvr>
                                        <p:cTn id="135"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26"/>
                                        </p:tgtEl>
                                        <p:attrNameLst>
                                          <p:attrName>style.visibility</p:attrName>
                                        </p:attrNameLst>
                                      </p:cBhvr>
                                      <p:to>
                                        <p:strVal val="visible"/>
                                      </p:to>
                                    </p:set>
                                    <p:animEffect transition="in" filter="fade">
                                      <p:cBhvr>
                                        <p:cTn id="140" dur="1000"/>
                                        <p:tgtEl>
                                          <p:spTgt spid="26"/>
                                        </p:tgtEl>
                                      </p:cBhvr>
                                    </p:animEffect>
                                    <p:anim calcmode="lin" valueType="num">
                                      <p:cBhvr>
                                        <p:cTn id="141" dur="1000" fill="hold"/>
                                        <p:tgtEl>
                                          <p:spTgt spid="26"/>
                                        </p:tgtEl>
                                        <p:attrNameLst>
                                          <p:attrName>ppt_x</p:attrName>
                                        </p:attrNameLst>
                                      </p:cBhvr>
                                      <p:tavLst>
                                        <p:tav tm="0">
                                          <p:val>
                                            <p:strVal val="#ppt_x"/>
                                          </p:val>
                                        </p:tav>
                                        <p:tav tm="100000">
                                          <p:val>
                                            <p:strVal val="#ppt_x"/>
                                          </p:val>
                                        </p:tav>
                                      </p:tavLst>
                                    </p:anim>
                                    <p:anim calcmode="lin" valueType="num">
                                      <p:cBhvr>
                                        <p:cTn id="14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nodeType="clickEffect">
                                  <p:stCondLst>
                                    <p:cond delay="0"/>
                                  </p:stCondLst>
                                  <p:childTnLst>
                                    <p:set>
                                      <p:cBhvr>
                                        <p:cTn id="146" dur="1" fill="hold">
                                          <p:stCondLst>
                                            <p:cond delay="0"/>
                                          </p:stCondLst>
                                        </p:cTn>
                                        <p:tgtEl>
                                          <p:spTgt spid="34"/>
                                        </p:tgtEl>
                                        <p:attrNameLst>
                                          <p:attrName>style.visibility</p:attrName>
                                        </p:attrNameLst>
                                      </p:cBhvr>
                                      <p:to>
                                        <p:strVal val="visible"/>
                                      </p:to>
                                    </p:set>
                                    <p:animEffect transition="in" filter="fade">
                                      <p:cBhvr>
                                        <p:cTn id="147" dur="1000"/>
                                        <p:tgtEl>
                                          <p:spTgt spid="34"/>
                                        </p:tgtEl>
                                      </p:cBhvr>
                                    </p:animEffect>
                                    <p:anim calcmode="lin" valueType="num">
                                      <p:cBhvr>
                                        <p:cTn id="148" dur="1000" fill="hold"/>
                                        <p:tgtEl>
                                          <p:spTgt spid="34"/>
                                        </p:tgtEl>
                                        <p:attrNameLst>
                                          <p:attrName>ppt_x</p:attrName>
                                        </p:attrNameLst>
                                      </p:cBhvr>
                                      <p:tavLst>
                                        <p:tav tm="0">
                                          <p:val>
                                            <p:strVal val="#ppt_x"/>
                                          </p:val>
                                        </p:tav>
                                        <p:tav tm="100000">
                                          <p:val>
                                            <p:strVal val="#ppt_x"/>
                                          </p:val>
                                        </p:tav>
                                      </p:tavLst>
                                    </p:anim>
                                    <p:anim calcmode="lin" valueType="num">
                                      <p:cBhvr>
                                        <p:cTn id="14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grpId="0" nodeType="clickEffect">
                                  <p:stCondLst>
                                    <p:cond delay="0"/>
                                  </p:stCondLst>
                                  <p:childTnLst>
                                    <p:set>
                                      <p:cBhvr>
                                        <p:cTn id="153" dur="1" fill="hold">
                                          <p:stCondLst>
                                            <p:cond delay="0"/>
                                          </p:stCondLst>
                                        </p:cTn>
                                        <p:tgtEl>
                                          <p:spTgt spid="12"/>
                                        </p:tgtEl>
                                        <p:attrNameLst>
                                          <p:attrName>style.visibility</p:attrName>
                                        </p:attrNameLst>
                                      </p:cBhvr>
                                      <p:to>
                                        <p:strVal val="visible"/>
                                      </p:to>
                                    </p:set>
                                    <p:animEffect transition="in" filter="fade">
                                      <p:cBhvr>
                                        <p:cTn id="154" dur="1000"/>
                                        <p:tgtEl>
                                          <p:spTgt spid="12"/>
                                        </p:tgtEl>
                                      </p:cBhvr>
                                    </p:animEffect>
                                    <p:anim calcmode="lin" valueType="num">
                                      <p:cBhvr>
                                        <p:cTn id="155" dur="1000" fill="hold"/>
                                        <p:tgtEl>
                                          <p:spTgt spid="12"/>
                                        </p:tgtEl>
                                        <p:attrNameLst>
                                          <p:attrName>ppt_x</p:attrName>
                                        </p:attrNameLst>
                                      </p:cBhvr>
                                      <p:tavLst>
                                        <p:tav tm="0">
                                          <p:val>
                                            <p:strVal val="#ppt_x"/>
                                          </p:val>
                                        </p:tav>
                                        <p:tav tm="100000">
                                          <p:val>
                                            <p:strVal val="#ppt_x"/>
                                          </p:val>
                                        </p:tav>
                                      </p:tavLst>
                                    </p:anim>
                                    <p:anim calcmode="lin" valueType="num">
                                      <p:cBhvr>
                                        <p:cTn id="15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nodeType="clickEffect">
                                  <p:stCondLst>
                                    <p:cond delay="0"/>
                                  </p:stCondLst>
                                  <p:childTnLst>
                                    <p:set>
                                      <p:cBhvr>
                                        <p:cTn id="160" dur="1" fill="hold">
                                          <p:stCondLst>
                                            <p:cond delay="0"/>
                                          </p:stCondLst>
                                        </p:cTn>
                                        <p:tgtEl>
                                          <p:spTgt spid="36"/>
                                        </p:tgtEl>
                                        <p:attrNameLst>
                                          <p:attrName>style.visibility</p:attrName>
                                        </p:attrNameLst>
                                      </p:cBhvr>
                                      <p:to>
                                        <p:strVal val="visible"/>
                                      </p:to>
                                    </p:set>
                                    <p:animEffect transition="in" filter="fade">
                                      <p:cBhvr>
                                        <p:cTn id="161" dur="1000"/>
                                        <p:tgtEl>
                                          <p:spTgt spid="36"/>
                                        </p:tgtEl>
                                      </p:cBhvr>
                                    </p:animEffect>
                                    <p:anim calcmode="lin" valueType="num">
                                      <p:cBhvr>
                                        <p:cTn id="162" dur="1000" fill="hold"/>
                                        <p:tgtEl>
                                          <p:spTgt spid="36"/>
                                        </p:tgtEl>
                                        <p:attrNameLst>
                                          <p:attrName>ppt_x</p:attrName>
                                        </p:attrNameLst>
                                      </p:cBhvr>
                                      <p:tavLst>
                                        <p:tav tm="0">
                                          <p:val>
                                            <p:strVal val="#ppt_x"/>
                                          </p:val>
                                        </p:tav>
                                        <p:tav tm="100000">
                                          <p:val>
                                            <p:strVal val="#ppt_x"/>
                                          </p:val>
                                        </p:tav>
                                      </p:tavLst>
                                    </p:anim>
                                    <p:anim calcmode="lin" valueType="num">
                                      <p:cBhvr>
                                        <p:cTn id="16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2" presetClass="entr" presetSubtype="0" fill="hold" grpId="0" nodeType="clickEffect">
                                  <p:stCondLst>
                                    <p:cond delay="0"/>
                                  </p:stCondLst>
                                  <p:childTnLst>
                                    <p:set>
                                      <p:cBhvr>
                                        <p:cTn id="167" dur="1" fill="hold">
                                          <p:stCondLst>
                                            <p:cond delay="0"/>
                                          </p:stCondLst>
                                        </p:cTn>
                                        <p:tgtEl>
                                          <p:spTgt spid="37"/>
                                        </p:tgtEl>
                                        <p:attrNameLst>
                                          <p:attrName>style.visibility</p:attrName>
                                        </p:attrNameLst>
                                      </p:cBhvr>
                                      <p:to>
                                        <p:strVal val="visible"/>
                                      </p:to>
                                    </p:set>
                                    <p:animEffect transition="in" filter="fade">
                                      <p:cBhvr>
                                        <p:cTn id="168" dur="1000"/>
                                        <p:tgtEl>
                                          <p:spTgt spid="37"/>
                                        </p:tgtEl>
                                      </p:cBhvr>
                                    </p:animEffect>
                                    <p:anim calcmode="lin" valueType="num">
                                      <p:cBhvr>
                                        <p:cTn id="169" dur="1000" fill="hold"/>
                                        <p:tgtEl>
                                          <p:spTgt spid="37"/>
                                        </p:tgtEl>
                                        <p:attrNameLst>
                                          <p:attrName>ppt_x</p:attrName>
                                        </p:attrNameLst>
                                      </p:cBhvr>
                                      <p:tavLst>
                                        <p:tav tm="0">
                                          <p:val>
                                            <p:strVal val="#ppt_x"/>
                                          </p:val>
                                        </p:tav>
                                        <p:tav tm="100000">
                                          <p:val>
                                            <p:strVal val="#ppt_x"/>
                                          </p:val>
                                        </p:tav>
                                      </p:tavLst>
                                    </p:anim>
                                    <p:anim calcmode="lin" valueType="num">
                                      <p:cBhvr>
                                        <p:cTn id="170" dur="1000" fill="hold"/>
                                        <p:tgtEl>
                                          <p:spTgt spid="37"/>
                                        </p:tgtEl>
                                        <p:attrNameLst>
                                          <p:attrName>ppt_y</p:attrName>
                                        </p:attrNameLst>
                                      </p:cBhvr>
                                      <p:tavLst>
                                        <p:tav tm="0">
                                          <p:val>
                                            <p:strVal val="#ppt_y+.1"/>
                                          </p:val>
                                        </p:tav>
                                        <p:tav tm="100000">
                                          <p:val>
                                            <p:strVal val="#ppt_y"/>
                                          </p:val>
                                        </p:tav>
                                      </p:tavLst>
                                    </p:anim>
                                  </p:childTnLst>
                                </p:cTn>
                              </p:par>
                              <p:par>
                                <p:cTn id="171" presetID="42" presetClass="entr" presetSubtype="0" fill="hold" grpId="0" nodeType="withEffect">
                                  <p:stCondLst>
                                    <p:cond delay="0"/>
                                  </p:stCondLst>
                                  <p:childTnLst>
                                    <p:set>
                                      <p:cBhvr>
                                        <p:cTn id="172" dur="1" fill="hold">
                                          <p:stCondLst>
                                            <p:cond delay="0"/>
                                          </p:stCondLst>
                                        </p:cTn>
                                        <p:tgtEl>
                                          <p:spTgt spid="27"/>
                                        </p:tgtEl>
                                        <p:attrNameLst>
                                          <p:attrName>style.visibility</p:attrName>
                                        </p:attrNameLst>
                                      </p:cBhvr>
                                      <p:to>
                                        <p:strVal val="visible"/>
                                      </p:to>
                                    </p:set>
                                    <p:animEffect transition="in" filter="fade">
                                      <p:cBhvr>
                                        <p:cTn id="173" dur="1000"/>
                                        <p:tgtEl>
                                          <p:spTgt spid="27"/>
                                        </p:tgtEl>
                                      </p:cBhvr>
                                    </p:animEffect>
                                    <p:anim calcmode="lin" valueType="num">
                                      <p:cBhvr>
                                        <p:cTn id="174" dur="1000" fill="hold"/>
                                        <p:tgtEl>
                                          <p:spTgt spid="27"/>
                                        </p:tgtEl>
                                        <p:attrNameLst>
                                          <p:attrName>ppt_x</p:attrName>
                                        </p:attrNameLst>
                                      </p:cBhvr>
                                      <p:tavLst>
                                        <p:tav tm="0">
                                          <p:val>
                                            <p:strVal val="#ppt_x"/>
                                          </p:val>
                                        </p:tav>
                                        <p:tav tm="100000">
                                          <p:val>
                                            <p:strVal val="#ppt_x"/>
                                          </p:val>
                                        </p:tav>
                                      </p:tavLst>
                                    </p:anim>
                                    <p:anim calcmode="lin" valueType="num">
                                      <p:cBhvr>
                                        <p:cTn id="17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42" presetClass="entr" presetSubtype="0" fill="hold" grpId="0" nodeType="clickEffect">
                                  <p:stCondLst>
                                    <p:cond delay="0"/>
                                  </p:stCondLst>
                                  <p:childTnLst>
                                    <p:set>
                                      <p:cBhvr>
                                        <p:cTn id="179" dur="1" fill="hold">
                                          <p:stCondLst>
                                            <p:cond delay="0"/>
                                          </p:stCondLst>
                                        </p:cTn>
                                        <p:tgtEl>
                                          <p:spTgt spid="39"/>
                                        </p:tgtEl>
                                        <p:attrNameLst>
                                          <p:attrName>style.visibility</p:attrName>
                                        </p:attrNameLst>
                                      </p:cBhvr>
                                      <p:to>
                                        <p:strVal val="visible"/>
                                      </p:to>
                                    </p:set>
                                    <p:animEffect transition="in" filter="fade">
                                      <p:cBhvr>
                                        <p:cTn id="180" dur="1000"/>
                                        <p:tgtEl>
                                          <p:spTgt spid="39"/>
                                        </p:tgtEl>
                                      </p:cBhvr>
                                    </p:animEffect>
                                    <p:anim calcmode="lin" valueType="num">
                                      <p:cBhvr>
                                        <p:cTn id="181" dur="1000" fill="hold"/>
                                        <p:tgtEl>
                                          <p:spTgt spid="39"/>
                                        </p:tgtEl>
                                        <p:attrNameLst>
                                          <p:attrName>ppt_x</p:attrName>
                                        </p:attrNameLst>
                                      </p:cBhvr>
                                      <p:tavLst>
                                        <p:tav tm="0">
                                          <p:val>
                                            <p:strVal val="#ppt_x"/>
                                          </p:val>
                                        </p:tav>
                                        <p:tav tm="100000">
                                          <p:val>
                                            <p:strVal val="#ppt_x"/>
                                          </p:val>
                                        </p:tav>
                                      </p:tavLst>
                                    </p:anim>
                                    <p:anim calcmode="lin" valueType="num">
                                      <p:cBhvr>
                                        <p:cTn id="18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7" grpId="0"/>
      <p:bldP spid="8" grpId="0"/>
      <p:bldP spid="12" grpId="0"/>
      <p:bldP spid="14" grpId="0"/>
      <p:bldP spid="16" grpId="0"/>
      <p:bldP spid="20" grpId="0"/>
      <p:bldP spid="4" grpId="0"/>
      <p:bldP spid="9" grpId="0"/>
      <p:bldP spid="11" grpId="0"/>
      <p:bldP spid="24" grpId="0"/>
      <p:bldP spid="26" grpId="0"/>
      <p:bldP spid="27" grpId="0"/>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735763" y="268635"/>
            <a:ext cx="972542" cy="915007"/>
            <a:chOff x="2731344" y="1706273"/>
            <a:chExt cx="1142434" cy="1142434"/>
          </a:xfrm>
        </p:grpSpPr>
        <p:sp>
          <p:nvSpPr>
            <p:cNvPr id="8" name="矩形 7"/>
            <p:cNvSpPr/>
            <p:nvPr/>
          </p:nvSpPr>
          <p:spPr>
            <a:xfrm>
              <a:off x="2731344" y="1706273"/>
              <a:ext cx="1142434" cy="1142434"/>
            </a:xfrm>
            <a:prstGeom prst="rect">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cxnSp>
          <p:nvCxnSpPr>
            <p:cNvPr id="9" name="直接连接符 8"/>
            <p:cNvCxnSpPr>
              <a:stCxn id="8" idx="0"/>
              <a:endCxn id="8" idx="2"/>
            </p:cNvCxnSpPr>
            <p:nvPr/>
          </p:nvCxnSpPr>
          <p:spPr>
            <a:xfrm>
              <a:off x="3302561" y="1706273"/>
              <a:ext cx="0" cy="1142434"/>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10" name="直接连接符 9"/>
            <p:cNvCxnSpPr>
              <a:stCxn id="8" idx="1"/>
              <a:endCxn id="8" idx="3"/>
            </p:cNvCxnSpPr>
            <p:nvPr/>
          </p:nvCxnSpPr>
          <p:spPr>
            <a:xfrm>
              <a:off x="2731344" y="2277490"/>
              <a:ext cx="1142434" cy="0"/>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11" name="直接连接符 10"/>
            <p:cNvCxnSpPr/>
            <p:nvPr/>
          </p:nvCxnSpPr>
          <p:spPr>
            <a:xfrm>
              <a:off x="2731344" y="1706273"/>
              <a:ext cx="1142434" cy="1142434"/>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12" name="直接连接符 11"/>
            <p:cNvCxnSpPr/>
            <p:nvPr/>
          </p:nvCxnSpPr>
          <p:spPr>
            <a:xfrm flipH="1">
              <a:off x="2731344" y="1706273"/>
              <a:ext cx="1142434" cy="1142434"/>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grpSp>
      <p:sp>
        <p:nvSpPr>
          <p:cNvPr id="37" name="标题 1"/>
          <p:cNvSpPr txBox="1"/>
          <p:nvPr/>
        </p:nvSpPr>
        <p:spPr>
          <a:xfrm>
            <a:off x="727589" y="432017"/>
            <a:ext cx="939800" cy="7427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sz="5400" dirty="0">
                <a:solidFill>
                  <a:schemeClr val="tx1">
                    <a:lumMod val="85000"/>
                    <a:lumOff val="15000"/>
                  </a:schemeClr>
                </a:solidFill>
                <a:latin typeface="华文行楷" panose="02010800040101010101" pitchFamily="2" charset="-122"/>
                <a:ea typeface="华文行楷" panose="02010800040101010101" pitchFamily="2" charset="-122"/>
              </a:rPr>
              <a:t>读</a:t>
            </a:r>
          </a:p>
        </p:txBody>
      </p:sp>
      <p:grpSp>
        <p:nvGrpSpPr>
          <p:cNvPr id="70" name="组合 69"/>
          <p:cNvGrpSpPr/>
          <p:nvPr/>
        </p:nvGrpSpPr>
        <p:grpSpPr>
          <a:xfrm>
            <a:off x="2301205" y="259734"/>
            <a:ext cx="972542" cy="915007"/>
            <a:chOff x="2731344" y="1706273"/>
            <a:chExt cx="1142434" cy="1142434"/>
          </a:xfrm>
        </p:grpSpPr>
        <p:sp>
          <p:nvSpPr>
            <p:cNvPr id="71" name="矩形 70"/>
            <p:cNvSpPr/>
            <p:nvPr/>
          </p:nvSpPr>
          <p:spPr>
            <a:xfrm>
              <a:off x="2731344" y="1706273"/>
              <a:ext cx="1142434" cy="1142434"/>
            </a:xfrm>
            <a:prstGeom prst="rect">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cxnSp>
          <p:nvCxnSpPr>
            <p:cNvPr id="72" name="直接连接符 71"/>
            <p:cNvCxnSpPr>
              <a:stCxn id="71" idx="0"/>
              <a:endCxn id="71" idx="2"/>
            </p:cNvCxnSpPr>
            <p:nvPr/>
          </p:nvCxnSpPr>
          <p:spPr>
            <a:xfrm>
              <a:off x="3302561" y="1706273"/>
              <a:ext cx="0" cy="1142434"/>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73" name="直接连接符 72"/>
            <p:cNvCxnSpPr>
              <a:stCxn id="71" idx="1"/>
              <a:endCxn id="71" idx="3"/>
            </p:cNvCxnSpPr>
            <p:nvPr/>
          </p:nvCxnSpPr>
          <p:spPr>
            <a:xfrm>
              <a:off x="2731344" y="2277490"/>
              <a:ext cx="1142434" cy="0"/>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74" name="直接连接符 73"/>
            <p:cNvCxnSpPr/>
            <p:nvPr/>
          </p:nvCxnSpPr>
          <p:spPr>
            <a:xfrm>
              <a:off x="2731344" y="1706273"/>
              <a:ext cx="1142434" cy="1142434"/>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75" name="直接连接符 74"/>
            <p:cNvCxnSpPr/>
            <p:nvPr/>
          </p:nvCxnSpPr>
          <p:spPr>
            <a:xfrm flipH="1">
              <a:off x="2731344" y="1706273"/>
              <a:ext cx="1142434" cy="1142434"/>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grpSp>
      <p:sp>
        <p:nvSpPr>
          <p:cNvPr id="76" name="标题 1"/>
          <p:cNvSpPr txBox="1"/>
          <p:nvPr/>
        </p:nvSpPr>
        <p:spPr>
          <a:xfrm>
            <a:off x="2333947" y="432017"/>
            <a:ext cx="939800" cy="7427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sz="5400" dirty="0">
                <a:solidFill>
                  <a:schemeClr val="tx1">
                    <a:lumMod val="85000"/>
                    <a:lumOff val="15000"/>
                  </a:schemeClr>
                </a:solidFill>
                <a:latin typeface="华文行楷" panose="02010800040101010101" pitchFamily="2" charset="-122"/>
                <a:ea typeface="华文行楷" panose="02010800040101010101" pitchFamily="2" charset="-122"/>
              </a:rPr>
              <a:t>后</a:t>
            </a:r>
          </a:p>
        </p:txBody>
      </p:sp>
      <p:grpSp>
        <p:nvGrpSpPr>
          <p:cNvPr id="77" name="组合 76"/>
          <p:cNvGrpSpPr/>
          <p:nvPr/>
        </p:nvGrpSpPr>
        <p:grpSpPr>
          <a:xfrm>
            <a:off x="3764634" y="259734"/>
            <a:ext cx="972542" cy="915007"/>
            <a:chOff x="2731344" y="1706273"/>
            <a:chExt cx="1142434" cy="1142434"/>
          </a:xfrm>
        </p:grpSpPr>
        <p:sp>
          <p:nvSpPr>
            <p:cNvPr id="78" name="矩形 77"/>
            <p:cNvSpPr/>
            <p:nvPr/>
          </p:nvSpPr>
          <p:spPr>
            <a:xfrm>
              <a:off x="2731344" y="1706273"/>
              <a:ext cx="1142434" cy="1142434"/>
            </a:xfrm>
            <a:prstGeom prst="rect">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cxnSp>
          <p:nvCxnSpPr>
            <p:cNvPr id="79" name="直接连接符 78"/>
            <p:cNvCxnSpPr>
              <a:stCxn id="78" idx="0"/>
              <a:endCxn id="78" idx="2"/>
            </p:cNvCxnSpPr>
            <p:nvPr/>
          </p:nvCxnSpPr>
          <p:spPr>
            <a:xfrm>
              <a:off x="3302561" y="1706273"/>
              <a:ext cx="0" cy="1142434"/>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80" name="直接连接符 79"/>
            <p:cNvCxnSpPr>
              <a:stCxn id="78" idx="1"/>
              <a:endCxn id="78" idx="3"/>
            </p:cNvCxnSpPr>
            <p:nvPr/>
          </p:nvCxnSpPr>
          <p:spPr>
            <a:xfrm>
              <a:off x="2731344" y="2277490"/>
              <a:ext cx="1142434" cy="0"/>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81" name="直接连接符 80"/>
            <p:cNvCxnSpPr/>
            <p:nvPr/>
          </p:nvCxnSpPr>
          <p:spPr>
            <a:xfrm>
              <a:off x="2731344" y="1706273"/>
              <a:ext cx="1142434" cy="1142434"/>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82" name="直接连接符 81"/>
            <p:cNvCxnSpPr/>
            <p:nvPr/>
          </p:nvCxnSpPr>
          <p:spPr>
            <a:xfrm flipH="1">
              <a:off x="2731344" y="1706273"/>
              <a:ext cx="1142434" cy="1142434"/>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grpSp>
      <p:sp>
        <p:nvSpPr>
          <p:cNvPr id="83" name="标题 1"/>
          <p:cNvSpPr txBox="1"/>
          <p:nvPr/>
        </p:nvSpPr>
        <p:spPr>
          <a:xfrm>
            <a:off x="3781005" y="385698"/>
            <a:ext cx="939800" cy="7427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sz="5400" dirty="0">
                <a:solidFill>
                  <a:schemeClr val="tx1">
                    <a:lumMod val="85000"/>
                    <a:lumOff val="15000"/>
                  </a:schemeClr>
                </a:solidFill>
                <a:latin typeface="华文行楷" panose="02010800040101010101" pitchFamily="2" charset="-122"/>
                <a:ea typeface="华文行楷" panose="02010800040101010101" pitchFamily="2" charset="-122"/>
              </a:rPr>
              <a:t>续</a:t>
            </a:r>
          </a:p>
        </p:txBody>
      </p:sp>
      <p:grpSp>
        <p:nvGrpSpPr>
          <p:cNvPr id="84" name="组合 83"/>
          <p:cNvGrpSpPr/>
          <p:nvPr/>
        </p:nvGrpSpPr>
        <p:grpSpPr>
          <a:xfrm>
            <a:off x="5305279" y="253973"/>
            <a:ext cx="972542" cy="915007"/>
            <a:chOff x="2731344" y="1706273"/>
            <a:chExt cx="1142434" cy="1142434"/>
          </a:xfrm>
        </p:grpSpPr>
        <p:sp>
          <p:nvSpPr>
            <p:cNvPr id="85" name="矩形 84"/>
            <p:cNvSpPr/>
            <p:nvPr/>
          </p:nvSpPr>
          <p:spPr>
            <a:xfrm>
              <a:off x="2731344" y="1706273"/>
              <a:ext cx="1142434" cy="1142434"/>
            </a:xfrm>
            <a:prstGeom prst="rect">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cxnSp>
          <p:nvCxnSpPr>
            <p:cNvPr id="86" name="直接连接符 85"/>
            <p:cNvCxnSpPr>
              <a:stCxn id="85" idx="0"/>
              <a:endCxn id="85" idx="2"/>
            </p:cNvCxnSpPr>
            <p:nvPr/>
          </p:nvCxnSpPr>
          <p:spPr>
            <a:xfrm>
              <a:off x="3302561" y="1706273"/>
              <a:ext cx="0" cy="1142434"/>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87" name="直接连接符 86"/>
            <p:cNvCxnSpPr>
              <a:stCxn id="85" idx="1"/>
              <a:endCxn id="85" idx="3"/>
            </p:cNvCxnSpPr>
            <p:nvPr/>
          </p:nvCxnSpPr>
          <p:spPr>
            <a:xfrm>
              <a:off x="2731344" y="2277490"/>
              <a:ext cx="1142434" cy="0"/>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88" name="直接连接符 87"/>
            <p:cNvCxnSpPr/>
            <p:nvPr/>
          </p:nvCxnSpPr>
          <p:spPr>
            <a:xfrm>
              <a:off x="2731344" y="1706273"/>
              <a:ext cx="1142434" cy="1142434"/>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89" name="直接连接符 88"/>
            <p:cNvCxnSpPr/>
            <p:nvPr/>
          </p:nvCxnSpPr>
          <p:spPr>
            <a:xfrm flipH="1">
              <a:off x="2731344" y="1706273"/>
              <a:ext cx="1142434" cy="1142434"/>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grpSp>
      <p:sp>
        <p:nvSpPr>
          <p:cNvPr id="90" name="标题 1"/>
          <p:cNvSpPr txBox="1"/>
          <p:nvPr/>
        </p:nvSpPr>
        <p:spPr>
          <a:xfrm>
            <a:off x="5288908" y="403500"/>
            <a:ext cx="939800" cy="7427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sz="5400" dirty="0">
                <a:solidFill>
                  <a:schemeClr val="tx1">
                    <a:lumMod val="85000"/>
                    <a:lumOff val="15000"/>
                  </a:schemeClr>
                </a:solidFill>
                <a:latin typeface="华文行楷" panose="02010800040101010101" pitchFamily="2" charset="-122"/>
                <a:ea typeface="华文行楷" panose="02010800040101010101" pitchFamily="2" charset="-122"/>
              </a:rPr>
              <a:t>写</a:t>
            </a:r>
          </a:p>
        </p:txBody>
      </p:sp>
      <p:sp>
        <p:nvSpPr>
          <p:cNvPr id="2" name="文本框 1"/>
          <p:cNvSpPr txBox="1"/>
          <p:nvPr/>
        </p:nvSpPr>
        <p:spPr>
          <a:xfrm>
            <a:off x="4020317" y="6041638"/>
            <a:ext cx="7523276" cy="523220"/>
          </a:xfrm>
          <a:prstGeom prst="rect">
            <a:avLst/>
          </a:prstGeom>
          <a:noFill/>
        </p:spPr>
        <p:txBody>
          <a:bodyPr wrap="square" rtlCol="0">
            <a:spAutoFit/>
          </a:bodyPr>
          <a:lstStyle/>
          <a:p>
            <a:pPr algn="ctr"/>
            <a:r>
              <a:rPr lang="zh-CN" altLang="en-US" sz="2800" dirty="0"/>
              <a:t>余杭区树兰高级中学   郭合英</a:t>
            </a:r>
          </a:p>
        </p:txBody>
      </p:sp>
      <p:sp>
        <p:nvSpPr>
          <p:cNvPr id="3" name="文本框 2"/>
          <p:cNvSpPr txBox="1"/>
          <p:nvPr/>
        </p:nvSpPr>
        <p:spPr>
          <a:xfrm>
            <a:off x="6845923" y="272493"/>
            <a:ext cx="4697659" cy="954107"/>
          </a:xfrm>
          <a:prstGeom prst="rect">
            <a:avLst/>
          </a:prstGeom>
          <a:noFill/>
        </p:spPr>
        <p:txBody>
          <a:bodyPr wrap="square" rtlCol="0">
            <a:spAutoFit/>
          </a:bodyPr>
          <a:lstStyle/>
          <a:p>
            <a:pPr algn="ctr"/>
            <a:r>
              <a:rPr lang="en-US" altLang="zh-CN" sz="2800" dirty="0"/>
              <a:t>2020.10</a:t>
            </a:r>
            <a:r>
              <a:rPr lang="zh-CN" altLang="en-US" sz="2800" dirty="0"/>
              <a:t>月浙江十校联盟</a:t>
            </a:r>
            <a:endParaRPr lang="en-US" altLang="zh-CN" sz="2800" dirty="0"/>
          </a:p>
          <a:p>
            <a:pPr algn="ctr"/>
            <a:r>
              <a:rPr lang="zh-CN" altLang="en-US" sz="2800" dirty="0"/>
              <a:t>英语试卷</a:t>
            </a:r>
          </a:p>
        </p:txBody>
      </p:sp>
      <p:pic>
        <p:nvPicPr>
          <p:cNvPr id="13" name="图片 12"/>
          <p:cNvPicPr>
            <a:picLocks noChangeAspect="1"/>
          </p:cNvPicPr>
          <p:nvPr/>
        </p:nvPicPr>
        <p:blipFill>
          <a:blip r:embed="rId3"/>
          <a:stretch>
            <a:fillRect/>
          </a:stretch>
        </p:blipFill>
        <p:spPr>
          <a:xfrm>
            <a:off x="1117600" y="1431444"/>
            <a:ext cx="9526954" cy="459239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750" fill="hold"/>
                                        <p:tgtEl>
                                          <p:spTgt spid="37"/>
                                        </p:tgtEl>
                                        <p:attrNameLst>
                                          <p:attrName>ppt_w</p:attrName>
                                        </p:attrNameLst>
                                      </p:cBhvr>
                                      <p:tavLst>
                                        <p:tav tm="0">
                                          <p:val>
                                            <p:fltVal val="0"/>
                                          </p:val>
                                        </p:tav>
                                        <p:tav tm="100000">
                                          <p:val>
                                            <p:strVal val="#ppt_w"/>
                                          </p:val>
                                        </p:tav>
                                      </p:tavLst>
                                    </p:anim>
                                    <p:anim calcmode="lin" valueType="num">
                                      <p:cBhvr>
                                        <p:cTn id="13" dur="750" fill="hold"/>
                                        <p:tgtEl>
                                          <p:spTgt spid="37"/>
                                        </p:tgtEl>
                                        <p:attrNameLst>
                                          <p:attrName>ppt_h</p:attrName>
                                        </p:attrNameLst>
                                      </p:cBhvr>
                                      <p:tavLst>
                                        <p:tav tm="0">
                                          <p:val>
                                            <p:fltVal val="0"/>
                                          </p:val>
                                        </p:tav>
                                        <p:tav tm="100000">
                                          <p:val>
                                            <p:strVal val="#ppt_h"/>
                                          </p:val>
                                        </p:tav>
                                      </p:tavLst>
                                    </p:anim>
                                    <p:animEffect transition="in" filter="fade">
                                      <p:cBhvr>
                                        <p:cTn id="14" dur="750"/>
                                        <p:tgtEl>
                                          <p:spTgt spid="37"/>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70"/>
                                        </p:tgtEl>
                                        <p:attrNameLst>
                                          <p:attrName>style.visibility</p:attrName>
                                        </p:attrNameLst>
                                      </p:cBhvr>
                                      <p:to>
                                        <p:strVal val="visible"/>
                                      </p:to>
                                    </p:set>
                                    <p:anim calcmode="lin" valueType="num">
                                      <p:cBhvr>
                                        <p:cTn id="18" dur="750" fill="hold"/>
                                        <p:tgtEl>
                                          <p:spTgt spid="70"/>
                                        </p:tgtEl>
                                        <p:attrNameLst>
                                          <p:attrName>ppt_w</p:attrName>
                                        </p:attrNameLst>
                                      </p:cBhvr>
                                      <p:tavLst>
                                        <p:tav tm="0">
                                          <p:val>
                                            <p:fltVal val="0"/>
                                          </p:val>
                                        </p:tav>
                                        <p:tav tm="100000">
                                          <p:val>
                                            <p:strVal val="#ppt_w"/>
                                          </p:val>
                                        </p:tav>
                                      </p:tavLst>
                                    </p:anim>
                                    <p:anim calcmode="lin" valueType="num">
                                      <p:cBhvr>
                                        <p:cTn id="19" dur="750" fill="hold"/>
                                        <p:tgtEl>
                                          <p:spTgt spid="70"/>
                                        </p:tgtEl>
                                        <p:attrNameLst>
                                          <p:attrName>ppt_h</p:attrName>
                                        </p:attrNameLst>
                                      </p:cBhvr>
                                      <p:tavLst>
                                        <p:tav tm="0">
                                          <p:val>
                                            <p:fltVal val="0"/>
                                          </p:val>
                                        </p:tav>
                                        <p:tav tm="100000">
                                          <p:val>
                                            <p:strVal val="#ppt_h"/>
                                          </p:val>
                                        </p:tav>
                                      </p:tavLst>
                                    </p:anim>
                                    <p:animEffect transition="in" filter="fade">
                                      <p:cBhvr>
                                        <p:cTn id="20" dur="750"/>
                                        <p:tgtEl>
                                          <p:spTgt spid="7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750" fill="hold"/>
                                        <p:tgtEl>
                                          <p:spTgt spid="76"/>
                                        </p:tgtEl>
                                        <p:attrNameLst>
                                          <p:attrName>ppt_w</p:attrName>
                                        </p:attrNameLst>
                                      </p:cBhvr>
                                      <p:tavLst>
                                        <p:tav tm="0">
                                          <p:val>
                                            <p:fltVal val="0"/>
                                          </p:val>
                                        </p:tav>
                                        <p:tav tm="100000">
                                          <p:val>
                                            <p:strVal val="#ppt_w"/>
                                          </p:val>
                                        </p:tav>
                                      </p:tavLst>
                                    </p:anim>
                                    <p:anim calcmode="lin" valueType="num">
                                      <p:cBhvr>
                                        <p:cTn id="24" dur="750" fill="hold"/>
                                        <p:tgtEl>
                                          <p:spTgt spid="76"/>
                                        </p:tgtEl>
                                        <p:attrNameLst>
                                          <p:attrName>ppt_h</p:attrName>
                                        </p:attrNameLst>
                                      </p:cBhvr>
                                      <p:tavLst>
                                        <p:tav tm="0">
                                          <p:val>
                                            <p:fltVal val="0"/>
                                          </p:val>
                                        </p:tav>
                                        <p:tav tm="100000">
                                          <p:val>
                                            <p:strVal val="#ppt_h"/>
                                          </p:val>
                                        </p:tav>
                                      </p:tavLst>
                                    </p:anim>
                                    <p:animEffect transition="in" filter="fade">
                                      <p:cBhvr>
                                        <p:cTn id="25" dur="750"/>
                                        <p:tgtEl>
                                          <p:spTgt spid="76"/>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750" fill="hold"/>
                                        <p:tgtEl>
                                          <p:spTgt spid="77"/>
                                        </p:tgtEl>
                                        <p:attrNameLst>
                                          <p:attrName>ppt_w</p:attrName>
                                        </p:attrNameLst>
                                      </p:cBhvr>
                                      <p:tavLst>
                                        <p:tav tm="0">
                                          <p:val>
                                            <p:fltVal val="0"/>
                                          </p:val>
                                        </p:tav>
                                        <p:tav tm="100000">
                                          <p:val>
                                            <p:strVal val="#ppt_w"/>
                                          </p:val>
                                        </p:tav>
                                      </p:tavLst>
                                    </p:anim>
                                    <p:anim calcmode="lin" valueType="num">
                                      <p:cBhvr>
                                        <p:cTn id="30" dur="750" fill="hold"/>
                                        <p:tgtEl>
                                          <p:spTgt spid="77"/>
                                        </p:tgtEl>
                                        <p:attrNameLst>
                                          <p:attrName>ppt_h</p:attrName>
                                        </p:attrNameLst>
                                      </p:cBhvr>
                                      <p:tavLst>
                                        <p:tav tm="0">
                                          <p:val>
                                            <p:fltVal val="0"/>
                                          </p:val>
                                        </p:tav>
                                        <p:tav tm="100000">
                                          <p:val>
                                            <p:strVal val="#ppt_h"/>
                                          </p:val>
                                        </p:tav>
                                      </p:tavLst>
                                    </p:anim>
                                    <p:animEffect transition="in" filter="fade">
                                      <p:cBhvr>
                                        <p:cTn id="31" dur="750"/>
                                        <p:tgtEl>
                                          <p:spTgt spid="77"/>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83"/>
                                        </p:tgtEl>
                                        <p:attrNameLst>
                                          <p:attrName>style.visibility</p:attrName>
                                        </p:attrNameLst>
                                      </p:cBhvr>
                                      <p:to>
                                        <p:strVal val="visible"/>
                                      </p:to>
                                    </p:set>
                                    <p:anim calcmode="lin" valueType="num">
                                      <p:cBhvr>
                                        <p:cTn id="34" dur="750" fill="hold"/>
                                        <p:tgtEl>
                                          <p:spTgt spid="83"/>
                                        </p:tgtEl>
                                        <p:attrNameLst>
                                          <p:attrName>ppt_w</p:attrName>
                                        </p:attrNameLst>
                                      </p:cBhvr>
                                      <p:tavLst>
                                        <p:tav tm="0">
                                          <p:val>
                                            <p:fltVal val="0"/>
                                          </p:val>
                                        </p:tav>
                                        <p:tav tm="100000">
                                          <p:val>
                                            <p:strVal val="#ppt_w"/>
                                          </p:val>
                                        </p:tav>
                                      </p:tavLst>
                                    </p:anim>
                                    <p:anim calcmode="lin" valueType="num">
                                      <p:cBhvr>
                                        <p:cTn id="35" dur="750" fill="hold"/>
                                        <p:tgtEl>
                                          <p:spTgt spid="83"/>
                                        </p:tgtEl>
                                        <p:attrNameLst>
                                          <p:attrName>ppt_h</p:attrName>
                                        </p:attrNameLst>
                                      </p:cBhvr>
                                      <p:tavLst>
                                        <p:tav tm="0">
                                          <p:val>
                                            <p:fltVal val="0"/>
                                          </p:val>
                                        </p:tav>
                                        <p:tav tm="100000">
                                          <p:val>
                                            <p:strVal val="#ppt_h"/>
                                          </p:val>
                                        </p:tav>
                                      </p:tavLst>
                                    </p:anim>
                                    <p:animEffect transition="in" filter="fade">
                                      <p:cBhvr>
                                        <p:cTn id="36" dur="750"/>
                                        <p:tgtEl>
                                          <p:spTgt spid="83"/>
                                        </p:tgtEl>
                                      </p:cBhvr>
                                    </p:animEffect>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750" fill="hold"/>
                                        <p:tgtEl>
                                          <p:spTgt spid="84"/>
                                        </p:tgtEl>
                                        <p:attrNameLst>
                                          <p:attrName>ppt_w</p:attrName>
                                        </p:attrNameLst>
                                      </p:cBhvr>
                                      <p:tavLst>
                                        <p:tav tm="0">
                                          <p:val>
                                            <p:fltVal val="0"/>
                                          </p:val>
                                        </p:tav>
                                        <p:tav tm="100000">
                                          <p:val>
                                            <p:strVal val="#ppt_w"/>
                                          </p:val>
                                        </p:tav>
                                      </p:tavLst>
                                    </p:anim>
                                    <p:anim calcmode="lin" valueType="num">
                                      <p:cBhvr>
                                        <p:cTn id="41" dur="750" fill="hold"/>
                                        <p:tgtEl>
                                          <p:spTgt spid="84"/>
                                        </p:tgtEl>
                                        <p:attrNameLst>
                                          <p:attrName>ppt_h</p:attrName>
                                        </p:attrNameLst>
                                      </p:cBhvr>
                                      <p:tavLst>
                                        <p:tav tm="0">
                                          <p:val>
                                            <p:fltVal val="0"/>
                                          </p:val>
                                        </p:tav>
                                        <p:tav tm="100000">
                                          <p:val>
                                            <p:strVal val="#ppt_h"/>
                                          </p:val>
                                        </p:tav>
                                      </p:tavLst>
                                    </p:anim>
                                    <p:animEffect transition="in" filter="fade">
                                      <p:cBhvr>
                                        <p:cTn id="42" dur="750"/>
                                        <p:tgtEl>
                                          <p:spTgt spid="84"/>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90"/>
                                        </p:tgtEl>
                                        <p:attrNameLst>
                                          <p:attrName>style.visibility</p:attrName>
                                        </p:attrNameLst>
                                      </p:cBhvr>
                                      <p:to>
                                        <p:strVal val="visible"/>
                                      </p:to>
                                    </p:set>
                                    <p:anim calcmode="lin" valueType="num">
                                      <p:cBhvr>
                                        <p:cTn id="45" dur="750" fill="hold"/>
                                        <p:tgtEl>
                                          <p:spTgt spid="90"/>
                                        </p:tgtEl>
                                        <p:attrNameLst>
                                          <p:attrName>ppt_w</p:attrName>
                                        </p:attrNameLst>
                                      </p:cBhvr>
                                      <p:tavLst>
                                        <p:tav tm="0">
                                          <p:val>
                                            <p:fltVal val="0"/>
                                          </p:val>
                                        </p:tav>
                                        <p:tav tm="100000">
                                          <p:val>
                                            <p:strVal val="#ppt_w"/>
                                          </p:val>
                                        </p:tav>
                                      </p:tavLst>
                                    </p:anim>
                                    <p:anim calcmode="lin" valueType="num">
                                      <p:cBhvr>
                                        <p:cTn id="46" dur="750" fill="hold"/>
                                        <p:tgtEl>
                                          <p:spTgt spid="90"/>
                                        </p:tgtEl>
                                        <p:attrNameLst>
                                          <p:attrName>ppt_h</p:attrName>
                                        </p:attrNameLst>
                                      </p:cBhvr>
                                      <p:tavLst>
                                        <p:tav tm="0">
                                          <p:val>
                                            <p:fltVal val="0"/>
                                          </p:val>
                                        </p:tav>
                                        <p:tav tm="100000">
                                          <p:val>
                                            <p:strVal val="#ppt_h"/>
                                          </p:val>
                                        </p:tav>
                                      </p:tavLst>
                                    </p:anim>
                                    <p:animEffect transition="in" filter="fade">
                                      <p:cBhvr>
                                        <p:cTn id="47" dur="750"/>
                                        <p:tgtEl>
                                          <p:spTgt spid="90"/>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1000"/>
                                        <p:tgtEl>
                                          <p:spTgt spid="3"/>
                                        </p:tgtEl>
                                      </p:cBhvr>
                                    </p:animEffect>
                                    <p:anim calcmode="lin" valueType="num">
                                      <p:cBhvr>
                                        <p:cTn id="53" dur="1000" fill="hold"/>
                                        <p:tgtEl>
                                          <p:spTgt spid="3"/>
                                        </p:tgtEl>
                                        <p:attrNameLst>
                                          <p:attrName>ppt_x</p:attrName>
                                        </p:attrNameLst>
                                      </p:cBhvr>
                                      <p:tavLst>
                                        <p:tav tm="0">
                                          <p:val>
                                            <p:strVal val="#ppt_x"/>
                                          </p:val>
                                        </p:tav>
                                        <p:tav tm="100000">
                                          <p:val>
                                            <p:strVal val="#ppt_x"/>
                                          </p:val>
                                        </p:tav>
                                      </p:tavLst>
                                    </p:anim>
                                    <p:anim calcmode="lin" valueType="num">
                                      <p:cBhvr>
                                        <p:cTn id="5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76" grpId="0"/>
      <p:bldP spid="83" grpId="0"/>
      <p:bldP spid="90"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3972661" y="0"/>
            <a:ext cx="42466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a:t>
            </a: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心情</a:t>
            </a:r>
            <a:r>
              <a:rPr lang="en-US" altLang="zh-CN"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a:t>
            </a:r>
            <a:r>
              <a:rPr lang="zh-CN" altLang="en-US" sz="3600" noProof="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驿站</a:t>
            </a:r>
            <a:endPar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endParaRPr>
          </a:p>
        </p:txBody>
      </p:sp>
      <p:sp>
        <p:nvSpPr>
          <p:cNvPr id="13" name="椭圆 12"/>
          <p:cNvSpPr/>
          <p:nvPr/>
        </p:nvSpPr>
        <p:spPr>
          <a:xfrm>
            <a:off x="9686098" y="204245"/>
            <a:ext cx="2149367" cy="1369543"/>
          </a:xfrm>
          <a:prstGeom prst="ellipse">
            <a:avLst/>
          </a:prstGeom>
          <a:noFill/>
          <a:ln w="76200">
            <a:solidFill>
              <a:srgbClr val="FF01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22" name="文本框 21"/>
          <p:cNvSpPr txBox="1"/>
          <p:nvPr/>
        </p:nvSpPr>
        <p:spPr>
          <a:xfrm>
            <a:off x="9864705" y="384721"/>
            <a:ext cx="1999583" cy="523220"/>
          </a:xfrm>
          <a:prstGeom prst="rect">
            <a:avLst/>
          </a:prstGeom>
          <a:noFill/>
        </p:spPr>
        <p:txBody>
          <a:bodyPr wrap="square" rtlCol="0">
            <a:spAutoFit/>
          </a:bodyPr>
          <a:lstStyle/>
          <a:p>
            <a:r>
              <a:rPr lang="en-US" altLang="zh-CN" sz="2800" b="0" i="0" dirty="0" err="1">
                <a:solidFill>
                  <a:srgbClr val="CC0000"/>
                </a:solidFill>
                <a:effectLst/>
                <a:latin typeface="Arial" panose="020B0604020202020204" pitchFamily="34" charset="0"/>
              </a:rPr>
              <a:t>BrainStorm</a:t>
            </a:r>
            <a:endParaRPr lang="zh-CN" altLang="en-US" sz="2800" dirty="0"/>
          </a:p>
        </p:txBody>
      </p:sp>
      <p:sp>
        <p:nvSpPr>
          <p:cNvPr id="56" name="文本框 55"/>
          <p:cNvSpPr txBox="1"/>
          <p:nvPr/>
        </p:nvSpPr>
        <p:spPr>
          <a:xfrm>
            <a:off x="285555" y="1517478"/>
            <a:ext cx="2013447" cy="830997"/>
          </a:xfrm>
          <a:prstGeom prst="rect">
            <a:avLst/>
          </a:prstGeom>
          <a:noFill/>
        </p:spPr>
        <p:txBody>
          <a:bodyPr wrap="square" rtlCol="0">
            <a:spAutoFit/>
          </a:bodyPr>
          <a:lstStyle/>
          <a:p>
            <a:r>
              <a:rPr lang="zh-CN" altLang="en-US" sz="2400" b="1" dirty="0">
                <a:solidFill>
                  <a:srgbClr val="FF0000"/>
                </a:solidFill>
              </a:rPr>
              <a:t>关于“</a:t>
            </a:r>
            <a:r>
              <a:rPr lang="en-US" altLang="zh-CN" sz="2400" b="1" dirty="0">
                <a:solidFill>
                  <a:srgbClr val="FF0000"/>
                </a:solidFill>
              </a:rPr>
              <a:t>worried</a:t>
            </a:r>
            <a:r>
              <a:rPr lang="zh-CN" altLang="en-US" sz="2400" b="1" dirty="0">
                <a:solidFill>
                  <a:srgbClr val="FF0000"/>
                </a:solidFill>
              </a:rPr>
              <a:t>”</a:t>
            </a:r>
            <a:endParaRPr lang="en-US" altLang="zh-CN" sz="2400" b="1" dirty="0">
              <a:solidFill>
                <a:srgbClr val="FF0000"/>
              </a:solidFill>
            </a:endParaRPr>
          </a:p>
          <a:p>
            <a:r>
              <a:rPr lang="zh-CN" altLang="en-US" sz="2400" b="1" dirty="0">
                <a:solidFill>
                  <a:srgbClr val="FF0000"/>
                </a:solidFill>
              </a:rPr>
              <a:t>的表达积累：</a:t>
            </a:r>
          </a:p>
        </p:txBody>
      </p:sp>
      <p:sp>
        <p:nvSpPr>
          <p:cNvPr id="58" name="文本框 57"/>
          <p:cNvSpPr txBox="1"/>
          <p:nvPr/>
        </p:nvSpPr>
        <p:spPr>
          <a:xfrm>
            <a:off x="406685" y="3729944"/>
            <a:ext cx="2193391" cy="830997"/>
          </a:xfrm>
          <a:prstGeom prst="rect">
            <a:avLst/>
          </a:prstGeom>
          <a:noFill/>
        </p:spPr>
        <p:txBody>
          <a:bodyPr wrap="square" rtlCol="0">
            <a:spAutoFit/>
          </a:bodyPr>
          <a:lstStyle/>
          <a:p>
            <a:r>
              <a:rPr lang="zh-CN" altLang="en-US" sz="2400" b="1" dirty="0">
                <a:solidFill>
                  <a:srgbClr val="FF0000"/>
                </a:solidFill>
              </a:rPr>
              <a:t>关于“</a:t>
            </a:r>
            <a:r>
              <a:rPr lang="en-US" altLang="zh-CN" sz="2400" b="1" dirty="0">
                <a:solidFill>
                  <a:srgbClr val="FF0000"/>
                </a:solidFill>
              </a:rPr>
              <a:t>despair</a:t>
            </a:r>
            <a:r>
              <a:rPr lang="zh-CN" altLang="en-US" sz="2400" b="1" dirty="0">
                <a:solidFill>
                  <a:srgbClr val="FF0000"/>
                </a:solidFill>
              </a:rPr>
              <a:t>”</a:t>
            </a:r>
            <a:endParaRPr lang="en-US" altLang="zh-CN" sz="2400" b="1" dirty="0">
              <a:solidFill>
                <a:srgbClr val="FF0000"/>
              </a:solidFill>
            </a:endParaRPr>
          </a:p>
          <a:p>
            <a:r>
              <a:rPr lang="zh-CN" altLang="en-US" sz="2400" b="1" dirty="0">
                <a:solidFill>
                  <a:srgbClr val="FF0000"/>
                </a:solidFill>
              </a:rPr>
              <a:t>的表达积累：</a:t>
            </a:r>
          </a:p>
        </p:txBody>
      </p:sp>
      <p:sp>
        <p:nvSpPr>
          <p:cNvPr id="65" name="文本框 64"/>
          <p:cNvSpPr txBox="1"/>
          <p:nvPr/>
        </p:nvSpPr>
        <p:spPr>
          <a:xfrm>
            <a:off x="9935001" y="880539"/>
            <a:ext cx="2010508" cy="461665"/>
          </a:xfrm>
          <a:prstGeom prst="rect">
            <a:avLst/>
          </a:prstGeom>
          <a:noFill/>
        </p:spPr>
        <p:txBody>
          <a:bodyPr wrap="square" rtlCol="0">
            <a:spAutoFit/>
          </a:bodyPr>
          <a:lstStyle/>
          <a:p>
            <a:r>
              <a:rPr lang="zh-CN" altLang="en-US" sz="2400" dirty="0">
                <a:solidFill>
                  <a:srgbClr val="C00000"/>
                </a:solidFill>
              </a:rPr>
              <a:t>讨论并积累</a:t>
            </a:r>
          </a:p>
        </p:txBody>
      </p:sp>
      <p:sp>
        <p:nvSpPr>
          <p:cNvPr id="66" name="文本框 65"/>
          <p:cNvSpPr txBox="1"/>
          <p:nvPr/>
        </p:nvSpPr>
        <p:spPr>
          <a:xfrm>
            <a:off x="2409046" y="717477"/>
            <a:ext cx="8961344" cy="3022278"/>
          </a:xfrm>
          <a:prstGeom prst="rect">
            <a:avLst/>
          </a:prstGeom>
          <a:noFill/>
        </p:spPr>
        <p:txBody>
          <a:bodyPr wrap="square" rtlCol="0">
            <a:spAutoFit/>
          </a:bodyPr>
          <a:lstStyle/>
          <a:p>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1. Keyed Up</a:t>
            </a:r>
            <a:r>
              <a:rPr lang="zh-CN" altLang="en-US" sz="2400" dirty="0">
                <a:latin typeface="Times New Roman" panose="02020603050405020304" pitchFamily="18" charset="0"/>
                <a:cs typeface="Times New Roman" panose="02020603050405020304" pitchFamily="18" charset="0"/>
              </a:rPr>
              <a:t>（俚语）：</a:t>
            </a:r>
            <a:r>
              <a:rPr lang="zh-CN" altLang="en-US" sz="2400" dirty="0"/>
              <a:t>紧张不安的；焦躁的</a:t>
            </a:r>
            <a:endParaRPr lang="en-US" altLang="zh-CN" sz="2400" dirty="0"/>
          </a:p>
          <a:p>
            <a:r>
              <a:rPr lang="en-US" altLang="zh-CN" sz="2400" dirty="0"/>
              <a:t>   Stop pacing the floor. Relax. Why are you so </a:t>
            </a:r>
            <a:r>
              <a:rPr lang="en-US" altLang="zh-CN" sz="2400" b="1" u="sng" dirty="0"/>
              <a:t>keyed up</a:t>
            </a:r>
            <a:r>
              <a:rPr lang="en-US" altLang="zh-CN" sz="2400" dirty="0"/>
              <a:t>?</a:t>
            </a:r>
          </a:p>
          <a:p>
            <a:r>
              <a:rPr lang="zh-CN" altLang="en-US" sz="2400" dirty="0"/>
              <a:t>      不要来回走了，放松！你为什么如此不安？</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2. Harry felt like a cat on hot bricks.</a:t>
            </a:r>
          </a:p>
          <a:p>
            <a:pPr algn="l"/>
            <a:r>
              <a:rPr lang="en-US" altLang="zh-CN" sz="2400" dirty="0">
                <a:latin typeface="Times New Roman" panose="02020603050405020304" pitchFamily="18" charset="0"/>
                <a:cs typeface="Times New Roman" panose="02020603050405020304" pitchFamily="18" charset="0"/>
              </a:rPr>
              <a:t>3. Sally said I should try skydiving, but I had </a:t>
            </a:r>
            <a:r>
              <a:rPr lang="en-US" altLang="zh-CN" sz="2400" dirty="0">
                <a:solidFill>
                  <a:srgbClr val="FF0000"/>
                </a:solidFill>
                <a:latin typeface="Times New Roman" panose="02020603050405020304" pitchFamily="18" charset="0"/>
                <a:cs typeface="Times New Roman" panose="02020603050405020304" pitchFamily="18" charset="0"/>
              </a:rPr>
              <a:t>cold feet</a:t>
            </a:r>
            <a:r>
              <a:rPr lang="en-US" altLang="zh-CN" sz="2400" dirty="0">
                <a:latin typeface="Times New Roman" panose="02020603050405020304" pitchFamily="18" charset="0"/>
                <a:cs typeface="Times New Roman" panose="02020603050405020304" pitchFamily="18" charset="0"/>
              </a:rPr>
              <a:t>.</a:t>
            </a:r>
          </a:p>
          <a:p>
            <a:pPr algn="l"/>
            <a:r>
              <a:rPr lang="zh-CN" altLang="en-US" sz="2400" dirty="0">
                <a:latin typeface="Times New Roman" panose="02020603050405020304" pitchFamily="18" charset="0"/>
                <a:cs typeface="Times New Roman" panose="02020603050405020304" pitchFamily="18" charset="0"/>
              </a:rPr>
              <a:t>         赛丽说叫我试试跳伞，但我退缩了。</a:t>
            </a:r>
          </a:p>
          <a:p>
            <a:r>
              <a:rPr lang="en-US" altLang="zh-CN" sz="2400" dirty="0">
                <a:latin typeface="Times New Roman" panose="02020603050405020304" pitchFamily="18" charset="0"/>
                <a:cs typeface="Times New Roman" panose="02020603050405020304" pitchFamily="18" charset="0"/>
              </a:rPr>
              <a:t> 4. Cross a bridge before one comes to it.(</a:t>
            </a:r>
            <a:r>
              <a:rPr lang="zh-CN" altLang="en-US" sz="2400" dirty="0">
                <a:latin typeface="Times New Roman" panose="02020603050405020304" pitchFamily="18" charset="0"/>
                <a:cs typeface="Times New Roman" panose="02020603050405020304" pitchFamily="18" charset="0"/>
              </a:rPr>
              <a:t>俚语</a:t>
            </a:r>
            <a:r>
              <a:rPr lang="en-US" altLang="zh-CN" sz="2400" dirty="0">
                <a:latin typeface="Times New Roman" panose="02020603050405020304" pitchFamily="18" charset="0"/>
                <a:cs typeface="Times New Roman" panose="02020603050405020304" pitchFamily="18" charset="0"/>
              </a:rPr>
              <a:t>)</a:t>
            </a:r>
          </a:p>
          <a:p>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事情还没发生就担心起来</a:t>
            </a:r>
          </a:p>
        </p:txBody>
      </p:sp>
      <p:sp>
        <p:nvSpPr>
          <p:cNvPr id="67" name="文本框 66"/>
          <p:cNvSpPr txBox="1"/>
          <p:nvPr/>
        </p:nvSpPr>
        <p:spPr>
          <a:xfrm>
            <a:off x="2277044" y="3723981"/>
            <a:ext cx="9668465" cy="3108543"/>
          </a:xfrm>
          <a:prstGeom prst="rect">
            <a:avLst/>
          </a:prstGeom>
          <a:noFill/>
        </p:spPr>
        <p:txBody>
          <a:bodyPr wrap="square" rtlCol="0">
            <a:spAutoFit/>
          </a:bodyPr>
          <a:lstStyle/>
          <a:p>
            <a:r>
              <a:rPr lang="zh-CN" altLang="en-US" sz="2400" dirty="0"/>
              <a:t>   </a:t>
            </a:r>
            <a:r>
              <a:rPr lang="en-US" altLang="zh-CN" sz="2800" dirty="0">
                <a:latin typeface="Times New Roman" panose="02020603050405020304" pitchFamily="18" charset="0"/>
                <a:ea typeface="宋体" panose="02010600030101010101" pitchFamily="2" charset="-122"/>
              </a:rPr>
              <a:t>1. I was thrown into a dark world and sank into hopelessness.</a:t>
            </a:r>
          </a:p>
          <a:p>
            <a:r>
              <a:rPr lang="en-US" altLang="zh-CN" sz="2800" dirty="0">
                <a:latin typeface="Times New Roman" panose="02020603050405020304" pitchFamily="18" charset="0"/>
                <a:ea typeface="宋体" panose="02010600030101010101" pitchFamily="2" charset="-122"/>
              </a:rPr>
              <a:t>   2. She felt seized by a burst of despair and couldn’t help   </a:t>
            </a:r>
          </a:p>
          <a:p>
            <a:r>
              <a:rPr lang="en-US" altLang="zh-CN" sz="2800" dirty="0">
                <a:latin typeface="Times New Roman" panose="02020603050405020304" pitchFamily="18" charset="0"/>
                <a:ea typeface="宋体" panose="02010600030101010101" pitchFamily="2" charset="-122"/>
              </a:rPr>
              <a:t>         crying bitterly.</a:t>
            </a:r>
          </a:p>
          <a:p>
            <a:r>
              <a:rPr lang="en-US" altLang="zh-CN" sz="2800" dirty="0">
                <a:latin typeface="Times New Roman" panose="02020603050405020304" pitchFamily="18" charset="0"/>
                <a:ea typeface="宋体" panose="02010600030101010101" pitchFamily="2" charset="-122"/>
              </a:rPr>
              <a:t>   3. A flood of despair took hold of me. </a:t>
            </a:r>
          </a:p>
          <a:p>
            <a:r>
              <a:rPr lang="en-US" altLang="zh-CN" sz="2800" dirty="0">
                <a:latin typeface="Times New Roman" panose="02020603050405020304" pitchFamily="18" charset="0"/>
                <a:ea typeface="宋体" panose="02010600030101010101" pitchFamily="2" charset="-122"/>
              </a:rPr>
              <a:t>   4. My heart ached, tears streaming down my cheeks.</a:t>
            </a:r>
          </a:p>
          <a:p>
            <a:r>
              <a:rPr lang="en-US" altLang="zh-CN" sz="2800" dirty="0">
                <a:latin typeface="Times New Roman" panose="02020603050405020304" pitchFamily="18" charset="0"/>
                <a:cs typeface="Times New Roman" panose="02020603050405020304" pitchFamily="18" charset="0"/>
              </a:rPr>
              <a:t>   5.  I felt blue </a:t>
            </a:r>
            <a:r>
              <a:rPr lang="zh-CN" altLang="en-US" sz="2800" dirty="0">
                <a:latin typeface="Times New Roman" panose="02020603050405020304" pitchFamily="18" charset="0"/>
                <a:cs typeface="Times New Roman" panose="02020603050405020304" pitchFamily="18" charset="0"/>
              </a:rPr>
              <a:t>感到绝望；感到无精打采</a:t>
            </a:r>
          </a:p>
          <a:p>
            <a:r>
              <a:rPr lang="zh-CN" altLang="en-US"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6. I am in a black mood </a:t>
            </a:r>
            <a:r>
              <a:rPr lang="zh-CN" altLang="en-US" sz="2800" dirty="0">
                <a:latin typeface="Times New Roman" panose="02020603050405020304" pitchFamily="18" charset="0"/>
                <a:cs typeface="Times New Roman" panose="02020603050405020304" pitchFamily="18" charset="0"/>
              </a:rPr>
              <a:t>情绪极差</a:t>
            </a: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1000"/>
                                        <p:tgtEl>
                                          <p:spTgt spid="67"/>
                                        </p:tgtEl>
                                      </p:cBhvr>
                                    </p:animEffect>
                                    <p:anim calcmode="lin" valueType="num">
                                      <p:cBhvr>
                                        <p:cTn id="15" dur="1000" fill="hold"/>
                                        <p:tgtEl>
                                          <p:spTgt spid="67"/>
                                        </p:tgtEl>
                                        <p:attrNameLst>
                                          <p:attrName>ppt_x</p:attrName>
                                        </p:attrNameLst>
                                      </p:cBhvr>
                                      <p:tavLst>
                                        <p:tav tm="0">
                                          <p:val>
                                            <p:strVal val="#ppt_x"/>
                                          </p:val>
                                        </p:tav>
                                        <p:tav tm="100000">
                                          <p:val>
                                            <p:strVal val="#ppt_x"/>
                                          </p:val>
                                        </p:tav>
                                      </p:tavLst>
                                    </p:anim>
                                    <p:anim calcmode="lin" valueType="num">
                                      <p:cBhvr>
                                        <p:cTn id="16"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a:xfrm>
            <a:off x="9901956" y="190546"/>
            <a:ext cx="2149367" cy="1369543"/>
          </a:xfrm>
          <a:prstGeom prst="ellipse">
            <a:avLst/>
          </a:prstGeom>
          <a:noFill/>
          <a:ln w="76200">
            <a:solidFill>
              <a:srgbClr val="FF01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22" name="文本框 21"/>
          <p:cNvSpPr txBox="1"/>
          <p:nvPr/>
        </p:nvSpPr>
        <p:spPr>
          <a:xfrm>
            <a:off x="10051740" y="386061"/>
            <a:ext cx="1999583" cy="523220"/>
          </a:xfrm>
          <a:prstGeom prst="rect">
            <a:avLst/>
          </a:prstGeom>
          <a:noFill/>
        </p:spPr>
        <p:txBody>
          <a:bodyPr wrap="square" rtlCol="0">
            <a:spAutoFit/>
          </a:bodyPr>
          <a:lstStyle/>
          <a:p>
            <a:r>
              <a:rPr lang="en-US" altLang="zh-CN" sz="2800" b="0" i="0" dirty="0" err="1">
                <a:solidFill>
                  <a:srgbClr val="CC0000"/>
                </a:solidFill>
                <a:effectLst/>
                <a:latin typeface="Arial" panose="020B0604020202020204" pitchFamily="34" charset="0"/>
              </a:rPr>
              <a:t>BrainStorm</a:t>
            </a:r>
            <a:endParaRPr lang="zh-CN" altLang="en-US" sz="2800" dirty="0"/>
          </a:p>
        </p:txBody>
      </p:sp>
      <p:sp>
        <p:nvSpPr>
          <p:cNvPr id="62" name="文本框 61"/>
          <p:cNvSpPr txBox="1"/>
          <p:nvPr/>
        </p:nvSpPr>
        <p:spPr>
          <a:xfrm>
            <a:off x="399888" y="3786858"/>
            <a:ext cx="2105540" cy="830997"/>
          </a:xfrm>
          <a:prstGeom prst="rect">
            <a:avLst/>
          </a:prstGeom>
          <a:noFill/>
        </p:spPr>
        <p:txBody>
          <a:bodyPr wrap="square" rtlCol="0">
            <a:spAutoFit/>
          </a:bodyPr>
          <a:lstStyle/>
          <a:p>
            <a:r>
              <a:rPr lang="zh-CN" altLang="en-US" sz="2400" b="1" dirty="0">
                <a:solidFill>
                  <a:srgbClr val="FF0000"/>
                </a:solidFill>
              </a:rPr>
              <a:t>关于“</a:t>
            </a:r>
            <a:r>
              <a:rPr lang="en-US" altLang="zh-CN" sz="2400" b="1" dirty="0">
                <a:solidFill>
                  <a:srgbClr val="FF0000"/>
                </a:solidFill>
              </a:rPr>
              <a:t>happy</a:t>
            </a:r>
            <a:r>
              <a:rPr lang="zh-CN" altLang="en-US" sz="2400" b="1" dirty="0">
                <a:solidFill>
                  <a:srgbClr val="FF0000"/>
                </a:solidFill>
              </a:rPr>
              <a:t>”</a:t>
            </a:r>
            <a:endParaRPr lang="en-US" altLang="zh-CN" sz="2400" b="1" dirty="0">
              <a:solidFill>
                <a:srgbClr val="FF0000"/>
              </a:solidFill>
            </a:endParaRPr>
          </a:p>
          <a:p>
            <a:r>
              <a:rPr lang="zh-CN" altLang="en-US" sz="2400" b="1" dirty="0">
                <a:solidFill>
                  <a:srgbClr val="FF0000"/>
                </a:solidFill>
              </a:rPr>
              <a:t>的表达积累：</a:t>
            </a:r>
          </a:p>
        </p:txBody>
      </p:sp>
      <p:sp>
        <p:nvSpPr>
          <p:cNvPr id="64" name="文本框 63"/>
          <p:cNvSpPr txBox="1"/>
          <p:nvPr/>
        </p:nvSpPr>
        <p:spPr>
          <a:xfrm>
            <a:off x="322262" y="1560089"/>
            <a:ext cx="2260793" cy="830997"/>
          </a:xfrm>
          <a:prstGeom prst="rect">
            <a:avLst/>
          </a:prstGeom>
          <a:noFill/>
        </p:spPr>
        <p:txBody>
          <a:bodyPr wrap="square" rtlCol="0">
            <a:spAutoFit/>
          </a:bodyPr>
          <a:lstStyle/>
          <a:p>
            <a:r>
              <a:rPr lang="zh-CN" altLang="en-US" sz="2400" b="1" dirty="0">
                <a:solidFill>
                  <a:srgbClr val="FF0000"/>
                </a:solidFill>
              </a:rPr>
              <a:t>关于“</a:t>
            </a:r>
            <a:r>
              <a:rPr lang="en-US" altLang="zh-CN" sz="2400" b="1" dirty="0">
                <a:solidFill>
                  <a:srgbClr val="FF0000"/>
                </a:solidFill>
              </a:rPr>
              <a:t>relieved</a:t>
            </a:r>
            <a:r>
              <a:rPr lang="zh-CN" altLang="en-US" sz="2400" b="1" dirty="0">
                <a:solidFill>
                  <a:srgbClr val="FF0000"/>
                </a:solidFill>
              </a:rPr>
              <a:t>”</a:t>
            </a:r>
            <a:endParaRPr lang="en-US" altLang="zh-CN" sz="2400" b="1" dirty="0">
              <a:solidFill>
                <a:srgbClr val="FF0000"/>
              </a:solidFill>
            </a:endParaRPr>
          </a:p>
          <a:p>
            <a:r>
              <a:rPr lang="zh-CN" altLang="en-US" sz="2400" b="1" dirty="0">
                <a:solidFill>
                  <a:srgbClr val="FF0000"/>
                </a:solidFill>
              </a:rPr>
              <a:t>的表达积累：</a:t>
            </a:r>
          </a:p>
        </p:txBody>
      </p:sp>
      <p:sp>
        <p:nvSpPr>
          <p:cNvPr id="71" name="文本框 70"/>
          <p:cNvSpPr txBox="1"/>
          <p:nvPr/>
        </p:nvSpPr>
        <p:spPr>
          <a:xfrm>
            <a:off x="2692330" y="1318212"/>
            <a:ext cx="6916615" cy="1384995"/>
          </a:xfrm>
          <a:prstGeom prst="rect">
            <a:avLst/>
          </a:prstGeom>
          <a:noFill/>
        </p:spPr>
        <p:txBody>
          <a:bodyPr wrap="square" rtlCol="0">
            <a:spAutoFit/>
          </a:bodyPr>
          <a:lstStyle/>
          <a:p>
            <a:pPr marL="457200" indent="-457200">
              <a:buAutoNum type="arabicPeriod"/>
            </a:pPr>
            <a:r>
              <a:rPr lang="en-US" altLang="zh-CN" sz="2800" dirty="0">
                <a:latin typeface="Times New Roman" panose="02020603050405020304" pitchFamily="18" charset="0"/>
                <a:ea typeface="宋体" panose="02010600030101010101" pitchFamily="2" charset="-122"/>
              </a:rPr>
              <a:t>My</a:t>
            </a:r>
            <a:r>
              <a:rPr lang="zh-CN" altLang="en-US" sz="2800" dirty="0">
                <a:latin typeface="Times New Roman" panose="02020603050405020304" pitchFamily="18" charset="0"/>
                <a:ea typeface="宋体" panose="02010600030101010101" pitchFamily="2" charset="-122"/>
              </a:rPr>
              <a:t> </a:t>
            </a:r>
            <a:r>
              <a:rPr lang="en-US" altLang="zh-CN" sz="2800" dirty="0">
                <a:latin typeface="Times New Roman" panose="02020603050405020304" pitchFamily="18" charset="0"/>
                <a:ea typeface="宋体" panose="02010600030101010101" pitchFamily="2" charset="-122"/>
              </a:rPr>
              <a:t>worry</a:t>
            </a:r>
            <a:r>
              <a:rPr lang="zh-CN" altLang="en-US" sz="2800" dirty="0">
                <a:latin typeface="Times New Roman" panose="02020603050405020304" pitchFamily="18" charset="0"/>
                <a:ea typeface="宋体" panose="02010600030101010101" pitchFamily="2" charset="-122"/>
              </a:rPr>
              <a:t> </a:t>
            </a:r>
            <a:r>
              <a:rPr lang="en-US" altLang="zh-CN" sz="2800" dirty="0">
                <a:latin typeface="Times New Roman" panose="02020603050405020304" pitchFamily="18" charset="0"/>
                <a:ea typeface="宋体" panose="02010600030101010101" pitchFamily="2" charset="-122"/>
              </a:rPr>
              <a:t>gave</a:t>
            </a:r>
            <a:r>
              <a:rPr lang="zh-CN" altLang="en-US" sz="2800" dirty="0">
                <a:latin typeface="Times New Roman" panose="02020603050405020304" pitchFamily="18" charset="0"/>
                <a:ea typeface="宋体" panose="02010600030101010101" pitchFamily="2" charset="-122"/>
              </a:rPr>
              <a:t> </a:t>
            </a:r>
            <a:r>
              <a:rPr lang="en-US" altLang="zh-CN" sz="2800" dirty="0">
                <a:latin typeface="Times New Roman" panose="02020603050405020304" pitchFamily="18" charset="0"/>
                <a:ea typeface="宋体" panose="02010600030101010101" pitchFamily="2" charset="-122"/>
              </a:rPr>
              <a:t>way</a:t>
            </a:r>
            <a:r>
              <a:rPr lang="zh-CN" altLang="en-US" sz="2800" dirty="0">
                <a:latin typeface="Times New Roman" panose="02020603050405020304" pitchFamily="18" charset="0"/>
                <a:ea typeface="宋体" panose="02010600030101010101" pitchFamily="2" charset="-122"/>
              </a:rPr>
              <a:t> </a:t>
            </a:r>
            <a:r>
              <a:rPr lang="en-US" altLang="zh-CN" sz="2800" dirty="0">
                <a:latin typeface="Times New Roman" panose="02020603050405020304" pitchFamily="18" charset="0"/>
                <a:ea typeface="宋体" panose="02010600030101010101" pitchFamily="2" charset="-122"/>
              </a:rPr>
              <a:t>to</a:t>
            </a:r>
            <a:r>
              <a:rPr lang="zh-CN" altLang="en-US" sz="2800" dirty="0">
                <a:latin typeface="Times New Roman" panose="02020603050405020304" pitchFamily="18" charset="0"/>
                <a:ea typeface="宋体" panose="02010600030101010101" pitchFamily="2" charset="-122"/>
              </a:rPr>
              <a:t> </a:t>
            </a:r>
            <a:r>
              <a:rPr lang="en-US" altLang="zh-CN" sz="2800" dirty="0">
                <a:latin typeface="Times New Roman" panose="02020603050405020304" pitchFamily="18" charset="0"/>
                <a:ea typeface="宋体" panose="02010600030101010101" pitchFamily="2" charset="-122"/>
              </a:rPr>
              <a:t>relief.</a:t>
            </a:r>
          </a:p>
          <a:p>
            <a:pPr marL="457200" indent="-457200">
              <a:buFontTx/>
              <a:buAutoNum type="arabicPeriod"/>
            </a:pPr>
            <a:r>
              <a:rPr lang="en-US" altLang="zh-CN" sz="2800" dirty="0">
                <a:latin typeface="Times New Roman" panose="02020603050405020304" pitchFamily="18" charset="0"/>
                <a:ea typeface="宋体" panose="02010600030101010101" pitchFamily="2" charset="-122"/>
              </a:rPr>
              <a:t>A feeling of relief slowly </a:t>
            </a:r>
            <a:r>
              <a:rPr lang="en-US" altLang="zh-CN" sz="2800" dirty="0">
                <a:solidFill>
                  <a:srgbClr val="FF0000"/>
                </a:solidFill>
                <a:latin typeface="Times New Roman" panose="02020603050405020304" pitchFamily="18" charset="0"/>
                <a:ea typeface="宋体" panose="02010600030101010101" pitchFamily="2" charset="-122"/>
              </a:rPr>
              <a:t>crept up </a:t>
            </a:r>
            <a:r>
              <a:rPr lang="en-US" altLang="zh-CN" sz="2800" dirty="0">
                <a:latin typeface="Times New Roman" panose="02020603050405020304" pitchFamily="18" charset="0"/>
                <a:ea typeface="宋体" panose="02010600030101010101" pitchFamily="2" charset="-122"/>
              </a:rPr>
              <a:t>on me.</a:t>
            </a:r>
            <a:endParaRPr lang="zh-CN" altLang="en-US" sz="2800" dirty="0">
              <a:latin typeface="Arial" panose="020B0604020202020204" pitchFamily="34" charset="0"/>
              <a:ea typeface="宋体" panose="02010600030101010101" pitchFamily="2" charset="-122"/>
            </a:endParaRPr>
          </a:p>
          <a:p>
            <a:pPr marL="457200" indent="-457200">
              <a:buAutoNum type="arabicPeriod"/>
            </a:pPr>
            <a:r>
              <a:rPr lang="en-US" altLang="zh-CN" sz="2800" b="0" i="0" dirty="0">
                <a:solidFill>
                  <a:srgbClr val="333333"/>
                </a:solidFill>
                <a:effectLst/>
                <a:latin typeface="Arial" panose="020B0604020202020204" pitchFamily="34" charset="0"/>
              </a:rPr>
              <a:t> </a:t>
            </a:r>
            <a:r>
              <a:rPr lang="en-US" altLang="zh-CN" sz="2800" b="0" i="0" dirty="0">
                <a:solidFill>
                  <a:srgbClr val="CC0000"/>
                </a:solidFill>
                <a:effectLst/>
                <a:latin typeface="Arial" panose="020B0604020202020204" pitchFamily="34" charset="0"/>
              </a:rPr>
              <a:t>It is gratifying that I survived the ice.</a:t>
            </a:r>
            <a:endParaRPr lang="zh-CN" altLang="en-US" sz="2800" dirty="0">
              <a:latin typeface="Times New Roman" panose="02020603050405020304" pitchFamily="18" charset="0"/>
              <a:ea typeface="宋体" panose="02010600030101010101" pitchFamily="2" charset="-122"/>
            </a:endParaRPr>
          </a:p>
        </p:txBody>
      </p:sp>
      <p:sp>
        <p:nvSpPr>
          <p:cNvPr id="73" name="文本框 72"/>
          <p:cNvSpPr txBox="1"/>
          <p:nvPr/>
        </p:nvSpPr>
        <p:spPr>
          <a:xfrm>
            <a:off x="2548941" y="2848140"/>
            <a:ext cx="9064486" cy="3539430"/>
          </a:xfrm>
          <a:prstGeom prst="rect">
            <a:avLst/>
          </a:prstGeom>
          <a:noFill/>
        </p:spPr>
        <p:txBody>
          <a:bodyPr wrap="square" rtlCol="0">
            <a:spAutoFit/>
          </a:bodyPr>
          <a:lstStyle/>
          <a:p>
            <a:r>
              <a:rPr lang="zh-CN" altLang="en-US" sz="24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1. </a:t>
            </a:r>
            <a:r>
              <a:rPr lang="en-US" altLang="zh-CN" sz="2800" dirty="0">
                <a:latin typeface="Times New Roman" panose="02020603050405020304" pitchFamily="18" charset="0"/>
                <a:ea typeface="宋体" panose="02010600030101010101" pitchFamily="2" charset="-122"/>
              </a:rPr>
              <a:t>His face beamed and his bright smile lit up the room.</a:t>
            </a:r>
          </a:p>
          <a:p>
            <a:r>
              <a:rPr lang="en-US" altLang="zh-CN" sz="2800" dirty="0">
                <a:latin typeface="Times New Roman" panose="02020603050405020304" pitchFamily="18" charset="0"/>
                <a:ea typeface="宋体" panose="02010600030101010101" pitchFamily="2" charset="-122"/>
              </a:rPr>
              <a:t> 2. He danced with joy and sweetness.   (</a:t>
            </a:r>
            <a:r>
              <a:rPr lang="zh-CN" altLang="zh-CN" sz="2800" dirty="0">
                <a:latin typeface="Arial" panose="020B0604020202020204" pitchFamily="34" charset="0"/>
                <a:ea typeface="宋体" panose="02010600030101010101" pitchFamily="2" charset="-122"/>
              </a:rPr>
              <a:t>欢欣雀跃</a:t>
            </a:r>
            <a:r>
              <a:rPr lang="en-US" altLang="zh-CN" sz="2800" dirty="0">
                <a:latin typeface="Times New Roman" panose="02020603050405020304" pitchFamily="18" charset="0"/>
                <a:ea typeface="宋体" panose="02010600030101010101" pitchFamily="2" charset="-122"/>
              </a:rPr>
              <a:t>)</a:t>
            </a:r>
            <a:endParaRPr lang="en-US" altLang="en-US" sz="2800" dirty="0">
              <a:latin typeface="Times New Roman" panose="02020603050405020304" pitchFamily="18" charset="0"/>
              <a:ea typeface="宋体" panose="02010600030101010101" pitchFamily="2" charset="-122"/>
            </a:endParaRPr>
          </a:p>
          <a:p>
            <a:r>
              <a:rPr lang="en-US" altLang="zh-CN" sz="2800" dirty="0">
                <a:latin typeface="Times New Roman" panose="02020603050405020304" pitchFamily="18" charset="0"/>
                <a:cs typeface="Times New Roman" panose="02020603050405020304" pitchFamily="18" charset="0"/>
              </a:rPr>
              <a:t> 3. I was on the top of the world.  </a:t>
            </a:r>
            <a:r>
              <a:rPr lang="zh-CN" altLang="en-US" sz="2800" dirty="0">
                <a:solidFill>
                  <a:srgbClr val="191919"/>
                </a:solidFill>
                <a:latin typeface="Times New Roman" panose="02020603050405020304" pitchFamily="18" charset="0"/>
                <a:cs typeface="Times New Roman" panose="02020603050405020304" pitchFamily="18" charset="0"/>
              </a:rPr>
              <a:t>非常幸福、心满意足</a:t>
            </a:r>
            <a:endParaRPr lang="en-US" altLang="zh-CN" sz="2800" dirty="0">
              <a:solidFill>
                <a:srgbClr val="191919"/>
              </a:solidFill>
              <a:latin typeface="Times New Roman" panose="02020603050405020304" pitchFamily="18" charset="0"/>
              <a:cs typeface="Times New Roman" panose="02020603050405020304" pitchFamily="18" charset="0"/>
            </a:endParaRPr>
          </a:p>
          <a:p>
            <a:r>
              <a:rPr lang="en-US" altLang="zh-CN" sz="2800" i="0" dirty="0">
                <a:solidFill>
                  <a:srgbClr val="191919"/>
                </a:solidFill>
                <a:effectLst/>
                <a:latin typeface="Times New Roman" panose="02020603050405020304" pitchFamily="18" charset="0"/>
                <a:cs typeface="Times New Roman" panose="02020603050405020304" pitchFamily="18" charset="0"/>
              </a:rPr>
              <a:t> 4. be on cloud nine    </a:t>
            </a:r>
            <a:r>
              <a:rPr lang="zh-CN" altLang="en-US" sz="2800" i="0" dirty="0">
                <a:solidFill>
                  <a:srgbClr val="191919"/>
                </a:solidFill>
                <a:effectLst/>
                <a:latin typeface="Times New Roman" panose="02020603050405020304" pitchFamily="18" charset="0"/>
                <a:cs typeface="Times New Roman" panose="02020603050405020304" pitchFamily="18" charset="0"/>
              </a:rPr>
              <a:t>高兴极了；异常兴奋；乐不可支</a:t>
            </a:r>
            <a:endParaRPr lang="en-US" altLang="zh-CN" sz="2800" i="0" dirty="0">
              <a:solidFill>
                <a:srgbClr val="191919"/>
              </a:solidFill>
              <a:effectLst/>
              <a:latin typeface="Times New Roman" panose="02020603050405020304" pitchFamily="18" charset="0"/>
              <a:cs typeface="Times New Roman" panose="02020603050405020304" pitchFamily="18" charset="0"/>
            </a:endParaRPr>
          </a:p>
          <a:p>
            <a:r>
              <a:rPr lang="en-US" altLang="zh-CN" sz="2800" i="0" dirty="0">
                <a:solidFill>
                  <a:srgbClr val="191919"/>
                </a:solidFill>
                <a:effectLst/>
                <a:latin typeface="Times New Roman" panose="02020603050405020304" pitchFamily="18" charset="0"/>
                <a:cs typeface="Times New Roman" panose="02020603050405020304" pitchFamily="18" charset="0"/>
              </a:rPr>
              <a:t> 5. be walking/floating on air   </a:t>
            </a:r>
            <a:r>
              <a:rPr lang="zh-CN" altLang="en-US" sz="2800" dirty="0">
                <a:solidFill>
                  <a:srgbClr val="191919"/>
                </a:solidFill>
                <a:latin typeface="Times New Roman" panose="02020603050405020304" pitchFamily="18" charset="0"/>
                <a:cs typeface="Times New Roman" panose="02020603050405020304" pitchFamily="18" charset="0"/>
              </a:rPr>
              <a:t>很开心</a:t>
            </a:r>
            <a:endParaRPr lang="en-US" altLang="zh-CN" sz="2800" dirty="0">
              <a:solidFill>
                <a:srgbClr val="191919"/>
              </a:solidFill>
              <a:latin typeface="Times New Roman" panose="02020603050405020304" pitchFamily="18" charset="0"/>
              <a:cs typeface="Times New Roman" panose="02020603050405020304" pitchFamily="18" charset="0"/>
            </a:endParaRPr>
          </a:p>
          <a:p>
            <a:r>
              <a:rPr lang="en-US" altLang="zh-CN" sz="2800" i="0" dirty="0">
                <a:solidFill>
                  <a:srgbClr val="191919"/>
                </a:solidFill>
                <a:effectLst/>
                <a:latin typeface="Times New Roman" panose="02020603050405020304" pitchFamily="18" charset="0"/>
                <a:cs typeface="Times New Roman" panose="02020603050405020304" pitchFamily="18" charset="0"/>
              </a:rPr>
              <a:t> 6. over the moon    </a:t>
            </a:r>
            <a:r>
              <a:rPr lang="zh-CN" altLang="en-US" sz="2800" dirty="0">
                <a:solidFill>
                  <a:srgbClr val="191919"/>
                </a:solidFill>
                <a:latin typeface="Times New Roman" panose="02020603050405020304" pitchFamily="18" charset="0"/>
                <a:cs typeface="Times New Roman" panose="02020603050405020304" pitchFamily="18" charset="0"/>
              </a:rPr>
              <a:t>欣喜若狂</a:t>
            </a:r>
            <a:endParaRPr lang="en-US" altLang="zh-CN" sz="2800" dirty="0">
              <a:solidFill>
                <a:srgbClr val="191919"/>
              </a:solidFill>
              <a:latin typeface="Times New Roman" panose="02020603050405020304" pitchFamily="18" charset="0"/>
              <a:cs typeface="Times New Roman" panose="02020603050405020304" pitchFamily="18" charset="0"/>
            </a:endParaRPr>
          </a:p>
          <a:p>
            <a:r>
              <a:rPr lang="en-US" altLang="zh-CN" sz="2800" dirty="0">
                <a:solidFill>
                  <a:srgbClr val="191919"/>
                </a:solidFill>
                <a:latin typeface="Times New Roman" panose="02020603050405020304" pitchFamily="18" charset="0"/>
                <a:cs typeface="Times New Roman" panose="02020603050405020304" pitchFamily="18" charset="0"/>
              </a:rPr>
              <a:t> 7.have the time of one's life    </a:t>
            </a:r>
            <a:r>
              <a:rPr lang="zh-CN" altLang="en-US" sz="2800" dirty="0">
                <a:solidFill>
                  <a:srgbClr val="191919"/>
                </a:solidFill>
                <a:latin typeface="Times New Roman" panose="02020603050405020304" pitchFamily="18" charset="0"/>
                <a:cs typeface="Times New Roman" panose="02020603050405020304" pitchFamily="18" charset="0"/>
              </a:rPr>
              <a:t>度过愉快的经历，异常高兴</a:t>
            </a:r>
            <a:endParaRPr lang="en-US" altLang="zh-CN" sz="2800" dirty="0">
              <a:solidFill>
                <a:srgbClr val="191919"/>
              </a:solidFill>
              <a:latin typeface="Times New Roman" panose="02020603050405020304" pitchFamily="18" charset="0"/>
              <a:cs typeface="Times New Roman" panose="02020603050405020304" pitchFamily="18" charset="0"/>
            </a:endParaRPr>
          </a:p>
          <a:p>
            <a:r>
              <a:rPr lang="en-US" altLang="zh-CN" sz="2800" i="0" dirty="0">
                <a:solidFill>
                  <a:srgbClr val="191919"/>
                </a:solidFill>
                <a:effectLst/>
                <a:latin typeface="Times New Roman" panose="02020603050405020304" pitchFamily="18" charset="0"/>
                <a:cs typeface="Times New Roman" panose="02020603050405020304" pitchFamily="18" charset="0"/>
              </a:rPr>
              <a:t>  8.be full of the joys of spring= be very happy   </a:t>
            </a:r>
            <a:r>
              <a:rPr lang="zh-CN" altLang="en-US" sz="2800" i="0" dirty="0">
                <a:solidFill>
                  <a:srgbClr val="191919"/>
                </a:solidFill>
                <a:effectLst/>
                <a:latin typeface="Times New Roman" panose="02020603050405020304" pitchFamily="18" charset="0"/>
                <a:cs typeface="Times New Roman" panose="02020603050405020304" pitchFamily="18" charset="0"/>
              </a:rPr>
              <a:t>非常高兴</a:t>
            </a:r>
            <a:endParaRPr lang="en-US" altLang="zh-CN" sz="2800" i="0" dirty="0">
              <a:solidFill>
                <a:srgbClr val="191919"/>
              </a:solidFill>
              <a:effectLst/>
              <a:latin typeface="Times New Roman" panose="02020603050405020304" pitchFamily="18" charset="0"/>
              <a:cs typeface="Times New Roman" panose="02020603050405020304" pitchFamily="18" charset="0"/>
            </a:endParaRPr>
          </a:p>
        </p:txBody>
      </p:sp>
      <p:sp>
        <p:nvSpPr>
          <p:cNvPr id="2" name="文本框 1"/>
          <p:cNvSpPr txBox="1"/>
          <p:nvPr/>
        </p:nvSpPr>
        <p:spPr>
          <a:xfrm>
            <a:off x="10130485" y="856547"/>
            <a:ext cx="2010508" cy="461665"/>
          </a:xfrm>
          <a:prstGeom prst="rect">
            <a:avLst/>
          </a:prstGeom>
          <a:noFill/>
        </p:spPr>
        <p:txBody>
          <a:bodyPr wrap="square" rtlCol="0">
            <a:spAutoFit/>
          </a:bodyPr>
          <a:lstStyle/>
          <a:p>
            <a:r>
              <a:rPr lang="zh-CN" altLang="en-US" sz="2400" dirty="0">
                <a:solidFill>
                  <a:srgbClr val="C00000"/>
                </a:solidFill>
              </a:rPr>
              <a:t>讨论并积累</a:t>
            </a:r>
          </a:p>
        </p:txBody>
      </p:sp>
      <p:sp>
        <p:nvSpPr>
          <p:cNvPr id="3" name="文本框 2"/>
          <p:cNvSpPr txBox="1"/>
          <p:nvPr/>
        </p:nvSpPr>
        <p:spPr>
          <a:xfrm>
            <a:off x="3972661" y="0"/>
            <a:ext cx="42466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a:t>
            </a: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心情</a:t>
            </a:r>
            <a:r>
              <a:rPr lang="en-US" altLang="zh-CN"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a:t>
            </a:r>
            <a:r>
              <a:rPr lang="zh-CN" altLang="en-US" sz="3600" noProof="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驿站</a:t>
            </a:r>
            <a:endPar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3"/>
                                        </p:tgtEl>
                                        <p:attrNameLst>
                                          <p:attrName>style.visibility</p:attrName>
                                        </p:attrNameLst>
                                      </p:cBhvr>
                                      <p:to>
                                        <p:strVal val="visible"/>
                                      </p:to>
                                    </p:set>
                                    <p:animEffect transition="in" filter="fade">
                                      <p:cBhvr>
                                        <p:cTn id="14" dur="1000"/>
                                        <p:tgtEl>
                                          <p:spTgt spid="73"/>
                                        </p:tgtEl>
                                      </p:cBhvr>
                                    </p:animEffect>
                                    <p:anim calcmode="lin" valueType="num">
                                      <p:cBhvr>
                                        <p:cTn id="15" dur="1000" fill="hold"/>
                                        <p:tgtEl>
                                          <p:spTgt spid="73"/>
                                        </p:tgtEl>
                                        <p:attrNameLst>
                                          <p:attrName>ppt_x</p:attrName>
                                        </p:attrNameLst>
                                      </p:cBhvr>
                                      <p:tavLst>
                                        <p:tav tm="0">
                                          <p:val>
                                            <p:strVal val="#ppt_x"/>
                                          </p:val>
                                        </p:tav>
                                        <p:tav tm="100000">
                                          <p:val>
                                            <p:strVal val="#ppt_x"/>
                                          </p:val>
                                        </p:tav>
                                      </p:tavLst>
                                    </p:anim>
                                    <p:anim calcmode="lin" valueType="num">
                                      <p:cBhvr>
                                        <p:cTn id="16"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a:xfrm>
            <a:off x="9901956" y="190546"/>
            <a:ext cx="2149367" cy="1369543"/>
          </a:xfrm>
          <a:prstGeom prst="ellipse">
            <a:avLst/>
          </a:prstGeom>
          <a:noFill/>
          <a:ln w="76200">
            <a:solidFill>
              <a:srgbClr val="FF01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22" name="文本框 21"/>
          <p:cNvSpPr txBox="1"/>
          <p:nvPr/>
        </p:nvSpPr>
        <p:spPr>
          <a:xfrm>
            <a:off x="10051740" y="386061"/>
            <a:ext cx="1999583" cy="523220"/>
          </a:xfrm>
          <a:prstGeom prst="rect">
            <a:avLst/>
          </a:prstGeom>
          <a:noFill/>
        </p:spPr>
        <p:txBody>
          <a:bodyPr wrap="square" rtlCol="0">
            <a:spAutoFit/>
          </a:bodyPr>
          <a:lstStyle/>
          <a:p>
            <a:r>
              <a:rPr lang="en-US" altLang="zh-CN" sz="2800" b="0" i="0" dirty="0" err="1">
                <a:solidFill>
                  <a:srgbClr val="CC0000"/>
                </a:solidFill>
                <a:effectLst/>
                <a:latin typeface="Arial" panose="020B0604020202020204" pitchFamily="34" charset="0"/>
              </a:rPr>
              <a:t>BrainStorm</a:t>
            </a:r>
            <a:endParaRPr lang="zh-CN" altLang="en-US" sz="2800" dirty="0"/>
          </a:p>
        </p:txBody>
      </p:sp>
      <p:sp>
        <p:nvSpPr>
          <p:cNvPr id="64" name="文本框 63"/>
          <p:cNvSpPr txBox="1"/>
          <p:nvPr/>
        </p:nvSpPr>
        <p:spPr>
          <a:xfrm>
            <a:off x="414687" y="956658"/>
            <a:ext cx="3557974" cy="461665"/>
          </a:xfrm>
          <a:prstGeom prst="rect">
            <a:avLst/>
          </a:prstGeom>
          <a:noFill/>
        </p:spPr>
        <p:txBody>
          <a:bodyPr wrap="square" rtlCol="0">
            <a:spAutoFit/>
          </a:bodyPr>
          <a:lstStyle/>
          <a:p>
            <a:r>
              <a:rPr lang="zh-CN" altLang="en-US" sz="2400" b="1" dirty="0">
                <a:solidFill>
                  <a:srgbClr val="FF0000"/>
                </a:solidFill>
              </a:rPr>
              <a:t>关于“</a:t>
            </a:r>
            <a:r>
              <a:rPr lang="en-US" altLang="zh-CN" sz="2400" b="1" dirty="0">
                <a:solidFill>
                  <a:srgbClr val="FF0000"/>
                </a:solidFill>
              </a:rPr>
              <a:t>afraid</a:t>
            </a:r>
            <a:r>
              <a:rPr lang="zh-CN" altLang="en-US" sz="2400" b="1" dirty="0">
                <a:solidFill>
                  <a:srgbClr val="FF0000"/>
                </a:solidFill>
              </a:rPr>
              <a:t>”的表达积累：</a:t>
            </a:r>
          </a:p>
        </p:txBody>
      </p:sp>
      <p:sp>
        <p:nvSpPr>
          <p:cNvPr id="71" name="文本框 70"/>
          <p:cNvSpPr txBox="1"/>
          <p:nvPr/>
        </p:nvSpPr>
        <p:spPr>
          <a:xfrm>
            <a:off x="457138" y="1518434"/>
            <a:ext cx="10960935" cy="4893647"/>
          </a:xfrm>
          <a:prstGeom prst="rect">
            <a:avLst/>
          </a:prstGeom>
          <a:noFill/>
        </p:spPr>
        <p:txBody>
          <a:bodyPr wrap="square" rtlCol="0">
            <a:spAutoFit/>
          </a:bodyPr>
          <a:lstStyle/>
          <a:p>
            <a:r>
              <a:rPr lang="en-US" altLang="zh-CN" sz="2400" dirty="0"/>
              <a:t>1. I was scared to death with eyes full of horror.  </a:t>
            </a:r>
            <a:r>
              <a:rPr lang="zh-CN" altLang="zh-CN" sz="2400" dirty="0"/>
              <a:t>被吓得要死，眼睛里充满了恐惧。</a:t>
            </a:r>
            <a:endParaRPr lang="en-US" altLang="zh-CN" sz="2400" dirty="0"/>
          </a:p>
          <a:p>
            <a:r>
              <a:rPr lang="en-US" altLang="zh-CN" sz="2400" dirty="0"/>
              <a:t>2. I was struck with horror.  </a:t>
            </a:r>
            <a:r>
              <a:rPr lang="zh-CN" altLang="zh-CN" sz="2400" dirty="0"/>
              <a:t>我被吓呆了。</a:t>
            </a:r>
            <a:endParaRPr lang="en-US" altLang="zh-CN" sz="2400" dirty="0"/>
          </a:p>
          <a:p>
            <a:r>
              <a:rPr lang="en-US" altLang="zh-CN" sz="2400" dirty="0"/>
              <a:t>3. I was choked by fear.  </a:t>
            </a:r>
            <a:r>
              <a:rPr lang="zh-CN" altLang="zh-CN" sz="2400" dirty="0"/>
              <a:t>我被吓得透不过气来。</a:t>
            </a:r>
          </a:p>
          <a:p>
            <a:r>
              <a:rPr lang="en-US" altLang="zh-CN" sz="2400" dirty="0"/>
              <a:t>4. I felt so scared that my throat tightened and my knees felt weak.    </a:t>
            </a:r>
          </a:p>
          <a:p>
            <a:r>
              <a:rPr lang="en-US" altLang="zh-CN" sz="2400" dirty="0"/>
              <a:t>       (</a:t>
            </a:r>
            <a:r>
              <a:rPr lang="zh-CN" altLang="zh-CN" sz="2400" dirty="0"/>
              <a:t>嗓子发紧，膝盖发软</a:t>
            </a:r>
            <a:r>
              <a:rPr lang="en-US" altLang="zh-CN" sz="2400" dirty="0"/>
              <a:t>)</a:t>
            </a:r>
            <a:endParaRPr lang="zh-CN" altLang="zh-CN" sz="2400" dirty="0"/>
          </a:p>
          <a:p>
            <a:r>
              <a:rPr lang="en-US" altLang="zh-CN" sz="2400" dirty="0"/>
              <a:t>5. I froze with terror, too scared to move an inch.   (</a:t>
            </a:r>
            <a:r>
              <a:rPr lang="zh-CN" altLang="zh-CN" sz="2400" dirty="0"/>
              <a:t>吓呆了，不敢动弹</a:t>
            </a:r>
            <a:r>
              <a:rPr lang="en-US" altLang="zh-CN" sz="2400" dirty="0"/>
              <a:t>)</a:t>
            </a:r>
            <a:endParaRPr lang="zh-CN" altLang="zh-CN" sz="2400" dirty="0"/>
          </a:p>
          <a:p>
            <a:r>
              <a:rPr lang="en-US" altLang="zh-CN" sz="2400" dirty="0"/>
              <a:t>6. I was seized by a strong sense of horror and my palms were sweating.</a:t>
            </a:r>
          </a:p>
          <a:p>
            <a:r>
              <a:rPr lang="en-US" altLang="zh-CN" sz="2400" dirty="0"/>
              <a:t>      (</a:t>
            </a:r>
            <a:r>
              <a:rPr lang="zh-CN" altLang="zh-CN" sz="2400" dirty="0"/>
              <a:t>我被深深地恐惧感所控制，手心出汗</a:t>
            </a:r>
            <a:r>
              <a:rPr lang="en-US" altLang="zh-CN" sz="2400" dirty="0"/>
              <a:t>)</a:t>
            </a:r>
            <a:endParaRPr lang="zh-CN" altLang="zh-CN" sz="2400" dirty="0"/>
          </a:p>
          <a:p>
            <a:r>
              <a:rPr lang="en-US" altLang="zh-CN" sz="2400" dirty="0"/>
              <a:t>7. The horrible scene made my blood run cold and struck fear into my heart.</a:t>
            </a:r>
            <a:endParaRPr lang="zh-CN" altLang="zh-CN" sz="2400" dirty="0"/>
          </a:p>
          <a:p>
            <a:r>
              <a:rPr lang="en-US" altLang="zh-CN" sz="2400" dirty="0"/>
              <a:t>        </a:t>
            </a:r>
            <a:r>
              <a:rPr lang="zh-CN" altLang="zh-CN" sz="2400" dirty="0"/>
              <a:t>那可怕的场面使我毛骨悚然，使我胆战心惊。</a:t>
            </a:r>
          </a:p>
          <a:p>
            <a:r>
              <a:rPr lang="en-US" altLang="zh-CN" sz="2400" dirty="0"/>
              <a:t>8. That made me feel sick and shivery(</a:t>
            </a:r>
            <a:r>
              <a:rPr lang="zh-CN" altLang="zh-CN" sz="2400" dirty="0"/>
              <a:t>抖的</a:t>
            </a:r>
            <a:r>
              <a:rPr lang="en-US" altLang="zh-CN" sz="2400" dirty="0"/>
              <a:t>).</a:t>
            </a:r>
          </a:p>
          <a:p>
            <a:r>
              <a:rPr lang="en-US" altLang="zh-CN" sz="2400" dirty="0"/>
              <a:t>9. All sorts of nightmare pictures came into my mind</a:t>
            </a:r>
            <a:endParaRPr lang="zh-CN" altLang="zh-CN" sz="2400" dirty="0"/>
          </a:p>
          <a:p>
            <a:r>
              <a:rPr lang="en-US" altLang="zh-CN" sz="2400" dirty="0"/>
              <a:t>10. I shook all over in a cold sweat.       </a:t>
            </a:r>
            <a:r>
              <a:rPr lang="zh-CN" altLang="zh-CN" sz="2400" dirty="0"/>
              <a:t>我冒冷汗，直哆嗦。</a:t>
            </a:r>
          </a:p>
        </p:txBody>
      </p:sp>
      <p:sp>
        <p:nvSpPr>
          <p:cNvPr id="2" name="文本框 1"/>
          <p:cNvSpPr txBox="1"/>
          <p:nvPr/>
        </p:nvSpPr>
        <p:spPr>
          <a:xfrm>
            <a:off x="10130485" y="856547"/>
            <a:ext cx="2010508" cy="461665"/>
          </a:xfrm>
          <a:prstGeom prst="rect">
            <a:avLst/>
          </a:prstGeom>
          <a:noFill/>
        </p:spPr>
        <p:txBody>
          <a:bodyPr wrap="square" rtlCol="0">
            <a:spAutoFit/>
          </a:bodyPr>
          <a:lstStyle/>
          <a:p>
            <a:r>
              <a:rPr lang="zh-CN" altLang="en-US" sz="2400" dirty="0">
                <a:solidFill>
                  <a:srgbClr val="C00000"/>
                </a:solidFill>
              </a:rPr>
              <a:t>讨论并积累</a:t>
            </a:r>
          </a:p>
        </p:txBody>
      </p:sp>
      <p:sp>
        <p:nvSpPr>
          <p:cNvPr id="3" name="文本框 2"/>
          <p:cNvSpPr txBox="1"/>
          <p:nvPr/>
        </p:nvSpPr>
        <p:spPr>
          <a:xfrm>
            <a:off x="3972661" y="0"/>
            <a:ext cx="42466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a:t>
            </a: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心情</a:t>
            </a:r>
            <a:r>
              <a:rPr lang="en-US" altLang="zh-CN"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a:t>
            </a:r>
            <a:r>
              <a:rPr lang="zh-CN" altLang="en-US" sz="3600" noProof="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驿站</a:t>
            </a:r>
            <a:endPar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0894" y="4746930"/>
            <a:ext cx="1420429" cy="186537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a:xfrm>
            <a:off x="9901956" y="190546"/>
            <a:ext cx="2149367" cy="1369543"/>
          </a:xfrm>
          <a:prstGeom prst="ellipse">
            <a:avLst/>
          </a:prstGeom>
          <a:noFill/>
          <a:ln w="76200">
            <a:solidFill>
              <a:srgbClr val="FF01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22" name="文本框 21"/>
          <p:cNvSpPr txBox="1"/>
          <p:nvPr/>
        </p:nvSpPr>
        <p:spPr>
          <a:xfrm>
            <a:off x="10051740" y="386061"/>
            <a:ext cx="1999583" cy="523220"/>
          </a:xfrm>
          <a:prstGeom prst="rect">
            <a:avLst/>
          </a:prstGeom>
          <a:noFill/>
        </p:spPr>
        <p:txBody>
          <a:bodyPr wrap="square" rtlCol="0">
            <a:spAutoFit/>
          </a:bodyPr>
          <a:lstStyle/>
          <a:p>
            <a:r>
              <a:rPr lang="en-US" altLang="zh-CN" sz="2800" b="0" i="0" dirty="0" err="1">
                <a:solidFill>
                  <a:srgbClr val="CC0000"/>
                </a:solidFill>
                <a:effectLst/>
                <a:latin typeface="Arial" panose="020B0604020202020204" pitchFamily="34" charset="0"/>
              </a:rPr>
              <a:t>BrainStorm</a:t>
            </a:r>
            <a:endParaRPr lang="zh-CN" altLang="en-US" sz="2800" dirty="0"/>
          </a:p>
        </p:txBody>
      </p:sp>
      <p:sp>
        <p:nvSpPr>
          <p:cNvPr id="64" name="文本框 63"/>
          <p:cNvSpPr txBox="1"/>
          <p:nvPr/>
        </p:nvSpPr>
        <p:spPr>
          <a:xfrm>
            <a:off x="434875" y="777877"/>
            <a:ext cx="4391567" cy="461665"/>
          </a:xfrm>
          <a:prstGeom prst="rect">
            <a:avLst/>
          </a:prstGeom>
          <a:noFill/>
        </p:spPr>
        <p:txBody>
          <a:bodyPr wrap="square" rtlCol="0">
            <a:spAutoFit/>
          </a:bodyPr>
          <a:lstStyle/>
          <a:p>
            <a:r>
              <a:rPr lang="zh-CN" altLang="en-US" sz="2400" b="1" dirty="0">
                <a:solidFill>
                  <a:srgbClr val="FF0000"/>
                </a:solidFill>
              </a:rPr>
              <a:t>关于“</a:t>
            </a:r>
            <a:r>
              <a:rPr lang="en-US" altLang="zh-CN" sz="2400" b="1" dirty="0">
                <a:solidFill>
                  <a:srgbClr val="FF0000"/>
                </a:solidFill>
              </a:rPr>
              <a:t>afraid</a:t>
            </a:r>
            <a:r>
              <a:rPr lang="zh-CN" altLang="en-US" sz="2400" b="1" dirty="0">
                <a:solidFill>
                  <a:srgbClr val="FF0000"/>
                </a:solidFill>
              </a:rPr>
              <a:t>”的表达积累：</a:t>
            </a:r>
          </a:p>
        </p:txBody>
      </p:sp>
      <p:sp>
        <p:nvSpPr>
          <p:cNvPr id="2" name="文本框 1"/>
          <p:cNvSpPr txBox="1"/>
          <p:nvPr/>
        </p:nvSpPr>
        <p:spPr>
          <a:xfrm>
            <a:off x="10130485" y="856547"/>
            <a:ext cx="2010508" cy="461665"/>
          </a:xfrm>
          <a:prstGeom prst="rect">
            <a:avLst/>
          </a:prstGeom>
          <a:noFill/>
        </p:spPr>
        <p:txBody>
          <a:bodyPr wrap="square" rtlCol="0">
            <a:spAutoFit/>
          </a:bodyPr>
          <a:lstStyle/>
          <a:p>
            <a:r>
              <a:rPr lang="zh-CN" altLang="en-US" sz="2400" dirty="0">
                <a:solidFill>
                  <a:srgbClr val="C00000"/>
                </a:solidFill>
              </a:rPr>
              <a:t>讨论并积累</a:t>
            </a:r>
          </a:p>
        </p:txBody>
      </p:sp>
      <p:sp>
        <p:nvSpPr>
          <p:cNvPr id="3" name="文本框 2"/>
          <p:cNvSpPr txBox="1"/>
          <p:nvPr/>
        </p:nvSpPr>
        <p:spPr>
          <a:xfrm>
            <a:off x="3972661" y="0"/>
            <a:ext cx="42466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a:t>
            </a: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心情</a:t>
            </a:r>
            <a:r>
              <a:rPr lang="en-US" altLang="zh-CN"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a:t>
            </a:r>
            <a:r>
              <a:rPr lang="zh-CN" altLang="en-US" sz="3600" noProof="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驿站</a:t>
            </a:r>
            <a:endPar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endParaRPr>
          </a:p>
        </p:txBody>
      </p:sp>
      <p:sp>
        <p:nvSpPr>
          <p:cNvPr id="12" name="文本框 11"/>
          <p:cNvSpPr txBox="1"/>
          <p:nvPr/>
        </p:nvSpPr>
        <p:spPr>
          <a:xfrm>
            <a:off x="434875" y="1371088"/>
            <a:ext cx="9716494" cy="4893647"/>
          </a:xfrm>
          <a:prstGeom prst="rect">
            <a:avLst/>
          </a:prstGeom>
          <a:noFill/>
        </p:spPr>
        <p:txBody>
          <a:bodyPr wrap="square">
            <a:spAutoFit/>
          </a:bodyPr>
          <a:lstStyle/>
          <a:p>
            <a:r>
              <a:rPr lang="en-US" altLang="zh-CN" sz="2400" dirty="0"/>
              <a:t>11. A terrible fear took hold of/seized me. </a:t>
            </a:r>
          </a:p>
          <a:p>
            <a:r>
              <a:rPr lang="en-US" altLang="zh-CN" sz="2400" dirty="0"/>
              <a:t>12. Fear slowly( quickly) crept upon me        </a:t>
            </a:r>
            <a:r>
              <a:rPr lang="zh-CN" altLang="en-US" sz="2400" dirty="0"/>
              <a:t>恐惧</a:t>
            </a:r>
            <a:r>
              <a:rPr lang="zh-CN" altLang="zh-CN" sz="2400" dirty="0"/>
              <a:t>爬上我的心头</a:t>
            </a:r>
          </a:p>
          <a:p>
            <a:r>
              <a:rPr lang="en-US" altLang="zh-CN" sz="2400" dirty="0"/>
              <a:t>13. I didn’t have the nerve(</a:t>
            </a:r>
            <a:r>
              <a:rPr lang="zh-CN" altLang="zh-CN" sz="2400" dirty="0"/>
              <a:t>没有胆量</a:t>
            </a:r>
            <a:r>
              <a:rPr lang="en-US" altLang="zh-CN" sz="2400" dirty="0"/>
              <a:t>) to move an inch and I was shaking   </a:t>
            </a:r>
          </a:p>
          <a:p>
            <a:r>
              <a:rPr lang="en-US" altLang="zh-CN" sz="2400" dirty="0"/>
              <a:t>      like I had rubber bones.    (</a:t>
            </a:r>
            <a:r>
              <a:rPr lang="zh-CN" altLang="zh-CN" sz="2400" dirty="0"/>
              <a:t>软骨头</a:t>
            </a:r>
            <a:r>
              <a:rPr lang="en-US" altLang="zh-CN" sz="2400" dirty="0"/>
              <a:t>)</a:t>
            </a:r>
          </a:p>
          <a:p>
            <a:r>
              <a:rPr lang="en-US" altLang="zh-CN" sz="2400" dirty="0"/>
              <a:t>14. My face turned pale and I stood there tongue tied.    (</a:t>
            </a:r>
            <a:r>
              <a:rPr lang="zh-CN" altLang="zh-CN" sz="2400" dirty="0"/>
              <a:t>舌头打结</a:t>
            </a:r>
            <a:r>
              <a:rPr lang="en-US" altLang="zh-CN" sz="2400" dirty="0"/>
              <a:t>).</a:t>
            </a:r>
            <a:endParaRPr lang="zh-CN" altLang="zh-CN" sz="2400" dirty="0"/>
          </a:p>
          <a:p>
            <a:r>
              <a:rPr lang="en-US" altLang="zh-CN" sz="2400" dirty="0"/>
              <a:t>15. A flood of fear welled up in me. /  Fear flooded over me.    </a:t>
            </a:r>
          </a:p>
          <a:p>
            <a:r>
              <a:rPr lang="en-US" altLang="zh-CN" sz="2400" dirty="0"/>
              <a:t>         </a:t>
            </a:r>
            <a:r>
              <a:rPr lang="zh-CN" altLang="zh-CN" sz="2400" dirty="0"/>
              <a:t>一阵恐惧涌上我的心头。</a:t>
            </a:r>
          </a:p>
          <a:p>
            <a:r>
              <a:rPr lang="en-US" altLang="zh-CN" sz="2400" dirty="0"/>
              <a:t>16. The horrible scene just made my hair stand on end.   (</a:t>
            </a:r>
            <a:r>
              <a:rPr lang="zh-CN" altLang="zh-CN" sz="2400" dirty="0"/>
              <a:t>令我头发倒立</a:t>
            </a:r>
            <a:r>
              <a:rPr lang="en-US" altLang="zh-CN" sz="2400" dirty="0"/>
              <a:t>)</a:t>
            </a:r>
            <a:endParaRPr lang="zh-CN" altLang="zh-CN" sz="2400" dirty="0"/>
          </a:p>
          <a:p>
            <a:r>
              <a:rPr lang="en-US" altLang="zh-CN" sz="2400" dirty="0"/>
              <a:t>17. I was sick with fear, but the thought of the consequences urged me  </a:t>
            </a:r>
          </a:p>
          <a:p>
            <a:r>
              <a:rPr lang="en-US" altLang="zh-CN" sz="2400" dirty="0"/>
              <a:t>      on.</a:t>
            </a:r>
            <a:endParaRPr lang="zh-CN" altLang="zh-CN" sz="2400" dirty="0"/>
          </a:p>
          <a:p>
            <a:r>
              <a:rPr lang="en-US" altLang="zh-CN" sz="2400" dirty="0"/>
              <a:t>                      </a:t>
            </a:r>
            <a:r>
              <a:rPr lang="zh-CN" altLang="zh-CN" sz="2400" dirty="0"/>
              <a:t>我吓得要死，但一想到后果，我就只有往前</a:t>
            </a:r>
          </a:p>
          <a:p>
            <a:r>
              <a:rPr lang="en-US" altLang="zh-CN" sz="2400" dirty="0"/>
              <a:t> 18. His mind was a haze of fear and confusion.</a:t>
            </a:r>
            <a:br>
              <a:rPr lang="en-US" altLang="zh-CN" sz="2400" dirty="0"/>
            </a:br>
            <a:r>
              <a:rPr lang="en-US" altLang="zh-CN" sz="2400" dirty="0"/>
              <a:t>         </a:t>
            </a:r>
            <a:r>
              <a:rPr lang="zh-CN" altLang="zh-CN" sz="2400" dirty="0"/>
              <a:t>由于害怕和困惑，他的脑子一片混沌。</a:t>
            </a:r>
            <a:endParaRPr lang="en-US" altLang="zh-CN" sz="2400" dirty="0"/>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0206" y="4217905"/>
            <a:ext cx="2210787" cy="250863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文本框 61"/>
          <p:cNvSpPr txBox="1"/>
          <p:nvPr/>
        </p:nvSpPr>
        <p:spPr>
          <a:xfrm>
            <a:off x="4029564" y="77318"/>
            <a:ext cx="3347498" cy="584775"/>
          </a:xfrm>
          <a:prstGeom prst="rect">
            <a:avLst/>
          </a:prstGeom>
          <a:noFill/>
        </p:spPr>
        <p:txBody>
          <a:bodyPr wrap="square" rtlCol="0">
            <a:spAutoFit/>
          </a:bodyPr>
          <a:lstStyle/>
          <a:p>
            <a:pPr algn="ctr"/>
            <a:r>
              <a:rPr lang="zh-CN" altLang="en-US" sz="3200" b="1" dirty="0">
                <a:solidFill>
                  <a:srgbClr val="FF0000"/>
                </a:solidFill>
              </a:rPr>
              <a:t>备胎词汇</a:t>
            </a:r>
            <a:r>
              <a:rPr lang="en-US" altLang="zh-CN" sz="3200" b="1" dirty="0">
                <a:solidFill>
                  <a:srgbClr val="FF0000"/>
                </a:solidFill>
              </a:rPr>
              <a:t> </a:t>
            </a:r>
            <a:endParaRPr lang="zh-CN" altLang="en-US" sz="3200" b="1" dirty="0">
              <a:solidFill>
                <a:srgbClr val="FF0000"/>
              </a:solidFill>
            </a:endParaRPr>
          </a:p>
        </p:txBody>
      </p:sp>
      <p:sp>
        <p:nvSpPr>
          <p:cNvPr id="11" name="文本框 10"/>
          <p:cNvSpPr txBox="1"/>
          <p:nvPr/>
        </p:nvSpPr>
        <p:spPr>
          <a:xfrm>
            <a:off x="399057" y="1043255"/>
            <a:ext cx="9534704" cy="3108543"/>
          </a:xfrm>
          <a:prstGeom prst="rect">
            <a:avLst/>
          </a:prstGeom>
          <a:noFill/>
        </p:spPr>
        <p:txBody>
          <a:bodyPr wrap="square" rtlCol="0">
            <a:spAutoFit/>
          </a:bodyPr>
          <a:lstStyle/>
          <a:p>
            <a:pPr marL="457200" indent="-457200">
              <a:buAutoNum type="arabicPeriod"/>
            </a:pPr>
            <a:r>
              <a:rPr lang="en-US" altLang="zh-CN" sz="2800" b="0" i="0" dirty="0">
                <a:effectLst/>
                <a:latin typeface="Times New Roman" panose="02020603050405020304" pitchFamily="18" charset="0"/>
                <a:cs typeface="Times New Roman" panose="02020603050405020304" pitchFamily="18" charset="0"/>
              </a:rPr>
              <a:t>put one’s ass on the line. </a:t>
            </a:r>
            <a:r>
              <a:rPr lang="zh-CN" altLang="en-US" sz="2800" b="0" i="0" dirty="0">
                <a:effectLst/>
                <a:latin typeface="Times New Roman" panose="02020603050405020304" pitchFamily="18" charset="0"/>
                <a:cs typeface="Times New Roman" panose="02020603050405020304" pitchFamily="18" charset="0"/>
              </a:rPr>
              <a:t>冒险做某事</a:t>
            </a:r>
            <a:endParaRPr lang="en-US" altLang="zh-CN" sz="2800" b="0" i="0" dirty="0">
              <a:effectLst/>
              <a:latin typeface="Times New Roman" panose="02020603050405020304" pitchFamily="18" charset="0"/>
              <a:cs typeface="Times New Roman" panose="02020603050405020304" pitchFamily="18" charset="0"/>
            </a:endParaRPr>
          </a:p>
          <a:p>
            <a:pPr marL="457200" indent="-457200">
              <a:buAutoNum type="arabicPeriod"/>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ring a bell. </a:t>
            </a:r>
            <a:r>
              <a:rPr lang="zh-CN" altLang="en-US" sz="2800" dirty="0">
                <a:latin typeface="Times New Roman" panose="02020603050405020304" pitchFamily="18" charset="0"/>
                <a:ea typeface="宋体" panose="02010600030101010101" pitchFamily="2" charset="-122"/>
                <a:cs typeface="Times New Roman" panose="02020603050405020304" pitchFamily="18" charset="0"/>
              </a:rPr>
              <a:t>回忆起某事</a:t>
            </a:r>
            <a:endParaRPr lang="en-US" altLang="zh-CN" sz="2800" dirty="0">
              <a:latin typeface="Times New Roman" panose="02020603050405020304" pitchFamily="18" charset="0"/>
              <a:ea typeface="宋体" panose="02010600030101010101" pitchFamily="2" charset="-122"/>
              <a:cs typeface="Times New Roman" panose="02020603050405020304" pitchFamily="18" charset="0"/>
            </a:endParaRPr>
          </a:p>
          <a:p>
            <a:pPr marL="457200" indent="-457200">
              <a:buAutoNum type="arabicPeriod"/>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get one’s feet wet. </a:t>
            </a:r>
            <a:r>
              <a:rPr lang="zh-CN" altLang="en-US" sz="2800" dirty="0">
                <a:latin typeface="Times New Roman" panose="02020603050405020304" pitchFamily="18" charset="0"/>
                <a:ea typeface="宋体" panose="02010600030101010101" pitchFamily="2" charset="-122"/>
                <a:cs typeface="Times New Roman" panose="02020603050405020304" pitchFamily="18" charset="0"/>
              </a:rPr>
              <a:t>第一次做某事</a:t>
            </a:r>
            <a:endParaRPr lang="en-US" altLang="zh-CN" sz="2800" dirty="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800" kern="0" dirty="0">
                <a:latin typeface="Times New Roman" panose="02020603050405020304" pitchFamily="18" charset="0"/>
                <a:ea typeface="宋体" panose="02010600030101010101" pitchFamily="2" charset="-122"/>
                <a:cs typeface="Times New Roman" panose="02020603050405020304" pitchFamily="18" charset="0"/>
              </a:rPr>
              <a:t>4. After he knew what the problem was, his mind began to race,</a:t>
            </a:r>
          </a:p>
          <a:p>
            <a:r>
              <a:rPr lang="en-US" altLang="zh-CN" sz="2800" kern="0" dirty="0">
                <a:latin typeface="Times New Roman" panose="02020603050405020304" pitchFamily="18" charset="0"/>
                <a:ea typeface="宋体" panose="02010600030101010101" pitchFamily="2" charset="-122"/>
                <a:cs typeface="Times New Roman" panose="02020603050405020304" pitchFamily="18" charset="0"/>
              </a:rPr>
              <a:t>    trying to think </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of a good solution. (</a:t>
            </a:r>
            <a:r>
              <a:rPr lang="zh-CN" altLang="zh-CN" sz="2800" dirty="0">
                <a:latin typeface="Times New Roman" panose="02020603050405020304" pitchFamily="18" charset="0"/>
                <a:ea typeface="宋体" panose="02010600030101010101" pitchFamily="2" charset="-122"/>
                <a:cs typeface="Times New Roman" panose="02020603050405020304" pitchFamily="18" charset="0"/>
              </a:rPr>
              <a:t>飞速运转</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a:t>
            </a:r>
            <a:br>
              <a:rPr lang="en-US" altLang="zh-CN" sz="2800" dirty="0">
                <a:latin typeface="Times New Roman" panose="02020603050405020304" pitchFamily="18" charset="0"/>
                <a:ea typeface="宋体" panose="02010600030101010101" pitchFamily="2" charset="-122"/>
              </a:rPr>
            </a:br>
            <a:endParaRPr lang="en-US" altLang="zh-CN" sz="2800" dirty="0">
              <a:solidFill>
                <a:srgbClr val="CC0000"/>
              </a:solidFill>
              <a:latin typeface="Arial" panose="020B0604020202020204" pitchFamily="34" charset="0"/>
              <a:ea typeface="宋体" panose="02010600030101010101" pitchFamily="2" charset="-122"/>
            </a:endParaRPr>
          </a:p>
          <a:p>
            <a:pPr marL="457200" indent="-457200">
              <a:buAutoNum type="arabicPeriod"/>
            </a:pPr>
            <a:endParaRPr lang="zh-CN" altLang="en-US" sz="2800" dirty="0">
              <a:latin typeface="Times New Roman" panose="02020603050405020304" pitchFamily="18" charset="0"/>
              <a:ea typeface="宋体" panose="02010600030101010101" pitchFamily="2" charset="-122"/>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6070" y="2147588"/>
            <a:ext cx="2059913" cy="451986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爆炸形: 8 pt  4"/>
          <p:cNvSpPr/>
          <p:nvPr/>
        </p:nvSpPr>
        <p:spPr>
          <a:xfrm>
            <a:off x="341905" y="1"/>
            <a:ext cx="2385391" cy="2051436"/>
          </a:xfrm>
          <a:prstGeom prst="irregularSeal1">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742988" y="634247"/>
            <a:ext cx="1319917" cy="584775"/>
          </a:xfrm>
          <a:prstGeom prst="rect">
            <a:avLst/>
          </a:prstGeom>
          <a:noFill/>
        </p:spPr>
        <p:txBody>
          <a:bodyPr wrap="square" rtlCol="0">
            <a:spAutoFit/>
          </a:bodyPr>
          <a:lstStyle/>
          <a:p>
            <a:pPr algn="ctr"/>
            <a:r>
              <a:rPr lang="zh-CN" altLang="en-US" sz="3200" dirty="0"/>
              <a:t>哭</a:t>
            </a:r>
          </a:p>
        </p:txBody>
      </p:sp>
      <p:sp>
        <p:nvSpPr>
          <p:cNvPr id="11" name="文本框 10"/>
          <p:cNvSpPr txBox="1"/>
          <p:nvPr/>
        </p:nvSpPr>
        <p:spPr>
          <a:xfrm>
            <a:off x="324465" y="3323740"/>
            <a:ext cx="10679313" cy="523220"/>
          </a:xfrm>
          <a:prstGeom prst="rect">
            <a:avLst/>
          </a:prstGeom>
          <a:noFill/>
        </p:spPr>
        <p:txBody>
          <a:bodyPr wrap="square">
            <a:spAutoFit/>
          </a:bodyPr>
          <a:lstStyle/>
          <a:p>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4. Harry came round later, crying his eyes out, asking me to forgive him</a:t>
            </a:r>
            <a:endParaRPr lang="zh-CN" altLang="en-US" sz="2800" dirty="0"/>
          </a:p>
        </p:txBody>
      </p:sp>
      <p:sp>
        <p:nvSpPr>
          <p:cNvPr id="13" name="文本框 12"/>
          <p:cNvSpPr txBox="1"/>
          <p:nvPr/>
        </p:nvSpPr>
        <p:spPr>
          <a:xfrm>
            <a:off x="341905" y="2129666"/>
            <a:ext cx="10532572" cy="523220"/>
          </a:xfrm>
          <a:prstGeom prst="rect">
            <a:avLst/>
          </a:prstGeom>
          <a:noFill/>
        </p:spPr>
        <p:txBody>
          <a:bodyPr wrap="square">
            <a:spAutoFit/>
          </a:bodyPr>
          <a:lstStyle/>
          <a:p>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2. There was a lump in my throat    (</a:t>
            </a:r>
            <a:r>
              <a:rPr lang="zh-CN"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因感动、悲伤而哽咽，喉咙哽住</a:t>
            </a: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en-US" sz="2800" dirty="0"/>
          </a:p>
        </p:txBody>
      </p:sp>
      <p:sp>
        <p:nvSpPr>
          <p:cNvPr id="18" name="文本框 17"/>
          <p:cNvSpPr txBox="1"/>
          <p:nvPr/>
        </p:nvSpPr>
        <p:spPr>
          <a:xfrm>
            <a:off x="324465" y="2768083"/>
            <a:ext cx="11525630" cy="523220"/>
          </a:xfrm>
          <a:prstGeom prst="rect">
            <a:avLst/>
          </a:prstGeom>
          <a:noFill/>
        </p:spPr>
        <p:txBody>
          <a:bodyPr wrap="square">
            <a:spAutoFit/>
          </a:bodyPr>
          <a:lstStyle/>
          <a:p>
            <a:r>
              <a:rPr lang="en-US" altLang="zh-CN" sz="2800" dirty="0">
                <a:effectLst/>
                <a:latin typeface="Times New Roman" panose="02020603050405020304" pitchFamily="18" charset="0"/>
                <a:ea typeface="宋体" panose="02010600030101010101" pitchFamily="2" charset="-122"/>
              </a:rPr>
              <a:t>3. Harry lifted the lid, tears beginning to blur his vision(</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眼泪模糊</a:t>
            </a:r>
            <a:r>
              <a:rPr lang="zh-CN" altLang="en-US" sz="2800" dirty="0">
                <a:latin typeface="Times New Roman" panose="02020603050405020304" pitchFamily="18" charset="0"/>
                <a:ea typeface="宋体" panose="02010600030101010101" pitchFamily="2" charset="-122"/>
                <a:cs typeface="Times New Roman" panose="02020603050405020304" pitchFamily="18" charset="0"/>
              </a:rPr>
              <a:t>他</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的双眼</a:t>
            </a:r>
            <a:r>
              <a:rPr lang="en-US" altLang="zh-CN" sz="2800" dirty="0">
                <a:effectLst/>
                <a:latin typeface="Times New Roman" panose="02020603050405020304" pitchFamily="18" charset="0"/>
                <a:ea typeface="宋体" panose="02010600030101010101" pitchFamily="2" charset="-122"/>
              </a:rPr>
              <a:t>)</a:t>
            </a:r>
            <a:endParaRPr lang="zh-CN" altLang="en-US" sz="2800" dirty="0"/>
          </a:p>
        </p:txBody>
      </p:sp>
      <p:sp>
        <p:nvSpPr>
          <p:cNvPr id="19" name="文本框 18"/>
          <p:cNvSpPr txBox="1"/>
          <p:nvPr/>
        </p:nvSpPr>
        <p:spPr>
          <a:xfrm>
            <a:off x="324465" y="6011244"/>
            <a:ext cx="6265628" cy="523220"/>
          </a:xfrm>
          <a:prstGeom prst="rect">
            <a:avLst/>
          </a:prstGeom>
          <a:noFill/>
        </p:spPr>
        <p:txBody>
          <a:bodyPr wrap="square">
            <a:spAutoFit/>
          </a:bodyPr>
          <a:lstStyle/>
          <a:p>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8. Her eyes were blurry with tears</a:t>
            </a:r>
            <a:r>
              <a:rPr lang="en-US" altLang="zh-CN" sz="1800" kern="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23" name="文本框 22"/>
          <p:cNvSpPr txBox="1"/>
          <p:nvPr/>
        </p:nvSpPr>
        <p:spPr>
          <a:xfrm>
            <a:off x="341905" y="4554186"/>
            <a:ext cx="6678327" cy="954107"/>
          </a:xfrm>
          <a:prstGeom prst="rect">
            <a:avLst/>
          </a:prstGeom>
          <a:noFill/>
        </p:spPr>
        <p:txBody>
          <a:bodyPr wrap="square">
            <a:spAutoFit/>
          </a:bodyPr>
          <a:lstStyle/>
          <a:p>
            <a:r>
              <a:rPr lang="en-US" altLang="zh-CN" sz="2800" dirty="0">
                <a:effectLst/>
                <a:latin typeface="Times New Roman" panose="02020603050405020304" pitchFamily="18" charset="0"/>
                <a:ea typeface="宋体" panose="02010600030101010101" pitchFamily="2" charset="-122"/>
              </a:rPr>
              <a:t>6. I turned on the waterworks before Mum.</a:t>
            </a:r>
          </a:p>
          <a:p>
            <a:r>
              <a:rPr lang="en-US" altLang="zh-CN" sz="1800" dirty="0">
                <a:effectLst/>
                <a:latin typeface="Times New Roman" panose="02020603050405020304" pitchFamily="18" charset="0"/>
                <a:ea typeface="宋体" panose="02010600030101010101" pitchFamily="2" charset="-122"/>
              </a:rPr>
              <a:t>        </a:t>
            </a:r>
            <a:r>
              <a:rPr lang="en-US" altLang="zh-CN" sz="2800" dirty="0">
                <a:effectLst/>
                <a:latin typeface="Times New Roman" panose="02020603050405020304" pitchFamily="18" charset="0"/>
                <a:ea typeface="宋体" panose="02010600030101010101" pitchFamily="2" charset="-122"/>
              </a:rPr>
              <a:t>(</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口语</a:t>
            </a:r>
            <a:r>
              <a:rPr lang="en-US" altLang="zh-CN" sz="2800" dirty="0">
                <a:effectLst/>
                <a:latin typeface="Times New Roman" panose="02020603050405020304" pitchFamily="18" charset="0"/>
                <a:ea typeface="宋体" panose="02010600030101010101" pitchFamily="2" charset="-122"/>
              </a:rPr>
              <a:t>) (</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撒娇</a:t>
            </a:r>
            <a:r>
              <a:rPr lang="en-US" altLang="zh-CN" sz="2800" dirty="0">
                <a:effectLst/>
                <a:latin typeface="Times New Roman" panose="02020603050405020304" pitchFamily="18" charset="0"/>
                <a:ea typeface="宋体" panose="02010600030101010101" pitchFamily="2" charset="-122"/>
              </a:rPr>
              <a:t>) </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哭出来，</a:t>
            </a:r>
            <a:r>
              <a:rPr lang="en-US" altLang="zh-CN" sz="2800" dirty="0">
                <a:effectLst/>
                <a:latin typeface="Times New Roman" panose="02020603050405020304" pitchFamily="18" charset="0"/>
                <a:ea typeface="宋体" panose="02010600030101010101" pitchFamily="2" charset="-122"/>
              </a:rPr>
              <a:t>(</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故意</a:t>
            </a:r>
            <a:r>
              <a:rPr lang="en-US" altLang="zh-CN" sz="2800" dirty="0">
                <a:effectLst/>
                <a:latin typeface="Times New Roman" panose="02020603050405020304" pitchFamily="18" charset="0"/>
                <a:ea typeface="宋体" panose="02010600030101010101" pitchFamily="2" charset="-122"/>
              </a:rPr>
              <a:t>)</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哭起来</a:t>
            </a:r>
            <a:endParaRPr lang="zh-CN" altLang="en-US" sz="2800" dirty="0"/>
          </a:p>
        </p:txBody>
      </p:sp>
      <p:sp>
        <p:nvSpPr>
          <p:cNvPr id="25" name="文本框 24"/>
          <p:cNvSpPr txBox="1"/>
          <p:nvPr/>
        </p:nvSpPr>
        <p:spPr>
          <a:xfrm>
            <a:off x="324465" y="3938963"/>
            <a:ext cx="9800753" cy="523220"/>
          </a:xfrm>
          <a:prstGeom prst="rect">
            <a:avLst/>
          </a:prstGeom>
          <a:noFill/>
        </p:spPr>
        <p:txBody>
          <a:bodyPr wrap="square">
            <a:spAutoFit/>
          </a:bodyPr>
          <a:lstStyle/>
          <a:p>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5. I looked up at Harry through red-rimmed eyes.</a:t>
            </a:r>
            <a:endParaRPr lang="zh-CN" altLang="en-US" sz="2800" dirty="0">
              <a:latin typeface="Times New Roman" panose="02020603050405020304" pitchFamily="18" charset="0"/>
              <a:cs typeface="Times New Roman" panose="02020603050405020304" pitchFamily="18" charset="0"/>
            </a:endParaRPr>
          </a:p>
        </p:txBody>
      </p:sp>
      <p:sp>
        <p:nvSpPr>
          <p:cNvPr id="27" name="文本框 26"/>
          <p:cNvSpPr txBox="1"/>
          <p:nvPr/>
        </p:nvSpPr>
        <p:spPr>
          <a:xfrm>
            <a:off x="341905" y="5488024"/>
            <a:ext cx="6297432" cy="523220"/>
          </a:xfrm>
          <a:prstGeom prst="rect">
            <a:avLst/>
          </a:prstGeom>
          <a:noFill/>
        </p:spPr>
        <p:txBody>
          <a:bodyPr wrap="square">
            <a:spAutoFit/>
          </a:bodyPr>
          <a:lstStyle/>
          <a:p>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7. Tears welled up in her eyes.</a:t>
            </a:r>
            <a:endParaRPr lang="zh-CN" altLang="en-US" sz="2800" dirty="0"/>
          </a:p>
        </p:txBody>
      </p:sp>
      <p:sp>
        <p:nvSpPr>
          <p:cNvPr id="29" name="文本框 28"/>
          <p:cNvSpPr txBox="1"/>
          <p:nvPr/>
        </p:nvSpPr>
        <p:spPr>
          <a:xfrm>
            <a:off x="2624657" y="1524777"/>
            <a:ext cx="7930871" cy="523220"/>
          </a:xfrm>
          <a:prstGeom prst="rect">
            <a:avLst/>
          </a:prstGeom>
          <a:noFill/>
        </p:spPr>
        <p:txBody>
          <a:bodyPr wrap="square">
            <a:spAutoFit/>
          </a:bodyPr>
          <a:lstStyle/>
          <a:p>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1. He burst out crying.   /  He burst into tears </a:t>
            </a:r>
            <a:endParaRPr lang="zh-CN" altLang="en-US" sz="2800" dirty="0"/>
          </a:p>
        </p:txBody>
      </p:sp>
      <p:sp>
        <p:nvSpPr>
          <p:cNvPr id="31" name="文本框 30"/>
          <p:cNvSpPr txBox="1"/>
          <p:nvPr/>
        </p:nvSpPr>
        <p:spPr>
          <a:xfrm>
            <a:off x="2727296" y="3922"/>
            <a:ext cx="5606893" cy="646331"/>
          </a:xfrm>
          <a:prstGeom prst="rect">
            <a:avLst/>
          </a:prstGeom>
          <a:noFill/>
        </p:spPr>
        <p:txBody>
          <a:bodyPr wrap="square" rtlCol="0">
            <a:spAutoFit/>
          </a:bodyPr>
          <a:lstStyle/>
          <a:p>
            <a:pPr lvl="0" algn="ctr">
              <a:defRPr/>
            </a:pP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“动词荟萃”</a:t>
            </a:r>
            <a:r>
              <a:rPr kumimoji="0" lang="en-US" altLang="zh-CN"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a:t>
            </a:r>
            <a:r>
              <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“妙语</a:t>
            </a: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连珠</a:t>
            </a:r>
            <a:r>
              <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a:t>
            </a:r>
            <a:endParaRPr lang="zh-CN" altLang="en-US" dirty="0"/>
          </a:p>
        </p:txBody>
      </p:sp>
      <p:pic>
        <p:nvPicPr>
          <p:cNvPr id="33" name="图片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2379" y="3829086"/>
            <a:ext cx="4005715" cy="2995197"/>
          </a:xfrm>
          <a:prstGeom prst="rect">
            <a:avLst/>
          </a:prstGeom>
        </p:spPr>
      </p:pic>
      <p:pic>
        <p:nvPicPr>
          <p:cNvPr id="35" name="图片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5218" y="-2001"/>
            <a:ext cx="2040978" cy="2016470"/>
          </a:xfrm>
          <a:prstGeom prst="rect">
            <a:avLst/>
          </a:prstGeom>
        </p:spPr>
      </p:pic>
      <p:sp>
        <p:nvSpPr>
          <p:cNvPr id="37" name="矩形 36"/>
          <p:cNvSpPr/>
          <p:nvPr/>
        </p:nvSpPr>
        <p:spPr>
          <a:xfrm>
            <a:off x="2753671" y="525329"/>
            <a:ext cx="6994479" cy="923330"/>
          </a:xfrm>
          <a:prstGeom prst="rect">
            <a:avLst/>
          </a:prstGeom>
          <a:noFill/>
        </p:spPr>
        <p:txBody>
          <a:bodyPr wrap="none" lIns="91440" tIns="45720" rIns="91440" bIns="45720">
            <a:spAutoFit/>
          </a:bodyPr>
          <a:lstStyle/>
          <a:p>
            <a:pPr algn="ctr"/>
            <a:r>
              <a:rPr lang="en-US" altLang="zh-CN" sz="5400" b="1" cap="none" spc="0" dirty="0">
                <a:ln w="12700">
                  <a:solidFill>
                    <a:schemeClr val="accent5"/>
                  </a:solidFill>
                  <a:prstDash val="solid"/>
                </a:ln>
                <a:solidFill>
                  <a:srgbClr val="FF01E7"/>
                </a:solidFill>
                <a:effectLst/>
                <a:latin typeface="Times New Roman" panose="02020603050405020304" pitchFamily="18" charset="0"/>
                <a:cs typeface="Times New Roman" panose="02020603050405020304" pitchFamily="18" charset="0"/>
              </a:rPr>
              <a:t>cry, sob, weep, blubber</a:t>
            </a:r>
            <a:endParaRPr lang="zh-CN" altLang="en-US" sz="5400" b="1" cap="none" spc="0" dirty="0">
              <a:ln w="12700">
                <a:solidFill>
                  <a:schemeClr val="accent5"/>
                </a:solidFill>
                <a:prstDash val="solid"/>
              </a:ln>
              <a:solidFill>
                <a:srgbClr val="FF01E7"/>
              </a:solidFill>
              <a:effectLst/>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fade">
                                      <p:cBhvr>
                                        <p:cTn id="21" dur="1000"/>
                                        <p:tgtEl>
                                          <p:spTgt spid="18">
                                            <p:txEl>
                                              <p:pRg st="0" end="0"/>
                                            </p:txEl>
                                          </p:spTgt>
                                        </p:tgtEl>
                                      </p:cBhvr>
                                    </p:animEffect>
                                    <p:anim calcmode="lin" valueType="num">
                                      <p:cBhvr>
                                        <p:cTn id="22"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9" grpId="0"/>
      <p:bldP spid="23" grpId="0"/>
      <p:bldP spid="25" grpId="0"/>
      <p:bldP spid="27"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8442" y="2043485"/>
            <a:ext cx="2793558" cy="4814515"/>
          </a:xfrm>
          <a:prstGeom prst="rect">
            <a:avLst/>
          </a:prstGeom>
        </p:spPr>
      </p:pic>
      <p:sp>
        <p:nvSpPr>
          <p:cNvPr id="17" name="文本框 16"/>
          <p:cNvSpPr txBox="1"/>
          <p:nvPr/>
        </p:nvSpPr>
        <p:spPr>
          <a:xfrm>
            <a:off x="2727296" y="3922"/>
            <a:ext cx="5606893" cy="646331"/>
          </a:xfrm>
          <a:prstGeom prst="rect">
            <a:avLst/>
          </a:prstGeom>
          <a:noFill/>
        </p:spPr>
        <p:txBody>
          <a:bodyPr wrap="square" rtlCol="0">
            <a:spAutoFit/>
          </a:bodyPr>
          <a:lstStyle/>
          <a:p>
            <a:pPr lvl="0" algn="ctr">
              <a:defRPr/>
            </a:pP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“动词荟萃”</a:t>
            </a:r>
            <a:r>
              <a:rPr kumimoji="0" lang="en-US" altLang="zh-CN"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a:t>
            </a:r>
            <a:r>
              <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“妙语</a:t>
            </a: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连珠</a:t>
            </a:r>
            <a:r>
              <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a:t>
            </a:r>
            <a:endParaRPr lang="zh-CN" altLang="en-US" dirty="0"/>
          </a:p>
        </p:txBody>
      </p:sp>
      <p:sp>
        <p:nvSpPr>
          <p:cNvPr id="5" name="爆炸形: 8 pt  4"/>
          <p:cNvSpPr/>
          <p:nvPr/>
        </p:nvSpPr>
        <p:spPr>
          <a:xfrm>
            <a:off x="341905" y="1"/>
            <a:ext cx="2385391" cy="2747568"/>
          </a:xfrm>
          <a:prstGeom prst="irregularSeal1">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743943" y="766697"/>
            <a:ext cx="1319917" cy="1077218"/>
          </a:xfrm>
          <a:prstGeom prst="rect">
            <a:avLst/>
          </a:prstGeom>
          <a:noFill/>
        </p:spPr>
        <p:txBody>
          <a:bodyPr wrap="square" rtlCol="0">
            <a:spAutoFit/>
          </a:bodyPr>
          <a:lstStyle/>
          <a:p>
            <a:pPr algn="ctr"/>
            <a:r>
              <a:rPr lang="zh-CN" altLang="en-US" sz="3200" dirty="0"/>
              <a:t>手部动作</a:t>
            </a:r>
          </a:p>
        </p:txBody>
      </p:sp>
      <p:sp>
        <p:nvSpPr>
          <p:cNvPr id="4" name="文本框 3"/>
          <p:cNvSpPr txBox="1"/>
          <p:nvPr/>
        </p:nvSpPr>
        <p:spPr>
          <a:xfrm>
            <a:off x="2464820" y="2043485"/>
            <a:ext cx="8327750" cy="4638899"/>
          </a:xfrm>
          <a:prstGeom prst="rect">
            <a:avLst/>
          </a:prstGeom>
          <a:noFill/>
        </p:spPr>
        <p:txBody>
          <a:bodyPr wrap="square" rtlCol="0">
            <a:spAutoFit/>
          </a:bodyPr>
          <a:lstStyle/>
          <a:p>
            <a:pPr algn="l"/>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clap one</a:t>
            </a:r>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 s hands         </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拍手</a:t>
            </a:r>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                         </a:t>
            </a:r>
          </a:p>
          <a:p>
            <a:pPr algn="l"/>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put one</a:t>
            </a:r>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 s hands on     </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找到</a:t>
            </a:r>
            <a:b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b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hold </a:t>
            </a:r>
            <a:r>
              <a:rPr lang="en-US" altLang="zh-CN" sz="2400" kern="0" dirty="0" err="1">
                <a:effectLst/>
                <a:latin typeface="Times New Roman" panose="02020603050405020304" pitchFamily="18" charset="0"/>
                <a:ea typeface="宋体" panose="02010600030101010101" pitchFamily="2" charset="-122"/>
                <a:cs typeface="Times New Roman" panose="02020603050405020304" pitchFamily="18" charset="0"/>
              </a:rPr>
              <a:t>sth</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 tight in one</a:t>
            </a:r>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 s hand    </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手里紧紧拽着</a:t>
            </a:r>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           </a:t>
            </a:r>
          </a:p>
          <a:p>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slap sb. on the back     </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拍某人的背</a:t>
            </a:r>
            <a:b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b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signal/ wave sb. to be quiet     </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示意某人安静</a:t>
            </a:r>
            <a:b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b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be on one</a:t>
            </a:r>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 s hands and knees       </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四肢着地</a:t>
            </a:r>
            <a:b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b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hug sb. tightly    </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紧紧抱住某人</a:t>
            </a:r>
            <a:b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b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fumble for       </a:t>
            </a:r>
            <a:r>
              <a:rPr lang="zh-CN" altLang="en-US" sz="2400" dirty="0"/>
              <a:t>摸索着找</a:t>
            </a:r>
            <a:b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b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follow his pointing finger  </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顺着他指着的方向看过去</a:t>
            </a:r>
            <a:endPar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He patted my head.</a:t>
            </a:r>
            <a:endParaRPr lang="en-US" altLang="zh-CN" sz="2400" dirty="0"/>
          </a:p>
          <a:p>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He was squeezing my wrist so hard that it ached.</a:t>
            </a:r>
          </a:p>
          <a:p>
            <a:pPr>
              <a:lnSpc>
                <a:spcPct val="150000"/>
              </a:lnSpc>
            </a:pPr>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0" dirty="0">
                <a:latin typeface="Times New Roman" panose="02020603050405020304" pitchFamily="18" charset="0"/>
                <a:ea typeface="宋体" panose="02010600030101010101" pitchFamily="2" charset="-122"/>
                <a:cs typeface="Times New Roman" panose="02020603050405020304" pitchFamily="18" charset="0"/>
              </a:rPr>
              <a:t>紧紧地捏着我的</a:t>
            </a:r>
            <a:r>
              <a:rPr lang="zh-CN" altLang="en-US" sz="2400" kern="0" dirty="0">
                <a:latin typeface="Times New Roman" panose="02020603050405020304" pitchFamily="18" charset="0"/>
                <a:ea typeface="宋体" panose="02010600030101010101" pitchFamily="2" charset="-122"/>
                <a:cs typeface="Times New Roman" panose="02020603050405020304" pitchFamily="18" charset="0"/>
              </a:rPr>
              <a:t>手腕</a:t>
            </a:r>
            <a:r>
              <a:rPr lang="zh-CN" altLang="zh-CN" sz="2400" kern="0" dirty="0">
                <a:latin typeface="Times New Roman" panose="02020603050405020304" pitchFamily="18" charset="0"/>
                <a:ea typeface="宋体" panose="02010600030101010101" pitchFamily="2" charset="-122"/>
                <a:cs typeface="Times New Roman" panose="02020603050405020304" pitchFamily="18" charset="0"/>
              </a:rPr>
              <a:t>，疼得厉害。</a:t>
            </a:r>
            <a:endParaRPr lang="zh-CN" altLang="zh-CN" sz="2400" kern="100"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1" r="849" b="7594"/>
          <a:stretch>
            <a:fillRect/>
          </a:stretch>
        </p:blipFill>
        <p:spPr>
          <a:xfrm>
            <a:off x="168127" y="2968872"/>
            <a:ext cx="1932754" cy="3689406"/>
          </a:xfrm>
          <a:prstGeom prst="rect">
            <a:avLst/>
          </a:prstGeom>
        </p:spPr>
      </p:pic>
      <p:sp>
        <p:nvSpPr>
          <p:cNvPr id="22" name="矩形 21"/>
          <p:cNvSpPr/>
          <p:nvPr/>
        </p:nvSpPr>
        <p:spPr>
          <a:xfrm>
            <a:off x="2975292" y="577221"/>
            <a:ext cx="7306807" cy="1384995"/>
          </a:xfrm>
          <a:prstGeom prst="rect">
            <a:avLst/>
          </a:prstGeom>
          <a:noFill/>
        </p:spPr>
        <p:txBody>
          <a:bodyPr wrap="none" lIns="91440" tIns="45720" rIns="91440" bIns="45720">
            <a:spAutoFit/>
          </a:bodyPr>
          <a:lstStyle/>
          <a:p>
            <a:pPr algn="ctr"/>
            <a:r>
              <a:rPr lang="en-US" altLang="zh-CN" sz="2800" b="1" cap="none" spc="0" dirty="0">
                <a:ln w="12700">
                  <a:solidFill>
                    <a:schemeClr val="accent5"/>
                  </a:solidFill>
                  <a:prstDash val="solid"/>
                </a:ln>
                <a:solidFill>
                  <a:srgbClr val="FF01E7"/>
                </a:solidFill>
                <a:effectLst/>
                <a:latin typeface="Times New Roman" panose="02020603050405020304" pitchFamily="18" charset="0"/>
                <a:cs typeface="Times New Roman" panose="02020603050405020304" pitchFamily="18" charset="0"/>
              </a:rPr>
              <a:t>push, pull, pinch, catch, seize, grip, cast, drag, </a:t>
            </a:r>
          </a:p>
          <a:p>
            <a:pPr algn="ctr"/>
            <a:r>
              <a:rPr lang="en-US" altLang="zh-CN" sz="2800" b="1" cap="none" spc="0" dirty="0">
                <a:ln w="12700">
                  <a:solidFill>
                    <a:schemeClr val="accent5"/>
                  </a:solidFill>
                  <a:prstDash val="solid"/>
                </a:ln>
                <a:solidFill>
                  <a:srgbClr val="FF01E7"/>
                </a:solidFill>
                <a:effectLst/>
                <a:latin typeface="Times New Roman" panose="02020603050405020304" pitchFamily="18" charset="0"/>
                <a:cs typeface="Times New Roman" panose="02020603050405020304" pitchFamily="18" charset="0"/>
              </a:rPr>
              <a:t>tear, raise, </a:t>
            </a:r>
            <a:r>
              <a:rPr lang="en-US" altLang="zh-CN" sz="28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cast, stretch, wave, snap, </a:t>
            </a:r>
            <a:endParaRPr lang="en-US" altLang="zh-CN" sz="2800" b="1" cap="none" spc="0" dirty="0">
              <a:ln w="12700">
                <a:solidFill>
                  <a:schemeClr val="accent5"/>
                </a:solidFill>
                <a:prstDash val="solid"/>
              </a:ln>
              <a:solidFill>
                <a:srgbClr val="FF01E7"/>
              </a:solidFill>
              <a:effectLst/>
              <a:latin typeface="Times New Roman" panose="02020603050405020304" pitchFamily="18" charset="0"/>
              <a:cs typeface="Times New Roman" panose="02020603050405020304" pitchFamily="18" charset="0"/>
            </a:endParaRPr>
          </a:p>
          <a:p>
            <a:pPr algn="ctr"/>
            <a:r>
              <a:rPr lang="en-US" altLang="zh-CN" sz="2800" b="1" cap="none" spc="0" dirty="0">
                <a:ln w="12700">
                  <a:solidFill>
                    <a:schemeClr val="accent5"/>
                  </a:solidFill>
                  <a:prstDash val="solid"/>
                </a:ln>
                <a:solidFill>
                  <a:srgbClr val="FF01E7"/>
                </a:solidFill>
                <a:effectLst/>
                <a:latin typeface="Times New Roman" panose="02020603050405020304" pitchFamily="18" charset="0"/>
                <a:cs typeface="Times New Roman" panose="02020603050405020304" pitchFamily="18" charset="0"/>
              </a:rPr>
              <a:t>scratch, point, flip, hand , carry, pass…</a:t>
            </a:r>
            <a:endParaRPr lang="zh-CN" altLang="en-US" sz="2800" b="1" cap="none" spc="0" dirty="0">
              <a:ln w="12700">
                <a:solidFill>
                  <a:schemeClr val="accent5"/>
                </a:solidFill>
                <a:prstDash val="solid"/>
              </a:ln>
              <a:solidFill>
                <a:srgbClr val="FF01E7"/>
              </a:solidFill>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2727296" y="3922"/>
            <a:ext cx="5606893" cy="646331"/>
          </a:xfrm>
          <a:prstGeom prst="rect">
            <a:avLst/>
          </a:prstGeom>
          <a:noFill/>
        </p:spPr>
        <p:txBody>
          <a:bodyPr wrap="square" rtlCol="0">
            <a:spAutoFit/>
          </a:bodyPr>
          <a:lstStyle/>
          <a:p>
            <a:pPr lvl="0" algn="ctr">
              <a:defRPr/>
            </a:pP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“动词荟萃”</a:t>
            </a:r>
            <a:r>
              <a:rPr kumimoji="0" lang="en-US" altLang="zh-CN"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a:t>
            </a:r>
            <a:r>
              <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“妙语</a:t>
            </a: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连珠</a:t>
            </a:r>
            <a:r>
              <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a:t>
            </a:r>
            <a:endParaRPr lang="zh-CN" altLang="en-US" dirty="0"/>
          </a:p>
        </p:txBody>
      </p:sp>
      <p:sp>
        <p:nvSpPr>
          <p:cNvPr id="5" name="爆炸形: 8 pt  4"/>
          <p:cNvSpPr/>
          <p:nvPr/>
        </p:nvSpPr>
        <p:spPr>
          <a:xfrm>
            <a:off x="341905" y="1"/>
            <a:ext cx="2385391" cy="2747568"/>
          </a:xfrm>
          <a:prstGeom prst="irregularSeal1">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743943" y="766697"/>
            <a:ext cx="1319917" cy="1077218"/>
          </a:xfrm>
          <a:prstGeom prst="rect">
            <a:avLst/>
          </a:prstGeom>
          <a:noFill/>
        </p:spPr>
        <p:txBody>
          <a:bodyPr wrap="square" rtlCol="0">
            <a:spAutoFit/>
          </a:bodyPr>
          <a:lstStyle/>
          <a:p>
            <a:pPr algn="ctr"/>
            <a:r>
              <a:rPr lang="zh-CN" altLang="en-US" sz="3200" dirty="0"/>
              <a:t>脚部动作</a:t>
            </a:r>
          </a:p>
        </p:txBody>
      </p:sp>
      <p:sp>
        <p:nvSpPr>
          <p:cNvPr id="11" name="文本框 10"/>
          <p:cNvSpPr txBox="1"/>
          <p:nvPr/>
        </p:nvSpPr>
        <p:spPr>
          <a:xfrm>
            <a:off x="2593119" y="584797"/>
            <a:ext cx="8741134" cy="2795958"/>
          </a:xfrm>
          <a:prstGeom prst="rect">
            <a:avLst/>
          </a:prstGeom>
          <a:noFill/>
        </p:spPr>
        <p:txBody>
          <a:bodyPr wrap="square">
            <a:spAutoFit/>
          </a:bodyPr>
          <a:lstStyle/>
          <a:p>
            <a:pPr algn="ctr">
              <a:lnSpc>
                <a:spcPct val="150000"/>
              </a:lnSpc>
            </a:pPr>
            <a:r>
              <a:rPr lang="en-US" altLang="zh-CN" sz="2400" b="1" dirty="0" err="1">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toddel</a:t>
            </a: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 (</a:t>
            </a:r>
            <a:r>
              <a:rPr lang="zh-CN" altLang="en-US"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蹒跚行走</a:t>
            </a: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 stagger (</a:t>
            </a:r>
            <a:r>
              <a:rPr lang="zh-CN" altLang="en-US"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摇摇晃晃</a:t>
            </a: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 </a:t>
            </a:r>
          </a:p>
          <a:p>
            <a:pPr algn="ctr">
              <a:lnSpc>
                <a:spcPct val="150000"/>
              </a:lnSpc>
            </a:pP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trudge (</a:t>
            </a:r>
            <a:r>
              <a:rPr lang="zh-CN" altLang="en-US"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步履艰难</a:t>
            </a: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a:t>
            </a:r>
            <a:r>
              <a:rPr lang="zh-CN" altLang="en-US"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 </a:t>
            </a: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walk on tiptoe (</a:t>
            </a:r>
            <a:r>
              <a:rPr lang="zh-CN" altLang="en-US"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蹑手蹑脚</a:t>
            </a: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a:t>
            </a:r>
            <a:r>
              <a:rPr lang="zh-CN" altLang="en-US"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a:t>
            </a:r>
            <a:endPar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endParaRPr>
          </a:p>
          <a:p>
            <a:pPr algn="ctr">
              <a:lnSpc>
                <a:spcPct val="150000"/>
              </a:lnSpc>
            </a:pP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sit cross-legged (</a:t>
            </a:r>
            <a:r>
              <a:rPr lang="zh-CN" altLang="en-US"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盘腿坐</a:t>
            </a: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a:t>
            </a:r>
            <a:r>
              <a:rPr lang="zh-CN" altLang="en-US"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a:t>
            </a: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squat(</a:t>
            </a:r>
            <a:r>
              <a:rPr lang="zh-CN" altLang="en-US"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蹲着</a:t>
            </a: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a:t>
            </a:r>
            <a:r>
              <a:rPr lang="zh-CN" altLang="en-US"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a:t>
            </a:r>
            <a:endPar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endParaRPr>
          </a:p>
          <a:p>
            <a:pPr algn="ctr">
              <a:lnSpc>
                <a:spcPct val="150000"/>
              </a:lnSpc>
            </a:pP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hop(</a:t>
            </a:r>
            <a:r>
              <a:rPr lang="zh-CN" altLang="en-US"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单脚跳</a:t>
            </a: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a:t>
            </a:r>
            <a:r>
              <a:rPr lang="zh-CN" altLang="en-US"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 </a:t>
            </a: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stand on one leg (</a:t>
            </a:r>
            <a:r>
              <a:rPr lang="zh-CN" altLang="en-US"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单脚站立</a:t>
            </a: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 , skip, trip, slip, fall ,limp, crawl, kneel,</a:t>
            </a:r>
            <a:r>
              <a:rPr lang="zh-CN" altLang="en-US"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 </a:t>
            </a: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chase, jog, dash, race, parade, jump</a:t>
            </a:r>
            <a:endParaRPr lang="zh-CN"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341905" y="3514265"/>
            <a:ext cx="7879744" cy="3108543"/>
          </a:xfrm>
          <a:prstGeom prst="rect">
            <a:avLst/>
          </a:prstGeom>
          <a:noFill/>
        </p:spPr>
        <p:txBody>
          <a:bodyPr wrap="square">
            <a:spAutoFit/>
          </a:bodyPr>
          <a:lstStyle/>
          <a:p>
            <a:pPr lvl="0" algn="l">
              <a:tabLst>
                <a:tab pos="198120" algn="l"/>
              </a:tabLst>
            </a:pP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stamp one</a:t>
            </a:r>
            <a:r>
              <a:rPr lang="en-US" altLang="zh-CN" sz="2800" kern="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s feet     </a:t>
            </a:r>
            <a:r>
              <a:rPr lang="zh-CN"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跺脚</a:t>
            </a:r>
            <a:b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b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jump/ bounce/ leap up and down    </a:t>
            </a:r>
            <a:r>
              <a:rPr lang="zh-CN"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上蹿下跳</a:t>
            </a:r>
            <a:b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b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sneak/slip/ steal into    </a:t>
            </a:r>
            <a:r>
              <a:rPr lang="zh-CN"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偷偷溜进</a:t>
            </a:r>
            <a:b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b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stagger/ struggle/rise/ jump to one’s feet    </a:t>
            </a:r>
            <a:r>
              <a:rPr lang="zh-CN"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站起来</a:t>
            </a:r>
            <a:b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b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kneel down    </a:t>
            </a:r>
            <a:r>
              <a:rPr lang="zh-CN"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跪下</a:t>
            </a:r>
            <a:b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b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A hot pain shot through my leg</a:t>
            </a:r>
            <a:r>
              <a:rPr lang="en-US" altLang="zh-CN" sz="2800" kern="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 </a:t>
            </a:r>
          </a:p>
          <a:p>
            <a:pPr lvl="0" algn="l">
              <a:tabLst>
                <a:tab pos="198120" algn="l"/>
              </a:tabLst>
            </a:pPr>
            <a:r>
              <a:rPr lang="en-US" altLang="zh-CN" sz="2800" kern="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一阵剧痛急速穿过我的腿。</a:t>
            </a:r>
            <a:endPar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r="14394"/>
          <a:stretch>
            <a:fillRect/>
          </a:stretch>
        </p:blipFill>
        <p:spPr>
          <a:xfrm>
            <a:off x="9207611" y="3611880"/>
            <a:ext cx="2936682" cy="315130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2727296" y="3922"/>
            <a:ext cx="5606893" cy="646331"/>
          </a:xfrm>
          <a:prstGeom prst="rect">
            <a:avLst/>
          </a:prstGeom>
          <a:noFill/>
        </p:spPr>
        <p:txBody>
          <a:bodyPr wrap="square" rtlCol="0">
            <a:spAutoFit/>
          </a:bodyPr>
          <a:lstStyle/>
          <a:p>
            <a:pPr lvl="0" algn="ctr">
              <a:defRPr/>
            </a:pP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“动词荟萃”</a:t>
            </a:r>
            <a:r>
              <a:rPr kumimoji="0" lang="en-US" altLang="zh-CN"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a:t>
            </a:r>
            <a:r>
              <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“妙语</a:t>
            </a: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连珠</a:t>
            </a:r>
            <a:r>
              <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a:t>
            </a:r>
            <a:endParaRPr lang="zh-CN" altLang="en-US" dirty="0"/>
          </a:p>
        </p:txBody>
      </p:sp>
      <p:sp>
        <p:nvSpPr>
          <p:cNvPr id="5" name="爆炸形: 8 pt  4"/>
          <p:cNvSpPr/>
          <p:nvPr/>
        </p:nvSpPr>
        <p:spPr>
          <a:xfrm>
            <a:off x="341905" y="1"/>
            <a:ext cx="2385391" cy="2747568"/>
          </a:xfrm>
          <a:prstGeom prst="irregularSeal1">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807554" y="933674"/>
            <a:ext cx="1319917" cy="584775"/>
          </a:xfrm>
          <a:prstGeom prst="rect">
            <a:avLst/>
          </a:prstGeom>
          <a:noFill/>
        </p:spPr>
        <p:txBody>
          <a:bodyPr wrap="square" rtlCol="0">
            <a:spAutoFit/>
          </a:bodyPr>
          <a:lstStyle/>
          <a:p>
            <a:pPr algn="ctr"/>
            <a:r>
              <a:rPr lang="zh-CN" altLang="en-US" sz="3200" dirty="0"/>
              <a:t>站</a:t>
            </a:r>
          </a:p>
        </p:txBody>
      </p:sp>
      <p:sp>
        <p:nvSpPr>
          <p:cNvPr id="11" name="文本框 10"/>
          <p:cNvSpPr txBox="1"/>
          <p:nvPr/>
        </p:nvSpPr>
        <p:spPr>
          <a:xfrm>
            <a:off x="3108960" y="1118943"/>
            <a:ext cx="4968570" cy="579967"/>
          </a:xfrm>
          <a:prstGeom prst="rect">
            <a:avLst/>
          </a:prstGeom>
          <a:noFill/>
        </p:spPr>
        <p:txBody>
          <a:bodyPr wrap="square">
            <a:spAutoFit/>
          </a:bodyPr>
          <a:lstStyle/>
          <a:p>
            <a:pPr algn="ctr">
              <a:lnSpc>
                <a:spcPct val="150000"/>
              </a:lnSpc>
            </a:pP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stand,  be on one’s feet</a:t>
            </a:r>
            <a:endParaRPr lang="zh-CN"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691764" y="2813900"/>
            <a:ext cx="7195930" cy="3046988"/>
          </a:xfrm>
          <a:prstGeom prst="rect">
            <a:avLst/>
          </a:prstGeom>
          <a:noFill/>
        </p:spPr>
        <p:txBody>
          <a:bodyPr wrap="square">
            <a:spAutoFit/>
          </a:bodyPr>
          <a:lstStyle/>
          <a:p>
            <a:pPr marL="457200" indent="-457200" algn="l">
              <a:buAutoNum type="arabicPeriod"/>
            </a:pP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They all just stood there staring at me, motionless.  </a:t>
            </a:r>
          </a:p>
          <a:p>
            <a:pPr algn="l"/>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不动地</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2. She planted her feet firmly in front of me.   </a:t>
            </a:r>
          </a:p>
          <a:p>
            <a:pPr algn="l"/>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她坚定地站在我面前。</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3. For a moment I just stood there</a:t>
            </a:r>
            <a:r>
              <a:rPr lang="zh-CN" altLang="en-US" sz="2400" kern="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paralyzed   </a:t>
            </a:r>
          </a:p>
          <a:p>
            <a:pPr algn="l"/>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2400" kern="0" dirty="0">
                <a:effectLst/>
                <a:latin typeface="Times New Roman" panose="02020603050405020304" pitchFamily="18" charset="0"/>
                <a:ea typeface="宋体" panose="02010600030101010101" pitchFamily="2" charset="-122"/>
                <a:cs typeface="Times New Roman" panose="02020603050405020304" pitchFamily="18" charset="0"/>
              </a:rPr>
              <a:t>呆</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若木鸡</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4. I stood rooted to the ground, my mind going blank.</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我站在那里一动不动，脑子一片空白</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1850" y="1518449"/>
            <a:ext cx="3008245" cy="493403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7"/>
                                        </p:tgtEl>
                                        <p:attrNameLst>
                                          <p:attrName>ppt_w</p:attrName>
                                        </p:attrNameLst>
                                      </p:cBhvr>
                                      <p:tavLst>
                                        <p:tav tm="0">
                                          <p:val>
                                            <p:strVal val="ppt_w"/>
                                          </p:val>
                                        </p:tav>
                                        <p:tav tm="100000">
                                          <p:val>
                                            <p:fltVal val="0"/>
                                          </p:val>
                                        </p:tav>
                                      </p:tavLst>
                                    </p:anim>
                                    <p:anim calcmode="lin" valueType="num">
                                      <p:cBhvr>
                                        <p:cTn id="7" dur="1000"/>
                                        <p:tgtEl>
                                          <p:spTgt spid="7"/>
                                        </p:tgtEl>
                                        <p:attrNameLst>
                                          <p:attrName>ppt_h</p:attrName>
                                        </p:attrNameLst>
                                      </p:cBhvr>
                                      <p:tavLst>
                                        <p:tav tm="0">
                                          <p:val>
                                            <p:strVal val="ppt_h"/>
                                          </p:val>
                                        </p:tav>
                                        <p:tav tm="100000">
                                          <p:val>
                                            <p:fltVal val="0"/>
                                          </p:val>
                                        </p:tav>
                                      </p:tavLst>
                                    </p:anim>
                                    <p:anim calcmode="lin" valueType="num">
                                      <p:cBhvr>
                                        <p:cTn id="8" dur="1000"/>
                                        <p:tgtEl>
                                          <p:spTgt spid="7"/>
                                        </p:tgtEl>
                                        <p:attrNameLst>
                                          <p:attrName>style.rotation</p:attrName>
                                        </p:attrNameLst>
                                      </p:cBhvr>
                                      <p:tavLst>
                                        <p:tav tm="0">
                                          <p:val>
                                            <p:fltVal val="0"/>
                                          </p:val>
                                        </p:tav>
                                        <p:tav tm="100000">
                                          <p:val>
                                            <p:fltVal val="90"/>
                                          </p:val>
                                        </p:tav>
                                      </p:tavLst>
                                    </p:anim>
                                    <p:animEffect transition="out" filter="fade">
                                      <p:cBhvr>
                                        <p:cTn id="9" dur="1000"/>
                                        <p:tgtEl>
                                          <p:spTgt spid="7"/>
                                        </p:tgtEl>
                                      </p:cBhvr>
                                    </p:animEffect>
                                    <p:set>
                                      <p:cBhvr>
                                        <p:cTn id="10" dur="1" fill="hold">
                                          <p:stCondLst>
                                            <p:cond delay="999"/>
                                          </p:stCondLst>
                                        </p:cTn>
                                        <p:tgtEl>
                                          <p:spTgt spid="7"/>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1000"/>
                                        <p:tgtEl>
                                          <p:spTgt spid="5"/>
                                        </p:tgtEl>
                                        <p:attrNameLst>
                                          <p:attrName>ppt_w</p:attrName>
                                        </p:attrNameLst>
                                      </p:cBhvr>
                                      <p:tavLst>
                                        <p:tav tm="0">
                                          <p:val>
                                            <p:strVal val="ppt_w"/>
                                          </p:val>
                                        </p:tav>
                                        <p:tav tm="100000">
                                          <p:val>
                                            <p:fltVal val="0"/>
                                          </p:val>
                                        </p:tav>
                                      </p:tavLst>
                                    </p:anim>
                                    <p:anim calcmode="lin" valueType="num">
                                      <p:cBhvr>
                                        <p:cTn id="13" dur="1000"/>
                                        <p:tgtEl>
                                          <p:spTgt spid="5"/>
                                        </p:tgtEl>
                                        <p:attrNameLst>
                                          <p:attrName>ppt_h</p:attrName>
                                        </p:attrNameLst>
                                      </p:cBhvr>
                                      <p:tavLst>
                                        <p:tav tm="0">
                                          <p:val>
                                            <p:strVal val="ppt_h"/>
                                          </p:val>
                                        </p:tav>
                                        <p:tav tm="100000">
                                          <p:val>
                                            <p:fltVal val="0"/>
                                          </p:val>
                                        </p:tav>
                                      </p:tavLst>
                                    </p:anim>
                                    <p:anim calcmode="lin" valueType="num">
                                      <p:cBhvr>
                                        <p:cTn id="14" dur="1000"/>
                                        <p:tgtEl>
                                          <p:spTgt spid="5"/>
                                        </p:tgtEl>
                                        <p:attrNameLst>
                                          <p:attrName>style.rotation</p:attrName>
                                        </p:attrNameLst>
                                      </p:cBhvr>
                                      <p:tavLst>
                                        <p:tav tm="0">
                                          <p:val>
                                            <p:fltVal val="0"/>
                                          </p:val>
                                        </p:tav>
                                        <p:tav tm="100000">
                                          <p:val>
                                            <p:fltVal val="90"/>
                                          </p:val>
                                        </p:tav>
                                      </p:tavLst>
                                    </p:anim>
                                    <p:animEffect transition="out" filter="fade">
                                      <p:cBhvr>
                                        <p:cTn id="15" dur="1000"/>
                                        <p:tgtEl>
                                          <p:spTgt spid="5"/>
                                        </p:tgtEl>
                                      </p:cBhvr>
                                    </p:animEffect>
                                    <p:set>
                                      <p:cBhvr>
                                        <p:cTn id="16"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268645" y="0"/>
            <a:ext cx="950180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推测</a:t>
            </a:r>
            <a:r>
              <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第二段情节</a:t>
            </a:r>
            <a:endParaRPr lang="zh-CN" altLang="en-US" dirty="0"/>
          </a:p>
        </p:txBody>
      </p:sp>
      <p:sp>
        <p:nvSpPr>
          <p:cNvPr id="2" name="文本框 1"/>
          <p:cNvSpPr txBox="1"/>
          <p:nvPr/>
        </p:nvSpPr>
        <p:spPr>
          <a:xfrm>
            <a:off x="182677" y="637235"/>
            <a:ext cx="1147006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Times New Roman" panose="02020603050405020304" pitchFamily="18" charset="0"/>
                <a:sym typeface="+mn-ea"/>
              </a:rPr>
              <a:t>Paragraph 2:</a:t>
            </a:r>
            <a:endPar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Times New Roman" panose="02020603050405020304" pitchFamily="18" charset="0"/>
                <a:sym typeface="+mn-ea"/>
              </a:rPr>
              <a:t>    The moment I crashed through the kitchen door, sobbing, mum rushed over</a:t>
            </a:r>
            <a:r>
              <a:rPr lang="en-US" altLang="zh-CN" sz="2800" dirty="0">
                <a:solidFill>
                  <a:prstClr val="black"/>
                </a:solidFill>
                <a:latin typeface="Times New Roman" panose="02020603050405020304" pitchFamily="18" charset="0"/>
                <a:cs typeface="Times New Roman" panose="02020603050405020304" pitchFamily="18" charset="0"/>
                <a:sym typeface="+mn-ea"/>
              </a:rPr>
              <a:t>. </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54876"/>
            <a:ext cx="1868122" cy="345440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4031" y="1905122"/>
            <a:ext cx="1868122" cy="4315644"/>
          </a:xfrm>
          <a:prstGeom prst="rect">
            <a:avLst/>
          </a:prstGeom>
        </p:spPr>
      </p:pic>
      <p:cxnSp>
        <p:nvCxnSpPr>
          <p:cNvPr id="8" name="直接连接符 7"/>
          <p:cNvCxnSpPr/>
          <p:nvPr/>
        </p:nvCxnSpPr>
        <p:spPr>
          <a:xfrm>
            <a:off x="8917354" y="1514110"/>
            <a:ext cx="25009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H="1">
            <a:off x="8681368" y="1523206"/>
            <a:ext cx="743986" cy="5928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056847" y="1840383"/>
            <a:ext cx="7624521" cy="954107"/>
          </a:xfrm>
          <a:prstGeom prst="rect">
            <a:avLst/>
          </a:prstGeom>
          <a:noFill/>
        </p:spPr>
        <p:txBody>
          <a:bodyPr wrap="square" rtlCol="0">
            <a:spAutoFit/>
          </a:bodyPr>
          <a:lstStyle/>
          <a:p>
            <a:pPr marL="514350" indent="-514350">
              <a:buAutoNum type="arabicPeriod"/>
            </a:pPr>
            <a:r>
              <a:rPr lang="en-US" altLang="zh-CN" sz="2800" dirty="0">
                <a:solidFill>
                  <a:srgbClr val="FF0000"/>
                </a:solidFill>
                <a:latin typeface="Times New Roman" panose="02020603050405020304" pitchFamily="18" charset="0"/>
                <a:cs typeface="Times New Roman" panose="02020603050405020304" pitchFamily="18" charset="0"/>
              </a:rPr>
              <a:t>What was Mum’s reaction when she saw me wet </a:t>
            </a:r>
          </a:p>
          <a:p>
            <a:r>
              <a:rPr lang="en-US" altLang="zh-CN" sz="2800" dirty="0">
                <a:solidFill>
                  <a:srgbClr val="FF0000"/>
                </a:solidFill>
                <a:latin typeface="Times New Roman" panose="02020603050405020304" pitchFamily="18" charset="0"/>
                <a:cs typeface="Times New Roman" panose="02020603050405020304" pitchFamily="18" charset="0"/>
              </a:rPr>
              <a:t>      through the body?</a:t>
            </a:r>
            <a:endParaRPr lang="zh-CN" altLang="en-US" sz="2800" dirty="0">
              <a:solidFill>
                <a:srgbClr val="FF0000"/>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2102339" y="2953648"/>
            <a:ext cx="6486769" cy="523220"/>
          </a:xfrm>
          <a:prstGeom prst="rect">
            <a:avLst/>
          </a:prstGeom>
          <a:noFill/>
        </p:spPr>
        <p:txBody>
          <a:bodyPr wrap="square" rtlCol="0">
            <a:spAutoFit/>
          </a:bodyPr>
          <a:lstStyle/>
          <a:p>
            <a:r>
              <a:rPr lang="en-US" altLang="zh-CN" sz="2800" dirty="0">
                <a:solidFill>
                  <a:srgbClr val="FF0000"/>
                </a:solidFill>
                <a:latin typeface="Times New Roman" panose="02020603050405020304" pitchFamily="18" charset="0"/>
                <a:cs typeface="Times New Roman" panose="02020603050405020304" pitchFamily="18" charset="0"/>
              </a:rPr>
              <a:t>2. What did Mum do and say?</a:t>
            </a:r>
            <a:endParaRPr lang="zh-CN" altLang="en-US" sz="2800" dirty="0">
              <a:solidFill>
                <a:srgbClr val="FF0000"/>
              </a:solidFill>
              <a:latin typeface="Times New Roman" panose="02020603050405020304" pitchFamily="18" charset="0"/>
              <a:cs typeface="Times New Roman" panose="02020603050405020304" pitchFamily="18" charset="0"/>
            </a:endParaRPr>
          </a:p>
        </p:txBody>
      </p:sp>
      <p:sp>
        <p:nvSpPr>
          <p:cNvPr id="15" name="文本框 14"/>
          <p:cNvSpPr txBox="1"/>
          <p:nvPr/>
        </p:nvSpPr>
        <p:spPr>
          <a:xfrm>
            <a:off x="3111985" y="3695024"/>
            <a:ext cx="6486769" cy="523220"/>
          </a:xfrm>
          <a:prstGeom prst="rect">
            <a:avLst/>
          </a:prstGeom>
          <a:noFill/>
        </p:spPr>
        <p:txBody>
          <a:bodyPr wrap="square" rtlCol="0">
            <a:spAutoFit/>
          </a:bodyPr>
          <a:lstStyle/>
          <a:p>
            <a:r>
              <a:rPr lang="en-US" altLang="zh-CN" sz="2800" dirty="0">
                <a:solidFill>
                  <a:srgbClr val="FF0000"/>
                </a:solidFill>
                <a:latin typeface="Times New Roman" panose="02020603050405020304" pitchFamily="18" charset="0"/>
                <a:cs typeface="Times New Roman" panose="02020603050405020304" pitchFamily="18" charset="0"/>
              </a:rPr>
              <a:t>3. What was Harry’s reaction?</a:t>
            </a:r>
            <a:endParaRPr lang="zh-CN" altLang="en-US" sz="2800" dirty="0">
              <a:solidFill>
                <a:srgbClr val="FF0000"/>
              </a:solidFill>
              <a:latin typeface="Times New Roman" panose="02020603050405020304" pitchFamily="18" charset="0"/>
              <a:cs typeface="Times New Roman" panose="02020603050405020304" pitchFamily="18" charset="0"/>
            </a:endParaRPr>
          </a:p>
        </p:txBody>
      </p:sp>
      <p:sp>
        <p:nvSpPr>
          <p:cNvPr id="20" name="文本框 19"/>
          <p:cNvSpPr txBox="1"/>
          <p:nvPr/>
        </p:nvSpPr>
        <p:spPr>
          <a:xfrm>
            <a:off x="3759200" y="4374952"/>
            <a:ext cx="6486769" cy="523220"/>
          </a:xfrm>
          <a:prstGeom prst="rect">
            <a:avLst/>
          </a:prstGeom>
          <a:noFill/>
        </p:spPr>
        <p:txBody>
          <a:bodyPr wrap="square" rtlCol="0">
            <a:spAutoFit/>
          </a:bodyPr>
          <a:lstStyle/>
          <a:p>
            <a:r>
              <a:rPr lang="en-US" altLang="zh-CN" sz="2800" dirty="0">
                <a:solidFill>
                  <a:srgbClr val="FF0000"/>
                </a:solidFill>
                <a:latin typeface="Times New Roman" panose="02020603050405020304" pitchFamily="18" charset="0"/>
                <a:cs typeface="Times New Roman" panose="02020603050405020304" pitchFamily="18" charset="0"/>
              </a:rPr>
              <a:t>4. What did that teach “me”?</a:t>
            </a:r>
            <a:endParaRPr lang="zh-CN" altLang="en-US" sz="2800" dirty="0">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2236662" y="5054880"/>
            <a:ext cx="7362092" cy="1384995"/>
          </a:xfrm>
          <a:prstGeom prst="rect">
            <a:avLst/>
          </a:prstGeom>
          <a:noFill/>
        </p:spPr>
        <p:txBody>
          <a:bodyPr wrap="square" rtlCol="0">
            <a:spAutoFit/>
          </a:bodyPr>
          <a:lstStyle/>
          <a:p>
            <a:r>
              <a:rPr lang="zh-CN" altLang="en-US" sz="2800" b="1" dirty="0">
                <a:solidFill>
                  <a:srgbClr val="FF01E7"/>
                </a:solidFill>
                <a:latin typeface="宋体" panose="02010600030101010101" pitchFamily="2" charset="-122"/>
                <a:ea typeface="宋体" panose="02010600030101010101" pitchFamily="2" charset="-122"/>
              </a:rPr>
              <a:t>你若盛开，蝴蝶自来</a:t>
            </a:r>
            <a:r>
              <a:rPr lang="en-US" altLang="zh-CN" sz="2800" b="1" dirty="0">
                <a:solidFill>
                  <a:srgbClr val="FF01E7"/>
                </a:solidFill>
                <a:latin typeface="宋体" panose="02010600030101010101" pitchFamily="2" charset="-122"/>
                <a:ea typeface="宋体" panose="02010600030101010101" pitchFamily="2" charset="-122"/>
              </a:rPr>
              <a:t>,</a:t>
            </a:r>
            <a:r>
              <a:rPr lang="zh-CN" altLang="en-US" sz="2800" b="1" dirty="0">
                <a:solidFill>
                  <a:srgbClr val="FF01E7"/>
                </a:solidFill>
                <a:latin typeface="宋体" panose="02010600030101010101" pitchFamily="2" charset="-122"/>
                <a:ea typeface="宋体" panose="02010600030101010101" pitchFamily="2" charset="-122"/>
              </a:rPr>
              <a:t>取悦</a:t>
            </a:r>
            <a:r>
              <a:rPr lang="zh-CN" altLang="en-US" sz="2800" b="1" i="0" dirty="0">
                <a:solidFill>
                  <a:srgbClr val="FF01E7"/>
                </a:solidFill>
                <a:effectLst/>
                <a:latin typeface="宋体" panose="02010600030101010101" pitchFamily="2" charset="-122"/>
                <a:ea typeface="宋体" panose="02010600030101010101" pitchFamily="2" charset="-122"/>
              </a:rPr>
              <a:t>别人，不如丰富自己；余生很长，自己最贵，从现在开始，学会拒绝！</a:t>
            </a: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animEffect transition="in" filter="fade">
                                      <p:cBhvr>
                                        <p:cTn id="49" dur="1000"/>
                                        <p:tgtEl>
                                          <p:spTgt spid="3">
                                            <p:txEl>
                                              <p:pRg st="0" end="0"/>
                                            </p:txEl>
                                          </p:spTgt>
                                        </p:tgtEl>
                                      </p:cBhvr>
                                    </p:animEffect>
                                    <p:anim calcmode="lin" valueType="num">
                                      <p:cBhvr>
                                        <p:cTn id="5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868785" y="1239351"/>
            <a:ext cx="5002469" cy="1077218"/>
          </a:xfrm>
          <a:prstGeom prst="rect">
            <a:avLst/>
          </a:prstGeom>
          <a:noFill/>
        </p:spPr>
        <p:txBody>
          <a:bodyPr vert="horz" wrap="square" rtlCol="0">
            <a:spAutoFit/>
          </a:bodyPr>
          <a:lstStyle/>
          <a:p>
            <a:pPr algn="ctr"/>
            <a:r>
              <a:rPr lang="en-US" altLang="zh-CN" sz="3200" dirty="0">
                <a:solidFill>
                  <a:srgbClr val="333333"/>
                </a:solidFill>
                <a:latin typeface="微软雅黑" panose="020B0503020204020204" pitchFamily="34" charset="-122"/>
                <a:ea typeface="微软雅黑" panose="020B0503020204020204" pitchFamily="34" charset="-122"/>
              </a:rPr>
              <a:t>Scenario introduction</a:t>
            </a:r>
          </a:p>
          <a:p>
            <a:pPr algn="ctr"/>
            <a:r>
              <a:rPr lang="zh-CN" altLang="en-US" sz="3200" dirty="0">
                <a:solidFill>
                  <a:schemeClr val="tx1">
                    <a:lumMod val="75000"/>
                    <a:lumOff val="25000"/>
                  </a:schemeClr>
                </a:solidFill>
                <a:latin typeface="Times New Roman" panose="02020603050405020304" pitchFamily="18" charset="0"/>
                <a:ea typeface="方正姚体" panose="02010601030101010101" pitchFamily="2" charset="-122"/>
                <a:cs typeface="Times New Roman" panose="02020603050405020304" pitchFamily="18" charset="0"/>
              </a:rPr>
              <a:t>情景导入</a:t>
            </a:r>
            <a:endParaRPr lang="en-US" altLang="zh-CN" sz="3200" dirty="0">
              <a:solidFill>
                <a:schemeClr val="tx1">
                  <a:lumMod val="75000"/>
                  <a:lumOff val="25000"/>
                </a:schemeClr>
              </a:solidFill>
              <a:latin typeface="Times New Roman" panose="02020603050405020304" pitchFamily="18" charset="0"/>
              <a:ea typeface="方正姚体" panose="02010601030101010101" pitchFamily="2" charset="-122"/>
              <a:cs typeface="Times New Roman" panose="02020603050405020304" pitchFamily="18" charset="0"/>
            </a:endParaRPr>
          </a:p>
        </p:txBody>
      </p:sp>
      <p:sp>
        <p:nvSpPr>
          <p:cNvPr id="4" name="文本框 3"/>
          <p:cNvSpPr txBox="1"/>
          <p:nvPr/>
        </p:nvSpPr>
        <p:spPr>
          <a:xfrm>
            <a:off x="4405646" y="1333136"/>
            <a:ext cx="1770738" cy="646331"/>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Step 1</a:t>
            </a:r>
            <a:endParaRPr kumimoji="0" lang="zh-CN" altLang="en-US" sz="36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endParaRPr>
          </a:p>
        </p:txBody>
      </p:sp>
      <p:sp>
        <p:nvSpPr>
          <p:cNvPr id="5" name="文本框 4"/>
          <p:cNvSpPr txBox="1"/>
          <p:nvPr/>
        </p:nvSpPr>
        <p:spPr>
          <a:xfrm>
            <a:off x="6868785" y="2507605"/>
            <a:ext cx="4203307" cy="969496"/>
          </a:xfrm>
          <a:prstGeom prst="rect">
            <a:avLst/>
          </a:prstGeom>
          <a:noFill/>
        </p:spPr>
        <p:txBody>
          <a:bodyPr vert="horz" wrap="square" rtlCol="0">
            <a:spAutoFit/>
          </a:bodyPr>
          <a:lstStyle>
            <a:defPPr>
              <a:defRPr lang="zh-CN"/>
            </a:defPPr>
            <a:lvl1pPr algn="ctr">
              <a:lnSpc>
                <a:spcPts val="3000"/>
              </a:lnSpc>
              <a:defRPr sz="2800">
                <a:solidFill>
                  <a:schemeClr val="tx1">
                    <a:lumMod val="75000"/>
                    <a:lumOff val="25000"/>
                  </a:schemeClr>
                </a:solidFill>
                <a:latin typeface="方正姚体" panose="02010601030101010101" pitchFamily="2" charset="-122"/>
                <a:ea typeface="方正姚体" panose="02010601030101010101" pitchFamily="2" charset="-122"/>
              </a:defRPr>
            </a:lvl1pPr>
          </a:lstStyle>
          <a:p>
            <a:r>
              <a:rPr lang="en-US" altLang="zh-CN" sz="3600" dirty="0" err="1"/>
              <a:t>Analyse</a:t>
            </a:r>
            <a:r>
              <a:rPr lang="en-US" altLang="zh-CN" sz="3600" dirty="0"/>
              <a:t> the article </a:t>
            </a:r>
          </a:p>
          <a:p>
            <a:pPr>
              <a:lnSpc>
                <a:spcPct val="100000"/>
              </a:lnSpc>
            </a:pPr>
            <a:r>
              <a:rPr lang="zh-CN" altLang="en-US" sz="3200" dirty="0">
                <a:latin typeface="Times New Roman" panose="02020603050405020304" pitchFamily="18" charset="0"/>
                <a:cs typeface="Times New Roman" panose="02020603050405020304" pitchFamily="18" charset="0"/>
              </a:rPr>
              <a:t>文本解读</a:t>
            </a:r>
            <a:endParaRPr lang="en-US" altLang="zh-CN" sz="3200"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6922866" y="3776032"/>
            <a:ext cx="4203307" cy="969496"/>
          </a:xfrm>
          <a:prstGeom prst="rect">
            <a:avLst/>
          </a:prstGeom>
          <a:noFill/>
        </p:spPr>
        <p:txBody>
          <a:bodyPr vert="horz" wrap="square" rtlCol="0">
            <a:spAutoFit/>
          </a:bodyPr>
          <a:lstStyle/>
          <a:p>
            <a:pPr algn="ctr">
              <a:lnSpc>
                <a:spcPts val="3000"/>
              </a:lnSpc>
            </a:pPr>
            <a:r>
              <a:rPr lang="en-US" altLang="zh-CN" sz="3600" dirty="0">
                <a:solidFill>
                  <a:schemeClr val="tx1">
                    <a:lumMod val="75000"/>
                    <a:lumOff val="25000"/>
                  </a:schemeClr>
                </a:solidFill>
                <a:latin typeface="方正姚体" panose="02010601030101010101" pitchFamily="2" charset="-122"/>
                <a:ea typeface="方正姚体" panose="02010601030101010101" pitchFamily="2" charset="-122"/>
              </a:rPr>
              <a:t>Episodic reasoning</a:t>
            </a:r>
          </a:p>
          <a:p>
            <a:pPr algn="ctr"/>
            <a:r>
              <a:rPr lang="zh-CN" altLang="en-US" sz="3200" dirty="0">
                <a:solidFill>
                  <a:schemeClr val="tx1">
                    <a:lumMod val="75000"/>
                    <a:lumOff val="25000"/>
                  </a:schemeClr>
                </a:solidFill>
                <a:latin typeface="Times New Roman" panose="02020603050405020304" pitchFamily="18" charset="0"/>
                <a:ea typeface="方正姚体" panose="02010601030101010101" pitchFamily="2" charset="-122"/>
                <a:cs typeface="Times New Roman" panose="02020603050405020304" pitchFamily="18" charset="0"/>
              </a:rPr>
              <a:t>情节推理</a:t>
            </a:r>
            <a:endParaRPr lang="en-US" altLang="zh-CN" sz="3200" dirty="0">
              <a:solidFill>
                <a:schemeClr val="tx1">
                  <a:lumMod val="75000"/>
                  <a:lumOff val="25000"/>
                </a:schemeClr>
              </a:solidFill>
              <a:latin typeface="Times New Roman" panose="02020603050405020304" pitchFamily="18" charset="0"/>
              <a:ea typeface="方正姚体" panose="02010601030101010101" pitchFamily="2" charset="-122"/>
              <a:cs typeface="Times New Roman" panose="02020603050405020304" pitchFamily="18" charset="0"/>
            </a:endParaRP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250" y="1411783"/>
            <a:ext cx="3899877" cy="5346953"/>
          </a:xfrm>
          <a:prstGeom prst="rect">
            <a:avLst/>
          </a:prstGeom>
        </p:spPr>
      </p:pic>
      <p:sp>
        <p:nvSpPr>
          <p:cNvPr id="13" name="文本框 12"/>
          <p:cNvSpPr txBox="1"/>
          <p:nvPr/>
        </p:nvSpPr>
        <p:spPr>
          <a:xfrm>
            <a:off x="547900" y="654561"/>
            <a:ext cx="4680592" cy="507383"/>
          </a:xfrm>
          <a:prstGeom prst="rect">
            <a:avLst/>
          </a:prstGeom>
          <a:noFill/>
        </p:spPr>
        <p:txBody>
          <a:bodyPr vert="horz" wrap="square" rtlCol="0">
            <a:spAutoFit/>
          </a:bodyPr>
          <a:lstStyle/>
          <a:p>
            <a:pPr>
              <a:lnSpc>
                <a:spcPts val="3000"/>
              </a:lnSpc>
            </a:pPr>
            <a:r>
              <a:rPr lang="en-US" altLang="zh-CN" sz="6600" dirty="0">
                <a:solidFill>
                  <a:schemeClr val="tx1">
                    <a:lumMod val="75000"/>
                    <a:lumOff val="25000"/>
                  </a:schemeClr>
                </a:solidFill>
                <a:latin typeface="方正姚体" panose="02010601030101010101" pitchFamily="2" charset="-122"/>
                <a:ea typeface="方正姚体" panose="02010601030101010101" pitchFamily="2" charset="-122"/>
              </a:rPr>
              <a:t>Contents</a:t>
            </a:r>
          </a:p>
        </p:txBody>
      </p:sp>
      <p:sp>
        <p:nvSpPr>
          <p:cNvPr id="14" name="文本框 13"/>
          <p:cNvSpPr txBox="1"/>
          <p:nvPr/>
        </p:nvSpPr>
        <p:spPr>
          <a:xfrm>
            <a:off x="7095745" y="4957251"/>
            <a:ext cx="4203307" cy="861774"/>
          </a:xfrm>
          <a:prstGeom prst="rect">
            <a:avLst/>
          </a:prstGeom>
          <a:noFill/>
        </p:spPr>
        <p:txBody>
          <a:bodyPr vert="horz" wrap="square" rtlCol="0">
            <a:spAutoFit/>
          </a:bodyPr>
          <a:lstStyle/>
          <a:p>
            <a:pPr algn="ctr">
              <a:lnSpc>
                <a:spcPts val="3000"/>
              </a:lnSpc>
            </a:pPr>
            <a:r>
              <a:rPr lang="en-US" altLang="zh-CN" sz="3600" dirty="0">
                <a:solidFill>
                  <a:schemeClr val="tx1">
                    <a:lumMod val="75000"/>
                    <a:lumOff val="25000"/>
                  </a:schemeClr>
                </a:solidFill>
                <a:latin typeface="方正姚体" panose="02010601030101010101" pitchFamily="2" charset="-122"/>
                <a:ea typeface="方正姚体" panose="02010601030101010101" pitchFamily="2" charset="-122"/>
              </a:rPr>
              <a:t>Thematic sublimation</a:t>
            </a:r>
          </a:p>
          <a:p>
            <a:pPr algn="ctr">
              <a:lnSpc>
                <a:spcPts val="3000"/>
              </a:lnSpc>
            </a:pPr>
            <a:r>
              <a:rPr lang="zh-CN" altLang="en-US" sz="3200" dirty="0">
                <a:solidFill>
                  <a:schemeClr val="tx1">
                    <a:lumMod val="75000"/>
                    <a:lumOff val="25000"/>
                  </a:schemeClr>
                </a:solidFill>
                <a:latin typeface="方正姚体" panose="02010601030101010101" pitchFamily="2" charset="-122"/>
                <a:ea typeface="方正姚体" panose="02010601030101010101" pitchFamily="2" charset="-122"/>
              </a:rPr>
              <a:t>主题升华</a:t>
            </a:r>
            <a:endParaRPr lang="en-US" altLang="zh-CN" sz="3200" dirty="0">
              <a:solidFill>
                <a:schemeClr val="tx1">
                  <a:lumMod val="75000"/>
                  <a:lumOff val="25000"/>
                </a:schemeClr>
              </a:solidFill>
              <a:latin typeface="方正姚体" panose="02010601030101010101" pitchFamily="2" charset="-122"/>
              <a:ea typeface="方正姚体" panose="02010601030101010101" pitchFamily="2" charset="-122"/>
            </a:endParaRPr>
          </a:p>
        </p:txBody>
      </p:sp>
      <p:sp>
        <p:nvSpPr>
          <p:cNvPr id="16" name="文本框 15"/>
          <p:cNvSpPr txBox="1"/>
          <p:nvPr/>
        </p:nvSpPr>
        <p:spPr>
          <a:xfrm>
            <a:off x="4382825" y="2507605"/>
            <a:ext cx="1770738" cy="646331"/>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Step 2</a:t>
            </a:r>
            <a:endParaRPr kumimoji="0" lang="zh-CN" altLang="en-US" sz="36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endParaRPr>
          </a:p>
        </p:txBody>
      </p:sp>
      <p:sp>
        <p:nvSpPr>
          <p:cNvPr id="17" name="文本框 16"/>
          <p:cNvSpPr txBox="1"/>
          <p:nvPr/>
        </p:nvSpPr>
        <p:spPr>
          <a:xfrm>
            <a:off x="4405646" y="3709348"/>
            <a:ext cx="1770738" cy="646331"/>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Step 3</a:t>
            </a:r>
            <a:endParaRPr kumimoji="0" lang="zh-CN" altLang="en-US" sz="36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endParaRPr>
          </a:p>
        </p:txBody>
      </p:sp>
      <p:sp>
        <p:nvSpPr>
          <p:cNvPr id="18" name="文本框 17"/>
          <p:cNvSpPr txBox="1"/>
          <p:nvPr/>
        </p:nvSpPr>
        <p:spPr>
          <a:xfrm>
            <a:off x="4343123" y="4936564"/>
            <a:ext cx="1770738" cy="646331"/>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Step 4</a:t>
            </a:r>
            <a:endParaRPr kumimoji="0" lang="zh-CN" altLang="en-US" sz="36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7" grpId="0"/>
      <p:bldP spid="14" grpId="0"/>
      <p:bldP spid="16" grpId="0" animBg="1"/>
      <p:bldP spid="17" grpId="0" animBg="1"/>
      <p:bldP spid="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a:xfrm>
            <a:off x="9901956" y="190546"/>
            <a:ext cx="2149367" cy="1369543"/>
          </a:xfrm>
          <a:prstGeom prst="ellipse">
            <a:avLst/>
          </a:prstGeom>
          <a:noFill/>
          <a:ln w="76200">
            <a:solidFill>
              <a:srgbClr val="FF01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22" name="文本框 21"/>
          <p:cNvSpPr txBox="1"/>
          <p:nvPr/>
        </p:nvSpPr>
        <p:spPr>
          <a:xfrm>
            <a:off x="10051740" y="386061"/>
            <a:ext cx="1999583" cy="523220"/>
          </a:xfrm>
          <a:prstGeom prst="rect">
            <a:avLst/>
          </a:prstGeom>
          <a:noFill/>
        </p:spPr>
        <p:txBody>
          <a:bodyPr wrap="square" rtlCol="0">
            <a:spAutoFit/>
          </a:bodyPr>
          <a:lstStyle/>
          <a:p>
            <a:r>
              <a:rPr lang="en-US" altLang="zh-CN" sz="2800" b="0" i="0" dirty="0" err="1">
                <a:solidFill>
                  <a:srgbClr val="CC0000"/>
                </a:solidFill>
                <a:effectLst/>
                <a:latin typeface="Arial" panose="020B0604020202020204" pitchFamily="34" charset="0"/>
              </a:rPr>
              <a:t>BrainStorm</a:t>
            </a:r>
            <a:endParaRPr lang="zh-CN" altLang="en-US" sz="2800" dirty="0"/>
          </a:p>
        </p:txBody>
      </p:sp>
      <p:sp>
        <p:nvSpPr>
          <p:cNvPr id="64" name="文本框 63"/>
          <p:cNvSpPr txBox="1"/>
          <p:nvPr/>
        </p:nvSpPr>
        <p:spPr>
          <a:xfrm>
            <a:off x="4289477" y="1121652"/>
            <a:ext cx="3929864" cy="461665"/>
          </a:xfrm>
          <a:prstGeom prst="rect">
            <a:avLst/>
          </a:prstGeom>
          <a:noFill/>
        </p:spPr>
        <p:txBody>
          <a:bodyPr wrap="square" rtlCol="0">
            <a:spAutoFit/>
          </a:bodyPr>
          <a:lstStyle/>
          <a:p>
            <a:r>
              <a:rPr lang="zh-CN" altLang="en-US" sz="2400" b="1" dirty="0">
                <a:solidFill>
                  <a:srgbClr val="FF0000"/>
                </a:solidFill>
              </a:rPr>
              <a:t>关于“</a:t>
            </a:r>
            <a:r>
              <a:rPr lang="en-US" altLang="zh-CN" sz="2400" b="1" dirty="0">
                <a:solidFill>
                  <a:srgbClr val="FF0000"/>
                </a:solidFill>
              </a:rPr>
              <a:t>angry</a:t>
            </a:r>
            <a:r>
              <a:rPr lang="zh-CN" altLang="en-US" sz="2400" b="1" dirty="0">
                <a:solidFill>
                  <a:srgbClr val="FF0000"/>
                </a:solidFill>
              </a:rPr>
              <a:t>”的表达积累：</a:t>
            </a:r>
          </a:p>
        </p:txBody>
      </p:sp>
      <p:sp>
        <p:nvSpPr>
          <p:cNvPr id="2" name="文本框 1"/>
          <p:cNvSpPr txBox="1"/>
          <p:nvPr/>
        </p:nvSpPr>
        <p:spPr>
          <a:xfrm>
            <a:off x="10130485" y="856547"/>
            <a:ext cx="2010508" cy="461665"/>
          </a:xfrm>
          <a:prstGeom prst="rect">
            <a:avLst/>
          </a:prstGeom>
          <a:noFill/>
        </p:spPr>
        <p:txBody>
          <a:bodyPr wrap="square" rtlCol="0">
            <a:spAutoFit/>
          </a:bodyPr>
          <a:lstStyle/>
          <a:p>
            <a:r>
              <a:rPr lang="zh-CN" altLang="en-US" sz="2400" dirty="0">
                <a:solidFill>
                  <a:srgbClr val="C00000"/>
                </a:solidFill>
              </a:rPr>
              <a:t>讨论并积累</a:t>
            </a:r>
          </a:p>
        </p:txBody>
      </p:sp>
      <p:sp>
        <p:nvSpPr>
          <p:cNvPr id="3" name="文本框 2"/>
          <p:cNvSpPr txBox="1"/>
          <p:nvPr/>
        </p:nvSpPr>
        <p:spPr>
          <a:xfrm>
            <a:off x="3972661" y="0"/>
            <a:ext cx="42466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a:t>
            </a: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心情</a:t>
            </a:r>
            <a:r>
              <a:rPr lang="en-US" altLang="zh-CN"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a:t>
            </a:r>
            <a:r>
              <a:rPr lang="zh-CN" altLang="en-US" sz="3600" noProof="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驿站</a:t>
            </a:r>
            <a:endPar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endParaRPr>
          </a:p>
        </p:txBody>
      </p:sp>
      <p:sp>
        <p:nvSpPr>
          <p:cNvPr id="11" name="文本框 10"/>
          <p:cNvSpPr txBox="1"/>
          <p:nvPr/>
        </p:nvSpPr>
        <p:spPr>
          <a:xfrm>
            <a:off x="421419" y="1851387"/>
            <a:ext cx="11155680" cy="5539978"/>
          </a:xfrm>
          <a:prstGeom prst="rect">
            <a:avLst/>
          </a:prstGeom>
          <a:noFill/>
        </p:spPr>
        <p:txBody>
          <a:bodyPr wrap="square">
            <a:spAutoFit/>
          </a:bodyPr>
          <a:lstStyle/>
          <a:p>
            <a:pPr marL="457200" indent="-457200" algn="l">
              <a:buAutoNum type="arabicPeriod"/>
            </a:pP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He was seized by anger that he stormed out of the room, slamming the door  </a:t>
            </a:r>
          </a:p>
          <a:p>
            <a:pPr algn="l"/>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furiously behind him.(</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怒气冲冲地冲出房间</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狠狠摔门</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 </a:t>
            </a:r>
          </a:p>
          <a:p>
            <a:pPr algn="l"/>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2</a:t>
            </a:r>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 Boiling/Fuming with rage. he shook his fist at me.(</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怒火中烧</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挥舞拳头</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3. Filled with fury/Flying into a rage, my mother was unable to utter a single word.</a:t>
            </a:r>
            <a:r>
              <a:rPr lang="en-US" altLang="zh-CN" sz="2400" kern="100" dirty="0">
                <a:latin typeface="Calibri" panose="020F0502020204030204" pitchFamily="34" charset="0"/>
                <a:ea typeface="宋体" panose="02010600030101010101" pitchFamily="2" charset="-122"/>
                <a:cs typeface="Times New Roman" panose="02020603050405020304" pitchFamily="18" charset="0"/>
              </a:rPr>
              <a:t>    </a:t>
            </a:r>
          </a:p>
          <a:p>
            <a:pPr algn="l"/>
            <a:r>
              <a:rPr lang="en-US" altLang="zh-CN" sz="24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充满愤怒</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说不出话</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4</a:t>
            </a:r>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 He was breathing fire and fury.</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他充满着怒火</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5</a:t>
            </a:r>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  His face clouded with anger.</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他气得脸色阴沉，</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6</a:t>
            </a:r>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All at once a feeling of anger swept through him.</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7</a:t>
            </a:r>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  His green eyes were shining with irritation/anger, and his voice trembled with anger.</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457200" indent="-457200" algn="l">
              <a:buAutoNum type="arabicPeriod" startAt="8"/>
            </a:pP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He was sweating and burning with rage.(</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满头大行，怒火中烧</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He glared at me</a:t>
            </a:r>
          </a:p>
          <a:p>
            <a:pPr algn="l"/>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 with burning eyes.</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9.  Harry’s reply fueled(</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激起了</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Mother’</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s anger and she erupted like a volcano.</a:t>
            </a:r>
          </a:p>
          <a:p>
            <a:pPr algn="l"/>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10. He ran out of the room in a burst of anger.</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endPar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endParaRPr>
          </a:p>
          <a:p>
            <a:pPr algn="l"/>
            <a:r>
              <a:rPr lang="en-US" altLang="zh-CN" kern="0" dirty="0">
                <a:latin typeface="Times New Roman" panose="02020603050405020304" pitchFamily="18" charset="0"/>
                <a:ea typeface="宋体" panose="02010600030101010101" pitchFamily="2" charset="-122"/>
                <a:cs typeface="Times New Roman" panose="02020603050405020304" pitchFamily="18" charset="0"/>
              </a:rPr>
              <a:t>  </a:t>
            </a:r>
            <a:endParaRPr lang="en-US" altLang="zh-CN" sz="1800" kern="0" dirty="0">
              <a:effectLst/>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16" y="-1"/>
            <a:ext cx="3253569" cy="185138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a:xfrm>
            <a:off x="9901956" y="190546"/>
            <a:ext cx="2149367" cy="1369543"/>
          </a:xfrm>
          <a:prstGeom prst="ellipse">
            <a:avLst/>
          </a:prstGeom>
          <a:noFill/>
          <a:ln w="76200">
            <a:solidFill>
              <a:srgbClr val="FF01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22" name="文本框 21"/>
          <p:cNvSpPr txBox="1"/>
          <p:nvPr/>
        </p:nvSpPr>
        <p:spPr>
          <a:xfrm>
            <a:off x="10051740" y="386061"/>
            <a:ext cx="1999583" cy="523220"/>
          </a:xfrm>
          <a:prstGeom prst="rect">
            <a:avLst/>
          </a:prstGeom>
          <a:noFill/>
        </p:spPr>
        <p:txBody>
          <a:bodyPr wrap="square" rtlCol="0">
            <a:spAutoFit/>
          </a:bodyPr>
          <a:lstStyle/>
          <a:p>
            <a:r>
              <a:rPr lang="en-US" altLang="zh-CN" sz="2800" b="0" i="0" dirty="0" err="1">
                <a:solidFill>
                  <a:srgbClr val="CC0000"/>
                </a:solidFill>
                <a:effectLst/>
                <a:latin typeface="Arial" panose="020B0604020202020204" pitchFamily="34" charset="0"/>
              </a:rPr>
              <a:t>BrainStorm</a:t>
            </a:r>
            <a:endParaRPr lang="zh-CN" altLang="en-US" sz="2800" dirty="0"/>
          </a:p>
        </p:txBody>
      </p:sp>
      <p:sp>
        <p:nvSpPr>
          <p:cNvPr id="64" name="文本框 63"/>
          <p:cNvSpPr txBox="1"/>
          <p:nvPr/>
        </p:nvSpPr>
        <p:spPr>
          <a:xfrm>
            <a:off x="1309782" y="1023202"/>
            <a:ext cx="4019150" cy="461665"/>
          </a:xfrm>
          <a:prstGeom prst="rect">
            <a:avLst/>
          </a:prstGeom>
          <a:noFill/>
        </p:spPr>
        <p:txBody>
          <a:bodyPr wrap="square" rtlCol="0">
            <a:spAutoFit/>
          </a:bodyPr>
          <a:lstStyle/>
          <a:p>
            <a:r>
              <a:rPr lang="zh-CN" altLang="en-US" sz="2400" b="1" dirty="0">
                <a:solidFill>
                  <a:srgbClr val="FF0000"/>
                </a:solidFill>
              </a:rPr>
              <a:t>关于“</a:t>
            </a:r>
            <a:r>
              <a:rPr lang="en-US" altLang="zh-CN" sz="2400" b="1" dirty="0">
                <a:solidFill>
                  <a:srgbClr val="FF0000"/>
                </a:solidFill>
              </a:rPr>
              <a:t>ashamed</a:t>
            </a:r>
            <a:r>
              <a:rPr lang="zh-CN" altLang="en-US" sz="2400" b="1" dirty="0">
                <a:solidFill>
                  <a:srgbClr val="FF0000"/>
                </a:solidFill>
              </a:rPr>
              <a:t>”</a:t>
            </a:r>
            <a:r>
              <a:rPr lang="en-US" altLang="zh-CN" sz="2400" b="1" dirty="0">
                <a:solidFill>
                  <a:srgbClr val="FF0000"/>
                </a:solidFill>
              </a:rPr>
              <a:t> </a:t>
            </a:r>
            <a:r>
              <a:rPr lang="zh-CN" altLang="en-US" sz="2400" b="1" dirty="0">
                <a:solidFill>
                  <a:srgbClr val="FF0000"/>
                </a:solidFill>
              </a:rPr>
              <a:t>的表达积累：</a:t>
            </a:r>
          </a:p>
        </p:txBody>
      </p:sp>
      <p:sp>
        <p:nvSpPr>
          <p:cNvPr id="2" name="文本框 1"/>
          <p:cNvSpPr txBox="1"/>
          <p:nvPr/>
        </p:nvSpPr>
        <p:spPr>
          <a:xfrm>
            <a:off x="10130485" y="856547"/>
            <a:ext cx="2010508" cy="461665"/>
          </a:xfrm>
          <a:prstGeom prst="rect">
            <a:avLst/>
          </a:prstGeom>
          <a:noFill/>
        </p:spPr>
        <p:txBody>
          <a:bodyPr wrap="square" rtlCol="0">
            <a:spAutoFit/>
          </a:bodyPr>
          <a:lstStyle/>
          <a:p>
            <a:r>
              <a:rPr lang="zh-CN" altLang="en-US" sz="2400" dirty="0">
                <a:solidFill>
                  <a:srgbClr val="C00000"/>
                </a:solidFill>
              </a:rPr>
              <a:t>讨论并积累</a:t>
            </a:r>
          </a:p>
        </p:txBody>
      </p:sp>
      <p:sp>
        <p:nvSpPr>
          <p:cNvPr id="3" name="文本框 2"/>
          <p:cNvSpPr txBox="1"/>
          <p:nvPr/>
        </p:nvSpPr>
        <p:spPr>
          <a:xfrm>
            <a:off x="3972661" y="0"/>
            <a:ext cx="42466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a:t>
            </a: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心情</a:t>
            </a:r>
            <a:r>
              <a:rPr lang="en-US" altLang="zh-CN"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a:t>
            </a:r>
            <a:r>
              <a:rPr lang="zh-CN" altLang="en-US" sz="3600" noProof="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驿站</a:t>
            </a:r>
            <a:endPar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endParaRPr>
          </a:p>
        </p:txBody>
      </p:sp>
      <p:sp>
        <p:nvSpPr>
          <p:cNvPr id="8" name="文本框 7"/>
          <p:cNvSpPr txBox="1"/>
          <p:nvPr/>
        </p:nvSpPr>
        <p:spPr>
          <a:xfrm>
            <a:off x="3972660" y="2030575"/>
            <a:ext cx="7540829" cy="3970318"/>
          </a:xfrm>
          <a:prstGeom prst="rect">
            <a:avLst/>
          </a:prstGeom>
          <a:noFill/>
        </p:spPr>
        <p:txBody>
          <a:bodyPr wrap="square">
            <a:spAutoFit/>
          </a:bodyPr>
          <a:lstStyle/>
          <a:p>
            <a:pPr marL="514350" indent="-514350" algn="l">
              <a:buAutoNum type="arabicPeriod"/>
            </a:pP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She felt so ashamed that she could feel her face burning.</a:t>
            </a:r>
          </a:p>
          <a:p>
            <a:pPr algn="l"/>
            <a:r>
              <a:rPr lang="en-US" altLang="zh-CN" sz="2800" kern="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脸上滚烫</a:t>
            </a: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2. So ashamed was she that she could feel the</a:t>
            </a:r>
          </a:p>
          <a:p>
            <a:pPr algn="l"/>
            <a:r>
              <a:rPr lang="en-US" altLang="zh-CN" sz="2800" kern="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 blood rush to her face.</a:t>
            </a:r>
          </a:p>
          <a:p>
            <a:pPr algn="l"/>
            <a:r>
              <a:rPr lang="en-US" altLang="zh-CN" sz="2800" kern="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血液涌上</a:t>
            </a:r>
            <a:r>
              <a:rPr lang="zh-CN" altLang="en-US" sz="2800" kern="0" dirty="0">
                <a:latin typeface="Times New Roman" panose="02020603050405020304" pitchFamily="18" charset="0"/>
                <a:ea typeface="宋体" panose="02010600030101010101" pitchFamily="2" charset="-122"/>
                <a:cs typeface="Times New Roman" panose="02020603050405020304" pitchFamily="18" charset="0"/>
              </a:rPr>
              <a:t>脸颊</a:t>
            </a: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3. So ashamed did he feel that she was close to</a:t>
            </a:r>
          </a:p>
          <a:p>
            <a:pPr algn="l"/>
            <a:r>
              <a:rPr lang="en-US" altLang="zh-CN" sz="2800" kern="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 tears.</a:t>
            </a:r>
          </a:p>
          <a:p>
            <a:pPr algn="l"/>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快哭了</a:t>
            </a: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965" y="1971964"/>
            <a:ext cx="3214511" cy="479459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727296" y="3922"/>
            <a:ext cx="5606893" cy="646331"/>
          </a:xfrm>
          <a:prstGeom prst="rect">
            <a:avLst/>
          </a:prstGeom>
          <a:noFill/>
        </p:spPr>
        <p:txBody>
          <a:bodyPr wrap="square" rtlCol="0">
            <a:spAutoFit/>
          </a:bodyPr>
          <a:lstStyle/>
          <a:p>
            <a:pPr lvl="0" algn="ctr">
              <a:defRPr/>
            </a:pP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“动词荟萃”</a:t>
            </a:r>
            <a:r>
              <a:rPr kumimoji="0" lang="en-US" altLang="zh-CN"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a:t>
            </a:r>
            <a:r>
              <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“妙语</a:t>
            </a: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连珠</a:t>
            </a:r>
            <a:r>
              <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a:t>
            </a:r>
            <a:endParaRPr lang="zh-CN" altLang="en-US" dirty="0"/>
          </a:p>
        </p:txBody>
      </p:sp>
      <p:sp>
        <p:nvSpPr>
          <p:cNvPr id="7" name="爆炸形: 8 pt  6"/>
          <p:cNvSpPr/>
          <p:nvPr/>
        </p:nvSpPr>
        <p:spPr>
          <a:xfrm>
            <a:off x="341905" y="1"/>
            <a:ext cx="2385391" cy="2747568"/>
          </a:xfrm>
          <a:prstGeom prst="irregularSeal1">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807554" y="933674"/>
            <a:ext cx="1319917" cy="584775"/>
          </a:xfrm>
          <a:prstGeom prst="rect">
            <a:avLst/>
          </a:prstGeom>
          <a:noFill/>
        </p:spPr>
        <p:txBody>
          <a:bodyPr wrap="square" rtlCol="0">
            <a:spAutoFit/>
          </a:bodyPr>
          <a:lstStyle/>
          <a:p>
            <a:pPr algn="ctr"/>
            <a:r>
              <a:rPr lang="zh-CN" altLang="en-US" sz="3200" dirty="0"/>
              <a:t>训斥</a:t>
            </a:r>
          </a:p>
        </p:txBody>
      </p:sp>
      <p:sp>
        <p:nvSpPr>
          <p:cNvPr id="10" name="矩形 9"/>
          <p:cNvSpPr/>
          <p:nvPr/>
        </p:nvSpPr>
        <p:spPr>
          <a:xfrm>
            <a:off x="2727296" y="819576"/>
            <a:ext cx="7370861" cy="1384995"/>
          </a:xfrm>
          <a:prstGeom prst="rect">
            <a:avLst/>
          </a:prstGeom>
          <a:noFill/>
        </p:spPr>
        <p:txBody>
          <a:bodyPr wrap="square" lIns="91440" tIns="45720" rIns="91440" bIns="45720">
            <a:spAutoFit/>
          </a:bodyPr>
          <a:lstStyle/>
          <a:p>
            <a:pPr algn="ctr"/>
            <a:r>
              <a:rPr lang="en-US" altLang="zh-CN" sz="2800" b="1" cap="none" spc="0" dirty="0">
                <a:ln w="12700">
                  <a:solidFill>
                    <a:schemeClr val="accent5"/>
                  </a:solidFill>
                  <a:prstDash val="solid"/>
                </a:ln>
                <a:solidFill>
                  <a:srgbClr val="FF01E7"/>
                </a:solidFill>
                <a:effectLst/>
                <a:latin typeface="Times New Roman" panose="02020603050405020304" pitchFamily="18" charset="0"/>
                <a:cs typeface="Times New Roman" panose="02020603050405020304" pitchFamily="18" charset="0"/>
              </a:rPr>
              <a:t>blame, scold,</a:t>
            </a:r>
            <a:r>
              <a:rPr lang="en-US" altLang="zh-CN" sz="2800" b="0" i="0" dirty="0">
                <a:solidFill>
                  <a:srgbClr val="000000"/>
                </a:solidFill>
                <a:effectLst/>
                <a:latin typeface="微软雅黑" panose="020B0503020204020204" pitchFamily="34" charset="-122"/>
                <a:ea typeface="微软雅黑" panose="020B0503020204020204" pitchFamily="34" charset="-122"/>
              </a:rPr>
              <a:t> </a:t>
            </a:r>
            <a:r>
              <a:rPr lang="en-US" altLang="zh-CN" sz="28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criticize, accuse, condemn, </a:t>
            </a:r>
            <a:r>
              <a:rPr lang="en-US" altLang="zh-CN" sz="2800" b="1" dirty="0" err="1">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consure</a:t>
            </a:r>
            <a:r>
              <a:rPr lang="en-US" altLang="zh-CN" sz="28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 denounce, reprimand, rebuke, reprove, chide, tell off, dress down(</a:t>
            </a:r>
            <a:r>
              <a:rPr lang="zh-CN" altLang="en-US" sz="28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俚语</a:t>
            </a:r>
            <a:r>
              <a:rPr lang="en-US" altLang="zh-CN" sz="28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 </a:t>
            </a:r>
            <a:endParaRPr lang="zh-CN" altLang="en-US" sz="28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endParaRPr>
          </a:p>
        </p:txBody>
      </p:sp>
      <p:sp>
        <p:nvSpPr>
          <p:cNvPr id="16" name="文本框 15"/>
          <p:cNvSpPr txBox="1"/>
          <p:nvPr/>
        </p:nvSpPr>
        <p:spPr>
          <a:xfrm>
            <a:off x="415457" y="2536191"/>
            <a:ext cx="9483918" cy="830997"/>
          </a:xfrm>
          <a:prstGeom prst="rect">
            <a:avLst/>
          </a:prstGeom>
          <a:noFill/>
        </p:spPr>
        <p:txBody>
          <a:bodyPr wrap="square">
            <a:spAutoFit/>
          </a:bodyPr>
          <a:lstStyle/>
          <a:p>
            <a:r>
              <a:rPr lang="en-US" altLang="zh-CN" sz="2400" i="0" dirty="0">
                <a:solidFill>
                  <a:srgbClr val="333333"/>
                </a:solidFill>
                <a:effectLst/>
                <a:latin typeface="Arial" panose="020B0604020202020204" pitchFamily="34" charset="0"/>
              </a:rPr>
              <a:t>1. He never listened to us when we </a:t>
            </a:r>
            <a:r>
              <a:rPr lang="en-US" altLang="zh-CN" sz="2400" i="0" dirty="0">
                <a:solidFill>
                  <a:srgbClr val="FF0000"/>
                </a:solidFill>
                <a:effectLst/>
                <a:latin typeface="Arial" panose="020B0604020202020204" pitchFamily="34" charset="0"/>
              </a:rPr>
              <a:t>told</a:t>
            </a:r>
            <a:r>
              <a:rPr lang="en-US" altLang="zh-CN" sz="2400" i="0" dirty="0">
                <a:solidFill>
                  <a:srgbClr val="333333"/>
                </a:solidFill>
                <a:effectLst/>
                <a:latin typeface="Arial" panose="020B0604020202020204" pitchFamily="34" charset="0"/>
              </a:rPr>
              <a:t> him </a:t>
            </a:r>
            <a:r>
              <a:rPr lang="en-US" altLang="zh-CN" sz="2400" i="0" dirty="0">
                <a:solidFill>
                  <a:srgbClr val="FF0000"/>
                </a:solidFill>
                <a:effectLst/>
                <a:latin typeface="Arial" panose="020B0604020202020204" pitchFamily="34" charset="0"/>
              </a:rPr>
              <a:t>off</a:t>
            </a:r>
            <a:r>
              <a:rPr lang="en-US" altLang="zh-CN" sz="2400" i="0" dirty="0">
                <a:solidFill>
                  <a:srgbClr val="333333"/>
                </a:solidFill>
                <a:effectLst/>
                <a:latin typeface="Arial" panose="020B0604020202020204" pitchFamily="34" charset="0"/>
              </a:rPr>
              <a:t>.</a:t>
            </a:r>
          </a:p>
          <a:p>
            <a:r>
              <a:rPr lang="en-US" altLang="zh-CN" sz="2400" dirty="0">
                <a:solidFill>
                  <a:srgbClr val="333333"/>
                </a:solidFill>
                <a:latin typeface="Arial" panose="020B0604020202020204" pitchFamily="34" charset="0"/>
              </a:rPr>
              <a:t>        </a:t>
            </a:r>
            <a:r>
              <a:rPr lang="zh-CN" altLang="en-US" sz="2400" i="0" dirty="0">
                <a:solidFill>
                  <a:srgbClr val="333333"/>
                </a:solidFill>
                <a:effectLst/>
                <a:latin typeface="Arial" panose="020B0604020202020204" pitchFamily="34" charset="0"/>
              </a:rPr>
              <a:t>我们的斥责他从来就听不进去。</a:t>
            </a:r>
            <a:endParaRPr lang="zh-CN" altLang="en-US" sz="2400" dirty="0"/>
          </a:p>
        </p:txBody>
      </p:sp>
      <p:sp>
        <p:nvSpPr>
          <p:cNvPr id="18" name="文本框 17"/>
          <p:cNvSpPr txBox="1"/>
          <p:nvPr/>
        </p:nvSpPr>
        <p:spPr>
          <a:xfrm>
            <a:off x="341905" y="3318289"/>
            <a:ext cx="11620334" cy="1200329"/>
          </a:xfrm>
          <a:prstGeom prst="rect">
            <a:avLst/>
          </a:prstGeom>
          <a:noFill/>
        </p:spPr>
        <p:txBody>
          <a:bodyPr wrap="square">
            <a:spAutoFit/>
          </a:bodyPr>
          <a:lstStyle/>
          <a:p>
            <a:pPr algn="l"/>
            <a:r>
              <a:rPr lang="en-US" altLang="zh-CN" b="1" i="0" dirty="0">
                <a:solidFill>
                  <a:srgbClr val="000000"/>
                </a:solidFill>
                <a:effectLst/>
                <a:latin typeface="Arial" panose="020B0604020202020204" pitchFamily="34" charset="0"/>
              </a:rPr>
              <a:t> </a:t>
            </a:r>
            <a:r>
              <a:rPr lang="en-US" altLang="zh-CN" sz="2400" i="0" dirty="0">
                <a:solidFill>
                  <a:srgbClr val="000000"/>
                </a:solidFill>
                <a:effectLst/>
                <a:latin typeface="Arial" panose="020B0604020202020204" pitchFamily="34" charset="0"/>
              </a:rPr>
              <a:t>2. The headmaster called the boys into his study and administered  </a:t>
            </a:r>
          </a:p>
          <a:p>
            <a:pPr algn="l"/>
            <a:r>
              <a:rPr lang="en-US" altLang="zh-CN" sz="2400" dirty="0">
                <a:solidFill>
                  <a:srgbClr val="000000"/>
                </a:solidFill>
                <a:latin typeface="Arial" panose="020B0604020202020204" pitchFamily="34" charset="0"/>
              </a:rPr>
              <a:t>     </a:t>
            </a:r>
            <a:r>
              <a:rPr lang="en-US" altLang="zh-CN" sz="2400" i="0" dirty="0">
                <a:solidFill>
                  <a:srgbClr val="000000"/>
                </a:solidFill>
                <a:effectLst/>
                <a:latin typeface="Arial" panose="020B0604020202020204" pitchFamily="34" charset="0"/>
              </a:rPr>
              <a:t>a stern </a:t>
            </a:r>
            <a:r>
              <a:rPr lang="en-US" altLang="zh-CN" sz="2400" i="0" dirty="0">
                <a:solidFill>
                  <a:srgbClr val="CC0000"/>
                </a:solidFill>
                <a:effectLst/>
                <a:latin typeface="Arial" panose="020B0604020202020204" pitchFamily="34" charset="0"/>
              </a:rPr>
              <a:t>rebuke</a:t>
            </a:r>
            <a:r>
              <a:rPr lang="en-US" altLang="zh-CN" sz="2400" i="0" dirty="0">
                <a:solidFill>
                  <a:srgbClr val="000000"/>
                </a:solidFill>
                <a:effectLst/>
                <a:latin typeface="Arial" panose="020B0604020202020204" pitchFamily="34" charset="0"/>
              </a:rPr>
              <a:t>.</a:t>
            </a:r>
          </a:p>
          <a:p>
            <a:pPr algn="l"/>
            <a:r>
              <a:rPr lang="zh-CN" altLang="en-US" sz="2400" i="0" dirty="0">
                <a:solidFill>
                  <a:srgbClr val="888888"/>
                </a:solidFill>
                <a:effectLst/>
                <a:latin typeface="Arial" panose="020B0604020202020204" pitchFamily="34" charset="0"/>
              </a:rPr>
              <a:t>                     </a:t>
            </a:r>
            <a:r>
              <a:rPr lang="zh-CN" altLang="en-US" sz="2400" i="0" dirty="0">
                <a:effectLst/>
                <a:latin typeface="Arial" panose="020B0604020202020204" pitchFamily="34" charset="0"/>
              </a:rPr>
              <a:t>校长把男孩子们叫到他的书房进行了严厉斥责。</a:t>
            </a:r>
          </a:p>
        </p:txBody>
      </p:sp>
      <p:sp>
        <p:nvSpPr>
          <p:cNvPr id="22" name="文本框 21"/>
          <p:cNvSpPr txBox="1"/>
          <p:nvPr/>
        </p:nvSpPr>
        <p:spPr>
          <a:xfrm>
            <a:off x="341905" y="4508740"/>
            <a:ext cx="11620334" cy="830997"/>
          </a:xfrm>
          <a:prstGeom prst="rect">
            <a:avLst/>
          </a:prstGeom>
          <a:noFill/>
        </p:spPr>
        <p:txBody>
          <a:bodyPr wrap="square">
            <a:spAutoFit/>
          </a:bodyPr>
          <a:lstStyle/>
          <a:p>
            <a:pPr algn="l"/>
            <a:r>
              <a:rPr lang="en-US" altLang="zh-CN" b="1" i="0" dirty="0">
                <a:solidFill>
                  <a:srgbClr val="000000"/>
                </a:solidFill>
                <a:effectLst/>
                <a:latin typeface="Arial" panose="020B0604020202020204" pitchFamily="34" charset="0"/>
              </a:rPr>
              <a:t> </a:t>
            </a:r>
            <a:r>
              <a:rPr lang="en-US" altLang="zh-CN" sz="2400" i="0" dirty="0">
                <a:solidFill>
                  <a:srgbClr val="000000"/>
                </a:solidFill>
                <a:effectLst/>
                <a:latin typeface="Arial" panose="020B0604020202020204" pitchFamily="34" charset="0"/>
              </a:rPr>
              <a:t>3. My mother denounced Harry in the face of me.</a:t>
            </a:r>
          </a:p>
          <a:p>
            <a:pPr algn="l"/>
            <a:r>
              <a:rPr lang="zh-CN" altLang="en-US" sz="2400" dirty="0">
                <a:solidFill>
                  <a:srgbClr val="000000"/>
                </a:solidFill>
                <a:latin typeface="Arial" panose="020B0604020202020204" pitchFamily="34" charset="0"/>
              </a:rPr>
              <a:t>                       母亲当着我的面训斥了</a:t>
            </a:r>
            <a:r>
              <a:rPr lang="en-US" altLang="zh-CN" sz="2400" dirty="0">
                <a:solidFill>
                  <a:srgbClr val="000000"/>
                </a:solidFill>
                <a:latin typeface="Arial" panose="020B0604020202020204" pitchFamily="34" charset="0"/>
              </a:rPr>
              <a:t>Harry.</a:t>
            </a:r>
            <a:endParaRPr lang="zh-CN" altLang="en-US" sz="2400" i="0" dirty="0">
              <a:effectLst/>
              <a:latin typeface="Arial" panose="020B0604020202020204" pitchFamily="34" charset="0"/>
            </a:endParaRPr>
          </a:p>
        </p:txBody>
      </p:sp>
      <p:sp>
        <p:nvSpPr>
          <p:cNvPr id="24" name="文本框 23"/>
          <p:cNvSpPr txBox="1"/>
          <p:nvPr/>
        </p:nvSpPr>
        <p:spPr>
          <a:xfrm>
            <a:off x="341905" y="5339737"/>
            <a:ext cx="11620334" cy="830997"/>
          </a:xfrm>
          <a:prstGeom prst="rect">
            <a:avLst/>
          </a:prstGeom>
          <a:noFill/>
        </p:spPr>
        <p:txBody>
          <a:bodyPr wrap="square">
            <a:spAutoFit/>
          </a:bodyPr>
          <a:lstStyle/>
          <a:p>
            <a:pPr algn="l"/>
            <a:r>
              <a:rPr lang="en-US" altLang="zh-CN" i="0" dirty="0">
                <a:solidFill>
                  <a:srgbClr val="000000"/>
                </a:solidFill>
                <a:effectLst/>
                <a:latin typeface="Arial" panose="020B0604020202020204" pitchFamily="34" charset="0"/>
              </a:rPr>
              <a:t> </a:t>
            </a:r>
            <a:r>
              <a:rPr lang="en-US" altLang="zh-CN" sz="2400" dirty="0">
                <a:solidFill>
                  <a:srgbClr val="000000"/>
                </a:solidFill>
                <a:latin typeface="Arial" panose="020B0604020202020204" pitchFamily="34" charset="0"/>
              </a:rPr>
              <a:t>4</a:t>
            </a:r>
            <a:r>
              <a:rPr lang="en-US" altLang="zh-CN" sz="2400" i="0" dirty="0">
                <a:solidFill>
                  <a:srgbClr val="000000"/>
                </a:solidFill>
                <a:effectLst/>
                <a:latin typeface="Arial" panose="020B0604020202020204" pitchFamily="34" charset="0"/>
              </a:rPr>
              <a:t>. </a:t>
            </a:r>
            <a:r>
              <a:rPr lang="en-US" altLang="zh-CN" sz="2400" dirty="0">
                <a:solidFill>
                  <a:srgbClr val="191919"/>
                </a:solidFill>
                <a:latin typeface="PingFang SC"/>
              </a:rPr>
              <a:t>The teacher </a:t>
            </a:r>
            <a:r>
              <a:rPr lang="en-US" altLang="zh-CN" sz="2400" b="0" i="0" dirty="0">
                <a:solidFill>
                  <a:srgbClr val="191919"/>
                </a:solidFill>
                <a:effectLst/>
                <a:latin typeface="PingFang SC"/>
              </a:rPr>
              <a:t>gave John a good dressing down for being tardy to class three days in a row.</a:t>
            </a:r>
          </a:p>
          <a:p>
            <a:pPr algn="l"/>
            <a:r>
              <a:rPr lang="en-US" altLang="zh-CN" sz="2400" dirty="0">
                <a:solidFill>
                  <a:srgbClr val="191919"/>
                </a:solidFill>
                <a:latin typeface="PingFang SC"/>
              </a:rPr>
              <a:t>         </a:t>
            </a:r>
            <a:r>
              <a:rPr lang="en-US" altLang="zh-CN" sz="2400" b="0" i="0" dirty="0">
                <a:solidFill>
                  <a:srgbClr val="191919"/>
                </a:solidFill>
                <a:effectLst/>
                <a:latin typeface="PingFang SC"/>
              </a:rPr>
              <a:t> </a:t>
            </a:r>
            <a:r>
              <a:rPr lang="en-US" altLang="zh-CN" sz="2400" b="0" i="0" dirty="0" err="1">
                <a:solidFill>
                  <a:srgbClr val="191919"/>
                </a:solidFill>
                <a:effectLst/>
                <a:latin typeface="PingFang SC"/>
              </a:rPr>
              <a:t>Jonn</a:t>
            </a:r>
            <a:r>
              <a:rPr lang="zh-CN" altLang="en-US" sz="2400" b="0" i="0" dirty="0">
                <a:solidFill>
                  <a:srgbClr val="191919"/>
                </a:solidFill>
                <a:effectLst/>
                <a:latin typeface="PingFang SC"/>
              </a:rPr>
              <a:t>一连三天迟到，那位老师把</a:t>
            </a:r>
            <a:r>
              <a:rPr lang="en-US" altLang="zh-CN" sz="2400" b="0" i="0" dirty="0">
                <a:solidFill>
                  <a:srgbClr val="191919"/>
                </a:solidFill>
                <a:effectLst/>
                <a:latin typeface="PingFang SC"/>
              </a:rPr>
              <a:t>John</a:t>
            </a:r>
            <a:r>
              <a:rPr lang="zh-CN" altLang="en-US" sz="2400" b="0" i="0" dirty="0">
                <a:solidFill>
                  <a:srgbClr val="191919"/>
                </a:solidFill>
                <a:effectLst/>
                <a:latin typeface="PingFang SC"/>
              </a:rPr>
              <a:t>责备一通</a:t>
            </a:r>
            <a:endParaRPr lang="zh-CN" altLang="en-US" sz="2400" b="0" i="0" dirty="0">
              <a:effectLst/>
              <a:latin typeface="Arial" panose="020B0604020202020204" pitchFamily="34" charset="0"/>
            </a:endParaRPr>
          </a:p>
        </p:txBody>
      </p:sp>
      <p:pic>
        <p:nvPicPr>
          <p:cNvPr id="26" name="图片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0750" y="0"/>
            <a:ext cx="2381250" cy="349081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8"/>
                                        </p:tgtEl>
                                        <p:attrNameLst>
                                          <p:attrName>ppt_w</p:attrName>
                                        </p:attrNameLst>
                                      </p:cBhvr>
                                      <p:tavLst>
                                        <p:tav tm="0">
                                          <p:val>
                                            <p:strVal val="ppt_w"/>
                                          </p:val>
                                        </p:tav>
                                        <p:tav tm="100000">
                                          <p:val>
                                            <p:fltVal val="0"/>
                                          </p:val>
                                        </p:tav>
                                      </p:tavLst>
                                    </p:anim>
                                    <p:anim calcmode="lin" valueType="num">
                                      <p:cBhvr>
                                        <p:cTn id="7" dur="1000"/>
                                        <p:tgtEl>
                                          <p:spTgt spid="8"/>
                                        </p:tgtEl>
                                        <p:attrNameLst>
                                          <p:attrName>ppt_h</p:attrName>
                                        </p:attrNameLst>
                                      </p:cBhvr>
                                      <p:tavLst>
                                        <p:tav tm="0">
                                          <p:val>
                                            <p:strVal val="ppt_h"/>
                                          </p:val>
                                        </p:tav>
                                        <p:tav tm="100000">
                                          <p:val>
                                            <p:fltVal val="0"/>
                                          </p:val>
                                        </p:tav>
                                      </p:tavLst>
                                    </p:anim>
                                    <p:anim calcmode="lin" valueType="num">
                                      <p:cBhvr>
                                        <p:cTn id="8" dur="1000"/>
                                        <p:tgtEl>
                                          <p:spTgt spid="8"/>
                                        </p:tgtEl>
                                        <p:attrNameLst>
                                          <p:attrName>style.rotation</p:attrName>
                                        </p:attrNameLst>
                                      </p:cBhvr>
                                      <p:tavLst>
                                        <p:tav tm="0">
                                          <p:val>
                                            <p:fltVal val="0"/>
                                          </p:val>
                                        </p:tav>
                                        <p:tav tm="100000">
                                          <p:val>
                                            <p:fltVal val="90"/>
                                          </p:val>
                                        </p:tav>
                                      </p:tavLst>
                                    </p:anim>
                                    <p:animEffect transition="out" filter="fade">
                                      <p:cBhvr>
                                        <p:cTn id="9" dur="1000"/>
                                        <p:tgtEl>
                                          <p:spTgt spid="8"/>
                                        </p:tgtEl>
                                      </p:cBhvr>
                                    </p:animEffect>
                                    <p:set>
                                      <p:cBhvr>
                                        <p:cTn id="10" dur="1" fill="hold">
                                          <p:stCondLst>
                                            <p:cond delay="999"/>
                                          </p:stCondLst>
                                        </p:cTn>
                                        <p:tgtEl>
                                          <p:spTgt spid="8"/>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1000"/>
                                        <p:tgtEl>
                                          <p:spTgt spid="7"/>
                                        </p:tgtEl>
                                        <p:attrNameLst>
                                          <p:attrName>ppt_w</p:attrName>
                                        </p:attrNameLst>
                                      </p:cBhvr>
                                      <p:tavLst>
                                        <p:tav tm="0">
                                          <p:val>
                                            <p:strVal val="ppt_w"/>
                                          </p:val>
                                        </p:tav>
                                        <p:tav tm="100000">
                                          <p:val>
                                            <p:fltVal val="0"/>
                                          </p:val>
                                        </p:tav>
                                      </p:tavLst>
                                    </p:anim>
                                    <p:anim calcmode="lin" valueType="num">
                                      <p:cBhvr>
                                        <p:cTn id="13" dur="1000"/>
                                        <p:tgtEl>
                                          <p:spTgt spid="7"/>
                                        </p:tgtEl>
                                        <p:attrNameLst>
                                          <p:attrName>ppt_h</p:attrName>
                                        </p:attrNameLst>
                                      </p:cBhvr>
                                      <p:tavLst>
                                        <p:tav tm="0">
                                          <p:val>
                                            <p:strVal val="ppt_h"/>
                                          </p:val>
                                        </p:tav>
                                        <p:tav tm="100000">
                                          <p:val>
                                            <p:fltVal val="0"/>
                                          </p:val>
                                        </p:tav>
                                      </p:tavLst>
                                    </p:anim>
                                    <p:anim calcmode="lin" valueType="num">
                                      <p:cBhvr>
                                        <p:cTn id="14" dur="1000"/>
                                        <p:tgtEl>
                                          <p:spTgt spid="7"/>
                                        </p:tgtEl>
                                        <p:attrNameLst>
                                          <p:attrName>style.rotation</p:attrName>
                                        </p:attrNameLst>
                                      </p:cBhvr>
                                      <p:tavLst>
                                        <p:tav tm="0">
                                          <p:val>
                                            <p:fltVal val="0"/>
                                          </p:val>
                                        </p:tav>
                                        <p:tav tm="100000">
                                          <p:val>
                                            <p:fltVal val="90"/>
                                          </p:val>
                                        </p:tav>
                                      </p:tavLst>
                                    </p:anim>
                                    <p:animEffect transition="out" filter="fade">
                                      <p:cBhvr>
                                        <p:cTn id="15" dur="1000"/>
                                        <p:tgtEl>
                                          <p:spTgt spid="7"/>
                                        </p:tgtEl>
                                      </p:cBhvr>
                                    </p:animEffect>
                                    <p:set>
                                      <p:cBhvr>
                                        <p:cTn id="16"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727296" y="3922"/>
            <a:ext cx="5606893" cy="646331"/>
          </a:xfrm>
          <a:prstGeom prst="rect">
            <a:avLst/>
          </a:prstGeom>
          <a:noFill/>
        </p:spPr>
        <p:txBody>
          <a:bodyPr wrap="square" rtlCol="0">
            <a:spAutoFit/>
          </a:bodyPr>
          <a:lstStyle/>
          <a:p>
            <a:pPr lvl="0" algn="ctr">
              <a:defRPr/>
            </a:pP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“动词荟萃”</a:t>
            </a:r>
            <a:r>
              <a:rPr kumimoji="0" lang="en-US" altLang="zh-CN"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a:t>
            </a:r>
            <a:r>
              <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“妙语</a:t>
            </a: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连珠</a:t>
            </a:r>
            <a:r>
              <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a:t>
            </a:r>
            <a:endParaRPr lang="zh-CN" altLang="en-US" dirty="0"/>
          </a:p>
        </p:txBody>
      </p:sp>
      <p:sp>
        <p:nvSpPr>
          <p:cNvPr id="7" name="爆炸形: 8 pt  6"/>
          <p:cNvSpPr/>
          <p:nvPr/>
        </p:nvSpPr>
        <p:spPr>
          <a:xfrm>
            <a:off x="341905" y="1"/>
            <a:ext cx="2385391" cy="2747568"/>
          </a:xfrm>
          <a:prstGeom prst="irregularSeal1">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807554" y="933674"/>
            <a:ext cx="1319917" cy="1077218"/>
          </a:xfrm>
          <a:prstGeom prst="rect">
            <a:avLst/>
          </a:prstGeom>
          <a:noFill/>
        </p:spPr>
        <p:txBody>
          <a:bodyPr wrap="square" rtlCol="0">
            <a:spAutoFit/>
          </a:bodyPr>
          <a:lstStyle/>
          <a:p>
            <a:pPr algn="ctr"/>
            <a:r>
              <a:rPr lang="zh-CN" altLang="en-US" sz="3200" dirty="0"/>
              <a:t>胆战心惊</a:t>
            </a:r>
          </a:p>
        </p:txBody>
      </p:sp>
      <p:sp>
        <p:nvSpPr>
          <p:cNvPr id="10" name="矩形 9"/>
          <p:cNvSpPr/>
          <p:nvPr/>
        </p:nvSpPr>
        <p:spPr>
          <a:xfrm>
            <a:off x="2964015" y="637069"/>
            <a:ext cx="8420431" cy="2246769"/>
          </a:xfrm>
          <a:prstGeom prst="rect">
            <a:avLst/>
          </a:prstGeom>
          <a:noFill/>
        </p:spPr>
        <p:txBody>
          <a:bodyPr wrap="square" lIns="91440" tIns="45720" rIns="91440" bIns="45720">
            <a:spAutoFit/>
          </a:bodyPr>
          <a:lstStyle/>
          <a:p>
            <a:r>
              <a:rPr lang="en-US" altLang="zh-CN" sz="2800"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strike fear into sb, be fear-ridden, be terror-stricken,</a:t>
            </a:r>
          </a:p>
          <a:p>
            <a:pPr algn="ctr"/>
            <a:r>
              <a:rPr lang="en-US" altLang="zh-CN" sz="2800"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be prostrated with fear, tremble with fear,</a:t>
            </a:r>
            <a:r>
              <a:rPr lang="en-US" altLang="zh-CN" sz="2800" i="0" dirty="0">
                <a:solidFill>
                  <a:srgbClr val="333333"/>
                </a:solidFill>
                <a:effectLst/>
                <a:latin typeface="微软雅黑" panose="020B0503020204020204" pitchFamily="34" charset="-122"/>
                <a:ea typeface="微软雅黑" panose="020B0503020204020204" pitchFamily="34" charset="-122"/>
              </a:rPr>
              <a:t> </a:t>
            </a:r>
            <a:r>
              <a:rPr lang="en-US" altLang="zh-CN" sz="2800"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be thrown into panic, chilled with fear, panic-struck, shake/shiver in one's boots,  be all of a jump, be thrown into panic, give sb. the jumps, all of a jump, feel alarmed</a:t>
            </a:r>
          </a:p>
        </p:txBody>
      </p:sp>
      <p:sp>
        <p:nvSpPr>
          <p:cNvPr id="17" name="文本框 16"/>
          <p:cNvSpPr txBox="1"/>
          <p:nvPr/>
        </p:nvSpPr>
        <p:spPr>
          <a:xfrm>
            <a:off x="341905" y="2884101"/>
            <a:ext cx="9143391" cy="830997"/>
          </a:xfrm>
          <a:prstGeom prst="rect">
            <a:avLst/>
          </a:prstGeom>
          <a:noFill/>
        </p:spPr>
        <p:txBody>
          <a:bodyPr wrap="square">
            <a:spAutoFit/>
          </a:bodyPr>
          <a:lstStyle/>
          <a:p>
            <a:pPr marL="342900" indent="-342900">
              <a:buAutoNum type="arabicPeriod"/>
            </a:pPr>
            <a:r>
              <a:rPr lang="en-US" altLang="zh-CN" sz="2400" dirty="0">
                <a:solidFill>
                  <a:srgbClr val="000000"/>
                </a:solidFill>
                <a:latin typeface="微软雅黑" panose="020B0503020204020204" pitchFamily="34" charset="-122"/>
                <a:ea typeface="微软雅黑" panose="020B0503020204020204" pitchFamily="34" charset="-122"/>
              </a:rPr>
              <a:t>T</a:t>
            </a:r>
            <a:r>
              <a:rPr lang="en-US" altLang="zh-CN" sz="2400" b="0" i="0" dirty="0">
                <a:solidFill>
                  <a:srgbClr val="000000"/>
                </a:solidFill>
                <a:effectLst/>
                <a:latin typeface="微软雅黑" panose="020B0503020204020204" pitchFamily="34" charset="-122"/>
                <a:ea typeface="微软雅黑" panose="020B0503020204020204" pitchFamily="34" charset="-122"/>
              </a:rPr>
              <a:t>he bombing attack struck fear into their hearts.</a:t>
            </a:r>
          </a:p>
          <a:p>
            <a:r>
              <a:rPr lang="en-US" altLang="zh-CN" sz="2400" dirty="0">
                <a:solidFill>
                  <a:srgbClr val="000000"/>
                </a:solidFill>
                <a:latin typeface="微软雅黑" panose="020B0503020204020204" pitchFamily="34" charset="-122"/>
                <a:ea typeface="微软雅黑" panose="020B0503020204020204" pitchFamily="34" charset="-122"/>
              </a:rPr>
              <a:t>     </a:t>
            </a:r>
            <a:r>
              <a:rPr lang="zh-CN" altLang="en-US" sz="2400" dirty="0">
                <a:solidFill>
                  <a:srgbClr val="000000"/>
                </a:solidFill>
                <a:latin typeface="微软雅黑" panose="020B0503020204020204" pitchFamily="34" charset="-122"/>
                <a:ea typeface="微软雅黑" panose="020B0503020204020204" pitchFamily="34" charset="-122"/>
              </a:rPr>
              <a:t>原子弹的袭击使我万分恐慌。</a:t>
            </a:r>
            <a:endParaRPr lang="zh-CN" altLang="en-US" sz="2400" dirty="0"/>
          </a:p>
        </p:txBody>
      </p:sp>
      <p:sp>
        <p:nvSpPr>
          <p:cNvPr id="19" name="文本框 18"/>
          <p:cNvSpPr txBox="1"/>
          <p:nvPr/>
        </p:nvSpPr>
        <p:spPr>
          <a:xfrm>
            <a:off x="341905" y="3780014"/>
            <a:ext cx="11067607" cy="830997"/>
          </a:xfrm>
          <a:prstGeom prst="rect">
            <a:avLst/>
          </a:prstGeom>
          <a:noFill/>
        </p:spPr>
        <p:txBody>
          <a:bodyPr wrap="square">
            <a:spAutoFit/>
          </a:bodyPr>
          <a:lstStyle/>
          <a:p>
            <a:r>
              <a:rPr lang="en-US" altLang="zh-CN" sz="2400" b="0" i="0" dirty="0">
                <a:solidFill>
                  <a:srgbClr val="000000"/>
                </a:solidFill>
                <a:effectLst/>
                <a:latin typeface="微软雅黑" panose="020B0503020204020204" pitchFamily="34" charset="-122"/>
                <a:ea typeface="微软雅黑" panose="020B0503020204020204" pitchFamily="34" charset="-122"/>
              </a:rPr>
              <a:t>2. I knew that something was going to happen and </a:t>
            </a:r>
            <a:r>
              <a:rPr lang="en-US" altLang="zh-CN" sz="2400" dirty="0">
                <a:solidFill>
                  <a:srgbClr val="000000"/>
                </a:solidFill>
                <a:latin typeface="微软雅黑" panose="020B0503020204020204" pitchFamily="34" charset="-122"/>
                <a:ea typeface="微软雅黑" panose="020B0503020204020204" pitchFamily="34" charset="-122"/>
              </a:rPr>
              <a:t>I </a:t>
            </a:r>
            <a:r>
              <a:rPr lang="en-US" altLang="zh-CN" sz="2400" b="0" i="0" dirty="0">
                <a:solidFill>
                  <a:srgbClr val="000000"/>
                </a:solidFill>
                <a:effectLst/>
                <a:latin typeface="微软雅黑" panose="020B0503020204020204" pitchFamily="34" charset="-122"/>
                <a:ea typeface="微软雅黑" panose="020B0503020204020204" pitchFamily="34" charset="-122"/>
              </a:rPr>
              <a:t>was fear-ridden.</a:t>
            </a:r>
          </a:p>
          <a:p>
            <a:r>
              <a:rPr lang="zh-CN" altLang="en-US" sz="2400" dirty="0">
                <a:solidFill>
                  <a:srgbClr val="000000"/>
                </a:solidFill>
                <a:latin typeface="微软雅黑" panose="020B0503020204020204" pitchFamily="34" charset="-122"/>
                <a:ea typeface="微软雅黑" panose="020B0503020204020204" pitchFamily="34" charset="-122"/>
              </a:rPr>
              <a:t>             我知道有事情要发生，这是我胆战心惊。</a:t>
            </a:r>
            <a:endParaRPr lang="zh-CN" altLang="en-US" sz="2400" dirty="0"/>
          </a:p>
        </p:txBody>
      </p:sp>
      <p:sp>
        <p:nvSpPr>
          <p:cNvPr id="23" name="文本框 22"/>
          <p:cNvSpPr txBox="1"/>
          <p:nvPr/>
        </p:nvSpPr>
        <p:spPr>
          <a:xfrm>
            <a:off x="341905" y="4675927"/>
            <a:ext cx="11209848" cy="1938992"/>
          </a:xfrm>
          <a:prstGeom prst="rect">
            <a:avLst/>
          </a:prstGeom>
          <a:noFill/>
        </p:spPr>
        <p:txBody>
          <a:bodyPr wrap="square">
            <a:spAutoFit/>
          </a:bodyPr>
          <a:lstStyle/>
          <a:p>
            <a:r>
              <a:rPr lang="en-US" altLang="zh-CN" sz="2400" b="0" i="0" dirty="0">
                <a:solidFill>
                  <a:srgbClr val="333333"/>
                </a:solidFill>
                <a:effectLst/>
                <a:latin typeface="微软雅黑" panose="020B0503020204020204" pitchFamily="34" charset="-122"/>
                <a:ea typeface="微软雅黑" panose="020B0503020204020204" pitchFamily="34" charset="-122"/>
              </a:rPr>
              <a:t>3. Jane’s gone rock climbing with her boyfriend once or twice . she says  </a:t>
            </a:r>
          </a:p>
          <a:p>
            <a:r>
              <a:rPr lang="en-US" altLang="zh-CN" sz="2400" dirty="0">
                <a:solidFill>
                  <a:srgbClr val="333333"/>
                </a:solidFill>
                <a:latin typeface="微软雅黑" panose="020B0503020204020204" pitchFamily="34" charset="-122"/>
                <a:ea typeface="微软雅黑" panose="020B0503020204020204" pitchFamily="34" charset="-122"/>
              </a:rPr>
              <a:t>   </a:t>
            </a:r>
            <a:r>
              <a:rPr lang="en-US" altLang="zh-CN" sz="2400" b="0" i="0" dirty="0">
                <a:solidFill>
                  <a:srgbClr val="333333"/>
                </a:solidFill>
                <a:effectLst/>
                <a:latin typeface="微软雅黑" panose="020B0503020204020204" pitchFamily="34" charset="-122"/>
                <a:ea typeface="微软雅黑" panose="020B0503020204020204" pitchFamily="34" charset="-122"/>
              </a:rPr>
              <a:t>that it makes her hair stand on end when she looks down at hundreds of   </a:t>
            </a:r>
          </a:p>
          <a:p>
            <a:r>
              <a:rPr lang="en-US" altLang="zh-CN" sz="2400" dirty="0">
                <a:solidFill>
                  <a:srgbClr val="333333"/>
                </a:solidFill>
                <a:latin typeface="微软雅黑" panose="020B0503020204020204" pitchFamily="34" charset="-122"/>
                <a:ea typeface="微软雅黑" panose="020B0503020204020204" pitchFamily="34" charset="-122"/>
              </a:rPr>
              <a:t>   </a:t>
            </a:r>
            <a:r>
              <a:rPr lang="en-US" altLang="zh-CN" sz="2400" b="0" i="0" dirty="0">
                <a:solidFill>
                  <a:srgbClr val="333333"/>
                </a:solidFill>
                <a:effectLst/>
                <a:latin typeface="微软雅黑" panose="020B0503020204020204" pitchFamily="34" charset="-122"/>
                <a:ea typeface="微软雅黑" panose="020B0503020204020204" pitchFamily="34" charset="-122"/>
              </a:rPr>
              <a:t>feet of empty air</a:t>
            </a:r>
            <a:r>
              <a:rPr lang="en-US" altLang="zh-CN" sz="2400" dirty="0">
                <a:solidFill>
                  <a:srgbClr val="333333"/>
                </a:solidFill>
                <a:latin typeface="微软雅黑" panose="020B0503020204020204" pitchFamily="34" charset="-122"/>
                <a:ea typeface="微软雅黑" panose="020B0503020204020204" pitchFamily="34" charset="-122"/>
              </a:rPr>
              <a:t>.</a:t>
            </a:r>
            <a:br>
              <a:rPr lang="en-US" altLang="zh-CN" sz="2400" dirty="0"/>
            </a:br>
            <a:r>
              <a:rPr lang="en-US" altLang="zh-CN" sz="2400" dirty="0"/>
              <a:t>   </a:t>
            </a:r>
            <a:r>
              <a:rPr lang="zh-CN" altLang="en-US" sz="2400" b="0" i="0" dirty="0">
                <a:solidFill>
                  <a:srgbClr val="333333"/>
                </a:solidFill>
                <a:effectLst/>
                <a:latin typeface="微软雅黑" panose="020B0503020204020204" pitchFamily="34" charset="-122"/>
                <a:ea typeface="微软雅黑" panose="020B0503020204020204" pitchFamily="34" charset="-122"/>
              </a:rPr>
              <a:t>简和她的男朋友作过一两次攀岩。她说当她在数百英尺高处朝下望时，只见脚下 </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r>
              <a:rPr lang="en-US" altLang="zh-CN" sz="2400" dirty="0">
                <a:solidFill>
                  <a:srgbClr val="333333"/>
                </a:solidFill>
                <a:latin typeface="微软雅黑" panose="020B0503020204020204" pitchFamily="34" charset="-122"/>
                <a:ea typeface="微软雅黑" panose="020B0503020204020204" pitchFamily="34" charset="-122"/>
              </a:rPr>
              <a:t>   </a:t>
            </a:r>
            <a:r>
              <a:rPr lang="zh-CN" altLang="en-US" sz="2400" b="0" i="0" dirty="0">
                <a:solidFill>
                  <a:srgbClr val="333333"/>
                </a:solidFill>
                <a:effectLst/>
                <a:latin typeface="微软雅黑" panose="020B0503020204020204" pitchFamily="34" charset="-122"/>
                <a:ea typeface="微软雅黑" panose="020B0503020204020204" pitchFamily="34" charset="-122"/>
              </a:rPr>
              <a:t>空荡荡的，</a:t>
            </a:r>
            <a:r>
              <a:rPr lang="zh-CN" altLang="en-US" sz="2400" dirty="0">
                <a:solidFill>
                  <a:srgbClr val="333333"/>
                </a:solidFill>
                <a:latin typeface="微软雅黑" panose="020B0503020204020204" pitchFamily="34" charset="-122"/>
                <a:ea typeface="微软雅黑" panose="020B0503020204020204" pitchFamily="34" charset="-122"/>
              </a:rPr>
              <a:t>吓得</a:t>
            </a:r>
            <a:r>
              <a:rPr lang="zh-CN" altLang="en-US" sz="2400" b="0" i="0" dirty="0">
                <a:solidFill>
                  <a:srgbClr val="333333"/>
                </a:solidFill>
                <a:effectLst/>
                <a:latin typeface="微软雅黑" panose="020B0503020204020204" pitchFamily="34" charset="-122"/>
                <a:ea typeface="微软雅黑" panose="020B0503020204020204" pitchFamily="34" charset="-122"/>
              </a:rPr>
              <a:t>她</a:t>
            </a:r>
            <a:r>
              <a:rPr lang="zh-CN" altLang="en-US" sz="2400" b="0" i="0" dirty="0">
                <a:effectLst/>
                <a:latin typeface="微软雅黑" panose="020B0503020204020204" pitchFamily="34" charset="-122"/>
                <a:ea typeface="微软雅黑" panose="020B0503020204020204" pitchFamily="34" charset="-122"/>
              </a:rPr>
              <a:t>胆战心惊</a:t>
            </a:r>
            <a:r>
              <a:rPr lang="zh-CN" altLang="en-US" sz="2400" b="0" i="0" dirty="0">
                <a:solidFill>
                  <a:srgbClr val="333333"/>
                </a:solidFill>
                <a:effectLst/>
                <a:latin typeface="微软雅黑" panose="020B0503020204020204" pitchFamily="34" charset="-122"/>
                <a:ea typeface="微软雅黑" panose="020B0503020204020204" pitchFamily="34" charset="-122"/>
              </a:rPr>
              <a:t>。</a:t>
            </a:r>
            <a:endParaRPr lang="zh-CN" altLang="en-US" sz="2400" dirty="0"/>
          </a:p>
        </p:txBody>
      </p:sp>
      <p:pic>
        <p:nvPicPr>
          <p:cNvPr id="25" name="图片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4243" y="2747569"/>
            <a:ext cx="1390537" cy="192835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8"/>
                                        </p:tgtEl>
                                        <p:attrNameLst>
                                          <p:attrName>ppt_w</p:attrName>
                                        </p:attrNameLst>
                                      </p:cBhvr>
                                      <p:tavLst>
                                        <p:tav tm="0">
                                          <p:val>
                                            <p:strVal val="ppt_w"/>
                                          </p:val>
                                        </p:tav>
                                        <p:tav tm="100000">
                                          <p:val>
                                            <p:fltVal val="0"/>
                                          </p:val>
                                        </p:tav>
                                      </p:tavLst>
                                    </p:anim>
                                    <p:anim calcmode="lin" valueType="num">
                                      <p:cBhvr>
                                        <p:cTn id="7" dur="1000"/>
                                        <p:tgtEl>
                                          <p:spTgt spid="8"/>
                                        </p:tgtEl>
                                        <p:attrNameLst>
                                          <p:attrName>ppt_h</p:attrName>
                                        </p:attrNameLst>
                                      </p:cBhvr>
                                      <p:tavLst>
                                        <p:tav tm="0">
                                          <p:val>
                                            <p:strVal val="ppt_h"/>
                                          </p:val>
                                        </p:tav>
                                        <p:tav tm="100000">
                                          <p:val>
                                            <p:fltVal val="0"/>
                                          </p:val>
                                        </p:tav>
                                      </p:tavLst>
                                    </p:anim>
                                    <p:anim calcmode="lin" valueType="num">
                                      <p:cBhvr>
                                        <p:cTn id="8" dur="1000"/>
                                        <p:tgtEl>
                                          <p:spTgt spid="8"/>
                                        </p:tgtEl>
                                        <p:attrNameLst>
                                          <p:attrName>style.rotation</p:attrName>
                                        </p:attrNameLst>
                                      </p:cBhvr>
                                      <p:tavLst>
                                        <p:tav tm="0">
                                          <p:val>
                                            <p:fltVal val="0"/>
                                          </p:val>
                                        </p:tav>
                                        <p:tav tm="100000">
                                          <p:val>
                                            <p:fltVal val="90"/>
                                          </p:val>
                                        </p:tav>
                                      </p:tavLst>
                                    </p:anim>
                                    <p:animEffect transition="out" filter="fade">
                                      <p:cBhvr>
                                        <p:cTn id="9" dur="1000"/>
                                        <p:tgtEl>
                                          <p:spTgt spid="8"/>
                                        </p:tgtEl>
                                      </p:cBhvr>
                                    </p:animEffect>
                                    <p:set>
                                      <p:cBhvr>
                                        <p:cTn id="10" dur="1" fill="hold">
                                          <p:stCondLst>
                                            <p:cond delay="999"/>
                                          </p:stCondLst>
                                        </p:cTn>
                                        <p:tgtEl>
                                          <p:spTgt spid="8"/>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1000"/>
                                        <p:tgtEl>
                                          <p:spTgt spid="7"/>
                                        </p:tgtEl>
                                        <p:attrNameLst>
                                          <p:attrName>ppt_w</p:attrName>
                                        </p:attrNameLst>
                                      </p:cBhvr>
                                      <p:tavLst>
                                        <p:tav tm="0">
                                          <p:val>
                                            <p:strVal val="ppt_w"/>
                                          </p:val>
                                        </p:tav>
                                        <p:tav tm="100000">
                                          <p:val>
                                            <p:fltVal val="0"/>
                                          </p:val>
                                        </p:tav>
                                      </p:tavLst>
                                    </p:anim>
                                    <p:anim calcmode="lin" valueType="num">
                                      <p:cBhvr>
                                        <p:cTn id="13" dur="1000"/>
                                        <p:tgtEl>
                                          <p:spTgt spid="7"/>
                                        </p:tgtEl>
                                        <p:attrNameLst>
                                          <p:attrName>ppt_h</p:attrName>
                                        </p:attrNameLst>
                                      </p:cBhvr>
                                      <p:tavLst>
                                        <p:tav tm="0">
                                          <p:val>
                                            <p:strVal val="ppt_h"/>
                                          </p:val>
                                        </p:tav>
                                        <p:tav tm="100000">
                                          <p:val>
                                            <p:fltVal val="0"/>
                                          </p:val>
                                        </p:tav>
                                      </p:tavLst>
                                    </p:anim>
                                    <p:anim calcmode="lin" valueType="num">
                                      <p:cBhvr>
                                        <p:cTn id="14" dur="1000"/>
                                        <p:tgtEl>
                                          <p:spTgt spid="7"/>
                                        </p:tgtEl>
                                        <p:attrNameLst>
                                          <p:attrName>style.rotation</p:attrName>
                                        </p:attrNameLst>
                                      </p:cBhvr>
                                      <p:tavLst>
                                        <p:tav tm="0">
                                          <p:val>
                                            <p:fltVal val="0"/>
                                          </p:val>
                                        </p:tav>
                                        <p:tav tm="100000">
                                          <p:val>
                                            <p:fltVal val="90"/>
                                          </p:val>
                                        </p:tav>
                                      </p:tavLst>
                                    </p:anim>
                                    <p:animEffect transition="out" filter="fade">
                                      <p:cBhvr>
                                        <p:cTn id="15" dur="1000"/>
                                        <p:tgtEl>
                                          <p:spTgt spid="7"/>
                                        </p:tgtEl>
                                      </p:cBhvr>
                                    </p:animEffect>
                                    <p:set>
                                      <p:cBhvr>
                                        <p:cTn id="16"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2348" y="704374"/>
            <a:ext cx="11372850" cy="526297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2400" b="1" dirty="0"/>
              <a:t>Para. 1 </a:t>
            </a:r>
          </a:p>
          <a:p>
            <a:r>
              <a:rPr lang="en-US" altLang="zh-CN" sz="2400" b="1" dirty="0"/>
              <a:t>       </a:t>
            </a:r>
            <a:r>
              <a:rPr lang="en-US" altLang="zh-CN" sz="2400" b="1" i="1" dirty="0"/>
              <a:t>He turned and ran from the pond. </a:t>
            </a:r>
            <a:r>
              <a:rPr lang="en-US" altLang="zh-CN" sz="2400" dirty="0">
                <a:solidFill>
                  <a:schemeClr val="tx1"/>
                </a:solidFill>
                <a:latin typeface="Times New Roman" panose="02020603050405020304" pitchFamily="18" charset="0"/>
                <a:cs typeface="Times New Roman" panose="02020603050405020304" pitchFamily="18" charset="0"/>
              </a:rPr>
              <a:t>At that moment, there was only one belief in his mind that he must save his own brother. He knew if his brother stayed in the water too long,  he would die. </a:t>
            </a:r>
            <a:r>
              <a:rPr lang="en-US" altLang="zh-CN" sz="2400" u="sng" dirty="0">
                <a:solidFill>
                  <a:schemeClr val="tx1"/>
                </a:solidFill>
                <a:latin typeface="Times New Roman" panose="02020603050405020304" pitchFamily="18" charset="0"/>
                <a:cs typeface="Times New Roman" panose="02020603050405020304" pitchFamily="18" charset="0"/>
              </a:rPr>
              <a:t>Harry</a:t>
            </a:r>
            <a:r>
              <a:rPr lang="en-US" altLang="zh-CN" sz="2400" dirty="0">
                <a:solidFill>
                  <a:schemeClr val="tx1"/>
                </a:solidFill>
                <a:latin typeface="Times New Roman" panose="02020603050405020304" pitchFamily="18" charset="0"/>
                <a:cs typeface="Times New Roman" panose="02020603050405020304" pitchFamily="18" charset="0"/>
              </a:rPr>
              <a:t> felt like a cat on hot bricks. He must think of  a solution to make his brother </a:t>
            </a:r>
            <a:r>
              <a:rPr lang="en-US" altLang="zh-CN" sz="2400" u="sng" dirty="0">
                <a:solidFill>
                  <a:schemeClr val="tx1"/>
                </a:solidFill>
                <a:latin typeface="Times New Roman" panose="02020603050405020304" pitchFamily="18" charset="0"/>
                <a:cs typeface="Times New Roman" panose="02020603050405020304" pitchFamily="18" charset="0"/>
              </a:rPr>
              <a:t>climb</a:t>
            </a:r>
            <a:r>
              <a:rPr lang="en-US" altLang="zh-CN" sz="2400" dirty="0">
                <a:solidFill>
                  <a:schemeClr val="tx1"/>
                </a:solidFill>
                <a:latin typeface="Times New Roman" panose="02020603050405020304" pitchFamily="18" charset="0"/>
                <a:cs typeface="Times New Roman" panose="02020603050405020304" pitchFamily="18" charset="0"/>
              </a:rPr>
              <a:t> out of the </a:t>
            </a:r>
            <a:r>
              <a:rPr lang="en-US" altLang="zh-CN" sz="2400" u="sng" dirty="0">
                <a:solidFill>
                  <a:schemeClr val="tx1"/>
                </a:solidFill>
                <a:latin typeface="Times New Roman" panose="02020603050405020304" pitchFamily="18" charset="0"/>
                <a:cs typeface="Times New Roman" panose="02020603050405020304" pitchFamily="18" charset="0"/>
              </a:rPr>
              <a:t>icy</a:t>
            </a:r>
            <a:r>
              <a:rPr lang="en-US" altLang="zh-CN" sz="2400" dirty="0">
                <a:solidFill>
                  <a:schemeClr val="tx1"/>
                </a:solidFill>
                <a:latin typeface="Times New Roman" panose="02020603050405020304" pitchFamily="18" charset="0"/>
                <a:cs typeface="Times New Roman" panose="02020603050405020304" pitchFamily="18" charset="0"/>
              </a:rPr>
              <a:t> water. To search for objects that could help his brother,  he ran to the oak trees like an arrow that left spring. For me, staring at his familiar figure out of sight, my mind went blank. My heart ached, tears streaming down my cheeks. I worked my fingers to the bones to crawl out by myself , but nothing came of it.  I was thrown into a black world, crying desperately. It was at this moment that I saw Harry ran towards to me with a large, black, V-shaped oak branch. My worry gave way to relief in no time. He lay on his stomach, pushing the branch before him and wound his way towards me. I grabbed the branch with care and was ultimately dragged out of the icy water by Harry. What a narrow escape! We staggered shiveringly home, with my wet clothes dripping and my shoes squishing and squirting water. </a:t>
            </a:r>
            <a:endParaRPr lang="zh-CN" altLang="en-US" sz="2400" dirty="0">
              <a:solidFill>
                <a:schemeClr val="tx1"/>
              </a:solidFill>
              <a:latin typeface="Times New Roman" panose="02020603050405020304" pitchFamily="18" charset="0"/>
              <a:cs typeface="Times New Roman" panose="02020603050405020304" pitchFamily="18" charset="0"/>
            </a:endParaRPr>
          </a:p>
        </p:txBody>
      </p:sp>
      <p:sp>
        <p:nvSpPr>
          <p:cNvPr id="2" name="TextBox 2"/>
          <p:cNvSpPr txBox="1"/>
          <p:nvPr/>
        </p:nvSpPr>
        <p:spPr>
          <a:xfrm>
            <a:off x="3544772" y="-63065"/>
            <a:ext cx="3841989" cy="646331"/>
          </a:xfrm>
          <a:prstGeom prst="rect">
            <a:avLst/>
          </a:prstGeom>
          <a:noFill/>
        </p:spPr>
        <p:txBody>
          <a:bodyPr wrap="square" rtlCol="0">
            <a:spAutoFit/>
          </a:bodyPr>
          <a:lstStyle/>
          <a:p>
            <a:r>
              <a:rPr lang="en-US" altLang="zh-CN" sz="3600" dirty="0"/>
              <a:t>a possible version</a:t>
            </a:r>
            <a:endParaRPr lang="zh-CN" altLang="en-US" sz="3200"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2348" y="704374"/>
            <a:ext cx="11372850" cy="600164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2400" b="1" dirty="0"/>
              <a:t>Para. 1 </a:t>
            </a:r>
          </a:p>
          <a:p>
            <a:r>
              <a:rPr lang="en-US" altLang="zh-CN" sz="2400" b="1" dirty="0"/>
              <a:t>       </a:t>
            </a:r>
            <a:r>
              <a:rPr lang="en-US" altLang="zh-CN" sz="2400" b="1" i="1" dirty="0"/>
              <a:t>He turned and ran from the pond. </a:t>
            </a:r>
            <a:r>
              <a:rPr lang="en-US" altLang="zh-CN" sz="2400" b="1" dirty="0"/>
              <a:t>Watching him walk out on me, </a:t>
            </a:r>
            <a:r>
              <a:rPr lang="en-US" altLang="zh-CN" sz="2400" dirty="0">
                <a:solidFill>
                  <a:prstClr val="black"/>
                </a:solidFill>
                <a:latin typeface="Times New Roman" panose="02020603050405020304" pitchFamily="18" charset="0"/>
                <a:ea typeface="宋体" panose="02010600030101010101" pitchFamily="2" charset="-122"/>
              </a:rPr>
              <a:t>I was seized by a strong sense of horror, feeling I was thrown into a dark world and sank into hopelessness. The </a:t>
            </a:r>
            <a:r>
              <a:rPr lang="en-US" altLang="zh-CN" sz="2400" u="sng" dirty="0">
                <a:solidFill>
                  <a:prstClr val="black"/>
                </a:solidFill>
                <a:latin typeface="Times New Roman" panose="02020603050405020304" pitchFamily="18" charset="0"/>
                <a:ea typeface="宋体" panose="02010600030101010101" pitchFamily="2" charset="-122"/>
              </a:rPr>
              <a:t>icy</a:t>
            </a:r>
            <a:r>
              <a:rPr lang="en-US" altLang="zh-CN" sz="2400" dirty="0">
                <a:solidFill>
                  <a:prstClr val="black"/>
                </a:solidFill>
                <a:latin typeface="Times New Roman" panose="02020603050405020304" pitchFamily="18" charset="0"/>
                <a:ea typeface="宋体" panose="02010600030101010101" pitchFamily="2" charset="-122"/>
              </a:rPr>
              <a:t> water made me shiver with coldness and fear, and I cannot resist crying with my eyes closed, reckoning that I would die . However, survival instinct made me compose myself. Failed as I had many times, my mind began to race, trying to think of a good solution. With  my arms still stretching out on the ice,  I </a:t>
            </a:r>
            <a:r>
              <a:rPr lang="en-US" altLang="zh-CN" sz="2400" dirty="0">
                <a:solidFill>
                  <a:schemeClr val="tx1"/>
                </a:solidFill>
                <a:latin typeface="Times New Roman" panose="02020603050405020304" pitchFamily="18" charset="0"/>
                <a:ea typeface="宋体" panose="02010600030101010101" pitchFamily="2" charset="-122"/>
              </a:rPr>
              <a:t>discreetly</a:t>
            </a:r>
            <a:r>
              <a:rPr lang="en-US" altLang="zh-CN" sz="2400" dirty="0">
                <a:solidFill>
                  <a:prstClr val="black"/>
                </a:solidFill>
                <a:latin typeface="Times New Roman" panose="02020603050405020304" pitchFamily="18" charset="0"/>
                <a:ea typeface="宋体" panose="02010600030101010101" pitchFamily="2" charset="-122"/>
              </a:rPr>
              <a:t> </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fumbled for something that is hard with my foot under the ice. All of a </a:t>
            </a:r>
            <a:r>
              <a:rPr lang="en-US" altLang="zh-CN" sz="2400" u="sng" kern="0" dirty="0">
                <a:effectLst/>
                <a:latin typeface="Times New Roman" panose="02020603050405020304" pitchFamily="18" charset="0"/>
                <a:ea typeface="宋体" panose="02010600030101010101" pitchFamily="2" charset="-122"/>
                <a:cs typeface="Times New Roman" panose="02020603050405020304" pitchFamily="18" charset="0"/>
              </a:rPr>
              <a:t>sudden</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 a hard thing touched my foot, maybe a stone, </a:t>
            </a:r>
            <a:r>
              <a:rPr lang="en-US" altLang="zh-CN" sz="2400" kern="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many tortoise shells </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(the tortoises died in summer) or something else. </a:t>
            </a:r>
            <a:r>
              <a:rPr lang="en-US" altLang="zh-CN" sz="2400" dirty="0">
                <a:latin typeface="Times New Roman" panose="02020603050405020304" pitchFamily="18" charset="0"/>
                <a:ea typeface="宋体" panose="02010600030101010101" pitchFamily="2" charset="-122"/>
              </a:rPr>
              <a:t>A feeling of hope </a:t>
            </a:r>
            <a:r>
              <a:rPr lang="en-US" altLang="zh-CN" sz="2400" dirty="0">
                <a:solidFill>
                  <a:schemeClr val="tx1"/>
                </a:solidFill>
                <a:latin typeface="Times New Roman" panose="02020603050405020304" pitchFamily="18" charset="0"/>
                <a:ea typeface="宋体" panose="02010600030101010101" pitchFamily="2" charset="-122"/>
              </a:rPr>
              <a:t>slowly crept up on </a:t>
            </a:r>
            <a:r>
              <a:rPr lang="en-US" altLang="zh-CN" sz="2400" dirty="0">
                <a:latin typeface="Times New Roman" panose="02020603050405020304" pitchFamily="18" charset="0"/>
                <a:ea typeface="宋体" panose="02010600030101010101" pitchFamily="2" charset="-122"/>
              </a:rPr>
              <a:t>me. Supported by the hard objects, I moved inch by inch. As if a century had passed, Ultimately, I crawled out of the ice hole.  Staying flat on the ice, I rolled on it and survived. My face beamed and my bright smile lit up the whole sky. At this time, </a:t>
            </a:r>
            <a:r>
              <a:rPr lang="en-US" altLang="zh-CN" sz="2400" u="sng" dirty="0">
                <a:latin typeface="Times New Roman" panose="02020603050405020304" pitchFamily="18" charset="0"/>
                <a:ea typeface="宋体" panose="02010600030101010101" pitchFamily="2" charset="-122"/>
              </a:rPr>
              <a:t>Harry</a:t>
            </a:r>
            <a:r>
              <a:rPr lang="en-US" altLang="zh-CN" sz="2400" dirty="0">
                <a:latin typeface="Times New Roman" panose="02020603050405020304" pitchFamily="18" charset="0"/>
                <a:ea typeface="宋体" panose="02010600030101010101" pitchFamily="2" charset="-122"/>
              </a:rPr>
              <a:t> came back with a oak limb in his hand. Looking at me </a:t>
            </a:r>
            <a:r>
              <a:rPr lang="en-US" altLang="zh-CN" sz="2400" dirty="0">
                <a:solidFill>
                  <a:schemeClr val="tx1"/>
                </a:solidFill>
                <a:latin typeface="Times New Roman" panose="02020603050405020304" pitchFamily="18" charset="0"/>
                <a:ea typeface="宋体" panose="02010600030101010101" pitchFamily="2" charset="-122"/>
              </a:rPr>
              <a:t>rolling o</a:t>
            </a:r>
            <a:r>
              <a:rPr lang="en-US" altLang="zh-CN" sz="2400" dirty="0">
                <a:latin typeface="Times New Roman" panose="02020603050405020304" pitchFamily="18" charset="0"/>
                <a:ea typeface="宋体" panose="02010600030101010101" pitchFamily="2" charset="-122"/>
              </a:rPr>
              <a:t>n the ice safe and sound, he rooted to the spot with his mouth open wide. </a:t>
            </a:r>
          </a:p>
          <a:p>
            <a:endParaRPr lang="zh-CN" altLang="en-US" sz="2400" dirty="0">
              <a:latin typeface="Arial" panose="020B0604020202020204" pitchFamily="34" charset="0"/>
              <a:ea typeface="宋体" panose="02010600030101010101" pitchFamily="2" charset="-122"/>
            </a:endParaRPr>
          </a:p>
          <a:p>
            <a:endParaRPr lang="en-US" altLang="zh-CN" sz="2400" dirty="0">
              <a:solidFill>
                <a:prstClr val="black"/>
              </a:solidFill>
              <a:latin typeface="Times New Roman" panose="02020603050405020304" pitchFamily="18" charset="0"/>
              <a:ea typeface="宋体" panose="02010600030101010101" pitchFamily="2" charset="-122"/>
            </a:endParaRPr>
          </a:p>
        </p:txBody>
      </p:sp>
      <p:sp>
        <p:nvSpPr>
          <p:cNvPr id="8" name="TextBox 7"/>
          <p:cNvSpPr txBox="1"/>
          <p:nvPr/>
        </p:nvSpPr>
        <p:spPr>
          <a:xfrm>
            <a:off x="2733741" y="0"/>
            <a:ext cx="7049312" cy="646331"/>
          </a:xfrm>
          <a:prstGeom prst="rect">
            <a:avLst/>
          </a:prstGeom>
          <a:noFill/>
        </p:spPr>
        <p:txBody>
          <a:bodyPr wrap="square" rtlCol="0">
            <a:spAutoFit/>
          </a:bodyPr>
          <a:lstStyle/>
          <a:p>
            <a:pPr algn="ctr"/>
            <a:r>
              <a:rPr lang="en-US" altLang="zh-CN" sz="3600" b="1" dirty="0">
                <a:solidFill>
                  <a:srgbClr val="FF0000"/>
                </a:solidFill>
              </a:rPr>
              <a:t>“</a:t>
            </a:r>
            <a:r>
              <a:rPr lang="zh-CN" altLang="en-US" sz="3600" b="1" dirty="0">
                <a:solidFill>
                  <a:srgbClr val="FF0000"/>
                </a:solidFill>
              </a:rPr>
              <a:t>欧亨利式结尾</a:t>
            </a:r>
            <a:r>
              <a:rPr lang="en-US" altLang="zh-CN" sz="3600" b="1" dirty="0">
                <a:solidFill>
                  <a:srgbClr val="FF0000"/>
                </a:solidFill>
              </a:rPr>
              <a:t>”</a:t>
            </a:r>
            <a:r>
              <a:rPr lang="zh-CN" altLang="en-US" sz="3600" b="1" dirty="0">
                <a:solidFill>
                  <a:srgbClr val="FF0000"/>
                </a:solidFill>
              </a:rPr>
              <a:t>小尝试</a:t>
            </a:r>
            <a:endParaRPr lang="zh-CN" altLang="en-US" sz="3200"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52724" y="286793"/>
            <a:ext cx="3841989" cy="646331"/>
          </a:xfrm>
          <a:prstGeom prst="rect">
            <a:avLst/>
          </a:prstGeom>
          <a:noFill/>
        </p:spPr>
        <p:txBody>
          <a:bodyPr wrap="square" rtlCol="0">
            <a:spAutoFit/>
          </a:bodyPr>
          <a:lstStyle/>
          <a:p>
            <a:r>
              <a:rPr lang="en-US" altLang="zh-CN" sz="3600" dirty="0"/>
              <a:t>a possible version</a:t>
            </a:r>
            <a:endParaRPr lang="zh-CN" altLang="en-US" sz="3200" b="1" dirty="0">
              <a:solidFill>
                <a:srgbClr val="FF0000"/>
              </a:solidFill>
            </a:endParaRPr>
          </a:p>
        </p:txBody>
      </p:sp>
      <p:sp>
        <p:nvSpPr>
          <p:cNvPr id="6" name="矩形 5"/>
          <p:cNvSpPr/>
          <p:nvPr/>
        </p:nvSpPr>
        <p:spPr>
          <a:xfrm>
            <a:off x="436913" y="1133906"/>
            <a:ext cx="11117805" cy="452431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b="1" dirty="0"/>
              <a:t>Para. 2: </a:t>
            </a:r>
          </a:p>
          <a:p>
            <a:r>
              <a:rPr lang="en-US" altLang="zh-CN" sz="2400" b="1" dirty="0"/>
              <a:t>      </a:t>
            </a:r>
            <a:r>
              <a:rPr lang="en-US" altLang="zh-CN" sz="2400" b="1" i="1" dirty="0"/>
              <a:t>I crashed through the kitchen door, sobbing, mum rushed over.</a:t>
            </a:r>
            <a:r>
              <a:rPr lang="en-US" altLang="zh-CN" sz="2400" i="1" dirty="0"/>
              <a:t> </a:t>
            </a:r>
            <a:r>
              <a:rPr lang="en-US" altLang="zh-CN" sz="2400" dirty="0">
                <a:solidFill>
                  <a:schemeClr val="tx1"/>
                </a:solidFill>
                <a:latin typeface="Times New Roman" panose="02020603050405020304" pitchFamily="18" charset="0"/>
                <a:cs typeface="Times New Roman" panose="02020603050405020304" pitchFamily="18" charset="0"/>
              </a:rPr>
              <a:t>Looking at me shivering with coldness, She </a:t>
            </a:r>
            <a:r>
              <a:rPr lang="en-US" altLang="zh-CN" sz="2400">
                <a:solidFill>
                  <a:schemeClr val="tx1"/>
                </a:solidFill>
                <a:latin typeface="Times New Roman" panose="02020603050405020304" pitchFamily="18" charset="0"/>
                <a:cs typeface="Times New Roman" panose="02020603050405020304" pitchFamily="18" charset="0"/>
              </a:rPr>
              <a:t>asked me in </a:t>
            </a:r>
            <a:r>
              <a:rPr lang="en-US" altLang="zh-CN" sz="2400" dirty="0">
                <a:solidFill>
                  <a:schemeClr val="tx1"/>
                </a:solidFill>
                <a:latin typeface="Times New Roman" panose="02020603050405020304" pitchFamily="18" charset="0"/>
                <a:cs typeface="Times New Roman" panose="02020603050405020304" pitchFamily="18" charset="0"/>
              </a:rPr>
              <a:t>surprise, “what had happened?” Before I answered, she quickly took off  my wet </a:t>
            </a:r>
            <a:r>
              <a:rPr lang="en-US" altLang="zh-CN" sz="2400" u="sng" dirty="0">
                <a:solidFill>
                  <a:schemeClr val="tx1"/>
                </a:solidFill>
                <a:latin typeface="Times New Roman" panose="02020603050405020304" pitchFamily="18" charset="0"/>
                <a:cs typeface="Times New Roman" panose="02020603050405020304" pitchFamily="18" charset="0"/>
              </a:rPr>
              <a:t>coat</a:t>
            </a:r>
            <a:r>
              <a:rPr lang="en-US" altLang="zh-CN" sz="2400" dirty="0">
                <a:solidFill>
                  <a:schemeClr val="tx1"/>
                </a:solidFill>
                <a:latin typeface="Times New Roman" panose="02020603050405020304" pitchFamily="18" charset="0"/>
                <a:cs typeface="Times New Roman" panose="02020603050405020304" pitchFamily="18" charset="0"/>
              </a:rPr>
              <a:t> and gave me a hot bath. After then, she asked me to rest on the bed. I sobbed out my grievances to her. </a:t>
            </a:r>
            <a:r>
              <a:rPr lang="en-US" altLang="zh-CN" sz="2400" kern="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Fuming with rage,</a:t>
            </a:r>
            <a:r>
              <a:rPr lang="en-US" altLang="zh-CN" sz="2400" kern="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she told Harry off.</a:t>
            </a:r>
          </a:p>
          <a:p>
            <a:r>
              <a:rPr lang="en-US" altLang="zh-CN" sz="2400" dirty="0">
                <a:solidFill>
                  <a:schemeClr val="tx1"/>
                </a:solidFill>
                <a:latin typeface="Times New Roman" panose="02020603050405020304" pitchFamily="18" charset="0"/>
                <a:cs typeface="Times New Roman" panose="02020603050405020304" pitchFamily="18" charset="0"/>
              </a:rPr>
              <a:t>His head drooping, Harry was fear-ridden, saying nothing. So ashamed was he that he could feel the blood rush to his face.  Scolded as he was, he didn’t change himself thoroughly, I changed myself root and branch. After that, the </a:t>
            </a:r>
            <a:r>
              <a:rPr lang="en-US" altLang="zh-CN" sz="2400" u="sng" dirty="0">
                <a:solidFill>
                  <a:schemeClr val="tx1"/>
                </a:solidFill>
                <a:latin typeface="Times New Roman" panose="02020603050405020304" pitchFamily="18" charset="0"/>
                <a:cs typeface="Times New Roman" panose="02020603050405020304" pitchFamily="18" charset="0"/>
              </a:rPr>
              <a:t>pond</a:t>
            </a:r>
            <a:r>
              <a:rPr lang="en-US" altLang="zh-CN" sz="2400" dirty="0">
                <a:solidFill>
                  <a:schemeClr val="tx1"/>
                </a:solidFill>
                <a:latin typeface="Times New Roman" panose="02020603050405020304" pitchFamily="18" charset="0"/>
                <a:cs typeface="Times New Roman" panose="02020603050405020304" pitchFamily="18" charset="0"/>
              </a:rPr>
              <a:t> put a brand in my heart that I could never erase. It was “the pond”  that made me understand at times we should say “No” to others in the first place. I didn't try to </a:t>
            </a:r>
            <a:r>
              <a:rPr lang="en-US" altLang="zh-CN" sz="2400" u="sng" dirty="0">
                <a:solidFill>
                  <a:schemeClr val="tx1"/>
                </a:solidFill>
                <a:latin typeface="Times New Roman" panose="02020603050405020304" pitchFamily="18" charset="0"/>
                <a:cs typeface="Times New Roman" panose="02020603050405020304" pitchFamily="18" charset="0"/>
              </a:rPr>
              <a:t>please</a:t>
            </a:r>
            <a:r>
              <a:rPr lang="en-US" altLang="zh-CN" sz="2400" dirty="0">
                <a:solidFill>
                  <a:schemeClr val="tx1"/>
                </a:solidFill>
                <a:latin typeface="Times New Roman" panose="02020603050405020304" pitchFamily="18" charset="0"/>
                <a:cs typeface="Times New Roman" panose="02020603050405020304" pitchFamily="18" charset="0"/>
              </a:rPr>
              <a:t> others any more to put my ass on the line. For the rest of my life, I myself am the most expensive. </a:t>
            </a: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1062892" y="144842"/>
            <a:ext cx="9550399" cy="477054"/>
          </a:xfrm>
          <a:prstGeom prst="rect">
            <a:avLst/>
          </a:prstGeom>
          <a:noFill/>
        </p:spPr>
        <p:txBody>
          <a:bodyPr wrap="square" rtlCol="0">
            <a:spAutoFit/>
          </a:bodyPr>
          <a:lstStyle/>
          <a:p>
            <a:pPr algn="ctr">
              <a:lnSpc>
                <a:spcPts val="3000"/>
              </a:lnSpc>
            </a:pPr>
            <a:r>
              <a:rPr lang="zh-CN" altLang="en-US" sz="2800" b="1" kern="1800" dirty="0">
                <a:solidFill>
                  <a:srgbClr val="FF0000"/>
                </a:solidFill>
                <a:latin typeface="Arial" panose="020B0604020202020204" pitchFamily="34" charset="0"/>
                <a:ea typeface="宋体" panose="02010600030101010101" pitchFamily="2" charset="-122"/>
                <a:cs typeface="Arial" panose="020B0604020202020204" pitchFamily="34" charset="0"/>
              </a:rPr>
              <a:t>读后续写原文欣赏</a:t>
            </a:r>
            <a:endParaRPr lang="zh-CN" altLang="zh-CN" sz="2800" kern="100" dirty="0">
              <a:solidFill>
                <a:srgbClr val="FF0000"/>
              </a:solidFill>
              <a:effectLst/>
              <a:latin typeface="等线" panose="02010600030101010101" charset="-122"/>
              <a:ea typeface="等线" panose="02010600030101010101" charset="-122"/>
              <a:cs typeface="Times New Roman" panose="02020603050405020304" pitchFamily="18" charset="0"/>
            </a:endParaRPr>
          </a:p>
        </p:txBody>
      </p:sp>
      <p:pic>
        <p:nvPicPr>
          <p:cNvPr id="2" name="图片 1"/>
          <p:cNvPicPr>
            <a:picLocks noChangeAspect="1"/>
          </p:cNvPicPr>
          <p:nvPr/>
        </p:nvPicPr>
        <p:blipFill>
          <a:blip r:embed="rId3"/>
          <a:stretch>
            <a:fillRect/>
          </a:stretch>
        </p:blipFill>
        <p:spPr>
          <a:xfrm>
            <a:off x="485030" y="844062"/>
            <a:ext cx="6925586" cy="5869096"/>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2692" y="1602154"/>
            <a:ext cx="4216693" cy="49940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1062892" y="144842"/>
            <a:ext cx="9550399" cy="477054"/>
          </a:xfrm>
          <a:prstGeom prst="rect">
            <a:avLst/>
          </a:prstGeom>
          <a:noFill/>
        </p:spPr>
        <p:txBody>
          <a:bodyPr wrap="square" rtlCol="0">
            <a:spAutoFit/>
          </a:bodyPr>
          <a:lstStyle/>
          <a:p>
            <a:pPr algn="ctr">
              <a:lnSpc>
                <a:spcPts val="3000"/>
              </a:lnSpc>
            </a:pPr>
            <a:r>
              <a:rPr lang="zh-CN" altLang="en-US" sz="2800" b="1" kern="1800" dirty="0">
                <a:solidFill>
                  <a:srgbClr val="FF0000"/>
                </a:solidFill>
                <a:latin typeface="Arial" panose="020B0604020202020204" pitchFamily="34" charset="0"/>
                <a:ea typeface="宋体" panose="02010600030101010101" pitchFamily="2" charset="-122"/>
                <a:cs typeface="Arial" panose="020B0604020202020204" pitchFamily="34" charset="0"/>
              </a:rPr>
              <a:t>读后续写原文欣赏</a:t>
            </a:r>
            <a:endParaRPr lang="zh-CN" altLang="zh-CN" sz="2800" kern="100" dirty="0">
              <a:solidFill>
                <a:srgbClr val="FF0000"/>
              </a:solidFill>
              <a:effectLst/>
              <a:latin typeface="等线" panose="02010600030101010101" charset="-122"/>
              <a:ea typeface="等线" panose="02010600030101010101" charset="-122"/>
              <a:cs typeface="Times New Roman" panose="02020603050405020304" pitchFamily="18" charset="0"/>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046" y="740508"/>
            <a:ext cx="10957169" cy="583027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0469" y="1765905"/>
            <a:ext cx="1969477" cy="5092095"/>
          </a:xfrm>
          <a:prstGeom prst="rect">
            <a:avLst/>
          </a:prstGeom>
        </p:spPr>
      </p:pic>
      <p:sp>
        <p:nvSpPr>
          <p:cNvPr id="17" name="文本框 16"/>
          <p:cNvSpPr txBox="1"/>
          <p:nvPr/>
        </p:nvSpPr>
        <p:spPr>
          <a:xfrm>
            <a:off x="2665047" y="121396"/>
            <a:ext cx="8378092" cy="477054"/>
          </a:xfrm>
          <a:prstGeom prst="rect">
            <a:avLst/>
          </a:prstGeom>
          <a:noFill/>
        </p:spPr>
        <p:txBody>
          <a:bodyPr wrap="square" rtlCol="0">
            <a:spAutoFit/>
          </a:bodyPr>
          <a:lstStyle/>
          <a:p>
            <a:pPr algn="ctr">
              <a:lnSpc>
                <a:spcPts val="3000"/>
              </a:lnSpc>
            </a:pPr>
            <a:r>
              <a:rPr kumimoji="0" lang="en-US" altLang="zh-CN" sz="36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 Step 4     </a:t>
            </a:r>
            <a:r>
              <a:rPr lang="en-US" altLang="zh-CN" sz="3600" dirty="0">
                <a:solidFill>
                  <a:schemeClr val="tx1">
                    <a:lumMod val="75000"/>
                    <a:lumOff val="25000"/>
                  </a:schemeClr>
                </a:solidFill>
                <a:latin typeface="方正姚体" panose="02010601030101010101" pitchFamily="2" charset="-122"/>
                <a:ea typeface="方正姚体" panose="02010601030101010101" pitchFamily="2" charset="-122"/>
              </a:rPr>
              <a:t>Thematic sublimation</a:t>
            </a:r>
            <a:r>
              <a:rPr lang="zh-CN" altLang="en-US" sz="3200" dirty="0">
                <a:solidFill>
                  <a:schemeClr val="tx1">
                    <a:lumMod val="75000"/>
                    <a:lumOff val="25000"/>
                  </a:schemeClr>
                </a:solidFill>
                <a:latin typeface="方正姚体" panose="02010601030101010101" pitchFamily="2" charset="-122"/>
                <a:ea typeface="方正姚体" panose="02010601030101010101" pitchFamily="2" charset="-122"/>
              </a:rPr>
              <a:t>主题升华</a:t>
            </a:r>
            <a:endParaRPr lang="en-US" altLang="zh-CN" sz="3200" dirty="0">
              <a:solidFill>
                <a:schemeClr val="tx1">
                  <a:lumMod val="75000"/>
                  <a:lumOff val="25000"/>
                </a:schemeClr>
              </a:solidFill>
              <a:latin typeface="方正姚体" panose="02010601030101010101" pitchFamily="2" charset="-122"/>
              <a:ea typeface="方正姚体" panose="02010601030101010101" pitchFamily="2" charset="-122"/>
            </a:endParaRPr>
          </a:p>
        </p:txBody>
      </p:sp>
      <p:sp>
        <p:nvSpPr>
          <p:cNvPr id="16" name="文本框 15"/>
          <p:cNvSpPr txBox="1"/>
          <p:nvPr/>
        </p:nvSpPr>
        <p:spPr>
          <a:xfrm>
            <a:off x="362430" y="0"/>
            <a:ext cx="2801818" cy="646331"/>
          </a:xfrm>
          <a:prstGeom prst="rect">
            <a:avLst/>
          </a:prstGeom>
          <a:noFill/>
        </p:spPr>
        <p:txBody>
          <a:bodyPr wrap="square" rtlCol="0">
            <a:spAutoFit/>
          </a:bodyPr>
          <a:lstStyle/>
          <a:p>
            <a:r>
              <a:rPr lang="zh-CN" altLang="en-US" sz="3600" dirty="0">
                <a:solidFill>
                  <a:srgbClr val="FF0000"/>
                </a:solidFill>
              </a:rPr>
              <a:t>美文欣赏</a:t>
            </a:r>
          </a:p>
        </p:txBody>
      </p:sp>
      <p:sp>
        <p:nvSpPr>
          <p:cNvPr id="18" name="文本框 17"/>
          <p:cNvSpPr txBox="1"/>
          <p:nvPr/>
        </p:nvSpPr>
        <p:spPr>
          <a:xfrm>
            <a:off x="362430" y="711515"/>
            <a:ext cx="9222155" cy="6001643"/>
          </a:xfrm>
          <a:prstGeom prst="rect">
            <a:avLst/>
          </a:prstGeom>
          <a:noFill/>
        </p:spPr>
        <p:txBody>
          <a:bodyPr wrap="square" rtlCol="0">
            <a:spAutoFit/>
          </a:bodyPr>
          <a:lstStyle/>
          <a:p>
            <a:pPr algn="just"/>
            <a:r>
              <a:rPr lang="en-US" altLang="zh-CN" sz="2400" kern="100" dirty="0">
                <a:effectLst/>
                <a:latin typeface="Times New Roman" panose="02020603050405020304" pitchFamily="18" charset="0"/>
                <a:ea typeface="等线" panose="02010600030101010101" charset="-122"/>
                <a:cs typeface="Times New Roman" panose="02020603050405020304" pitchFamily="18" charset="0"/>
              </a:rPr>
              <a:t>If you don't want to do something for somebody, you should manage to say "No." in the first place.</a:t>
            </a:r>
            <a:endParaRPr lang="zh-CN" altLang="zh-CN" sz="2400"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kern="100" dirty="0">
                <a:effectLst/>
                <a:latin typeface="Times New Roman" panose="02020603050405020304" pitchFamily="18" charset="0"/>
                <a:ea typeface="等线" panose="02010600030101010101" charset="-122"/>
                <a:cs typeface="Times New Roman" panose="02020603050405020304" pitchFamily="18" charset="0"/>
              </a:rPr>
              <a:t>The moment you give in, you've given them the impression that they can use your time as long as they try hard enough.</a:t>
            </a:r>
            <a:endParaRPr lang="zh-CN" altLang="zh-CN" sz="2400"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kern="100" dirty="0">
                <a:effectLst/>
                <a:latin typeface="Times New Roman" panose="02020603050405020304" pitchFamily="18" charset="0"/>
                <a:ea typeface="等线" panose="02010600030101010101" charset="-122"/>
                <a:cs typeface="Times New Roman" panose="02020603050405020304" pitchFamily="18" charset="0"/>
              </a:rPr>
              <a:t>No "Let me see."</a:t>
            </a:r>
            <a:endParaRPr lang="zh-CN" altLang="zh-CN" sz="2400"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kern="100" dirty="0">
                <a:effectLst/>
                <a:latin typeface="Times New Roman" panose="02020603050405020304" pitchFamily="18" charset="0"/>
                <a:ea typeface="等线" panose="02010600030101010101" charset="-122"/>
                <a:cs typeface="Times New Roman" panose="02020603050405020304" pitchFamily="18" charset="0"/>
              </a:rPr>
              <a:t>No "Maybe."</a:t>
            </a:r>
            <a:endParaRPr lang="zh-CN" altLang="zh-CN" sz="2400"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kern="100" dirty="0">
                <a:effectLst/>
                <a:latin typeface="Times New Roman" panose="02020603050405020304" pitchFamily="18" charset="0"/>
                <a:ea typeface="等线" panose="02010600030101010101" charset="-122"/>
                <a:cs typeface="Times New Roman" panose="02020603050405020304" pitchFamily="18" charset="0"/>
              </a:rPr>
              <a:t>Just "No." and a "Sorry." if you want to be polite.</a:t>
            </a:r>
            <a:endParaRPr lang="zh-CN" altLang="zh-CN" sz="2400"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kern="100" dirty="0">
                <a:effectLst/>
                <a:latin typeface="Times New Roman" panose="02020603050405020304" pitchFamily="18" charset="0"/>
                <a:ea typeface="等线" panose="02010600030101010101" charset="-122"/>
                <a:cs typeface="Times New Roman" panose="02020603050405020304" pitchFamily="18" charset="0"/>
              </a:rPr>
              <a:t>Or you can ask "How much?" if it suits you.</a:t>
            </a:r>
            <a:endParaRPr lang="zh-CN" altLang="zh-CN" sz="2400"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kern="100" dirty="0">
                <a:effectLst/>
                <a:latin typeface="Times New Roman" panose="02020603050405020304" pitchFamily="18" charset="0"/>
                <a:ea typeface="等线" panose="02010600030101010101" charset="-122"/>
                <a:cs typeface="Times New Roman" panose="02020603050405020304" pitchFamily="18" charset="0"/>
              </a:rPr>
              <a:t>Time is the most precious thing that we have.</a:t>
            </a:r>
            <a:endParaRPr lang="zh-CN" altLang="zh-CN" sz="2400"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kern="100" dirty="0">
                <a:effectLst/>
                <a:latin typeface="Times New Roman" panose="02020603050405020304" pitchFamily="18" charset="0"/>
                <a:ea typeface="等线" panose="02010600030101010101" charset="-122"/>
                <a:cs typeface="Times New Roman" panose="02020603050405020304" pitchFamily="18" charset="0"/>
              </a:rPr>
              <a:t>Once you lose a piece of it, you can never get it back.</a:t>
            </a:r>
            <a:endParaRPr lang="zh-CN" altLang="zh-CN" sz="2400"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kern="100" dirty="0">
                <a:effectLst/>
                <a:latin typeface="Times New Roman" panose="02020603050405020304" pitchFamily="18" charset="0"/>
                <a:ea typeface="等线" panose="02010600030101010101" charset="-122"/>
                <a:cs typeface="Times New Roman" panose="02020603050405020304" pitchFamily="18" charset="0"/>
              </a:rPr>
              <a:t>And you have the freedom to decide how to use each piece of it.</a:t>
            </a:r>
            <a:endParaRPr lang="zh-CN" altLang="zh-CN" sz="2400"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kern="100" dirty="0">
                <a:effectLst/>
                <a:latin typeface="Times New Roman" panose="02020603050405020304" pitchFamily="18" charset="0"/>
                <a:ea typeface="等线" panose="02010600030101010101" charset="-122"/>
                <a:cs typeface="Times New Roman" panose="02020603050405020304" pitchFamily="18" charset="0"/>
              </a:rPr>
              <a:t>So if someone want a piece of your time, they have to be worth it, either by being someone you truly care about or by providing enough payment.</a:t>
            </a:r>
            <a:endParaRPr lang="zh-CN" altLang="zh-CN" sz="2400"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kern="100" dirty="0">
                <a:effectLst/>
                <a:latin typeface="Times New Roman" panose="02020603050405020304" pitchFamily="18" charset="0"/>
                <a:ea typeface="等线" panose="02010600030101010101" charset="-122"/>
                <a:cs typeface="Times New Roman" panose="02020603050405020304" pitchFamily="18" charset="0"/>
              </a:rPr>
              <a:t>Let me say it once again.</a:t>
            </a:r>
            <a:endParaRPr lang="zh-CN" altLang="zh-CN" sz="2400"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kern="100" dirty="0">
                <a:effectLst/>
                <a:latin typeface="Times New Roman" panose="02020603050405020304" pitchFamily="18" charset="0"/>
                <a:ea typeface="等线" panose="02010600030101010101" charset="-122"/>
                <a:cs typeface="Times New Roman" panose="02020603050405020304" pitchFamily="18" charset="0"/>
              </a:rPr>
              <a:t>Time is the most precious thing that we have. Learn to refuse when people ask for your time.</a:t>
            </a:r>
            <a:endParaRPr lang="zh-CN" altLang="zh-CN" sz="2400" kern="100" dirty="0">
              <a:effectLst/>
              <a:latin typeface="等线" panose="02010600030101010101" charset="-122"/>
              <a:ea typeface="等线" panose="02010600030101010101" charset="-122"/>
              <a:cs typeface="Times New Roman" panose="02020603050405020304" pitchFamily="18" charset="0"/>
            </a:endParaRPr>
          </a:p>
        </p:txBody>
      </p:sp>
      <p:sp>
        <p:nvSpPr>
          <p:cNvPr id="19" name="文本框 18"/>
          <p:cNvSpPr txBox="1"/>
          <p:nvPr/>
        </p:nvSpPr>
        <p:spPr>
          <a:xfrm rot="1867309">
            <a:off x="5891506" y="2948167"/>
            <a:ext cx="4720492" cy="523220"/>
          </a:xfrm>
          <a:prstGeom prst="rect">
            <a:avLst/>
          </a:prstGeom>
          <a:noFill/>
        </p:spPr>
        <p:txBody>
          <a:bodyPr wrap="square" rtlCol="0">
            <a:spAutoFit/>
          </a:bodyPr>
          <a:lstStyle/>
          <a:p>
            <a:pPr algn="ctr"/>
            <a:r>
              <a:rPr lang="zh-CN" altLang="zh-CN" sz="2800" b="1" kern="100" dirty="0">
                <a:solidFill>
                  <a:srgbClr val="FF0000"/>
                </a:solidFill>
                <a:effectLst/>
                <a:latin typeface="等线" panose="02010600030101010101" charset="-122"/>
                <a:ea typeface="等线" panose="02010600030101010101" charset="-122"/>
                <a:cs typeface="Times New Roman" panose="02020603050405020304" pitchFamily="18" charset="0"/>
              </a:rPr>
              <a:t>学会拒绝，你才能走得更远</a:t>
            </a: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914769" y="0"/>
            <a:ext cx="7823200" cy="461665"/>
          </a:xfrm>
          <a:prstGeom prst="rect">
            <a:avLst/>
          </a:prstGeom>
          <a:noFill/>
        </p:spPr>
        <p:txBody>
          <a:bodyPr wrap="square" rtlCol="0">
            <a:spAutoFit/>
          </a:bodyPr>
          <a:lstStyle/>
          <a:p>
            <a:pPr algn="ctr"/>
            <a:r>
              <a:rPr kumimoji="0" lang="en-US" altLang="zh-CN" sz="24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Step 1        </a:t>
            </a:r>
            <a:r>
              <a:rPr lang="en-US" altLang="zh-CN" sz="2400" dirty="0">
                <a:solidFill>
                  <a:srgbClr val="333333"/>
                </a:solidFill>
                <a:latin typeface="微软雅黑" panose="020B0503020204020204" pitchFamily="34" charset="-122"/>
                <a:ea typeface="微软雅黑" panose="020B0503020204020204" pitchFamily="34" charset="-122"/>
              </a:rPr>
              <a:t>Scenario introduction</a:t>
            </a:r>
            <a:r>
              <a:rPr lang="zh-CN" altLang="en-US" sz="2400" dirty="0">
                <a:solidFill>
                  <a:schemeClr val="tx1">
                    <a:lumMod val="75000"/>
                    <a:lumOff val="25000"/>
                  </a:schemeClr>
                </a:solidFill>
                <a:latin typeface="Times New Roman" panose="02020603050405020304" pitchFamily="18" charset="0"/>
                <a:ea typeface="方正姚体" panose="02010601030101010101" pitchFamily="2" charset="-122"/>
                <a:cs typeface="Times New Roman" panose="02020603050405020304" pitchFamily="18" charset="0"/>
              </a:rPr>
              <a:t>情景导入</a:t>
            </a:r>
            <a:endParaRPr lang="en-US" altLang="zh-CN" sz="2400" dirty="0">
              <a:solidFill>
                <a:schemeClr val="tx1">
                  <a:lumMod val="75000"/>
                  <a:lumOff val="25000"/>
                </a:schemeClr>
              </a:solidFill>
              <a:latin typeface="Times New Roman" panose="02020603050405020304" pitchFamily="18" charset="0"/>
              <a:ea typeface="方正姚体" panose="02010601030101010101" pitchFamily="2" charset="-122"/>
              <a:cs typeface="Times New Roman" panose="02020603050405020304" pitchFamily="18" charset="0"/>
            </a:endParaRPr>
          </a:p>
        </p:txBody>
      </p:sp>
      <p:pic>
        <p:nvPicPr>
          <p:cNvPr id="2" name="图片 1"/>
          <p:cNvPicPr>
            <a:picLocks noChangeAspect="1"/>
          </p:cNvPicPr>
          <p:nvPr/>
        </p:nvPicPr>
        <p:blipFill>
          <a:blip r:embed="rId3"/>
          <a:stretch>
            <a:fillRect/>
          </a:stretch>
        </p:blipFill>
        <p:spPr>
          <a:xfrm>
            <a:off x="295910" y="384175"/>
            <a:ext cx="11449050" cy="652462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r="-1397" b="4704"/>
          <a:stretch>
            <a:fillRect/>
          </a:stretch>
        </p:blipFill>
        <p:spPr>
          <a:xfrm>
            <a:off x="10488734" y="976922"/>
            <a:ext cx="1703266" cy="4052020"/>
          </a:xfrm>
          <a:prstGeom prst="rect">
            <a:avLst/>
          </a:prstGeom>
        </p:spPr>
      </p:pic>
      <p:sp>
        <p:nvSpPr>
          <p:cNvPr id="17" name="文本框 16"/>
          <p:cNvSpPr txBox="1"/>
          <p:nvPr/>
        </p:nvSpPr>
        <p:spPr>
          <a:xfrm>
            <a:off x="1062892" y="144842"/>
            <a:ext cx="9550399" cy="477054"/>
          </a:xfrm>
          <a:prstGeom prst="rect">
            <a:avLst/>
          </a:prstGeom>
          <a:noFill/>
        </p:spPr>
        <p:txBody>
          <a:bodyPr wrap="square" rtlCol="0">
            <a:spAutoFit/>
          </a:bodyPr>
          <a:lstStyle/>
          <a:p>
            <a:pPr algn="ctr">
              <a:lnSpc>
                <a:spcPts val="3000"/>
              </a:lnSpc>
            </a:pPr>
            <a:r>
              <a:rPr lang="zh-CN" altLang="zh-CN" sz="2800" b="1" kern="1800" dirty="0">
                <a:solidFill>
                  <a:srgbClr val="FF0000"/>
                </a:solidFill>
                <a:effectLst/>
                <a:latin typeface="Arial" panose="020B0604020202020204" pitchFamily="34" charset="0"/>
                <a:ea typeface="宋体" panose="02010600030101010101" pitchFamily="2" charset="-122"/>
                <a:cs typeface="Arial" panose="020B0604020202020204" pitchFamily="34" charset="0"/>
              </a:rPr>
              <a:t>人生需要学会拒绝，教你一些花式英文拒绝表达公式</a:t>
            </a:r>
            <a:r>
              <a:rPr lang="en-US" altLang="zh-CN" sz="2800" b="1" kern="1800" dirty="0">
                <a:solidFill>
                  <a:srgbClr val="FF0000"/>
                </a:solidFill>
                <a:effectLst/>
                <a:latin typeface="Arial" panose="020B0604020202020204" pitchFamily="34" charset="0"/>
                <a:ea typeface="宋体" panose="02010600030101010101" pitchFamily="2" charset="-122"/>
                <a:cs typeface="Times New Roman" panose="02020603050405020304" pitchFamily="18" charset="0"/>
              </a:rPr>
              <a:t> </a:t>
            </a:r>
            <a:endParaRPr lang="zh-CN" altLang="zh-CN" sz="2800" kern="100" dirty="0">
              <a:solidFill>
                <a:srgbClr val="FF0000"/>
              </a:solidFill>
              <a:effectLst/>
              <a:latin typeface="等线" panose="02010600030101010101" charset="-122"/>
              <a:ea typeface="等线" panose="02010600030101010101" charset="-122"/>
              <a:cs typeface="Times New Roman" panose="02020603050405020304" pitchFamily="18" charset="0"/>
            </a:endParaRPr>
          </a:p>
        </p:txBody>
      </p:sp>
      <p:sp>
        <p:nvSpPr>
          <p:cNvPr id="18" name="文本框 17"/>
          <p:cNvSpPr txBox="1"/>
          <p:nvPr/>
        </p:nvSpPr>
        <p:spPr>
          <a:xfrm>
            <a:off x="388116" y="3833561"/>
            <a:ext cx="4110893" cy="2677656"/>
          </a:xfrm>
          <a:prstGeom prst="rect">
            <a:avLst/>
          </a:prstGeom>
          <a:noFill/>
        </p:spPr>
        <p:txBody>
          <a:bodyPr wrap="square" rtlCol="0">
            <a:spAutoFit/>
          </a:bodyPr>
          <a:lstStyle/>
          <a:p>
            <a:pPr algn="just"/>
            <a:r>
              <a:rPr lang="en-US" altLang="zh-CN" sz="2400" kern="100" dirty="0">
                <a:solidFill>
                  <a:schemeClr val="accent1">
                    <a:lumMod val="75000"/>
                  </a:schemeClr>
                </a:solidFill>
                <a:latin typeface="Times New Roman" panose="02020603050405020304" pitchFamily="18" charset="0"/>
                <a:cs typeface="Times New Roman" panose="02020603050405020304" pitchFamily="18" charset="0"/>
              </a:rPr>
              <a:t>2</a:t>
            </a:r>
            <a:endPar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rPr>
              <a:t>马景涛式</a:t>
            </a:r>
            <a:r>
              <a:rPr lang="en-US" altLang="zh-CN" sz="2400" kern="100" dirty="0">
                <a:solidFill>
                  <a:schemeClr val="accent1">
                    <a:lumMod val="75000"/>
                  </a:schemeClr>
                </a:solidFill>
                <a:latin typeface="Times New Roman" panose="02020603050405020304" pitchFamily="18" charset="0"/>
                <a:cs typeface="Times New Roman" panose="02020603050405020304" pitchFamily="18" charset="0"/>
              </a:rPr>
              <a:t>say no</a:t>
            </a:r>
            <a:r>
              <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rPr>
              <a:t>：</a:t>
            </a:r>
          </a:p>
          <a:p>
            <a:pPr algn="just"/>
            <a:r>
              <a:rPr lang="en-US" altLang="zh-CN" sz="2400" kern="100" dirty="0">
                <a:solidFill>
                  <a:schemeClr val="accent1">
                    <a:lumMod val="75000"/>
                  </a:schemeClr>
                </a:solidFill>
                <a:latin typeface="Times New Roman" panose="02020603050405020304" pitchFamily="18" charset="0"/>
                <a:cs typeface="Times New Roman" panose="02020603050405020304" pitchFamily="18" charset="0"/>
              </a:rPr>
              <a:t>8. Wrong</a:t>
            </a:r>
            <a:r>
              <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rPr>
              <a:t>！</a:t>
            </a:r>
            <a:r>
              <a:rPr lang="en-US" altLang="zh-CN" sz="2400" kern="100" dirty="0">
                <a:solidFill>
                  <a:schemeClr val="accent1">
                    <a:lumMod val="75000"/>
                  </a:schemeClr>
                </a:solidFill>
                <a:latin typeface="Times New Roman" panose="02020603050405020304" pitchFamily="18" charset="0"/>
                <a:cs typeface="Times New Roman" panose="02020603050405020304" pitchFamily="18" charset="0"/>
              </a:rPr>
              <a:t> = </a:t>
            </a:r>
            <a:r>
              <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rPr>
              <a:t>错！</a:t>
            </a:r>
          </a:p>
          <a:p>
            <a:pPr algn="just"/>
            <a:r>
              <a:rPr lang="en-US" altLang="zh-CN" sz="2400" kern="100" dirty="0">
                <a:solidFill>
                  <a:schemeClr val="accent1">
                    <a:lumMod val="75000"/>
                  </a:schemeClr>
                </a:solidFill>
                <a:latin typeface="Times New Roman" panose="02020603050405020304" pitchFamily="18" charset="0"/>
                <a:cs typeface="Times New Roman" panose="02020603050405020304" pitchFamily="18" charset="0"/>
              </a:rPr>
              <a:t>9. Lies</a:t>
            </a:r>
            <a:r>
              <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rPr>
              <a:t>！</a:t>
            </a:r>
            <a:r>
              <a:rPr lang="en-US" altLang="zh-CN" sz="2400" kern="100" dirty="0">
                <a:solidFill>
                  <a:schemeClr val="accent1">
                    <a:lumMod val="75000"/>
                  </a:schemeClr>
                </a:solidFill>
                <a:latin typeface="Times New Roman" panose="02020603050405020304" pitchFamily="18" charset="0"/>
                <a:cs typeface="Times New Roman" panose="02020603050405020304" pitchFamily="18" charset="0"/>
              </a:rPr>
              <a:t> = </a:t>
            </a:r>
            <a:r>
              <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rPr>
              <a:t>骗人！</a:t>
            </a:r>
          </a:p>
          <a:p>
            <a:pPr algn="just"/>
            <a:r>
              <a:rPr lang="en-US" altLang="zh-CN" sz="2400" kern="100" dirty="0">
                <a:solidFill>
                  <a:schemeClr val="accent1">
                    <a:lumMod val="75000"/>
                  </a:schemeClr>
                </a:solidFill>
                <a:latin typeface="Times New Roman" panose="02020603050405020304" pitchFamily="18" charset="0"/>
                <a:cs typeface="Times New Roman" panose="02020603050405020304" pitchFamily="18" charset="0"/>
              </a:rPr>
              <a:t>10. Bull. = </a:t>
            </a:r>
            <a:r>
              <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rPr>
              <a:t>胡扯。</a:t>
            </a:r>
          </a:p>
          <a:p>
            <a:pPr algn="just"/>
            <a:r>
              <a:rPr lang="en-US" altLang="zh-CN" sz="2400" kern="100" dirty="0">
                <a:solidFill>
                  <a:schemeClr val="accent1">
                    <a:lumMod val="75000"/>
                  </a:schemeClr>
                </a:solidFill>
                <a:latin typeface="Times New Roman" panose="02020603050405020304" pitchFamily="18" charset="0"/>
                <a:cs typeface="Times New Roman" panose="02020603050405020304" pitchFamily="18" charset="0"/>
              </a:rPr>
              <a:t>11. Baloney. = </a:t>
            </a:r>
            <a:r>
              <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rPr>
              <a:t>胡说。</a:t>
            </a:r>
          </a:p>
          <a:p>
            <a:pPr algn="just"/>
            <a:r>
              <a:rPr lang="en-US" altLang="zh-CN" sz="2400" kern="100" dirty="0">
                <a:solidFill>
                  <a:schemeClr val="accent1">
                    <a:lumMod val="75000"/>
                  </a:schemeClr>
                </a:solidFill>
                <a:latin typeface="Times New Roman" panose="02020603050405020304" pitchFamily="18" charset="0"/>
                <a:cs typeface="Times New Roman" panose="02020603050405020304" pitchFamily="18" charset="0"/>
              </a:rPr>
              <a:t>12. Horsefeathers</a:t>
            </a:r>
            <a:r>
              <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rPr>
              <a:t>！</a:t>
            </a:r>
            <a:r>
              <a:rPr lang="en-US" altLang="zh-CN" sz="2400" kern="100" dirty="0">
                <a:solidFill>
                  <a:schemeClr val="accent1">
                    <a:lumMod val="75000"/>
                  </a:schemeClr>
                </a:solidFill>
                <a:latin typeface="Times New Roman" panose="02020603050405020304" pitchFamily="18" charset="0"/>
                <a:cs typeface="Times New Roman" panose="02020603050405020304" pitchFamily="18" charset="0"/>
              </a:rPr>
              <a:t> = </a:t>
            </a:r>
            <a:r>
              <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rPr>
              <a:t>瞎说！</a:t>
            </a:r>
          </a:p>
        </p:txBody>
      </p:sp>
      <p:sp>
        <p:nvSpPr>
          <p:cNvPr id="2" name="文本框 1"/>
          <p:cNvSpPr txBox="1"/>
          <p:nvPr/>
        </p:nvSpPr>
        <p:spPr>
          <a:xfrm>
            <a:off x="4637034" y="821446"/>
            <a:ext cx="7445551" cy="5632311"/>
          </a:xfrm>
          <a:prstGeom prst="rect">
            <a:avLst/>
          </a:prstGeom>
          <a:noFill/>
        </p:spPr>
        <p:txBody>
          <a:bodyPr wrap="square" rtlCol="0">
            <a:spAutoFit/>
          </a:bodyPr>
          <a:lstStyle/>
          <a:p>
            <a:pPr algn="just"/>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3</a:t>
            </a:r>
            <a:endPar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文艺式</a:t>
            </a:r>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say no</a:t>
            </a:r>
            <a:r>
              <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a:t>
            </a:r>
          </a:p>
          <a:p>
            <a:pPr algn="just"/>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13. Dream on. = </a:t>
            </a:r>
            <a:r>
              <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做梦去吧。</a:t>
            </a:r>
          </a:p>
          <a:p>
            <a:pPr algn="just"/>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14. You wish. = </a:t>
            </a:r>
            <a:r>
              <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想得美。</a:t>
            </a:r>
          </a:p>
          <a:p>
            <a:pPr algn="just"/>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15. Like hell. = </a:t>
            </a:r>
            <a:r>
              <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打死也不。</a:t>
            </a:r>
          </a:p>
          <a:p>
            <a:pPr algn="just"/>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16. When pigs fly. = </a:t>
            </a:r>
            <a:r>
              <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怎么可能。</a:t>
            </a:r>
          </a:p>
          <a:p>
            <a:pPr algn="just"/>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17. Not a chance. = </a:t>
            </a:r>
            <a:r>
              <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休想。</a:t>
            </a:r>
          </a:p>
          <a:p>
            <a:pPr algn="just"/>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18. Save your breath. = </a:t>
            </a:r>
            <a:r>
              <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省省吧。</a:t>
            </a:r>
          </a:p>
          <a:p>
            <a:pPr algn="just"/>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19. In a pig's eye. = </a:t>
            </a:r>
            <a:r>
              <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才不呢。</a:t>
            </a:r>
          </a:p>
          <a:p>
            <a:pPr algn="just"/>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20. Only in your dreams. = </a:t>
            </a:r>
            <a:r>
              <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做梦吧你。</a:t>
            </a:r>
          </a:p>
          <a:p>
            <a:pPr algn="just"/>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21. Over my dead body. = </a:t>
            </a:r>
            <a:r>
              <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除非你从我的尸体上压过去。</a:t>
            </a:r>
          </a:p>
          <a:p>
            <a:pPr algn="just"/>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22. Not in a million years. = </a:t>
            </a:r>
            <a:r>
              <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再等</a:t>
            </a:r>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1</a:t>
            </a:r>
            <a:r>
              <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百万年吧。</a:t>
            </a:r>
          </a:p>
          <a:p>
            <a:pPr algn="just"/>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23. You couldn't pay me to do it. = </a:t>
            </a:r>
            <a:r>
              <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给我钱我也不。</a:t>
            </a:r>
          </a:p>
          <a:p>
            <a:pPr algn="just"/>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24. You're lying through your teeth. </a:t>
            </a:r>
          </a:p>
          <a:p>
            <a:pPr algn="just"/>
            <a:r>
              <a:rPr lang="en-US" altLang="zh-CN" sz="2400" kern="100" dirty="0">
                <a:solidFill>
                  <a:srgbClr val="FF01E7"/>
                </a:solidFill>
                <a:latin typeface="Times New Roman" panose="02020603050405020304" pitchFamily="18" charset="0"/>
                <a:ea typeface="等线" panose="02010600030101010101" charset="-122"/>
                <a:cs typeface="Times New Roman" panose="02020603050405020304" pitchFamily="18" charset="0"/>
              </a:rPr>
              <a:t>      </a:t>
            </a:r>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 </a:t>
            </a:r>
            <a:r>
              <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你简直就是睁着眼说瞎话。</a:t>
            </a:r>
          </a:p>
        </p:txBody>
      </p:sp>
      <p:sp>
        <p:nvSpPr>
          <p:cNvPr id="3" name="文本框 2"/>
          <p:cNvSpPr txBox="1"/>
          <p:nvPr/>
        </p:nvSpPr>
        <p:spPr>
          <a:xfrm>
            <a:off x="328246" y="534471"/>
            <a:ext cx="4110893" cy="3416320"/>
          </a:xfrm>
          <a:prstGeom prst="rect">
            <a:avLst/>
          </a:prstGeom>
          <a:noFill/>
        </p:spPr>
        <p:txBody>
          <a:bodyPr wrap="square" rtlCol="0">
            <a:spAutoFit/>
          </a:bodyPr>
          <a:lstStyle/>
          <a:p>
            <a:pPr algn="just"/>
            <a:r>
              <a:rPr lang="en-US" altLang="zh-CN" sz="2400" kern="100" dirty="0">
                <a:solidFill>
                  <a:srgbClr val="BA2406"/>
                </a:solidFill>
                <a:latin typeface="Times New Roman" panose="02020603050405020304" pitchFamily="18" charset="0"/>
                <a:cs typeface="Times New Roman" panose="02020603050405020304" pitchFamily="18" charset="0"/>
              </a:rPr>
              <a:t>1</a:t>
            </a:r>
            <a:endParaRPr lang="zh-CN" altLang="zh-CN" sz="2400" kern="100" dirty="0">
              <a:solidFill>
                <a:srgbClr val="BA2406"/>
              </a:solidFill>
              <a:latin typeface="Times New Roman" panose="02020603050405020304" pitchFamily="18" charset="0"/>
              <a:cs typeface="Times New Roman" panose="02020603050405020304" pitchFamily="18" charset="0"/>
            </a:endParaRPr>
          </a:p>
          <a:p>
            <a:pPr algn="just"/>
            <a:r>
              <a:rPr lang="zh-CN" altLang="zh-CN" sz="2400" kern="100" dirty="0">
                <a:solidFill>
                  <a:srgbClr val="BA2406"/>
                </a:solidFill>
                <a:latin typeface="Times New Roman" panose="02020603050405020304" pitchFamily="18" charset="0"/>
                <a:cs typeface="Times New Roman" panose="02020603050405020304" pitchFamily="18" charset="0"/>
              </a:rPr>
              <a:t>普通</a:t>
            </a:r>
            <a:r>
              <a:rPr lang="en-US" altLang="zh-CN" sz="2400" kern="100" dirty="0">
                <a:solidFill>
                  <a:srgbClr val="BA2406"/>
                </a:solidFill>
                <a:latin typeface="Times New Roman" panose="02020603050405020304" pitchFamily="18" charset="0"/>
                <a:cs typeface="Times New Roman" panose="02020603050405020304" pitchFamily="18" charset="0"/>
              </a:rPr>
              <a:t>say no</a:t>
            </a:r>
            <a:r>
              <a:rPr lang="zh-CN" altLang="zh-CN" sz="2400" kern="100" dirty="0">
                <a:solidFill>
                  <a:srgbClr val="BA2406"/>
                </a:solidFill>
                <a:latin typeface="Times New Roman" panose="02020603050405020304" pitchFamily="18" charset="0"/>
                <a:cs typeface="Times New Roman" panose="02020603050405020304" pitchFamily="18" charset="0"/>
              </a:rPr>
              <a:t>：</a:t>
            </a:r>
          </a:p>
          <a:p>
            <a:pPr algn="just"/>
            <a:r>
              <a:rPr lang="en-US" altLang="zh-CN" sz="2400" kern="100" dirty="0">
                <a:solidFill>
                  <a:srgbClr val="BA2406"/>
                </a:solidFill>
                <a:latin typeface="Times New Roman" panose="02020603050405020304" pitchFamily="18" charset="0"/>
                <a:cs typeface="Times New Roman" panose="02020603050405020304" pitchFamily="18" charset="0"/>
              </a:rPr>
              <a:t>1. No. = </a:t>
            </a:r>
            <a:r>
              <a:rPr lang="zh-CN" altLang="zh-CN" sz="2400" kern="100" dirty="0">
                <a:solidFill>
                  <a:srgbClr val="BA2406"/>
                </a:solidFill>
                <a:latin typeface="Times New Roman" panose="02020603050405020304" pitchFamily="18" charset="0"/>
                <a:cs typeface="Times New Roman" panose="02020603050405020304" pitchFamily="18" charset="0"/>
              </a:rPr>
              <a:t>不。</a:t>
            </a:r>
          </a:p>
          <a:p>
            <a:pPr algn="just"/>
            <a:r>
              <a:rPr lang="en-US" altLang="zh-CN" sz="2400" kern="100" dirty="0">
                <a:solidFill>
                  <a:srgbClr val="BA2406"/>
                </a:solidFill>
                <a:latin typeface="Times New Roman" panose="02020603050405020304" pitchFamily="18" charset="0"/>
                <a:cs typeface="Times New Roman" panose="02020603050405020304" pitchFamily="18" charset="0"/>
              </a:rPr>
              <a:t>2. Nope. = </a:t>
            </a:r>
            <a:r>
              <a:rPr lang="zh-CN" altLang="zh-CN" sz="2400" kern="100" dirty="0">
                <a:solidFill>
                  <a:srgbClr val="BA2406"/>
                </a:solidFill>
                <a:latin typeface="Times New Roman" panose="02020603050405020304" pitchFamily="18" charset="0"/>
                <a:cs typeface="Times New Roman" panose="02020603050405020304" pitchFamily="18" charset="0"/>
              </a:rPr>
              <a:t>不。</a:t>
            </a:r>
          </a:p>
          <a:p>
            <a:pPr algn="just"/>
            <a:r>
              <a:rPr lang="en-US" altLang="zh-CN" sz="2400" kern="100" dirty="0">
                <a:solidFill>
                  <a:srgbClr val="BA2406"/>
                </a:solidFill>
                <a:latin typeface="Times New Roman" panose="02020603050405020304" pitchFamily="18" charset="0"/>
                <a:cs typeface="Times New Roman" panose="02020603050405020304" pitchFamily="18" charset="0"/>
              </a:rPr>
              <a:t>3. No way. = </a:t>
            </a:r>
            <a:r>
              <a:rPr lang="zh-CN" altLang="zh-CN" sz="2400" kern="100" dirty="0">
                <a:solidFill>
                  <a:srgbClr val="BA2406"/>
                </a:solidFill>
                <a:latin typeface="Times New Roman" panose="02020603050405020304" pitchFamily="18" charset="0"/>
                <a:cs typeface="Times New Roman" panose="02020603050405020304" pitchFamily="18" charset="0"/>
              </a:rPr>
              <a:t>没门。</a:t>
            </a:r>
          </a:p>
          <a:p>
            <a:pPr algn="just"/>
            <a:r>
              <a:rPr lang="en-US" altLang="zh-CN" sz="2400" kern="100" dirty="0">
                <a:solidFill>
                  <a:srgbClr val="BA2406"/>
                </a:solidFill>
                <a:latin typeface="Times New Roman" panose="02020603050405020304" pitchFamily="18" charset="0"/>
                <a:cs typeface="Times New Roman" panose="02020603050405020304" pitchFamily="18" charset="0"/>
              </a:rPr>
              <a:t>4. Not likely. = </a:t>
            </a:r>
            <a:r>
              <a:rPr lang="zh-CN" altLang="zh-CN" sz="2400" kern="100" dirty="0">
                <a:solidFill>
                  <a:srgbClr val="BA2406"/>
                </a:solidFill>
                <a:latin typeface="Times New Roman" panose="02020603050405020304" pitchFamily="18" charset="0"/>
                <a:cs typeface="Times New Roman" panose="02020603050405020304" pitchFamily="18" charset="0"/>
              </a:rPr>
              <a:t>不可能。</a:t>
            </a:r>
          </a:p>
          <a:p>
            <a:pPr algn="just"/>
            <a:r>
              <a:rPr lang="en-US" altLang="zh-CN" sz="2400" kern="100" dirty="0">
                <a:solidFill>
                  <a:srgbClr val="BA2406"/>
                </a:solidFill>
                <a:latin typeface="Times New Roman" panose="02020603050405020304" pitchFamily="18" charset="0"/>
                <a:cs typeface="Times New Roman" panose="02020603050405020304" pitchFamily="18" charset="0"/>
              </a:rPr>
              <a:t>5. Absolutely not</a:t>
            </a:r>
            <a:r>
              <a:rPr lang="zh-CN" altLang="zh-CN" sz="2400" kern="100" dirty="0">
                <a:solidFill>
                  <a:srgbClr val="BA2406"/>
                </a:solidFill>
                <a:latin typeface="Times New Roman" panose="02020603050405020304" pitchFamily="18" charset="0"/>
                <a:cs typeface="Times New Roman" panose="02020603050405020304" pitchFamily="18" charset="0"/>
              </a:rPr>
              <a:t>！</a:t>
            </a:r>
            <a:r>
              <a:rPr lang="en-US" altLang="zh-CN" sz="2400" kern="100" dirty="0">
                <a:solidFill>
                  <a:srgbClr val="BA2406"/>
                </a:solidFill>
                <a:latin typeface="Times New Roman" panose="02020603050405020304" pitchFamily="18" charset="0"/>
                <a:cs typeface="Times New Roman" panose="02020603050405020304" pitchFamily="18" charset="0"/>
              </a:rPr>
              <a:t> = </a:t>
            </a:r>
            <a:r>
              <a:rPr lang="zh-CN" altLang="zh-CN" sz="2400" kern="100" dirty="0">
                <a:solidFill>
                  <a:srgbClr val="BA2406"/>
                </a:solidFill>
                <a:latin typeface="Times New Roman" panose="02020603050405020304" pitchFamily="18" charset="0"/>
                <a:cs typeface="Times New Roman" panose="02020603050405020304" pitchFamily="18" charset="0"/>
              </a:rPr>
              <a:t>当然不。</a:t>
            </a:r>
          </a:p>
          <a:p>
            <a:pPr algn="just"/>
            <a:r>
              <a:rPr lang="en-US" altLang="zh-CN" sz="2400" kern="100" dirty="0">
                <a:solidFill>
                  <a:srgbClr val="BA2406"/>
                </a:solidFill>
                <a:latin typeface="Times New Roman" panose="02020603050405020304" pitchFamily="18" charset="0"/>
                <a:cs typeface="Times New Roman" panose="02020603050405020304" pitchFamily="18" charset="0"/>
              </a:rPr>
              <a:t>6. Sorry. = </a:t>
            </a:r>
            <a:r>
              <a:rPr lang="zh-CN" altLang="zh-CN" sz="2400" kern="100" dirty="0">
                <a:solidFill>
                  <a:srgbClr val="BA2406"/>
                </a:solidFill>
                <a:latin typeface="Times New Roman" panose="02020603050405020304" pitchFamily="18" charset="0"/>
                <a:cs typeface="Times New Roman" panose="02020603050405020304" pitchFamily="18" charset="0"/>
              </a:rPr>
              <a:t>抱歉，不行。</a:t>
            </a:r>
          </a:p>
          <a:p>
            <a:pPr algn="just"/>
            <a:r>
              <a:rPr lang="en-US" altLang="zh-CN" sz="2400" kern="100" dirty="0">
                <a:solidFill>
                  <a:srgbClr val="BA2406"/>
                </a:solidFill>
                <a:latin typeface="Times New Roman" panose="02020603050405020304" pitchFamily="18" charset="0"/>
                <a:cs typeface="Times New Roman" panose="02020603050405020304" pitchFamily="18" charset="0"/>
              </a:rPr>
              <a:t>7. Forget it. = </a:t>
            </a:r>
            <a:r>
              <a:rPr lang="zh-CN" altLang="zh-CN" sz="2400" kern="100" dirty="0">
                <a:solidFill>
                  <a:srgbClr val="BA2406"/>
                </a:solidFill>
                <a:latin typeface="Times New Roman" panose="02020603050405020304" pitchFamily="18" charset="0"/>
                <a:cs typeface="Times New Roman" panose="02020603050405020304" pitchFamily="18" charset="0"/>
              </a:rPr>
              <a:t>算了吧。</a:t>
            </a: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1062892" y="144842"/>
            <a:ext cx="9550399" cy="477054"/>
          </a:xfrm>
          <a:prstGeom prst="rect">
            <a:avLst/>
          </a:prstGeom>
          <a:noFill/>
        </p:spPr>
        <p:txBody>
          <a:bodyPr wrap="square" rtlCol="0">
            <a:spAutoFit/>
          </a:bodyPr>
          <a:lstStyle/>
          <a:p>
            <a:pPr algn="ctr">
              <a:lnSpc>
                <a:spcPts val="3000"/>
              </a:lnSpc>
            </a:pPr>
            <a:r>
              <a:rPr lang="zh-CN" altLang="zh-CN" sz="2800" b="1" kern="1800" dirty="0">
                <a:solidFill>
                  <a:srgbClr val="FF0000"/>
                </a:solidFill>
                <a:effectLst/>
                <a:latin typeface="Arial" panose="020B0604020202020204" pitchFamily="34" charset="0"/>
                <a:ea typeface="宋体" panose="02010600030101010101" pitchFamily="2" charset="-122"/>
                <a:cs typeface="Arial" panose="020B0604020202020204" pitchFamily="34" charset="0"/>
              </a:rPr>
              <a:t>人生需要学会拒绝，教你一些花式英文拒绝表达公式</a:t>
            </a:r>
            <a:r>
              <a:rPr lang="en-US" altLang="zh-CN" sz="2800" b="1" kern="1800" dirty="0">
                <a:solidFill>
                  <a:srgbClr val="FF0000"/>
                </a:solidFill>
                <a:effectLst/>
                <a:latin typeface="Arial" panose="020B0604020202020204" pitchFamily="34" charset="0"/>
                <a:ea typeface="宋体" panose="02010600030101010101" pitchFamily="2" charset="-122"/>
                <a:cs typeface="Times New Roman" panose="02020603050405020304" pitchFamily="18" charset="0"/>
              </a:rPr>
              <a:t> </a:t>
            </a:r>
            <a:endParaRPr lang="zh-CN" altLang="zh-CN" sz="2800" kern="100" dirty="0">
              <a:solidFill>
                <a:srgbClr val="FF0000"/>
              </a:solidFill>
              <a:effectLst/>
              <a:latin typeface="等线" panose="02010600030101010101" charset="-122"/>
              <a:ea typeface="等线" panose="02010600030101010101" charset="-122"/>
              <a:cs typeface="Times New Roman" panose="02020603050405020304" pitchFamily="18" charset="0"/>
            </a:endParaRPr>
          </a:p>
        </p:txBody>
      </p:sp>
      <p:sp>
        <p:nvSpPr>
          <p:cNvPr id="18" name="文本框 17"/>
          <p:cNvSpPr txBox="1"/>
          <p:nvPr/>
        </p:nvSpPr>
        <p:spPr>
          <a:xfrm>
            <a:off x="5673968" y="621896"/>
            <a:ext cx="5759939" cy="2677656"/>
          </a:xfrm>
          <a:prstGeom prst="rect">
            <a:avLst/>
          </a:prstGeom>
          <a:noFill/>
        </p:spPr>
        <p:txBody>
          <a:bodyPr wrap="square" rtlCol="0">
            <a:spAutoFit/>
          </a:bodyPr>
          <a:lstStyle/>
          <a:p>
            <a:r>
              <a:rPr lang="en-US" altLang="zh-CN" sz="2400" dirty="0">
                <a:solidFill>
                  <a:schemeClr val="accent2"/>
                </a:solidFill>
                <a:latin typeface="Times New Roman" panose="02020603050405020304" pitchFamily="18" charset="0"/>
                <a:cs typeface="Times New Roman" panose="02020603050405020304" pitchFamily="18" charset="0"/>
              </a:rPr>
              <a:t>5</a:t>
            </a:r>
            <a:endParaRPr lang="zh-CN" altLang="zh-CN" sz="2400" dirty="0">
              <a:solidFill>
                <a:schemeClr val="accent2"/>
              </a:solidFill>
              <a:latin typeface="Times New Roman" panose="02020603050405020304" pitchFamily="18" charset="0"/>
              <a:cs typeface="Times New Roman" panose="02020603050405020304" pitchFamily="18" charset="0"/>
            </a:endParaRPr>
          </a:p>
          <a:p>
            <a:r>
              <a:rPr lang="en-US" altLang="zh-CN" sz="2400" dirty="0">
                <a:solidFill>
                  <a:schemeClr val="accent2"/>
                </a:solidFill>
                <a:latin typeface="Times New Roman" panose="02020603050405020304" pitchFamily="18" charset="0"/>
                <a:cs typeface="Times New Roman" panose="02020603050405020304" pitchFamily="18" charset="0"/>
              </a:rPr>
              <a:t>That</a:t>
            </a:r>
            <a:r>
              <a:rPr lang="zh-CN" altLang="zh-CN" sz="2400" dirty="0">
                <a:solidFill>
                  <a:schemeClr val="accent2"/>
                </a:solidFill>
                <a:latin typeface="Times New Roman" panose="02020603050405020304" pitchFamily="18" charset="0"/>
                <a:cs typeface="Times New Roman" panose="02020603050405020304" pitchFamily="18" charset="0"/>
              </a:rPr>
              <a:t>式</a:t>
            </a:r>
            <a:r>
              <a:rPr lang="en-US" altLang="zh-CN" sz="2400" dirty="0">
                <a:solidFill>
                  <a:schemeClr val="accent2"/>
                </a:solidFill>
                <a:latin typeface="Times New Roman" panose="02020603050405020304" pitchFamily="18" charset="0"/>
                <a:cs typeface="Times New Roman" panose="02020603050405020304" pitchFamily="18" charset="0"/>
              </a:rPr>
              <a:t>say no</a:t>
            </a:r>
            <a:r>
              <a:rPr lang="zh-CN" altLang="zh-CN" sz="2400" dirty="0">
                <a:solidFill>
                  <a:schemeClr val="accent2"/>
                </a:solidFill>
                <a:latin typeface="Times New Roman" panose="02020603050405020304" pitchFamily="18" charset="0"/>
                <a:cs typeface="Times New Roman" panose="02020603050405020304" pitchFamily="18" charset="0"/>
              </a:rPr>
              <a:t>：</a:t>
            </a:r>
          </a:p>
          <a:p>
            <a:r>
              <a:rPr lang="en-US" altLang="zh-CN" sz="2400" dirty="0">
                <a:solidFill>
                  <a:schemeClr val="accent2"/>
                </a:solidFill>
                <a:latin typeface="Times New Roman" panose="02020603050405020304" pitchFamily="18" charset="0"/>
                <a:cs typeface="Times New Roman" panose="02020603050405020304" pitchFamily="18" charset="0"/>
              </a:rPr>
              <a:t>35. That's insane. = </a:t>
            </a:r>
            <a:r>
              <a:rPr lang="zh-CN" altLang="zh-CN" sz="2400" dirty="0">
                <a:solidFill>
                  <a:schemeClr val="accent2"/>
                </a:solidFill>
                <a:latin typeface="Times New Roman" panose="02020603050405020304" pitchFamily="18" charset="0"/>
                <a:cs typeface="Times New Roman" panose="02020603050405020304" pitchFamily="18" charset="0"/>
              </a:rPr>
              <a:t>荒唐至极。</a:t>
            </a:r>
          </a:p>
          <a:p>
            <a:r>
              <a:rPr lang="en-US" altLang="zh-CN" sz="2400" dirty="0">
                <a:solidFill>
                  <a:schemeClr val="accent2"/>
                </a:solidFill>
                <a:latin typeface="Times New Roman" panose="02020603050405020304" pitchFamily="18" charset="0"/>
                <a:cs typeface="Times New Roman" panose="02020603050405020304" pitchFamily="18" charset="0"/>
              </a:rPr>
              <a:t>36. That's unthinkable. = </a:t>
            </a:r>
            <a:r>
              <a:rPr lang="zh-CN" altLang="zh-CN" sz="2400" dirty="0">
                <a:solidFill>
                  <a:schemeClr val="accent2"/>
                </a:solidFill>
                <a:latin typeface="Times New Roman" panose="02020603050405020304" pitchFamily="18" charset="0"/>
                <a:cs typeface="Times New Roman" panose="02020603050405020304" pitchFamily="18" charset="0"/>
              </a:rPr>
              <a:t>难以想象。</a:t>
            </a:r>
          </a:p>
          <a:p>
            <a:r>
              <a:rPr lang="en-US" altLang="zh-CN" sz="2400" dirty="0">
                <a:solidFill>
                  <a:schemeClr val="accent2"/>
                </a:solidFill>
                <a:latin typeface="Times New Roman" panose="02020603050405020304" pitchFamily="18" charset="0"/>
                <a:cs typeface="Times New Roman" panose="02020603050405020304" pitchFamily="18" charset="0"/>
              </a:rPr>
              <a:t>37. That's not true. = </a:t>
            </a:r>
            <a:r>
              <a:rPr lang="zh-CN" altLang="zh-CN" sz="2400" dirty="0">
                <a:solidFill>
                  <a:schemeClr val="accent2"/>
                </a:solidFill>
                <a:latin typeface="Times New Roman" panose="02020603050405020304" pitchFamily="18" charset="0"/>
                <a:cs typeface="Times New Roman" panose="02020603050405020304" pitchFamily="18" charset="0"/>
              </a:rPr>
              <a:t>假的吧。</a:t>
            </a:r>
          </a:p>
          <a:p>
            <a:r>
              <a:rPr lang="en-US" altLang="zh-CN" sz="2400" dirty="0">
                <a:solidFill>
                  <a:schemeClr val="accent2"/>
                </a:solidFill>
                <a:latin typeface="Times New Roman" panose="02020603050405020304" pitchFamily="18" charset="0"/>
                <a:cs typeface="Times New Roman" panose="02020603050405020304" pitchFamily="18" charset="0"/>
              </a:rPr>
              <a:t>38. That's not right. = </a:t>
            </a:r>
            <a:r>
              <a:rPr lang="zh-CN" altLang="zh-CN" sz="2400" dirty="0">
                <a:solidFill>
                  <a:schemeClr val="accent2"/>
                </a:solidFill>
                <a:latin typeface="Times New Roman" panose="02020603050405020304" pitchFamily="18" charset="0"/>
                <a:cs typeface="Times New Roman" panose="02020603050405020304" pitchFamily="18" charset="0"/>
              </a:rPr>
              <a:t>不对。</a:t>
            </a:r>
          </a:p>
          <a:p>
            <a:r>
              <a:rPr lang="en-US" altLang="zh-CN" sz="2400" dirty="0">
                <a:solidFill>
                  <a:schemeClr val="accent2"/>
                </a:solidFill>
                <a:latin typeface="Times New Roman" panose="02020603050405020304" pitchFamily="18" charset="0"/>
                <a:cs typeface="Times New Roman" panose="02020603050405020304" pitchFamily="18" charset="0"/>
              </a:rPr>
              <a:t>39. That's out of the question. = </a:t>
            </a:r>
            <a:r>
              <a:rPr lang="zh-CN" altLang="zh-CN" sz="2400" dirty="0">
                <a:solidFill>
                  <a:schemeClr val="accent2"/>
                </a:solidFill>
                <a:latin typeface="Times New Roman" panose="02020603050405020304" pitchFamily="18" charset="0"/>
                <a:cs typeface="Times New Roman" panose="02020603050405020304" pitchFamily="18" charset="0"/>
              </a:rPr>
              <a:t>绝不可能。</a:t>
            </a:r>
          </a:p>
        </p:txBody>
      </p:sp>
      <p:sp>
        <p:nvSpPr>
          <p:cNvPr id="3" name="文本框 2"/>
          <p:cNvSpPr txBox="1"/>
          <p:nvPr/>
        </p:nvSpPr>
        <p:spPr>
          <a:xfrm>
            <a:off x="320431" y="979947"/>
            <a:ext cx="4579816" cy="5262979"/>
          </a:xfrm>
          <a:prstGeom prst="rect">
            <a:avLst/>
          </a:prstGeom>
          <a:noFill/>
        </p:spPr>
        <p:txBody>
          <a:bodyPr wrap="square" rtlCol="0">
            <a:spAutoFit/>
          </a:bodyPr>
          <a:lstStyle/>
          <a:p>
            <a:pPr algn="just"/>
            <a:r>
              <a:rPr lang="en-US"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4</a:t>
            </a:r>
            <a:endPar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程序猿</a:t>
            </a:r>
            <a:r>
              <a:rPr lang="en-US"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say no</a:t>
            </a:r>
            <a:r>
              <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a:t>
            </a:r>
          </a:p>
          <a:p>
            <a:pPr algn="just"/>
            <a:r>
              <a:rPr lang="en-US"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25. It stinks. = </a:t>
            </a:r>
            <a:r>
              <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讨厌死了。</a:t>
            </a:r>
          </a:p>
          <a:p>
            <a:pPr algn="just"/>
            <a:r>
              <a:rPr lang="en-US"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26. It sucks. = </a:t>
            </a:r>
            <a:r>
              <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太差劲了。</a:t>
            </a:r>
          </a:p>
          <a:p>
            <a:pPr algn="just"/>
            <a:r>
              <a:rPr lang="en-US"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27. It's awful. = </a:t>
            </a:r>
            <a:r>
              <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糟糕之极。</a:t>
            </a:r>
          </a:p>
          <a:p>
            <a:pPr algn="just"/>
            <a:r>
              <a:rPr lang="en-US"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28. It's terrible. = </a:t>
            </a:r>
            <a:r>
              <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太可怕了。</a:t>
            </a:r>
          </a:p>
          <a:p>
            <a:pPr algn="just"/>
            <a:r>
              <a:rPr lang="en-US"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29. It's ugly. = </a:t>
            </a:r>
            <a:r>
              <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烂透了。</a:t>
            </a:r>
          </a:p>
          <a:p>
            <a:pPr algn="just"/>
            <a:r>
              <a:rPr lang="en-US"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30. It's hideous. = </a:t>
            </a:r>
            <a:r>
              <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糟透了。</a:t>
            </a:r>
          </a:p>
          <a:p>
            <a:pPr algn="just"/>
            <a:r>
              <a:rPr lang="en-US"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31. It's dreadful. = </a:t>
            </a:r>
            <a:r>
              <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糟透了。</a:t>
            </a:r>
          </a:p>
          <a:p>
            <a:pPr algn="just"/>
            <a:r>
              <a:rPr lang="en-US"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32. It's not my style. = </a:t>
            </a:r>
            <a:r>
              <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不是我的菜。</a:t>
            </a:r>
          </a:p>
          <a:p>
            <a:pPr algn="just"/>
            <a:r>
              <a:rPr lang="en-US"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33. It's not for me. = </a:t>
            </a:r>
            <a:r>
              <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不适合我。</a:t>
            </a:r>
          </a:p>
          <a:p>
            <a:pPr algn="just"/>
            <a:r>
              <a:rPr lang="en-US"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34. It's hell on earth. </a:t>
            </a:r>
          </a:p>
          <a:p>
            <a:pPr algn="just"/>
            <a:r>
              <a:rPr lang="en-US" altLang="zh-CN" sz="2400" kern="100" dirty="0">
                <a:solidFill>
                  <a:srgbClr val="00B050"/>
                </a:solidFill>
                <a:latin typeface="Times New Roman" panose="02020603050405020304" pitchFamily="18" charset="0"/>
                <a:ea typeface="等线" panose="02010600030101010101" charset="-122"/>
                <a:cs typeface="Times New Roman" panose="02020603050405020304" pitchFamily="18" charset="0"/>
              </a:rPr>
              <a:t>      </a:t>
            </a:r>
            <a:r>
              <a:rPr lang="en-US"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 </a:t>
            </a:r>
            <a:r>
              <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简直就是人间地狱啊。</a:t>
            </a:r>
          </a:p>
          <a:p>
            <a:pPr algn="just"/>
            <a:endParaRPr lang="zh-CN" altLang="zh-CN" sz="2400" kern="100" dirty="0">
              <a:solidFill>
                <a:srgbClr val="BA2406"/>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5736491" y="3296838"/>
            <a:ext cx="6260124" cy="3416320"/>
          </a:xfrm>
          <a:prstGeom prst="rect">
            <a:avLst/>
          </a:prstGeom>
          <a:noFill/>
        </p:spPr>
        <p:txBody>
          <a:bodyPr wrap="square" rtlCol="0">
            <a:spAutoFit/>
          </a:bodyPr>
          <a:lstStyle/>
          <a:p>
            <a:r>
              <a:rPr lang="en-US" altLang="zh-CN" sz="2400" dirty="0">
                <a:solidFill>
                  <a:srgbClr val="7030A0"/>
                </a:solidFill>
                <a:latin typeface="Times New Roman" panose="02020603050405020304" pitchFamily="18" charset="0"/>
                <a:cs typeface="Times New Roman" panose="02020603050405020304" pitchFamily="18" charset="0"/>
              </a:rPr>
              <a:t>6</a:t>
            </a:r>
            <a:endParaRPr lang="zh-CN" altLang="zh-CN" sz="2400" dirty="0">
              <a:solidFill>
                <a:srgbClr val="7030A0"/>
              </a:solidFill>
              <a:latin typeface="Times New Roman" panose="02020603050405020304" pitchFamily="18" charset="0"/>
              <a:cs typeface="Times New Roman" panose="02020603050405020304" pitchFamily="18" charset="0"/>
            </a:endParaRPr>
          </a:p>
          <a:p>
            <a:r>
              <a:rPr lang="en-US" altLang="zh-CN" sz="2400" dirty="0">
                <a:solidFill>
                  <a:srgbClr val="7030A0"/>
                </a:solidFill>
                <a:latin typeface="Times New Roman" panose="02020603050405020304" pitchFamily="18" charset="0"/>
                <a:cs typeface="Times New Roman" panose="02020603050405020304" pitchFamily="18" charset="0"/>
              </a:rPr>
              <a:t>“I”</a:t>
            </a:r>
            <a:r>
              <a:rPr lang="zh-CN" altLang="zh-CN" sz="2400" dirty="0">
                <a:solidFill>
                  <a:srgbClr val="7030A0"/>
                </a:solidFill>
                <a:latin typeface="Times New Roman" panose="02020603050405020304" pitchFamily="18" charset="0"/>
                <a:cs typeface="Times New Roman" panose="02020603050405020304" pitchFamily="18" charset="0"/>
              </a:rPr>
              <a:t>式</a:t>
            </a:r>
            <a:r>
              <a:rPr lang="en-US" altLang="zh-CN" sz="2400" dirty="0">
                <a:solidFill>
                  <a:srgbClr val="7030A0"/>
                </a:solidFill>
                <a:latin typeface="Times New Roman" panose="02020603050405020304" pitchFamily="18" charset="0"/>
                <a:cs typeface="Times New Roman" panose="02020603050405020304" pitchFamily="18" charset="0"/>
              </a:rPr>
              <a:t>say no</a:t>
            </a:r>
            <a:r>
              <a:rPr lang="zh-CN" altLang="zh-CN" sz="2400" dirty="0">
                <a:solidFill>
                  <a:srgbClr val="7030A0"/>
                </a:solidFill>
                <a:latin typeface="Times New Roman" panose="02020603050405020304" pitchFamily="18" charset="0"/>
                <a:cs typeface="Times New Roman" panose="02020603050405020304" pitchFamily="18" charset="0"/>
              </a:rPr>
              <a:t>：</a:t>
            </a:r>
          </a:p>
          <a:p>
            <a:r>
              <a:rPr lang="en-US" altLang="zh-CN" sz="2400" dirty="0">
                <a:solidFill>
                  <a:srgbClr val="7030A0"/>
                </a:solidFill>
                <a:latin typeface="Times New Roman" panose="02020603050405020304" pitchFamily="18" charset="0"/>
                <a:cs typeface="Times New Roman" panose="02020603050405020304" pitchFamily="18" charset="0"/>
              </a:rPr>
              <a:t>40. I don't like it. = </a:t>
            </a:r>
            <a:r>
              <a:rPr lang="zh-CN" altLang="zh-CN" sz="2400" dirty="0">
                <a:solidFill>
                  <a:srgbClr val="7030A0"/>
                </a:solidFill>
                <a:latin typeface="Times New Roman" panose="02020603050405020304" pitchFamily="18" charset="0"/>
                <a:cs typeface="Times New Roman" panose="02020603050405020304" pitchFamily="18" charset="0"/>
              </a:rPr>
              <a:t>我不喜欢。</a:t>
            </a:r>
          </a:p>
          <a:p>
            <a:r>
              <a:rPr lang="en-US" altLang="zh-CN" sz="2400" dirty="0">
                <a:solidFill>
                  <a:srgbClr val="7030A0"/>
                </a:solidFill>
                <a:latin typeface="Times New Roman" panose="02020603050405020304" pitchFamily="18" charset="0"/>
                <a:cs typeface="Times New Roman" panose="02020603050405020304" pitchFamily="18" charset="0"/>
              </a:rPr>
              <a:t>41. I don't think so. = </a:t>
            </a:r>
            <a:r>
              <a:rPr lang="zh-CN" altLang="zh-CN" sz="2400" dirty="0">
                <a:solidFill>
                  <a:srgbClr val="7030A0"/>
                </a:solidFill>
                <a:latin typeface="Times New Roman" panose="02020603050405020304" pitchFamily="18" charset="0"/>
                <a:cs typeface="Times New Roman" panose="02020603050405020304" pitchFamily="18" charset="0"/>
              </a:rPr>
              <a:t>我不这么想。</a:t>
            </a:r>
          </a:p>
          <a:p>
            <a:r>
              <a:rPr lang="en-US" altLang="zh-CN" sz="2400" dirty="0">
                <a:solidFill>
                  <a:srgbClr val="7030A0"/>
                </a:solidFill>
                <a:latin typeface="Times New Roman" panose="02020603050405020304" pitchFamily="18" charset="0"/>
                <a:cs typeface="Times New Roman" panose="02020603050405020304" pitchFamily="18" charset="0"/>
              </a:rPr>
              <a:t>42. I hate it. = </a:t>
            </a:r>
            <a:r>
              <a:rPr lang="zh-CN" altLang="zh-CN" sz="2400" dirty="0">
                <a:solidFill>
                  <a:srgbClr val="7030A0"/>
                </a:solidFill>
                <a:latin typeface="Times New Roman" panose="02020603050405020304" pitchFamily="18" charset="0"/>
                <a:cs typeface="Times New Roman" panose="02020603050405020304" pitchFamily="18" charset="0"/>
              </a:rPr>
              <a:t>我最讨厌这个了。</a:t>
            </a:r>
          </a:p>
          <a:p>
            <a:r>
              <a:rPr lang="en-US" altLang="zh-CN" sz="2400" dirty="0">
                <a:solidFill>
                  <a:srgbClr val="7030A0"/>
                </a:solidFill>
                <a:latin typeface="Times New Roman" panose="02020603050405020304" pitchFamily="18" charset="0"/>
                <a:cs typeface="Times New Roman" panose="02020603050405020304" pitchFamily="18" charset="0"/>
              </a:rPr>
              <a:t>43. I disagree completely. = </a:t>
            </a:r>
            <a:r>
              <a:rPr lang="zh-CN" altLang="zh-CN" sz="2400" dirty="0">
                <a:solidFill>
                  <a:srgbClr val="7030A0"/>
                </a:solidFill>
                <a:latin typeface="Times New Roman" panose="02020603050405020304" pitchFamily="18" charset="0"/>
                <a:cs typeface="Times New Roman" panose="02020603050405020304" pitchFamily="18" charset="0"/>
              </a:rPr>
              <a:t>我完全不同意。</a:t>
            </a:r>
          </a:p>
          <a:p>
            <a:r>
              <a:rPr lang="en-US" altLang="zh-CN" sz="2400" dirty="0">
                <a:solidFill>
                  <a:srgbClr val="7030A0"/>
                </a:solidFill>
                <a:latin typeface="Times New Roman" panose="02020603050405020304" pitchFamily="18" charset="0"/>
                <a:cs typeface="Times New Roman" panose="02020603050405020304" pitchFamily="18" charset="0"/>
              </a:rPr>
              <a:t>44. I couldn't disagree more. = </a:t>
            </a:r>
            <a:r>
              <a:rPr lang="zh-CN" altLang="zh-CN" sz="2400" dirty="0">
                <a:solidFill>
                  <a:srgbClr val="7030A0"/>
                </a:solidFill>
                <a:latin typeface="Times New Roman" panose="02020603050405020304" pitchFamily="18" charset="0"/>
                <a:cs typeface="Times New Roman" panose="02020603050405020304" pitchFamily="18" charset="0"/>
              </a:rPr>
              <a:t>真心不同意。</a:t>
            </a:r>
          </a:p>
          <a:p>
            <a:r>
              <a:rPr lang="en-US" altLang="zh-CN" sz="2400" dirty="0">
                <a:solidFill>
                  <a:srgbClr val="7030A0"/>
                </a:solidFill>
                <a:latin typeface="Times New Roman" panose="02020603050405020304" pitchFamily="18" charset="0"/>
                <a:cs typeface="Times New Roman" panose="02020603050405020304" pitchFamily="18" charset="0"/>
              </a:rPr>
              <a:t>45. I can't stand it. = </a:t>
            </a:r>
            <a:r>
              <a:rPr lang="zh-CN" altLang="zh-CN" sz="2400" dirty="0">
                <a:solidFill>
                  <a:srgbClr val="7030A0"/>
                </a:solidFill>
                <a:latin typeface="Times New Roman" panose="02020603050405020304" pitchFamily="18" charset="0"/>
                <a:cs typeface="Times New Roman" panose="02020603050405020304" pitchFamily="18" charset="0"/>
              </a:rPr>
              <a:t>我受不了了。</a:t>
            </a:r>
          </a:p>
          <a:p>
            <a:r>
              <a:rPr lang="en-US" altLang="zh-CN" sz="2400" dirty="0">
                <a:solidFill>
                  <a:srgbClr val="7030A0"/>
                </a:solidFill>
                <a:latin typeface="Times New Roman" panose="02020603050405020304" pitchFamily="18" charset="0"/>
                <a:cs typeface="Times New Roman" panose="02020603050405020304" pitchFamily="18" charset="0"/>
              </a:rPr>
              <a:t>46. I don't care for it. = </a:t>
            </a:r>
            <a:r>
              <a:rPr lang="zh-CN" altLang="zh-CN" sz="2400" dirty="0">
                <a:solidFill>
                  <a:srgbClr val="7030A0"/>
                </a:solidFill>
                <a:latin typeface="Times New Roman" panose="02020603050405020304" pitchFamily="18" charset="0"/>
                <a:cs typeface="Times New Roman" panose="02020603050405020304" pitchFamily="18" charset="0"/>
              </a:rPr>
              <a:t>我才不管呢。</a:t>
            </a:r>
          </a:p>
        </p:txBody>
      </p:sp>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r="496" b="14031"/>
          <a:stretch>
            <a:fillRect/>
          </a:stretch>
        </p:blipFill>
        <p:spPr>
          <a:xfrm>
            <a:off x="10699990" y="6561"/>
            <a:ext cx="1492009" cy="249436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1062892" y="144842"/>
            <a:ext cx="9550399" cy="477054"/>
          </a:xfrm>
          <a:prstGeom prst="rect">
            <a:avLst/>
          </a:prstGeom>
          <a:noFill/>
        </p:spPr>
        <p:txBody>
          <a:bodyPr wrap="square" rtlCol="0">
            <a:spAutoFit/>
          </a:bodyPr>
          <a:lstStyle/>
          <a:p>
            <a:pPr algn="ctr">
              <a:lnSpc>
                <a:spcPts val="3000"/>
              </a:lnSpc>
            </a:pPr>
            <a:r>
              <a:rPr lang="zh-CN" altLang="zh-CN" sz="2800" b="1" kern="1800" dirty="0">
                <a:solidFill>
                  <a:srgbClr val="FF0000"/>
                </a:solidFill>
                <a:effectLst/>
                <a:latin typeface="Arial" panose="020B0604020202020204" pitchFamily="34" charset="0"/>
                <a:ea typeface="宋体" panose="02010600030101010101" pitchFamily="2" charset="-122"/>
                <a:cs typeface="Arial" panose="020B0604020202020204" pitchFamily="34" charset="0"/>
              </a:rPr>
              <a:t>人生需要学会拒绝，教你一些花式英文拒绝表达公式</a:t>
            </a:r>
            <a:r>
              <a:rPr lang="en-US" altLang="zh-CN" sz="2800" b="1" kern="1800" dirty="0">
                <a:solidFill>
                  <a:srgbClr val="FF0000"/>
                </a:solidFill>
                <a:effectLst/>
                <a:latin typeface="Arial" panose="020B0604020202020204" pitchFamily="34" charset="0"/>
                <a:ea typeface="宋体" panose="02010600030101010101" pitchFamily="2" charset="-122"/>
                <a:cs typeface="Times New Roman" panose="02020603050405020304" pitchFamily="18" charset="0"/>
              </a:rPr>
              <a:t> </a:t>
            </a:r>
            <a:endParaRPr lang="zh-CN" altLang="zh-CN" sz="2800" kern="100" dirty="0">
              <a:solidFill>
                <a:srgbClr val="FF0000"/>
              </a:solidFill>
              <a:effectLst/>
              <a:latin typeface="等线" panose="02010600030101010101" charset="-122"/>
              <a:ea typeface="等线" panose="02010600030101010101" charset="-122"/>
              <a:cs typeface="Times New Roman" panose="02020603050405020304" pitchFamily="18" charset="0"/>
            </a:endParaRPr>
          </a:p>
        </p:txBody>
      </p:sp>
      <p:sp>
        <p:nvSpPr>
          <p:cNvPr id="3" name="文本框 2"/>
          <p:cNvSpPr txBox="1"/>
          <p:nvPr/>
        </p:nvSpPr>
        <p:spPr>
          <a:xfrm>
            <a:off x="1008184" y="1331640"/>
            <a:ext cx="6353907" cy="3477875"/>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7</a:t>
            </a:r>
            <a:endParaRPr lang="zh-CN"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“You”</a:t>
            </a:r>
            <a:r>
              <a:rPr lang="zh-CN" altLang="zh-CN" sz="2800" dirty="0">
                <a:latin typeface="Times New Roman" panose="02020603050405020304" pitchFamily="18" charset="0"/>
                <a:cs typeface="Times New Roman" panose="02020603050405020304" pitchFamily="18" charset="0"/>
              </a:rPr>
              <a:t>式</a:t>
            </a:r>
            <a:r>
              <a:rPr lang="en-US" altLang="zh-CN" sz="2800" dirty="0">
                <a:latin typeface="Times New Roman" panose="02020603050405020304" pitchFamily="18" charset="0"/>
                <a:cs typeface="Times New Roman" panose="02020603050405020304" pitchFamily="18" charset="0"/>
              </a:rPr>
              <a:t>say no</a:t>
            </a:r>
            <a:r>
              <a:rPr lang="zh-CN" altLang="zh-CN" sz="2800" dirty="0">
                <a:latin typeface="Times New Roman" panose="02020603050405020304" pitchFamily="18" charset="0"/>
                <a:cs typeface="Times New Roman" panose="02020603050405020304" pitchFamily="18" charset="0"/>
              </a:rPr>
              <a:t>：</a:t>
            </a:r>
          </a:p>
          <a:p>
            <a:r>
              <a:rPr lang="en-US" altLang="zh-CN" sz="2800" dirty="0">
                <a:latin typeface="Times New Roman" panose="02020603050405020304" pitchFamily="18" charset="0"/>
                <a:cs typeface="Times New Roman" panose="02020603050405020304" pitchFamily="18" charset="0"/>
              </a:rPr>
              <a:t>47. You're wrong. = </a:t>
            </a:r>
            <a:r>
              <a:rPr lang="zh-CN" altLang="zh-CN" sz="2800" dirty="0">
                <a:latin typeface="Times New Roman" panose="02020603050405020304" pitchFamily="18" charset="0"/>
                <a:cs typeface="Times New Roman" panose="02020603050405020304" pitchFamily="18" charset="0"/>
              </a:rPr>
              <a:t>你错了。</a:t>
            </a:r>
          </a:p>
          <a:p>
            <a:r>
              <a:rPr lang="en-US" altLang="zh-CN" sz="2800" dirty="0">
                <a:latin typeface="Times New Roman" panose="02020603050405020304" pitchFamily="18" charset="0"/>
                <a:cs typeface="Times New Roman" panose="02020603050405020304" pitchFamily="18" charset="0"/>
              </a:rPr>
              <a:t>48. You're out of luck. = </a:t>
            </a:r>
            <a:r>
              <a:rPr lang="zh-CN" altLang="zh-CN" sz="2800" dirty="0">
                <a:latin typeface="Times New Roman" panose="02020603050405020304" pitchFamily="18" charset="0"/>
                <a:cs typeface="Times New Roman" panose="02020603050405020304" pitchFamily="18" charset="0"/>
              </a:rPr>
              <a:t>你真倒霉。</a:t>
            </a:r>
          </a:p>
          <a:p>
            <a:r>
              <a:rPr lang="en-US" altLang="zh-CN" sz="2800" dirty="0">
                <a:latin typeface="Times New Roman" panose="02020603050405020304" pitchFamily="18" charset="0"/>
                <a:cs typeface="Times New Roman" panose="02020603050405020304" pitchFamily="18" charset="0"/>
              </a:rPr>
              <a:t>49. You're way off base. = </a:t>
            </a:r>
            <a:r>
              <a:rPr lang="zh-CN" altLang="zh-CN" sz="2800" dirty="0">
                <a:latin typeface="Times New Roman" panose="02020603050405020304" pitchFamily="18" charset="0"/>
                <a:cs typeface="Times New Roman" panose="02020603050405020304" pitchFamily="18" charset="0"/>
              </a:rPr>
              <a:t>大错特错。</a:t>
            </a:r>
          </a:p>
          <a:p>
            <a:r>
              <a:rPr lang="en-US" altLang="zh-CN" sz="2800" dirty="0">
                <a:latin typeface="Times New Roman" panose="02020603050405020304" pitchFamily="18" charset="0"/>
                <a:cs typeface="Times New Roman" panose="02020603050405020304" pitchFamily="18" charset="0"/>
              </a:rPr>
              <a:t>50. You don't know what you're talking about. = </a:t>
            </a:r>
            <a:r>
              <a:rPr lang="zh-CN" altLang="zh-CN" sz="2800" dirty="0">
                <a:latin typeface="Times New Roman" panose="02020603050405020304" pitchFamily="18" charset="0"/>
                <a:cs typeface="Times New Roman" panose="02020603050405020304" pitchFamily="18" charset="0"/>
              </a:rPr>
              <a:t>你根本不知道自己在说什么。</a:t>
            </a:r>
            <a:r>
              <a:rPr lang="en-US" altLang="zh-CN" sz="2800" dirty="0">
                <a:latin typeface="Times New Roman" panose="02020603050405020304" pitchFamily="18" charset="0"/>
                <a:cs typeface="Times New Roman" panose="02020603050405020304" pitchFamily="18" charset="0"/>
              </a:rPr>
              <a:t> </a:t>
            </a:r>
            <a:endParaRPr lang="zh-CN" altLang="zh-CN" sz="2800" dirty="0">
              <a:latin typeface="Times New Roman" panose="02020603050405020304" pitchFamily="18" charset="0"/>
              <a:cs typeface="Times New Roman" panose="02020603050405020304" pitchFamily="18" charset="0"/>
            </a:endParaRPr>
          </a:p>
          <a:p>
            <a:pPr algn="just"/>
            <a:endParaRPr lang="zh-CN" altLang="zh-CN" sz="2400" kern="100" dirty="0">
              <a:solidFill>
                <a:srgbClr val="BA2406"/>
              </a:solidFill>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1" r="-62" b="7128"/>
          <a:stretch>
            <a:fillRect/>
          </a:stretch>
        </p:blipFill>
        <p:spPr>
          <a:xfrm>
            <a:off x="7895493" y="1069824"/>
            <a:ext cx="4296507" cy="578817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734889" y="63521"/>
            <a:ext cx="2457111" cy="715581"/>
          </a:xfrm>
          <a:prstGeom prst="rect">
            <a:avLst/>
          </a:prstGeom>
          <a:noFill/>
        </p:spPr>
        <p:txBody>
          <a:bodyPr wrap="square">
            <a:spAutoFit/>
          </a:bodyPr>
          <a:lstStyle/>
          <a:p>
            <a:pPr algn="ctr">
              <a:lnSpc>
                <a:spcPct val="150000"/>
              </a:lnSpc>
              <a:buFont typeface="Arial" panose="020B0604020202020204" pitchFamily="34" charset="0"/>
              <a:buNone/>
            </a:pPr>
            <a:r>
              <a:rPr lang="en-US" altLang="zh-CN" sz="3200" b="1" dirty="0">
                <a:solidFill>
                  <a:srgbClr val="0070C0"/>
                </a:solidFill>
                <a:latin typeface="宋体" panose="02010600030101010101" pitchFamily="2" charset="-122"/>
                <a:ea typeface="宋体" panose="02010600030101010101" pitchFamily="2" charset="-122"/>
                <a:sym typeface="+mn-ea"/>
              </a:rPr>
              <a:t>Homework</a:t>
            </a:r>
            <a:endParaRPr lang="zh-CN" altLang="en-US" sz="3200" b="1" dirty="0">
              <a:solidFill>
                <a:srgbClr val="0070C0"/>
              </a:solidFill>
              <a:latin typeface="宋体" panose="02010600030101010101" pitchFamily="2" charset="-122"/>
              <a:ea typeface="宋体" panose="02010600030101010101" pitchFamily="2" charset="-122"/>
              <a:sym typeface="+mn-ea"/>
            </a:endParaRPr>
          </a:p>
        </p:txBody>
      </p:sp>
      <p:sp>
        <p:nvSpPr>
          <p:cNvPr id="14" name="文本框 13"/>
          <p:cNvSpPr txBox="1"/>
          <p:nvPr/>
        </p:nvSpPr>
        <p:spPr>
          <a:xfrm>
            <a:off x="234461" y="326652"/>
            <a:ext cx="9777046" cy="5632311"/>
          </a:xfrm>
          <a:prstGeom prst="rect">
            <a:avLst/>
          </a:prstGeom>
          <a:noFill/>
        </p:spPr>
        <p:txBody>
          <a:bodyPr wrap="square" rtlCol="0">
            <a:spAutoFit/>
          </a:bodyPr>
          <a:lstStyle/>
          <a:p>
            <a:r>
              <a:rPr lang="zh-CN" altLang="zh-CN" sz="2400" dirty="0">
                <a:solidFill>
                  <a:srgbClr val="262626"/>
                </a:solidFill>
                <a:effectLst/>
                <a:latin typeface="Arial" panose="020B0604020202020204" pitchFamily="34" charset="0"/>
                <a:ea typeface="等线" panose="02010600030101010101" charset="-122"/>
                <a:cs typeface="Arial" panose="020B0604020202020204" pitchFamily="34" charset="0"/>
              </a:rPr>
              <a:t>第一节</a:t>
            </a:r>
            <a:r>
              <a:rPr lang="zh-CN" altLang="zh-CN" sz="2400" dirty="0">
                <a:solidFill>
                  <a:srgbClr val="262626"/>
                </a:solidFill>
                <a:effectLst/>
                <a:ea typeface="Arial" panose="020B0604020202020204" pitchFamily="34" charset="0"/>
              </a:rPr>
              <a:t> </a:t>
            </a:r>
            <a:r>
              <a:rPr lang="zh-CN" altLang="zh-CN" sz="2400" dirty="0">
                <a:solidFill>
                  <a:srgbClr val="262626"/>
                </a:solidFill>
                <a:effectLst/>
                <a:latin typeface="Arial" panose="020B0604020202020204" pitchFamily="34" charset="0"/>
                <a:ea typeface="等线" panose="02010600030101010101" charset="-122"/>
                <a:cs typeface="Arial" panose="020B0604020202020204" pitchFamily="34" charset="0"/>
              </a:rPr>
              <a:t>完形填空（共</a:t>
            </a:r>
            <a:r>
              <a:rPr lang="en-US" altLang="zh-CN" sz="2400" dirty="0">
                <a:solidFill>
                  <a:srgbClr val="262626"/>
                </a:solidFill>
                <a:effectLst/>
                <a:latin typeface="Arial" panose="020B0604020202020204" pitchFamily="34" charset="0"/>
                <a:ea typeface="等线" panose="02010600030101010101" charset="-122"/>
              </a:rPr>
              <a:t>20</a:t>
            </a:r>
            <a:r>
              <a:rPr lang="zh-CN" altLang="zh-CN" sz="2400" dirty="0">
                <a:solidFill>
                  <a:srgbClr val="262626"/>
                </a:solidFill>
                <a:effectLst/>
                <a:latin typeface="Arial" panose="020B0604020202020204" pitchFamily="34" charset="0"/>
                <a:ea typeface="等线" panose="02010600030101010101" charset="-122"/>
                <a:cs typeface="Arial" panose="020B0604020202020204" pitchFamily="34" charset="0"/>
              </a:rPr>
              <a:t>小题；每小题</a:t>
            </a:r>
            <a:r>
              <a:rPr lang="en-US" altLang="zh-CN" sz="2400" dirty="0">
                <a:solidFill>
                  <a:srgbClr val="262626"/>
                </a:solidFill>
                <a:effectLst/>
                <a:latin typeface="Arial" panose="020B0604020202020204" pitchFamily="34" charset="0"/>
                <a:ea typeface="等线" panose="02010600030101010101" charset="-122"/>
              </a:rPr>
              <a:t>1.5</a:t>
            </a:r>
            <a:r>
              <a:rPr lang="zh-CN" altLang="zh-CN" sz="2400" dirty="0">
                <a:solidFill>
                  <a:srgbClr val="262626"/>
                </a:solidFill>
                <a:effectLst/>
                <a:latin typeface="Arial" panose="020B0604020202020204" pitchFamily="34" charset="0"/>
                <a:ea typeface="等线" panose="02010600030101010101" charset="-122"/>
                <a:cs typeface="Arial" panose="020B0604020202020204" pitchFamily="34" charset="0"/>
              </a:rPr>
              <a:t>分，满分</a:t>
            </a:r>
            <a:r>
              <a:rPr lang="en-US" altLang="zh-CN" sz="2400" dirty="0">
                <a:solidFill>
                  <a:srgbClr val="262626"/>
                </a:solidFill>
                <a:effectLst/>
                <a:latin typeface="Arial" panose="020B0604020202020204" pitchFamily="34" charset="0"/>
                <a:ea typeface="等线" panose="02010600030101010101" charset="-122"/>
              </a:rPr>
              <a:t>30</a:t>
            </a:r>
            <a:r>
              <a:rPr lang="zh-CN" altLang="zh-CN" sz="2400" dirty="0">
                <a:solidFill>
                  <a:srgbClr val="262626"/>
                </a:solidFill>
                <a:effectLst/>
                <a:latin typeface="Arial" panose="020B0604020202020204" pitchFamily="34" charset="0"/>
                <a:ea typeface="等线" panose="02010600030101010101" charset="-122"/>
                <a:cs typeface="Arial" panose="020B0604020202020204" pitchFamily="34" charset="0"/>
              </a:rPr>
              <a:t>分）</a:t>
            </a:r>
            <a:br>
              <a:rPr lang="en-US" altLang="zh-CN" sz="2400" dirty="0">
                <a:solidFill>
                  <a:srgbClr val="262626"/>
                </a:solidFill>
                <a:effectLst/>
                <a:latin typeface="Arial" panose="020B0604020202020204" pitchFamily="34" charset="0"/>
                <a:ea typeface="等线" panose="02010600030101010101" charset="-122"/>
              </a:rPr>
            </a:br>
            <a:r>
              <a:rPr lang="zh-CN" altLang="zh-CN" sz="2400" dirty="0">
                <a:solidFill>
                  <a:srgbClr val="262626"/>
                </a:solidFill>
                <a:effectLst/>
                <a:latin typeface="Arial" panose="020B0604020202020204" pitchFamily="34" charset="0"/>
                <a:ea typeface="等线" panose="02010600030101010101" charset="-122"/>
                <a:cs typeface="Arial" panose="020B0604020202020204" pitchFamily="34" charset="0"/>
              </a:rPr>
              <a:t>阅读下面短文，从短文后各题所给的</a:t>
            </a:r>
            <a:r>
              <a:rPr lang="en-US" altLang="zh-CN" sz="2400" dirty="0">
                <a:solidFill>
                  <a:srgbClr val="262626"/>
                </a:solidFill>
                <a:effectLst/>
                <a:latin typeface="Arial" panose="020B0604020202020204" pitchFamily="34" charset="0"/>
                <a:ea typeface="等线" panose="02010600030101010101" charset="-122"/>
              </a:rPr>
              <a:t>A</a:t>
            </a:r>
            <a:r>
              <a:rPr lang="zh-CN" altLang="zh-CN" sz="2400" dirty="0">
                <a:solidFill>
                  <a:srgbClr val="262626"/>
                </a:solidFill>
                <a:effectLst/>
                <a:latin typeface="Arial" panose="020B0604020202020204" pitchFamily="34" charset="0"/>
                <a:ea typeface="等线" panose="02010600030101010101" charset="-122"/>
                <a:cs typeface="Arial" panose="020B0604020202020204" pitchFamily="34" charset="0"/>
              </a:rPr>
              <a:t>、</a:t>
            </a:r>
            <a:r>
              <a:rPr lang="en-US" altLang="zh-CN" sz="2400" dirty="0">
                <a:solidFill>
                  <a:srgbClr val="262626"/>
                </a:solidFill>
                <a:effectLst/>
                <a:latin typeface="Arial" panose="020B0604020202020204" pitchFamily="34" charset="0"/>
                <a:ea typeface="等线" panose="02010600030101010101" charset="-122"/>
              </a:rPr>
              <a:t>B</a:t>
            </a:r>
            <a:r>
              <a:rPr lang="zh-CN" altLang="zh-CN" sz="2400" dirty="0">
                <a:solidFill>
                  <a:srgbClr val="262626"/>
                </a:solidFill>
                <a:effectLst/>
                <a:latin typeface="Arial" panose="020B0604020202020204" pitchFamily="34" charset="0"/>
                <a:ea typeface="等线" panose="02010600030101010101" charset="-122"/>
                <a:cs typeface="Arial" panose="020B0604020202020204" pitchFamily="34" charset="0"/>
              </a:rPr>
              <a:t>、</a:t>
            </a:r>
            <a:r>
              <a:rPr lang="en-US" altLang="zh-CN" sz="2400" dirty="0">
                <a:solidFill>
                  <a:srgbClr val="262626"/>
                </a:solidFill>
                <a:effectLst/>
                <a:latin typeface="Arial" panose="020B0604020202020204" pitchFamily="34" charset="0"/>
                <a:ea typeface="等线" panose="02010600030101010101" charset="-122"/>
              </a:rPr>
              <a:t>C</a:t>
            </a:r>
            <a:r>
              <a:rPr lang="zh-CN" altLang="zh-CN" sz="2400" dirty="0">
                <a:solidFill>
                  <a:srgbClr val="262626"/>
                </a:solidFill>
                <a:effectLst/>
                <a:latin typeface="Arial" panose="020B0604020202020204" pitchFamily="34" charset="0"/>
                <a:ea typeface="等线" panose="02010600030101010101" charset="-122"/>
                <a:cs typeface="Arial" panose="020B0604020202020204" pitchFamily="34" charset="0"/>
              </a:rPr>
              <a:t>和</a:t>
            </a:r>
            <a:r>
              <a:rPr lang="en-US" altLang="zh-CN" sz="2400" dirty="0">
                <a:solidFill>
                  <a:srgbClr val="262626"/>
                </a:solidFill>
                <a:effectLst/>
                <a:latin typeface="Arial" panose="020B0604020202020204" pitchFamily="34" charset="0"/>
                <a:ea typeface="等线" panose="02010600030101010101" charset="-122"/>
              </a:rPr>
              <a:t>D</a:t>
            </a:r>
            <a:r>
              <a:rPr lang="zh-CN" altLang="zh-CN" sz="2400" dirty="0">
                <a:solidFill>
                  <a:srgbClr val="262626"/>
                </a:solidFill>
                <a:effectLst/>
                <a:latin typeface="Arial" panose="020B0604020202020204" pitchFamily="34" charset="0"/>
                <a:ea typeface="等线" panose="02010600030101010101" charset="-122"/>
                <a:cs typeface="Arial" panose="020B0604020202020204" pitchFamily="34" charset="0"/>
              </a:rPr>
              <a:t>四个选项中，选出可以填入空白处的最佳选项。</a:t>
            </a:r>
            <a:br>
              <a:rPr lang="en-US" altLang="zh-CN" sz="2400" dirty="0">
                <a:solidFill>
                  <a:srgbClr val="262626"/>
                </a:solidFill>
                <a:effectLst/>
                <a:latin typeface="Arial" panose="020B0604020202020204" pitchFamily="34" charset="0"/>
                <a:ea typeface="等线" panose="02010600030101010101" charset="-122"/>
              </a:rPr>
            </a:br>
            <a:r>
              <a:rPr lang="en-US" altLang="zh-CN" sz="2400" dirty="0">
                <a:solidFill>
                  <a:srgbClr val="262626"/>
                </a:solidFill>
                <a:effectLst/>
                <a:latin typeface="Arial" panose="020B0604020202020204" pitchFamily="34" charset="0"/>
                <a:ea typeface="等线" panose="02010600030101010101" charset="-122"/>
              </a:rPr>
              <a:t>    </a:t>
            </a:r>
            <a:r>
              <a:rPr lang="en-US" altLang="zh-CN" sz="2400" dirty="0">
                <a:solidFill>
                  <a:srgbClr val="262626"/>
                </a:solidFill>
                <a:effectLst/>
                <a:latin typeface="Times New Roman" panose="02020603050405020304" pitchFamily="18" charset="0"/>
                <a:ea typeface="等线" panose="02010600030101010101" charset="-122"/>
                <a:cs typeface="Times New Roman" panose="02020603050405020304" pitchFamily="18" charset="0"/>
              </a:rPr>
              <a:t>Cruz Gent, 11, and Anthony </a:t>
            </a:r>
            <a:r>
              <a:rPr lang="en-US" altLang="zh-CN" sz="2400" dirty="0" err="1">
                <a:solidFill>
                  <a:srgbClr val="262626"/>
                </a:solidFill>
                <a:effectLst/>
                <a:latin typeface="Times New Roman" panose="02020603050405020304" pitchFamily="18" charset="0"/>
                <a:ea typeface="等线" panose="02010600030101010101" charset="-122"/>
                <a:cs typeface="Times New Roman" panose="02020603050405020304" pitchFamily="18" charset="0"/>
              </a:rPr>
              <a:t>Skopick</a:t>
            </a:r>
            <a:r>
              <a:rPr lang="en-US" altLang="zh-CN" sz="2400" dirty="0">
                <a:solidFill>
                  <a:srgbClr val="262626"/>
                </a:solidFill>
                <a:effectLst/>
                <a:latin typeface="Times New Roman" panose="02020603050405020304" pitchFamily="18" charset="0"/>
                <a:ea typeface="等线" panose="02010600030101010101" charset="-122"/>
                <a:cs typeface="Times New Roman" panose="02020603050405020304" pitchFamily="18" charset="0"/>
              </a:rPr>
              <a:t>, 10, couldn't agree. Were the ___1___ out on the ice ducks or geese? There was only one way to find out. So on a ___2___ January evening last year, the two friends ___3___  onto the frozen pond near their homes to get a better ___4___.</a:t>
            </a:r>
            <a:br>
              <a:rPr lang="en-US" altLang="zh-CN" sz="2400" dirty="0">
                <a:solidFill>
                  <a:srgbClr val="262626"/>
                </a:solidFill>
                <a:effectLst/>
                <a:latin typeface="Times New Roman" panose="02020603050405020304" pitchFamily="18" charset="0"/>
                <a:ea typeface="等线" panose="02010600030101010101" charset="-122"/>
                <a:cs typeface="Times New Roman" panose="02020603050405020304" pitchFamily="18" charset="0"/>
              </a:rPr>
            </a:br>
            <a:r>
              <a:rPr lang="en-US" altLang="zh-CN" sz="2400" dirty="0">
                <a:solidFill>
                  <a:srgbClr val="262626"/>
                </a:solidFill>
                <a:effectLst/>
                <a:latin typeface="Times New Roman" panose="02020603050405020304" pitchFamily="18" charset="0"/>
                <a:ea typeface="等线" panose="02010600030101010101" charset="-122"/>
                <a:cs typeface="Times New Roman" panose="02020603050405020304" pitchFamily="18" charset="0"/>
              </a:rPr>
              <a:t>    First they threw a rock onto the ice to test it. Then they stepped on it. Convinced the ice would ___5___  their weight, Anthony took a few steps, then... FOOMP. He crashed through the ___6___ frozen surface. Instantly Cruz rushed to help his ___7___ friend. FOOMP — the pond swallowed him too.</a:t>
            </a:r>
          </a:p>
          <a:p>
            <a:r>
              <a:rPr lang="en-US" altLang="zh-CN" sz="2400" dirty="0">
                <a:solidFill>
                  <a:srgbClr val="262626"/>
                </a:solidFill>
                <a:effectLst/>
                <a:latin typeface="Times New Roman" panose="02020603050405020304" pitchFamily="18" charset="0"/>
                <a:ea typeface="等线" panose="02010600030101010101" charset="-122"/>
                <a:cs typeface="Times New Roman" panose="02020603050405020304" pitchFamily="18" charset="0"/>
              </a:rPr>
              <a:t>     Cruz ___8___ to lift himself out of the icy water and onto a more solid section. He then ___9___ worked his way toward Anthony. But the ice didn't hold, and he fell in again. This time, he couldn't get out.</a:t>
            </a:r>
            <a:endParaRPr lang="zh-CN" altLang="en-US" sz="2400" dirty="0">
              <a:latin typeface="Times New Roman" panose="02020603050405020304" pitchFamily="18" charset="0"/>
              <a:cs typeface="Times New Roman" panose="02020603050405020304" pitchFamily="18" charset="0"/>
            </a:endParaRPr>
          </a:p>
        </p:txBody>
      </p:sp>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r="-238" b="4729"/>
          <a:stretch>
            <a:fillRect/>
          </a:stretch>
        </p:blipFill>
        <p:spPr>
          <a:xfrm>
            <a:off x="10163183" y="1098781"/>
            <a:ext cx="2028817" cy="533790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548860" y="91469"/>
            <a:ext cx="2457111" cy="715581"/>
          </a:xfrm>
          <a:prstGeom prst="rect">
            <a:avLst/>
          </a:prstGeom>
          <a:noFill/>
        </p:spPr>
        <p:txBody>
          <a:bodyPr wrap="square">
            <a:spAutoFit/>
          </a:bodyPr>
          <a:lstStyle/>
          <a:p>
            <a:pPr algn="ctr">
              <a:lnSpc>
                <a:spcPct val="150000"/>
              </a:lnSpc>
              <a:buFont typeface="Arial" panose="020B0604020202020204" pitchFamily="34" charset="0"/>
              <a:buNone/>
            </a:pPr>
            <a:r>
              <a:rPr lang="en-US" altLang="zh-CN" sz="3200" b="1" dirty="0">
                <a:solidFill>
                  <a:srgbClr val="0070C0"/>
                </a:solidFill>
                <a:latin typeface="宋体" panose="02010600030101010101" pitchFamily="2" charset="-122"/>
                <a:ea typeface="宋体" panose="02010600030101010101" pitchFamily="2" charset="-122"/>
                <a:sym typeface="+mn-ea"/>
              </a:rPr>
              <a:t>Homework</a:t>
            </a:r>
            <a:endParaRPr lang="zh-CN" altLang="en-US" sz="3200" b="1" dirty="0">
              <a:solidFill>
                <a:srgbClr val="0070C0"/>
              </a:solidFill>
              <a:latin typeface="宋体" panose="02010600030101010101" pitchFamily="2" charset="-122"/>
              <a:ea typeface="宋体" panose="02010600030101010101" pitchFamily="2" charset="-122"/>
              <a:sym typeface="+mn-ea"/>
            </a:endParaRPr>
          </a:p>
        </p:txBody>
      </p:sp>
      <p:sp>
        <p:nvSpPr>
          <p:cNvPr id="14" name="文本框 13"/>
          <p:cNvSpPr txBox="1"/>
          <p:nvPr/>
        </p:nvSpPr>
        <p:spPr>
          <a:xfrm>
            <a:off x="320430" y="449259"/>
            <a:ext cx="9042401" cy="5262979"/>
          </a:xfrm>
          <a:prstGeom prst="rect">
            <a:avLst/>
          </a:prstGeom>
          <a:noFill/>
        </p:spPr>
        <p:txBody>
          <a:bodyPr wrap="square" rtlCol="0">
            <a:spAutoFit/>
          </a:bodyPr>
          <a:lstStyle/>
          <a:p>
            <a:r>
              <a:rPr lang="en-US" altLang="zh-CN" sz="2400" dirty="0">
                <a:solidFill>
                  <a:srgbClr val="262626"/>
                </a:solidFill>
                <a:effectLst/>
                <a:latin typeface="Arial" panose="020B0604020202020204" pitchFamily="34" charset="0"/>
                <a:ea typeface="等线" panose="02010600030101010101" charset="-122"/>
              </a:rPr>
              <a:t>     </a:t>
            </a:r>
            <a:r>
              <a:rPr lang="en-US" altLang="zh-CN" sz="2400" dirty="0">
                <a:solidFill>
                  <a:srgbClr val="262626"/>
                </a:solidFill>
                <a:effectLst/>
                <a:latin typeface="Times New Roman" panose="02020603050405020304" pitchFamily="18" charset="0"/>
                <a:ea typeface="等线" panose="02010600030101010101" charset="-122"/>
                <a:cs typeface="Times New Roman" panose="02020603050405020304" pitchFamily="18" charset="0"/>
              </a:rPr>
              <a:t>The boys were up to their necks in the cold water and quickly ___10___ feeling in their arms and legs. Any chance of their freeing themselves was slipping away. Cruz was sure he was going to ___11___.</a:t>
            </a:r>
            <a:br>
              <a:rPr lang="en-US" altLang="zh-CN" sz="2400" dirty="0">
                <a:solidFill>
                  <a:srgbClr val="262626"/>
                </a:solidFill>
                <a:effectLst/>
                <a:latin typeface="Times New Roman" panose="02020603050405020304" pitchFamily="18" charset="0"/>
                <a:ea typeface="等线" panose="02010600030101010101" charset="-122"/>
                <a:cs typeface="Times New Roman" panose="02020603050405020304" pitchFamily="18" charset="0"/>
              </a:rPr>
            </a:br>
            <a:r>
              <a:rPr lang="en-US" altLang="zh-CN" sz="2400" dirty="0">
                <a:solidFill>
                  <a:srgbClr val="262626"/>
                </a:solidFill>
                <a:effectLst/>
                <a:latin typeface="Times New Roman" panose="02020603050405020304" pitchFamily="18" charset="0"/>
                <a:ea typeface="等线" panose="02010600030101010101" charset="-122"/>
                <a:cs typeface="Times New Roman" panose="02020603050405020304" pitchFamily="18" charset="0"/>
              </a:rPr>
              <a:t>      Anthony's older sister had seen the boys fall through the ice and ___12___ screaming for help. John Lavin, a ___13___ driving nearby on his way to the grocery store, heard her. He quickly ___14___. Seeing the boys, he grabbed a nearby buoy (</a:t>
            </a:r>
            <a:r>
              <a:rPr lang="zh-CN" altLang="zh-CN" sz="2400" dirty="0">
                <a:solidFill>
                  <a:srgbClr val="262626"/>
                </a:solidFill>
                <a:effectLst/>
                <a:latin typeface="Times New Roman" panose="02020603050405020304" pitchFamily="18" charset="0"/>
                <a:ea typeface="等线" panose="02010600030101010101" charset="-122"/>
                <a:cs typeface="Times New Roman" panose="02020603050405020304" pitchFamily="18" charset="0"/>
              </a:rPr>
              <a:t>浮标</a:t>
            </a:r>
            <a:r>
              <a:rPr lang="en-US" altLang="zh-CN" sz="2400" dirty="0">
                <a:solidFill>
                  <a:srgbClr val="262626"/>
                </a:solidFill>
                <a:effectLst/>
                <a:latin typeface="Times New Roman" panose="02020603050405020304" pitchFamily="18" charset="0"/>
                <a:ea typeface="等线" panose="02010600030101010101" charset="-122"/>
                <a:cs typeface="Times New Roman" panose="02020603050405020304" pitchFamily="18" charset="0"/>
              </a:rPr>
              <a:t>), ___15___ his shoes, and ran into the icy water, making his way through the ice with his free fist. Finally, Lavin got close to Cruz and Anthony and pulled them back to   ___16___. They were taken to the hospital, where ___17___ discovered that their five-minute stay in the water had   ___18___ their body temperature nearly ten degrees.___19___, the boys have fully recovered, but they are still impressed by their ___20___ neighbor. "Just think," says Cruz, "if he hadn't been there, I could have died."</a:t>
            </a:r>
            <a:endParaRPr lang="zh-CN" altLang="en-US" sz="2400" dirty="0">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2831" y="971777"/>
            <a:ext cx="2829169" cy="557663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846" t="1822" r="23018" b="7466"/>
          <a:stretch>
            <a:fillRect/>
          </a:stretch>
        </p:blipFill>
        <p:spPr>
          <a:xfrm>
            <a:off x="9131724" y="925497"/>
            <a:ext cx="3060276" cy="5872868"/>
          </a:xfrm>
          <a:prstGeom prst="rect">
            <a:avLst/>
          </a:prstGeom>
        </p:spPr>
      </p:pic>
      <p:sp>
        <p:nvSpPr>
          <p:cNvPr id="11" name="矩形 10"/>
          <p:cNvSpPr/>
          <p:nvPr/>
        </p:nvSpPr>
        <p:spPr>
          <a:xfrm>
            <a:off x="9226889" y="0"/>
            <a:ext cx="2457111" cy="715581"/>
          </a:xfrm>
          <a:prstGeom prst="rect">
            <a:avLst/>
          </a:prstGeom>
          <a:noFill/>
        </p:spPr>
        <p:txBody>
          <a:bodyPr wrap="square">
            <a:spAutoFit/>
          </a:bodyPr>
          <a:lstStyle/>
          <a:p>
            <a:pPr algn="ctr">
              <a:lnSpc>
                <a:spcPct val="150000"/>
              </a:lnSpc>
              <a:buFont typeface="Arial" panose="020B0604020202020204" pitchFamily="34" charset="0"/>
              <a:buNone/>
            </a:pPr>
            <a:r>
              <a:rPr lang="en-US" altLang="zh-CN" sz="3200" b="1" dirty="0">
                <a:solidFill>
                  <a:srgbClr val="0070C0"/>
                </a:solidFill>
                <a:latin typeface="宋体" panose="02010600030101010101" pitchFamily="2" charset="-122"/>
                <a:ea typeface="宋体" panose="02010600030101010101" pitchFamily="2" charset="-122"/>
                <a:sym typeface="+mn-ea"/>
              </a:rPr>
              <a:t>Homework</a:t>
            </a:r>
            <a:endParaRPr lang="zh-CN" altLang="en-US" sz="3200" b="1" dirty="0">
              <a:solidFill>
                <a:srgbClr val="0070C0"/>
              </a:solidFill>
              <a:latin typeface="宋体" panose="02010600030101010101" pitchFamily="2" charset="-122"/>
              <a:ea typeface="宋体" panose="02010600030101010101" pitchFamily="2" charset="-122"/>
              <a:sym typeface="+mn-ea"/>
            </a:endParaRPr>
          </a:p>
        </p:txBody>
      </p:sp>
      <p:sp>
        <p:nvSpPr>
          <p:cNvPr id="14" name="文本框 13"/>
          <p:cNvSpPr txBox="1"/>
          <p:nvPr/>
        </p:nvSpPr>
        <p:spPr>
          <a:xfrm>
            <a:off x="320430" y="177438"/>
            <a:ext cx="9159631" cy="6555641"/>
          </a:xfrm>
          <a:prstGeom prst="rect">
            <a:avLst/>
          </a:prstGeom>
          <a:noFill/>
        </p:spPr>
        <p:txBody>
          <a:bodyPr wrap="square" rtlCol="0">
            <a:spAutoFit/>
          </a:bodyPr>
          <a:lstStyle/>
          <a:p>
            <a:r>
              <a:rPr lang="en-US" altLang="zh-CN" sz="2000" dirty="0">
                <a:solidFill>
                  <a:srgbClr val="262626"/>
                </a:solidFill>
                <a:effectLst/>
                <a:latin typeface="Arial" panose="020B0604020202020204" pitchFamily="34" charset="0"/>
                <a:ea typeface="等线" panose="02010600030101010101" charset="-122"/>
              </a:rPr>
              <a:t>1. A. birds              B. boys                C. weeds                  D. plants</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2. A. warm             B. cloudy             C. freezing                D. sunny</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3. A. climbed         B. fell                    C. dropped               D. stepped</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4. A. smell             B. look                  C. taste                     D. sound</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5. A. gain               B. keep                 C. hold                      D. measure</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6. A. firmly             B. seemingly         C. strongly                D. solidly</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7. A. panicked       B. excited              C. annoyed               D. surprised</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8. A. pretended     B. managed          C. failed                     D. happened</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9. A. gratefully       B. quietly               C. cautiously             D. lazily</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10. A. making        B. enjoying            C. getting                  D. losing</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11. A. disappear    B. float                  C. die                         D. survive</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12. A. stopped       B. started              C. avoided                 D. delayed</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13. A. neighbor      B. stranger            C. relative                 D. classmate</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14. A. gave in        B. drove off            C. jumped up            D. pulled over</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15. A. put on          B. kicked off           C. showed off           D. handed on</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16. A. land             B. earth                  C. water                    D. pond</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17. A. workers       B. assistants           C. doctors                 D. patients</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18. A. lowered       B. controlled            C. recorded              D. raised</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19. A. Hopefully     B. Unforgettably      C. Interestingly         D. Fortunately</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20. A. polite           B. fearless               C. generous              D. innocent</a:t>
            </a:r>
            <a:br>
              <a:rPr lang="en-US" altLang="zh-CN" sz="2000" dirty="0">
                <a:solidFill>
                  <a:srgbClr val="262626"/>
                </a:solidFill>
                <a:effectLst/>
                <a:latin typeface="Arial" panose="020B0604020202020204" pitchFamily="34" charset="0"/>
                <a:ea typeface="等线" panose="02010600030101010101" charset="-122"/>
              </a:rPr>
            </a:br>
            <a:endParaRPr lang="zh-CN" altLang="en-US" sz="2000" dirty="0"/>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302260" y="-46990"/>
            <a:ext cx="11586845" cy="69519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894910" y="1493633"/>
            <a:ext cx="4402180" cy="1107996"/>
          </a:xfrm>
          <a:prstGeom prst="rect">
            <a:avLst/>
          </a:prstGeom>
          <a:noFill/>
        </p:spPr>
        <p:txBody>
          <a:bodyPr vert="horz"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6600" i="0" u="none" strike="noStrike" kern="1200" cap="none" spc="60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rPr>
              <a:t>Thank you </a:t>
            </a:r>
            <a:endParaRPr kumimoji="0" lang="zh-CN" altLang="en-US" sz="6600" i="0" u="none" strike="noStrike" kern="1200" cap="none" spc="60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r="1258" b="6325"/>
          <a:stretch>
            <a:fillRect/>
          </a:stretch>
        </p:blipFill>
        <p:spPr>
          <a:xfrm>
            <a:off x="0" y="1992923"/>
            <a:ext cx="2969846" cy="4822093"/>
          </a:xfrm>
          <a:prstGeom prst="rect">
            <a:avLst/>
          </a:prstGeom>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r="1170" b="6800"/>
          <a:stretch>
            <a:fillRect/>
          </a:stretch>
        </p:blipFill>
        <p:spPr>
          <a:xfrm>
            <a:off x="9222154" y="0"/>
            <a:ext cx="2969846" cy="463037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3023" y="0"/>
            <a:ext cx="1240892" cy="742724"/>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0398" y="0"/>
            <a:ext cx="1240892" cy="742724"/>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7219" y="0"/>
            <a:ext cx="1240892" cy="742724"/>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6090" y="3132016"/>
            <a:ext cx="3958187" cy="3429000"/>
          </a:xfrm>
          <a:prstGeom prst="rect">
            <a:avLst/>
          </a:prstGeom>
        </p:spPr>
      </p:pic>
      <p:sp>
        <p:nvSpPr>
          <p:cNvPr id="2" name="文本框 1"/>
          <p:cNvSpPr txBox="1"/>
          <p:nvPr/>
        </p:nvSpPr>
        <p:spPr>
          <a:xfrm>
            <a:off x="271564" y="822841"/>
            <a:ext cx="2496711" cy="584775"/>
          </a:xfrm>
          <a:prstGeom prst="rect">
            <a:avLst/>
          </a:prstGeom>
          <a:noFill/>
        </p:spPr>
        <p:txBody>
          <a:bodyPr wrap="square" rtlCol="0">
            <a:spAutoFit/>
          </a:bodyPr>
          <a:lstStyle/>
          <a:p>
            <a:pPr algn="ctr"/>
            <a:r>
              <a:rPr lang="en-US" altLang="zh-CN" sz="3200" dirty="0">
                <a:solidFill>
                  <a:srgbClr val="FF0000"/>
                </a:solidFill>
              </a:rPr>
              <a:t>Discussion</a:t>
            </a:r>
            <a:endParaRPr lang="zh-CN" altLang="en-US" sz="3200" dirty="0">
              <a:solidFill>
                <a:srgbClr val="FF0000"/>
              </a:solidFill>
            </a:endParaRPr>
          </a:p>
        </p:txBody>
      </p:sp>
      <p:sp>
        <p:nvSpPr>
          <p:cNvPr id="3" name="文本框 2"/>
          <p:cNvSpPr txBox="1"/>
          <p:nvPr/>
        </p:nvSpPr>
        <p:spPr>
          <a:xfrm>
            <a:off x="2549444" y="1474286"/>
            <a:ext cx="7385942" cy="584775"/>
          </a:xfrm>
          <a:prstGeom prst="rect">
            <a:avLst/>
          </a:prstGeom>
          <a:noFill/>
        </p:spPr>
        <p:txBody>
          <a:bodyPr wrap="square" rtlCol="0">
            <a:spAutoFit/>
          </a:bodyPr>
          <a:lstStyle/>
          <a:p>
            <a:r>
              <a:rPr lang="en-US" altLang="zh-CN" sz="3200" b="0" i="0" dirty="0">
                <a:effectLst/>
                <a:latin typeface="微软雅黑" panose="020B0503020204020204" pitchFamily="34" charset="-122"/>
                <a:ea typeface="微软雅黑" panose="020B0503020204020204" pitchFamily="34" charset="-122"/>
              </a:rPr>
              <a:t>What's the moral of this video?</a:t>
            </a:r>
            <a:endParaRPr lang="zh-CN" altLang="en-US" sz="3200" dirty="0"/>
          </a:p>
        </p:txBody>
      </p:sp>
      <p:sp>
        <p:nvSpPr>
          <p:cNvPr id="13" name="矩形 12"/>
          <p:cNvSpPr/>
          <p:nvPr/>
        </p:nvSpPr>
        <p:spPr>
          <a:xfrm>
            <a:off x="566693" y="2332465"/>
            <a:ext cx="8297463" cy="3785652"/>
          </a:xfrm>
          <a:prstGeom prst="rect">
            <a:avLst/>
          </a:prstGeom>
          <a:noFill/>
        </p:spPr>
        <p:txBody>
          <a:bodyPr wrap="none" lIns="91440" tIns="45720" rIns="91440" bIns="45720">
            <a:spAutoFit/>
          </a:bodyPr>
          <a:lstStyle/>
          <a:p>
            <a:pPr algn="ctr"/>
            <a:r>
              <a:rPr lang="en-US" altLang="zh-CN" sz="4800" b="1" cap="none" spc="0" dirty="0">
                <a:ln w="22225">
                  <a:solidFill>
                    <a:schemeClr val="accent2"/>
                  </a:solidFill>
                  <a:prstDash val="solid"/>
                </a:ln>
                <a:solidFill>
                  <a:schemeClr val="accent2">
                    <a:lumMod val="40000"/>
                    <a:lumOff val="60000"/>
                  </a:schemeClr>
                </a:solidFill>
                <a:effectLst/>
              </a:rPr>
              <a:t>Never go out of your way </a:t>
            </a:r>
          </a:p>
          <a:p>
            <a:pPr algn="ctr"/>
            <a:r>
              <a:rPr lang="en-US" altLang="zh-CN" sz="4800" b="1" cap="none" spc="0" dirty="0">
                <a:ln w="22225">
                  <a:solidFill>
                    <a:schemeClr val="accent2"/>
                  </a:solidFill>
                  <a:prstDash val="solid"/>
                </a:ln>
                <a:solidFill>
                  <a:schemeClr val="accent2">
                    <a:lumMod val="40000"/>
                    <a:lumOff val="60000"/>
                  </a:schemeClr>
                </a:solidFill>
                <a:effectLst/>
              </a:rPr>
              <a:t>to please others </a:t>
            </a:r>
          </a:p>
          <a:p>
            <a:pPr algn="ctr"/>
            <a:r>
              <a:rPr lang="en-US" altLang="zh-CN" sz="4800" b="1" cap="none" spc="0" dirty="0">
                <a:ln w="22225">
                  <a:solidFill>
                    <a:schemeClr val="accent2"/>
                  </a:solidFill>
                  <a:prstDash val="solid"/>
                </a:ln>
                <a:solidFill>
                  <a:schemeClr val="accent2">
                    <a:lumMod val="40000"/>
                    <a:lumOff val="60000"/>
                  </a:schemeClr>
                </a:solidFill>
                <a:effectLst/>
              </a:rPr>
              <a:t>and change your original self</a:t>
            </a:r>
          </a:p>
          <a:p>
            <a:pPr algn="ctr"/>
            <a:r>
              <a:rPr lang="zh-CN" altLang="en-US" sz="4800" b="1" cap="none" spc="0" dirty="0">
                <a:ln w="22225">
                  <a:solidFill>
                    <a:schemeClr val="accent2"/>
                  </a:solidFill>
                  <a:prstDash val="solid"/>
                </a:ln>
                <a:solidFill>
                  <a:schemeClr val="accent2">
                    <a:lumMod val="40000"/>
                    <a:lumOff val="60000"/>
                  </a:schemeClr>
                </a:solidFill>
                <a:effectLst/>
              </a:rPr>
              <a:t>永远不要刻意去讨好他人</a:t>
            </a:r>
            <a:endParaRPr lang="en-US" altLang="zh-CN" sz="4800" b="1" cap="none" spc="0" dirty="0">
              <a:ln w="22225">
                <a:solidFill>
                  <a:schemeClr val="accent2"/>
                </a:solidFill>
                <a:prstDash val="solid"/>
              </a:ln>
              <a:solidFill>
                <a:schemeClr val="accent2">
                  <a:lumMod val="40000"/>
                  <a:lumOff val="60000"/>
                </a:schemeClr>
              </a:solidFill>
              <a:effectLst/>
            </a:endParaRPr>
          </a:p>
          <a:p>
            <a:pPr algn="ctr"/>
            <a:r>
              <a:rPr lang="zh-CN" altLang="en-US" sz="4800" b="1" cap="none" spc="0" dirty="0">
                <a:ln w="22225">
                  <a:solidFill>
                    <a:schemeClr val="accent2"/>
                  </a:solidFill>
                  <a:prstDash val="solid"/>
                </a:ln>
                <a:solidFill>
                  <a:schemeClr val="accent2">
                    <a:lumMod val="40000"/>
                    <a:lumOff val="60000"/>
                  </a:schemeClr>
                </a:solidFill>
                <a:effectLst/>
              </a:rPr>
              <a:t>而改变最初的自己</a:t>
            </a: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0292" y="3626338"/>
            <a:ext cx="1418277" cy="3231662"/>
          </a:xfrm>
          <a:prstGeom prst="rect">
            <a:avLst/>
          </a:prstGeom>
        </p:spPr>
      </p:pic>
      <p:sp>
        <p:nvSpPr>
          <p:cNvPr id="10" name="文本框 9"/>
          <p:cNvSpPr txBox="1"/>
          <p:nvPr/>
        </p:nvSpPr>
        <p:spPr>
          <a:xfrm>
            <a:off x="811862" y="154011"/>
            <a:ext cx="8824507" cy="477054"/>
          </a:xfrm>
          <a:prstGeom prst="rect">
            <a:avLst/>
          </a:prstGeom>
          <a:noFill/>
        </p:spPr>
        <p:txBody>
          <a:bodyPr vert="horz" wrap="square" rtlCol="0">
            <a:spAutoFit/>
          </a:bodyPr>
          <a:lstStyle>
            <a:defPPr>
              <a:defRPr lang="zh-CN"/>
            </a:defPPr>
            <a:lvl1pPr algn="ctr">
              <a:lnSpc>
                <a:spcPts val="3000"/>
              </a:lnSpc>
              <a:defRPr sz="2800">
                <a:solidFill>
                  <a:schemeClr val="tx1">
                    <a:lumMod val="75000"/>
                    <a:lumOff val="25000"/>
                  </a:schemeClr>
                </a:solidFill>
                <a:latin typeface="方正姚体" panose="02010601030101010101" pitchFamily="2" charset="-122"/>
                <a:ea typeface="方正姚体" panose="02010601030101010101" pitchFamily="2" charset="-122"/>
              </a:defRPr>
            </a:lvl1pPr>
          </a:lstStyle>
          <a:p>
            <a:r>
              <a:rPr lang="en-US" altLang="zh-CN" sz="3600" dirty="0">
                <a:solidFill>
                  <a:prstClr val="black">
                    <a:lumMod val="75000"/>
                    <a:lumOff val="25000"/>
                  </a:prstClr>
                </a:solidFill>
                <a:cs typeface="+mn-ea"/>
                <a:sym typeface="FZKai-Z03S" panose="03000509000000000000" pitchFamily="65" charset="-122"/>
              </a:rPr>
              <a:t>Step 2</a:t>
            </a:r>
            <a:r>
              <a:rPr lang="zh-CN" altLang="en-US" sz="3600" dirty="0">
                <a:solidFill>
                  <a:prstClr val="black">
                    <a:lumMod val="75000"/>
                    <a:lumOff val="25000"/>
                  </a:prstClr>
                </a:solidFill>
                <a:cs typeface="+mn-ea"/>
                <a:sym typeface="FZKai-Z03S" panose="03000509000000000000" pitchFamily="65" charset="-122"/>
              </a:rPr>
              <a:t>      </a:t>
            </a:r>
            <a:r>
              <a:rPr lang="en-US" altLang="zh-CN" sz="3600" dirty="0" err="1"/>
              <a:t>Analyse</a:t>
            </a:r>
            <a:r>
              <a:rPr lang="en-US" altLang="zh-CN" sz="3600" dirty="0"/>
              <a:t> the article </a:t>
            </a:r>
            <a:r>
              <a:rPr lang="zh-CN" altLang="en-US" sz="3200" dirty="0">
                <a:latin typeface="Times New Roman" panose="02020603050405020304" pitchFamily="18" charset="0"/>
                <a:cs typeface="Times New Roman" panose="02020603050405020304" pitchFamily="18" charset="0"/>
              </a:rPr>
              <a:t>文本解读</a:t>
            </a:r>
            <a:endParaRPr lang="en-US" altLang="zh-CN" sz="3200" dirty="0">
              <a:latin typeface="Times New Roman" panose="02020603050405020304" pitchFamily="18" charset="0"/>
              <a:cs typeface="Times New Roman" panose="02020603050405020304" pitchFamily="18" charset="0"/>
            </a:endParaRPr>
          </a:p>
        </p:txBody>
      </p:sp>
      <p:sp>
        <p:nvSpPr>
          <p:cNvPr id="2" name="文本框 1"/>
          <p:cNvSpPr txBox="1"/>
          <p:nvPr/>
        </p:nvSpPr>
        <p:spPr>
          <a:xfrm>
            <a:off x="648677" y="859260"/>
            <a:ext cx="10886831" cy="4893647"/>
          </a:xfrm>
          <a:prstGeom prst="rect">
            <a:avLst/>
          </a:prstGeom>
          <a:noFill/>
        </p:spPr>
        <p:txBody>
          <a:bodyPr wrap="square" rtlCol="0">
            <a:spAutoFit/>
          </a:bodyPr>
          <a:lstStyle/>
          <a:p>
            <a:pPr indent="457200"/>
            <a:r>
              <a:rPr lang="zh-CN" altLang="zh-CN" sz="2400" dirty="0"/>
              <a:t>读后续写（满分</a:t>
            </a:r>
            <a:r>
              <a:rPr lang="en-US" altLang="zh-CN" sz="2400" dirty="0"/>
              <a:t>25</a:t>
            </a:r>
            <a:r>
              <a:rPr lang="zh-CN" altLang="zh-CN" sz="2400" dirty="0"/>
              <a:t>分）</a:t>
            </a:r>
          </a:p>
          <a:p>
            <a:pPr indent="457200"/>
            <a:r>
              <a:rPr lang="zh-CN" altLang="zh-CN" sz="2400" dirty="0"/>
              <a:t>阅读下面短文，根据所给情节进行续写，使之构成一个完整的故事。</a:t>
            </a:r>
          </a:p>
          <a:p>
            <a:pPr indent="457200"/>
            <a:r>
              <a:rPr lang="en-US" altLang="zh-CN" sz="2400" dirty="0">
                <a:latin typeface="Times New Roman" panose="02020603050405020304" pitchFamily="18" charset="0"/>
                <a:cs typeface="Times New Roman" panose="02020603050405020304" pitchFamily="18" charset="0"/>
              </a:rPr>
              <a:t>About a half-mile behind our Minnesota farm lay a </a:t>
            </a:r>
            <a:r>
              <a:rPr lang="en-US" altLang="zh-CN" sz="2400" u="sng" dirty="0">
                <a:latin typeface="Times New Roman" panose="02020603050405020304" pitchFamily="18" charset="0"/>
                <a:cs typeface="Times New Roman" panose="02020603050405020304" pitchFamily="18" charset="0"/>
              </a:rPr>
              <a:t>pond</a:t>
            </a:r>
            <a:r>
              <a:rPr lang="en-US" altLang="zh-CN" sz="2400" dirty="0">
                <a:latin typeface="Times New Roman" panose="02020603050405020304" pitchFamily="18" charset="0"/>
                <a:cs typeface="Times New Roman" panose="02020603050405020304" pitchFamily="18" charset="0"/>
              </a:rPr>
              <a:t>. In summer, my brother </a:t>
            </a:r>
            <a:r>
              <a:rPr lang="en-US" altLang="zh-CN" sz="2400" u="sng" dirty="0">
                <a:latin typeface="Times New Roman" panose="02020603050405020304" pitchFamily="18" charset="0"/>
                <a:cs typeface="Times New Roman" panose="02020603050405020304" pitchFamily="18" charset="0"/>
              </a:rPr>
              <a:t>Harry</a:t>
            </a:r>
            <a:r>
              <a:rPr lang="en-US" altLang="zh-CN" sz="2400" dirty="0">
                <a:latin typeface="Times New Roman" panose="02020603050405020304" pitchFamily="18" charset="0"/>
                <a:cs typeface="Times New Roman" panose="02020603050405020304" pitchFamily="18" charset="0"/>
              </a:rPr>
              <a:t> and I would run through a stand of oak trees to skip stones there. The pond wore a collar of black mud. It was not a place for swimming.</a:t>
            </a:r>
            <a:endParaRPr lang="zh-CN" altLang="zh-CN" sz="2400" dirty="0">
              <a:latin typeface="Times New Roman" panose="02020603050405020304" pitchFamily="18" charset="0"/>
              <a:cs typeface="Times New Roman" panose="02020603050405020304" pitchFamily="18" charset="0"/>
            </a:endParaRPr>
          </a:p>
          <a:p>
            <a:pPr indent="457200"/>
            <a:r>
              <a:rPr lang="en-US" altLang="zh-CN" sz="2400" dirty="0">
                <a:latin typeface="Times New Roman" panose="02020603050405020304" pitchFamily="18" charset="0"/>
                <a:cs typeface="Times New Roman" panose="02020603050405020304" pitchFamily="18" charset="0"/>
              </a:rPr>
              <a:t>In late summer, the pond would be covered by a green and bubbly scum(</a:t>
            </a:r>
            <a:r>
              <a:rPr lang="zh-CN" altLang="zh-CN" sz="2400" dirty="0">
                <a:latin typeface="Times New Roman" panose="02020603050405020304" pitchFamily="18" charset="0"/>
                <a:cs typeface="Times New Roman" panose="02020603050405020304" pitchFamily="18" charset="0"/>
              </a:rPr>
              <a:t>起泡的浮渣</a:t>
            </a:r>
            <a:r>
              <a:rPr lang="en-US" altLang="zh-CN" sz="2400" dirty="0">
                <a:latin typeface="Times New Roman" panose="02020603050405020304" pitchFamily="18" charset="0"/>
                <a:cs typeface="Times New Roman" panose="02020603050405020304" pitchFamily="18" charset="0"/>
              </a:rPr>
              <a:t>). Sometimes a strong, unpleasant smell rose from it. We </a:t>
            </a:r>
            <a:r>
              <a:rPr lang="en-US" altLang="zh-CN" sz="2400" u="sng" dirty="0">
                <a:latin typeface="Times New Roman" panose="02020603050405020304" pitchFamily="18" charset="0"/>
                <a:cs typeface="Times New Roman" panose="02020603050405020304" pitchFamily="18" charset="0"/>
              </a:rPr>
              <a:t>stayed away</a:t>
            </a:r>
            <a:r>
              <a:rPr lang="en-US" altLang="zh-CN" sz="2400" dirty="0">
                <a:latin typeface="Times New Roman" panose="02020603050405020304" pitchFamily="18" charset="0"/>
                <a:cs typeface="Times New Roman" panose="02020603050405020304" pitchFamily="18" charset="0"/>
              </a:rPr>
              <a:t>.</a:t>
            </a:r>
            <a:endParaRPr lang="zh-CN" altLang="zh-CN" sz="2400" dirty="0">
              <a:latin typeface="Times New Roman" panose="02020603050405020304" pitchFamily="18" charset="0"/>
              <a:cs typeface="Times New Roman" panose="02020603050405020304" pitchFamily="18" charset="0"/>
            </a:endParaRPr>
          </a:p>
          <a:p>
            <a:pPr indent="457200"/>
            <a:r>
              <a:rPr lang="en-US" altLang="zh-CN" sz="2400" dirty="0">
                <a:latin typeface="Times New Roman" panose="02020603050405020304" pitchFamily="18" charset="0"/>
                <a:cs typeface="Times New Roman" panose="02020603050405020304" pitchFamily="18" charset="0"/>
              </a:rPr>
              <a:t>When winter came, the pond was once again an inviting place. One day when ice covered it, Harry said to me, “Try walking across.”</a:t>
            </a:r>
            <a:endParaRPr lang="zh-CN" altLang="zh-CN" sz="2400" dirty="0">
              <a:latin typeface="Times New Roman" panose="02020603050405020304" pitchFamily="18" charset="0"/>
              <a:cs typeface="Times New Roman" panose="02020603050405020304" pitchFamily="18" charset="0"/>
            </a:endParaRPr>
          </a:p>
          <a:p>
            <a:pPr indent="457200"/>
            <a:r>
              <a:rPr lang="en-US" altLang="zh-CN" sz="2400" dirty="0">
                <a:latin typeface="Times New Roman" panose="02020603050405020304" pitchFamily="18" charset="0"/>
                <a:cs typeface="Times New Roman" panose="02020603050405020304" pitchFamily="18" charset="0"/>
              </a:rPr>
              <a:t>The ice looked solid. No water showed through it, but I hesitated. “Go ahead.” Harry urged. “Try it. You’re lighter than I am. If the ice holds, we can run and </a:t>
            </a:r>
          </a:p>
          <a:p>
            <a:pPr indent="457200"/>
            <a:r>
              <a:rPr lang="en-US" altLang="zh-CN" sz="2400" u="sng" dirty="0">
                <a:latin typeface="Times New Roman" panose="02020603050405020304" pitchFamily="18" charset="0"/>
                <a:cs typeface="Times New Roman" panose="02020603050405020304" pitchFamily="18" charset="0"/>
              </a:rPr>
              <a:t>slide</a:t>
            </a:r>
            <a:r>
              <a:rPr lang="en-US" altLang="zh-CN" sz="2400" dirty="0">
                <a:latin typeface="Times New Roman" panose="02020603050405020304" pitchFamily="18" charset="0"/>
                <a:cs typeface="Times New Roman" panose="02020603050405020304" pitchFamily="18" charset="0"/>
              </a:rPr>
              <a:t> carefully on it. It’ll be fun.” I wanted to </a:t>
            </a:r>
            <a:r>
              <a:rPr lang="en-US" altLang="zh-CN" sz="2400" u="sng" dirty="0">
                <a:latin typeface="Times New Roman" panose="02020603050405020304" pitchFamily="18" charset="0"/>
                <a:cs typeface="Times New Roman" panose="02020603050405020304" pitchFamily="18" charset="0"/>
              </a:rPr>
              <a:t>please</a:t>
            </a:r>
            <a:r>
              <a:rPr lang="en-US" altLang="zh-CN" sz="2400" dirty="0">
                <a:latin typeface="Times New Roman" panose="02020603050405020304" pitchFamily="18" charset="0"/>
                <a:cs typeface="Times New Roman" panose="02020603050405020304" pitchFamily="18" charset="0"/>
              </a:rPr>
              <a:t> Harry, and I thought </a:t>
            </a:r>
          </a:p>
          <a:p>
            <a:pPr indent="457200"/>
            <a:r>
              <a:rPr lang="en-US" altLang="zh-CN" sz="2400" dirty="0">
                <a:latin typeface="Times New Roman" panose="02020603050405020304" pitchFamily="18" charset="0"/>
                <a:cs typeface="Times New Roman" panose="02020603050405020304" pitchFamily="18" charset="0"/>
              </a:rPr>
              <a:t>about the fun of a long slide on the ice. I began to slide across the pond.</a:t>
            </a:r>
            <a:endParaRPr lang="zh-CN" altLang="zh-CN"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0292" y="3626338"/>
            <a:ext cx="1418277" cy="3231662"/>
          </a:xfrm>
          <a:prstGeom prst="rect">
            <a:avLst/>
          </a:prstGeom>
        </p:spPr>
      </p:pic>
      <p:sp>
        <p:nvSpPr>
          <p:cNvPr id="10" name="文本框 9"/>
          <p:cNvSpPr txBox="1"/>
          <p:nvPr/>
        </p:nvSpPr>
        <p:spPr>
          <a:xfrm>
            <a:off x="811862" y="154011"/>
            <a:ext cx="8824507" cy="477054"/>
          </a:xfrm>
          <a:prstGeom prst="rect">
            <a:avLst/>
          </a:prstGeom>
          <a:noFill/>
        </p:spPr>
        <p:txBody>
          <a:bodyPr vert="horz" wrap="square" rtlCol="0">
            <a:spAutoFit/>
          </a:bodyPr>
          <a:lstStyle>
            <a:defPPr>
              <a:defRPr lang="zh-CN"/>
            </a:defPPr>
            <a:lvl1pPr algn="ctr">
              <a:lnSpc>
                <a:spcPts val="3000"/>
              </a:lnSpc>
              <a:defRPr sz="2800">
                <a:solidFill>
                  <a:schemeClr val="tx1">
                    <a:lumMod val="75000"/>
                    <a:lumOff val="25000"/>
                  </a:schemeClr>
                </a:solidFill>
                <a:latin typeface="方正姚体" panose="02010601030101010101" pitchFamily="2" charset="-122"/>
                <a:ea typeface="方正姚体" panose="02010601030101010101" pitchFamily="2" charset="-122"/>
              </a:defRPr>
            </a:lvl1pPr>
          </a:lstStyle>
          <a:p>
            <a:r>
              <a:rPr lang="en-US" altLang="zh-CN" sz="3600" dirty="0">
                <a:solidFill>
                  <a:prstClr val="black">
                    <a:lumMod val="75000"/>
                    <a:lumOff val="25000"/>
                  </a:prstClr>
                </a:solidFill>
                <a:cs typeface="+mn-ea"/>
                <a:sym typeface="FZKai-Z03S" panose="03000509000000000000" pitchFamily="65" charset="-122"/>
              </a:rPr>
              <a:t>Step 2</a:t>
            </a:r>
            <a:r>
              <a:rPr lang="zh-CN" altLang="en-US" sz="3600" dirty="0">
                <a:solidFill>
                  <a:prstClr val="black">
                    <a:lumMod val="75000"/>
                    <a:lumOff val="25000"/>
                  </a:prstClr>
                </a:solidFill>
                <a:cs typeface="+mn-ea"/>
                <a:sym typeface="FZKai-Z03S" panose="03000509000000000000" pitchFamily="65" charset="-122"/>
              </a:rPr>
              <a:t>      </a:t>
            </a:r>
            <a:r>
              <a:rPr lang="en-US" altLang="zh-CN" sz="3600" dirty="0" err="1"/>
              <a:t>Analyse</a:t>
            </a:r>
            <a:r>
              <a:rPr lang="en-US" altLang="zh-CN" sz="3600" dirty="0"/>
              <a:t> the article </a:t>
            </a:r>
            <a:r>
              <a:rPr lang="zh-CN" altLang="en-US" sz="3200" dirty="0">
                <a:latin typeface="Times New Roman" panose="02020603050405020304" pitchFamily="18" charset="0"/>
                <a:cs typeface="Times New Roman" panose="02020603050405020304" pitchFamily="18" charset="0"/>
              </a:rPr>
              <a:t>文本解读</a:t>
            </a:r>
            <a:endParaRPr lang="en-US" altLang="zh-CN" sz="3200" dirty="0">
              <a:latin typeface="Times New Roman" panose="02020603050405020304" pitchFamily="18" charset="0"/>
              <a:cs typeface="Times New Roman" panose="02020603050405020304" pitchFamily="18" charset="0"/>
            </a:endParaRPr>
          </a:p>
        </p:txBody>
      </p:sp>
      <p:sp>
        <p:nvSpPr>
          <p:cNvPr id="2" name="文本框 1"/>
          <p:cNvSpPr txBox="1"/>
          <p:nvPr/>
        </p:nvSpPr>
        <p:spPr>
          <a:xfrm>
            <a:off x="640862" y="982176"/>
            <a:ext cx="10738338" cy="4893647"/>
          </a:xfrm>
          <a:prstGeom prst="rect">
            <a:avLst/>
          </a:prstGeom>
          <a:noFill/>
        </p:spPr>
        <p:txBody>
          <a:bodyPr wrap="square" rtlCol="0">
            <a:spAutoFit/>
          </a:bodyPr>
          <a:lstStyle/>
          <a:p>
            <a:pPr indent="457200"/>
            <a:r>
              <a:rPr lang="en-US" altLang="zh-CN" sz="2400" dirty="0">
                <a:latin typeface="Times New Roman" panose="02020603050405020304" pitchFamily="18" charset="0"/>
                <a:cs typeface="Times New Roman" panose="02020603050405020304" pitchFamily="18" charset="0"/>
              </a:rPr>
              <a:t>In the middle of the pond, the ice gave way with a </a:t>
            </a:r>
            <a:r>
              <a:rPr lang="en-US" altLang="zh-CN" sz="2400" u="sng" dirty="0">
                <a:latin typeface="Times New Roman" panose="02020603050405020304" pitchFamily="18" charset="0"/>
                <a:cs typeface="Times New Roman" panose="02020603050405020304" pitchFamily="18" charset="0"/>
              </a:rPr>
              <a:t>sudden</a:t>
            </a:r>
            <a:r>
              <a:rPr lang="en-US" altLang="zh-CN" sz="2400" dirty="0">
                <a:latin typeface="Times New Roman" panose="02020603050405020304" pitchFamily="18" charset="0"/>
                <a:cs typeface="Times New Roman" panose="02020603050405020304" pitchFamily="18" charset="0"/>
              </a:rPr>
              <a:t> crack(</a:t>
            </a:r>
            <a:r>
              <a:rPr lang="zh-CN" altLang="zh-CN" sz="2400" dirty="0">
                <a:latin typeface="Times New Roman" panose="02020603050405020304" pitchFamily="18" charset="0"/>
                <a:cs typeface="Times New Roman" panose="02020603050405020304" pitchFamily="18" charset="0"/>
              </a:rPr>
              <a:t>裂缝</a:t>
            </a:r>
            <a:r>
              <a:rPr lang="en-US" altLang="zh-CN" sz="2400" dirty="0">
                <a:latin typeface="Times New Roman" panose="02020603050405020304" pitchFamily="18" charset="0"/>
                <a:cs typeface="Times New Roman" panose="02020603050405020304" pitchFamily="18" charset="0"/>
              </a:rPr>
              <a:t>)! I stretched out(</a:t>
            </a:r>
            <a:r>
              <a:rPr lang="zh-CN" altLang="zh-CN" sz="2400" dirty="0">
                <a:latin typeface="Times New Roman" panose="02020603050405020304" pitchFamily="18" charset="0"/>
                <a:cs typeface="Times New Roman" panose="02020603050405020304" pitchFamily="18" charset="0"/>
              </a:rPr>
              <a:t>伸展</a:t>
            </a:r>
            <a:r>
              <a:rPr lang="en-US" altLang="zh-CN" sz="2400" dirty="0">
                <a:latin typeface="Times New Roman" panose="02020603050405020304" pitchFamily="18" charset="0"/>
                <a:cs typeface="Times New Roman" panose="02020603050405020304" pitchFamily="18" charset="0"/>
              </a:rPr>
              <a:t>) my arms. The next thing I knew I was hanging on to the edge of a hole in the ice by arms outstretched on the ice. From my shoulders down I hung in </a:t>
            </a:r>
            <a:r>
              <a:rPr lang="en-US" altLang="zh-CN" sz="2400" u="sng" dirty="0">
                <a:latin typeface="Times New Roman" panose="02020603050405020304" pitchFamily="18" charset="0"/>
                <a:cs typeface="Times New Roman" panose="02020603050405020304" pitchFamily="18" charset="0"/>
              </a:rPr>
              <a:t>icy</a:t>
            </a:r>
            <a:r>
              <a:rPr lang="en-US" altLang="zh-CN" sz="2400" dirty="0">
                <a:latin typeface="Times New Roman" panose="02020603050405020304" pitchFamily="18" charset="0"/>
                <a:cs typeface="Times New Roman" panose="02020603050405020304" pitchFamily="18" charset="0"/>
              </a:rPr>
              <a:t> water. I thought of the bottom of the pond. I knew it would be black and awful down there, full of mud and maybe rotting creatures.  </a:t>
            </a:r>
            <a:endParaRPr lang="zh-CN" altLang="zh-CN" sz="2400" dirty="0">
              <a:latin typeface="Times New Roman" panose="02020603050405020304" pitchFamily="18" charset="0"/>
              <a:cs typeface="Times New Roman" panose="02020603050405020304" pitchFamily="18" charset="0"/>
            </a:endParaRPr>
          </a:p>
          <a:p>
            <a:pPr indent="457200"/>
            <a:r>
              <a:rPr lang="en-US" altLang="zh-CN" sz="2400" dirty="0">
                <a:latin typeface="Times New Roman" panose="02020603050405020304" pitchFamily="18" charset="0"/>
                <a:cs typeface="Times New Roman" panose="02020603050405020304" pitchFamily="18" charset="0"/>
              </a:rPr>
              <a:t>I tried to </a:t>
            </a:r>
            <a:r>
              <a:rPr lang="en-US" altLang="zh-CN" sz="2400" u="sng" dirty="0">
                <a:latin typeface="Times New Roman" panose="02020603050405020304" pitchFamily="18" charset="0"/>
                <a:cs typeface="Times New Roman" panose="02020603050405020304" pitchFamily="18" charset="0"/>
              </a:rPr>
              <a:t>climb</a:t>
            </a:r>
            <a:r>
              <a:rPr lang="en-US" altLang="zh-CN" sz="2400" dirty="0">
                <a:latin typeface="Times New Roman" panose="02020603050405020304" pitchFamily="18" charset="0"/>
                <a:cs typeface="Times New Roman" panose="02020603050405020304" pitchFamily="18" charset="0"/>
              </a:rPr>
              <a:t> out of the hole, but when I got a knee on the ice, it broke like window glass. Again and again I tried to get out. Again and again the ice broke into pieces. The hole widened. I was wearing a </a:t>
            </a:r>
            <a:r>
              <a:rPr lang="en-US" altLang="zh-CN" sz="2400" u="sng" dirty="0">
                <a:latin typeface="Times New Roman" panose="02020603050405020304" pitchFamily="18" charset="0"/>
                <a:cs typeface="Times New Roman" panose="02020603050405020304" pitchFamily="18" charset="0"/>
              </a:rPr>
              <a:t>coat</a:t>
            </a:r>
            <a:r>
              <a:rPr lang="en-US" altLang="zh-CN" sz="2400" dirty="0">
                <a:latin typeface="Times New Roman" panose="02020603050405020304" pitchFamily="18" charset="0"/>
                <a:cs typeface="Times New Roman" panose="02020603050405020304" pitchFamily="18" charset="0"/>
              </a:rPr>
              <a:t> of heavy material. As it became completely wet, it </a:t>
            </a:r>
            <a:r>
              <a:rPr lang="en-US" altLang="zh-CN" sz="2400" u="sng" dirty="0">
                <a:latin typeface="Times New Roman" panose="02020603050405020304" pitchFamily="18" charset="0"/>
                <a:cs typeface="Times New Roman" panose="02020603050405020304" pitchFamily="18" charset="0"/>
              </a:rPr>
              <a:t>dragged</a:t>
            </a:r>
            <a:r>
              <a:rPr lang="en-US" altLang="zh-CN" sz="2400" dirty="0">
                <a:latin typeface="Times New Roman" panose="02020603050405020304" pitchFamily="18" charset="0"/>
                <a:cs typeface="Times New Roman" panose="02020603050405020304" pitchFamily="18" charset="0"/>
              </a:rPr>
              <a:t> me down. I was tired of the struggle and rested with my arms stretched out on the ice.</a:t>
            </a:r>
            <a:endParaRPr lang="zh-CN" altLang="zh-CN" sz="2400" dirty="0">
              <a:latin typeface="Times New Roman" panose="02020603050405020304" pitchFamily="18" charset="0"/>
              <a:cs typeface="Times New Roman" panose="02020603050405020304" pitchFamily="18" charset="0"/>
            </a:endParaRPr>
          </a:p>
          <a:p>
            <a:pPr indent="457200"/>
            <a:r>
              <a:rPr lang="en-US" altLang="zh-CN" sz="2400" dirty="0">
                <a:latin typeface="Times New Roman" panose="02020603050405020304" pitchFamily="18" charset="0"/>
                <a:cs typeface="Times New Roman" panose="02020603050405020304" pitchFamily="18" charset="0"/>
              </a:rPr>
              <a:t>I looked at Harry on shore. He seemed rooted to the spot. “I can’t get out!” I screamed when I caught some breath.</a:t>
            </a:r>
          </a:p>
          <a:p>
            <a:pPr indent="457200"/>
            <a:endParaRPr lang="zh-CN" altLang="zh-CN"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0292" y="3626338"/>
            <a:ext cx="1418277" cy="3231662"/>
          </a:xfrm>
          <a:prstGeom prst="rect">
            <a:avLst/>
          </a:prstGeom>
        </p:spPr>
      </p:pic>
      <p:sp>
        <p:nvSpPr>
          <p:cNvPr id="10" name="文本框 9"/>
          <p:cNvSpPr txBox="1"/>
          <p:nvPr/>
        </p:nvSpPr>
        <p:spPr>
          <a:xfrm>
            <a:off x="811862" y="154011"/>
            <a:ext cx="8824507" cy="477054"/>
          </a:xfrm>
          <a:prstGeom prst="rect">
            <a:avLst/>
          </a:prstGeom>
          <a:noFill/>
        </p:spPr>
        <p:txBody>
          <a:bodyPr vert="horz" wrap="square" rtlCol="0">
            <a:spAutoFit/>
          </a:bodyPr>
          <a:lstStyle>
            <a:defPPr>
              <a:defRPr lang="zh-CN"/>
            </a:defPPr>
            <a:lvl1pPr algn="ctr">
              <a:lnSpc>
                <a:spcPts val="3000"/>
              </a:lnSpc>
              <a:defRPr sz="2800">
                <a:solidFill>
                  <a:schemeClr val="tx1">
                    <a:lumMod val="75000"/>
                    <a:lumOff val="25000"/>
                  </a:schemeClr>
                </a:solidFill>
                <a:latin typeface="方正姚体" panose="02010601030101010101" pitchFamily="2" charset="-122"/>
                <a:ea typeface="方正姚体" panose="02010601030101010101" pitchFamily="2" charset="-122"/>
              </a:defRPr>
            </a:lvl1pPr>
          </a:lstStyle>
          <a:p>
            <a:r>
              <a:rPr lang="en-US" altLang="zh-CN" sz="3600" dirty="0">
                <a:solidFill>
                  <a:prstClr val="black">
                    <a:lumMod val="75000"/>
                    <a:lumOff val="25000"/>
                  </a:prstClr>
                </a:solidFill>
                <a:cs typeface="+mn-ea"/>
                <a:sym typeface="FZKai-Z03S" panose="03000509000000000000" pitchFamily="65" charset="-122"/>
              </a:rPr>
              <a:t>Step 2</a:t>
            </a:r>
            <a:r>
              <a:rPr lang="zh-CN" altLang="en-US" sz="3600" dirty="0">
                <a:solidFill>
                  <a:prstClr val="black">
                    <a:lumMod val="75000"/>
                    <a:lumOff val="25000"/>
                  </a:prstClr>
                </a:solidFill>
                <a:cs typeface="+mn-ea"/>
                <a:sym typeface="FZKai-Z03S" panose="03000509000000000000" pitchFamily="65" charset="-122"/>
              </a:rPr>
              <a:t>      </a:t>
            </a:r>
            <a:r>
              <a:rPr lang="en-US" altLang="zh-CN" sz="3600" dirty="0" err="1"/>
              <a:t>Analyse</a:t>
            </a:r>
            <a:r>
              <a:rPr lang="en-US" altLang="zh-CN" sz="3600" dirty="0"/>
              <a:t> the article </a:t>
            </a:r>
            <a:r>
              <a:rPr lang="zh-CN" altLang="en-US" sz="3200" dirty="0">
                <a:latin typeface="Times New Roman" panose="02020603050405020304" pitchFamily="18" charset="0"/>
                <a:cs typeface="Times New Roman" panose="02020603050405020304" pitchFamily="18" charset="0"/>
              </a:rPr>
              <a:t>文本解读</a:t>
            </a:r>
            <a:endParaRPr lang="en-US" altLang="zh-CN" sz="3200" dirty="0">
              <a:latin typeface="Times New Roman" panose="02020603050405020304" pitchFamily="18" charset="0"/>
              <a:cs typeface="Times New Roman" panose="02020603050405020304" pitchFamily="18" charset="0"/>
            </a:endParaRPr>
          </a:p>
        </p:txBody>
      </p:sp>
      <p:sp>
        <p:nvSpPr>
          <p:cNvPr id="2" name="文本框 1"/>
          <p:cNvSpPr txBox="1"/>
          <p:nvPr/>
        </p:nvSpPr>
        <p:spPr>
          <a:xfrm>
            <a:off x="214685" y="671691"/>
            <a:ext cx="11338560" cy="4955203"/>
          </a:xfrm>
          <a:prstGeom prst="rect">
            <a:avLst/>
          </a:prstGeom>
          <a:noFill/>
        </p:spPr>
        <p:txBody>
          <a:bodyPr wrap="square" rtlCol="0">
            <a:spAutoFit/>
          </a:bodyPr>
          <a:lstStyle/>
          <a:p>
            <a:pPr indent="457200"/>
            <a:r>
              <a:rPr lang="zh-CN" altLang="zh-CN" sz="2400" dirty="0">
                <a:latin typeface="宋体" panose="02010600030101010101" pitchFamily="2" charset="-122"/>
                <a:ea typeface="宋体" panose="02010600030101010101" pitchFamily="2" charset="-122"/>
                <a:cs typeface="Times New Roman" panose="02020603050405020304" pitchFamily="18" charset="0"/>
              </a:rPr>
              <a:t>注意：</a:t>
            </a:r>
          </a:p>
          <a:p>
            <a:pPr indent="457200"/>
            <a:r>
              <a:rPr lang="en-US" altLang="zh-CN" sz="2400" dirty="0">
                <a:latin typeface="宋体" panose="02010600030101010101" pitchFamily="2" charset="-122"/>
                <a:ea typeface="宋体" panose="02010600030101010101" pitchFamily="2" charset="-122"/>
                <a:cs typeface="Times New Roman" panose="02020603050405020304" pitchFamily="18" charset="0"/>
              </a:rPr>
              <a:t>1. </a:t>
            </a:r>
            <a:r>
              <a:rPr lang="zh-CN" altLang="zh-CN" sz="2400" dirty="0">
                <a:latin typeface="宋体" panose="02010600030101010101" pitchFamily="2" charset="-122"/>
                <a:ea typeface="宋体" panose="02010600030101010101" pitchFamily="2" charset="-122"/>
                <a:cs typeface="Times New Roman" panose="02020603050405020304" pitchFamily="18" charset="0"/>
              </a:rPr>
              <a:t>所续写短文的词数应为</a:t>
            </a:r>
            <a:r>
              <a:rPr lang="en-US" altLang="zh-CN" sz="2400" dirty="0">
                <a:latin typeface="宋体" panose="02010600030101010101" pitchFamily="2" charset="-122"/>
                <a:ea typeface="宋体" panose="02010600030101010101" pitchFamily="2" charset="-122"/>
                <a:cs typeface="Times New Roman" panose="02020603050405020304" pitchFamily="18" charset="0"/>
              </a:rPr>
              <a:t>150</a:t>
            </a:r>
            <a:r>
              <a:rPr lang="zh-CN" altLang="zh-CN" sz="2400" dirty="0">
                <a:latin typeface="宋体" panose="02010600030101010101" pitchFamily="2" charset="-122"/>
                <a:ea typeface="宋体" panose="02010600030101010101" pitchFamily="2" charset="-122"/>
                <a:cs typeface="Times New Roman" panose="02020603050405020304" pitchFamily="18" charset="0"/>
              </a:rPr>
              <a:t>左右；</a:t>
            </a:r>
            <a:r>
              <a:rPr lang="en-US" altLang="zh-CN" sz="2400" dirty="0">
                <a:latin typeface="宋体" panose="02010600030101010101" pitchFamily="2" charset="-122"/>
                <a:ea typeface="宋体" panose="02010600030101010101" pitchFamily="2" charset="-122"/>
                <a:cs typeface="Times New Roman" panose="02020603050405020304" pitchFamily="18" charset="0"/>
              </a:rPr>
              <a:t> </a:t>
            </a:r>
            <a:endParaRPr lang="zh-CN" altLang="zh-CN" sz="2400" dirty="0">
              <a:latin typeface="宋体" panose="02010600030101010101" pitchFamily="2" charset="-122"/>
              <a:ea typeface="宋体" panose="02010600030101010101" pitchFamily="2" charset="-122"/>
              <a:cs typeface="Times New Roman" panose="02020603050405020304" pitchFamily="18" charset="0"/>
            </a:endParaRPr>
          </a:p>
          <a:p>
            <a:pPr indent="457200"/>
            <a:r>
              <a:rPr lang="en-US" altLang="zh-CN" sz="2400" dirty="0">
                <a:latin typeface="宋体" panose="02010600030101010101" pitchFamily="2" charset="-122"/>
                <a:ea typeface="宋体" panose="02010600030101010101" pitchFamily="2" charset="-122"/>
                <a:cs typeface="Times New Roman" panose="02020603050405020304" pitchFamily="18" charset="0"/>
              </a:rPr>
              <a:t>2. </a:t>
            </a:r>
            <a:r>
              <a:rPr lang="zh-CN" altLang="zh-CN" sz="2400" dirty="0">
                <a:latin typeface="宋体" panose="02010600030101010101" pitchFamily="2" charset="-122"/>
                <a:ea typeface="宋体" panose="02010600030101010101" pitchFamily="2" charset="-122"/>
                <a:cs typeface="Times New Roman" panose="02020603050405020304" pitchFamily="18" charset="0"/>
              </a:rPr>
              <a:t>至少使用</a:t>
            </a:r>
            <a:r>
              <a:rPr lang="en-US" altLang="zh-CN" sz="2400" dirty="0">
                <a:latin typeface="宋体" panose="02010600030101010101" pitchFamily="2" charset="-122"/>
                <a:ea typeface="宋体" panose="02010600030101010101" pitchFamily="2" charset="-122"/>
                <a:cs typeface="Times New Roman" panose="02020603050405020304" pitchFamily="18" charset="0"/>
              </a:rPr>
              <a:t>5</a:t>
            </a:r>
            <a:r>
              <a:rPr lang="zh-CN" altLang="zh-CN" sz="2400" dirty="0">
                <a:latin typeface="宋体" panose="02010600030101010101" pitchFamily="2" charset="-122"/>
                <a:ea typeface="宋体" panose="02010600030101010101" pitchFamily="2" charset="-122"/>
                <a:cs typeface="Times New Roman" panose="02020603050405020304" pitchFamily="18" charset="0"/>
              </a:rPr>
              <a:t>个短文中标有下划线的关键词语；</a:t>
            </a:r>
          </a:p>
          <a:p>
            <a:pPr indent="457200"/>
            <a:r>
              <a:rPr lang="en-US" altLang="zh-CN" sz="2400" dirty="0">
                <a:latin typeface="宋体" panose="02010600030101010101" pitchFamily="2" charset="-122"/>
                <a:ea typeface="宋体" panose="02010600030101010101" pitchFamily="2" charset="-122"/>
                <a:cs typeface="Times New Roman" panose="02020603050405020304" pitchFamily="18" charset="0"/>
              </a:rPr>
              <a:t>3. </a:t>
            </a:r>
            <a:r>
              <a:rPr lang="zh-CN" altLang="zh-CN" sz="2400" dirty="0">
                <a:latin typeface="宋体" panose="02010600030101010101" pitchFamily="2" charset="-122"/>
                <a:ea typeface="宋体" panose="02010600030101010101" pitchFamily="2" charset="-122"/>
                <a:cs typeface="Times New Roman" panose="02020603050405020304" pitchFamily="18" charset="0"/>
              </a:rPr>
              <a:t>续写部分分为两段，每段的开头语已为你写好；</a:t>
            </a:r>
            <a:r>
              <a:rPr lang="en-US" altLang="zh-CN" sz="2400" dirty="0">
                <a:latin typeface="宋体" panose="02010600030101010101" pitchFamily="2" charset="-122"/>
                <a:ea typeface="宋体" panose="02010600030101010101" pitchFamily="2" charset="-122"/>
                <a:cs typeface="Times New Roman" panose="02020603050405020304" pitchFamily="18" charset="0"/>
              </a:rPr>
              <a:t> </a:t>
            </a:r>
            <a:endParaRPr lang="zh-CN" altLang="zh-CN" sz="2400" dirty="0">
              <a:latin typeface="宋体" panose="02010600030101010101" pitchFamily="2" charset="-122"/>
              <a:ea typeface="宋体" panose="02010600030101010101" pitchFamily="2" charset="-122"/>
              <a:cs typeface="Times New Roman" panose="02020603050405020304" pitchFamily="18" charset="0"/>
            </a:endParaRPr>
          </a:p>
          <a:p>
            <a:pPr indent="457200"/>
            <a:r>
              <a:rPr lang="en-US" altLang="zh-CN" sz="2400" dirty="0">
                <a:latin typeface="宋体" panose="02010600030101010101" pitchFamily="2" charset="-122"/>
                <a:ea typeface="宋体" panose="02010600030101010101" pitchFamily="2" charset="-122"/>
                <a:cs typeface="Times New Roman" panose="02020603050405020304" pitchFamily="18" charset="0"/>
              </a:rPr>
              <a:t>4. </a:t>
            </a:r>
            <a:r>
              <a:rPr lang="zh-CN" altLang="zh-CN" sz="2400" dirty="0">
                <a:latin typeface="宋体" panose="02010600030101010101" pitchFamily="2" charset="-122"/>
                <a:ea typeface="宋体" panose="02010600030101010101" pitchFamily="2" charset="-122"/>
                <a:cs typeface="Times New Roman" panose="02020603050405020304" pitchFamily="18" charset="0"/>
              </a:rPr>
              <a:t>续写完成后，请用下划线标出你所使用的关键词语。</a:t>
            </a:r>
          </a:p>
          <a:p>
            <a:pPr marL="0" lvl="0" indent="0">
              <a:lnSpc>
                <a:spcPct val="100000"/>
              </a:lnSpc>
              <a:spcBef>
                <a:spcPct val="0"/>
              </a:spcBef>
              <a:buNone/>
            </a:pPr>
            <a:endParaRPr lang="en-US" altLang="zh-CN" sz="2800" dirty="0">
              <a:latin typeface="Times New Roman" panose="02020603050405020304" pitchFamily="18" charset="0"/>
              <a:cs typeface="Times New Roman" panose="02020603050405020304" pitchFamily="18" charset="0"/>
              <a:sym typeface="+mn-ea"/>
            </a:endParaRPr>
          </a:p>
          <a:p>
            <a:pPr marL="0" lvl="0" indent="0">
              <a:lnSpc>
                <a:spcPct val="100000"/>
              </a:lnSpc>
              <a:spcBef>
                <a:spcPct val="0"/>
              </a:spcBef>
              <a:buNone/>
            </a:pPr>
            <a:r>
              <a:rPr lang="en-US" altLang="zh-CN" sz="2800" dirty="0">
                <a:latin typeface="Times New Roman" panose="02020603050405020304" pitchFamily="18" charset="0"/>
                <a:cs typeface="Times New Roman" panose="02020603050405020304" pitchFamily="18" charset="0"/>
                <a:sym typeface="+mn-ea"/>
              </a:rPr>
              <a:t>Paragraph 1:</a:t>
            </a:r>
            <a:endParaRPr lang="zh-CN" altLang="en-US" sz="2800" dirty="0">
              <a:latin typeface="Times New Roman" panose="02020603050405020304" pitchFamily="18" charset="0"/>
              <a:cs typeface="Times New Roman" panose="02020603050405020304" pitchFamily="18" charset="0"/>
            </a:endParaRPr>
          </a:p>
          <a:p>
            <a:pPr marL="0" lvl="0" indent="0">
              <a:lnSpc>
                <a:spcPct val="100000"/>
              </a:lnSpc>
              <a:spcBef>
                <a:spcPct val="0"/>
              </a:spcBef>
              <a:buNone/>
            </a:pPr>
            <a:r>
              <a:rPr lang="en-US" altLang="zh-CN" sz="2800" dirty="0">
                <a:latin typeface="Times New Roman" panose="02020603050405020304" pitchFamily="18" charset="0"/>
                <a:cs typeface="Times New Roman" panose="02020603050405020304" pitchFamily="18" charset="0"/>
                <a:sym typeface="+mn-ea"/>
              </a:rPr>
              <a:t>    Harry turned and ran from the pond. </a:t>
            </a:r>
            <a:r>
              <a:rPr lang="en-US" altLang="zh-CN" sz="2800" u="sng" dirty="0">
                <a:latin typeface="Times New Roman" panose="02020603050405020304" pitchFamily="18" charset="0"/>
                <a:cs typeface="Times New Roman" panose="02020603050405020304" pitchFamily="18" charset="0"/>
                <a:sym typeface="+mn-ea"/>
              </a:rPr>
              <a:t>  </a:t>
            </a:r>
          </a:p>
          <a:p>
            <a:pPr marL="0" lvl="0" indent="0">
              <a:lnSpc>
                <a:spcPct val="100000"/>
              </a:lnSpc>
              <a:spcBef>
                <a:spcPct val="0"/>
              </a:spcBef>
              <a:buNone/>
            </a:pPr>
            <a:endParaRPr lang="en-US" altLang="zh-CN" sz="2800" dirty="0">
              <a:latin typeface="Times New Roman" panose="02020603050405020304" pitchFamily="18" charset="0"/>
              <a:cs typeface="Times New Roman" panose="02020603050405020304" pitchFamily="18" charset="0"/>
              <a:sym typeface="+mn-ea"/>
            </a:endParaRPr>
          </a:p>
          <a:p>
            <a:pPr marL="0" lvl="0" indent="0">
              <a:lnSpc>
                <a:spcPct val="100000"/>
              </a:lnSpc>
              <a:spcBef>
                <a:spcPct val="0"/>
              </a:spcBef>
              <a:buNone/>
            </a:pPr>
            <a:r>
              <a:rPr lang="en-US" altLang="zh-CN" sz="2800" dirty="0">
                <a:latin typeface="Times New Roman" panose="02020603050405020304" pitchFamily="18" charset="0"/>
                <a:cs typeface="Times New Roman" panose="02020603050405020304" pitchFamily="18" charset="0"/>
                <a:sym typeface="+mn-ea"/>
              </a:rPr>
              <a:t>Paragraph 2:</a:t>
            </a:r>
            <a:endParaRPr lang="zh-CN" altLang="en-US" sz="2800" dirty="0">
              <a:latin typeface="Times New Roman" panose="02020603050405020304" pitchFamily="18" charset="0"/>
              <a:cs typeface="Times New Roman" panose="02020603050405020304" pitchFamily="18" charset="0"/>
            </a:endParaRPr>
          </a:p>
          <a:p>
            <a:pPr marL="0" lvl="0" indent="0">
              <a:lnSpc>
                <a:spcPct val="100000"/>
              </a:lnSpc>
              <a:spcBef>
                <a:spcPct val="0"/>
              </a:spcBef>
              <a:buNone/>
            </a:pPr>
            <a:r>
              <a:rPr lang="en-US" altLang="zh-CN" sz="2800" dirty="0">
                <a:latin typeface="Times New Roman" panose="02020603050405020304" pitchFamily="18" charset="0"/>
                <a:cs typeface="Times New Roman" panose="02020603050405020304" pitchFamily="18" charset="0"/>
                <a:sym typeface="+mn-ea"/>
              </a:rPr>
              <a:t>    The moment I crashed through the kitchen door, sobbing, mum rushed </a:t>
            </a:r>
          </a:p>
          <a:p>
            <a:pPr marL="0" lvl="0" indent="0">
              <a:lnSpc>
                <a:spcPct val="100000"/>
              </a:lnSpc>
              <a:spcBef>
                <a:spcPct val="0"/>
              </a:spcBef>
              <a:buNone/>
            </a:pPr>
            <a:r>
              <a:rPr lang="en-US" altLang="zh-CN" sz="2800" dirty="0">
                <a:latin typeface="Times New Roman" panose="02020603050405020304" pitchFamily="18" charset="0"/>
                <a:cs typeface="Times New Roman" panose="02020603050405020304" pitchFamily="18" charset="0"/>
                <a:sym typeface="+mn-ea"/>
              </a:rPr>
              <a:t>    over. </a:t>
            </a:r>
            <a:endParaRPr lang="zh-CN" altLang="en-US" sz="2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9"/>
          <p:cNvSpPr>
            <a:spLocks noChangeArrowheads="1"/>
          </p:cNvSpPr>
          <p:nvPr/>
        </p:nvSpPr>
        <p:spPr bwMode="auto">
          <a:xfrm>
            <a:off x="389835" y="1239747"/>
            <a:ext cx="7609177" cy="2784475"/>
          </a:xfrm>
          <a:prstGeom prst="rect">
            <a:avLst/>
          </a:prstGeom>
          <a:noFill/>
          <a:ln w="9525">
            <a:noFill/>
            <a:miter lim="800000"/>
          </a:ln>
        </p:spPr>
        <p:txBody>
          <a:bodyPr wrap="square">
            <a:spAutoFit/>
          </a:bodyPr>
          <a:lstStyle/>
          <a:p>
            <a:pPr marL="0" marR="0" lvl="0" indent="0" algn="just" defTabSz="914400" rtl="0" eaLnBrk="0" fontAlgn="base" latinLnBrk="0" hangingPunct="0">
              <a:lnSpc>
                <a:spcPts val="3000"/>
              </a:lnSpc>
              <a:spcBef>
                <a:spcPct val="0"/>
              </a:spcBef>
              <a:spcAft>
                <a:spcPct val="0"/>
              </a:spcAft>
              <a:buClrTx/>
              <a:buSzTx/>
              <a:buFontTx/>
              <a:buNone/>
              <a:defRPr/>
            </a:pPr>
            <a:r>
              <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What's the style of the passage?</a:t>
            </a:r>
          </a:p>
          <a:p>
            <a:pPr marL="0" marR="0" lvl="0" indent="0" algn="just" defTabSz="914400" rtl="0" eaLnBrk="0" fontAlgn="base" latinLnBrk="0" hangingPunct="0">
              <a:lnSpc>
                <a:spcPts val="3000"/>
              </a:lnSpc>
              <a:spcBef>
                <a:spcPct val="0"/>
              </a:spcBef>
              <a:spcAft>
                <a:spcPct val="0"/>
              </a:spcAft>
              <a:buClrTx/>
              <a:buSzTx/>
              <a:buFontTx/>
              <a:buNone/>
              <a:defRPr/>
            </a:pPr>
            <a:endPar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742950" marR="0" lvl="0" indent="-742950" algn="just" defTabSz="914400" rtl="0" eaLnBrk="0" fontAlgn="base" latinLnBrk="0" hangingPunct="0">
              <a:lnSpc>
                <a:spcPts val="3000"/>
              </a:lnSpc>
              <a:spcBef>
                <a:spcPct val="0"/>
              </a:spcBef>
              <a:spcAft>
                <a:spcPct val="0"/>
              </a:spcAft>
              <a:buClrTx/>
              <a:buSzTx/>
              <a:buFontTx/>
              <a:buAutoNum type="alphaUcPeriod"/>
              <a:defRPr/>
            </a:pPr>
            <a:r>
              <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宋体" panose="02010600030101010101" pitchFamily="2" charset="-122"/>
              </a:rPr>
              <a:t>Narration (</a:t>
            </a:r>
            <a:r>
              <a:rPr kumimoji="0" lang="zh-CN" altLang="en-US"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宋体" panose="02010600030101010101" pitchFamily="2" charset="-122"/>
              </a:rPr>
              <a:t>记叙文</a:t>
            </a:r>
            <a:r>
              <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宋体" panose="02010600030101010101" pitchFamily="2" charset="-122"/>
              </a:rPr>
              <a:t>)</a:t>
            </a:r>
          </a:p>
          <a:p>
            <a:pPr marL="742950" marR="0" lvl="0" indent="-742950" algn="just" defTabSz="914400" rtl="0" eaLnBrk="0" fontAlgn="base" latinLnBrk="0" hangingPunct="0">
              <a:lnSpc>
                <a:spcPts val="3000"/>
              </a:lnSpc>
              <a:spcBef>
                <a:spcPct val="0"/>
              </a:spcBef>
              <a:spcAft>
                <a:spcPct val="0"/>
              </a:spcAft>
              <a:buClrTx/>
              <a:buSzTx/>
              <a:buFontTx/>
              <a:buAutoNum type="alphaUcPeriod"/>
              <a:defRPr/>
            </a:pPr>
            <a:endPar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just" defTabSz="914400" rtl="0" eaLnBrk="0" fontAlgn="base" latinLnBrk="0" hangingPunct="0">
              <a:lnSpc>
                <a:spcPts val="3000"/>
              </a:lnSpc>
              <a:spcBef>
                <a:spcPct val="0"/>
              </a:spcBef>
              <a:spcAft>
                <a:spcPct val="0"/>
              </a:spcAft>
              <a:buClrTx/>
              <a:buSzTx/>
              <a:buFontTx/>
              <a:buNone/>
              <a:defRPr/>
            </a:pPr>
            <a:r>
              <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宋体" panose="02010600030101010101" pitchFamily="2" charset="-122"/>
              </a:rPr>
              <a:t>B. Exposition (</a:t>
            </a:r>
            <a:r>
              <a:rPr kumimoji="0" lang="zh-CN" altLang="en-US"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宋体" panose="02010600030101010101" pitchFamily="2" charset="-122"/>
              </a:rPr>
              <a:t>说明文</a:t>
            </a:r>
            <a:r>
              <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宋体" panose="02010600030101010101" pitchFamily="2" charset="-122"/>
              </a:rPr>
              <a:t>)</a:t>
            </a:r>
          </a:p>
          <a:p>
            <a:pPr marL="0" marR="0" lvl="0" indent="0" algn="just" defTabSz="914400" rtl="0" eaLnBrk="0" fontAlgn="base" latinLnBrk="0" hangingPunct="0">
              <a:lnSpc>
                <a:spcPts val="3000"/>
              </a:lnSpc>
              <a:spcBef>
                <a:spcPct val="0"/>
              </a:spcBef>
              <a:spcAft>
                <a:spcPct val="0"/>
              </a:spcAft>
              <a:buClrTx/>
              <a:buSzTx/>
              <a:buFontTx/>
              <a:buNone/>
              <a:defRPr/>
            </a:pPr>
            <a:endPar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宋体" panose="02010600030101010101" pitchFamily="2" charset="-122"/>
            </a:endParaRPr>
          </a:p>
          <a:p>
            <a:pPr marL="0" marR="0" lvl="0" indent="0" algn="just" defTabSz="914400" rtl="0" eaLnBrk="0" fontAlgn="base" latinLnBrk="0" hangingPunct="0">
              <a:lnSpc>
                <a:spcPts val="3000"/>
              </a:lnSpc>
              <a:spcBef>
                <a:spcPct val="0"/>
              </a:spcBef>
              <a:spcAft>
                <a:spcPct val="0"/>
              </a:spcAft>
              <a:buClrTx/>
              <a:buSzTx/>
              <a:buFontTx/>
              <a:buNone/>
              <a:defRPr/>
            </a:pPr>
            <a:r>
              <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宋体" panose="02010600030101010101" pitchFamily="2" charset="-122"/>
              </a:rPr>
              <a:t>C. Argumentation (</a:t>
            </a:r>
            <a:r>
              <a:rPr kumimoji="0" lang="zh-CN" altLang="en-US"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宋体" panose="02010600030101010101" pitchFamily="2" charset="-122"/>
              </a:rPr>
              <a:t>议论文</a:t>
            </a:r>
            <a:r>
              <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宋体" panose="02010600030101010101" pitchFamily="2" charset="-122"/>
              </a:rPr>
              <a:t>) </a:t>
            </a:r>
            <a:endPar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文本框 99"/>
          <p:cNvSpPr txBox="1"/>
          <p:nvPr/>
        </p:nvSpPr>
        <p:spPr>
          <a:xfrm>
            <a:off x="1681163" y="76200"/>
            <a:ext cx="8804275" cy="535531"/>
          </a:xfrm>
          <a:prstGeom prst="rect">
            <a:avLst/>
          </a:prstGeom>
          <a:noFill/>
          <a:ln w="9525">
            <a:noFill/>
          </a:ln>
        </p:spPr>
        <p:txBody>
          <a:bodyPr wrap="square" anchor="t">
            <a:spAutoFit/>
          </a:bodyPr>
          <a:lstStyle/>
          <a:p>
            <a:pPr marL="0" marR="0" lvl="0" indent="0" algn="ctr" defTabSz="914400" rtl="0" eaLnBrk="1" fontAlgn="base" latinLnBrk="0" hangingPunct="1">
              <a:lnSpc>
                <a:spcPct val="90000"/>
              </a:lnSpc>
              <a:spcBef>
                <a:spcPct val="0"/>
              </a:spcBef>
              <a:spcAft>
                <a:spcPct val="0"/>
              </a:spcAft>
              <a:buClrTx/>
              <a:buSzTx/>
              <a:buFontTx/>
              <a:buNone/>
              <a:defRPr/>
            </a:pPr>
            <a:r>
              <a:rPr kumimoji="0" lang="en-US" altLang="zh-CN" sz="3200" b="1" i="0" u="none" strike="noStrike" kern="1200" cap="none" spc="0" normalizeH="0" baseline="0" noProof="1">
                <a:ln w="11430"/>
                <a:solidFill>
                  <a:srgbClr val="FF0000"/>
                </a:solidFill>
                <a:effectLst>
                  <a:outerShdw blurRad="50800" dist="39000" dir="5460000" algn="tl">
                    <a:srgbClr val="000000">
                      <a:alpha val="38000"/>
                    </a:srgbClr>
                  </a:outerShdw>
                </a:effectLst>
                <a:uLnTx/>
                <a:uFillTx/>
                <a:latin typeface="Arial" panose="020B0604020202020204" pitchFamily="34" charset="0"/>
                <a:ea typeface="宋体" panose="02010600030101010101" pitchFamily="2" charset="-122"/>
                <a:cs typeface="+mn-cs"/>
              </a:rPr>
              <a:t>Pre-wrting</a:t>
            </a:r>
          </a:p>
        </p:txBody>
      </p:sp>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r="1617" b="4178"/>
          <a:stretch>
            <a:fillRect/>
          </a:stretch>
        </p:blipFill>
        <p:spPr>
          <a:xfrm>
            <a:off x="0" y="4249174"/>
            <a:ext cx="2719346" cy="2532626"/>
          </a:xfrm>
          <a:prstGeom prst="rect">
            <a:avLst/>
          </a:prstGeom>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321" y="1778441"/>
            <a:ext cx="750871" cy="750871"/>
          </a:xfrm>
          <a:prstGeom prst="rect">
            <a:avLst/>
          </a:prstGeom>
        </p:spPr>
      </p:pic>
      <p:sp>
        <p:nvSpPr>
          <p:cNvPr id="15" name="右箭头 6"/>
          <p:cNvSpPr/>
          <p:nvPr/>
        </p:nvSpPr>
        <p:spPr>
          <a:xfrm>
            <a:off x="5357779" y="1940357"/>
            <a:ext cx="2103592" cy="427038"/>
          </a:xfrm>
          <a:prstGeom prst="rightArrow">
            <a:avLst/>
          </a:prstGeom>
          <a:solidFill>
            <a:srgbClr val="C0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C00000"/>
              </a:solidFill>
              <a:effectLst/>
              <a:uLnTx/>
              <a:uFillTx/>
              <a:latin typeface="+mn-lt"/>
              <a:ea typeface="+mn-ea"/>
              <a:cs typeface="+mn-cs"/>
            </a:endParaRPr>
          </a:p>
        </p:txBody>
      </p:sp>
      <p:sp>
        <p:nvSpPr>
          <p:cNvPr id="16" name="左大括号 15"/>
          <p:cNvSpPr/>
          <p:nvPr/>
        </p:nvSpPr>
        <p:spPr>
          <a:xfrm>
            <a:off x="7895488" y="445759"/>
            <a:ext cx="501638" cy="3416234"/>
          </a:xfrm>
          <a:prstGeom prst="leftBrace">
            <a:avLst>
              <a:gd name="adj1" fmla="val 120098"/>
              <a:gd name="adj2" fmla="val 5000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文本框 16"/>
          <p:cNvSpPr txBox="1"/>
          <p:nvPr/>
        </p:nvSpPr>
        <p:spPr>
          <a:xfrm>
            <a:off x="8604558" y="638936"/>
            <a:ext cx="1725855" cy="830997"/>
          </a:xfrm>
          <a:prstGeom prst="rect">
            <a:avLst/>
          </a:prstGeom>
          <a:noFill/>
        </p:spPr>
        <p:txBody>
          <a:bodyPr wrap="square" rtlCol="0">
            <a:spAutoFit/>
          </a:bodyPr>
          <a:lstStyle/>
          <a:p>
            <a:r>
              <a:rPr lang="en-US" altLang="zh-CN" sz="4800" dirty="0"/>
              <a:t>when</a:t>
            </a:r>
            <a:endParaRPr lang="zh-CN" altLang="en-US" sz="4800" dirty="0"/>
          </a:p>
        </p:txBody>
      </p:sp>
      <p:sp>
        <p:nvSpPr>
          <p:cNvPr id="18" name="文本框 17"/>
          <p:cNvSpPr txBox="1"/>
          <p:nvPr/>
        </p:nvSpPr>
        <p:spPr>
          <a:xfrm>
            <a:off x="8604559" y="1336045"/>
            <a:ext cx="1876716" cy="830997"/>
          </a:xfrm>
          <a:prstGeom prst="rect">
            <a:avLst/>
          </a:prstGeom>
          <a:noFill/>
        </p:spPr>
        <p:txBody>
          <a:bodyPr wrap="square" rtlCol="0">
            <a:spAutoFit/>
          </a:bodyPr>
          <a:lstStyle/>
          <a:p>
            <a:r>
              <a:rPr lang="en-US" altLang="zh-CN" sz="4800" dirty="0"/>
              <a:t>where</a:t>
            </a:r>
            <a:endParaRPr lang="zh-CN" altLang="en-US" sz="4800" dirty="0"/>
          </a:p>
        </p:txBody>
      </p:sp>
      <p:sp>
        <p:nvSpPr>
          <p:cNvPr id="19" name="文本框 18"/>
          <p:cNvSpPr txBox="1"/>
          <p:nvPr/>
        </p:nvSpPr>
        <p:spPr>
          <a:xfrm>
            <a:off x="8547987" y="-57009"/>
            <a:ext cx="1725855" cy="830997"/>
          </a:xfrm>
          <a:prstGeom prst="rect">
            <a:avLst/>
          </a:prstGeom>
          <a:noFill/>
        </p:spPr>
        <p:txBody>
          <a:bodyPr wrap="square" rtlCol="0">
            <a:spAutoFit/>
          </a:bodyPr>
          <a:lstStyle/>
          <a:p>
            <a:r>
              <a:rPr lang="en-US" altLang="zh-CN" sz="4800" dirty="0"/>
              <a:t>who</a:t>
            </a:r>
            <a:endParaRPr lang="zh-CN" altLang="en-US" sz="4800" dirty="0"/>
          </a:p>
        </p:txBody>
      </p:sp>
      <p:sp>
        <p:nvSpPr>
          <p:cNvPr id="20" name="文本框 19"/>
          <p:cNvSpPr txBox="1"/>
          <p:nvPr/>
        </p:nvSpPr>
        <p:spPr>
          <a:xfrm>
            <a:off x="8604559" y="2086948"/>
            <a:ext cx="1725855" cy="830997"/>
          </a:xfrm>
          <a:prstGeom prst="rect">
            <a:avLst/>
          </a:prstGeom>
          <a:noFill/>
        </p:spPr>
        <p:txBody>
          <a:bodyPr wrap="square" rtlCol="0">
            <a:spAutoFit/>
          </a:bodyPr>
          <a:lstStyle/>
          <a:p>
            <a:r>
              <a:rPr lang="en-US" altLang="zh-CN" sz="4800" dirty="0"/>
              <a:t>what</a:t>
            </a:r>
            <a:endParaRPr lang="zh-CN" altLang="en-US" sz="4800" dirty="0"/>
          </a:p>
        </p:txBody>
      </p:sp>
      <p:sp>
        <p:nvSpPr>
          <p:cNvPr id="21" name="文本框 20"/>
          <p:cNvSpPr txBox="1"/>
          <p:nvPr/>
        </p:nvSpPr>
        <p:spPr>
          <a:xfrm>
            <a:off x="8687876" y="2782893"/>
            <a:ext cx="1725855" cy="830997"/>
          </a:xfrm>
          <a:prstGeom prst="rect">
            <a:avLst/>
          </a:prstGeom>
          <a:noFill/>
        </p:spPr>
        <p:txBody>
          <a:bodyPr wrap="square" rtlCol="0">
            <a:spAutoFit/>
          </a:bodyPr>
          <a:lstStyle/>
          <a:p>
            <a:r>
              <a:rPr lang="en-US" altLang="zh-CN" sz="4800" dirty="0"/>
              <a:t>why</a:t>
            </a:r>
            <a:endParaRPr lang="zh-CN" altLang="en-US" sz="4800" dirty="0"/>
          </a:p>
        </p:txBody>
      </p:sp>
      <p:sp>
        <p:nvSpPr>
          <p:cNvPr id="22" name="文本框 21"/>
          <p:cNvSpPr txBox="1"/>
          <p:nvPr/>
        </p:nvSpPr>
        <p:spPr>
          <a:xfrm>
            <a:off x="8759583" y="3478838"/>
            <a:ext cx="1725855" cy="830997"/>
          </a:xfrm>
          <a:prstGeom prst="rect">
            <a:avLst/>
          </a:prstGeom>
          <a:noFill/>
        </p:spPr>
        <p:txBody>
          <a:bodyPr wrap="square" rtlCol="0">
            <a:spAutoFit/>
          </a:bodyPr>
          <a:lstStyle/>
          <a:p>
            <a:r>
              <a:rPr lang="en-US" altLang="zh-CN" sz="4800" dirty="0"/>
              <a:t>how</a:t>
            </a:r>
            <a:endParaRPr lang="zh-CN" altLang="en-US" sz="4800" dirty="0"/>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dissolv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1000"/>
                                        <p:tgtEl>
                                          <p:spTgt spid="21"/>
                                        </p:tgtEl>
                                      </p:cBhvr>
                                    </p:animEffect>
                                    <p:anim calcmode="lin" valueType="num">
                                      <p:cBhvr>
                                        <p:cTn id="55" dur="1000" fill="hold"/>
                                        <p:tgtEl>
                                          <p:spTgt spid="21"/>
                                        </p:tgtEl>
                                        <p:attrNameLst>
                                          <p:attrName>ppt_x</p:attrName>
                                        </p:attrNameLst>
                                      </p:cBhvr>
                                      <p:tavLst>
                                        <p:tav tm="0">
                                          <p:val>
                                            <p:strVal val="#ppt_x"/>
                                          </p:val>
                                        </p:tav>
                                        <p:tav tm="100000">
                                          <p:val>
                                            <p:strVal val="#ppt_x"/>
                                          </p:val>
                                        </p:tav>
                                      </p:tavLst>
                                    </p:anim>
                                    <p:anim calcmode="lin" valueType="num">
                                      <p:cBhvr>
                                        <p:cTn id="5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1000"/>
                                        <p:tgtEl>
                                          <p:spTgt spid="22"/>
                                        </p:tgtEl>
                                      </p:cBhvr>
                                    </p:animEffect>
                                    <p:anim calcmode="lin" valueType="num">
                                      <p:cBhvr>
                                        <p:cTn id="62" dur="1000" fill="hold"/>
                                        <p:tgtEl>
                                          <p:spTgt spid="22"/>
                                        </p:tgtEl>
                                        <p:attrNameLst>
                                          <p:attrName>ppt_x</p:attrName>
                                        </p:attrNameLst>
                                      </p:cBhvr>
                                      <p:tavLst>
                                        <p:tav tm="0">
                                          <p:val>
                                            <p:strVal val="#ppt_x"/>
                                          </p:val>
                                        </p:tav>
                                        <p:tav tm="100000">
                                          <p:val>
                                            <p:strVal val="#ppt_x"/>
                                          </p:val>
                                        </p:tav>
                                      </p:tavLst>
                                    </p:anim>
                                    <p:anim calcmode="lin" valueType="num">
                                      <p:cBhvr>
                                        <p:cTn id="6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1" nodeType="clickEffect">
                                  <p:stCondLst>
                                    <p:cond delay="0"/>
                                  </p:stCondLst>
                                  <p:childTnLst>
                                    <p:set>
                                      <p:cBhvr>
                                        <p:cTn id="6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5" grpId="1" animBg="1"/>
      <p:bldP spid="16" grpId="0" animBg="1"/>
      <p:bldP spid="17" grpId="0"/>
      <p:bldP spid="18" grpId="0"/>
      <p:bldP spid="19" grpId="0"/>
      <p:bldP spid="20" grpId="0"/>
      <p:bldP spid="21" grpId="0"/>
      <p:bldP spid="22" grpId="0"/>
    </p:bldLst>
  </p:timing>
</p:sld>
</file>

<file path=ppt/theme/theme1.xml><?xml version="1.0" encoding="utf-8"?>
<a:theme xmlns:a="http://schemas.openxmlformats.org/drawingml/2006/main" name="当图网​​">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www.33ppt.com</Template>
  <TotalTime>3</TotalTime>
  <Words>6153</Words>
  <Application>Microsoft Office PowerPoint</Application>
  <PresentationFormat>宽屏</PresentationFormat>
  <Paragraphs>518</Paragraphs>
  <Slides>47</Slides>
  <Notes>43</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47</vt:i4>
      </vt:variant>
    </vt:vector>
  </HeadingPairs>
  <TitlesOfParts>
    <vt:vector size="64" baseType="lpstr">
      <vt:lpstr>HelveticaNeue</vt:lpstr>
      <vt:lpstr>inherit</vt:lpstr>
      <vt:lpstr>PingFang SC</vt:lpstr>
      <vt:lpstr>等线</vt:lpstr>
      <vt:lpstr>等线 Light</vt:lpstr>
      <vt:lpstr>方正姚体</vt:lpstr>
      <vt:lpstr>华文行楷</vt:lpstr>
      <vt:lpstr>华文新魏</vt:lpstr>
      <vt:lpstr>宋体</vt:lpstr>
      <vt:lpstr>微软雅黑</vt:lpstr>
      <vt:lpstr>义启隶书体</vt:lpstr>
      <vt:lpstr>Arial</vt:lpstr>
      <vt:lpstr>Arial Black</vt:lpstr>
      <vt:lpstr>Calibri</vt:lpstr>
      <vt:lpstr>Helvetica</vt:lpstr>
      <vt:lpstr>Times New Roman</vt:lpstr>
      <vt:lpstr>当图网​​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当图网</dc:title>
  <dc:creator>荷的影子</dc:creator>
  <cp:lastModifiedBy>Windows 用户</cp:lastModifiedBy>
  <cp:revision>324</cp:revision>
  <dcterms:created xsi:type="dcterms:W3CDTF">2019-02-28T02:50:00Z</dcterms:created>
  <dcterms:modified xsi:type="dcterms:W3CDTF">2020-10-23T01:48:27Z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