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3" r:id="rId3"/>
    <p:sldId id="417" r:id="rId4"/>
    <p:sldId id="429" r:id="rId5"/>
    <p:sldId id="430" r:id="rId6"/>
    <p:sldId id="433" r:id="rId7"/>
    <p:sldId id="434" r:id="rId8"/>
    <p:sldId id="435" r:id="rId9"/>
    <p:sldId id="436" r:id="rId10"/>
    <p:sldId id="427" r:id="rId11"/>
    <p:sldId id="431" r:id="rId12"/>
    <p:sldId id="438" r:id="rId13"/>
    <p:sldId id="437" r:id="rId14"/>
    <p:sldId id="423" r:id="rId15"/>
    <p:sldId id="439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5D4"/>
    <a:srgbClr val="FFFFFF"/>
    <a:srgbClr val="E95513"/>
    <a:srgbClr val="E95613"/>
    <a:srgbClr val="F0F0F0"/>
    <a:srgbClr val="DCDCDC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660"/>
  </p:normalViewPr>
  <p:slideViewPr>
    <p:cSldViewPr snapToGrid="0">
      <p:cViewPr varScale="1">
        <p:scale>
          <a:sx n="53" d="100"/>
          <a:sy n="53" d="100"/>
        </p:scale>
        <p:origin x="-710" y="-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3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3040380" y="2535555"/>
            <a:ext cx="7894320" cy="1087120"/>
          </a:xfrm>
        </p:spPr>
        <p:txBody>
          <a:bodyPr lIns="90000" tIns="46800" rIns="90000" bIns="46800" anchor="b" anchorCtr="0">
            <a:normAutofit/>
          </a:bodyPr>
          <a:lstStyle>
            <a:lvl1pPr algn="l">
              <a:defRPr sz="6000" b="1" i="0" spc="300" baseline="0">
                <a:solidFill>
                  <a:srgbClr val="0F95D4"/>
                </a:solidFill>
                <a:effectLst/>
              </a:defRPr>
            </a:lvl1pPr>
          </a:lstStyle>
          <a:p>
            <a:r>
              <a:rPr lang="zh-CN" altLang="en-US" dirty="0"/>
              <a:t>《课程名称》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3040380" y="3786505"/>
            <a:ext cx="6882765" cy="559435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rgbClr val="0F95D4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【教材版本】第   章 /  第   节  /  第   课时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9191925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 userDrawn="1"/>
        </p:nvSpPr>
        <p:spPr>
          <a:xfrm>
            <a:off x="9253220" y="5653405"/>
            <a:ext cx="2632075" cy="661035"/>
          </a:xfrm>
          <a:prstGeom prst="rect">
            <a:avLst/>
          </a:prstGeom>
          <a:solidFill>
            <a:srgbClr val="0F9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9253220" y="5793105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4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6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idx="13" hasCustomPrompt="1"/>
            <p:custDataLst>
              <p:tags r:id="rId10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4" hasCustomPrompt="1"/>
            <p:custDataLst>
              <p:tags r:id="rId11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2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126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93.xml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tags" Target="../tags/tag90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02.xml"/><Relationship Id="rId6" Type="http://schemas.openxmlformats.org/officeDocument/2006/relationships/image" Target="../media/image2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4.xml"/><Relationship Id="rId2" Type="http://schemas.openxmlformats.org/officeDocument/2006/relationships/image" Target="../media/image2.png"/><Relationship Id="rId1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5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4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5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" Type="http://schemas.openxmlformats.org/officeDocument/2006/relationships/image" Target="../media/image2.pn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3" Type="http://schemas.openxmlformats.org/officeDocument/2006/relationships/image" Target="../media/image2.png"/><Relationship Id="rId2" Type="http://schemas.openxmlformats.org/officeDocument/2006/relationships/slide" Target="slide10.xml"/><Relationship Id="rId1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0.xml"/><Relationship Id="rId2" Type="http://schemas.openxmlformats.org/officeDocument/2006/relationships/image" Target="../media/image2.png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1.xml"/><Relationship Id="rId2" Type="http://schemas.openxmlformats.org/officeDocument/2006/relationships/image" Target="../media/image2.png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724026"/>
            <a:ext cx="8113713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819525"/>
            <a:ext cx="9866313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2900363"/>
            <a:ext cx="555307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5167312"/>
            <a:ext cx="9390063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标题1"/>
          <p:cNvSpPr>
            <a:spLocks noChangeArrowheads="1"/>
          </p:cNvSpPr>
          <p:nvPr/>
        </p:nvSpPr>
        <p:spPr bwMode="gray">
          <a:xfrm>
            <a:off x="9144000" y="1913290"/>
            <a:ext cx="2786063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强行使用定语从句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标题1"/>
          <p:cNvSpPr>
            <a:spLocks noChangeArrowheads="1"/>
          </p:cNvSpPr>
          <p:nvPr/>
        </p:nvSpPr>
        <p:spPr bwMode="gray">
          <a:xfrm>
            <a:off x="6948488" y="2983088"/>
            <a:ext cx="3588543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你们自己学校的俱乐部！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标题1"/>
          <p:cNvSpPr>
            <a:spLocks noChangeArrowheads="1"/>
          </p:cNvSpPr>
          <p:nvPr/>
        </p:nvSpPr>
        <p:spPr bwMode="gray">
          <a:xfrm>
            <a:off x="4257676" y="4878562"/>
            <a:ext cx="5300662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</a:t>
            </a:r>
            <a:r>
              <a:rPr lang="en-US" altLang="zh-CN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pply for the membership of your club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9710" y="3083859"/>
            <a:ext cx="1346061" cy="1745316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10" name="矩形 9"/>
          <p:cNvSpPr/>
          <p:nvPr/>
        </p:nvSpPr>
        <p:spPr>
          <a:xfrm>
            <a:off x="757238" y="1128697"/>
            <a:ext cx="10958512" cy="5262979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Dear George,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 am Li </a:t>
            </a:r>
            <a:r>
              <a:rPr lang="en-US" altLang="zh-CN" sz="2800" dirty="0" err="1">
                <a:latin typeface="Calibri" panose="020F0502020204030204" pitchFamily="34" charset="0"/>
              </a:rPr>
              <a:t>Hua</a:t>
            </a:r>
            <a:r>
              <a:rPr lang="en-US" altLang="zh-CN" sz="2800" dirty="0">
                <a:latin typeface="Calibri" panose="020F0502020204030204" pitchFamily="34" charset="0"/>
              </a:rPr>
              <a:t> from Class 3 Grade 2, writing to apply to be a member of your club.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 really appreciate the efforts Cross Culture has made to introduce Chinese culture to the world. As a student with a keen interest in cross-cultural communication, I hope I can have a chance to do my own bit for this significant cause. I have read many books on Chinese traditions and take great pride in my spoken English, which I believe can help me do a good job in the club.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I’d appreciate it if you could consider my application.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                                                     Yours,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                                                     Li </a:t>
            </a:r>
            <a:r>
              <a:rPr lang="en-US" altLang="zh-CN" sz="2800" dirty="0" err="1">
                <a:latin typeface="Calibri" panose="020F0502020204030204" pitchFamily="34" charset="0"/>
              </a:rPr>
              <a:t>Hua</a:t>
            </a:r>
            <a:endParaRPr lang="zh-CN" altLang="zh-CN" sz="2800" dirty="0">
              <a:latin typeface="Calibri" panose="020F050202020403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685800" y="1600184"/>
            <a:ext cx="10072687" cy="3416320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假设你是红星中学学生李华，你得知故宫正在招聘暑期义务英文讲解员，请你给相关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部门负责人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写一封申请信，内容包括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1.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介绍你的基本信息；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说明你的优势；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3.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表示你希望被录用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877" y="2726077"/>
            <a:ext cx="3472812" cy="2290427"/>
          </a:xfrm>
          <a:prstGeom prst="rect">
            <a:avLst/>
          </a:prstGeom>
        </p:spPr>
      </p:pic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757238" y="1128697"/>
            <a:ext cx="10958512" cy="4524315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Dear Sir or Madam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latin typeface="Calibri" panose="020F0502020204030204" pitchFamily="34" charset="0"/>
              </a:rPr>
              <a:t>   I </a:t>
            </a:r>
            <a:r>
              <a:rPr lang="en-US" altLang="zh-CN" sz="2400" dirty="0">
                <a:latin typeface="Calibri" panose="020F0502020204030204" pitchFamily="34" charset="0"/>
              </a:rPr>
              <a:t>have learned that English volunteer guides for the Forbidden City are wanted in the summer vacation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I am writing to apply for this position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latin typeface="Calibri" panose="020F0502020204030204" pitchFamily="34" charset="0"/>
              </a:rPr>
              <a:t>   I'm </a:t>
            </a:r>
            <a:r>
              <a:rPr lang="en-US" altLang="zh-CN" sz="2400" dirty="0">
                <a:latin typeface="Calibri" panose="020F0502020204030204" pitchFamily="34" charset="0"/>
              </a:rPr>
              <a:t>a Senior 3 student in </a:t>
            </a:r>
            <a:r>
              <a:rPr lang="en-US" altLang="zh-CN" sz="2400" dirty="0" err="1">
                <a:latin typeface="Calibri" panose="020F0502020204030204" pitchFamily="34" charset="0"/>
              </a:rPr>
              <a:t>Hongxing</a:t>
            </a:r>
            <a:r>
              <a:rPr lang="en-US" altLang="zh-CN" sz="2400" dirty="0">
                <a:latin typeface="Calibri" panose="020F0502020204030204" pitchFamily="34" charset="0"/>
              </a:rPr>
              <a:t> Middle School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and I believe I am qualified for the position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 These years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I have been on several exchange programs in America</a:t>
            </a:r>
            <a:r>
              <a:rPr lang="zh-CN" altLang="zh-CN" sz="2400" dirty="0" smtClean="0">
                <a:latin typeface="Calibri" panose="020F0502020204030204" pitchFamily="34" charset="0"/>
              </a:rPr>
              <a:t>，</a:t>
            </a:r>
            <a:r>
              <a:rPr lang="en-US" altLang="zh-CN" sz="2400" dirty="0" smtClean="0">
                <a:latin typeface="Calibri" panose="020F0502020204030204" pitchFamily="34" charset="0"/>
              </a:rPr>
              <a:t>   so </a:t>
            </a:r>
            <a:r>
              <a:rPr lang="en-US" altLang="zh-CN" sz="2400" dirty="0">
                <a:latin typeface="Calibri" panose="020F0502020204030204" pitchFamily="34" charset="0"/>
              </a:rPr>
              <a:t>I am confident with my communication skills in English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What's more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as a fan of Chinese ancient history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I am sure my knowledge will prove helpful when I introduce the Forbidden City to foreign guests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would be very grateful if you could offer me the opportunity. Thank you for your consideration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							     Sincerely yours</a:t>
            </a:r>
            <a:r>
              <a:rPr lang="zh-CN" altLang="zh-CN" sz="2400" dirty="0" smtClean="0">
                <a:latin typeface="Calibri" panose="020F0502020204030204" pitchFamily="34" charset="0"/>
              </a:rPr>
              <a:t>，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								Li </a:t>
            </a:r>
            <a:r>
              <a:rPr lang="en-US" altLang="zh-CN" sz="2400" dirty="0" err="1">
                <a:latin typeface="Calibri" panose="020F0502020204030204" pitchFamily="34" charset="0"/>
              </a:rPr>
              <a:t>Hua</a:t>
            </a:r>
            <a:endParaRPr lang="zh-CN" altLang="zh-CN" sz="24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7" name="矩形 6"/>
          <p:cNvSpPr/>
          <p:nvPr/>
        </p:nvSpPr>
        <p:spPr>
          <a:xfrm>
            <a:off x="490926" y="1201804"/>
            <a:ext cx="97286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latin typeface="Calibri" panose="020F0502020204030204" pitchFamily="34" charset="0"/>
              </a:rPr>
              <a:t>Dear sir or Madam,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am writing to apply for the position of an English volunteer guide at the Forbidden City in the summer.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Let </a:t>
            </a:r>
            <a:r>
              <a:rPr lang="en-US" altLang="zh-CN" sz="2400" dirty="0">
                <a:latin typeface="Calibri" panose="020F0502020204030204" pitchFamily="34" charset="0"/>
              </a:rPr>
              <a:t>me tell you something about myself. My name is Li </a:t>
            </a:r>
            <a:r>
              <a:rPr lang="en-US" altLang="zh-CN" sz="2400" dirty="0" err="1">
                <a:latin typeface="Calibri" panose="020F0502020204030204" pitchFamily="34" charset="0"/>
              </a:rPr>
              <a:t>Hua</a:t>
            </a:r>
            <a:r>
              <a:rPr lang="en-US" altLang="zh-CN" sz="2400" dirty="0">
                <a:latin typeface="Calibri" panose="020F0502020204030204" pitchFamily="34" charset="0"/>
              </a:rPr>
              <a:t>. I am a senior 3 student at </a:t>
            </a:r>
            <a:r>
              <a:rPr lang="en-US" altLang="zh-CN" sz="2400" dirty="0" err="1">
                <a:latin typeface="Calibri" panose="020F0502020204030204" pitchFamily="34" charset="0"/>
              </a:rPr>
              <a:t>Hongxing</a:t>
            </a:r>
            <a:r>
              <a:rPr lang="en-US" altLang="zh-CN" sz="2400" dirty="0">
                <a:latin typeface="Calibri" panose="020F0502020204030204" pitchFamily="34" charset="0"/>
              </a:rPr>
              <a:t> High School. There are several advantages that I possess. To start with, I am fluent in English, which allows me to explain the glorious history of the Forbidden City to foreign visitors clearly. Besides, I am an enthusiastic learner of the Chinese history and </a:t>
            </a:r>
            <a:r>
              <a:rPr lang="en-US" altLang="zh-CN" sz="2400" dirty="0" smtClean="0">
                <a:latin typeface="Calibri" panose="020F0502020204030204" pitchFamily="34" charset="0"/>
              </a:rPr>
              <a:t>a top </a:t>
            </a:r>
            <a:r>
              <a:rPr lang="en-US" altLang="zh-CN" sz="2400" dirty="0">
                <a:latin typeface="Calibri" panose="020F0502020204030204" pitchFamily="34" charset="0"/>
              </a:rPr>
              <a:t>student in class, therefore I have a rich knowledge of the history of the Forbidden City, which makes me well-equipped for the job. 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would feel grateful if you could give the golden opportunity to share Chinese culture and history with foreign visitors. Thank you for your time. I am looking forward to your reply.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                                                                                     Yours sincerely,</a:t>
            </a:r>
            <a:endParaRPr lang="en-US" altLang="zh-CN" sz="2400" dirty="0" smtClean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latin typeface="Calibri" panose="020F0502020204030204" pitchFamily="34" charset="0"/>
              </a:rPr>
              <a:t>	</a:t>
            </a:r>
            <a:r>
              <a:rPr lang="en-US" altLang="zh-CN" sz="2400" dirty="0" smtClean="0">
                <a:latin typeface="Calibri" panose="020F0502020204030204" pitchFamily="34" charset="0"/>
              </a:rPr>
              <a:t>						Li </a:t>
            </a:r>
            <a:r>
              <a:rPr lang="en-US" altLang="zh-CN" sz="2400" dirty="0" err="1" smtClean="0">
                <a:latin typeface="Calibri" panose="020F0502020204030204" pitchFamily="34" charset="0"/>
              </a:rPr>
              <a:t>Hua</a:t>
            </a:r>
            <a:endParaRPr lang="en-US" altLang="zh-CN" sz="24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4800" dirty="0"/>
              <a:t>高中英语</a:t>
            </a:r>
            <a:r>
              <a:rPr lang="zh-CN" altLang="en-US" sz="4800" dirty="0" smtClean="0"/>
              <a:t>应用文写作系列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zh-CN" sz="4400" dirty="0" smtClean="0"/>
              <a:t>3.</a:t>
            </a:r>
            <a:r>
              <a:rPr lang="zh-CN" altLang="en-US" sz="4400" dirty="0"/>
              <a:t>申请信</a:t>
            </a:r>
            <a:endParaRPr lang="en-US" altLang="zh-CN" sz="440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3"/>
          </p:nvPr>
        </p:nvSpPr>
        <p:spPr>
          <a:xfrm>
            <a:off x="9253855" y="5139055"/>
            <a:ext cx="2630805" cy="38163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Rainbow</a:t>
            </a:r>
            <a:endParaRPr lang="en-US" altLang="zh-CN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高</a:t>
            </a:r>
            <a:r>
              <a:rPr lang="zh-CN" altLang="en-US" dirty="0"/>
              <a:t>中</a:t>
            </a:r>
            <a:r>
              <a:rPr lang="zh-CN" altLang="en-US" dirty="0" smtClean="0"/>
              <a:t>  英语</a:t>
            </a:r>
            <a:endParaRPr lang="en-US" altLang="zh-CN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25" y="4660583"/>
            <a:ext cx="2095500" cy="139446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3403256" y="3590054"/>
            <a:ext cx="2121694" cy="474260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66" y="4985438"/>
            <a:ext cx="7396821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164" y="3053517"/>
            <a:ext cx="2600326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标题 1"/>
          <p:cNvSpPr txBox="1"/>
          <p:nvPr/>
        </p:nvSpPr>
        <p:spPr>
          <a:xfrm>
            <a:off x="1701153" y="869231"/>
            <a:ext cx="8757297" cy="1087120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n-US" altLang="zh-CN" sz="4800" dirty="0" smtClean="0">
                <a:latin typeface="Calibri" panose="020F0502020204030204" pitchFamily="34" charset="0"/>
              </a:rPr>
              <a:t>What is an application letter?</a:t>
            </a:r>
            <a:endParaRPr lang="zh-CN" altLang="en-US" sz="4800" dirty="0">
              <a:latin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79214" y="2541491"/>
            <a:ext cx="837950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An application letter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is a personal letter that is typically used to apply for a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job. In this sense, it is also called a cover letter. </a:t>
            </a:r>
            <a:endParaRPr lang="en-US" altLang="zh-CN" sz="3200" dirty="0" smtClean="0">
              <a:solidFill>
                <a:srgbClr val="5F5F5F"/>
              </a:solidFill>
              <a:latin typeface="Calibri" panose="020F05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In a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more general sense, application letters can be used when applying for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anything from </a:t>
            </a:r>
            <a:endParaRPr lang="en-US" altLang="zh-CN" sz="3200" dirty="0" smtClean="0">
              <a:solidFill>
                <a:srgbClr val="5F5F5F"/>
              </a:solidFill>
              <a:latin typeface="Calibri" panose="020F05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 club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membership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or admission to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a school.</a:t>
            </a:r>
            <a:endParaRPr lang="en-US" altLang="zh-CN" sz="32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306651" y="1879836"/>
            <a:ext cx="6414136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arget: to whom you are writing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5858233" y="3562329"/>
            <a:ext cx="3900487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otential employer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1395406" y="5477896"/>
            <a:ext cx="5743517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whom it may concern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7634473" y="3719893"/>
            <a:ext cx="1443038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08442" y="4031693"/>
            <a:ext cx="2111404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575086" y="4770388"/>
            <a:ext cx="1443038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42939" y="4299406"/>
            <a:ext cx="2743200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502470" y="1514470"/>
            <a:ext cx="2934786" cy="523220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Application Letter</a:t>
            </a:r>
            <a:endParaRPr lang="zh-CN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文本框 16"/>
          <p:cNvSpPr txBox="1">
            <a:spLocks noChangeArrowheads="1"/>
          </p:cNvSpPr>
          <p:nvPr/>
        </p:nvSpPr>
        <p:spPr bwMode="auto">
          <a:xfrm>
            <a:off x="1452505" y="2546345"/>
            <a:ext cx="1697038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To whom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文本框 18"/>
          <p:cNvSpPr txBox="1">
            <a:spLocks noChangeArrowheads="1"/>
          </p:cNvSpPr>
          <p:nvPr/>
        </p:nvSpPr>
        <p:spPr bwMode="auto">
          <a:xfrm>
            <a:off x="4392555" y="2546345"/>
            <a:ext cx="2044700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For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purpose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文本框 19"/>
          <p:cNvSpPr txBox="1">
            <a:spLocks noChangeArrowheads="1"/>
          </p:cNvSpPr>
          <p:nvPr/>
        </p:nvSpPr>
        <p:spPr bwMode="auto">
          <a:xfrm>
            <a:off x="7516755" y="2589209"/>
            <a:ext cx="2913120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Your qualifications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文本框 28"/>
          <p:cNvSpPr txBox="1">
            <a:spLocks noChangeArrowheads="1"/>
          </p:cNvSpPr>
          <p:nvPr/>
        </p:nvSpPr>
        <p:spPr bwMode="auto">
          <a:xfrm>
            <a:off x="542933" y="4206814"/>
            <a:ext cx="3288160" cy="15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 eaLnBrk="1" fontAlgn="auto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p</a:t>
            </a:r>
            <a:r>
              <a:rPr lang="en-US" altLang="zh-CN" sz="2800" dirty="0" smtClean="0">
                <a:latin typeface="Calibri" panose="020F0502020204030204" pitchFamily="34" charset="0"/>
              </a:rPr>
              <a:t>otential employer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 eaLnBrk="1" fontAlgn="auto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to whom it may concern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sp>
        <p:nvSpPr>
          <p:cNvPr id="12" name="文本框 30"/>
          <p:cNvSpPr txBox="1">
            <a:spLocks noChangeArrowheads="1"/>
          </p:cNvSpPr>
          <p:nvPr/>
        </p:nvSpPr>
        <p:spPr bwMode="auto">
          <a:xfrm>
            <a:off x="7474309" y="3478678"/>
            <a:ext cx="176336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hard </a:t>
            </a:r>
            <a:r>
              <a:rPr lang="en-US" altLang="zh-CN" sz="2800" dirty="0" smtClean="0">
                <a:latin typeface="Calibri" panose="020F0502020204030204" pitchFamily="34" charset="0"/>
              </a:rPr>
              <a:t>skills: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 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soft skills: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cxnSp>
        <p:nvCxnSpPr>
          <p:cNvPr id="13" name="直接连接符 12"/>
          <p:cNvCxnSpPr>
            <a:stCxn id="6" idx="2"/>
            <a:endCxn id="7" idx="0"/>
          </p:cNvCxnSpPr>
          <p:nvPr/>
        </p:nvCxnSpPr>
        <p:spPr>
          <a:xfrm flipH="1">
            <a:off x="2301024" y="2037690"/>
            <a:ext cx="2668839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2"/>
            <a:endCxn id="8" idx="0"/>
          </p:cNvCxnSpPr>
          <p:nvPr/>
        </p:nvCxnSpPr>
        <p:spPr>
          <a:xfrm>
            <a:off x="4969863" y="2037690"/>
            <a:ext cx="445042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2"/>
            <a:endCxn id="9" idx="0"/>
          </p:cNvCxnSpPr>
          <p:nvPr/>
        </p:nvCxnSpPr>
        <p:spPr>
          <a:xfrm>
            <a:off x="4969863" y="2037690"/>
            <a:ext cx="4003452" cy="551519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1"/>
          <p:cNvSpPr txBox="1"/>
          <p:nvPr/>
        </p:nvSpPr>
        <p:spPr>
          <a:xfrm>
            <a:off x="6626263" y="1457318"/>
            <a:ext cx="5451433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persuasive/requesting tone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23" name="矩形 22"/>
          <p:cNvSpPr/>
          <p:nvPr/>
        </p:nvSpPr>
        <p:spPr>
          <a:xfrm>
            <a:off x="7647207" y="4185613"/>
            <a:ext cx="31809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work-related</a:t>
            </a:r>
            <a:r>
              <a:rPr lang="en-US" altLang="zh-CN" dirty="0"/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skills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509428" y="5294560"/>
            <a:ext cx="36851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15365">
              <a:buClr>
                <a:srgbClr val="E84E2D"/>
              </a:buClr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personality traits such as leadership, </a:t>
            </a: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communication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文本框 29"/>
          <p:cNvSpPr txBox="1">
            <a:spLocks noChangeArrowheads="1"/>
          </p:cNvSpPr>
          <p:nvPr/>
        </p:nvSpPr>
        <p:spPr bwMode="auto">
          <a:xfrm>
            <a:off x="3453535" y="3852414"/>
            <a:ext cx="3694131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    land/secure a job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b</a:t>
            </a:r>
            <a:r>
              <a:rPr lang="en-US" altLang="zh-CN" sz="2800" dirty="0" smtClean="0">
                <a:latin typeface="Calibri" panose="020F0502020204030204" pitchFamily="34" charset="0"/>
              </a:rPr>
              <a:t>e a member of a club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b</a:t>
            </a:r>
            <a:r>
              <a:rPr lang="en-US" altLang="zh-CN" sz="2800" dirty="0" smtClean="0">
                <a:latin typeface="Calibri" panose="020F0502020204030204" pitchFamily="34" charset="0"/>
              </a:rPr>
              <a:t>e admitted to a school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8" grpId="0" animBg="1"/>
      <p:bldP spid="16" grpId="0" animBg="1"/>
      <p:bldP spid="7" grpId="0" animBg="1"/>
      <p:bldP spid="8" grpId="0" animBg="1"/>
      <p:bldP spid="9" grpId="0" animBg="1"/>
      <p:bldP spid="10" grpId="0"/>
      <p:bldP spid="12" grpId="0"/>
      <p:bldP spid="47" grpId="0" animBg="1"/>
      <p:bldP spid="23" grpId="0"/>
      <p:bldP spid="23" grpId="1"/>
      <p:bldP spid="24" grpId="0"/>
      <p:bldP spid="24" grpId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9" name="矩形 8"/>
          <p:cNvSpPr/>
          <p:nvPr/>
        </p:nvSpPr>
        <p:spPr>
          <a:xfrm>
            <a:off x="676275" y="1464826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假如你是高中生李华，你校有一个由中外学生组成的名为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Cross Culture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的俱乐部，致力于向外国友人介绍和推广中国传统文化，请你给该俱乐部部长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George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写一封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80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词左右的邮件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,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申请加入。内容包括：</a:t>
            </a:r>
            <a:endParaRPr lang="zh-CN" altLang="en-US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1.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自我介绍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;</a:t>
            </a:r>
            <a:endParaRPr lang="en-US" altLang="zh-CN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2.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写信目的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;</a:t>
            </a:r>
            <a:endParaRPr lang="en-US" altLang="zh-CN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3.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申请理由</a:t>
            </a:r>
            <a:r>
              <a:rPr lang="zh-CN" altLang="en-US" sz="2800" dirty="0" smtClean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。</a:t>
            </a:r>
            <a:endParaRPr lang="zh-CN" altLang="en-US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2014538"/>
            <a:ext cx="3817416" cy="2540317"/>
          </a:xfrm>
          <a:prstGeom prst="rect">
            <a:avLst/>
          </a:prstGeom>
        </p:spPr>
      </p:pic>
      <p:sp>
        <p:nvSpPr>
          <p:cNvPr id="5" name="AutoShape 2" descr="data:image/png;base64,iVBORw0KGgoAAAANSUhEUgAAAVgAAACTCAMAAAD86vGxAAABVlBMVEX///8AAAD/7QAAn+MxJ4MAlkDjBhOTk5PiAACxsbHBwcG2trY9PT3r6+v6+vrz8/OioqLg4ODLy8sjIyNvb2+ZmZkrKyu32/T0t7gAm+JVVVXZ2dn19fXm5uaoqKjjAAphYWF4eHjlNjpHR0eDg4PIyMiMjIwAl+E2Nja9vb0ZGRkAjSdKSkppaWnT09N1dXXt9vAQEBAAkTMhE33//N8VAHryqav/+s3/9Y3/+LX/9pz//vL/+cLq6fEqH4CbmL3M5dQdDHzsen3xnqD3yMrnSE387O362tvwlZf/83z/8ET/9pv/8mT//er/8FHHxdo4L4dhW5s1olqbzauHwpm02L9UrXG9u9PY1+WEgK9RSpKZz/B4wexatenY7fmi0/EyqubpX2PscHTtgYTkGSLmPUPoU1etqshLqWqs1LlvaqJotIBMRZB8d6oAhwocm0uSjrfO5/hYMxA0AAAWrElEQVR4nO1d6WPTxhK3C9TxJR+xDfEVmziO7SQmcXAphYSkHC28tkA4C6QNlJar70H//y/Pu6u9Zg/Jshwnee/3JZH2sPTT7OzM7GgViQTHnQs/fv/69sWLF2+//uPmrTsT9PR/cNx6M4exuPj14iL+7+vvb836ok4+bn49IhJgRO/XN2d9YScbFxbnFiGtlNtvZn1xJxhvDLRizF38v7INBueiogRkZuemo2qdTMaZSkOnmnb0FQL/ZBA4X9t5RdSGrQ6c5KVSFKPXKFbck8uxIkM2kdG3TLQ6pOFSu68rT2fLpDzaaXalkjxtuVmO5cK8GROgvBKLYHGKzNYKUQllcrotn00llYaOXKWn1Eg3pApNXpLclEpqYd6PHt+LvCJK/3z95s3rv9C/YkGI2qAVBVgi52PwfAdIbRxWiKbkGnVQ3KIFzhoomT6xP8yJtL6+wCYq59YfIrVz1ZB+MD1Pb660tDRvJTYalXi7JDRkNSpCBdpBqlxekoh1eqRgc61c7hwRsbcZeYtzf8Dp/xtO7dzrcH4vR25xPuuquVx9LZoi/yJeOpU+QiJGKO8ILd1R3iJUVhNlyGweHzdc1VvtNhixpGrWfUy5Ym/6xHKBnXv7g6b8DS/XFY+NNGFDmlZqbfIXEZtiZ8mwTrBjol7XhYFTIXLIzuDpUFS7uSz5ixnviEMuO3Vi/6DEzf2pr3CTVfgrjN/DXKT0Jo9MLGG2QY+IOGblFnjAr7kHFXTQ1nVcULTK9PHWnf0X35pq/MiYDcFPaIpMQABiI1gb0AM8qRdhk3lB/PGDSOs6RrXWg190ENyZ8x7of7l15iYPG2AFu2kqhcTiwe8KN2atrDSpYX3Nm0eVGgioIBb4ogPhFiXtjbkOJT8EXbCOblFr1yNAYkUR7BlGMx4CedY8qrVdUEFTVzA9fDPnKbCRyGtaadJfy+jFjgISm+USWxGNJxFYZC/hf+Nw7mIoGWV5arjph7MLtNKkSrZuFViF2Cbno4j+1fqhHVYJcxzVzYtN47Q2Nbgz0+JtW6U7fsTaDxp2yYHERvmcgxynnrGRqy+wjbBZUetgeT9aZeASa1OxI4RFLLq9grkYENvi6jPCBzxEAhUt438JfzqNgXV7dHM56IWPj5tjETthvCCjsURFyMQWBYVcNbfEhkad/E9DBWpNGhHTiPN08M1RSiyWqIS5XCDWSZBx7WrMnGCuAmRE+7brMkuZ5qCxxPIRUeuaW3NWHRsWsX373KUGYdboTFTh410BKmJGajpF28ZBNRb4Kh9BxFAIFdgq3TFaBZVsIdXrlRpFC10c2Cu1SAwgtsRFtO9BrOCRJWnzFCCwyoLAYfoKV65+e/fut1evKAV+LKlbepusWhRpaGmdSQn5cSR2U6xoUSIOINY1f3VCW6NRcBjnDYhr3937iuGX63LhnyRWYF0hoDbZRfEkCOaP0PRaTbLJHQImdr7Xc2P9Qk2sY7W2PwmXAQoptUpoIUep9ZYCT1y7+xXAd2IxJc0Q28JwAzXSDJeMamCZmBDECVwHNnlViULMs5KMeQT35Zou3KeuPosKUcLGeIVvfAtpRRA0wg/eExPTBBfYKaehkEr0gfVa8Ki1mOmCVUDCtnzEoiO9L2yIaaWJgaUZRHUfV+qJyzpaR7jLq9yeW0Sw2AUXSY3FOXaVNT2tUSF8qsW8XVZEOxZrVR5fxNaStlHBVNLRKoMRlk2U+8dVA68j/Ezr3Hp7EePtzQt6/OhWuPg9bdI38moLsURcX8psFkgOAp4Zme7MGjUNKtD6ZFh9dHQlWE/orWJ/+M7Mq6QOxoSNV6vLSmSlYSyWPa+SKFd4jCxp2uCQln5CXDfJMtYzE9hc/7LxGpzZtJVXq8+KxctvPLYvPaYlA4GbRh1BZF474lFBcCUL9cC9e+DE5WD9dgQSl+q5jJNONCVmLS4AmThM6g0EYQriU8jrW2LlYjA02kbOJ5JYad66dxXr1GtXRXJ/CtTvMmdwjQdIRV9BH94jwAKmVXwRhdiq1BmevlKgBVYE7spMBFr9yLAq4f/A88ATo94q9gGRV8EpuKKZv8YDk1jp0jIpzqwlpEwiez3gbbqzknYFgUoWnouAz0RcNfp4m/LoXuaXArQPfkZBXYSfOIF35RJq2X4bsGc36qmkPAimreWi3ViI4ABn6puuCENiyfxFf4coA0GF58kjZpbDaOgXebdJ4UpGg4tbFFV8oQ0fd6rDdc7rv2CZq3wD9kyjxqq7zZltWFpTpZFqx5fz3XoLSbqQYiQRi+cvZgsk3Jbr2UQ+Uaf5RlzBYp3aaSfz/XyyTRJpXHEnF5VN9PvLdXL1gbMMLLy6rF8N2LM7KHVCWWLM2rIkNc6wiVjyDJnK0dl5gm2rBC+Yfas2CxqV5RasdoYaGWL3AvaMUDSofm6IWbMjMoo/7BpVKrFEsbK5x2mChuui4BVht0xJKA8ycAyGC6y+/F5QW4vA5F/xLEr7ledaQrJqqU3lG4lcSa6J568GP063e6zhZhuo+VpMmEE7WcEW6IoJuetKyMY3uGtg4O9yMFOLImmy8Zky0PnoEtKJeiwWyyb7Y2eHkpb1hPbZOZVuNhYrxvNKt+l8vDj6we5Eudwmg4DhekBTi8LEGzNy5w0VTja4SXDNUOM7+TCe9EJclo++p8geycLSUeMnL4GFvELlrgEIgJgcQtaVJZ59cuGlYa8BUyva8OwyAWJ2aYNHWKXE2oJcJxXcazVUAKZt2497twTCGXVDJIW+RFHSF59oMCPW4LRekQOGaV/pYjU40Ruig2yl1UefJw1s9fC6vhwIbNkfB03gBXb10xPzq444M/0o8ItdxV6VTYW8zwCaA9Wmfv7Kn2KzgMVc9cYWMAl6pugoRB042DmtA9M/xcTarVjAK6TLgh4IM2u9BOYihJAScdxgtbZ+lhWvM8bbJFBpVGEKD0L9FE9ev9gmLzBzwSnJCjjNxTV+fuEUE8usAo25dUWWYsWIsiINV+A0jSmv1vyCEwoejFXLgMCujSdYLSDfy0qoiFlb4zywkwLueSmrBMDUgo6qJ6IN+VgxuVic1VfC7EkDD3NDuwAGCXS5JTbEAWE18GDYi++nUcUKShYuwABTq2hdm9KiBAKt8ojnmcNH/ILlEeFnLrL3RJm9LJsJ1QBvPvVBjq8jhgeF9Y+wdo04ZhBzjYXRD2auQpBUxgZolGTTWUJYx/IW2Fy2gNOxUo3YMu0RBdQVhy0uRNkrKCIvFiYMcXlUVoOVlR6E+H6iAkUBBv/j+Ea/+kpD7XXZ1MpZ09dMyMBsMqIMnLiY0uW5MJPtRUW4Iwf9C50OnKxMk+GKUHunonqgsqRO1WfFk3IbafVRs2SOPVSQcPzT1cvXrl0DGjZly7EyIwaiAJVYPNsCN+gRJ1BWLJb4vUAZw8TSqEQWPjS4hY4LfGdGYlkPSjtxKtYTK2bCGKzaru01Cxug7V9QLsFjebmsNAhM7JLSFQEqC0CsaH0biNUwC02toL5REhDnwCuwP7Cqu4lRoVsbDT2n1m1NQGyd7n+Gs2BabDs0cp1+iG3GEeqtEpQJdHSJb7BWjFFFD18/AJYXHNFjAOqQbFSC3YRzN2pqi/os0eD3Mh6xDDhlRr4jf8Ty/CV8YfzWZJolyO8hyTOXMgeNgQpcghVnIq9FxCUL+RMQm1Z79UcsnyzJyOuLhaaxd/kXzitIfWlM4hpBO43nIne8PFk8r/cMVu5siSXZjEWx0KzULrMUA9m57U+07q94Fu50lPKMPJAkN1OkcsbEytsp2IlF73tisQW+AfRMxwT0hdE7LZttH/5xS8cdw6yJlXaR8iIW4fJ1YBHAWMrYgNGbpD5FDQKzBN8jEHo9BsT6llgtoo1xWwCMHW8kwPdqbjlrYtFxWzwYl9jW5Ct9Y0bIXRhfzySYMbHL0mMPQGwthKBesD7QxTbsxTMktiM1CECsv5wiOwJFcKqSPaNitsTi9x24sST+rl9M4HVRBIrgWLbMwZgFsfT3lktgOKHDpTLDkq/pfuI11GARHK/NdmZBbArT5kbnRLcxCqCT3o3dR/KJwJEt9qvgyTx7dn/bu5XXZjuzIFZASSLFk9iNR/urg9XH8snUZFt3QF2yPdzbG5799b5HM6/NdmZKbAP4N5BYIIq7n1YH50ZY3ZBOVwKtHlAoEZyHO2dH2BmefWdtp9++hWO2EgvuCZ1KOBxS4YZL67lzg6dys0DrXRQwgnN/eNbF3paNWjx56RK+XMyC2LpTddJJPHPJ6k0jpQyPKK1IZHeloiArtBRwpTbyYOcsw96D58aGVY1giDgiYplPLTxnbGtJVqiF2Per5wTsw18I/CZZCbxf8G7vrICd4Q1jS7SOa3k5ARXDqFtV1MtjEdvVEdsWJVMcQHj1TJxYjcRufB6IvJ4bfJDLx86CoYARnOrwrIzhR1NT7NKabegOlJqIuxkM9cDHIhZ7qDBC2YyCABYlFo8MsW8Tsc5nmdbBYBVGpwPFUdQIzsfhCFuCNji79dDQFAuRWQc1FEXnRp/pwVjE1kRZp0AGK3PGJZWPrw0sJuqI3RfkdbC6//jDkyfAmA0WR1EyDp+PdOr283cvhluCov3V0DhqFVndtvAogsuS+cciVg5WEWC57IoV+HSxJo4NI7GPOa+Dc4+IrbW7K1UZLzeW3wG4VmoGbH8ZcqkdPtO3Jns1mPpe1sxeEjvjEYuW14C9npTUg0wslnC+hZqe2A0+bw24oAKRbQXJsIJZ3c+4/GYecm27ZfhOGRbZhqlzVCgHIerSnDIesXj1WJ4MUSibzy0yseSpJ8VCldinjNZ9wTPYeCJVUl4w8gH4HoIj2a3vGLNbBtOAbEkMFSllBGeBihdVkyV8PGLJApt4silpAm2gm9n3WmKZwA7eS+eByI7xxgwFfHkJ+AOc2T1DB+63vMT76ZepCUa26GiwgUR2geG+2njEEh65JDjYWBXMPXgh+KmL250oXiLTsJ9BAWDW9zteFPBRbMPwwK90CtszBQ5oRlIrWamla/l4Uxyd7u4jl7q5dK1fJzEnQYIRsZuXChwNOhFqiXVzdErZfC2dS7iPVKgEiSVJD31eWC6IGJ00uFuRyBM5ZOD3rUR+pUB5KAPeocTumAwDzZ44gtpbV8pEtZFVSulz1hKr2zVUHN0KseKXa9SmXBMMPil3BUTW53u0FE0w3WlihTcosw+MvfTn4SULn0uCG6BLHrBKLOVST2wkXZKry1+fUIgliqrICiGxT2jkZVf5JWByjbdKk4MGmibisk217NAS5elKWYJl+atpotAWZK6UfYqYxNb0xI78RCH/qQf8ZXROc4oY2jpiqYpd1fwQEFlfexVQwD0L3um4o4GDoTXyXU0Um+vl9UK7ronPLhcvrZcLzawyKVfTEOwKpAMJuXir0GgU2nGFd9QGWJz4FzK0UEYk8skl9j3sKaKYXJFoQ3s1OsBkgqrWC3jhuglDc5TrxOK9UcWOAGIxYyTFwLCNPvT68X+A2MfaUqAMYBDQiCJw8p/rDaqH/wPEaiUWmlxK2NoAJTRu8K3+3vGjY08mPrlm7FN9MRBZn6mycDHHtCzLrAJfvZ4s0MnrnL4YmFz+kruV5UfD4tZzl9idv310etLwiJpbG4Zy+dBXYgxMfdGaWhHuIGx98e7zxGGXOggf9OUbcJWm7GTsqMZBQCJjCLiyhUVjrOAkw6HBrX1DhQ+yuHVVL0MBiPSZFgyfn2YVG4nsm4IwFEAZJLyhrsdoQd2DnX9Peg/HElTJmuyCyK5B+/qFKS2DpW6cRis2IgS6jSKrN3H94r4pJkg17M6Lifo/vmBLMwYt++E/u5N0/8Bg/X+hMcPhaZy6EHbZ2swjXfHGwDiv+cG7vR1ttJUpglMrsHz60iuDfbMp5gMo9UWXk8EsgtOqYRGYyJ4bqPMU9swGgfv+95Y224XzunU6TQKC9+eMzD4dWGJf3nAJ3Ppb1rPPeFLBzkRfdzvmEFI2VqXY9u5nD4fXC8xUFdMKt4VkjVOsCBAeCbmx73fp2Y3HXEcEM7nuC+kuW18wh9vPPorpReY0ThH5bLOxVm40i122OJTO5XJq2GJ0Mqe81oxO0lWVTI4BrrRMBWz+QtTuP9rd2Nh98klMRQ4osR+F7Let4fDsg63hnpBruGVM4hSQl76KQhf5NF/uiOizZvFSH12DrEu+d3Pqe9RtSPmxg9URxDOrT7y70OOFwKwCYwqngEonKsPNsVa/NYNQMhFLV+Dg3j1r097FelfK6AZY1Rq4/vBwz8jrng9e1YwN49eREMYmdvq7LVuY5byeXzhDcHDeALd84YB1/AUmcTP9asx/4XB3jSjFErlartJFH94JgdhWc4QC3aZqTKLGhpFZQQ8cuMSuGAfQ+RW3xm/s1P0tnTrYMaXFiiBbZZWFlJR0LARV4P7vkJyOqW+yujsYaGgdfObzluOytvDK3MuhWsX5dbij0PrRh3IjOXH6F2pDINbNUAy2V9s4cJ4qQiu/pvjPgiKOCpi2EE9ufxRfPNjZGn70Y76SmLrhhZ1QiCVD4ghclN3PqzKtnyQz66WONABH1QUI2zf+Hu7tbW1t7Q2HL975W+3GvJqycsMhFiuDI9nT/sn7VaIRBoPVwWNgvb5a8NQETA8vnIcFmfvvbty48ey5X7u8aFWA4RCLD49om9WNJ4+f7u+///RoVyminP1ua//SD/t+YNd/4RCre/dmBqAT0z+2SlTJHtgq+QB+LcaceBMOscj7CL4NXmg444fYf1wlezjhjzXt80ooxC4fmYq1wx+xPmY4P0Cp3JbNPcIgtn8kZqwPUGKVeUkEldgJicUvW1h2P5qc2D5+oekYKAKuY1/aKmkN2fGB89ktr5OEEyvoWbbzOUIc0EiBrZJrk505nOy3vHbYCIVYf9sNTR+UsxWbr6KGYQLBa7OdsKJbk28rFgLoKLfpAlZnQjvWa7OdSYidR2BvyByDr7RRd9UWLDhDJdbqRXgjP0VV4P5fq5OXyI7BFxtp2PDMoakG1RbWQI0fVOz+gYVYpZHFQcBx9GPw1Ss24y8c6tUs43ViMzbjoQDD8bxIZHKib6eHgzMcGi/BOaC6wsMk84OoljkGM7GKxS8qFUhs+pj4CMz6H431AzjYf1/g8mo1HHyhYVd/emJTGpM/I9oXkFi8ruv/U5DTgzDWz6wc/s64rZ5/JdAagsASCsyul55Y9G7tGjjXF5+QQmzqeChZ5n0R+hZWVs4cHhwcHC6siLROrmEj9JPrxlipnlhdGFD6Fo9CLFIejcmuNBw4Z2QG0SE4M7lJgIFd+YapVE8sDlcBNxXJJNs6ARKLQxLHIl4Qqao8Krxaw19+QbZpMSkDPbF4opITZPoS15DYrOZJzAyHK1ZaF+xhRf8gq9NQnNxZ0UBsQbHSehKVgFhsLR+DJQQXL23MLhyGtoZE0jVSYsSgGnO3pjEQmwMPI4O3zeAvSsrEkkyuY2BtUfx2YKJ2IQR7gMPN21qq55CcVvv1spQJM58VP/VEnifZJmczi1pU++RI2CYIE5usI8Tc7TmC7ts4HYyo1ajalYVX4S7Sq99JE4mV4S6xaD40JwwhNXfrePE6QvX3A2RkLRCzYPTPysKBdWkhEOoKEYIq0BKrbG60JD5rhdjj+e3W386/fHVwOMLBq5fnwzCxVFRBvmHbNfXVNES2KLgsfetSXoWQiZ2PHYPI1uzQz14qd0qltYa4B06lC94z7QqCmas3Ry065WYdxldqvNmy8hXUEPFfgxMpKFpxnCc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210" y="4313575"/>
            <a:ext cx="2621280" cy="1120140"/>
          </a:xfrm>
          <a:prstGeom prst="rect">
            <a:avLst/>
          </a:prstGeom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2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13" name="TextBox 16"/>
          <p:cNvSpPr txBox="1"/>
          <p:nvPr/>
        </p:nvSpPr>
        <p:spPr>
          <a:xfrm>
            <a:off x="571500" y="4442485"/>
            <a:ext cx="286067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Li </a:t>
            </a:r>
            <a:r>
              <a:rPr lang="en-US" altLang="zh-CN" sz="2000" dirty="0" err="1" smtClean="0">
                <a:latin typeface="Calibri" panose="020F0502020204030204" pitchFamily="34" charset="0"/>
              </a:rPr>
              <a:t>Hua’s</a:t>
            </a:r>
            <a:r>
              <a:rPr lang="en-US" altLang="zh-CN" sz="2000" dirty="0" smtClean="0">
                <a:latin typeface="Calibri" panose="020F0502020204030204" pitchFamily="34" charset="0"/>
              </a:rPr>
              <a:t> identity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Note: 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the relationship between Li </a:t>
            </a:r>
            <a:r>
              <a:rPr lang="en-US" altLang="zh-CN" sz="2000" dirty="0" err="1" smtClean="0">
                <a:latin typeface="Calibri" panose="020F0502020204030204" pitchFamily="34" charset="0"/>
              </a:rPr>
              <a:t>Hua</a:t>
            </a:r>
            <a:r>
              <a:rPr lang="en-US" altLang="zh-CN" sz="2000" dirty="0" smtClean="0">
                <a:latin typeface="Calibri" panose="020F0502020204030204" pitchFamily="34" charset="0"/>
              </a:rPr>
              <a:t> and the receiver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sp>
        <p:nvSpPr>
          <p:cNvPr id="14" name="TextBox 17"/>
          <p:cNvSpPr txBox="1"/>
          <p:nvPr/>
        </p:nvSpPr>
        <p:spPr>
          <a:xfrm>
            <a:off x="4083050" y="4574254"/>
            <a:ext cx="2395537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apply for the </a:t>
            </a: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membership</a:t>
            </a:r>
            <a:r>
              <a:rPr lang="en-US" altLang="zh-CN" sz="2000" dirty="0">
                <a:latin typeface="Calibri" panose="020F0502020204030204" pitchFamily="34" charset="0"/>
              </a:rPr>
              <a:t> of the </a:t>
            </a:r>
            <a:r>
              <a:rPr lang="en-US" altLang="zh-CN" sz="2000" dirty="0" smtClean="0">
                <a:latin typeface="Calibri" panose="020F0502020204030204" pitchFamily="34" charset="0"/>
              </a:rPr>
              <a:t>club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j</a:t>
            </a:r>
            <a:r>
              <a:rPr lang="en-US" altLang="zh-CN" sz="2000" dirty="0" smtClean="0">
                <a:latin typeface="Calibri" panose="020F0502020204030204" pitchFamily="34" charset="0"/>
              </a:rPr>
              <a:t>oin the club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grpSp>
        <p:nvGrpSpPr>
          <p:cNvPr id="15" name="组合 5"/>
          <p:cNvGrpSpPr/>
          <p:nvPr/>
        </p:nvGrpSpPr>
        <p:grpSpPr bwMode="auto">
          <a:xfrm>
            <a:off x="981075" y="1330985"/>
            <a:ext cx="8597900" cy="2868612"/>
            <a:chOff x="1167355" y="1217191"/>
            <a:chExt cx="6892537" cy="2300813"/>
          </a:xfrm>
        </p:grpSpPr>
        <p:sp>
          <p:nvSpPr>
            <p:cNvPr id="16" name="Freeform 4"/>
            <p:cNvSpPr/>
            <p:nvPr/>
          </p:nvSpPr>
          <p:spPr bwMode="auto">
            <a:xfrm>
              <a:off x="1167355" y="1217191"/>
              <a:ext cx="4407100" cy="2300813"/>
            </a:xfrm>
            <a:custGeom>
              <a:avLst/>
              <a:gdLst/>
              <a:ahLst/>
              <a:cxnLst>
                <a:cxn ang="0">
                  <a:pos x="1558" y="337"/>
                </a:cxn>
                <a:cxn ang="0">
                  <a:pos x="1221" y="0"/>
                </a:cxn>
                <a:cxn ang="0">
                  <a:pos x="407" y="814"/>
                </a:cxn>
                <a:cxn ang="0">
                  <a:pos x="0" y="407"/>
                </a:cxn>
                <a:cxn ang="0">
                  <a:pos x="402" y="5"/>
                </a:cxn>
                <a:cxn ang="0">
                  <a:pos x="734" y="337"/>
                </a:cxn>
              </a:cxnLst>
              <a:rect l="0" t="0" r="r" b="b"/>
              <a:pathLst>
                <a:path w="1558" h="814">
                  <a:moveTo>
                    <a:pt x="1558" y="337"/>
                  </a:moveTo>
                  <a:lnTo>
                    <a:pt x="1221" y="0"/>
                  </a:lnTo>
                  <a:lnTo>
                    <a:pt x="407" y="814"/>
                  </a:lnTo>
                  <a:lnTo>
                    <a:pt x="0" y="407"/>
                  </a:lnTo>
                  <a:lnTo>
                    <a:pt x="402" y="5"/>
                  </a:lnTo>
                  <a:lnTo>
                    <a:pt x="734" y="337"/>
                  </a:lnTo>
                </a:path>
              </a:pathLst>
            </a:custGeom>
            <a:noFill/>
            <a:ln w="25400" cap="flat" cmpd="sng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flipH="1" flipV="1">
              <a:off x="3652791" y="1217191"/>
              <a:ext cx="4407101" cy="2300813"/>
            </a:xfrm>
            <a:custGeom>
              <a:avLst/>
              <a:gdLst/>
              <a:ahLst/>
              <a:cxnLst>
                <a:cxn ang="0">
                  <a:pos x="1558" y="337"/>
                </a:cxn>
                <a:cxn ang="0">
                  <a:pos x="1221" y="0"/>
                </a:cxn>
                <a:cxn ang="0">
                  <a:pos x="407" y="814"/>
                </a:cxn>
                <a:cxn ang="0">
                  <a:pos x="0" y="407"/>
                </a:cxn>
                <a:cxn ang="0">
                  <a:pos x="402" y="5"/>
                </a:cxn>
                <a:cxn ang="0">
                  <a:pos x="734" y="337"/>
                </a:cxn>
              </a:cxnLst>
              <a:rect l="0" t="0" r="r" b="b"/>
              <a:pathLst>
                <a:path w="1558" h="814">
                  <a:moveTo>
                    <a:pt x="1558" y="337"/>
                  </a:moveTo>
                  <a:lnTo>
                    <a:pt x="1221" y="0"/>
                  </a:lnTo>
                  <a:lnTo>
                    <a:pt x="407" y="814"/>
                  </a:lnTo>
                  <a:lnTo>
                    <a:pt x="0" y="407"/>
                  </a:lnTo>
                  <a:lnTo>
                    <a:pt x="402" y="5"/>
                  </a:lnTo>
                  <a:lnTo>
                    <a:pt x="734" y="337"/>
                  </a:lnTo>
                </a:path>
              </a:pathLst>
            </a:custGeom>
            <a:noFill/>
            <a:ln w="25400" cap="flat" cmpd="sng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 rot="18900000">
              <a:off x="1723492" y="1816905"/>
              <a:ext cx="1104639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 rot="18900000">
              <a:off x="4056214" y="1816905"/>
              <a:ext cx="1103365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20" name="Rectangle 8"/>
            <p:cNvSpPr>
              <a:spLocks noChangeArrowheads="1"/>
            </p:cNvSpPr>
            <p:nvPr/>
          </p:nvSpPr>
          <p:spPr bwMode="auto">
            <a:xfrm rot="18900000">
              <a:off x="6366028" y="1816905"/>
              <a:ext cx="1104639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21" name="TextBox 11"/>
            <p:cNvSpPr txBox="1">
              <a:spLocks noChangeArrowheads="1"/>
            </p:cNvSpPr>
            <p:nvPr/>
          </p:nvSpPr>
          <p:spPr bwMode="auto">
            <a:xfrm flipH="1">
              <a:off x="1616591" y="2177243"/>
              <a:ext cx="1275170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>
                  <a:solidFill>
                    <a:schemeClr val="bg1"/>
                  </a:solidFill>
                  <a:latin typeface="+mn-ea"/>
                </a:rPr>
                <a:t>自我介绍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2" name="TextBox 11"/>
            <p:cNvSpPr txBox="1">
              <a:spLocks noChangeArrowheads="1"/>
            </p:cNvSpPr>
            <p:nvPr/>
          </p:nvSpPr>
          <p:spPr bwMode="auto">
            <a:xfrm flipH="1">
              <a:off x="3970947" y="2174696"/>
              <a:ext cx="1273898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latin typeface="+mn-ea"/>
                </a:rPr>
                <a:t>写信目的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3" name="TextBox 11"/>
            <p:cNvSpPr txBox="1">
              <a:spLocks noChangeArrowheads="1"/>
            </p:cNvSpPr>
            <p:nvPr/>
          </p:nvSpPr>
          <p:spPr bwMode="auto">
            <a:xfrm flipH="1">
              <a:off x="6289670" y="2174696"/>
              <a:ext cx="1275170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latin typeface="+mn-ea"/>
                </a:rPr>
                <a:t>申请理由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24" name="TextBox 17"/>
          <p:cNvSpPr txBox="1"/>
          <p:nvPr/>
        </p:nvSpPr>
        <p:spPr>
          <a:xfrm>
            <a:off x="7370762" y="4619342"/>
            <a:ext cx="1765300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interested</a:t>
            </a:r>
            <a:r>
              <a:rPr lang="en-US" altLang="zh-CN" sz="1200" dirty="0" smtClean="0">
                <a:latin typeface="+mn-ea"/>
                <a:ea typeface="+mn-ea"/>
              </a:rPr>
              <a:t> </a:t>
            </a:r>
            <a:endParaRPr lang="en-US" altLang="zh-CN" sz="2000" dirty="0">
              <a:latin typeface="Calibri" panose="020F050202020403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Calibri" panose="020F0502020204030204" pitchFamily="34" charset="0"/>
              </a:rPr>
              <a:t>qualified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776" y="1808681"/>
            <a:ext cx="2125224" cy="2238658"/>
          </a:xfrm>
          <a:prstGeom prst="rect">
            <a:avLst/>
          </a:prstGeom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0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11" name="箭头3"/>
          <p:cNvSpPr/>
          <p:nvPr/>
        </p:nvSpPr>
        <p:spPr bwMode="gray">
          <a:xfrm flipV="1">
            <a:off x="520045" y="3500970"/>
            <a:ext cx="1608514" cy="1875448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3765">
              <a:defRPr/>
            </a:pPr>
            <a:endParaRPr lang="zh-CN" altLang="en-US" sz="1800" dirty="0">
              <a:solidFill>
                <a:srgbClr val="014244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sp>
        <p:nvSpPr>
          <p:cNvPr id="12" name="箭头1"/>
          <p:cNvSpPr/>
          <p:nvPr/>
        </p:nvSpPr>
        <p:spPr bwMode="gray">
          <a:xfrm>
            <a:off x="509701" y="2057345"/>
            <a:ext cx="1608514" cy="1875448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3765">
              <a:defRPr/>
            </a:pPr>
            <a:endParaRPr lang="zh-CN" altLang="en-US" sz="1800" dirty="0">
              <a:solidFill>
                <a:srgbClr val="014244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sp>
        <p:nvSpPr>
          <p:cNvPr id="13" name="文本1"/>
          <p:cNvSpPr>
            <a:spLocks noChangeArrowheads="1"/>
          </p:cNvSpPr>
          <p:nvPr/>
        </p:nvSpPr>
        <p:spPr bwMode="gray">
          <a:xfrm>
            <a:off x="4901484" y="985837"/>
            <a:ext cx="4399659" cy="2430752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 have great interest in…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</a:t>
            </a: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 keen lover/enthusiast of…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dream of spreading…to…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the club is dedicated to…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 meaningful </a:t>
            </a: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activity/cause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4" name="标题1"/>
          <p:cNvSpPr>
            <a:spLocks noChangeArrowheads="1"/>
          </p:cNvSpPr>
          <p:nvPr/>
        </p:nvSpPr>
        <p:spPr bwMode="gray">
          <a:xfrm>
            <a:off x="2229343" y="1701707"/>
            <a:ext cx="2657853" cy="1154998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 dirty="0">
                <a:solidFill>
                  <a:srgbClr val="01424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interested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5" name="文本3"/>
          <p:cNvSpPr>
            <a:spLocks noChangeArrowheads="1"/>
          </p:cNvSpPr>
          <p:nvPr/>
        </p:nvSpPr>
        <p:spPr bwMode="ltGray">
          <a:xfrm>
            <a:off x="4887194" y="3416589"/>
            <a:ext cx="4813998" cy="2684174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 good command of …/be equipped with…/be familiar with…</a:t>
            </a:r>
            <a:endParaRPr lang="en-US" altLang="zh-CN" sz="2400" b="1" kern="0" dirty="0" smtClean="0">
              <a:solidFill>
                <a:srgbClr val="0F95D4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My proficiency and fluency in spoken English enables me to…</a:t>
            </a:r>
            <a:endParaRPr lang="en-US" altLang="zh-CN" sz="2400" b="1" kern="0" dirty="0" smtClean="0">
              <a:solidFill>
                <a:srgbClr val="0F95D4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My excellent </a:t>
            </a: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  <a:hlinkClick r:id="rId1" action="ppaction://hlinksldjump"/>
              </a:rPr>
              <a:t>communication</a:t>
            </a: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 skills help to do the job…</a:t>
            </a:r>
            <a:endParaRPr lang="en-US" altLang="zh-CN" sz="2400" b="1" kern="0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600" dirty="0">
              <a:solidFill>
                <a:srgbClr val="01424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标题3"/>
          <p:cNvSpPr>
            <a:spLocks noChangeArrowheads="1"/>
          </p:cNvSpPr>
          <p:nvPr/>
        </p:nvSpPr>
        <p:spPr bwMode="gray">
          <a:xfrm>
            <a:off x="2222997" y="4578098"/>
            <a:ext cx="2664199" cy="1153958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qualified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-6639" y="2997336"/>
            <a:ext cx="1439250" cy="1439250"/>
          </a:xfrm>
          <a:prstGeom prst="round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/>
        </p:spPr>
        <p:txBody>
          <a:bodyPr lIns="125934" rIns="125934" bIns="179906" anchor="ctr"/>
          <a:lstStyle/>
          <a:p>
            <a:pPr algn="ctr">
              <a:lnSpc>
                <a:spcPct val="120000"/>
              </a:lnSpc>
            </a:pPr>
            <a:r>
              <a:rPr lang="en-US" altLang="zh-CN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reasons</a:t>
            </a:r>
            <a:endParaRPr lang="zh-CN" altLang="en-US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TextBox 1">
            <a:hlinkClick r:id="rId2" action="ppaction://hlinksldjump"/>
          </p:cNvPr>
          <p:cNvSpPr txBox="1"/>
          <p:nvPr/>
        </p:nvSpPr>
        <p:spPr>
          <a:xfrm>
            <a:off x="8658201" y="1631962"/>
            <a:ext cx="2464242" cy="1015663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 coincident with…</a:t>
            </a:r>
            <a:endParaRPr lang="en-US" altLang="zh-CN" sz="20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 consistent with…</a:t>
            </a:r>
            <a:endParaRPr lang="en-US" altLang="zh-CN" sz="20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 parallel to…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8985114" y="2656650"/>
            <a:ext cx="1887650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lub’s purpose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8758213" y="1214422"/>
            <a:ext cx="2249926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 interest/dream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 build="p"/>
      <p:bldP spid="14" grpId="0" animBg="1"/>
      <p:bldP spid="15" grpId="0" animBg="1" build="p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849" y="2090831"/>
            <a:ext cx="5076802" cy="296592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7" name="文本1"/>
          <p:cNvSpPr>
            <a:spLocks noChangeArrowheads="1"/>
          </p:cNvSpPr>
          <p:nvPr/>
        </p:nvSpPr>
        <p:spPr bwMode="gray">
          <a:xfrm>
            <a:off x="756769" y="2229789"/>
            <a:ext cx="7126189" cy="2070749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Will this club provide a platform where you can sharpen your English proficiency and improve your knowledge about traditional culture?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1584210" y="1570800"/>
            <a:ext cx="1887650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审题误区之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文本1"/>
          <p:cNvSpPr>
            <a:spLocks noChangeArrowheads="1"/>
          </p:cNvSpPr>
          <p:nvPr/>
        </p:nvSpPr>
        <p:spPr bwMode="gray">
          <a:xfrm>
            <a:off x="756769" y="3881438"/>
            <a:ext cx="7126189" cy="1638300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Is your great interest in Chinese culture enough for you to be a member of the club?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build="p"/>
      <p:bldP spid="18" grpId="0" animBg="1"/>
      <p:bldP spid="19" grpId="0" animBg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450" y="341016"/>
            <a:ext cx="7768590" cy="423545"/>
          </a:xfrm>
        </p:spPr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2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65" y="1223010"/>
            <a:ext cx="7551420" cy="4640580"/>
          </a:xfrm>
          <a:prstGeom prst="rect">
            <a:avLst/>
          </a:prstGeom>
        </p:spPr>
      </p:pic>
      <p:sp>
        <p:nvSpPr>
          <p:cNvPr id="26" name="标题1"/>
          <p:cNvSpPr>
            <a:spLocks noChangeArrowheads="1"/>
          </p:cNvSpPr>
          <p:nvPr/>
        </p:nvSpPr>
        <p:spPr bwMode="gray">
          <a:xfrm>
            <a:off x="8501063" y="2043113"/>
            <a:ext cx="3028949" cy="231457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What is your qualification?</a:t>
            </a:r>
            <a:endParaRPr lang="en-US" altLang="zh-CN" sz="3200" b="1" kern="0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Too many paragraphs!</a:t>
            </a:r>
            <a:endParaRPr lang="zh-CN" altLang="zh-CN" sz="32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2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4386</Words>
  <Application>WPS 演示</Application>
  <PresentationFormat>自定义</PresentationFormat>
  <Paragraphs>212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Calibri</vt:lpstr>
      <vt:lpstr>Times New Roman</vt:lpstr>
      <vt:lpstr>方正卡通简体</vt:lpstr>
      <vt:lpstr>Calibri</vt:lpstr>
      <vt:lpstr>Arial Unicode MS</vt:lpstr>
      <vt:lpstr>Arial Black</vt:lpstr>
      <vt:lpstr>黑体</vt:lpstr>
      <vt:lpstr>HelveticaNeue</vt:lpstr>
      <vt:lpstr>NumberOnly</vt:lpstr>
      <vt:lpstr>华文新魏</vt:lpstr>
      <vt:lpstr>2_自定义设计方案</vt:lpstr>
      <vt:lpstr>PowerPoint 演示文稿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南山有谷堆</cp:lastModifiedBy>
  <cp:revision>231</cp:revision>
  <dcterms:created xsi:type="dcterms:W3CDTF">2019-06-19T02:08:00Z</dcterms:created>
  <dcterms:modified xsi:type="dcterms:W3CDTF">2020-10-30T07:29:37Z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