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3" r:id="rId3"/>
    <p:sldId id="417" r:id="rId4"/>
    <p:sldId id="429" r:id="rId5"/>
    <p:sldId id="430" r:id="rId6"/>
    <p:sldId id="433" r:id="rId7"/>
    <p:sldId id="434" r:id="rId8"/>
    <p:sldId id="435" r:id="rId9"/>
    <p:sldId id="436" r:id="rId10"/>
    <p:sldId id="427" r:id="rId11"/>
    <p:sldId id="431" r:id="rId12"/>
    <p:sldId id="438" r:id="rId13"/>
    <p:sldId id="439" r:id="rId14"/>
    <p:sldId id="423" r:id="rId15"/>
    <p:sldId id="43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5D4"/>
    <a:srgbClr val="FFFFFF"/>
    <a:srgbClr val="E95513"/>
    <a:srgbClr val="E95613"/>
    <a:srgbClr val="F0F0F0"/>
    <a:srgbClr val="DCDCDC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53" d="100"/>
          <a:sy n="53" d="100"/>
        </p:scale>
        <p:origin x="-710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040380" y="2535555"/>
            <a:ext cx="7894320" cy="108712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000" b="1" i="0" spc="300" baseline="0">
                <a:solidFill>
                  <a:srgbClr val="0F95D4"/>
                </a:solidFill>
                <a:effectLst/>
              </a:defRPr>
            </a:lvl1pPr>
          </a:lstStyle>
          <a:p>
            <a:r>
              <a:rPr lang="zh-CN" altLang="en-US" dirty="0"/>
              <a:t>《课程名称》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3040380" y="3786505"/>
            <a:ext cx="6882765" cy="55943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rgbClr val="0F95D4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【教材版本】第   章 /  第   节  /  第   课时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191925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9253220" y="5653405"/>
            <a:ext cx="2632075" cy="661035"/>
          </a:xfrm>
          <a:prstGeom prst="rect">
            <a:avLst/>
          </a:prstGeom>
          <a:solidFill>
            <a:srgbClr val="0F9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9253855" y="5139055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老师花名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253220" y="5793105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custDataLst>
              <p:tags r:id="rId7"/>
            </p:custDataLst>
          </p:nvPr>
        </p:nvSpPr>
        <p:spPr>
          <a:xfrm>
            <a:off x="307340" y="312420"/>
            <a:ext cx="7768590" cy="42354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E95613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olidFill>
                  <a:srgbClr val="0F95D4"/>
                </a:solidFill>
                <a:sym typeface="+mn-ea"/>
              </a:rPr>
              <a:t>《课程名称》</a:t>
            </a:r>
            <a:endParaRPr lang="zh-CN" altLang="en-US" dirty="0">
              <a:solidFill>
                <a:srgbClr val="0F95D4"/>
              </a:solidFill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10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 userDrawn="1">
            <p:custDataLst>
              <p:tags r:id="rId6"/>
            </p:custDataLst>
          </p:nvPr>
        </p:nvSpPr>
        <p:spPr>
          <a:xfrm>
            <a:off x="307340" y="312420"/>
            <a:ext cx="7768590" cy="42354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E95613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olidFill>
                  <a:srgbClr val="0F95D4"/>
                </a:solidFill>
                <a:sym typeface="+mn-ea"/>
              </a:rPr>
              <a:t>《课程名称》</a:t>
            </a:r>
            <a:endParaRPr lang="zh-CN" altLang="en-US" dirty="0">
              <a:solidFill>
                <a:srgbClr val="0F95D4"/>
              </a:solidFill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3" hasCustomPrompt="1"/>
            <p:custDataLst>
              <p:tags r:id="rId8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3" hasCustomPrompt="1"/>
            <p:custDataLst>
              <p:tags r:id="rId10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12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3" hasCustomPrompt="1"/>
            <p:custDataLst>
              <p:tags r:id="rId8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10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07340" y="312420"/>
            <a:ext cx="7768590" cy="42354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2400" b="0" i="0" u="none" strike="noStrike" kern="1200" cap="none" spc="300" normalizeH="0" baseline="0">
                <a:solidFill>
                  <a:srgbClr val="0F95D4"/>
                </a:solidFill>
                <a:effectLst/>
                <a:uFillTx/>
              </a:defRPr>
            </a:lvl1pPr>
          </a:lstStyle>
          <a:p>
            <a:r>
              <a:rPr lang="zh-CN" altLang="en-US" dirty="0">
                <a:sym typeface="+mn-ea"/>
              </a:rPr>
              <a:t>《课程名称》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307340" y="735965"/>
            <a:ext cx="7768590" cy="4743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rgbClr val="0F95D4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>
                <a:sym typeface="+mn-ea"/>
              </a:rPr>
              <a:t>【教材版本】第   章 /  第   节  /  第   课时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07340" y="6314440"/>
            <a:ext cx="263080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年级  学科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388140" y="637917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400" b="1" smtClean="0">
                <a:solidFill>
                  <a:schemeClr val="bg1"/>
                </a:solidFill>
              </a:rPr>
            </a:fld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image" Target="../media/image1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image" Target="../media/image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1008584" y="1415098"/>
            <a:ext cx="8064500" cy="177279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I’m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greatly honored to extend to you an invitation to a mountain hiking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Your presence would be greatly appreciated.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17" y="3375025"/>
            <a:ext cx="31686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 rot="19690812">
            <a:off x="3535949" y="1918686"/>
            <a:ext cx="3388659" cy="10757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Too formal!</a:t>
            </a:r>
            <a:endParaRPr lang="zh-CN" altLang="en-US" sz="4800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11" name="TextBox 10"/>
          <p:cNvSpPr txBox="1"/>
          <p:nvPr/>
        </p:nvSpPr>
        <p:spPr>
          <a:xfrm>
            <a:off x="1002164" y="1160205"/>
            <a:ext cx="9584873" cy="23329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How is everything going? I miss you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so much.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Hi, I’m Li Hua, who is going to organize a mountain climbing, which I believe can be very exciting and meaningful and I was wondering if you can be so kind as to participate in this activity.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137" y="3314129"/>
            <a:ext cx="2158171" cy="279830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3798880"/>
            <a:ext cx="4619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 rot="19690812">
            <a:off x="3459750" y="1907809"/>
            <a:ext cx="3388659" cy="10757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Too wordy!</a:t>
            </a:r>
            <a:endParaRPr lang="zh-CN" altLang="en-US" sz="48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04217" y="2006622"/>
            <a:ext cx="8868456" cy="289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b="1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We’re planning a mountain hiking this Saturday morning and wonder if you would like to join us.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Let me know if you are interested./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Looking forward to seeing you there.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173289"/>
            <a:ext cx="34559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54833" y="1074969"/>
            <a:ext cx="116473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Hi, Chris,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I’m planning a spring outing with some of </a:t>
            </a:r>
            <a:r>
              <a:rPr lang="en-US" altLang="zh-CN" sz="3200" dirty="0" smtClean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our friends </a:t>
            </a: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this Saturday  and wonder if you would like to join us.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We are going to meet at the school gate at 7 a.m. and cycle to the East Mountain where we can go hiking and enjoy a picnic near the lake. It’s been a month since we last met.  We would be more than glad to have your company.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After the picnic, we can fly a kite at the foot of the mountain. I promise we’ll have a great time. Looking forward to seeing you then.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                                                                                </a:t>
            </a:r>
            <a:r>
              <a:rPr lang="en-US" altLang="zh-CN" sz="3200" dirty="0" smtClean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Yours</a:t>
            </a: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,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                                                            </a:t>
            </a:r>
            <a:r>
              <a:rPr lang="en-US" altLang="zh-CN" sz="3200" dirty="0" smtClean="0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                    Li </a:t>
            </a:r>
            <a:r>
              <a:rPr lang="en-US" altLang="zh-CN" sz="3200" dirty="0" err="1">
                <a:latin typeface="Calibri" panose="020F0502020204030204" pitchFamily="34" charset="0"/>
                <a:ea typeface="方正卡通简体" panose="03000509000000000000" pitchFamily="65" charset="-122"/>
                <a:sym typeface="方正卡通简体" panose="03000509000000000000" pitchFamily="65" charset="-122"/>
              </a:rPr>
              <a:t>Hua</a:t>
            </a:r>
            <a:endParaRPr lang="en-US" altLang="zh-CN" sz="3200" dirty="0">
              <a:latin typeface="Calibri" panose="020F0502020204030204" pitchFamily="34" charset="0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54833" y="1074969"/>
            <a:ext cx="116473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Hi, Chris,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Our class is planning an outing to the Tiger Hill  next Saturday. I’m writing to invite you to join us. 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We’ll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gather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at 7:50 at the school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gate with our packed lunch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and then take Bus No. 18 there. We’ll be climbing the hill and having a picnic there. “Running Man” game  will be played before we come back at around 3:30.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Please let me know if you are interested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or available then. 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We would be more than glad if you could be there with us.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                                                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				   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Yours,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                                                  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</a:rPr>
              <a:t>				   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Li </a:t>
            </a:r>
            <a:r>
              <a:rPr lang="en-US" altLang="zh-CN" sz="2800" dirty="0" err="1">
                <a:latin typeface="Calibri" panose="020F0502020204030204" pitchFamily="34" charset="0"/>
                <a:ea typeface="微软雅黑" panose="020B0503020204020204" pitchFamily="34" charset="-122"/>
              </a:rPr>
              <a:t>Hua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高中英语</a:t>
            </a:r>
            <a:r>
              <a:rPr lang="zh-CN" altLang="en-US" sz="4800" dirty="0" smtClean="0"/>
              <a:t>应用文写作系列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邀请函</a:t>
            </a:r>
            <a:r>
              <a:rPr lang="zh-CN" altLang="en-US" sz="4400" dirty="0" smtClean="0"/>
              <a:t>之高考</a:t>
            </a:r>
            <a:r>
              <a:rPr lang="zh-CN" altLang="en-US" sz="4400" dirty="0"/>
              <a:t>真</a:t>
            </a:r>
            <a:r>
              <a:rPr lang="zh-CN" altLang="en-US" sz="4400" dirty="0" smtClean="0"/>
              <a:t>题解析</a:t>
            </a:r>
            <a:endParaRPr lang="en-US" altLang="zh-CN" sz="4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Rainbow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</a:t>
            </a:r>
            <a:r>
              <a:rPr lang="zh-CN" altLang="en-US" dirty="0"/>
              <a:t>中</a:t>
            </a:r>
            <a:r>
              <a:rPr lang="zh-CN" altLang="en-US" dirty="0" smtClean="0"/>
              <a:t>  英语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假定你是李华，计划组织一次郊游，请给你的英国朋友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Chris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写封邮件邀请他参加。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内容包括：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时间、地点；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注意：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词数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80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左右；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可以适当增加细节，以使行文连贯。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1026" name="Picture 2" descr="https://us.123rf.com/450wm/iqoncept/iqoncept1308/iqoncept130800014/21531221-the-word-invitation-on-a-card-in-an-envelope-formally-inviting-you-to-a-party-or-other-special-event.jpg?ver=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464826"/>
            <a:ext cx="3427412" cy="31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708442" y="4031693"/>
            <a:ext cx="2111404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86612" y="4346334"/>
            <a:ext cx="2886075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9471" y="4275332"/>
            <a:ext cx="1974252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794464" y="1514470"/>
            <a:ext cx="2642791" cy="523220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Invitation Letter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1452505" y="2546345"/>
            <a:ext cx="1697038" cy="1077218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 whom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4392555" y="2546345"/>
            <a:ext cx="2044700" cy="1077218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what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purpose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7516755" y="2546345"/>
            <a:ext cx="1697038" cy="1077218"/>
          </a:xfrm>
          <a:prstGeom prst="rect">
            <a:avLst/>
          </a:prstGeom>
          <a:noFill/>
          <a:ln w="9525">
            <a:solidFill>
              <a:srgbClr val="0F95D4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What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types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1059364" y="4031693"/>
            <a:ext cx="24431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a</a:t>
            </a:r>
            <a:r>
              <a:rPr lang="en-US" altLang="zh-CN" sz="2800" dirty="0" smtClean="0">
                <a:latin typeface="Calibri" panose="020F0502020204030204" pitchFamily="34" charset="0"/>
              </a:rPr>
              <a:t>n individual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a</a:t>
            </a:r>
            <a:r>
              <a:rPr lang="en-US" altLang="zh-CN" sz="2800" dirty="0" smtClean="0">
                <a:latin typeface="Calibri" panose="020F0502020204030204" pitchFamily="34" charset="0"/>
              </a:rPr>
              <a:t>n organization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3773750" y="3817949"/>
            <a:ext cx="35068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participation or presence in an event or an occasion.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2" name="文本框 30"/>
          <p:cNvSpPr txBox="1">
            <a:spLocks noChangeArrowheads="1"/>
          </p:cNvSpPr>
          <p:nvPr/>
        </p:nvSpPr>
        <p:spPr bwMode="auto">
          <a:xfrm>
            <a:off x="7186613" y="4094186"/>
            <a:ext cx="3071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personal---informal</a:t>
            </a:r>
            <a:r>
              <a:rPr lang="en-US" altLang="zh-CN" sz="1400" dirty="0" smtClean="0">
                <a:latin typeface="+mj-ea"/>
              </a:rPr>
              <a:t> </a:t>
            </a:r>
            <a:endParaRPr lang="en-US" altLang="zh-CN" sz="1400" dirty="0" smtClean="0">
              <a:latin typeface="+mj-ea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official</a:t>
            </a:r>
            <a:r>
              <a:rPr lang="en-US" altLang="zh-CN" sz="1400" dirty="0" smtClean="0">
                <a:latin typeface="+mj-ea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---formal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cxnSp>
        <p:nvCxnSpPr>
          <p:cNvPr id="13" name="直接连接符 12"/>
          <p:cNvCxnSpPr>
            <a:stCxn id="6" idx="2"/>
            <a:endCxn id="7" idx="0"/>
          </p:cNvCxnSpPr>
          <p:nvPr/>
        </p:nvCxnSpPr>
        <p:spPr>
          <a:xfrm flipH="1">
            <a:off x="2301024" y="2037690"/>
            <a:ext cx="2814836" cy="508655"/>
          </a:xfrm>
          <a:prstGeom prst="line">
            <a:avLst/>
          </a:prstGeom>
          <a:ln w="9525">
            <a:solidFill>
              <a:srgbClr val="0F9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6" idx="2"/>
            <a:endCxn id="8" idx="0"/>
          </p:cNvCxnSpPr>
          <p:nvPr/>
        </p:nvCxnSpPr>
        <p:spPr>
          <a:xfrm>
            <a:off x="5115860" y="2037690"/>
            <a:ext cx="299045" cy="508655"/>
          </a:xfrm>
          <a:prstGeom prst="line">
            <a:avLst/>
          </a:prstGeom>
          <a:ln w="9525">
            <a:solidFill>
              <a:srgbClr val="0F9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2"/>
            <a:endCxn id="9" idx="0"/>
          </p:cNvCxnSpPr>
          <p:nvPr/>
        </p:nvCxnSpPr>
        <p:spPr>
          <a:xfrm>
            <a:off x="5115860" y="2037690"/>
            <a:ext cx="3249414" cy="508655"/>
          </a:xfrm>
          <a:prstGeom prst="line">
            <a:avLst/>
          </a:prstGeom>
          <a:ln w="9525">
            <a:solidFill>
              <a:srgbClr val="0F95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"/>
          <p:cNvSpPr txBox="1"/>
          <p:nvPr/>
        </p:nvSpPr>
        <p:spPr>
          <a:xfrm>
            <a:off x="6626263" y="1457318"/>
            <a:ext cx="5451433" cy="646331"/>
          </a:xfrm>
          <a:prstGeom prst="rect">
            <a:avLst/>
          </a:prstGeom>
          <a:solidFill>
            <a:srgbClr val="0F95D4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persuasive/requesting tone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假定你是李华，计划组织一次郊游，请给你的英国朋友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Chris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写封邮件邀请他参加。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内容包括：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时间、地点；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注意：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词数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80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左右；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可以适当增加细节，以使行文连贯。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93" y="2450990"/>
            <a:ext cx="4250531" cy="242887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</a:t>
            </a:r>
            <a:r>
              <a:rPr lang="zh-CN" altLang="en-US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；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3246821" y="1295004"/>
            <a:ext cx="73259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Chris ---an exchange student in your school/city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friends/classmates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3246821" y="2612924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8</a:t>
            </a:r>
            <a:r>
              <a:rPr lang="en-US" altLang="zh-CN" sz="2800" dirty="0" smtClean="0">
                <a:latin typeface="Calibri" panose="020F0502020204030204" pitchFamily="34" charset="0"/>
              </a:rPr>
              <a:t> o’clock on Sunday morning 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destination: the Tiger Mountain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文本框 28"/>
          <p:cNvSpPr txBox="1">
            <a:spLocks noChangeArrowheads="1"/>
          </p:cNvSpPr>
          <p:nvPr/>
        </p:nvSpPr>
        <p:spPr bwMode="auto">
          <a:xfrm>
            <a:off x="3246821" y="4517451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climb the mountain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h</a:t>
            </a:r>
            <a:r>
              <a:rPr lang="en-US" altLang="zh-CN" sz="2800" dirty="0" smtClean="0">
                <a:latin typeface="Calibri" panose="020F0502020204030204" pitchFamily="34" charset="0"/>
              </a:rPr>
              <a:t>ave a picnic</a:t>
            </a:r>
            <a:endParaRPr lang="en-US" altLang="zh-CN" sz="2800" dirty="0" smtClean="0"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7" y="3815465"/>
            <a:ext cx="2679700" cy="1784680"/>
          </a:xfrm>
          <a:prstGeom prst="rect">
            <a:avLst/>
          </a:prstGeom>
        </p:spPr>
      </p:pic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66597" y="5378754"/>
            <a:ext cx="2148216" cy="4872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704851" y="147911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假定你是李华，计划组织一次郊游，请给你的英国朋友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Chris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写封邮件邀请他参加。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内容包括：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时间、地点；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注意：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词数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80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左右；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可以</a:t>
            </a:r>
            <a:r>
              <a:rPr lang="zh-CN" altLang="en-US" sz="2800" dirty="0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适当增加细节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，以使行文连贯。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7" y="2481947"/>
            <a:ext cx="27400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676275" y="146482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1</a:t>
            </a:r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参加者； 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2. 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时间、地点</a:t>
            </a:r>
            <a:r>
              <a:rPr lang="zh-CN" altLang="en-US" sz="2800" dirty="0" smtClean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；</a:t>
            </a:r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   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3. </a:t>
            </a:r>
            <a:r>
              <a:rPr lang="zh-CN" altLang="en-US" sz="2800" dirty="0">
                <a:solidFill>
                  <a:srgbClr val="0F95D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rPr>
              <a:t>活动：登山、野餐等。 </a:t>
            </a:r>
            <a:endParaRPr lang="zh-CN" altLang="en-US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  <a:p>
            <a:endParaRPr lang="en-US" altLang="zh-CN" sz="2800" dirty="0" smtClean="0">
              <a:solidFill>
                <a:srgbClr val="0F95D4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方正卡通简体" panose="03000509000000000000" pitchFamily="65" charset="-122"/>
            </a:endParaRPr>
          </a:p>
        </p:txBody>
      </p:sp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3246821" y="1295004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Chris ---an exchange student in your city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friends/classmates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3246821" y="2327164"/>
            <a:ext cx="68211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8</a:t>
            </a:r>
            <a:r>
              <a:rPr lang="en-US" altLang="zh-CN" sz="2800" dirty="0" smtClean="0">
                <a:latin typeface="Calibri" panose="020F0502020204030204" pitchFamily="34" charset="0"/>
              </a:rPr>
              <a:t> o’clock on Sunday morning 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destination: the Tiger </a:t>
            </a:r>
            <a:r>
              <a:rPr lang="en-US" altLang="zh-CN" sz="2800" dirty="0" smtClean="0">
                <a:latin typeface="Calibri" panose="020F0502020204030204" pitchFamily="34" charset="0"/>
              </a:rPr>
              <a:t>Mountain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11" name="文本框 28"/>
          <p:cNvSpPr txBox="1">
            <a:spLocks noChangeArrowheads="1"/>
          </p:cNvSpPr>
          <p:nvPr/>
        </p:nvSpPr>
        <p:spPr bwMode="auto">
          <a:xfrm>
            <a:off x="3246821" y="4517451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climb the mountain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h</a:t>
            </a:r>
            <a:r>
              <a:rPr lang="en-US" altLang="zh-CN" sz="2800" dirty="0" smtClean="0">
                <a:latin typeface="Calibri" panose="020F0502020204030204" pitchFamily="34" charset="0"/>
              </a:rPr>
              <a:t>ave a picnic</a:t>
            </a:r>
            <a:endParaRPr lang="en-US" altLang="zh-CN" sz="2800" dirty="0" smtClean="0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6821" y="27404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come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back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at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4 p.m</a:t>
            </a:r>
            <a:r>
              <a:rPr lang="en-US" altLang="zh-CN" dirty="0">
                <a:latin typeface="Calibri" panose="020F0502020204030204" pitchFamily="34" charset="0"/>
              </a:rPr>
              <a:t>. </a:t>
            </a:r>
            <a:endParaRPr lang="en-US" altLang="zh-CN" dirty="0">
              <a:latin typeface="Calibri" panose="020F0502020204030204" pitchFamily="34" charset="0"/>
            </a:endParaRPr>
          </a:p>
          <a:p>
            <a:pPr defTabSz="1015365"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gather at the school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gate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6821" y="5453835"/>
            <a:ext cx="127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fly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kites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82" y="2994825"/>
            <a:ext cx="2185441" cy="19996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17" y="2082342"/>
            <a:ext cx="2333407" cy="1316281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3100388" y="3398623"/>
            <a:ext cx="146433" cy="596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227350" y="3461310"/>
            <a:ext cx="2886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2000" b="1" dirty="0">
                <a:latin typeface="Calibri" panose="020F0502020204030204" pitchFamily="34" charset="0"/>
              </a:rPr>
              <a:t>h</a:t>
            </a:r>
            <a:r>
              <a:rPr lang="en-US" altLang="zh-CN" sz="2000" b="1" dirty="0" smtClean="0">
                <a:latin typeface="Calibri" panose="020F0502020204030204" pitchFamily="34" charset="0"/>
              </a:rPr>
              <a:t>ow to get there/how far</a:t>
            </a:r>
            <a:endParaRPr lang="en-US" altLang="zh-CN" sz="2000" b="1" dirty="0">
              <a:latin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8" y="4772029"/>
            <a:ext cx="2431620" cy="1370720"/>
          </a:xfrm>
          <a:prstGeom prst="rect">
            <a:avLst/>
          </a:prstGeom>
        </p:spPr>
      </p:pic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341016"/>
            <a:ext cx="7768590" cy="423545"/>
          </a:xfrm>
        </p:spPr>
        <p:txBody>
          <a:bodyPr/>
          <a:lstStyle/>
          <a:p>
            <a:r>
              <a:rPr lang="zh-CN" altLang="en-US" dirty="0" smtClean="0"/>
              <a:t>高中英语应用文写作系列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高中   英语</a:t>
            </a:r>
            <a:endParaRPr lang="en-US" altLang="zh-CN" dirty="0"/>
          </a:p>
        </p:txBody>
      </p:sp>
      <p:sp>
        <p:nvSpPr>
          <p:cNvPr id="5" name="关于我们"/>
          <p:cNvSpPr/>
          <p:nvPr/>
        </p:nvSpPr>
        <p:spPr>
          <a:xfrm>
            <a:off x="298449" y="1446213"/>
            <a:ext cx="641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F95D4"/>
                </a:solidFill>
                <a:latin typeface="Calibri" panose="020F0502020204030204" pitchFamily="34" charset="0"/>
              </a:rPr>
              <a:t>Write Your </a:t>
            </a:r>
            <a:r>
              <a:rPr lang="en-US" altLang="zh-CN" sz="2800" dirty="0" smtClean="0">
                <a:solidFill>
                  <a:srgbClr val="0F95D4"/>
                </a:solidFill>
                <a:latin typeface="Calibri" panose="020F0502020204030204" pitchFamily="34" charset="0"/>
              </a:rPr>
              <a:t>Invitation Letter </a:t>
            </a:r>
            <a:r>
              <a:rPr lang="en-US" altLang="zh-CN" sz="2800" dirty="0">
                <a:solidFill>
                  <a:srgbClr val="0F95D4"/>
                </a:solidFill>
                <a:latin typeface="Calibri" panose="020F0502020204030204" pitchFamily="34" charset="0"/>
              </a:rPr>
              <a:t>Step-by-Step</a:t>
            </a:r>
            <a:endParaRPr lang="en-US" altLang="zh-CN" sz="2800" dirty="0">
              <a:solidFill>
                <a:srgbClr val="0F95D4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42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extend </a:t>
            </a: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the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invitation</a:t>
            </a:r>
            <a:endParaRPr lang="en-US" altLang="zh-CN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9304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naming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the </a:t>
            </a: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event 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466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including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t</a:t>
            </a: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he time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162858" y="2376488"/>
            <a:ext cx="1652587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including </a:t>
            </a:r>
            <a:endParaRPr lang="en-US" altLang="zh-CN" sz="2135" dirty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the </a:t>
            </a: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place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220008" y="4033838"/>
            <a:ext cx="1651000" cy="827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s</a:t>
            </a:r>
            <a:r>
              <a:rPr lang="en-US" altLang="zh-CN" sz="2135" dirty="0" smtClean="0">
                <a:solidFill>
                  <a:schemeClr val="bg1"/>
                </a:solidFill>
                <a:latin typeface="+mn-ea"/>
                <a:ea typeface="+mn-ea"/>
              </a:rPr>
              <a:t>tate the </a:t>
            </a:r>
            <a:endParaRPr lang="en-US" altLang="zh-CN" sz="2135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  <a:ea typeface="+mn-ea"/>
              </a:rPr>
              <a:t>purpose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529262" y="4033838"/>
            <a:ext cx="1782698" cy="827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 smtClean="0">
                <a:solidFill>
                  <a:srgbClr val="FF0000"/>
                </a:solidFill>
                <a:latin typeface="+mn-ea"/>
              </a:rPr>
              <a:t>indicate do's </a:t>
            </a:r>
            <a:endParaRPr lang="en-US" altLang="zh-CN" sz="2135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rgbClr val="FF0000"/>
                </a:solidFill>
                <a:latin typeface="+mn-ea"/>
              </a:rPr>
              <a:t>and </a:t>
            </a:r>
            <a:r>
              <a:rPr lang="en-US" altLang="zh-CN" sz="2135" dirty="0">
                <a:solidFill>
                  <a:srgbClr val="FF0000"/>
                </a:solidFill>
                <a:latin typeface="+mn-ea"/>
              </a:rPr>
              <a:t>don'ts</a:t>
            </a:r>
            <a:endParaRPr lang="zh-CN" altLang="en-US" sz="2135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621142" y="4371975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7297672" y="4446588"/>
            <a:ext cx="882650" cy="163512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1966845" y="2690813"/>
            <a:ext cx="955675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2930458" y="4051300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express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anticipation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8920095" y="3201988"/>
            <a:ext cx="163513" cy="849312"/>
          </a:xfrm>
          <a:prstGeom prst="downArrow">
            <a:avLst>
              <a:gd name="adj1" fmla="val 50000"/>
              <a:gd name="adj2" fmla="val 129825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7223058" y="2690813"/>
            <a:ext cx="954088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583045" y="2692401"/>
            <a:ext cx="954088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2001670" y="4381495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314258" y="4060820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ask for </a:t>
            </a:r>
            <a:endParaRPr lang="en-US" altLang="zh-CN" sz="2135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135" dirty="0" smtClean="0">
                <a:solidFill>
                  <a:schemeClr val="bg1"/>
                </a:solidFill>
                <a:latin typeface="+mn-ea"/>
              </a:rPr>
              <a:t>a </a:t>
            </a:r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response</a:t>
            </a:r>
            <a:endParaRPr lang="zh-CN" altLang="en-US" sz="213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1651915" y="5146101"/>
            <a:ext cx="6821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w</a:t>
            </a:r>
            <a:r>
              <a:rPr lang="en-US" altLang="zh-CN" sz="2800" dirty="0" smtClean="0">
                <a:latin typeface="Calibri" panose="020F0502020204030204" pitchFamily="34" charset="0"/>
              </a:rPr>
              <a:t>ear comfortable shoes/sneakers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defTabSz="1015365" eaLnBrk="1" fontAlgn="auto" hangingPunct="1"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b</a:t>
            </a:r>
            <a:r>
              <a:rPr lang="en-US" altLang="zh-CN" sz="2800" dirty="0" smtClean="0">
                <a:latin typeface="Calibri" panose="020F0502020204030204" pitchFamily="34" charset="0"/>
              </a:rPr>
              <a:t>ring your packed lunch</a:t>
            </a:r>
            <a:endParaRPr lang="en-US" altLang="zh-CN" sz="2800" dirty="0" smtClean="0">
              <a:latin typeface="Calibri" panose="020F050202020403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37" y="4964880"/>
            <a:ext cx="1759955" cy="11353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37" y="2867025"/>
            <a:ext cx="1743075" cy="1743075"/>
          </a:xfrm>
          <a:prstGeom prst="rect">
            <a:avLst/>
          </a:prstGeom>
        </p:spPr>
      </p:pic>
      <p:sp>
        <p:nvSpPr>
          <p:cNvPr id="27" name="文本占位符 2"/>
          <p:cNvSpPr>
            <a:spLocks noGrp="1"/>
          </p:cNvSpPr>
          <p:nvPr>
            <p:ph type="body" idx="1"/>
          </p:nvPr>
        </p:nvSpPr>
        <p:spPr>
          <a:xfrm>
            <a:off x="307340" y="735965"/>
            <a:ext cx="7768590" cy="474345"/>
          </a:xfrm>
        </p:spPr>
        <p:txBody>
          <a:bodyPr>
            <a:normAutofit/>
          </a:bodyPr>
          <a:lstStyle/>
          <a:p>
            <a:r>
              <a:rPr lang="en-US" altLang="zh-CN" dirty="0"/>
              <a:t>邀请函</a:t>
            </a:r>
            <a:r>
              <a:rPr lang="zh-CN" altLang="en-US" dirty="0" smtClean="0"/>
              <a:t>高考真题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3548</Words>
  <Application>WPS 演示</Application>
  <PresentationFormat>自定义</PresentationFormat>
  <Paragraphs>239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Times New Roman</vt:lpstr>
      <vt:lpstr>HelveticaNeue</vt:lpstr>
      <vt:lpstr>NumberOnly</vt:lpstr>
      <vt:lpstr>华文新魏</vt:lpstr>
      <vt:lpstr>方正卡通简体</vt:lpstr>
      <vt:lpstr>Calibri</vt:lpstr>
      <vt:lpstr>幼圆</vt:lpstr>
      <vt:lpstr>Arial Unicode MS</vt:lpstr>
      <vt:lpstr>2_自定义设计方案</vt:lpstr>
      <vt:lpstr>PowerPoint 演示文稿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  <vt:lpstr>高中英语应用文写作系列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南山有谷堆</cp:lastModifiedBy>
  <cp:revision>209</cp:revision>
  <dcterms:created xsi:type="dcterms:W3CDTF">2019-06-19T02:08:00Z</dcterms:created>
  <dcterms:modified xsi:type="dcterms:W3CDTF">2020-10-30T09:26:55Z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