
<file path=[Content_Types].xml><?xml version="1.0" encoding="utf-8"?>
<Types xmlns="http://schemas.openxmlformats.org/package/2006/content-types">
  <Default Extension="png" ContentType="image/png"/>
  <Default Extension="jpeg" ContentType="image/jpe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37" r:id="rId3"/>
    <p:sldId id="417" r:id="rId4"/>
    <p:sldId id="429" r:id="rId5"/>
    <p:sldId id="423" r:id="rId6"/>
    <p:sldId id="430" r:id="rId7"/>
    <p:sldId id="427" r:id="rId8"/>
    <p:sldId id="426" r:id="rId9"/>
    <p:sldId id="432" r:id="rId10"/>
    <p:sldId id="425" r:id="rId11"/>
    <p:sldId id="431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5D4"/>
    <a:srgbClr val="FFFFFF"/>
    <a:srgbClr val="E95513"/>
    <a:srgbClr val="E95613"/>
    <a:srgbClr val="F0F0F0"/>
    <a:srgbClr val="DCDCDC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53" d="100"/>
          <a:sy n="53" d="100"/>
        </p:scale>
        <p:origin x="-720" y="-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2" Type="http://schemas.openxmlformats.org/officeDocument/2006/relationships/tags" Target="../tags/tag41.xml"/><Relationship Id="rId11" Type="http://schemas.openxmlformats.org/officeDocument/2006/relationships/tags" Target="../tags/tag40.xml"/><Relationship Id="rId10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8" Type="http://schemas.openxmlformats.org/officeDocument/2006/relationships/tags" Target="../tags/tag55.xml"/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0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5.xml"/><Relationship Id="rId8" Type="http://schemas.openxmlformats.org/officeDocument/2006/relationships/tags" Target="../tags/tag64.xml"/><Relationship Id="rId7" Type="http://schemas.openxmlformats.org/officeDocument/2006/relationships/tags" Target="../tags/tag63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3040380" y="2535555"/>
            <a:ext cx="7894320" cy="1087120"/>
          </a:xfrm>
        </p:spPr>
        <p:txBody>
          <a:bodyPr lIns="90000" tIns="46800" rIns="90000" bIns="46800" anchor="b" anchorCtr="0">
            <a:normAutofit/>
          </a:bodyPr>
          <a:lstStyle>
            <a:lvl1pPr algn="l">
              <a:defRPr sz="6000" b="1" i="0" spc="300" baseline="0">
                <a:solidFill>
                  <a:srgbClr val="0F95D4"/>
                </a:solidFill>
                <a:effectLst/>
              </a:defRPr>
            </a:lvl1pPr>
          </a:lstStyle>
          <a:p>
            <a:r>
              <a:rPr lang="zh-CN" altLang="en-US" dirty="0"/>
              <a:t>《课程名称》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3040380" y="3786505"/>
            <a:ext cx="6882765" cy="559435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rgbClr val="0F95D4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【教材版本】第   章 /  第   节  /  第   课时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9191925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5"/>
          <p:cNvSpPr/>
          <p:nvPr userDrawn="1"/>
        </p:nvSpPr>
        <p:spPr>
          <a:xfrm>
            <a:off x="9253220" y="5653405"/>
            <a:ext cx="2632075" cy="661035"/>
          </a:xfrm>
          <a:prstGeom prst="rect">
            <a:avLst/>
          </a:prstGeom>
          <a:solidFill>
            <a:srgbClr val="0F9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7"/>
            </p:custDataLst>
          </p:nvPr>
        </p:nvSpPr>
        <p:spPr>
          <a:xfrm>
            <a:off x="9253855" y="5139055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老师花名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9253220" y="5793105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8" name="标题 1"/>
          <p:cNvSpPr>
            <a:spLocks noGrp="1"/>
          </p:cNvSpPr>
          <p:nvPr userDrawn="1"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E95613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olidFill>
                  <a:srgbClr val="0F95D4"/>
                </a:solidFill>
                <a:sym typeface="+mn-ea"/>
              </a:rPr>
              <a:t>《课程名称》</a:t>
            </a:r>
            <a:endParaRPr lang="zh-CN" altLang="en-US" dirty="0">
              <a:solidFill>
                <a:srgbClr val="0F95D4"/>
              </a:solidFill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4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 userDrawn="1"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E95613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olidFill>
                  <a:srgbClr val="0F95D4"/>
                </a:solidFill>
                <a:sym typeface="+mn-ea"/>
              </a:rPr>
              <a:t>《课程名称》</a:t>
            </a:r>
            <a:endParaRPr lang="zh-CN" altLang="en-US" dirty="0">
              <a:solidFill>
                <a:srgbClr val="0F95D4"/>
              </a:solidFill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3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idx="13" hasCustomPrompt="1"/>
            <p:custDataLst>
              <p:tags r:id="rId10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4" hasCustomPrompt="1"/>
            <p:custDataLst>
              <p:tags r:id="rId11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2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126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3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png"/><Relationship Id="rId18" Type="http://schemas.openxmlformats.org/officeDocument/2006/relationships/tags" Target="../tags/tag95.xml"/><Relationship Id="rId17" Type="http://schemas.openxmlformats.org/officeDocument/2006/relationships/tags" Target="../tags/tag94.xml"/><Relationship Id="rId16" Type="http://schemas.openxmlformats.org/officeDocument/2006/relationships/tags" Target="../tags/tag93.xml"/><Relationship Id="rId15" Type="http://schemas.openxmlformats.org/officeDocument/2006/relationships/tags" Target="../tags/tag92.xml"/><Relationship Id="rId14" Type="http://schemas.openxmlformats.org/officeDocument/2006/relationships/tags" Target="../tags/tag91.xml"/><Relationship Id="rId13" Type="http://schemas.openxmlformats.org/officeDocument/2006/relationships/tags" Target="../tags/tag90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水印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97.xml"/><Relationship Id="rId5" Type="http://schemas.openxmlformats.org/officeDocument/2006/relationships/image" Target="../media/image1.png"/><Relationship Id="rId4" Type="http://schemas.openxmlformats.org/officeDocument/2006/relationships/image" Target="../media/image6.png"/><Relationship Id="rId3" Type="http://schemas.microsoft.com/office/2007/relationships/hdphoto" Target="../media/image5.wdp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8.xml"/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9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2.xml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5" name="矩形 4"/>
          <p:cNvSpPr/>
          <p:nvPr/>
        </p:nvSpPr>
        <p:spPr>
          <a:xfrm>
            <a:off x="728663" y="1443033"/>
            <a:ext cx="9786938" cy="4031873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Calibri" panose="020F0502020204030204" pitchFamily="34" charset="0"/>
              </a:rPr>
              <a:t>Example </a:t>
            </a:r>
            <a:r>
              <a:rPr lang="en-US" altLang="zh-CN" sz="3200" dirty="0">
                <a:latin typeface="Calibri" panose="020F0502020204030204" pitchFamily="34" charset="0"/>
              </a:rPr>
              <a:t>Letter #2</a:t>
            </a:r>
            <a:endParaRPr lang="en-US" altLang="zh-CN" sz="3200" dirty="0">
              <a:latin typeface="Calibri" panose="020F0502020204030204" pitchFamily="34" charset="0"/>
            </a:endParaRPr>
          </a:p>
          <a:p>
            <a:r>
              <a:rPr lang="en-US" altLang="zh-CN" sz="3200" dirty="0">
                <a:latin typeface="Calibri" panose="020F0502020204030204" pitchFamily="34" charset="0"/>
              </a:rPr>
              <a:t>We </a:t>
            </a:r>
            <a:r>
              <a:rPr lang="en-US" altLang="zh-CN" sz="3200" b="1" dirty="0">
                <a:latin typeface="Calibri" panose="020F0502020204030204" pitchFamily="34" charset="0"/>
              </a:rPr>
              <a:t>cordially invite </a:t>
            </a:r>
            <a:r>
              <a:rPr lang="en-US" altLang="zh-CN" sz="3200" dirty="0">
                <a:latin typeface="Calibri" panose="020F0502020204030204" pitchFamily="34" charset="0"/>
              </a:rPr>
              <a:t>you to </a:t>
            </a:r>
            <a:r>
              <a:rPr lang="en-US" altLang="zh-CN" sz="3200" b="1" dirty="0">
                <a:latin typeface="Calibri" panose="020F0502020204030204" pitchFamily="34" charset="0"/>
              </a:rPr>
              <a:t>attend an informal dinner </a:t>
            </a:r>
            <a:r>
              <a:rPr lang="en-US" altLang="zh-CN" sz="3200" dirty="0">
                <a:latin typeface="Calibri" panose="020F0502020204030204" pitchFamily="34" charset="0"/>
              </a:rPr>
              <a:t>in honor of John Doe's fiftieth birthday. We will celebrate the occasion at his home at 6:30 p.m. at 648 Maple Lane. Please </a:t>
            </a:r>
            <a:r>
              <a:rPr lang="en-US" altLang="zh-CN" sz="3200" b="1" dirty="0">
                <a:latin typeface="Calibri" panose="020F0502020204030204" pitchFamily="34" charset="0"/>
              </a:rPr>
              <a:t>dress casually</a:t>
            </a:r>
            <a:r>
              <a:rPr lang="en-US" altLang="zh-CN" sz="3200" dirty="0">
                <a:latin typeface="Calibri" panose="020F0502020204030204" pitchFamily="34" charset="0"/>
              </a:rPr>
              <a:t>. We request </a:t>
            </a:r>
            <a:r>
              <a:rPr lang="en-US" altLang="zh-CN" sz="3200" b="1" dirty="0">
                <a:latin typeface="Calibri" panose="020F0502020204030204" pitchFamily="34" charset="0"/>
              </a:rPr>
              <a:t>only the pleasure of your company </a:t>
            </a:r>
            <a:r>
              <a:rPr lang="en-US" altLang="zh-CN" sz="3200" dirty="0">
                <a:latin typeface="Calibri" panose="020F0502020204030204" pitchFamily="34" charset="0"/>
              </a:rPr>
              <a:t>so please, </a:t>
            </a:r>
            <a:r>
              <a:rPr lang="en-US" altLang="zh-CN" sz="3200" b="1" dirty="0">
                <a:latin typeface="Calibri" panose="020F0502020204030204" pitchFamily="34" charset="0"/>
              </a:rPr>
              <a:t>no gifts</a:t>
            </a:r>
            <a:r>
              <a:rPr lang="en-US" altLang="zh-CN" sz="3200" dirty="0" smtClean="0">
                <a:latin typeface="Calibri" panose="020F0502020204030204" pitchFamily="34" charset="0"/>
              </a:rPr>
              <a:t>.</a:t>
            </a:r>
            <a:endParaRPr lang="en-US" altLang="zh-CN" sz="3200" dirty="0">
              <a:latin typeface="Calibri" panose="020F0502020204030204" pitchFamily="34" charset="0"/>
            </a:endParaRPr>
          </a:p>
          <a:p>
            <a:r>
              <a:rPr lang="en-US" altLang="zh-CN" sz="3200" dirty="0">
                <a:latin typeface="Calibri" panose="020F0502020204030204" pitchFamily="34" charset="0"/>
              </a:rPr>
              <a:t>We look forward to receiving your R.S.V.P. by telephone at 555-5555 by February 26.</a:t>
            </a:r>
            <a:endParaRPr lang="en-US" altLang="zh-CN" sz="3200" dirty="0">
              <a:latin typeface="Calibri" panose="020F0502020204030204" pitchFamily="34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4800" dirty="0"/>
              <a:t>高中英语</a:t>
            </a:r>
            <a:r>
              <a:rPr lang="zh-CN" altLang="en-US" sz="4800" dirty="0" smtClean="0"/>
              <a:t>应用文写作系列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zh-CN" sz="4400" dirty="0" smtClean="0"/>
              <a:t>1.</a:t>
            </a:r>
            <a:r>
              <a:rPr lang="zh-CN" altLang="en-US" sz="4400" dirty="0" smtClean="0"/>
              <a:t>邀请函</a:t>
            </a:r>
            <a:endParaRPr lang="en-US" altLang="zh-CN" sz="440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Rainbow</a:t>
            </a:r>
            <a:endParaRPr lang="en-US" altLang="zh-CN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</a:t>
            </a:r>
            <a:r>
              <a:rPr lang="zh-CN" altLang="en-US" dirty="0"/>
              <a:t>中</a:t>
            </a:r>
            <a:r>
              <a:rPr lang="zh-CN" altLang="en-US" dirty="0" smtClean="0"/>
              <a:t>  英语</a:t>
            </a:r>
            <a:endParaRPr lang="en-US" altLang="zh-CN" dirty="0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8179594" y="3399636"/>
            <a:ext cx="2121694" cy="474260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429827" y="3879345"/>
            <a:ext cx="5999798" cy="474260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672013" y="4353605"/>
            <a:ext cx="1164431" cy="474260"/>
          </a:xfrm>
          <a:prstGeom prst="rect">
            <a:avLst/>
          </a:prstGeom>
          <a:blipFill dpi="0"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324598" y="4367893"/>
            <a:ext cx="1504950" cy="474260"/>
          </a:xfrm>
          <a:prstGeom prst="rect">
            <a:avLst/>
          </a:prstGeom>
          <a:blipFill dpi="0"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3348128"/>
            <a:ext cx="1645919" cy="50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680" y="3349915"/>
            <a:ext cx="2045970" cy="50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5" name="标题 1"/>
          <p:cNvSpPr txBox="1"/>
          <p:nvPr/>
        </p:nvSpPr>
        <p:spPr>
          <a:xfrm>
            <a:off x="2129779" y="823712"/>
            <a:ext cx="7894320" cy="1087120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n-US" altLang="zh-CN" sz="4800" dirty="0" smtClean="0">
                <a:latin typeface="Calibri" panose="020F0502020204030204" pitchFamily="34" charset="0"/>
              </a:rPr>
              <a:t>What is an invitation letter?</a:t>
            </a:r>
            <a:endParaRPr lang="zh-CN" altLang="en-US" sz="4800" dirty="0">
              <a:latin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900237" y="2810501"/>
            <a:ext cx="861536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An invitation letter is a type of letter written to an organization or an individual for their participation or presence in an event or an occasion. The occasion can be official or personal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.</a:t>
            </a:r>
            <a:endParaRPr lang="en-US" altLang="zh-CN" sz="3200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3386138" y="2695225"/>
            <a:ext cx="1023937" cy="704411"/>
          </a:xfrm>
          <a:prstGeom prst="straightConnector1">
            <a:avLst/>
          </a:prstGeom>
          <a:ln w="76200">
            <a:solidFill>
              <a:srgbClr val="0F95D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4410075" y="2702826"/>
            <a:ext cx="1276350" cy="645302"/>
          </a:xfrm>
          <a:prstGeom prst="straightConnector1">
            <a:avLst/>
          </a:prstGeom>
          <a:ln w="76200">
            <a:solidFill>
              <a:srgbClr val="0F95D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"/>
          <p:cNvSpPr txBox="1"/>
          <p:nvPr/>
        </p:nvSpPr>
        <p:spPr>
          <a:xfrm>
            <a:off x="2129779" y="1947027"/>
            <a:ext cx="6414136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arget: to whom you are writing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9115425" y="3879345"/>
            <a:ext cx="428625" cy="1092705"/>
          </a:xfrm>
          <a:prstGeom prst="straightConnector1">
            <a:avLst/>
          </a:prstGeom>
          <a:ln w="76200">
            <a:solidFill>
              <a:srgbClr val="0F95D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7829548" y="4285623"/>
            <a:ext cx="1285877" cy="642258"/>
          </a:xfrm>
          <a:prstGeom prst="straightConnector1">
            <a:avLst/>
          </a:prstGeom>
          <a:ln w="76200">
            <a:solidFill>
              <a:srgbClr val="0F95D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1"/>
          <p:cNvSpPr txBox="1"/>
          <p:nvPr/>
        </p:nvSpPr>
        <p:spPr>
          <a:xfrm>
            <a:off x="6116106" y="4927881"/>
            <a:ext cx="5985511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urpose: why you are writing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直接箭头连接符 27"/>
          <p:cNvCxnSpPr>
            <a:stCxn id="12" idx="2"/>
          </p:cNvCxnSpPr>
          <p:nvPr/>
        </p:nvCxnSpPr>
        <p:spPr>
          <a:xfrm flipH="1">
            <a:off x="4320542" y="4827865"/>
            <a:ext cx="933687" cy="634147"/>
          </a:xfrm>
          <a:prstGeom prst="straightConnector1">
            <a:avLst/>
          </a:prstGeom>
          <a:ln w="76200">
            <a:solidFill>
              <a:srgbClr val="0F95D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 flipH="1">
            <a:off x="4410075" y="4786876"/>
            <a:ext cx="2015609" cy="634147"/>
          </a:xfrm>
          <a:prstGeom prst="straightConnector1">
            <a:avLst/>
          </a:prstGeom>
          <a:ln w="76200">
            <a:solidFill>
              <a:srgbClr val="0F95D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1"/>
          <p:cNvSpPr txBox="1"/>
          <p:nvPr/>
        </p:nvSpPr>
        <p:spPr>
          <a:xfrm>
            <a:off x="3650082" y="5482382"/>
            <a:ext cx="1398168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5" descr="水印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20" grpId="0" animBg="1"/>
      <p:bldP spid="27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400299" y="3386135"/>
            <a:ext cx="1285876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/>
          <p:cNvSpPr/>
          <p:nvPr/>
        </p:nvSpPr>
        <p:spPr>
          <a:xfrm>
            <a:off x="6858001" y="3386135"/>
            <a:ext cx="2657474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图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961" y="4316546"/>
            <a:ext cx="2457450" cy="514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993" y="4830755"/>
            <a:ext cx="1922342" cy="514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5" name="标题 1"/>
          <p:cNvSpPr txBox="1"/>
          <p:nvPr/>
        </p:nvSpPr>
        <p:spPr>
          <a:xfrm>
            <a:off x="2400299" y="1356360"/>
            <a:ext cx="4457702" cy="1087120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n-US" altLang="zh-CN" sz="4800" dirty="0" smtClean="0">
                <a:latin typeface="Calibri" panose="020F0502020204030204" pitchFamily="34" charset="0"/>
              </a:rPr>
              <a:t>Writing tone</a:t>
            </a:r>
            <a:endParaRPr lang="zh-CN" altLang="en-US" sz="4800" dirty="0">
              <a:latin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900237" y="2827675"/>
            <a:ext cx="861536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Because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of its nature, an invitation letter is a type of request letter. It also has a persuading tone and is sometimes referred as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 persuasive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letter especially when the objective is to ensure a 100% attendance of the anticipated. </a:t>
            </a:r>
            <a:endParaRPr lang="zh-CN" altLang="en-US" sz="3200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图片 5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794464" y="1514470"/>
            <a:ext cx="2642791" cy="523220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Invitation Letter</a:t>
            </a:r>
            <a:endParaRPr lang="zh-CN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文本框 16"/>
          <p:cNvSpPr txBox="1">
            <a:spLocks noChangeArrowheads="1"/>
          </p:cNvSpPr>
          <p:nvPr/>
        </p:nvSpPr>
        <p:spPr bwMode="auto">
          <a:xfrm>
            <a:off x="1452505" y="2546345"/>
            <a:ext cx="1697038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To whom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文本框 18"/>
          <p:cNvSpPr txBox="1">
            <a:spLocks noChangeArrowheads="1"/>
          </p:cNvSpPr>
          <p:nvPr/>
        </p:nvSpPr>
        <p:spPr bwMode="auto">
          <a:xfrm>
            <a:off x="4392555" y="2546345"/>
            <a:ext cx="2044700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For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purpose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文本框 19"/>
          <p:cNvSpPr txBox="1">
            <a:spLocks noChangeArrowheads="1"/>
          </p:cNvSpPr>
          <p:nvPr/>
        </p:nvSpPr>
        <p:spPr bwMode="auto">
          <a:xfrm>
            <a:off x="7516755" y="2546345"/>
            <a:ext cx="1697038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types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文本框 28"/>
          <p:cNvSpPr txBox="1">
            <a:spLocks noChangeArrowheads="1"/>
          </p:cNvSpPr>
          <p:nvPr/>
        </p:nvSpPr>
        <p:spPr bwMode="auto">
          <a:xfrm>
            <a:off x="1079471" y="4094186"/>
            <a:ext cx="244310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a</a:t>
            </a:r>
            <a:r>
              <a:rPr lang="en-US" altLang="zh-CN" sz="2800" dirty="0" smtClean="0">
                <a:latin typeface="Calibri" panose="020F0502020204030204" pitchFamily="34" charset="0"/>
              </a:rPr>
              <a:t>n individual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a</a:t>
            </a:r>
            <a:r>
              <a:rPr lang="en-US" altLang="zh-CN" sz="2800" dirty="0" smtClean="0">
                <a:latin typeface="Calibri" panose="020F0502020204030204" pitchFamily="34" charset="0"/>
              </a:rPr>
              <a:t>n organization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sp>
        <p:nvSpPr>
          <p:cNvPr id="11" name="文本框 29"/>
          <p:cNvSpPr txBox="1">
            <a:spLocks noChangeArrowheads="1"/>
          </p:cNvSpPr>
          <p:nvPr/>
        </p:nvSpPr>
        <p:spPr bwMode="auto">
          <a:xfrm>
            <a:off x="3822624" y="3817949"/>
            <a:ext cx="350687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participation or presence in an event or an occasion.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sp>
        <p:nvSpPr>
          <p:cNvPr id="12" name="文本框 30"/>
          <p:cNvSpPr txBox="1">
            <a:spLocks noChangeArrowheads="1"/>
          </p:cNvSpPr>
          <p:nvPr/>
        </p:nvSpPr>
        <p:spPr bwMode="auto">
          <a:xfrm>
            <a:off x="7186613" y="4094186"/>
            <a:ext cx="30718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personal---informal</a:t>
            </a:r>
            <a:r>
              <a:rPr lang="en-US" altLang="zh-CN" sz="1400" dirty="0" smtClean="0">
                <a:latin typeface="+mj-ea"/>
              </a:rPr>
              <a:t> </a:t>
            </a:r>
            <a:endParaRPr lang="en-US" altLang="zh-CN" sz="1400" dirty="0" smtClean="0">
              <a:latin typeface="+mj-ea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official</a:t>
            </a:r>
            <a:r>
              <a:rPr lang="en-US" altLang="zh-CN" sz="1400" dirty="0" smtClean="0">
                <a:latin typeface="+mj-ea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</a:rPr>
              <a:t>---formal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cxnSp>
        <p:nvCxnSpPr>
          <p:cNvPr id="13" name="直接连接符 12"/>
          <p:cNvCxnSpPr>
            <a:stCxn id="6" idx="2"/>
            <a:endCxn id="7" idx="0"/>
          </p:cNvCxnSpPr>
          <p:nvPr/>
        </p:nvCxnSpPr>
        <p:spPr>
          <a:xfrm flipH="1">
            <a:off x="2301024" y="2037690"/>
            <a:ext cx="2814836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6" idx="2"/>
            <a:endCxn id="8" idx="0"/>
          </p:cNvCxnSpPr>
          <p:nvPr/>
        </p:nvCxnSpPr>
        <p:spPr>
          <a:xfrm>
            <a:off x="5115860" y="2037690"/>
            <a:ext cx="299045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2"/>
            <a:endCxn id="9" idx="0"/>
          </p:cNvCxnSpPr>
          <p:nvPr/>
        </p:nvCxnSpPr>
        <p:spPr>
          <a:xfrm>
            <a:off x="5115860" y="2037690"/>
            <a:ext cx="3249414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1"/>
          <p:cNvSpPr txBox="1"/>
          <p:nvPr/>
        </p:nvSpPr>
        <p:spPr>
          <a:xfrm>
            <a:off x="6626263" y="1457318"/>
            <a:ext cx="5451433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persuasive/requesting tone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8450" y="341016"/>
            <a:ext cx="7768590" cy="423545"/>
          </a:xfrm>
        </p:spPr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5" name="关于我们"/>
          <p:cNvSpPr/>
          <p:nvPr/>
        </p:nvSpPr>
        <p:spPr>
          <a:xfrm>
            <a:off x="298449" y="1446213"/>
            <a:ext cx="6416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Write Your </a:t>
            </a: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Invitation Letter 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Step-by-Step</a:t>
            </a:r>
            <a:endParaRPr lang="en-US" altLang="zh-CN" sz="2800" dirty="0">
              <a:solidFill>
                <a:srgbClr val="0F95D4"/>
              </a:solidFill>
              <a:latin typeface="Calibri" panose="020F0502020204030204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14258" y="2376488"/>
            <a:ext cx="1652587" cy="825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extend </a:t>
            </a: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the </a:t>
            </a:r>
            <a:endParaRPr lang="en-US" altLang="zh-CN" sz="2135" dirty="0" smtClean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invitation</a:t>
            </a:r>
            <a:endParaRPr lang="en-US" altLang="zh-CN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930458" y="2376488"/>
            <a:ext cx="1652587" cy="825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naming </a:t>
            </a:r>
            <a:endParaRPr lang="en-US" altLang="zh-CN" sz="2135" dirty="0" smtClean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the </a:t>
            </a: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event </a:t>
            </a:r>
            <a:endParaRPr lang="zh-CN" altLang="en-US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546658" y="2376488"/>
            <a:ext cx="1652587" cy="825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including </a:t>
            </a:r>
            <a:endParaRPr lang="en-US" altLang="zh-CN" sz="2135" dirty="0" smtClean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t</a:t>
            </a: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he time</a:t>
            </a:r>
            <a:endParaRPr lang="zh-CN" altLang="en-US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8162858" y="2376488"/>
            <a:ext cx="1652587" cy="825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including </a:t>
            </a:r>
            <a:endParaRPr lang="en-US" altLang="zh-CN" sz="2135" dirty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the </a:t>
            </a: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place</a:t>
            </a:r>
            <a:endParaRPr lang="zh-CN" altLang="en-US" sz="2135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8220008" y="4033838"/>
            <a:ext cx="1651000" cy="827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s</a:t>
            </a:r>
            <a:r>
              <a:rPr lang="en-US" altLang="zh-CN" sz="2135" dirty="0" smtClean="0">
                <a:solidFill>
                  <a:schemeClr val="bg1"/>
                </a:solidFill>
                <a:latin typeface="+mn-ea"/>
                <a:ea typeface="+mn-ea"/>
              </a:rPr>
              <a:t>tate the </a:t>
            </a:r>
            <a:endParaRPr lang="en-US" altLang="zh-CN" sz="2135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  <a:ea typeface="+mn-ea"/>
              </a:rPr>
              <a:t>purpose</a:t>
            </a:r>
            <a:endParaRPr lang="zh-CN" altLang="en-US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5529262" y="4033838"/>
            <a:ext cx="1782698" cy="827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indicate do's </a:t>
            </a:r>
            <a:endParaRPr lang="en-US" altLang="zh-CN" sz="2135" dirty="0" smtClean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and </a:t>
            </a: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don'ts</a:t>
            </a:r>
            <a:endParaRPr lang="zh-CN" altLang="en-US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4621142" y="4371975"/>
            <a:ext cx="882650" cy="163513"/>
          </a:xfrm>
          <a:prstGeom prst="leftArrow">
            <a:avLst>
              <a:gd name="adj1" fmla="val 50000"/>
              <a:gd name="adj2" fmla="val 134868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" name="AutoShape 16"/>
          <p:cNvSpPr>
            <a:spLocks noChangeArrowheads="1"/>
          </p:cNvSpPr>
          <p:nvPr/>
        </p:nvSpPr>
        <p:spPr bwMode="auto">
          <a:xfrm>
            <a:off x="7297672" y="4446588"/>
            <a:ext cx="882650" cy="163512"/>
          </a:xfrm>
          <a:prstGeom prst="leftArrow">
            <a:avLst>
              <a:gd name="adj1" fmla="val 50000"/>
              <a:gd name="adj2" fmla="val 134868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1966845" y="2690813"/>
            <a:ext cx="955675" cy="196850"/>
          </a:xfrm>
          <a:prstGeom prst="rightArrow">
            <a:avLst>
              <a:gd name="adj1" fmla="val 50000"/>
              <a:gd name="adj2" fmla="val 120652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5" name="AutoShape 21"/>
          <p:cNvSpPr>
            <a:spLocks noChangeArrowheads="1"/>
          </p:cNvSpPr>
          <p:nvPr/>
        </p:nvSpPr>
        <p:spPr bwMode="auto">
          <a:xfrm>
            <a:off x="2930458" y="4051300"/>
            <a:ext cx="1652588" cy="825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express </a:t>
            </a:r>
            <a:endParaRPr lang="en-US" altLang="zh-CN" sz="2135" dirty="0" smtClean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anticipation</a:t>
            </a:r>
            <a:endParaRPr lang="zh-CN" altLang="en-US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>
            <a:off x="8920095" y="3201988"/>
            <a:ext cx="163513" cy="849312"/>
          </a:xfrm>
          <a:prstGeom prst="downArrow">
            <a:avLst>
              <a:gd name="adj1" fmla="val 50000"/>
              <a:gd name="adj2" fmla="val 129825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vert="eaVert"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7" name="AutoShape 20"/>
          <p:cNvSpPr>
            <a:spLocks noChangeArrowheads="1"/>
          </p:cNvSpPr>
          <p:nvPr/>
        </p:nvSpPr>
        <p:spPr bwMode="auto">
          <a:xfrm>
            <a:off x="7223058" y="2690813"/>
            <a:ext cx="954088" cy="196850"/>
          </a:xfrm>
          <a:prstGeom prst="rightArrow">
            <a:avLst>
              <a:gd name="adj1" fmla="val 50000"/>
              <a:gd name="adj2" fmla="val 120652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4583045" y="2692401"/>
            <a:ext cx="954088" cy="196850"/>
          </a:xfrm>
          <a:prstGeom prst="rightArrow">
            <a:avLst>
              <a:gd name="adj1" fmla="val 50000"/>
              <a:gd name="adj2" fmla="val 120652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2001670" y="4381495"/>
            <a:ext cx="882650" cy="163513"/>
          </a:xfrm>
          <a:prstGeom prst="leftArrow">
            <a:avLst>
              <a:gd name="adj1" fmla="val 50000"/>
              <a:gd name="adj2" fmla="val 134868"/>
            </a:avLst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05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3" name="AutoShape 21"/>
          <p:cNvSpPr>
            <a:spLocks noChangeArrowheads="1"/>
          </p:cNvSpPr>
          <p:nvPr/>
        </p:nvSpPr>
        <p:spPr bwMode="auto">
          <a:xfrm>
            <a:off x="314258" y="4060820"/>
            <a:ext cx="1652588" cy="825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ask for </a:t>
            </a:r>
            <a:endParaRPr lang="en-US" altLang="zh-CN" sz="2135" dirty="0" smtClean="0">
              <a:solidFill>
                <a:schemeClr val="bg1"/>
              </a:solidFill>
              <a:latin typeface="+mn-ea"/>
            </a:endParaRPr>
          </a:p>
          <a:p>
            <a:pPr algn="ctr">
              <a:defRPr/>
            </a:pPr>
            <a:r>
              <a:rPr lang="en-US" altLang="zh-CN" sz="2135" dirty="0" smtClean="0">
                <a:solidFill>
                  <a:schemeClr val="bg1"/>
                </a:solidFill>
                <a:latin typeface="+mn-ea"/>
              </a:rPr>
              <a:t>a </a:t>
            </a:r>
            <a:r>
              <a:rPr lang="en-US" altLang="zh-CN" sz="2135" dirty="0">
                <a:solidFill>
                  <a:schemeClr val="bg1"/>
                </a:solidFill>
                <a:latin typeface="+mn-ea"/>
              </a:rPr>
              <a:t>response</a:t>
            </a:r>
            <a:endParaRPr lang="zh-CN" altLang="en-US" sz="2135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pic>
        <p:nvPicPr>
          <p:cNvPr id="19" name="图片 18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grpSp>
        <p:nvGrpSpPr>
          <p:cNvPr id="5" name="组合 1"/>
          <p:cNvGrpSpPr/>
          <p:nvPr/>
        </p:nvGrpSpPr>
        <p:grpSpPr bwMode="auto">
          <a:xfrm>
            <a:off x="401565" y="2171694"/>
            <a:ext cx="744537" cy="723900"/>
            <a:chOff x="1318685" y="1753976"/>
            <a:chExt cx="806448" cy="785284"/>
          </a:xfrm>
        </p:grpSpPr>
        <p:sp>
          <p:nvSpPr>
            <p:cNvPr id="6" name="矩形 5"/>
            <p:cNvSpPr/>
            <p:nvPr/>
          </p:nvSpPr>
          <p:spPr>
            <a:xfrm>
              <a:off x="1318685" y="1753976"/>
              <a:ext cx="662009" cy="663014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7" name="矩形 6"/>
            <p:cNvSpPr/>
            <p:nvPr/>
          </p:nvSpPr>
          <p:spPr>
            <a:xfrm>
              <a:off x="1464843" y="1876247"/>
              <a:ext cx="660290" cy="663013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8" name="文本框 47"/>
            <p:cNvSpPr txBox="1">
              <a:spLocks noChangeArrowheads="1"/>
            </p:cNvSpPr>
            <p:nvPr/>
          </p:nvSpPr>
          <p:spPr bwMode="auto">
            <a:xfrm>
              <a:off x="1454152" y="1773027"/>
              <a:ext cx="516467" cy="701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 dirty="0">
                  <a:solidFill>
                    <a:schemeClr val="bg1"/>
                  </a:solidFill>
                  <a:ea typeface="Arial Unicode MS" panose="020B0604020202020204" pitchFamily="34" charset="-122"/>
                  <a:cs typeface="Arial" panose="020B0604020202020204" pitchFamily="34" charset="0"/>
                </a:rPr>
                <a:t>1</a:t>
              </a:r>
              <a:endParaRPr lang="zh-CN" altLang="en-US" sz="3600" b="1" dirty="0">
                <a:solidFill>
                  <a:schemeClr val="bg1"/>
                </a:solidFill>
                <a:ea typeface="Arial Unicode MS" panose="020B0604020202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9" name="直接连接符 8"/>
          <p:cNvCxnSpPr/>
          <p:nvPr/>
        </p:nvCxnSpPr>
        <p:spPr>
          <a:xfrm>
            <a:off x="3875037" y="2209801"/>
            <a:ext cx="0" cy="3884672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组合 51"/>
          <p:cNvGrpSpPr/>
          <p:nvPr/>
        </p:nvGrpSpPr>
        <p:grpSpPr bwMode="auto">
          <a:xfrm>
            <a:off x="4076641" y="2171694"/>
            <a:ext cx="742950" cy="723900"/>
            <a:chOff x="4697077" y="1440874"/>
            <a:chExt cx="616528" cy="598823"/>
          </a:xfrm>
        </p:grpSpPr>
        <p:sp>
          <p:nvSpPr>
            <p:cNvPr id="11" name="矩形 10"/>
            <p:cNvSpPr/>
            <p:nvPr/>
          </p:nvSpPr>
          <p:spPr>
            <a:xfrm>
              <a:off x="4697077" y="1440874"/>
              <a:ext cx="504552" cy="505585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2" name="矩形 11"/>
            <p:cNvSpPr/>
            <p:nvPr/>
          </p:nvSpPr>
          <p:spPr>
            <a:xfrm>
              <a:off x="4809054" y="1534111"/>
              <a:ext cx="504551" cy="505586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3" name="文本框 84"/>
            <p:cNvSpPr txBox="1">
              <a:spLocks noChangeArrowheads="1"/>
            </p:cNvSpPr>
            <p:nvPr/>
          </p:nvSpPr>
          <p:spPr bwMode="auto">
            <a:xfrm>
              <a:off x="4800987" y="1454723"/>
              <a:ext cx="394854" cy="534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 dirty="0">
                  <a:solidFill>
                    <a:schemeClr val="bg1"/>
                  </a:solidFill>
                  <a:ea typeface="Arial Unicode MS" panose="020B0604020202020204" pitchFamily="34" charset="-122"/>
                  <a:cs typeface="Arial" panose="020B0604020202020204" pitchFamily="34" charset="0"/>
                </a:rPr>
                <a:t>2</a:t>
              </a:r>
              <a:endParaRPr lang="zh-CN" altLang="en-US" sz="3600" b="1" dirty="0">
                <a:solidFill>
                  <a:schemeClr val="bg1"/>
                </a:solidFill>
                <a:ea typeface="Arial Unicode MS" panose="020B0604020202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4" name="组合 85"/>
          <p:cNvGrpSpPr/>
          <p:nvPr/>
        </p:nvGrpSpPr>
        <p:grpSpPr bwMode="auto">
          <a:xfrm>
            <a:off x="7454849" y="2171694"/>
            <a:ext cx="744538" cy="722312"/>
            <a:chOff x="4697077" y="1440874"/>
            <a:chExt cx="616528" cy="598823"/>
          </a:xfrm>
        </p:grpSpPr>
        <p:sp>
          <p:nvSpPr>
            <p:cNvPr id="15" name="矩形 14"/>
            <p:cNvSpPr/>
            <p:nvPr/>
          </p:nvSpPr>
          <p:spPr>
            <a:xfrm>
              <a:off x="4697077" y="1440874"/>
              <a:ext cx="504790" cy="50538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6" name="矩形 15"/>
            <p:cNvSpPr/>
            <p:nvPr/>
          </p:nvSpPr>
          <p:spPr>
            <a:xfrm>
              <a:off x="4808815" y="1534316"/>
              <a:ext cx="504790" cy="50538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7" name="文本框 88"/>
            <p:cNvSpPr txBox="1">
              <a:spLocks noChangeArrowheads="1"/>
            </p:cNvSpPr>
            <p:nvPr/>
          </p:nvSpPr>
          <p:spPr bwMode="auto">
            <a:xfrm>
              <a:off x="4800987" y="1454723"/>
              <a:ext cx="394854" cy="536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 Light" panose="020B0502040204020203" pitchFamily="34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 dirty="0">
                  <a:solidFill>
                    <a:schemeClr val="bg1"/>
                  </a:solidFill>
                  <a:ea typeface="Arial Unicode MS" panose="020B0604020202020204" pitchFamily="34" charset="-122"/>
                  <a:cs typeface="Arial" panose="020B0604020202020204" pitchFamily="34" charset="0"/>
                </a:rPr>
                <a:t>3</a:t>
              </a:r>
              <a:endParaRPr lang="zh-CN" altLang="en-US" sz="3600" b="1" dirty="0">
                <a:solidFill>
                  <a:schemeClr val="bg1"/>
                </a:solidFill>
                <a:ea typeface="Arial Unicode MS" panose="020B0604020202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8" name="文本框 67"/>
          <p:cNvSpPr txBox="1"/>
          <p:nvPr/>
        </p:nvSpPr>
        <p:spPr>
          <a:xfrm>
            <a:off x="1166740" y="2100246"/>
            <a:ext cx="19446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 smtClean="0">
                <a:solidFill>
                  <a:srgbClr val="0F95D4"/>
                </a:solidFill>
                <a:latin typeface="Calibri" panose="020F0502020204030204" pitchFamily="34" charset="0"/>
              </a:rPr>
              <a:t>invite</a:t>
            </a:r>
            <a:endParaRPr lang="zh-CN" altLang="en-US" sz="4000" b="1" dirty="0">
              <a:solidFill>
                <a:srgbClr val="0F95D4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文本框 92"/>
          <p:cNvSpPr txBox="1">
            <a:spLocks noChangeArrowheads="1"/>
          </p:cNvSpPr>
          <p:nvPr/>
        </p:nvSpPr>
        <p:spPr bwMode="auto">
          <a:xfrm>
            <a:off x="4898969" y="1957366"/>
            <a:ext cx="210037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pPr>
              <a:defRPr/>
            </a:pPr>
            <a:r>
              <a:rPr lang="en-US" altLang="zh-CN" sz="4000" b="1" dirty="0">
                <a:solidFill>
                  <a:srgbClr val="0F95D4"/>
                </a:solidFill>
                <a:latin typeface="Calibri" panose="020F0502020204030204" pitchFamily="34" charset="0"/>
                <a:ea typeface="+mn-ea"/>
              </a:rPr>
              <a:t>event</a:t>
            </a:r>
            <a:r>
              <a:rPr lang="en-US" altLang="zh-CN" sz="4000" b="1" dirty="0" smtClean="0">
                <a:solidFill>
                  <a:srgbClr val="0F95D4"/>
                </a:solidFill>
                <a:latin typeface="Calibri" panose="020F0502020204030204" pitchFamily="34" charset="0"/>
                <a:ea typeface="+mn-ea"/>
              </a:rPr>
              <a:t>/</a:t>
            </a:r>
            <a:endParaRPr lang="en-US" altLang="zh-CN" sz="4000" b="1" dirty="0">
              <a:solidFill>
                <a:srgbClr val="0F95D4"/>
              </a:solidFill>
              <a:latin typeface="Calibri" panose="020F0502020204030204" pitchFamily="34" charset="0"/>
              <a:ea typeface="+mn-ea"/>
            </a:endParaRPr>
          </a:p>
          <a:p>
            <a:pPr>
              <a:defRPr/>
            </a:pPr>
            <a:r>
              <a:rPr lang="en-US" altLang="zh-CN" sz="4000" b="1" dirty="0" smtClean="0">
                <a:solidFill>
                  <a:srgbClr val="0F95D4"/>
                </a:solidFill>
                <a:latin typeface="Calibri" panose="020F0502020204030204" pitchFamily="34" charset="0"/>
                <a:ea typeface="+mn-ea"/>
              </a:rPr>
              <a:t>occasion</a:t>
            </a:r>
            <a:endParaRPr lang="zh-CN" altLang="en-US" sz="4000" b="1" dirty="0">
              <a:solidFill>
                <a:srgbClr val="0F95D4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20" name="文本框 94"/>
          <p:cNvSpPr txBox="1">
            <a:spLocks noChangeArrowheads="1"/>
          </p:cNvSpPr>
          <p:nvPr/>
        </p:nvSpPr>
        <p:spPr bwMode="auto">
          <a:xfrm>
            <a:off x="8229549" y="2100246"/>
            <a:ext cx="29575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>
                <a:solidFill>
                  <a:srgbClr val="0F95D4"/>
                </a:solidFill>
                <a:latin typeface="Calibri" panose="020F0502020204030204" pitchFamily="34" charset="0"/>
                <a:ea typeface="+mn-ea"/>
              </a:rPr>
              <a:t>anticipation</a:t>
            </a:r>
            <a:endParaRPr lang="zh-CN" altLang="en-US" sz="4000" b="1" dirty="0">
              <a:solidFill>
                <a:srgbClr val="0F95D4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21" name="文本框 70"/>
          <p:cNvSpPr txBox="1"/>
          <p:nvPr/>
        </p:nvSpPr>
        <p:spPr>
          <a:xfrm>
            <a:off x="328614" y="3232151"/>
            <a:ext cx="33004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>
                <a:latin typeface="Calibri" panose="020F0502020204030204" pitchFamily="34" charset="0"/>
                <a:ea typeface="+mj-ea"/>
              </a:rPr>
              <a:t>1</a:t>
            </a:r>
            <a:r>
              <a:rPr lang="zh-CN" altLang="zh-CN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</a:rPr>
              <a:t>cordially invite you to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2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</a:rPr>
              <a:t>be delighted to invite you to</a:t>
            </a:r>
            <a:endParaRPr lang="en-US" altLang="zh-CN" sz="2000" dirty="0" smtClean="0">
              <a:latin typeface="Calibri" panose="020F0502020204030204" pitchFamily="34" charset="0"/>
              <a:ea typeface="+mj-ea"/>
            </a:endParaRPr>
          </a:p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3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be pleased to invite you to</a:t>
            </a:r>
            <a:endParaRPr lang="en-US" altLang="zh-CN" sz="2000" dirty="0">
              <a:latin typeface="Calibri" panose="020F0502020204030204" pitchFamily="34" charset="0"/>
              <a:ea typeface="+mj-ea"/>
            </a:endParaRPr>
          </a:p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>
                <a:latin typeface="Calibri" panose="020F0502020204030204" pitchFamily="34" charset="0"/>
                <a:ea typeface="+mj-ea"/>
              </a:rPr>
              <a:t>4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be more than glad to invite you to</a:t>
            </a:r>
            <a:endParaRPr lang="en-US" altLang="zh-CN" sz="2000" dirty="0">
              <a:latin typeface="Calibri" panose="020F0502020204030204" pitchFamily="34" charset="0"/>
              <a:ea typeface="+mj-ea"/>
            </a:endParaRPr>
          </a:p>
        </p:txBody>
      </p:sp>
      <p:sp>
        <p:nvSpPr>
          <p:cNvPr id="24" name="关于我们"/>
          <p:cNvSpPr/>
          <p:nvPr/>
        </p:nvSpPr>
        <p:spPr>
          <a:xfrm>
            <a:off x="890537" y="1331913"/>
            <a:ext cx="3181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0F95D4"/>
                </a:solidFill>
                <a:latin typeface="Calibri" panose="020F0502020204030204" pitchFamily="34" charset="0"/>
              </a:rPr>
              <a:t>Useful expressions</a:t>
            </a:r>
            <a:endParaRPr lang="en-US" altLang="zh-CN" sz="2800" b="1" dirty="0">
              <a:solidFill>
                <a:srgbClr val="0F95D4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7156509" y="2176457"/>
            <a:ext cx="9525" cy="3918016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70"/>
          <p:cNvSpPr txBox="1"/>
          <p:nvPr/>
        </p:nvSpPr>
        <p:spPr>
          <a:xfrm>
            <a:off x="3933761" y="3232151"/>
            <a:ext cx="33004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>
                <a:latin typeface="Calibri" panose="020F0502020204030204" pitchFamily="34" charset="0"/>
                <a:ea typeface="+mj-ea"/>
              </a:rPr>
              <a:t>1</a:t>
            </a:r>
            <a:r>
              <a:rPr lang="zh-CN" altLang="zh-CN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</a:rPr>
              <a:t>a birthday party honoring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2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</a:rPr>
              <a:t>an exhibition to be held</a:t>
            </a:r>
            <a:endParaRPr lang="en-US" altLang="zh-CN" sz="2000" dirty="0" smtClean="0">
              <a:latin typeface="Calibri" panose="020F0502020204030204" pitchFamily="34" charset="0"/>
              <a:ea typeface="+mj-ea"/>
            </a:endParaRPr>
          </a:p>
          <a:p>
            <a:pPr defTabSz="761365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3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an informal get-together for…</a:t>
            </a:r>
            <a:endParaRPr lang="en-US" altLang="zh-CN" sz="2000" dirty="0" smtClean="0">
              <a:latin typeface="Calibri" panose="020F0502020204030204" pitchFamily="34" charset="0"/>
              <a:ea typeface="+mj-ea"/>
            </a:endParaRPr>
          </a:p>
          <a:p>
            <a:pPr defTabSz="761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4</a:t>
            </a:r>
            <a:r>
              <a:rPr lang="zh-CN" altLang="en-US" sz="2000" dirty="0" smtClean="0">
                <a:latin typeface="Calibri" panose="020F0502020204030204" pitchFamily="34" charset="0"/>
              </a:rPr>
              <a:t>、</a:t>
            </a:r>
            <a:r>
              <a:rPr lang="en-US" altLang="zh-CN" sz="2000" dirty="0" smtClean="0">
                <a:latin typeface="Calibri" panose="020F0502020204030204" pitchFamily="34" charset="0"/>
              </a:rPr>
              <a:t>a speech contest scheduled on…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sp>
        <p:nvSpPr>
          <p:cNvPr id="30" name="文本框 70"/>
          <p:cNvSpPr txBox="1"/>
          <p:nvPr/>
        </p:nvSpPr>
        <p:spPr>
          <a:xfrm>
            <a:off x="7454849" y="3232151"/>
            <a:ext cx="33004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61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000" dirty="0">
                <a:latin typeface="Calibri" panose="020F0502020204030204" pitchFamily="34" charset="0"/>
                <a:ea typeface="+mj-ea"/>
              </a:rPr>
              <a:t>1</a:t>
            </a:r>
            <a:r>
              <a:rPr lang="zh-CN" altLang="zh-CN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>
                <a:latin typeface="Calibri" panose="020F0502020204030204" pitchFamily="34" charset="0"/>
              </a:rPr>
              <a:t>join us </a:t>
            </a:r>
            <a:r>
              <a:rPr lang="en-US" altLang="zh-CN" sz="2000" dirty="0" smtClean="0">
                <a:latin typeface="Calibri" panose="020F0502020204030204" pitchFamily="34" charset="0"/>
              </a:rPr>
              <a:t>in…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defTabSz="761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2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>
                <a:latin typeface="Calibri" panose="020F0502020204030204" pitchFamily="34" charset="0"/>
              </a:rPr>
              <a:t>would be very happy if you </a:t>
            </a:r>
            <a:r>
              <a:rPr lang="en-US" altLang="zh-CN" sz="2000" dirty="0" smtClean="0">
                <a:latin typeface="Calibri" panose="020F0502020204030204" pitchFamily="34" charset="0"/>
              </a:rPr>
              <a:t>could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defTabSz="761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3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>
                <a:latin typeface="Calibri" panose="020F0502020204030204" pitchFamily="34" charset="0"/>
                <a:ea typeface="+mj-ea"/>
              </a:rPr>
              <a:t>don't miss out on the </a:t>
            </a: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fun</a:t>
            </a:r>
            <a:endParaRPr lang="en-US" altLang="zh-CN" sz="2000" dirty="0" smtClean="0">
              <a:latin typeface="Calibri" panose="020F0502020204030204" pitchFamily="34" charset="0"/>
              <a:ea typeface="+mj-ea"/>
            </a:endParaRPr>
          </a:p>
          <a:p>
            <a:pPr defTabSz="761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000" dirty="0" smtClean="0">
                <a:latin typeface="Calibri" panose="020F0502020204030204" pitchFamily="34" charset="0"/>
                <a:ea typeface="+mj-ea"/>
              </a:rPr>
              <a:t>4</a:t>
            </a:r>
            <a:r>
              <a:rPr lang="zh-CN" altLang="en-US" sz="2000" dirty="0" smtClean="0">
                <a:latin typeface="Calibri" panose="020F0502020204030204" pitchFamily="34" charset="0"/>
                <a:ea typeface="+mj-ea"/>
              </a:rPr>
              <a:t>、</a:t>
            </a:r>
            <a:r>
              <a:rPr lang="en-US" altLang="zh-CN" sz="2000" dirty="0">
                <a:latin typeface="Calibri" panose="020F0502020204030204" pitchFamily="34" charset="0"/>
                <a:ea typeface="+mj-ea"/>
              </a:rPr>
              <a:t>anxiously await your response</a:t>
            </a:r>
            <a:endParaRPr lang="en-US" altLang="zh-CN" sz="2000" dirty="0">
              <a:latin typeface="Calibri" panose="020F0502020204030204" pitchFamily="34" charset="0"/>
              <a:ea typeface="+mj-ea"/>
            </a:endParaRPr>
          </a:p>
        </p:txBody>
      </p:sp>
      <p:pic>
        <p:nvPicPr>
          <p:cNvPr id="22" name="图片 21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5" name="标题 1"/>
          <p:cNvSpPr txBox="1"/>
          <p:nvPr/>
        </p:nvSpPr>
        <p:spPr>
          <a:xfrm>
            <a:off x="1911948" y="915783"/>
            <a:ext cx="7343775" cy="1087120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4800" dirty="0" smtClean="0">
                <a:latin typeface="Calibri" panose="020F0502020204030204" pitchFamily="34" charset="0"/>
              </a:rPr>
              <a:t>关于邀请函中的</a:t>
            </a:r>
            <a:r>
              <a:rPr lang="en-US" altLang="zh-CN" sz="4800" dirty="0" smtClean="0">
                <a:latin typeface="Calibri" panose="020F0502020204030204" pitchFamily="34" charset="0"/>
              </a:rPr>
              <a:t>RSVP</a:t>
            </a:r>
            <a:endParaRPr lang="zh-CN" altLang="en-US" sz="4800" dirty="0">
              <a:latin typeface="Calibri" panose="020F050202020403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11948" y="2319076"/>
            <a:ext cx="1974252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19527" y="1930466"/>
            <a:ext cx="97286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0F95D4"/>
                </a:solidFill>
                <a:latin typeface="Calibri" panose="020F0502020204030204" pitchFamily="34" charset="0"/>
              </a:rPr>
              <a:t>RSVP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 is an abbreviation for "</a:t>
            </a:r>
            <a:r>
              <a:rPr lang="en-US" altLang="zh-CN" sz="2800" dirty="0" err="1">
                <a:solidFill>
                  <a:srgbClr val="0F95D4"/>
                </a:solidFill>
                <a:latin typeface="Calibri" panose="020F0502020204030204" pitchFamily="34" charset="0"/>
              </a:rPr>
              <a:t>répondez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2800" dirty="0" err="1">
                <a:solidFill>
                  <a:srgbClr val="0F95D4"/>
                </a:solidFill>
                <a:latin typeface="Calibri" panose="020F0502020204030204" pitchFamily="34" charset="0"/>
              </a:rPr>
              <a:t>s’il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2800" dirty="0" err="1">
                <a:solidFill>
                  <a:srgbClr val="0F95D4"/>
                </a:solidFill>
                <a:latin typeface="Calibri" panose="020F0502020204030204" pitchFamily="34" charset="0"/>
              </a:rPr>
              <a:t>vous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2800" dirty="0" err="1">
                <a:solidFill>
                  <a:srgbClr val="0F95D4"/>
                </a:solidFill>
                <a:latin typeface="Calibri" panose="020F0502020204030204" pitchFamily="34" charset="0"/>
              </a:rPr>
              <a:t>plaît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," which means "please reply." It is written on the bottom of a card inviting you to a party or special occasion. </a:t>
            </a:r>
            <a:r>
              <a:rPr lang="zh-CN" altLang="en-US" sz="2800" dirty="0">
                <a:solidFill>
                  <a:srgbClr val="0F95D4"/>
                </a:solidFill>
                <a:latin typeface="Calibri" panose="020F0502020204030204" pitchFamily="34" charset="0"/>
              </a:rPr>
              <a:t>敬请赐复 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[</a:t>
            </a:r>
            <a:r>
              <a:rPr lang="zh-CN" altLang="en-US" sz="2800" dirty="0">
                <a:solidFill>
                  <a:srgbClr val="0F95D4"/>
                </a:solidFill>
                <a:latin typeface="Calibri" panose="020F0502020204030204" pitchFamily="34" charset="0"/>
              </a:rPr>
              <a:t>正式</a:t>
            </a: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]</a:t>
            </a:r>
            <a:endParaRPr lang="en-US" altLang="zh-CN" sz="2800" dirty="0" smtClean="0">
              <a:solidFill>
                <a:srgbClr val="0F95D4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2800" dirty="0" smtClean="0">
              <a:solidFill>
                <a:srgbClr val="0F95D4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e.g. We 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look forward to sharing a delightful time together. Please R.S.V.P. by May 15</a:t>
            </a: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.</a:t>
            </a:r>
            <a:endParaRPr lang="en-US" altLang="zh-CN" sz="2800" dirty="0" smtClean="0">
              <a:solidFill>
                <a:srgbClr val="0F95D4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e.g. We 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eagerly await your response. </a:t>
            </a: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Please 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R.S.V.P. by June </a:t>
            </a: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1. </a:t>
            </a:r>
            <a:endParaRPr lang="en-US" altLang="zh-CN" sz="2800" dirty="0" smtClean="0">
              <a:solidFill>
                <a:srgbClr val="0F95D4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e.g. We 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hope you will join us. Please R.S.V.P. by calling 555-5555 </a:t>
            </a:r>
            <a:r>
              <a:rPr lang="en-US" altLang="zh-CN" sz="2800" dirty="0" smtClean="0">
                <a:solidFill>
                  <a:srgbClr val="0F95D4"/>
                </a:solidFill>
                <a:latin typeface="Calibri" panose="020F0502020204030204" pitchFamily="34" charset="0"/>
              </a:rPr>
              <a:t>before May </a:t>
            </a:r>
            <a:r>
              <a:rPr lang="en-US" altLang="zh-CN" sz="2800" dirty="0">
                <a:solidFill>
                  <a:srgbClr val="0F95D4"/>
                </a:solidFill>
                <a:latin typeface="Calibri" panose="020F0502020204030204" pitchFamily="34" charset="0"/>
              </a:rPr>
              <a:t>30.</a:t>
            </a:r>
            <a:endParaRPr lang="zh-CN" altLang="en-US" sz="2800" dirty="0">
              <a:solidFill>
                <a:srgbClr val="0F95D4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邀请函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5" name="矩形 4"/>
          <p:cNvSpPr/>
          <p:nvPr/>
        </p:nvSpPr>
        <p:spPr>
          <a:xfrm>
            <a:off x="728663" y="1443033"/>
            <a:ext cx="9786938" cy="3970318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en-US" altLang="zh-CN" sz="3600" dirty="0">
                <a:latin typeface="Calibri" panose="020F0502020204030204" pitchFamily="34" charset="0"/>
              </a:rPr>
              <a:t>Example Letter #1</a:t>
            </a:r>
            <a:endParaRPr lang="en-US" altLang="zh-CN" sz="3600" dirty="0">
              <a:latin typeface="Calibri" panose="020F0502020204030204" pitchFamily="34" charset="0"/>
            </a:endParaRPr>
          </a:p>
          <a:p>
            <a:r>
              <a:rPr lang="en-US" altLang="zh-CN" sz="3600" dirty="0">
                <a:latin typeface="Calibri" panose="020F0502020204030204" pitchFamily="34" charset="0"/>
              </a:rPr>
              <a:t>We're going to </a:t>
            </a:r>
            <a:r>
              <a:rPr lang="en-US" altLang="zh-CN" sz="3600" b="1" dirty="0">
                <a:latin typeface="Calibri" panose="020F0502020204030204" pitchFamily="34" charset="0"/>
              </a:rPr>
              <a:t>throw a party </a:t>
            </a:r>
            <a:r>
              <a:rPr lang="en-US" altLang="zh-CN" sz="3600" dirty="0">
                <a:latin typeface="Calibri" panose="020F0502020204030204" pitchFamily="34" charset="0"/>
              </a:rPr>
              <a:t>on Saturday, June 15, to celebrate John's fiftieth birthday with a splash! </a:t>
            </a:r>
            <a:r>
              <a:rPr lang="en-US" altLang="zh-CN" sz="3600" b="1" dirty="0">
                <a:latin typeface="Calibri" panose="020F0502020204030204" pitchFamily="34" charset="0"/>
              </a:rPr>
              <a:t>Bring your swimsuits </a:t>
            </a:r>
            <a:r>
              <a:rPr lang="en-US" altLang="zh-CN" sz="3600" dirty="0">
                <a:latin typeface="Calibri" panose="020F0502020204030204" pitchFamily="34" charset="0"/>
              </a:rPr>
              <a:t>to Robert's place by 5:00 p.m. and plan to have a great time. Of course, </a:t>
            </a:r>
            <a:r>
              <a:rPr lang="en-US" altLang="zh-CN" sz="3600" b="1" dirty="0">
                <a:latin typeface="Calibri" panose="020F0502020204030204" pitchFamily="34" charset="0"/>
              </a:rPr>
              <a:t>dress will be casual</a:t>
            </a:r>
            <a:r>
              <a:rPr lang="en-US" altLang="zh-CN" sz="3600" dirty="0">
                <a:latin typeface="Calibri" panose="020F0502020204030204" pitchFamily="34" charset="0"/>
              </a:rPr>
              <a:t>. Please </a:t>
            </a:r>
            <a:r>
              <a:rPr lang="en-US" altLang="zh-CN" sz="3600" b="1" dirty="0">
                <a:latin typeface="Calibri" panose="020F0502020204030204" pitchFamily="34" charset="0"/>
              </a:rPr>
              <a:t>RSVP</a:t>
            </a:r>
            <a:r>
              <a:rPr lang="en-US" altLang="zh-CN" sz="3600" dirty="0">
                <a:latin typeface="Calibri" panose="020F0502020204030204" pitchFamily="34" charset="0"/>
              </a:rPr>
              <a:t> regrets only by June 12 so we can plan accordingly. We hope to see you there</a:t>
            </a:r>
            <a:r>
              <a:rPr lang="en-US" altLang="zh-CN" sz="3600" dirty="0" smtClean="0">
                <a:latin typeface="Calibri" panose="020F0502020204030204" pitchFamily="34" charset="0"/>
              </a:rPr>
              <a:t>.</a:t>
            </a:r>
            <a:endParaRPr lang="en-US" altLang="zh-CN" sz="3600" dirty="0">
              <a:latin typeface="Calibri" panose="020F0502020204030204" pitchFamily="34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2_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2706</Words>
  <Application>WPS 演示</Application>
  <PresentationFormat>自定义</PresentationFormat>
  <Paragraphs>166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Calibri</vt:lpstr>
      <vt:lpstr>Times New Roman</vt:lpstr>
      <vt:lpstr>微软雅黑 Light</vt:lpstr>
      <vt:lpstr>Arial Unicode MS</vt:lpstr>
      <vt:lpstr>方正正黑简体</vt:lpstr>
      <vt:lpstr>黑体</vt:lpstr>
      <vt:lpstr>HelveticaNeue</vt:lpstr>
      <vt:lpstr>NumberOnly</vt:lpstr>
      <vt:lpstr>华文新魏</vt:lpstr>
      <vt:lpstr>2_自定义设计方案</vt:lpstr>
      <vt:lpstr>PowerPoint 演示文稿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南山有谷堆</cp:lastModifiedBy>
  <cp:revision>172</cp:revision>
  <dcterms:created xsi:type="dcterms:W3CDTF">2019-06-19T02:08:00Z</dcterms:created>
  <dcterms:modified xsi:type="dcterms:W3CDTF">2020-10-30T07:26:39Z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