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468" r:id="rId3"/>
    <p:sldId id="417" r:id="rId4"/>
    <p:sldId id="429" r:id="rId5"/>
    <p:sldId id="430" r:id="rId6"/>
    <p:sldId id="449" r:id="rId7"/>
    <p:sldId id="450" r:id="rId8"/>
    <p:sldId id="451" r:id="rId9"/>
    <p:sldId id="441" r:id="rId10"/>
    <p:sldId id="453" r:id="rId11"/>
    <p:sldId id="454" r:id="rId12"/>
    <p:sldId id="433" r:id="rId13"/>
    <p:sldId id="455" r:id="rId14"/>
    <p:sldId id="423" r:id="rId15"/>
    <p:sldId id="457" r:id="rId16"/>
    <p:sldId id="458" r:id="rId17"/>
    <p:sldId id="456" r:id="rId18"/>
    <p:sldId id="459" r:id="rId19"/>
    <p:sldId id="460" r:id="rId20"/>
    <p:sldId id="461" r:id="rId21"/>
    <p:sldId id="447" r:id="rId22"/>
    <p:sldId id="448" r:id="rId23"/>
    <p:sldId id="46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95D4"/>
    <a:srgbClr val="FFFFFF"/>
    <a:srgbClr val="E95513"/>
    <a:srgbClr val="E95613"/>
    <a:srgbClr val="F0F0F0"/>
    <a:srgbClr val="DCDCDC"/>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53" d="100"/>
          <a:sy n="53" d="100"/>
        </p:scale>
        <p:origin x="-710" y="-6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3040380" y="2535555"/>
            <a:ext cx="7894320" cy="1087120"/>
          </a:xfrm>
        </p:spPr>
        <p:txBody>
          <a:bodyPr lIns="90000" tIns="46800" rIns="90000" bIns="46800" anchor="b" anchorCtr="0">
            <a:normAutofit/>
          </a:bodyPr>
          <a:lstStyle>
            <a:lvl1pPr algn="l">
              <a:defRPr sz="6000" b="1" i="0" spc="300" baseline="0">
                <a:solidFill>
                  <a:srgbClr val="0F95D4"/>
                </a:solidFill>
                <a:effectLst/>
              </a:defRPr>
            </a:lvl1pPr>
          </a:lstStyle>
          <a:p>
            <a:r>
              <a:rPr lang="zh-CN" altLang="en-US" dirty="0"/>
              <a:t>《课程名称》</a:t>
            </a:r>
            <a:endParaRPr lang="zh-CN" altLang="en-US" dirty="0"/>
          </a:p>
        </p:txBody>
      </p:sp>
      <p:sp>
        <p:nvSpPr>
          <p:cNvPr id="3" name="副标题 2"/>
          <p:cNvSpPr>
            <a:spLocks noGrp="1"/>
          </p:cNvSpPr>
          <p:nvPr>
            <p:ph type="subTitle" idx="1" hasCustomPrompt="1"/>
            <p:custDataLst>
              <p:tags r:id="rId3"/>
            </p:custDataLst>
          </p:nvPr>
        </p:nvSpPr>
        <p:spPr>
          <a:xfrm>
            <a:off x="3040380" y="3786505"/>
            <a:ext cx="6882765" cy="559435"/>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rgbClr val="0F95D4"/>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【教材版本】第   章 /  第   节  /  第   课时</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9191925" y="6314400"/>
            <a:ext cx="2700000" cy="316800"/>
          </a:xfrm>
        </p:spPr>
        <p:txBody>
          <a:bodyPr/>
          <a:lstStyle/>
          <a:p>
            <a:fld id="{49AE70B2-8BF9-45C0-BB95-33D1B9D3A854}" type="slidenum">
              <a:rPr lang="zh-CN" altLang="en-US" smtClean="0"/>
            </a:fld>
            <a:endParaRPr lang="zh-CN" altLang="en-US" dirty="0"/>
          </a:p>
        </p:txBody>
      </p:sp>
      <p:sp>
        <p:nvSpPr>
          <p:cNvPr id="6" name="矩形 5"/>
          <p:cNvSpPr/>
          <p:nvPr userDrawn="1"/>
        </p:nvSpPr>
        <p:spPr>
          <a:xfrm>
            <a:off x="9253220" y="5653405"/>
            <a:ext cx="2632075" cy="661035"/>
          </a:xfrm>
          <a:prstGeom prst="rect">
            <a:avLst/>
          </a:prstGeom>
          <a:solidFill>
            <a:srgbClr val="0F9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9"/>
          <p:cNvSpPr>
            <a:spLocks noGrp="1"/>
          </p:cNvSpPr>
          <p:nvPr>
            <p:ph type="body" idx="14" hasCustomPrompt="1"/>
            <p:custDataLst>
              <p:tags r:id="rId7"/>
            </p:custDataLst>
          </p:nvPr>
        </p:nvSpPr>
        <p:spPr>
          <a:xfrm>
            <a:off x="9253220" y="5793105"/>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
        <p:nvSpPr>
          <p:cNvPr id="8" name="标题 1"/>
          <p:cNvSpPr>
            <a:spLocks noGrp="1"/>
          </p:cNvSpPr>
          <p:nvPr userDrawn="1">
            <p:custDataLst>
              <p:tags r:id="rId7"/>
            </p:custDataLst>
          </p:nvPr>
        </p:nvSpPr>
        <p:spPr>
          <a:xfrm>
            <a:off x="307340" y="312420"/>
            <a:ext cx="7768590" cy="423545"/>
          </a:xfrm>
          <a:prstGeom prst="rect">
            <a:avLst/>
          </a:prstGeom>
        </p:spPr>
        <p:txBody>
          <a:bodyPr vert="horz" lIns="90000" tIns="46800" rIns="90000" bIns="46800" rtlCol="0" anchor="b" anchorCtr="0">
            <a:noAutofit/>
          </a:bodyPr>
          <a:lstStyle>
            <a:lvl1pPr>
              <a:defRPr sz="2400" b="0" i="0" u="none" strike="noStrike" kern="1200" cap="none" spc="300" normalizeH="0" baseline="0">
                <a:solidFill>
                  <a:srgbClr val="E95613"/>
                </a:solidFill>
                <a:effectLst/>
                <a:uFillTx/>
              </a:defRPr>
            </a:lvl1pPr>
          </a:lstStyle>
          <a:p>
            <a:r>
              <a:rPr lang="zh-CN" altLang="en-US" dirty="0">
                <a:solidFill>
                  <a:srgbClr val="0F95D4"/>
                </a:solidFill>
                <a:sym typeface="+mn-ea"/>
              </a:rPr>
              <a:t>《课程名称》</a:t>
            </a:r>
            <a:endParaRPr lang="zh-CN" altLang="en-US" dirty="0">
              <a:solidFill>
                <a:srgbClr val="0F95D4"/>
              </a:solidFill>
              <a:sym typeface="+mn-ea"/>
            </a:endParaRPr>
          </a:p>
        </p:txBody>
      </p:sp>
      <p:sp>
        <p:nvSpPr>
          <p:cNvPr id="9" name="文本占位符 8"/>
          <p:cNvSpPr>
            <a:spLocks noGrp="1"/>
          </p:cNvSpPr>
          <p:nvPr>
            <p:ph type="body" idx="1" hasCustomPrompt="1"/>
            <p:custDataLst>
              <p:tags r:id="rId8"/>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0" name="文本占位符 9"/>
          <p:cNvSpPr>
            <a:spLocks noGrp="1"/>
          </p:cNvSpPr>
          <p:nvPr>
            <p:ph type="body" idx="14" hasCustomPrompt="1"/>
            <p:custDataLst>
              <p:tags r:id="rId9"/>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10"/>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
        <p:nvSpPr>
          <p:cNvPr id="6" name="标题 5"/>
          <p:cNvSpPr>
            <a:spLocks noGrp="1"/>
          </p:cNvSpPr>
          <p:nvPr>
            <p:ph type="title" hasCustomPrompt="1"/>
            <p:custDataLst>
              <p:tags r:id="rId2"/>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8" name="文本占位符 7"/>
          <p:cNvSpPr>
            <a:spLocks noGrp="1"/>
          </p:cNvSpPr>
          <p:nvPr>
            <p:ph type="body" idx="1" hasCustomPrompt="1"/>
            <p:custDataLst>
              <p:tags r:id="rId3"/>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0" name="文本占位符 9"/>
          <p:cNvSpPr>
            <a:spLocks noGrp="1"/>
          </p:cNvSpPr>
          <p:nvPr>
            <p:ph type="body" idx="14" hasCustomPrompt="1"/>
            <p:custDataLst>
              <p:tags r:id="rId4"/>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5"/>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3" name="文本占位符 2"/>
          <p:cNvSpPr>
            <a:spLocks noGrp="1"/>
          </p:cNvSpPr>
          <p:nvPr>
            <p:ph type="body" idx="1" hasCustomPrompt="1"/>
            <p:custDataLst>
              <p:tags r:id="rId3"/>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0" name="文本占位符 9"/>
          <p:cNvSpPr>
            <a:spLocks noGrp="1"/>
          </p:cNvSpPr>
          <p:nvPr>
            <p:ph type="body" idx="14" hasCustomPrompt="1"/>
            <p:custDataLst>
              <p:tags r:id="rId7"/>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8"/>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userDrawn="1">
            <p:custDataLst>
              <p:tags r:id="rId6"/>
            </p:custDataLst>
          </p:nvPr>
        </p:nvSpPr>
        <p:spPr>
          <a:xfrm>
            <a:off x="307340" y="312420"/>
            <a:ext cx="7768590" cy="423545"/>
          </a:xfrm>
          <a:prstGeom prst="rect">
            <a:avLst/>
          </a:prstGeom>
        </p:spPr>
        <p:txBody>
          <a:bodyPr vert="horz" lIns="90000" tIns="46800" rIns="90000" bIns="46800" rtlCol="0" anchor="b" anchorCtr="0">
            <a:noAutofit/>
          </a:bodyPr>
          <a:lstStyle>
            <a:lvl1pPr>
              <a:defRPr sz="2400" b="0" i="0" u="none" strike="noStrike" kern="1200" cap="none" spc="300" normalizeH="0" baseline="0">
                <a:solidFill>
                  <a:srgbClr val="E95613"/>
                </a:solidFill>
                <a:effectLst/>
                <a:uFillTx/>
              </a:defRPr>
            </a:lvl1pPr>
          </a:lstStyle>
          <a:p>
            <a:r>
              <a:rPr lang="zh-CN" altLang="en-US" dirty="0">
                <a:solidFill>
                  <a:srgbClr val="0F95D4"/>
                </a:solidFill>
                <a:sym typeface="+mn-ea"/>
              </a:rPr>
              <a:t>《课程名称》</a:t>
            </a:r>
            <a:endParaRPr lang="zh-CN" altLang="en-US" dirty="0">
              <a:solidFill>
                <a:srgbClr val="0F95D4"/>
              </a:solidFill>
              <a:sym typeface="+mn-ea"/>
            </a:endParaRPr>
          </a:p>
        </p:txBody>
      </p:sp>
      <p:sp>
        <p:nvSpPr>
          <p:cNvPr id="9" name="文本占位符 8"/>
          <p:cNvSpPr>
            <a:spLocks noGrp="1"/>
          </p:cNvSpPr>
          <p:nvPr>
            <p:ph type="body" idx="13" hasCustomPrompt="1"/>
            <p:custDataLst>
              <p:tags r:id="rId7"/>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0" name="文本占位符 9"/>
          <p:cNvSpPr>
            <a:spLocks noGrp="1"/>
          </p:cNvSpPr>
          <p:nvPr>
            <p:ph type="body" idx="14" hasCustomPrompt="1"/>
            <p:custDataLst>
              <p:tags r:id="rId8"/>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9"/>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9" name="标题 8"/>
          <p:cNvSpPr>
            <a:spLocks noGrp="1"/>
          </p:cNvSpPr>
          <p:nvPr>
            <p:ph type="title" hasCustomPrompt="1"/>
            <p:custDataLst>
              <p:tags r:id="rId7"/>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10" name="文本占位符 9"/>
          <p:cNvSpPr>
            <a:spLocks noGrp="1"/>
          </p:cNvSpPr>
          <p:nvPr>
            <p:ph type="body" idx="13" hasCustomPrompt="1"/>
            <p:custDataLst>
              <p:tags r:id="rId8"/>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1" name="文本占位符 10"/>
          <p:cNvSpPr>
            <a:spLocks noGrp="1"/>
          </p:cNvSpPr>
          <p:nvPr>
            <p:ph type="body" idx="14" hasCustomPrompt="1"/>
            <p:custDataLst>
              <p:tags r:id="rId9"/>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1" name="标题 10"/>
          <p:cNvSpPr>
            <a:spLocks noGrp="1"/>
          </p:cNvSpPr>
          <p:nvPr>
            <p:ph type="title" hasCustomPrompt="1"/>
            <p:custDataLst>
              <p:tags r:id="rId9"/>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12" name="文本占位符 11"/>
          <p:cNvSpPr>
            <a:spLocks noGrp="1"/>
          </p:cNvSpPr>
          <p:nvPr>
            <p:ph type="body" idx="13" hasCustomPrompt="1"/>
            <p:custDataLst>
              <p:tags r:id="rId10"/>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3" name="文本占位符 12"/>
          <p:cNvSpPr>
            <a:spLocks noGrp="1"/>
          </p:cNvSpPr>
          <p:nvPr>
            <p:ph type="body" idx="14" hasCustomPrompt="1"/>
            <p:custDataLst>
              <p:tags r:id="rId11"/>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12"/>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5"/>
          <p:cNvSpPr>
            <a:spLocks noGrp="1"/>
          </p:cNvSpPr>
          <p:nvPr>
            <p:ph type="title" hasCustomPrompt="1"/>
            <p:custDataLst>
              <p:tags r:id="rId5"/>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8" name="文本占位符 7"/>
          <p:cNvSpPr>
            <a:spLocks noGrp="1"/>
          </p:cNvSpPr>
          <p:nvPr>
            <p:ph type="body" idx="1" hasCustomPrompt="1"/>
            <p:custDataLst>
              <p:tags r:id="rId6"/>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0" name="文本占位符 9"/>
          <p:cNvSpPr>
            <a:spLocks noGrp="1"/>
          </p:cNvSpPr>
          <p:nvPr>
            <p:ph type="body" idx="14" hasCustomPrompt="1"/>
            <p:custDataLst>
              <p:tags r:id="rId7"/>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8"/>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8" name="标题 7"/>
          <p:cNvSpPr>
            <a:spLocks noGrp="1"/>
          </p:cNvSpPr>
          <p:nvPr>
            <p:ph type="title" hasCustomPrompt="1"/>
            <p:custDataLst>
              <p:tags r:id="rId7"/>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10" name="文本占位符 9"/>
          <p:cNvSpPr>
            <a:spLocks noGrp="1"/>
          </p:cNvSpPr>
          <p:nvPr>
            <p:ph type="body" idx="13" hasCustomPrompt="1"/>
            <p:custDataLst>
              <p:tags r:id="rId8"/>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1" name="文本占位符 10"/>
          <p:cNvSpPr>
            <a:spLocks noGrp="1"/>
          </p:cNvSpPr>
          <p:nvPr>
            <p:ph type="body" idx="14" hasCustomPrompt="1"/>
            <p:custDataLst>
              <p:tags r:id="rId9"/>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10"/>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custDataLst>
              <p:tags r:id="rId2"/>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8" name="标题 7"/>
          <p:cNvSpPr>
            <a:spLocks noGrp="1"/>
          </p:cNvSpPr>
          <p:nvPr>
            <p:ph type="title" hasCustomPrompt="1"/>
            <p:custDataLst>
              <p:tags r:id="rId6"/>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9" name="文本占位符 8"/>
          <p:cNvSpPr>
            <a:spLocks noGrp="1"/>
          </p:cNvSpPr>
          <p:nvPr>
            <p:ph type="body" idx="13" hasCustomPrompt="1"/>
            <p:custDataLst>
              <p:tags r:id="rId7"/>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0" name="文本占位符 9"/>
          <p:cNvSpPr>
            <a:spLocks noGrp="1"/>
          </p:cNvSpPr>
          <p:nvPr>
            <p:ph type="body" idx="14" hasCustomPrompt="1"/>
            <p:custDataLst>
              <p:tags r:id="rId8"/>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9"/>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标题 5"/>
          <p:cNvSpPr>
            <a:spLocks noGrp="1"/>
          </p:cNvSpPr>
          <p:nvPr>
            <p:ph type="title" hasCustomPrompt="1"/>
            <p:custDataLst>
              <p:tags r:id="rId6"/>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8" name="文本占位符 7"/>
          <p:cNvSpPr>
            <a:spLocks noGrp="1"/>
          </p:cNvSpPr>
          <p:nvPr>
            <p:ph type="body" idx="1" hasCustomPrompt="1"/>
            <p:custDataLst>
              <p:tags r:id="rId7"/>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0" name="文本占位符 9"/>
          <p:cNvSpPr>
            <a:spLocks noGrp="1"/>
          </p:cNvSpPr>
          <p:nvPr>
            <p:ph type="body" idx="14" hasCustomPrompt="1"/>
            <p:custDataLst>
              <p:tags r:id="rId8"/>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9"/>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水印"/>
          <p:cNvPicPr>
            <a:picLocks noChangeAspect="1"/>
          </p:cNvPicPr>
          <p:nvPr userDrawn="1"/>
        </p:nvPicPr>
        <p:blipFill>
          <a:blip r:embed="rId19"/>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3.xml"/><Relationship Id="rId2" Type="http://schemas.openxmlformats.org/officeDocument/2006/relationships/image" Target="../media/image1.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image" Target="../media/image1.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pn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image" Target="../media/image1.pn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7.xml"/><Relationship Id="rId2" Type="http://schemas.openxmlformats.org/officeDocument/2006/relationships/image" Target="../media/image1.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1.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9.xml"/><Relationship Id="rId2" Type="http://schemas.openxmlformats.org/officeDocument/2006/relationships/image" Target="../media/image1.png"/><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0.xml"/><Relationship Id="rId2" Type="http://schemas.openxmlformats.org/officeDocument/2006/relationships/image" Target="../media/image1.pn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2.xml"/><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5.xml"/><Relationship Id="rId2" Type="http://schemas.openxmlformats.org/officeDocument/2006/relationships/image" Target="../media/image1.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1.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6.xml"/><Relationship Id="rId2" Type="http://schemas.openxmlformats.org/officeDocument/2006/relationships/image" Target="../media/image1.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7.xml"/><Relationship Id="rId2" Type="http://schemas.openxmlformats.org/officeDocument/2006/relationships/image" Target="../media/image1.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8.xml"/><Relationship Id="rId2" Type="http://schemas.openxmlformats.org/officeDocument/2006/relationships/image" Target="../media/image1.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0.xml"/><Relationship Id="rId2" Type="http://schemas.openxmlformats.org/officeDocument/2006/relationships/image" Target="../media/image1.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2.xml"/><Relationship Id="rId2" Type="http://schemas.openxmlformats.org/officeDocument/2006/relationships/image" Target="../media/image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21" name="文本占位符 2"/>
          <p:cNvSpPr>
            <a:spLocks noGrp="1"/>
          </p:cNvSpPr>
          <p:nvPr>
            <p:ph type="body" idx="1"/>
          </p:nvPr>
        </p:nvSpPr>
        <p:spPr>
          <a:xfrm>
            <a:off x="307340" y="735965"/>
            <a:ext cx="7768590" cy="474345"/>
          </a:xfrm>
        </p:spPr>
        <p:txBody>
          <a:bodyPr>
            <a:normAutofit/>
          </a:bodyPr>
          <a:lstStyle/>
          <a:p>
            <a:r>
              <a:rPr lang="en-US" altLang="zh-CN" dirty="0"/>
              <a:t>建议信</a:t>
            </a:r>
            <a:endParaRPr lang="en-US" altLang="zh-CN" dirty="0"/>
          </a:p>
        </p:txBody>
      </p:sp>
      <p:sp>
        <p:nvSpPr>
          <p:cNvPr id="9" name="矩形 8"/>
          <p:cNvSpPr/>
          <p:nvPr/>
        </p:nvSpPr>
        <p:spPr>
          <a:xfrm>
            <a:off x="214312" y="1148096"/>
            <a:ext cx="11044238" cy="4893647"/>
          </a:xfrm>
          <a:prstGeom prst="rect">
            <a:avLst/>
          </a:prstGeom>
        </p:spPr>
        <p:txBody>
          <a:bodyPr wrap="square">
            <a:spAutoFit/>
          </a:bodyPr>
          <a:lstStyle/>
          <a:p>
            <a:pPr fontAlgn="base"/>
            <a:r>
              <a:rPr lang="en-US" altLang="zh-CN" sz="2400" b="1" dirty="0">
                <a:latin typeface="Calibri" panose="020F0502020204030204" pitchFamily="34" charset="0"/>
              </a:rPr>
              <a:t>I am honored that you would ask for my advice regarding</a:t>
            </a:r>
            <a:r>
              <a:rPr lang="en-US" altLang="zh-CN" sz="2400" dirty="0">
                <a:latin typeface="Calibri" panose="020F0502020204030204" pitchFamily="34" charset="0"/>
              </a:rPr>
              <a:t> which college you should attend. I can only tell you about my experience attending State University in Springfield</a:t>
            </a:r>
            <a:r>
              <a:rPr lang="en-US" altLang="zh-CN" sz="2400" dirty="0" smtClean="0">
                <a:latin typeface="Calibri" panose="020F0502020204030204" pitchFamily="34" charset="0"/>
              </a:rPr>
              <a:t>.</a:t>
            </a:r>
            <a:endParaRPr lang="en-US" altLang="zh-CN" sz="2400" dirty="0" smtClean="0">
              <a:latin typeface="Calibri" panose="020F0502020204030204" pitchFamily="34" charset="0"/>
            </a:endParaRPr>
          </a:p>
          <a:p>
            <a:pPr fontAlgn="base"/>
            <a:endParaRPr lang="en-US" altLang="zh-CN" sz="2400" dirty="0">
              <a:latin typeface="Calibri" panose="020F0502020204030204" pitchFamily="34" charset="0"/>
            </a:endParaRPr>
          </a:p>
          <a:p>
            <a:pPr fontAlgn="base"/>
            <a:r>
              <a:rPr lang="en-US" altLang="zh-CN" sz="2400" dirty="0" smtClean="0">
                <a:latin typeface="Calibri" panose="020F0502020204030204" pitchFamily="34" charset="0"/>
              </a:rPr>
              <a:t>I </a:t>
            </a:r>
            <a:r>
              <a:rPr lang="en-US" altLang="zh-CN" sz="2400" dirty="0">
                <a:latin typeface="Calibri" panose="020F0502020204030204" pitchFamily="34" charset="0"/>
              </a:rPr>
              <a:t>had a very good experience there; the computer science department is the best in the state and the classes are small and personal. Compared with many other colleges, the cost of tuition is low. The social life at State is fun but not rowdy. If you are planning to study computer science, I think it would be a good choice. If you plan to study something else, I am not the best person to give advice.</a:t>
            </a:r>
            <a:endParaRPr lang="en-US" altLang="zh-CN" sz="2400" dirty="0">
              <a:latin typeface="Calibri" panose="020F0502020204030204" pitchFamily="34" charset="0"/>
            </a:endParaRPr>
          </a:p>
          <a:p>
            <a:pPr fontAlgn="base"/>
            <a:endParaRPr lang="en-US" altLang="zh-CN" sz="2400" dirty="0">
              <a:latin typeface="Calibri" panose="020F0502020204030204" pitchFamily="34" charset="0"/>
            </a:endParaRPr>
          </a:p>
          <a:p>
            <a:pPr fontAlgn="base"/>
            <a:r>
              <a:rPr lang="en-US" altLang="zh-CN" sz="2400" dirty="0">
                <a:latin typeface="Calibri" panose="020F0502020204030204" pitchFamily="34" charset="0"/>
              </a:rPr>
              <a:t>Of course, </a:t>
            </a:r>
            <a:r>
              <a:rPr lang="en-US" altLang="zh-CN" sz="2400" b="1" dirty="0">
                <a:latin typeface="Calibri" panose="020F0502020204030204" pitchFamily="34" charset="0"/>
              </a:rPr>
              <a:t>there are many personal factors you must consider</a:t>
            </a:r>
            <a:r>
              <a:rPr lang="en-US" altLang="zh-CN" sz="2400" dirty="0">
                <a:latin typeface="Calibri" panose="020F0502020204030204" pitchFamily="34" charset="0"/>
              </a:rPr>
              <a:t>, but State University was certainly a good choice for me. I wish you the best of luck and have every confidence that you will make the right decision for you</a:t>
            </a:r>
            <a:r>
              <a:rPr lang="en-US" altLang="zh-CN" sz="2400" b="1" dirty="0">
                <a:latin typeface="Calibri" panose="020F0502020204030204" pitchFamily="34" charset="0"/>
              </a:rPr>
              <a:t>. Please contact me again if I can be of further assistance.</a:t>
            </a:r>
            <a:endParaRPr lang="en-US" altLang="zh-CN" sz="2400" b="1" dirty="0">
              <a:latin typeface="Calibri" panose="020F0502020204030204" pitchFamily="34" charset="0"/>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91025" y="0"/>
            <a:ext cx="3409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3" name="文本占位符 2"/>
          <p:cNvSpPr>
            <a:spLocks noGrp="1"/>
          </p:cNvSpPr>
          <p:nvPr>
            <p:ph type="body" idx="1"/>
          </p:nvPr>
        </p:nvSpPr>
        <p:spPr>
          <a:xfrm>
            <a:off x="307340" y="735965"/>
            <a:ext cx="7768590" cy="474345"/>
          </a:xfrm>
        </p:spPr>
        <p:txBody>
          <a:bodyPr>
            <a:normAutofit/>
          </a:bodyPr>
          <a:lstStyle/>
          <a:p>
            <a:r>
              <a:rPr lang="zh-CN" altLang="en-US" dirty="0"/>
              <a:t>建议信</a:t>
            </a:r>
            <a:endParaRPr lang="en-US" altLang="zh-CN"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9" name="矩形 8"/>
          <p:cNvSpPr/>
          <p:nvPr/>
        </p:nvSpPr>
        <p:spPr>
          <a:xfrm>
            <a:off x="460375" y="1478212"/>
            <a:ext cx="6088063" cy="3970318"/>
          </a:xfrm>
          <a:prstGeom prst="rect">
            <a:avLst/>
          </a:prstGeom>
        </p:spPr>
        <p:txBody>
          <a:bodyPr wrap="square">
            <a:spAutoFit/>
          </a:bodyPr>
          <a:lstStyle/>
          <a:p>
            <a:pPr>
              <a:defRPr/>
            </a:pPr>
            <a:r>
              <a:rPr lang="en-US" altLang="zh-CN" sz="2800" dirty="0">
                <a:latin typeface="宋体" panose="02010600030101010101" pitchFamily="2" charset="-122"/>
                <a:ea typeface="宋体" panose="02010600030101010101" pitchFamily="2" charset="-122"/>
              </a:rPr>
              <a:t>2017</a:t>
            </a:r>
            <a:r>
              <a:rPr lang="zh-CN" altLang="en-US" sz="2800" dirty="0">
                <a:latin typeface="宋体" panose="02010600030101010101" pitchFamily="2" charset="-122"/>
                <a:ea typeface="宋体" panose="02010600030101010101" pitchFamily="2" charset="-122"/>
              </a:rPr>
              <a:t>年北京高考卷</a:t>
            </a:r>
            <a:r>
              <a:rPr lang="zh-CN" altLang="en-US" sz="2800" dirty="0" smtClean="0">
                <a:latin typeface="宋体" panose="02010600030101010101" pitchFamily="2" charset="-122"/>
                <a:ea typeface="宋体" panose="02010600030101010101" pitchFamily="2" charset="-122"/>
              </a:rPr>
              <a:t>作文</a:t>
            </a:r>
            <a:endParaRPr lang="en-US" altLang="zh-CN" sz="2800" dirty="0" smtClean="0">
              <a:latin typeface="宋体" panose="02010600030101010101" pitchFamily="2" charset="-122"/>
              <a:ea typeface="宋体" panose="02010600030101010101" pitchFamily="2" charset="-122"/>
            </a:endParaRPr>
          </a:p>
          <a:p>
            <a:pPr>
              <a:defRPr/>
            </a:pPr>
            <a:r>
              <a:rPr lang="zh-CN" altLang="en-US" sz="2800" dirty="0" smtClean="0">
                <a:latin typeface="宋体" panose="02010600030101010101" pitchFamily="2" charset="-122"/>
                <a:ea typeface="宋体" panose="02010600030101010101" pitchFamily="2" charset="-122"/>
              </a:rPr>
              <a:t>你</a:t>
            </a:r>
            <a:r>
              <a:rPr lang="zh-CN" altLang="en-US" sz="2800" dirty="0">
                <a:latin typeface="宋体" panose="02010600030101010101" pitchFamily="2" charset="-122"/>
                <a:ea typeface="宋体" panose="02010600030101010101" pitchFamily="2" charset="-122"/>
              </a:rPr>
              <a:t>的英国好友</a:t>
            </a:r>
            <a:r>
              <a:rPr lang="en-US" altLang="zh-CN" sz="2800" dirty="0">
                <a:latin typeface="宋体" panose="02010600030101010101" pitchFamily="2" charset="-122"/>
                <a:ea typeface="宋体" panose="02010600030101010101" pitchFamily="2" charset="-122"/>
              </a:rPr>
              <a:t>Jim</a:t>
            </a:r>
            <a:r>
              <a:rPr lang="zh-CN" altLang="en-US" sz="2800" dirty="0">
                <a:latin typeface="宋体" panose="02010600030101010101" pitchFamily="2" charset="-122"/>
                <a:ea typeface="宋体" panose="02010600030101010101" pitchFamily="2" charset="-122"/>
              </a:rPr>
              <a:t>所在学校组织学生来中国旅游，有两条线路可以选择：”长江之旅“和”泰山之行“。</a:t>
            </a:r>
            <a:r>
              <a:rPr lang="en-US" altLang="zh-CN" sz="2800" dirty="0">
                <a:latin typeface="宋体" panose="02010600030101010101" pitchFamily="2" charset="-122"/>
                <a:ea typeface="宋体" panose="02010600030101010101" pitchFamily="2" charset="-122"/>
              </a:rPr>
              <a:t>Jim</a:t>
            </a:r>
            <a:r>
              <a:rPr lang="zh-CN" altLang="en-US" sz="2800" dirty="0">
                <a:latin typeface="宋体" panose="02010600030101010101" pitchFamily="2" charset="-122"/>
                <a:ea typeface="宋体" panose="02010600030101010101" pitchFamily="2" charset="-122"/>
              </a:rPr>
              <a:t>来信希望你能够给她一些建议。请给她回信，内容：</a:t>
            </a:r>
            <a:endParaRPr lang="zh-CN" altLang="en-US" sz="2800" dirty="0">
              <a:latin typeface="宋体" panose="02010600030101010101" pitchFamily="2" charset="-122"/>
              <a:ea typeface="宋体" panose="02010600030101010101" pitchFamily="2" charset="-122"/>
            </a:endParaRPr>
          </a:p>
          <a:p>
            <a:pPr>
              <a:defRPr/>
            </a:pP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你建议线路 </a:t>
            </a:r>
            <a:endParaRPr lang="zh-CN" altLang="en-US" sz="2800" dirty="0">
              <a:latin typeface="宋体" panose="02010600030101010101" pitchFamily="2" charset="-122"/>
              <a:ea typeface="宋体" panose="02010600030101010101" pitchFamily="2" charset="-122"/>
            </a:endParaRPr>
          </a:p>
          <a:p>
            <a:pPr>
              <a:defRPr/>
            </a:pPr>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你的理由 </a:t>
            </a:r>
            <a:endParaRPr lang="zh-CN" altLang="en-US" sz="2800" dirty="0">
              <a:latin typeface="宋体" panose="02010600030101010101" pitchFamily="2" charset="-122"/>
              <a:ea typeface="宋体" panose="02010600030101010101" pitchFamily="2" charset="-122"/>
            </a:endParaRPr>
          </a:p>
          <a:p>
            <a:pPr>
              <a:defRPr/>
            </a:pPr>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你的祝愿</a:t>
            </a:r>
            <a:endParaRPr lang="zh-CN" altLang="en-US" sz="2800" dirty="0">
              <a:latin typeface="宋体" panose="02010600030101010101" pitchFamily="2" charset="-122"/>
              <a:ea typeface="宋体" panose="02010600030101010101" pitchFamily="2" charset="-122"/>
            </a:endParaRPr>
          </a:p>
        </p:txBody>
      </p:sp>
      <p:sp>
        <p:nvSpPr>
          <p:cNvPr id="5" name="AutoShape 2" descr="data:image/png;base64,iVBORw0KGgoAAAANSUhEUgAAAVgAAACTCAMAAAD86vGxAAABVlBMVEX///8AAAD/7QAAn+MxJ4MAlkDjBhOTk5PiAACxsbHBwcG2trY9PT3r6+v6+vrz8/OioqLg4ODLy8sjIyNvb2+ZmZkrKyu32/T0t7gAm+JVVVXZ2dn19fXm5uaoqKjjAAphYWF4eHjlNjpHR0eDg4PIyMiMjIwAl+E2Nja9vb0ZGRkAjSdKSkppaWnT09N1dXXt9vAQEBAAkTMhE33//N8VAHryqav/+s3/9Y3/+LX/9pz//vL/+cLq6fEqH4CbmL3M5dQdDHzsen3xnqD3yMrnSE387O362tvwlZf/83z/8ET/9pv/8mT//er/8FHHxdo4L4dhW5s1olqbzauHwpm02L9UrXG9u9PY1+WEgK9RSpKZz/B4wexatenY7fmi0/EyqubpX2PscHTtgYTkGSLmPUPoU1etqshLqWqs1LlvaqJotIBMRZB8d6oAhwocm0uSjrfO5/hYMxA0AAAWrElEQVR4nO1d6WPTxhK3C9TxJR+xDfEVmziO7SQmcXAphYSkHC28tkA4C6QNlJar70H//y/Pu6u9Zg/Jshwnee/3JZH2sPTT7OzM7GgViQTHnQs/fv/69sWLF2+//uPmrTsT9PR/cNx6M4exuPj14iL+7+vvb836ok4+bn49IhJgRO/XN2d9YScbFxbnFiGtlNtvZn1xJxhvDLRizF38v7INBueiogRkZuemo2qdTMaZSkOnmnb0FQL/ZBA4X9t5RdSGrQ6c5KVSFKPXKFbck8uxIkM2kdG3TLQ6pOFSu68rT2fLpDzaaXalkjxtuVmO5cK8GROgvBKLYHGKzNYKUQllcrotn00llYaOXKWn1Eg3pApNXpLclEpqYd6PHt+LvCJK/3z95s3rv9C/YkGI2qAVBVgi52PwfAdIbRxWiKbkGnVQ3KIFzhoomT6xP8yJtL6+wCYq59YfIrVz1ZB+MD1Pb660tDRvJTYalXi7JDRkNSpCBdpBqlxekoh1eqRgc61c7hwRsbcZeYtzf8Dp/xtO7dzrcH4vR25xPuuquVx9LZoi/yJeOpU+QiJGKO8ILd1R3iJUVhNlyGweHzdc1VvtNhixpGrWfUy5Ym/6xHKBnXv7g6b8DS/XFY+NNGFDmlZqbfIXEZtiZ8mwTrBjol7XhYFTIXLIzuDpUFS7uSz5ixnviEMuO3Vi/6DEzf2pr3CTVfgrjN/DXKT0Jo9MLGG2QY+IOGblFnjAr7kHFXTQ1nVcULTK9PHWnf0X35pq/MiYDcFPaIpMQABiI1gb0AM8qRdhk3lB/PGDSOs6RrXWg190ENyZ8x7of7l15iYPG2AFu2kqhcTiwe8KN2atrDSpYX3Nm0eVGgioIBb4ogPhFiXtjbkOJT8EXbCOblFr1yNAYkUR7BlGMx4CedY8qrVdUEFTVzA9fDPnKbCRyGtaadJfy+jFjgISm+USWxGNJxFYZC/hf+Nw7mIoGWV5arjph7MLtNKkSrZuFViF2Cbno4j+1fqhHVYJcxzVzYtN47Q2Nbgz0+JtW6U7fsTaDxp2yYHERvmcgxynnrGRqy+wjbBZUetgeT9aZeASa1OxI4RFLLq9grkYENvi6jPCBzxEAhUt438JfzqNgXV7dHM56IWPj5tjETthvCCjsURFyMQWBYVcNbfEhkad/E9DBWpNGhHTiPN08M1RSiyWqIS5XCDWSZBx7WrMnGCuAmRE+7brMkuZ5qCxxPIRUeuaW3NWHRsWsX373KUGYdboTFTh410BKmJGajpF28ZBNRb4Kh9BxFAIFdgq3TFaBZVsIdXrlRpFC10c2Cu1SAwgtsRFtO9BrOCRJWnzFCCwyoLAYfoKV65+e/fut1evKAV+LKlbepusWhRpaGmdSQn5cSR2U6xoUSIOINY1f3VCW6NRcBjnDYhr3937iuGX63LhnyRWYF0hoDbZRfEkCOaP0PRaTbLJHQImdr7Xc2P9Qk2sY7W2PwmXAQoptUpoIUep9ZYCT1y7+xXAd2IxJc0Q28JwAzXSDJeMamCZmBDECVwHNnlViULMs5KMeQT35Zou3KeuPosKUcLGeIVvfAtpRRA0wg/eExPTBBfYKaehkEr0gfVa8Ki1mOmCVUDCtnzEoiO9L2yIaaWJgaUZRHUfV+qJyzpaR7jLq9yeW0Sw2AUXSY3FOXaVNT2tUSF8qsW8XVZEOxZrVR5fxNaStlHBVNLRKoMRlk2U+8dVA68j/Ezr3Hp7EePtzQt6/OhWuPg9bdI38moLsURcX8psFkgOAp4Zme7MGjUNKtD6ZFh9dHQlWE/orWJ/+M7Mq6QOxoSNV6vLSmSlYSyWPa+SKFd4jCxp2uCQln5CXDfJMtYzE9hc/7LxGpzZtJVXq8+KxctvPLYvPaYlA4GbRh1BZF474lFBcCUL9cC9e+DE5WD9dgQSl+q5jJNONCVmLS4AmThM6g0EYQriU8jrW2LlYjA02kbOJ5JYad66dxXr1GtXRXJ/CtTvMmdwjQdIRV9BH94jwAKmVXwRhdiq1BmevlKgBVYE7spMBFr9yLAq4f/A88ATo94q9gGRV8EpuKKZv8YDk1jp0jIpzqwlpEwiez3gbbqzknYFgUoWnouAz0RcNfp4m/LoXuaXArQPfkZBXYSfOIF35RJq2X4bsGc36qmkPAimreWi3ViI4ABn6puuCENiyfxFf4coA0GF58kjZpbDaOgXebdJ4UpGg4tbFFV8oQ0fd6rDdc7rv2CZq3wD9kyjxqq7zZltWFpTpZFqx5fz3XoLSbqQYiQRi+cvZgsk3Jbr2UQ+Uaf5RlzBYp3aaSfz/XyyTRJpXHEnF5VN9PvLdXL1gbMMLLy6rF8N2LM7KHVCWWLM2rIkNc6wiVjyDJnK0dl5gm2rBC+Yfas2CxqV5RasdoYaGWL3AvaMUDSofm6IWbMjMoo/7BpVKrFEsbK5x2mChuui4BVht0xJKA8ycAyGC6y+/F5QW4vA5F/xLEr7ledaQrJqqU3lG4lcSa6J568GP063e6zhZhuo+VpMmEE7WcEW6IoJuetKyMY3uGtg4O9yMFOLImmy8Zky0PnoEtKJeiwWyyb7Y2eHkpb1hPbZOZVuNhYrxvNKt+l8vDj6we5Eudwmg4DhekBTi8LEGzNy5w0VTja4SXDNUOM7+TCe9EJclo++p8geycLSUeMnL4GFvELlrgEIgJgcQtaVJZ59cuGlYa8BUyva8OwyAWJ2aYNHWKXE2oJcJxXcazVUAKZt2497twTCGXVDJIW+RFHSF59oMCPW4LRekQOGaV/pYjU40Ruig2yl1UefJw1s9fC6vhwIbNkfB03gBXb10xPzq444M/0o8ItdxV6VTYW8zwCaA9Wmfv7Kn2KzgMVc9cYWMAl6pugoRB042DmtA9M/xcTarVjAK6TLgh4IM2u9BOYihJAScdxgtbZ+lhWvM8bbJFBpVGEKD0L9FE9ev9gmLzBzwSnJCjjNxTV+fuEUE8usAo25dUWWYsWIsiINV+A0jSmv1vyCEwoejFXLgMCujSdYLSDfy0qoiFlb4zywkwLueSmrBMDUgo6qJ6IN+VgxuVic1VfC7EkDD3NDuwAGCXS5JTbEAWE18GDYi++nUcUKShYuwABTq2hdm9KiBAKt8ojnmcNH/ILlEeFnLrL3RJm9LJsJ1QBvPvVBjq8jhgeF9Y+wdo04ZhBzjYXRD2auQpBUxgZolGTTWUJYx/IW2Fy2gNOxUo3YMu0RBdQVhy0uRNkrKCIvFiYMcXlUVoOVlR6E+H6iAkUBBv/j+Ea/+kpD7XXZ1MpZ09dMyMBsMqIMnLiY0uW5MJPtRUW4Iwf9C50OnKxMk+GKUHunonqgsqRO1WfFk3IbafVRs2SOPVSQcPzT1cvXrl0DGjZly7EyIwaiAJVYPNsCN+gRJ1BWLJb4vUAZw8TSqEQWPjS4hY4LfGdGYlkPSjtxKtYTK2bCGKzaru01Cxug7V9QLsFjebmsNAhM7JLSFQEqC0CsaH0biNUwC02toL5REhDnwCuwP7Cqu4lRoVsbDT2n1m1NQGyd7n+Gs2BabDs0cp1+iG3GEeqtEpQJdHSJb7BWjFFFD18/AJYXHNFjAOqQbFSC3YRzN2pqi/os0eD3Mh6xDDhlRr4jf8Ty/CV8YfzWZJolyO8hyTOXMgeNgQpcghVnIq9FxCUL+RMQm1Z79UcsnyzJyOuLhaaxd/kXzitIfWlM4hpBO43nIne8PFk8r/cMVu5siSXZjEWx0KzULrMUA9m57U+07q94Fu50lPKMPJAkN1OkcsbEytsp2IlF73tisQW+AfRMxwT0hdE7LZttH/5xS8cdw6yJlXaR8iIW4fJ1YBHAWMrYgNGbpD5FDQKzBN8jEHo9BsT6llgtoo1xWwCMHW8kwPdqbjlrYtFxWzwYl9jW5Ct9Y0bIXRhfzySYMbHL0mMPQGwthKBesD7QxTbsxTMktiM1CECsv5wiOwJFcKqSPaNitsTi9x24sST+rl9M4HVRBIrgWLbMwZgFsfT3lktgOKHDpTLDkq/pfuI11GARHK/NdmZBbArT5kbnRLcxCqCT3o3dR/KJwJEt9qvgyTx7dn/bu5XXZjuzIFZASSLFk9iNR/urg9XH8snUZFt3QF2yPdzbG5799b5HM6/NdmZKbAP4N5BYIIq7n1YH50ZY3ZBOVwKtHlAoEZyHO2dH2BmefWdtp9++hWO2EgvuCZ1KOBxS4YZL67lzg6dys0DrXRQwgnN/eNbF3paNWjx56RK+XMyC2LpTddJJPHPJ6k0jpQyPKK1IZHeloiArtBRwpTbyYOcsw96D58aGVY1giDgiYplPLTxnbGtJVqiF2Per5wTsw18I/CZZCbxf8G7vrICd4Q1jS7SOa3k5ARXDqFtV1MtjEdvVEdsWJVMcQHj1TJxYjcRufB6IvJ4bfJDLx86CoYARnOrwrIzhR1NT7NKabegOlJqIuxkM9cDHIhZ7qDBC2YyCABYlFo8MsW8Tsc5nmdbBYBVGpwPFUdQIzsfhCFuCNji79dDQFAuRWQc1FEXnRp/pwVjE1kRZp0AGK3PGJZWPrw0sJuqI3RfkdbC6//jDkyfAmA0WR1EyDp+PdOr283cvhluCov3V0DhqFVndtvAogsuS+cciVg5WEWC57IoV+HSxJo4NI7GPOa+Dc4+IrbW7K1UZLzeW3wG4VmoGbH8ZcqkdPtO3Jns1mPpe1sxeEjvjEYuW14C9npTUg0wslnC+hZqe2A0+bw24oAKRbQXJsIJZ3c+4/GYecm27ZfhOGRbZhqlzVCgHIerSnDIesXj1WJ4MUSibzy0yseSpJ8VCldinjNZ9wTPYeCJVUl4w8gH4HoIj2a3vGLNbBtOAbEkMFSllBGeBihdVkyV8PGLJApt4silpAm2gm9n3WmKZwA7eS+eByI7xxgwFfHkJ+AOc2T1DB+63vMT76ZepCUa26GiwgUR2geG+2njEEh65JDjYWBXMPXgh+KmL250oXiLTsJ9BAWDW9zteFPBRbMPwwK90CtszBQ5oRlIrWamla/l4Uxyd7u4jl7q5dK1fJzEnQYIRsZuXChwNOhFqiXVzdErZfC2dS7iPVKgEiSVJD31eWC6IGJ00uFuRyBM5ZOD3rUR+pUB5KAPeocTumAwDzZ44gtpbV8pEtZFVSulz1hKr2zVUHN0KseKXa9SmXBMMPil3BUTW53u0FE0w3WlihTcosw+MvfTn4SULn0uCG6BLHrBKLOVST2wkXZKry1+fUIgliqrICiGxT2jkZVf5JWByjbdKk4MGmibisk217NAS5elKWYJl+atpotAWZK6UfYqYxNb0xI78RCH/qQf8ZXROc4oY2jpiqYpd1fwQEFlfexVQwD0L3um4o4GDoTXyXU0Um+vl9UK7ronPLhcvrZcLzawyKVfTEOwKpAMJuXir0GgU2nGFd9QGWJz4FzK0UEYk8skl9j3sKaKYXJFoQ3s1OsBkgqrWC3jhuglDc5TrxOK9UcWOAGIxYyTFwLCNPvT68X+A2MfaUqAMYBDQiCJw8p/rDaqH/wPEaiUWmlxK2NoAJTRu8K3+3vGjY08mPrlm7FN9MRBZn6mycDHHtCzLrAJfvZ4s0MnrnL4YmFz+kruV5UfD4tZzl9idv310etLwiJpbG4Zy+dBXYgxMfdGaWhHuIGx98e7zxGGXOggf9OUbcJWm7GTsqMZBQCJjCLiyhUVjrOAkw6HBrX1DhQ+yuHVVL0MBiPSZFgyfn2YVG4nsm4IwFEAZJLyhrsdoQd2DnX9Peg/HElTJmuyCyK5B+/qFKS2DpW6cRis2IgS6jSKrN3H94r4pJkg17M6Lifo/vmBLMwYt++E/u5N0/8Bg/X+hMcPhaZy6EHbZ2swjXfHGwDiv+cG7vR1ttJUpglMrsHz60iuDfbMp5gMo9UWXk8EsgtOqYRGYyJ4bqPMU9swGgfv+95Y224XzunU6TQKC9+eMzD4dWGJf3nAJ3Ppb1rPPeFLBzkRfdzvmEFI2VqXY9u5nD4fXC8xUFdMKt4VkjVOsCBAeCbmx73fp2Y3HXEcEM7nuC+kuW18wh9vPPorpReY0ThH5bLOxVm40i122OJTO5XJq2GJ0Mqe81oxO0lWVTI4BrrRMBWz+QtTuP9rd2Nh98klMRQ4osR+F7Let4fDsg63hnpBruGVM4hSQl76KQhf5NF/uiOizZvFSH12DrEu+d3Pqe9RtSPmxg9URxDOrT7y70OOFwKwCYwqngEonKsPNsVa/NYNQMhFLV+Dg3j1r097FelfK6AZY1Rq4/vBwz8jrng9e1YwN49eREMYmdvq7LVuY5byeXzhDcHDeALd84YB1/AUmcTP9asx/4XB3jSjFErlartJFH94JgdhWc4QC3aZqTKLGhpFZQQ8cuMSuGAfQ+RW3xm/s1P0tnTrYMaXFiiBbZZWFlJR0LARV4P7vkJyOqW+yujsYaGgdfObzluOytvDK3MuhWsX5dbij0PrRh3IjOXH6F2pDINbNUAy2V9s4cJ4qQiu/pvjPgiKOCpi2EE9ufxRfPNjZGn70Y76SmLrhhZ1QiCVD4ghclN3PqzKtnyQz66WONABH1QUI2zf+Hu7tbW1t7Q2HL975W+3GvJqycsMhFiuDI9nT/sn7VaIRBoPVwWNgvb5a8NQETA8vnIcFmfvvbty48ey5X7u8aFWA4RCLD49om9WNJ4+f7u+///RoVyminP1ua//SD/t+YNd/4RCre/dmBqAT0z+2SlTJHtgq+QB+LcaceBMOscj7CL4NXmg444fYf1wlezjhjzXt80ooxC4fmYq1wx+xPmY4P0Cp3JbNPcIgtn8kZqwPUGKVeUkEldgJicUvW1h2P5qc2D5+oekYKAKuY1/aKmkN2fGB89ktr5OEEyvoWbbzOUIc0EiBrZJrk505nOy3vHbYCIVYf9sNTR+UsxWbr6KGYQLBa7OdsKJbk28rFgLoKLfpAlZnQjvWa7OdSYidR2BvyByDr7RRd9UWLDhDJdbqRXgjP0VV4P5fq5OXyI7BFxtp2PDMoakG1RbWQI0fVOz+gYVYpZHFQcBx9GPw1Ss24y8c6tUs43ViMzbjoQDD8bxIZHKib6eHgzMcGi/BOaC6wsMk84OoljkGM7GKxS8qFUhs+pj4CMz6H431AzjYf1/g8mo1HHyhYVd/emJTGpM/I9oXkFi8ruv/U5DTgzDWz6wc/s64rZ5/JdAagsASCsyul55Y9G7tGjjXF5+QQmzqeChZ5n0R+hZWVs4cHhwcHC6siLROrmEj9JPrxlipnlhdGFD6Fo9CLFIejcmuNBw4Z2QG0SE4M7lJgIFd+YapVE8sDlcBNxXJJNs6ARKLQxLHIl4Qqao8Krxaw19+QbZpMSkDPbF4opITZPoS15DYrOZJzAyHK1ZaF+xhRf8gq9NQnNxZ0UBsQbHSehKVgFhsLR+DJQQXL23MLhyGtoZE0jVSYsSgGnO3pjEQmwMPI4O3zeAvSsrEkkyuY2BtUfx2YKJ2IQR7gMPN21qq55CcVvv1spQJM58VP/VEnifZJmczi1pU++RI2CYIE5usI8Tc7TmC7ts4HYyo1ajalYVX4S7Sq99JE4mV4S6xaD40JwwhNXfrePE6QvX3A2RkLRCzYPTPysKBdWkhEOoKEYIq0BKrbG60JD5rhdjj+e3W386/fHVwOMLBq5fnwzCxVFRBvmHbNfXVNES2KLgsfetSXoWQiZ2PHYPI1uzQz14qd0qltYa4B06lC94z7QqCmas3Ry065WYdxldqvNmy8hXUEPFfgxMpKFpxnC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81938" y="1936542"/>
            <a:ext cx="28289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8" name="文本占位符 2"/>
          <p:cNvSpPr>
            <a:spLocks noGrp="1"/>
          </p:cNvSpPr>
          <p:nvPr>
            <p:ph type="body" idx="1"/>
          </p:nvPr>
        </p:nvSpPr>
        <p:spPr>
          <a:xfrm>
            <a:off x="307340" y="735965"/>
            <a:ext cx="7768590" cy="474345"/>
          </a:xfrm>
        </p:spPr>
        <p:txBody>
          <a:bodyPr>
            <a:normAutofit/>
          </a:bodyPr>
          <a:lstStyle/>
          <a:p>
            <a:r>
              <a:rPr lang="zh-CN" altLang="en-US" dirty="0"/>
              <a:t>建议信</a:t>
            </a:r>
            <a:endParaRPr lang="en-US" altLang="zh-CN" dirty="0"/>
          </a:p>
        </p:txBody>
      </p:sp>
      <p:sp>
        <p:nvSpPr>
          <p:cNvPr id="16" name="文本框 4"/>
          <p:cNvSpPr txBox="1"/>
          <p:nvPr/>
        </p:nvSpPr>
        <p:spPr>
          <a:xfrm>
            <a:off x="922261" y="1700808"/>
            <a:ext cx="7175654" cy="4044184"/>
          </a:xfrm>
          <a:prstGeom prst="rect">
            <a:avLst/>
          </a:prstGeom>
          <a:solidFill>
            <a:schemeClr val="accent1">
              <a:lumMod val="40000"/>
              <a:lumOff val="60000"/>
            </a:schemeClr>
          </a:solidFill>
          <a:ln w="12700">
            <a:miter lim="400000"/>
          </a:ln>
        </p:spPr>
        <p:txBody>
          <a:bodyPr lIns="45719" rIns="45719">
            <a:spAutoFit/>
          </a:bodyPr>
          <a:lstStyle>
            <a:lvl1pPr algn="ctr">
              <a:lnSpc>
                <a:spcPct val="120000"/>
              </a:lnSpc>
              <a:defRPr>
                <a:solidFill>
                  <a:srgbClr val="3F403E"/>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pPr algn="l"/>
            <a:r>
              <a:rPr lang="zh-CN" altLang="en-US" sz="2800" b="1" dirty="0" smtClean="0">
                <a:latin typeface="宋体" panose="02010600030101010101" pitchFamily="2" charset="-122"/>
                <a:ea typeface="宋体" panose="02010600030101010101" pitchFamily="2" charset="-122"/>
              </a:rPr>
              <a:t>书信体中的建议信：用跟建议有关的语言；</a:t>
            </a:r>
            <a:endParaRPr lang="en-US" altLang="zh-CN" sz="2800" b="1" dirty="0" smtClean="0">
              <a:latin typeface="宋体" panose="02010600030101010101" pitchFamily="2" charset="-122"/>
              <a:ea typeface="宋体" panose="02010600030101010101" pitchFamily="2" charset="-122"/>
            </a:endParaRPr>
          </a:p>
          <a:p>
            <a:pPr algn="l"/>
            <a:r>
              <a:rPr lang="zh-CN" altLang="en-US" sz="2800" b="1" dirty="0" smtClean="0">
                <a:latin typeface="宋体" panose="02010600030101010101" pitchFamily="2" charset="-122"/>
                <a:ea typeface="宋体" panose="02010600030101010101" pitchFamily="2" charset="-122"/>
              </a:rPr>
              <a:t>朋友之间的回信：不用太过正式的语言；</a:t>
            </a:r>
            <a:endParaRPr lang="en-US" altLang="zh-CN" sz="2800" b="1" dirty="0" smtClean="0">
              <a:latin typeface="宋体" panose="02010600030101010101" pitchFamily="2" charset="-122"/>
              <a:ea typeface="宋体" panose="02010600030101010101" pitchFamily="2" charset="-122"/>
            </a:endParaRPr>
          </a:p>
          <a:p>
            <a:pPr algn="l"/>
            <a:r>
              <a:rPr lang="zh-CN" altLang="en-US" sz="2800" b="1" dirty="0">
                <a:latin typeface="宋体" panose="02010600030101010101" pitchFamily="2" charset="-122"/>
                <a:ea typeface="宋体" panose="02010600030101010101" pitchFamily="2" charset="-122"/>
              </a:rPr>
              <a:t>二选</a:t>
            </a:r>
            <a:r>
              <a:rPr lang="zh-CN" altLang="en-US" sz="2800" b="1" dirty="0" smtClean="0">
                <a:latin typeface="宋体" panose="02010600030101010101" pitchFamily="2" charset="-122"/>
                <a:ea typeface="宋体" panose="02010600030101010101" pitchFamily="2" charset="-122"/>
              </a:rPr>
              <a:t>一：最后应该有一个你的推荐路线；</a:t>
            </a:r>
            <a:endParaRPr lang="en-US" altLang="zh-CN" sz="2800" b="1" dirty="0" smtClean="0">
              <a:latin typeface="宋体" panose="02010600030101010101" pitchFamily="2" charset="-122"/>
              <a:ea typeface="宋体" panose="02010600030101010101" pitchFamily="2" charset="-122"/>
            </a:endParaRPr>
          </a:p>
          <a:p>
            <a:pPr algn="l"/>
            <a:r>
              <a:rPr lang="zh-CN" altLang="en-US" sz="2800" b="1" dirty="0" smtClean="0">
                <a:latin typeface="宋体" panose="02010600030101010101" pitchFamily="2" charset="-122"/>
                <a:ea typeface="宋体" panose="02010600030101010101" pitchFamily="2" charset="-122"/>
              </a:rPr>
              <a:t>理由：你的推荐角度应基于</a:t>
            </a:r>
            <a:r>
              <a:rPr lang="en-US" altLang="zh-CN" sz="2800" b="1" dirty="0" smtClean="0">
                <a:latin typeface="宋体" panose="02010600030101010101" pitchFamily="2" charset="-122"/>
                <a:ea typeface="宋体" panose="02010600030101010101" pitchFamily="2" charset="-122"/>
              </a:rPr>
              <a:t>Jim</a:t>
            </a:r>
            <a:r>
              <a:rPr lang="zh-CN" altLang="en-US" sz="2800" b="1" dirty="0" smtClean="0">
                <a:latin typeface="宋体" panose="02010600030101010101" pitchFamily="2" charset="-122"/>
                <a:ea typeface="宋体" panose="02010600030101010101" pitchFamily="2" charset="-122"/>
              </a:rPr>
              <a:t>的兴趣爱好或者中国人推荐外国游客旅行线路的角度；</a:t>
            </a:r>
            <a:endParaRPr lang="en-US" altLang="zh-CN" sz="2800" b="1" dirty="0" smtClean="0">
              <a:latin typeface="宋体" panose="02010600030101010101" pitchFamily="2" charset="-122"/>
              <a:ea typeface="宋体" panose="02010600030101010101" pitchFamily="2" charset="-122"/>
            </a:endParaRPr>
          </a:p>
          <a:p>
            <a:pPr algn="l"/>
            <a:r>
              <a:rPr lang="zh-CN" altLang="en-US" sz="2800" b="1" dirty="0" smtClean="0">
                <a:latin typeface="宋体" panose="02010600030101010101" pitchFamily="2" charset="-122"/>
                <a:ea typeface="宋体" panose="02010600030101010101" pitchFamily="2" charset="-122"/>
              </a:rPr>
              <a:t>结尾：祝中国之行愉快，旅途愉快，或者相信这会是一段难忘的旅程等。</a:t>
            </a:r>
            <a:endParaRPr lang="en-US" altLang="zh-CN" sz="2800" b="1" dirty="0" smtClean="0">
              <a:latin typeface="宋体" panose="02010600030101010101" pitchFamily="2" charset="-122"/>
              <a:ea typeface="宋体" panose="02010600030101010101" pitchFamily="2" charset="-122"/>
            </a:endParaRPr>
          </a:p>
          <a:p>
            <a:endParaRPr dirty="0"/>
          </a:p>
        </p:txBody>
      </p:sp>
      <p:sp>
        <p:nvSpPr>
          <p:cNvPr id="19" name="文本框 5"/>
          <p:cNvSpPr txBox="1"/>
          <p:nvPr/>
        </p:nvSpPr>
        <p:spPr>
          <a:xfrm>
            <a:off x="2602081" y="950178"/>
            <a:ext cx="1015661" cy="646331"/>
          </a:xfrm>
          <a:prstGeom prst="rect">
            <a:avLst/>
          </a:prstGeom>
          <a:solidFill>
            <a:schemeClr val="accent2">
              <a:lumMod val="40000"/>
              <a:lumOff val="60000"/>
            </a:schemeClr>
          </a:solidFill>
          <a:ln w="12700">
            <a:miter lim="400000"/>
          </a:ln>
        </p:spPr>
        <p:txBody>
          <a:bodyPr wrap="none" lIns="45719" rIns="45719">
            <a:spAutoFit/>
          </a:bodyPr>
          <a:lstStyle>
            <a:lvl1pPr algn="ctr">
              <a:defRPr sz="3600" b="1">
                <a:solidFill>
                  <a:srgbClr val="3F403E"/>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dirty="0"/>
              <a:t>审题</a:t>
            </a:r>
            <a:endParaRPr dirty="0"/>
          </a:p>
        </p:txBody>
      </p:sp>
      <p:pic>
        <p:nvPicPr>
          <p:cNvPr id="20"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99783" y="2216375"/>
            <a:ext cx="3725705" cy="2183263"/>
          </a:xfrm>
          <a:prstGeom prst="rect">
            <a:avLst/>
          </a:prstGeom>
          <a:ln w="12700">
            <a:miter lim="400000"/>
            <a:headEnd/>
            <a:tailEnd/>
          </a:ln>
        </p:spPr>
      </p:pic>
      <p:pic>
        <p:nvPicPr>
          <p:cNvPr id="3" name="图片 2"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indefinite" fill="hold"/>
                                        <p:tgtEl>
                                          <p:spTgt spid="16">
                                            <p:bg/>
                                          </p:spTgt>
                                        </p:tgtEl>
                                        <p:attrNameLst>
                                          <p:attrName>style.visibility</p:attrName>
                                        </p:attrNameLst>
                                      </p:cBhvr>
                                      <p:to>
                                        <p:strVal val="visible"/>
                                      </p:to>
                                    </p:set>
                                    <p:animEffect transition="in" filter="wipe(up)">
                                      <p:cBhvr>
                                        <p:cTn id="12" dur="1000"/>
                                        <p:tgtEl>
                                          <p:spTgt spid="16">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indefinite" fill="hold"/>
                                        <p:tgtEl>
                                          <p:spTgt spid="16">
                                            <p:txEl>
                                              <p:pRg st="0" end="0"/>
                                            </p:txEl>
                                          </p:spTgt>
                                        </p:tgtEl>
                                        <p:attrNameLst>
                                          <p:attrName>style.visibility</p:attrName>
                                        </p:attrNameLst>
                                      </p:cBhvr>
                                      <p:to>
                                        <p:strVal val="visible"/>
                                      </p:to>
                                    </p:set>
                                    <p:animEffect transition="in" filter="wipe(up)">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indefinite" fill="hold"/>
                                        <p:tgtEl>
                                          <p:spTgt spid="16">
                                            <p:txEl>
                                              <p:pRg st="1" end="1"/>
                                            </p:txEl>
                                          </p:spTgt>
                                        </p:tgtEl>
                                        <p:attrNameLst>
                                          <p:attrName>style.visibility</p:attrName>
                                        </p:attrNameLst>
                                      </p:cBhvr>
                                      <p:to>
                                        <p:strVal val="visible"/>
                                      </p:to>
                                    </p:set>
                                    <p:animEffect transition="in" filter="wipe(up)">
                                      <p:cBhvr>
                                        <p:cTn id="22" dur="10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indefinite" fill="hold"/>
                                        <p:tgtEl>
                                          <p:spTgt spid="16">
                                            <p:txEl>
                                              <p:pRg st="2" end="2"/>
                                            </p:txEl>
                                          </p:spTgt>
                                        </p:tgtEl>
                                        <p:attrNameLst>
                                          <p:attrName>style.visibility</p:attrName>
                                        </p:attrNameLst>
                                      </p:cBhvr>
                                      <p:to>
                                        <p:strVal val="visible"/>
                                      </p:to>
                                    </p:set>
                                    <p:animEffect transition="in" filter="wipe(up)">
                                      <p:cBhvr>
                                        <p:cTn id="27" dur="10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indefinite" fill="hold"/>
                                        <p:tgtEl>
                                          <p:spTgt spid="16">
                                            <p:txEl>
                                              <p:pRg st="3" end="3"/>
                                            </p:txEl>
                                          </p:spTgt>
                                        </p:tgtEl>
                                        <p:attrNameLst>
                                          <p:attrName>style.visibility</p:attrName>
                                        </p:attrNameLst>
                                      </p:cBhvr>
                                      <p:to>
                                        <p:strVal val="visible"/>
                                      </p:to>
                                    </p:set>
                                    <p:animEffect transition="in" filter="wipe(up)">
                                      <p:cBhvr>
                                        <p:cTn id="32" dur="1000"/>
                                        <p:tgtEl>
                                          <p:spTgt spid="1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indefinite" fill="hold"/>
                                        <p:tgtEl>
                                          <p:spTgt spid="16">
                                            <p:txEl>
                                              <p:pRg st="4" end="4"/>
                                            </p:txEl>
                                          </p:spTgt>
                                        </p:tgtEl>
                                        <p:attrNameLst>
                                          <p:attrName>style.visibility</p:attrName>
                                        </p:attrNameLst>
                                      </p:cBhvr>
                                      <p:to>
                                        <p:strVal val="visible"/>
                                      </p:to>
                                    </p:set>
                                    <p:animEffect transition="in" filter="wipe(up)">
                                      <p:cBhvr>
                                        <p:cTn id="37" dur="1000"/>
                                        <p:tgtEl>
                                          <p:spTgt spid="16">
                                            <p:txEl>
                                              <p:pRg st="4" end="4"/>
                                            </p:txEl>
                                          </p:spTgt>
                                        </p:tgtEl>
                                      </p:cBhvr>
                                    </p:animEffect>
                                  </p:childTnLst>
                                </p:cTn>
                              </p:par>
                            </p:childTnLst>
                          </p:cTn>
                        </p:par>
                        <p:par>
                          <p:cTn id="38" fill="hold">
                            <p:stCondLst>
                              <p:cond delay="1000"/>
                            </p:stCondLst>
                            <p:childTnLst>
                              <p:par>
                                <p:cTn id="39" presetID="9" presetClass="entr" presetSubtype="0" fill="hold" grpId="0" nodeType="afterEffect">
                                  <p:stCondLst>
                                    <p:cond delay="0"/>
                                  </p:stCondLst>
                                  <p:childTnLst>
                                    <p:set>
                                      <p:cBhvr>
                                        <p:cTn id="40" dur="indefinite" fill="hold"/>
                                        <p:tgtEl>
                                          <p:spTgt spid="20"/>
                                        </p:tgtEl>
                                        <p:attrNameLst>
                                          <p:attrName>style.visibility</p:attrName>
                                        </p:attrNameLst>
                                      </p:cBhvr>
                                      <p:to>
                                        <p:strVal val="visible"/>
                                      </p:to>
                                    </p:set>
                                    <p:animEffect transition="in" filter="dissolv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build="p"/>
      <p:bldP spid="19" grpId="0" animBg="1" advAuto="0"/>
      <p:bldP spid="20"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8" name="文本占位符 2"/>
          <p:cNvSpPr>
            <a:spLocks noGrp="1"/>
          </p:cNvSpPr>
          <p:nvPr>
            <p:ph type="body" idx="1"/>
          </p:nvPr>
        </p:nvSpPr>
        <p:spPr>
          <a:xfrm>
            <a:off x="307340" y="735965"/>
            <a:ext cx="7768590" cy="474345"/>
          </a:xfrm>
        </p:spPr>
        <p:txBody>
          <a:bodyPr>
            <a:normAutofit/>
          </a:bodyPr>
          <a:lstStyle/>
          <a:p>
            <a:r>
              <a:rPr lang="zh-CN" altLang="en-US" dirty="0"/>
              <a:t>建议信</a:t>
            </a:r>
            <a:endParaRPr lang="en-US" altLang="zh-CN" dirty="0"/>
          </a:p>
        </p:txBody>
      </p:sp>
      <p:sp>
        <p:nvSpPr>
          <p:cNvPr id="7" name="文本框 13"/>
          <p:cNvSpPr txBox="1"/>
          <p:nvPr/>
        </p:nvSpPr>
        <p:spPr>
          <a:xfrm>
            <a:off x="4862081" y="1556792"/>
            <a:ext cx="6916813" cy="1421928"/>
          </a:xfrm>
          <a:prstGeom prst="rect">
            <a:avLst/>
          </a:prstGeom>
          <a:ln w="12700">
            <a:miter lim="400000"/>
          </a:ln>
        </p:spPr>
        <p:txBody>
          <a:bodyPr lIns="45719" rIns="45719">
            <a:spAutoFit/>
          </a:bodyPr>
          <a:lstStyle>
            <a:lvl1pPr>
              <a:lnSpc>
                <a:spcPct val="120000"/>
              </a:lnSpc>
              <a:defRPr>
                <a:solidFill>
                  <a:srgbClr val="969F98"/>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rPr lang="en-US" sz="2400" dirty="0" smtClean="0">
                <a:solidFill>
                  <a:schemeClr val="tx1"/>
                </a:solidFill>
                <a:latin typeface="Calibri" panose="020F0502020204030204" pitchFamily="34" charset="0"/>
              </a:rPr>
              <a:t>I’m glad to receive your letter.</a:t>
            </a:r>
            <a:endParaRPr lang="en-US" sz="2400" dirty="0" smtClean="0">
              <a:solidFill>
                <a:schemeClr val="tx1"/>
              </a:solidFill>
              <a:latin typeface="Calibri" panose="020F0502020204030204" pitchFamily="34" charset="0"/>
            </a:endParaRPr>
          </a:p>
          <a:p>
            <a:r>
              <a:rPr lang="en-US" sz="2400" dirty="0" smtClean="0">
                <a:solidFill>
                  <a:schemeClr val="tx1"/>
                </a:solidFill>
                <a:latin typeface="Calibri" panose="020F0502020204030204" pitchFamily="34" charset="0"/>
              </a:rPr>
              <a:t>In your last letter, you mentioned your hesitation about your travel route choice between … and …</a:t>
            </a:r>
            <a:endParaRPr lang="en-US" sz="2400" dirty="0" smtClean="0">
              <a:solidFill>
                <a:schemeClr val="tx1"/>
              </a:solidFill>
              <a:latin typeface="Calibri" panose="020F0502020204030204" pitchFamily="34" charset="0"/>
            </a:endParaRPr>
          </a:p>
        </p:txBody>
      </p:sp>
      <p:sp>
        <p:nvSpPr>
          <p:cNvPr id="9" name="文本框 14"/>
          <p:cNvSpPr txBox="1"/>
          <p:nvPr/>
        </p:nvSpPr>
        <p:spPr>
          <a:xfrm>
            <a:off x="4862081" y="1102148"/>
            <a:ext cx="1323437" cy="461665"/>
          </a:xfrm>
          <a:prstGeom prst="rect">
            <a:avLst/>
          </a:prstGeom>
          <a:ln w="12700">
            <a:miter lim="400000"/>
          </a:ln>
        </p:spPr>
        <p:txBody>
          <a:bodyPr wrap="none" lIns="45719" rIns="45719">
            <a:spAutoFit/>
          </a:bodyPr>
          <a:lstStyle>
            <a:lvl1pPr>
              <a:defRPr sz="2400" b="1">
                <a:solidFill>
                  <a:srgbClr val="3F403E"/>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dirty="0" smtClean="0"/>
              <a:t>回信</a:t>
            </a:r>
            <a:r>
              <a:rPr lang="zh-CN" altLang="en-US" dirty="0"/>
              <a:t>特征</a:t>
            </a:r>
            <a:endParaRPr dirty="0"/>
          </a:p>
        </p:txBody>
      </p:sp>
      <p:sp>
        <p:nvSpPr>
          <p:cNvPr id="10" name="文本框 18"/>
          <p:cNvSpPr txBox="1"/>
          <p:nvPr/>
        </p:nvSpPr>
        <p:spPr>
          <a:xfrm>
            <a:off x="1533122" y="3650136"/>
            <a:ext cx="7140397" cy="2308324"/>
          </a:xfrm>
          <a:prstGeom prst="rect">
            <a:avLst/>
          </a:prstGeom>
          <a:ln w="12700">
            <a:miter lim="400000"/>
          </a:ln>
        </p:spPr>
        <p:txBody>
          <a:bodyPr wrap="square" lIns="45719" rIns="45719">
            <a:spAutoFit/>
          </a:bodyPr>
          <a:lstStyle>
            <a:lvl1pPr algn="r">
              <a:lnSpc>
                <a:spcPct val="120000"/>
              </a:lnSpc>
              <a:defRPr>
                <a:solidFill>
                  <a:srgbClr val="969F98"/>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pPr algn="l"/>
            <a:r>
              <a:rPr lang="en-US" altLang="zh-CN" sz="2400" dirty="0">
                <a:solidFill>
                  <a:schemeClr val="tx1"/>
                </a:solidFill>
                <a:latin typeface="Calibri" panose="020F0502020204030204" pitchFamily="34" charset="0"/>
              </a:rPr>
              <a:t>Knowing in your last letter that you are coming to China soon, I’m more than delighted.</a:t>
            </a:r>
            <a:endParaRPr lang="en-US" altLang="zh-CN" sz="2400" dirty="0">
              <a:solidFill>
                <a:schemeClr val="tx1"/>
              </a:solidFill>
              <a:latin typeface="Calibri" panose="020F0502020204030204" pitchFamily="34" charset="0"/>
            </a:endParaRPr>
          </a:p>
          <a:p>
            <a:pPr algn="l"/>
            <a:r>
              <a:rPr lang="en-US" sz="2400" dirty="0">
                <a:solidFill>
                  <a:schemeClr val="tx1"/>
                </a:solidFill>
                <a:latin typeface="Calibri" panose="020F0502020204030204" pitchFamily="34" charset="0"/>
              </a:rPr>
              <a:t>You  told me in your last letter that you are at a loss about which </a:t>
            </a:r>
            <a:r>
              <a:rPr lang="en-US" sz="2400" dirty="0" smtClean="0">
                <a:solidFill>
                  <a:schemeClr val="tx1"/>
                </a:solidFill>
                <a:latin typeface="Calibri" panose="020F0502020204030204" pitchFamily="34" charset="0"/>
              </a:rPr>
              <a:t>travel route </a:t>
            </a:r>
            <a:r>
              <a:rPr lang="en-US" sz="2400" dirty="0">
                <a:solidFill>
                  <a:schemeClr val="tx1"/>
                </a:solidFill>
                <a:latin typeface="Calibri" panose="020F0502020204030204" pitchFamily="34" charset="0"/>
              </a:rPr>
              <a:t>to take while in China. Here is my advice.</a:t>
            </a:r>
            <a:endParaRPr sz="2400" dirty="0">
              <a:solidFill>
                <a:schemeClr val="tx1"/>
              </a:solidFill>
              <a:latin typeface="Calibri" panose="020F0502020204030204" pitchFamily="34" charset="0"/>
            </a:endParaRPr>
          </a:p>
        </p:txBody>
      </p:sp>
      <p:sp>
        <p:nvSpPr>
          <p:cNvPr id="11" name="文本框 19"/>
          <p:cNvSpPr txBox="1"/>
          <p:nvPr/>
        </p:nvSpPr>
        <p:spPr>
          <a:xfrm>
            <a:off x="7126500" y="3218088"/>
            <a:ext cx="1323437" cy="461665"/>
          </a:xfrm>
          <a:prstGeom prst="rect">
            <a:avLst/>
          </a:prstGeom>
          <a:ln w="12700">
            <a:miter lim="400000"/>
          </a:ln>
        </p:spPr>
        <p:txBody>
          <a:bodyPr wrap="none" lIns="45719" rIns="45719">
            <a:spAutoFit/>
          </a:bodyPr>
          <a:lstStyle>
            <a:lvl1pPr algn="r">
              <a:defRPr sz="2400" b="1">
                <a:solidFill>
                  <a:srgbClr val="3F403E"/>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dirty="0" smtClean="0"/>
              <a:t>写信目的</a:t>
            </a:r>
            <a:endParaRPr dirty="0"/>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277" y="1332980"/>
            <a:ext cx="3743340" cy="2349230"/>
          </a:xfrm>
          <a:prstGeom prst="rect">
            <a:avLst/>
          </a:prstGeom>
        </p:spPr>
      </p:pic>
      <p:pic>
        <p:nvPicPr>
          <p:cNvPr id="3" name="图片 2"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indefinite" fill="hold"/>
                                        <p:tgtEl>
                                          <p:spTgt spid="7">
                                            <p:bg/>
                                          </p:spTgt>
                                        </p:tgtEl>
                                        <p:attrNameLst>
                                          <p:attrName>style.visibility</p:attrName>
                                        </p:attrNameLst>
                                      </p:cBhvr>
                                      <p:to>
                                        <p:strVal val="visible"/>
                                      </p:to>
                                    </p:set>
                                    <p:animEffect transition="in" filter="wipe(up)">
                                      <p:cBhvr>
                                        <p:cTn id="12" dur="10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indefinite" fill="hold"/>
                                        <p:tgtEl>
                                          <p:spTgt spid="7">
                                            <p:txEl>
                                              <p:pRg st="0" end="0"/>
                                            </p:txEl>
                                          </p:spTgt>
                                        </p:tgtEl>
                                        <p:attrNameLst>
                                          <p:attrName>style.visibility</p:attrName>
                                        </p:attrNameLst>
                                      </p:cBhvr>
                                      <p:to>
                                        <p:strVal val="visible"/>
                                      </p:to>
                                    </p:set>
                                    <p:animEffect transition="in" filter="wipe(up)">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indefinite" fill="hold"/>
                                        <p:tgtEl>
                                          <p:spTgt spid="7">
                                            <p:txEl>
                                              <p:pRg st="1" end="1"/>
                                            </p:txEl>
                                          </p:spTgt>
                                        </p:tgtEl>
                                        <p:attrNameLst>
                                          <p:attrName>style.visibility</p:attrName>
                                        </p:attrNameLst>
                                      </p:cBhvr>
                                      <p:to>
                                        <p:strVal val="visible"/>
                                      </p:to>
                                    </p:set>
                                    <p:animEffect transition="in" filter="wipe(up)">
                                      <p:cBhvr>
                                        <p:cTn id="22" dur="1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indefinite" fill="hold"/>
                                        <p:tgtEl>
                                          <p:spTgt spid="11"/>
                                        </p:tgtEl>
                                        <p:attrNameLst>
                                          <p:attrName>style.visibility</p:attrName>
                                        </p:attrNameLst>
                                      </p:cBhvr>
                                      <p:to>
                                        <p:strVal val="visible"/>
                                      </p:to>
                                    </p:set>
                                    <p:animEffect transition="in" filter="wipe(righ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indefinite" fill="hold"/>
                                        <p:tgtEl>
                                          <p:spTgt spid="10">
                                            <p:bg/>
                                          </p:spTgt>
                                        </p:tgtEl>
                                        <p:attrNameLst>
                                          <p:attrName>style.visibility</p:attrName>
                                        </p:attrNameLst>
                                      </p:cBhvr>
                                      <p:to>
                                        <p:strVal val="visible"/>
                                      </p:to>
                                    </p:set>
                                    <p:animEffect transition="in" filter="wipe(up)">
                                      <p:cBhvr>
                                        <p:cTn id="32" dur="1000"/>
                                        <p:tgtEl>
                                          <p:spTgt spid="10">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indefinite" fill="hold"/>
                                        <p:tgtEl>
                                          <p:spTgt spid="10">
                                            <p:txEl>
                                              <p:pRg st="0" end="0"/>
                                            </p:txEl>
                                          </p:spTgt>
                                        </p:tgtEl>
                                        <p:attrNameLst>
                                          <p:attrName>style.visibility</p:attrName>
                                        </p:attrNameLst>
                                      </p:cBhvr>
                                      <p:to>
                                        <p:strVal val="visible"/>
                                      </p:to>
                                    </p:set>
                                    <p:animEffect transition="in" filter="wipe(up)">
                                      <p:cBhvr>
                                        <p:cTn id="37" dur="1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indefinite" fill="hold"/>
                                        <p:tgtEl>
                                          <p:spTgt spid="10">
                                            <p:txEl>
                                              <p:pRg st="1" end="1"/>
                                            </p:txEl>
                                          </p:spTgt>
                                        </p:tgtEl>
                                        <p:attrNameLst>
                                          <p:attrName>style.visibility</p:attrName>
                                        </p:attrNameLst>
                                      </p:cBhvr>
                                      <p:to>
                                        <p:strVal val="visible"/>
                                      </p:to>
                                    </p:set>
                                    <p:animEffect transition="in" filter="wipe(up)">
                                      <p:cBhvr>
                                        <p:cTn id="4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build="p"/>
      <p:bldP spid="9" grpId="0" animBg="1" advAuto="0"/>
      <p:bldP spid="10" grpId="0" animBg="1" advAuto="0" build="p"/>
      <p:bldP spid="11"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8" name="文本占位符 2"/>
          <p:cNvSpPr>
            <a:spLocks noGrp="1"/>
          </p:cNvSpPr>
          <p:nvPr>
            <p:ph type="body" idx="1"/>
          </p:nvPr>
        </p:nvSpPr>
        <p:spPr>
          <a:xfrm>
            <a:off x="307340" y="735965"/>
            <a:ext cx="7768590" cy="474345"/>
          </a:xfrm>
        </p:spPr>
        <p:txBody>
          <a:bodyPr>
            <a:normAutofit/>
          </a:bodyPr>
          <a:lstStyle/>
          <a:p>
            <a:r>
              <a:rPr lang="zh-CN" altLang="en-US" dirty="0"/>
              <a:t>建议信</a:t>
            </a:r>
            <a:endParaRPr lang="en-US" altLang="zh-CN" dirty="0"/>
          </a:p>
        </p:txBody>
      </p:sp>
      <p:sp>
        <p:nvSpPr>
          <p:cNvPr id="12" name="文本框 13"/>
          <p:cNvSpPr txBox="1"/>
          <p:nvPr/>
        </p:nvSpPr>
        <p:spPr>
          <a:xfrm>
            <a:off x="1836144" y="2094062"/>
            <a:ext cx="8148288" cy="3527119"/>
          </a:xfrm>
          <a:prstGeom prst="rect">
            <a:avLst/>
          </a:prstGeom>
          <a:ln w="12700">
            <a:miter lim="400000"/>
          </a:ln>
        </p:spPr>
        <p:txBody>
          <a:bodyPr wrap="square" lIns="45719" rIns="45719">
            <a:spAutoFit/>
          </a:bodyPr>
          <a:lstStyle>
            <a:lvl1pPr algn="ctr">
              <a:lnSpc>
                <a:spcPct val="120000"/>
              </a:lnSpc>
              <a:defRPr>
                <a:solidFill>
                  <a:srgbClr val="3F403E"/>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pPr algn="l"/>
            <a:r>
              <a:rPr lang="zh-CN" altLang="en-US" dirty="0" smtClean="0">
                <a:solidFill>
                  <a:schemeClr val="tx1"/>
                </a:solidFill>
              </a:rPr>
              <a:t>有些学生直接说：</a:t>
            </a:r>
            <a:endParaRPr lang="en-US" altLang="zh-CN" dirty="0" smtClean="0">
              <a:solidFill>
                <a:schemeClr val="tx1"/>
              </a:solidFill>
            </a:endParaRPr>
          </a:p>
          <a:p>
            <a:pPr algn="l"/>
            <a:r>
              <a:rPr lang="en-US" altLang="zh-CN" sz="2400" b="1" dirty="0" smtClean="0">
                <a:solidFill>
                  <a:schemeClr val="tx1"/>
                </a:solidFill>
                <a:latin typeface="Calibri" panose="020F0502020204030204" pitchFamily="34" charset="0"/>
              </a:rPr>
              <a:t>I’m writing to offer you some advice about your travel route. If I were you, I would definitely choose the tour along the Yangtze River/the trip to Mount Tai.</a:t>
            </a:r>
            <a:endParaRPr lang="en-US" altLang="zh-CN" sz="2400" b="1" dirty="0" smtClean="0">
              <a:solidFill>
                <a:schemeClr val="tx1"/>
              </a:solidFill>
              <a:latin typeface="Calibri" panose="020F0502020204030204" pitchFamily="34" charset="0"/>
            </a:endParaRPr>
          </a:p>
          <a:p>
            <a:pPr algn="l"/>
            <a:r>
              <a:rPr lang="zh-CN" altLang="en-US" sz="2400" dirty="0" smtClean="0">
                <a:solidFill>
                  <a:schemeClr val="tx1"/>
                </a:solidFill>
                <a:latin typeface="Calibri" panose="020F0502020204030204" pitchFamily="34" charset="0"/>
              </a:rPr>
              <a:t>个人感觉：</a:t>
            </a:r>
            <a:endParaRPr lang="en-US" altLang="zh-CN" sz="2400" dirty="0" smtClean="0">
              <a:solidFill>
                <a:schemeClr val="tx1"/>
              </a:solidFill>
              <a:latin typeface="Calibri" panose="020F0502020204030204" pitchFamily="34" charset="0"/>
            </a:endParaRPr>
          </a:p>
          <a:p>
            <a:pPr algn="l"/>
            <a:r>
              <a:rPr lang="zh-CN" altLang="en-US" sz="2400" dirty="0">
                <a:solidFill>
                  <a:schemeClr val="tx1"/>
                </a:solidFill>
                <a:latin typeface="Calibri" panose="020F0502020204030204" pitchFamily="34" charset="0"/>
              </a:rPr>
              <a:t>语言上没有什么毛病</a:t>
            </a:r>
            <a:r>
              <a:rPr lang="zh-CN" altLang="en-US" sz="2400" dirty="0" smtClean="0">
                <a:solidFill>
                  <a:schemeClr val="tx1"/>
                </a:solidFill>
                <a:latin typeface="Calibri" panose="020F0502020204030204" pitchFamily="34" charset="0"/>
              </a:rPr>
              <a:t>，但是从实际交际来看，如果对方让你二选一，你说当然选某个，你的潜台词是不是：这样</a:t>
            </a:r>
            <a:r>
              <a:rPr lang="zh-CN" altLang="en-US" sz="2400" dirty="0">
                <a:solidFill>
                  <a:schemeClr val="tx1"/>
                </a:solidFill>
                <a:latin typeface="Calibri" panose="020F0502020204030204" pitchFamily="34" charset="0"/>
              </a:rPr>
              <a:t>简单的选择都要问</a:t>
            </a:r>
            <a:r>
              <a:rPr lang="zh-CN" altLang="en-US" sz="2400" dirty="0" smtClean="0">
                <a:solidFill>
                  <a:schemeClr val="tx1"/>
                </a:solidFill>
                <a:latin typeface="Calibri" panose="020F0502020204030204" pitchFamily="34" charset="0"/>
              </a:rPr>
              <a:t>，</a:t>
            </a:r>
            <a:r>
              <a:rPr lang="zh-CN" altLang="en-US" sz="2400" dirty="0">
                <a:solidFill>
                  <a:schemeClr val="tx1"/>
                </a:solidFill>
                <a:latin typeface="Calibri" panose="020F0502020204030204" pitchFamily="34" charset="0"/>
              </a:rPr>
              <a:t>你傻</a:t>
            </a:r>
            <a:r>
              <a:rPr lang="zh-CN" altLang="en-US" sz="2400" dirty="0" smtClean="0">
                <a:solidFill>
                  <a:schemeClr val="tx1"/>
                </a:solidFill>
                <a:latin typeface="Calibri" panose="020F0502020204030204" pitchFamily="34" charset="0"/>
              </a:rPr>
              <a:t>啊？</a:t>
            </a:r>
            <a:endParaRPr lang="en-US" altLang="zh-CN" sz="2400" dirty="0">
              <a:solidFill>
                <a:schemeClr val="tx1"/>
              </a:solidFill>
              <a:latin typeface="Calibri" panose="020F0502020204030204" pitchFamily="34" charset="0"/>
            </a:endParaRPr>
          </a:p>
        </p:txBody>
      </p:sp>
      <p:sp>
        <p:nvSpPr>
          <p:cNvPr id="14" name="文本框 14"/>
          <p:cNvSpPr txBox="1"/>
          <p:nvPr/>
        </p:nvSpPr>
        <p:spPr>
          <a:xfrm>
            <a:off x="2039771" y="1085828"/>
            <a:ext cx="1615185" cy="646331"/>
          </a:xfrm>
          <a:prstGeom prst="rect">
            <a:avLst/>
          </a:prstGeom>
          <a:ln w="12700">
            <a:miter lim="400000"/>
          </a:ln>
        </p:spPr>
        <p:txBody>
          <a:bodyPr wrap="none" lIns="45719" rIns="45719">
            <a:spAutoFit/>
          </a:bodyPr>
          <a:lstStyle>
            <a:lvl1pPr algn="ctr">
              <a:defRPr sz="3600" b="1">
                <a:solidFill>
                  <a:srgbClr val="3F403E"/>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dirty="0" smtClean="0"/>
              <a:t>二选一 </a:t>
            </a:r>
            <a:endParaRPr dirty="0"/>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90975" y="917724"/>
            <a:ext cx="3409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indefinite" fill="hold"/>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4"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8" name="文本占位符 2"/>
          <p:cNvSpPr>
            <a:spLocks noGrp="1"/>
          </p:cNvSpPr>
          <p:nvPr>
            <p:ph type="body" idx="1"/>
          </p:nvPr>
        </p:nvSpPr>
        <p:spPr>
          <a:xfrm>
            <a:off x="307340" y="735965"/>
            <a:ext cx="7768590" cy="474345"/>
          </a:xfrm>
        </p:spPr>
        <p:txBody>
          <a:bodyPr>
            <a:normAutofit/>
          </a:bodyPr>
          <a:lstStyle/>
          <a:p>
            <a:r>
              <a:rPr lang="zh-CN" altLang="en-US" dirty="0"/>
              <a:t>建议信</a:t>
            </a:r>
            <a:endParaRPr lang="en-US" altLang="zh-CN" dirty="0"/>
          </a:p>
        </p:txBody>
      </p:sp>
      <p:sp>
        <p:nvSpPr>
          <p:cNvPr id="7" name="文本框 13"/>
          <p:cNvSpPr txBox="1"/>
          <p:nvPr/>
        </p:nvSpPr>
        <p:spPr>
          <a:xfrm>
            <a:off x="1836144" y="2379822"/>
            <a:ext cx="8148288" cy="3194721"/>
          </a:xfrm>
          <a:prstGeom prst="rect">
            <a:avLst/>
          </a:prstGeom>
          <a:ln w="12700">
            <a:miter lim="400000"/>
          </a:ln>
        </p:spPr>
        <p:txBody>
          <a:bodyPr wrap="square" lIns="45719" rIns="45719">
            <a:spAutoFit/>
          </a:bodyPr>
          <a:lstStyle>
            <a:lvl1pPr algn="ctr">
              <a:lnSpc>
                <a:spcPct val="120000"/>
              </a:lnSpc>
              <a:defRPr>
                <a:solidFill>
                  <a:srgbClr val="3F403E"/>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pPr algn="l"/>
            <a:r>
              <a:rPr lang="zh-CN" altLang="en-US" sz="2400" dirty="0" smtClean="0">
                <a:solidFill>
                  <a:schemeClr val="tx1"/>
                </a:solidFill>
                <a:latin typeface="Calibri" panose="020F0502020204030204" pitchFamily="34" charset="0"/>
              </a:rPr>
              <a:t>所以比较能让对方接受的说法是：两个都很好，的确都很值得一游。这样的情况要二选一，你的犹豫是有道理的。我完全明白。</a:t>
            </a:r>
            <a:endParaRPr lang="en-US" altLang="zh-CN" sz="2400" dirty="0" smtClean="0">
              <a:solidFill>
                <a:schemeClr val="tx1"/>
              </a:solidFill>
              <a:latin typeface="Calibri" panose="020F0502020204030204" pitchFamily="34" charset="0"/>
            </a:endParaRPr>
          </a:p>
          <a:p>
            <a:pPr algn="l"/>
            <a:r>
              <a:rPr lang="en-US" altLang="zh-CN" sz="2400" b="1" dirty="0" smtClean="0">
                <a:solidFill>
                  <a:schemeClr val="tx1"/>
                </a:solidFill>
                <a:latin typeface="Calibri" panose="020F0502020204030204" pitchFamily="34" charset="0"/>
              </a:rPr>
              <a:t>I can fully understand your hesitation. Both of the trips are highly recommended.</a:t>
            </a:r>
            <a:endParaRPr lang="en-US" altLang="zh-CN" sz="2400" b="1" dirty="0" smtClean="0">
              <a:solidFill>
                <a:schemeClr val="tx1"/>
              </a:solidFill>
              <a:latin typeface="Calibri" panose="020F0502020204030204" pitchFamily="34" charset="0"/>
            </a:endParaRPr>
          </a:p>
          <a:p>
            <a:pPr algn="l"/>
            <a:r>
              <a:rPr lang="en-US" altLang="zh-CN" sz="2400" b="1" dirty="0" smtClean="0">
                <a:solidFill>
                  <a:schemeClr val="tx1"/>
                </a:solidFill>
                <a:latin typeface="Calibri" panose="020F0502020204030204" pitchFamily="34" charset="0"/>
              </a:rPr>
              <a:t>Both of the two scenic spots are well worth visiting.</a:t>
            </a:r>
            <a:endParaRPr lang="en-US" altLang="zh-CN" sz="2400" b="1" dirty="0" smtClean="0">
              <a:solidFill>
                <a:schemeClr val="tx1"/>
              </a:solidFill>
              <a:latin typeface="Calibri" panose="020F0502020204030204" pitchFamily="34" charset="0"/>
            </a:endParaRPr>
          </a:p>
          <a:p>
            <a:pPr algn="l"/>
            <a:r>
              <a:rPr lang="en-US" altLang="zh-CN" sz="2400" b="1" dirty="0" smtClean="0">
                <a:solidFill>
                  <a:schemeClr val="tx1"/>
                </a:solidFill>
                <a:latin typeface="Calibri" panose="020F0502020204030204" pitchFamily="34" charset="0"/>
              </a:rPr>
              <a:t>It’s really a hard decision to make.</a:t>
            </a:r>
            <a:endParaRPr lang="en-US" altLang="zh-CN" sz="2400" b="1" dirty="0">
              <a:solidFill>
                <a:schemeClr val="tx1"/>
              </a:solidFill>
              <a:latin typeface="Calibri" panose="020F0502020204030204" pitchFamily="34" charset="0"/>
            </a:endParaRPr>
          </a:p>
        </p:txBody>
      </p:sp>
      <p:sp>
        <p:nvSpPr>
          <p:cNvPr id="9" name="文本框 14"/>
          <p:cNvSpPr txBox="1"/>
          <p:nvPr/>
        </p:nvSpPr>
        <p:spPr>
          <a:xfrm>
            <a:off x="2039771" y="1371588"/>
            <a:ext cx="1615185" cy="646331"/>
          </a:xfrm>
          <a:prstGeom prst="rect">
            <a:avLst/>
          </a:prstGeom>
          <a:ln w="12700">
            <a:miter lim="400000"/>
          </a:ln>
        </p:spPr>
        <p:txBody>
          <a:bodyPr wrap="none" lIns="45719" rIns="45719">
            <a:spAutoFit/>
          </a:bodyPr>
          <a:lstStyle>
            <a:lvl1pPr algn="ctr">
              <a:defRPr sz="3600" b="1">
                <a:solidFill>
                  <a:srgbClr val="3F403E"/>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dirty="0" smtClean="0"/>
              <a:t>二选一 </a:t>
            </a:r>
            <a:endParaRPr dirty="0"/>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91025" y="1160622"/>
            <a:ext cx="3409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indefinite" fill="hold"/>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9"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8" name="文本占位符 2"/>
          <p:cNvSpPr>
            <a:spLocks noGrp="1"/>
          </p:cNvSpPr>
          <p:nvPr>
            <p:ph type="body" idx="1"/>
          </p:nvPr>
        </p:nvSpPr>
        <p:spPr>
          <a:xfrm>
            <a:off x="307340" y="735965"/>
            <a:ext cx="7768590" cy="474345"/>
          </a:xfrm>
        </p:spPr>
        <p:txBody>
          <a:bodyPr>
            <a:normAutofit/>
          </a:bodyPr>
          <a:lstStyle/>
          <a:p>
            <a:r>
              <a:rPr lang="zh-CN" altLang="en-US" dirty="0"/>
              <a:t>建议信</a:t>
            </a:r>
            <a:endParaRPr lang="en-US" altLang="zh-CN" dirty="0"/>
          </a:p>
        </p:txBody>
      </p:sp>
      <p:grpSp>
        <p:nvGrpSpPr>
          <p:cNvPr id="17" name="图片 2"/>
          <p:cNvGrpSpPr/>
          <p:nvPr/>
        </p:nvGrpSpPr>
        <p:grpSpPr>
          <a:xfrm>
            <a:off x="1132321" y="1444742"/>
            <a:ext cx="4769053" cy="3576791"/>
            <a:chOff x="0" y="0"/>
            <a:chExt cx="4769052" cy="3576790"/>
          </a:xfrm>
        </p:grpSpPr>
        <p:sp>
          <p:nvSpPr>
            <p:cNvPr id="18" name="矩形"/>
            <p:cNvSpPr/>
            <p:nvPr/>
          </p:nvSpPr>
          <p:spPr>
            <a:xfrm>
              <a:off x="0" y="0"/>
              <a:ext cx="4769052" cy="3576790"/>
            </a:xfrm>
            <a:prstGeom prst="rect">
              <a:avLst/>
            </a:prstGeom>
            <a:solidFill>
              <a:srgbClr val="FCFCFD"/>
            </a:solidFill>
            <a:ln w="12700" cap="flat">
              <a:noFill/>
              <a:miter lim="400000"/>
            </a:ln>
            <a:effectLst/>
          </p:spPr>
          <p:txBody>
            <a:bodyPr wrap="square" lIns="45719" tIns="45719" rIns="45719" bIns="45719" numCol="1" anchor="ctr">
              <a:noAutofit/>
            </a:bodyPr>
            <a:lstStyle/>
            <a:p/>
          </p:txBody>
        </p:sp>
        <p:pic>
          <p:nvPicPr>
            <p:cNvPr id="19" name="image5.jpe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4769052" cy="3576788"/>
            </a:xfrm>
            <a:prstGeom prst="rect">
              <a:avLst/>
            </a:prstGeom>
            <a:ln w="12700" cap="flat">
              <a:noFill/>
              <a:miter lim="400000"/>
              <a:headEnd/>
              <a:tailEnd/>
            </a:ln>
            <a:effectLst>
              <a:outerShdw blurRad="254000" dist="38100" dir="5400000" rotWithShape="0">
                <a:srgbClr val="969F98">
                  <a:alpha val="40000"/>
                </a:srgbClr>
              </a:outerShdw>
            </a:effectLst>
          </p:spPr>
        </p:pic>
      </p:grpSp>
      <p:sp>
        <p:nvSpPr>
          <p:cNvPr id="20" name="文本框 8"/>
          <p:cNvSpPr txBox="1"/>
          <p:nvPr/>
        </p:nvSpPr>
        <p:spPr>
          <a:xfrm>
            <a:off x="2423592" y="5054001"/>
            <a:ext cx="3142846" cy="584775"/>
          </a:xfrm>
          <a:prstGeom prst="rect">
            <a:avLst/>
          </a:prstGeom>
          <a:ln w="12700">
            <a:miter lim="400000"/>
          </a:ln>
        </p:spPr>
        <p:txBody>
          <a:bodyPr wrap="none" lIns="45719" rIns="45719">
            <a:spAutoFit/>
          </a:bodyPr>
          <a:lstStyle>
            <a:lvl1pPr algn="ctr">
              <a:defRPr sz="3200" b="1">
                <a:solidFill>
                  <a:srgbClr val="F9B35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dirty="0" smtClean="0"/>
              <a:t>Travel Route A</a:t>
            </a:r>
            <a:endParaRPr dirty="0"/>
          </a:p>
        </p:txBody>
      </p:sp>
      <p:sp>
        <p:nvSpPr>
          <p:cNvPr id="21" name="文本框 9"/>
          <p:cNvSpPr txBox="1"/>
          <p:nvPr/>
        </p:nvSpPr>
        <p:spPr>
          <a:xfrm>
            <a:off x="900967" y="5638775"/>
            <a:ext cx="4769052" cy="380553"/>
          </a:xfrm>
          <a:prstGeom prst="rect">
            <a:avLst/>
          </a:prstGeom>
          <a:ln w="12700">
            <a:miter lim="400000"/>
          </a:ln>
        </p:spPr>
        <p:txBody>
          <a:bodyPr lIns="45719" rIns="45719">
            <a:spAutoFit/>
          </a:bodyPr>
          <a:lstStyle>
            <a:lvl1pPr algn="r">
              <a:lnSpc>
                <a:spcPct val="120000"/>
              </a:lnSpc>
              <a:defRPr>
                <a:solidFill>
                  <a:srgbClr val="969F98"/>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rPr lang="en-US" dirty="0" smtClean="0">
                <a:solidFill>
                  <a:schemeClr val="tx1"/>
                </a:solidFill>
              </a:rPr>
              <a:t>The trip to the Yangtze River</a:t>
            </a:r>
            <a:endParaRPr dirty="0">
              <a:solidFill>
                <a:schemeClr val="tx1"/>
              </a:solidFill>
            </a:endParaRPr>
          </a:p>
        </p:txBody>
      </p:sp>
      <p:sp>
        <p:nvSpPr>
          <p:cNvPr id="22" name="文本框 10"/>
          <p:cNvSpPr txBox="1"/>
          <p:nvPr/>
        </p:nvSpPr>
        <p:spPr>
          <a:xfrm>
            <a:off x="6261064" y="2127320"/>
            <a:ext cx="4248169" cy="3379387"/>
          </a:xfrm>
          <a:prstGeom prst="rect">
            <a:avLst/>
          </a:prstGeom>
          <a:ln w="12700">
            <a:miter lim="400000"/>
          </a:ln>
        </p:spPr>
        <p:txBody>
          <a:bodyPr lIns="45719" rIns="45719">
            <a:spAutoFit/>
          </a:bodyPr>
          <a:lstStyle>
            <a:lvl1pPr>
              <a:lnSpc>
                <a:spcPct val="120000"/>
              </a:lnSpc>
              <a:defRPr>
                <a:solidFill>
                  <a:srgbClr val="3F403E"/>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rPr lang="zh-CN" altLang="en-US" dirty="0" smtClean="0"/>
              <a:t>完全是你说了算 </a:t>
            </a:r>
            <a:endParaRPr lang="en-US" altLang="zh-CN" dirty="0" smtClean="0"/>
          </a:p>
          <a:p>
            <a:r>
              <a:rPr lang="en-US" sz="2000" b="1" dirty="0" smtClean="0">
                <a:latin typeface="Calibri" panose="020F0502020204030204" pitchFamily="34" charset="0"/>
                <a:ea typeface="+mj-ea"/>
              </a:rPr>
              <a:t>Since you are fond of relaxing travel, </a:t>
            </a:r>
            <a:endParaRPr lang="en-US" sz="2000" b="1" dirty="0" smtClean="0">
              <a:latin typeface="Calibri" panose="020F0502020204030204" pitchFamily="34" charset="0"/>
              <a:ea typeface="+mj-ea"/>
            </a:endParaRPr>
          </a:p>
          <a:p>
            <a:r>
              <a:rPr lang="en-US" sz="2000" b="1" dirty="0" smtClean="0">
                <a:latin typeface="Calibri" panose="020F0502020204030204" pitchFamily="34" charset="0"/>
                <a:ea typeface="+mj-ea"/>
              </a:rPr>
              <a:t>I think the tour along the Yangtze River will be more suitable for you. Besides, you are always curious about the lives of the local people in China, and now you will have the golden opportunity to explore and experience while travelling along the River. </a:t>
            </a:r>
            <a:endParaRPr sz="2000" b="1" dirty="0">
              <a:latin typeface="Calibri" panose="020F0502020204030204" pitchFamily="34" charset="0"/>
              <a:ea typeface="+mj-ea"/>
            </a:endParaRPr>
          </a:p>
        </p:txBody>
      </p:sp>
      <p:sp>
        <p:nvSpPr>
          <p:cNvPr id="23" name="文本框 11"/>
          <p:cNvSpPr txBox="1"/>
          <p:nvPr/>
        </p:nvSpPr>
        <p:spPr>
          <a:xfrm>
            <a:off x="6261064" y="1309172"/>
            <a:ext cx="4415630" cy="461665"/>
          </a:xfrm>
          <a:prstGeom prst="rect">
            <a:avLst/>
          </a:prstGeom>
          <a:ln w="12700">
            <a:miter lim="400000"/>
          </a:ln>
        </p:spPr>
        <p:txBody>
          <a:bodyPr wrap="none" lIns="45719" rIns="45719">
            <a:spAutoFit/>
          </a:bodyPr>
          <a:lstStyle>
            <a:lvl1pPr>
              <a:defRPr sz="2400" b="1">
                <a:solidFill>
                  <a:srgbClr val="3F403E"/>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dirty="0"/>
              <a:t>考虑</a:t>
            </a:r>
            <a:r>
              <a:rPr lang="zh-CN" altLang="en-US" dirty="0" smtClean="0"/>
              <a:t>一下</a:t>
            </a:r>
            <a:r>
              <a:rPr lang="en-US" altLang="zh-CN" dirty="0" smtClean="0"/>
              <a:t>Jim</a:t>
            </a:r>
            <a:r>
              <a:rPr lang="zh-CN" altLang="en-US" dirty="0" smtClean="0"/>
              <a:t>这个人的兴趣爱好 </a:t>
            </a:r>
            <a:endParaRPr dirty="0"/>
          </a:p>
        </p:txBody>
      </p:sp>
      <p:pic>
        <p:nvPicPr>
          <p:cNvPr id="3" name="图片 2"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build="p"/>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8" name="文本占位符 2"/>
          <p:cNvSpPr>
            <a:spLocks noGrp="1"/>
          </p:cNvSpPr>
          <p:nvPr>
            <p:ph type="body" idx="1"/>
          </p:nvPr>
        </p:nvSpPr>
        <p:spPr>
          <a:xfrm>
            <a:off x="307340" y="735965"/>
            <a:ext cx="7768590" cy="474345"/>
          </a:xfrm>
        </p:spPr>
        <p:txBody>
          <a:bodyPr>
            <a:normAutofit/>
          </a:bodyPr>
          <a:lstStyle/>
          <a:p>
            <a:r>
              <a:rPr lang="zh-CN" altLang="en-US" dirty="0"/>
              <a:t>建议信</a:t>
            </a:r>
            <a:endParaRPr lang="en-US" altLang="zh-CN" dirty="0"/>
          </a:p>
        </p:txBody>
      </p:sp>
      <p:grpSp>
        <p:nvGrpSpPr>
          <p:cNvPr id="12" name="图片 2"/>
          <p:cNvGrpSpPr/>
          <p:nvPr/>
        </p:nvGrpSpPr>
        <p:grpSpPr>
          <a:xfrm>
            <a:off x="1132321" y="1444742"/>
            <a:ext cx="4769053" cy="3576791"/>
            <a:chOff x="0" y="0"/>
            <a:chExt cx="4769052" cy="3576790"/>
          </a:xfrm>
        </p:grpSpPr>
        <p:sp>
          <p:nvSpPr>
            <p:cNvPr id="13" name="矩形"/>
            <p:cNvSpPr/>
            <p:nvPr/>
          </p:nvSpPr>
          <p:spPr>
            <a:xfrm>
              <a:off x="0" y="0"/>
              <a:ext cx="4769052" cy="3576790"/>
            </a:xfrm>
            <a:prstGeom prst="rect">
              <a:avLst/>
            </a:prstGeom>
            <a:solidFill>
              <a:srgbClr val="FCFCFD"/>
            </a:solidFill>
            <a:ln w="12700" cap="flat">
              <a:noFill/>
              <a:miter lim="400000"/>
            </a:ln>
            <a:effectLst/>
          </p:spPr>
          <p:txBody>
            <a:bodyPr wrap="square" lIns="45719" tIns="45719" rIns="45719" bIns="45719" numCol="1" anchor="ctr">
              <a:noAutofit/>
            </a:bodyPr>
            <a:lstStyle/>
            <a:p/>
          </p:txBody>
        </p:sp>
        <p:pic>
          <p:nvPicPr>
            <p:cNvPr id="14" name="image5.jpe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4769051" cy="3576788"/>
            </a:xfrm>
            <a:prstGeom prst="rect">
              <a:avLst/>
            </a:prstGeom>
            <a:ln w="12700" cap="flat">
              <a:noFill/>
              <a:miter lim="400000"/>
              <a:headEnd/>
              <a:tailEnd/>
            </a:ln>
            <a:effectLst>
              <a:outerShdw blurRad="254000" dist="38100" dir="5400000" rotWithShape="0">
                <a:srgbClr val="969F98">
                  <a:alpha val="40000"/>
                </a:srgbClr>
              </a:outerShdw>
            </a:effectLst>
          </p:spPr>
        </p:pic>
      </p:grpSp>
      <p:sp>
        <p:nvSpPr>
          <p:cNvPr id="15" name="文本框 8"/>
          <p:cNvSpPr txBox="1"/>
          <p:nvPr/>
        </p:nvSpPr>
        <p:spPr>
          <a:xfrm>
            <a:off x="2438019" y="5082577"/>
            <a:ext cx="3113992" cy="584775"/>
          </a:xfrm>
          <a:prstGeom prst="rect">
            <a:avLst/>
          </a:prstGeom>
          <a:ln w="12700">
            <a:miter lim="400000"/>
          </a:ln>
        </p:spPr>
        <p:txBody>
          <a:bodyPr wrap="none" lIns="45719" rIns="45719">
            <a:spAutoFit/>
          </a:bodyPr>
          <a:lstStyle>
            <a:lvl1pPr algn="ctr">
              <a:defRPr sz="3200" b="1">
                <a:solidFill>
                  <a:srgbClr val="F9B35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dirty="0" smtClean="0"/>
              <a:t>Travel Route </a:t>
            </a:r>
            <a:r>
              <a:rPr lang="en-US" altLang="zh-CN" dirty="0" smtClean="0"/>
              <a:t>B</a:t>
            </a:r>
            <a:endParaRPr dirty="0"/>
          </a:p>
        </p:txBody>
      </p:sp>
      <p:sp>
        <p:nvSpPr>
          <p:cNvPr id="16" name="文本框 9"/>
          <p:cNvSpPr txBox="1"/>
          <p:nvPr/>
        </p:nvSpPr>
        <p:spPr>
          <a:xfrm>
            <a:off x="900967" y="5667351"/>
            <a:ext cx="4769052" cy="424732"/>
          </a:xfrm>
          <a:prstGeom prst="rect">
            <a:avLst/>
          </a:prstGeom>
          <a:ln w="12700">
            <a:miter lim="400000"/>
          </a:ln>
        </p:spPr>
        <p:txBody>
          <a:bodyPr lIns="45719" rIns="45719">
            <a:spAutoFit/>
          </a:bodyPr>
          <a:lstStyle>
            <a:lvl1pPr algn="r">
              <a:lnSpc>
                <a:spcPct val="120000"/>
              </a:lnSpc>
              <a:defRPr>
                <a:solidFill>
                  <a:srgbClr val="969F98"/>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rPr lang="en-US" dirty="0" smtClean="0">
                <a:solidFill>
                  <a:schemeClr val="tx1"/>
                </a:solidFill>
              </a:rPr>
              <a:t>The trip to </a:t>
            </a:r>
            <a:r>
              <a:rPr lang="en-US" altLang="zh-CN" dirty="0" smtClean="0">
                <a:solidFill>
                  <a:schemeClr val="tx1"/>
                </a:solidFill>
              </a:rPr>
              <a:t>Mount Tai</a:t>
            </a:r>
            <a:endParaRPr dirty="0">
              <a:solidFill>
                <a:schemeClr val="tx1"/>
              </a:solidFill>
            </a:endParaRPr>
          </a:p>
        </p:txBody>
      </p:sp>
      <p:sp>
        <p:nvSpPr>
          <p:cNvPr id="24" name="文本框 10"/>
          <p:cNvSpPr txBox="1"/>
          <p:nvPr/>
        </p:nvSpPr>
        <p:spPr>
          <a:xfrm>
            <a:off x="6011977" y="2141608"/>
            <a:ext cx="5472607" cy="3083921"/>
          </a:xfrm>
          <a:prstGeom prst="rect">
            <a:avLst/>
          </a:prstGeom>
          <a:ln w="12700">
            <a:miter lim="400000"/>
          </a:ln>
        </p:spPr>
        <p:txBody>
          <a:bodyPr wrap="square" lIns="45719" rIns="45719">
            <a:spAutoFit/>
          </a:bodyPr>
          <a:lstStyle>
            <a:lvl1pPr>
              <a:lnSpc>
                <a:spcPct val="120000"/>
              </a:lnSpc>
              <a:defRPr>
                <a:solidFill>
                  <a:srgbClr val="3F403E"/>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rPr lang="zh-CN" altLang="en-US" dirty="0">
                <a:solidFill>
                  <a:schemeClr val="tx1"/>
                </a:solidFill>
              </a:rPr>
              <a:t>这个</a:t>
            </a:r>
            <a:r>
              <a:rPr lang="zh-CN" altLang="en-US" dirty="0" smtClean="0">
                <a:solidFill>
                  <a:schemeClr val="tx1"/>
                </a:solidFill>
              </a:rPr>
              <a:t>完全是你说了算，哈哈</a:t>
            </a:r>
            <a:r>
              <a:rPr lang="en-US" altLang="zh-CN" dirty="0" smtClean="0">
                <a:solidFill>
                  <a:schemeClr val="tx1"/>
                </a:solidFill>
              </a:rPr>
              <a:t>~~~</a:t>
            </a:r>
            <a:endParaRPr lang="en-US" altLang="zh-CN" dirty="0" smtClean="0">
              <a:solidFill>
                <a:schemeClr val="tx1"/>
              </a:solidFill>
            </a:endParaRPr>
          </a:p>
          <a:p>
            <a:r>
              <a:rPr lang="en-US" sz="2400" b="1" dirty="0" smtClean="0">
                <a:solidFill>
                  <a:schemeClr val="tx1"/>
                </a:solidFill>
                <a:latin typeface="Calibri" panose="020F0502020204030204" pitchFamily="34" charset="0"/>
              </a:rPr>
              <a:t>Since you are a keen lover of mountain climbing</a:t>
            </a:r>
            <a:r>
              <a:rPr lang="en-US" sz="2400" dirty="0" smtClean="0">
                <a:solidFill>
                  <a:schemeClr val="tx1"/>
                </a:solidFill>
                <a:latin typeface="Calibri" panose="020F0502020204030204" pitchFamily="34" charset="0"/>
              </a:rPr>
              <a:t>, I think climbing Mount Tai will give you an entirely different experience. Even better, enjoying a fantastic sunrise at the top of the mountain is bound to be a cherished memory in your lifetime.</a:t>
            </a:r>
            <a:endParaRPr sz="2400" dirty="0">
              <a:solidFill>
                <a:schemeClr val="tx1"/>
              </a:solidFill>
              <a:latin typeface="Calibri" panose="020F0502020204030204" pitchFamily="34" charset="0"/>
            </a:endParaRPr>
          </a:p>
        </p:txBody>
      </p:sp>
      <p:sp>
        <p:nvSpPr>
          <p:cNvPr id="25" name="文本框 11"/>
          <p:cNvSpPr txBox="1"/>
          <p:nvPr/>
        </p:nvSpPr>
        <p:spPr>
          <a:xfrm>
            <a:off x="6475384" y="1323460"/>
            <a:ext cx="4415630" cy="461665"/>
          </a:xfrm>
          <a:prstGeom prst="rect">
            <a:avLst/>
          </a:prstGeom>
          <a:ln w="12700">
            <a:miter lim="400000"/>
          </a:ln>
        </p:spPr>
        <p:txBody>
          <a:bodyPr wrap="none" lIns="45719" rIns="45719">
            <a:spAutoFit/>
          </a:bodyPr>
          <a:lstStyle>
            <a:lvl1pPr>
              <a:defRPr sz="2400" b="1">
                <a:solidFill>
                  <a:srgbClr val="3F403E"/>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dirty="0"/>
              <a:t>考虑</a:t>
            </a:r>
            <a:r>
              <a:rPr lang="zh-CN" altLang="en-US" dirty="0" smtClean="0"/>
              <a:t>一下</a:t>
            </a:r>
            <a:r>
              <a:rPr lang="en-US" altLang="zh-CN" dirty="0" smtClean="0"/>
              <a:t>Jim</a:t>
            </a:r>
            <a:r>
              <a:rPr lang="zh-CN" altLang="en-US" dirty="0" smtClean="0"/>
              <a:t>这个人的兴趣爱好 </a:t>
            </a:r>
            <a:endParaRPr dirty="0"/>
          </a:p>
        </p:txBody>
      </p:sp>
      <p:pic>
        <p:nvPicPr>
          <p:cNvPr id="3" name="图片 2"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indefinite" fill="hold"/>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indefinite" fill="hold"/>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indefinite" fill="hold"/>
                                        <p:tgtEl>
                                          <p:spTgt spid="25"/>
                                        </p:tgtEl>
                                        <p:attrNameLst>
                                          <p:attrName>style.visibility</p:attrName>
                                        </p:attrNameLst>
                                      </p:cBhvr>
                                      <p:to>
                                        <p:strVal val="visible"/>
                                      </p:to>
                                    </p:set>
                                    <p:animEffect transition="in" filter="wipe(left)">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indefinite" fill="hold"/>
                                        <p:tgtEl>
                                          <p:spTgt spid="24"/>
                                        </p:tgtEl>
                                        <p:attrNameLst>
                                          <p:attrName>style.visibility</p:attrName>
                                        </p:attrNameLst>
                                      </p:cBhvr>
                                      <p:to>
                                        <p:strVal val="visible"/>
                                      </p:to>
                                    </p:set>
                                    <p:animEffect transition="in" filter="wipe(up)">
                                      <p:cBhvr>
                                        <p:cTn id="2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6" grpId="0" animBg="1" advAuto="0"/>
      <p:bldP spid="24" grpId="0" animBg="1" advAuto="0"/>
      <p:bldP spid="25"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8" name="文本占位符 2"/>
          <p:cNvSpPr>
            <a:spLocks noGrp="1"/>
          </p:cNvSpPr>
          <p:nvPr>
            <p:ph type="body" idx="1"/>
          </p:nvPr>
        </p:nvSpPr>
        <p:spPr>
          <a:xfrm>
            <a:off x="307340" y="735965"/>
            <a:ext cx="7768590" cy="474345"/>
          </a:xfrm>
        </p:spPr>
        <p:txBody>
          <a:bodyPr>
            <a:normAutofit/>
          </a:bodyPr>
          <a:lstStyle/>
          <a:p>
            <a:r>
              <a:rPr lang="zh-CN" altLang="en-US" dirty="0"/>
              <a:t>建议信</a:t>
            </a:r>
            <a:endParaRPr lang="en-US" altLang="zh-CN" dirty="0"/>
          </a:p>
        </p:txBody>
      </p:sp>
      <p:grpSp>
        <p:nvGrpSpPr>
          <p:cNvPr id="17" name="图片 2"/>
          <p:cNvGrpSpPr/>
          <p:nvPr/>
        </p:nvGrpSpPr>
        <p:grpSpPr>
          <a:xfrm>
            <a:off x="8202874" y="1085308"/>
            <a:ext cx="2291828" cy="3454826"/>
            <a:chOff x="0" y="0"/>
            <a:chExt cx="4439714" cy="5369717"/>
          </a:xfrm>
        </p:grpSpPr>
        <p:sp>
          <p:nvSpPr>
            <p:cNvPr id="18" name="矩形"/>
            <p:cNvSpPr/>
            <p:nvPr/>
          </p:nvSpPr>
          <p:spPr>
            <a:xfrm>
              <a:off x="0" y="0"/>
              <a:ext cx="4295774" cy="5369717"/>
            </a:xfrm>
            <a:prstGeom prst="rect">
              <a:avLst/>
            </a:prstGeom>
            <a:solidFill>
              <a:srgbClr val="FCFCFD"/>
            </a:solidFill>
            <a:ln w="12700" cap="flat">
              <a:noFill/>
              <a:miter lim="400000"/>
            </a:ln>
            <a:effectLst/>
          </p:spPr>
          <p:txBody>
            <a:bodyPr wrap="square" lIns="45719" tIns="45719" rIns="45719" bIns="45719" numCol="1" anchor="ctr">
              <a:noAutofit/>
            </a:bodyPr>
            <a:lstStyle/>
            <a:p/>
          </p:txBody>
        </p:sp>
        <p:pic>
          <p:nvPicPr>
            <p:cNvPr id="19" name="image6.jpe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1586" y="0"/>
              <a:ext cx="3878128" cy="5369717"/>
            </a:xfrm>
            <a:prstGeom prst="rect">
              <a:avLst/>
            </a:prstGeom>
            <a:ln w="12700" cap="flat">
              <a:noFill/>
              <a:miter lim="400000"/>
              <a:headEnd/>
              <a:tailEnd/>
            </a:ln>
            <a:effectLst>
              <a:outerShdw blurRad="127000" dist="38100" dir="5400000" rotWithShape="0">
                <a:srgbClr val="969F98">
                  <a:alpha val="40000"/>
                </a:srgbClr>
              </a:outerShdw>
            </a:effectLst>
          </p:spPr>
        </p:pic>
      </p:grpSp>
      <p:sp>
        <p:nvSpPr>
          <p:cNvPr id="20" name="文本框 3"/>
          <p:cNvSpPr txBox="1"/>
          <p:nvPr/>
        </p:nvSpPr>
        <p:spPr>
          <a:xfrm>
            <a:off x="695325" y="1494670"/>
            <a:ext cx="4248168" cy="1938992"/>
          </a:xfrm>
          <a:prstGeom prst="rect">
            <a:avLst/>
          </a:prstGeom>
          <a:ln w="12700">
            <a:miter lim="400000"/>
          </a:ln>
        </p:spPr>
        <p:txBody>
          <a:bodyPr lIns="45719" rIns="45719">
            <a:spAutoFit/>
          </a:bodyPr>
          <a:lstStyle>
            <a:lvl1pPr>
              <a:lnSpc>
                <a:spcPct val="120000"/>
              </a:lnSpc>
              <a:defRPr>
                <a:solidFill>
                  <a:srgbClr val="3F403E"/>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rPr lang="en-US" sz="2000" b="1" dirty="0" smtClean="0">
                <a:solidFill>
                  <a:schemeClr val="tx1"/>
                </a:solidFill>
                <a:latin typeface="Calibri" panose="020F0502020204030204" pitchFamily="34" charset="0"/>
              </a:rPr>
              <a:t>You will be greeted with a fantastic view along the tour: lofty mountains, winding rivers, clean waters and unique landscape on the banks.</a:t>
            </a:r>
            <a:endParaRPr lang="en-US" sz="2000" b="1" dirty="0" smtClean="0">
              <a:solidFill>
                <a:schemeClr val="tx1"/>
              </a:solidFill>
              <a:latin typeface="Calibri" panose="020F0502020204030204" pitchFamily="34" charset="0"/>
            </a:endParaRPr>
          </a:p>
          <a:p>
            <a:r>
              <a:rPr lang="en-US" altLang="zh-CN" sz="2000" b="1" dirty="0">
                <a:solidFill>
                  <a:schemeClr val="tx1"/>
                </a:solidFill>
                <a:latin typeface="Calibri" panose="020F0502020204030204" pitchFamily="34" charset="0"/>
              </a:rPr>
              <a:t>It will be a feast for your eyes</a:t>
            </a:r>
            <a:r>
              <a:rPr lang="en-US" altLang="zh-CN" sz="2000" b="1" dirty="0" smtClean="0">
                <a:solidFill>
                  <a:schemeClr val="tx1"/>
                </a:solidFill>
                <a:latin typeface="Calibri" panose="020F0502020204030204" pitchFamily="34" charset="0"/>
              </a:rPr>
              <a:t>.</a:t>
            </a:r>
            <a:r>
              <a:rPr lang="en-US" sz="2000" b="1" dirty="0" smtClean="0">
                <a:solidFill>
                  <a:schemeClr val="tx1"/>
                </a:solidFill>
                <a:latin typeface="Calibri" panose="020F0502020204030204" pitchFamily="34" charset="0"/>
              </a:rPr>
              <a:t> </a:t>
            </a:r>
            <a:endParaRPr sz="2000" b="1" dirty="0">
              <a:solidFill>
                <a:schemeClr val="tx1"/>
              </a:solidFill>
              <a:latin typeface="Calibri" panose="020F0502020204030204" pitchFamily="34" charset="0"/>
            </a:endParaRPr>
          </a:p>
        </p:txBody>
      </p:sp>
      <p:sp>
        <p:nvSpPr>
          <p:cNvPr id="21" name="文本框 4"/>
          <p:cNvSpPr txBox="1"/>
          <p:nvPr/>
        </p:nvSpPr>
        <p:spPr>
          <a:xfrm>
            <a:off x="551384" y="1019432"/>
            <a:ext cx="7272182" cy="461665"/>
          </a:xfrm>
          <a:prstGeom prst="rect">
            <a:avLst/>
          </a:prstGeom>
          <a:ln w="12700">
            <a:miter lim="400000"/>
          </a:ln>
        </p:spPr>
        <p:txBody>
          <a:bodyPr wrap="none" lIns="45719" rIns="45719">
            <a:spAutoFit/>
          </a:bodyPr>
          <a:lstStyle>
            <a:lvl1pPr>
              <a:defRPr sz="2400" b="1">
                <a:solidFill>
                  <a:srgbClr val="F9B35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dirty="0" smtClean="0"/>
              <a:t>Some other reasons for your recommendation</a:t>
            </a:r>
            <a:endParaRPr dirty="0"/>
          </a:p>
        </p:txBody>
      </p:sp>
      <p:sp>
        <p:nvSpPr>
          <p:cNvPr id="22" name="文本框 9"/>
          <p:cNvSpPr txBox="1"/>
          <p:nvPr/>
        </p:nvSpPr>
        <p:spPr>
          <a:xfrm>
            <a:off x="695325" y="3459848"/>
            <a:ext cx="4248168" cy="3010055"/>
          </a:xfrm>
          <a:prstGeom prst="rect">
            <a:avLst/>
          </a:prstGeom>
          <a:ln w="12700">
            <a:miter lim="400000"/>
          </a:ln>
        </p:spPr>
        <p:txBody>
          <a:bodyPr lIns="45719" rIns="45719">
            <a:spAutoFit/>
          </a:bodyPr>
          <a:lstStyle>
            <a:lvl1pPr>
              <a:lnSpc>
                <a:spcPct val="120000"/>
              </a:lnSpc>
              <a:defRPr>
                <a:solidFill>
                  <a:srgbClr val="3F403E"/>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rPr lang="en-US" sz="2000" b="1" dirty="0">
                <a:solidFill>
                  <a:schemeClr val="tx1"/>
                </a:solidFill>
                <a:latin typeface="Calibri" panose="020F0502020204030204" pitchFamily="34" charset="0"/>
              </a:rPr>
              <a:t>Admiring the sunset </a:t>
            </a:r>
            <a:r>
              <a:rPr lang="en-US" altLang="zh-CN" sz="2000" b="1" dirty="0">
                <a:solidFill>
                  <a:schemeClr val="tx1"/>
                </a:solidFill>
                <a:latin typeface="Calibri" panose="020F0502020204030204" pitchFamily="34" charset="0"/>
              </a:rPr>
              <a:t>on a luxurious cruise ship will surely be an unforgettable experience.</a:t>
            </a:r>
            <a:endParaRPr lang="en-US" altLang="zh-CN" sz="2000" b="1" dirty="0">
              <a:solidFill>
                <a:schemeClr val="tx1"/>
              </a:solidFill>
              <a:latin typeface="Calibri" panose="020F0502020204030204" pitchFamily="34" charset="0"/>
            </a:endParaRPr>
          </a:p>
          <a:p>
            <a:r>
              <a:rPr lang="en-US" altLang="zh-CN" sz="2000" b="1" dirty="0">
                <a:solidFill>
                  <a:schemeClr val="tx1"/>
                </a:solidFill>
                <a:latin typeface="Calibri" panose="020F0502020204030204" pitchFamily="34" charset="0"/>
              </a:rPr>
              <a:t>By the way, you will have a chance to taste </a:t>
            </a:r>
            <a:r>
              <a:rPr lang="en-US" altLang="zh-CN" sz="2000" b="1" dirty="0" smtClean="0">
                <a:solidFill>
                  <a:schemeClr val="tx1"/>
                </a:solidFill>
                <a:latin typeface="Calibri" panose="020F0502020204030204" pitchFamily="34" charset="0"/>
              </a:rPr>
              <a:t>the mouth-watering </a:t>
            </a:r>
            <a:r>
              <a:rPr lang="en-US" altLang="zh-CN" sz="2000" b="1" dirty="0">
                <a:solidFill>
                  <a:schemeClr val="tx1"/>
                </a:solidFill>
                <a:latin typeface="Calibri" panose="020F0502020204030204" pitchFamily="34" charset="0"/>
              </a:rPr>
              <a:t>local flavor, which is totally different from that in your hometown.</a:t>
            </a:r>
            <a:endParaRPr lang="en-US" altLang="zh-CN" sz="2000" b="1" dirty="0">
              <a:solidFill>
                <a:schemeClr val="tx1"/>
              </a:solidFill>
              <a:latin typeface="Calibri" panose="020F0502020204030204" pitchFamily="34" charset="0"/>
            </a:endParaRPr>
          </a:p>
          <a:p>
            <a:endParaRPr dirty="0"/>
          </a:p>
        </p:txBody>
      </p:sp>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5799" y="3168534"/>
            <a:ext cx="3627229" cy="2044881"/>
          </a:xfrm>
          <a:prstGeom prst="rect">
            <a:avLst/>
          </a:prstGeom>
        </p:spPr>
      </p:pic>
      <p:pic>
        <p:nvPicPr>
          <p:cNvPr id="3" name="图片 2" descr="水印"/>
          <p:cNvPicPr>
            <a:picLocks noChangeAspect="1"/>
          </p:cNvPicPr>
          <p:nvPr userDrawn="1"/>
        </p:nvPicPr>
        <p:blipFill>
          <a:blip r:embed="rId3"/>
          <a:stretch>
            <a:fillRect/>
          </a:stretch>
        </p:blipFill>
        <p:spPr>
          <a:xfrm>
            <a:off x="6915150" y="63500"/>
            <a:ext cx="5173345" cy="167449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indefinite" fill="hold"/>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indefinite" fill="hold"/>
                                        <p:tgtEl>
                                          <p:spTgt spid="20">
                                            <p:bg/>
                                          </p:spTgt>
                                        </p:tgtEl>
                                        <p:attrNameLst>
                                          <p:attrName>style.visibility</p:attrName>
                                        </p:attrNameLst>
                                      </p:cBhvr>
                                      <p:to>
                                        <p:strVal val="visible"/>
                                      </p:to>
                                    </p:set>
                                    <p:animEffect transition="in" filter="wipe(up)">
                                      <p:cBhvr>
                                        <p:cTn id="17" dur="1000"/>
                                        <p:tgtEl>
                                          <p:spTgt spid="20">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indefinite" fill="hold"/>
                                        <p:tgtEl>
                                          <p:spTgt spid="20">
                                            <p:txEl>
                                              <p:pRg st="0" end="0"/>
                                            </p:txEl>
                                          </p:spTgt>
                                        </p:tgtEl>
                                        <p:attrNameLst>
                                          <p:attrName>style.visibility</p:attrName>
                                        </p:attrNameLst>
                                      </p:cBhvr>
                                      <p:to>
                                        <p:strVal val="visible"/>
                                      </p:to>
                                    </p:set>
                                    <p:animEffect transition="in" filter="wipe(up)">
                                      <p:cBhvr>
                                        <p:cTn id="22" dur="10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indefinite" fill="hold"/>
                                        <p:tgtEl>
                                          <p:spTgt spid="20">
                                            <p:txEl>
                                              <p:pRg st="1" end="1"/>
                                            </p:txEl>
                                          </p:spTgt>
                                        </p:tgtEl>
                                        <p:attrNameLst>
                                          <p:attrName>style.visibility</p:attrName>
                                        </p:attrNameLst>
                                      </p:cBhvr>
                                      <p:to>
                                        <p:strVal val="visible"/>
                                      </p:to>
                                    </p:set>
                                    <p:animEffect transition="in" filter="wipe(up)">
                                      <p:cBhvr>
                                        <p:cTn id="27" dur="1000"/>
                                        <p:tgtEl>
                                          <p:spTgt spid="2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indefinite" fill="hold"/>
                                        <p:tgtEl>
                                          <p:spTgt spid="22">
                                            <p:bg/>
                                          </p:spTgt>
                                        </p:tgtEl>
                                        <p:attrNameLst>
                                          <p:attrName>style.visibility</p:attrName>
                                        </p:attrNameLst>
                                      </p:cBhvr>
                                      <p:to>
                                        <p:strVal val="visible"/>
                                      </p:to>
                                    </p:set>
                                    <p:animEffect transition="in" filter="wipe(up)">
                                      <p:cBhvr>
                                        <p:cTn id="32" dur="1000"/>
                                        <p:tgtEl>
                                          <p:spTgt spid="22">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indefinite" fill="hold"/>
                                        <p:tgtEl>
                                          <p:spTgt spid="22">
                                            <p:txEl>
                                              <p:pRg st="0" end="0"/>
                                            </p:txEl>
                                          </p:spTgt>
                                        </p:tgtEl>
                                        <p:attrNameLst>
                                          <p:attrName>style.visibility</p:attrName>
                                        </p:attrNameLst>
                                      </p:cBhvr>
                                      <p:to>
                                        <p:strVal val="visible"/>
                                      </p:to>
                                    </p:set>
                                    <p:animEffect transition="in" filter="wipe(up)">
                                      <p:cBhvr>
                                        <p:cTn id="37" dur="10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indefinite" fill="hold"/>
                                        <p:tgtEl>
                                          <p:spTgt spid="22">
                                            <p:txEl>
                                              <p:pRg st="1" end="1"/>
                                            </p:txEl>
                                          </p:spTgt>
                                        </p:tgtEl>
                                        <p:attrNameLst>
                                          <p:attrName>style.visibility</p:attrName>
                                        </p:attrNameLst>
                                      </p:cBhvr>
                                      <p:to>
                                        <p:strVal val="visible"/>
                                      </p:to>
                                    </p:set>
                                    <p:animEffect transition="in" filter="wipe(up)">
                                      <p:cBhvr>
                                        <p:cTn id="42" dur="10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dvAuto="0"/>
      <p:bldP spid="20" grpId="0" animBg="1" advAuto="0" build="p"/>
      <p:bldP spid="21" grpId="0" animBg="1" advAuto="0"/>
      <p:bldP spid="22" grpId="0" animBg="1" advAuto="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图片 2"/>
          <p:cNvGrpSpPr/>
          <p:nvPr/>
        </p:nvGrpSpPr>
        <p:grpSpPr>
          <a:xfrm>
            <a:off x="8086726" y="1166773"/>
            <a:ext cx="2053702" cy="3556915"/>
            <a:chOff x="0" y="0"/>
            <a:chExt cx="4439714" cy="5369717"/>
          </a:xfrm>
        </p:grpSpPr>
        <p:sp>
          <p:nvSpPr>
            <p:cNvPr id="13" name="矩形"/>
            <p:cNvSpPr/>
            <p:nvPr/>
          </p:nvSpPr>
          <p:spPr>
            <a:xfrm>
              <a:off x="0" y="0"/>
              <a:ext cx="4295774" cy="5369717"/>
            </a:xfrm>
            <a:prstGeom prst="rect">
              <a:avLst/>
            </a:prstGeom>
            <a:solidFill>
              <a:srgbClr val="FCFCFD"/>
            </a:solidFill>
            <a:ln w="12700" cap="flat">
              <a:noFill/>
              <a:miter lim="400000"/>
            </a:ln>
            <a:effectLst/>
          </p:spPr>
          <p:txBody>
            <a:bodyPr wrap="square" lIns="45719" tIns="45719" rIns="45719" bIns="45719" numCol="1" anchor="ctr">
              <a:noAutofit/>
            </a:bodyPr>
            <a:lstStyle/>
            <a:p/>
          </p:txBody>
        </p:sp>
        <p:pic>
          <p:nvPicPr>
            <p:cNvPr id="14" name="image6.jpe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1586" y="745794"/>
              <a:ext cx="3878128" cy="3878129"/>
            </a:xfrm>
            <a:prstGeom prst="rect">
              <a:avLst/>
            </a:prstGeom>
            <a:ln w="12700" cap="flat">
              <a:noFill/>
              <a:miter lim="400000"/>
              <a:headEnd/>
              <a:tailEnd/>
            </a:ln>
            <a:effectLst>
              <a:outerShdw blurRad="127000" dist="38100" dir="5400000" rotWithShape="0">
                <a:srgbClr val="969F98">
                  <a:alpha val="40000"/>
                </a:srgbClr>
              </a:outerShdw>
            </a:effectLst>
          </p:spPr>
        </p:pic>
      </p:grpSp>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8" name="文本占位符 2"/>
          <p:cNvSpPr>
            <a:spLocks noGrp="1"/>
          </p:cNvSpPr>
          <p:nvPr>
            <p:ph type="body" idx="1"/>
          </p:nvPr>
        </p:nvSpPr>
        <p:spPr>
          <a:xfrm>
            <a:off x="307340" y="735965"/>
            <a:ext cx="7768590" cy="474345"/>
          </a:xfrm>
        </p:spPr>
        <p:txBody>
          <a:bodyPr>
            <a:normAutofit/>
          </a:bodyPr>
          <a:lstStyle/>
          <a:p>
            <a:r>
              <a:rPr lang="zh-CN" altLang="en-US" dirty="0"/>
              <a:t>建议信</a:t>
            </a:r>
            <a:endParaRPr lang="en-US" altLang="zh-CN" dirty="0"/>
          </a:p>
        </p:txBody>
      </p:sp>
      <p:sp>
        <p:nvSpPr>
          <p:cNvPr id="15" name="文本框 3"/>
          <p:cNvSpPr txBox="1"/>
          <p:nvPr/>
        </p:nvSpPr>
        <p:spPr>
          <a:xfrm>
            <a:off x="695324" y="1637550"/>
            <a:ext cx="6048747" cy="1938992"/>
          </a:xfrm>
          <a:prstGeom prst="rect">
            <a:avLst/>
          </a:prstGeom>
          <a:ln w="12700">
            <a:miter lim="400000"/>
          </a:ln>
        </p:spPr>
        <p:txBody>
          <a:bodyPr wrap="square" lIns="45719" rIns="45719">
            <a:spAutoFit/>
          </a:bodyPr>
          <a:lstStyle>
            <a:lvl1pPr>
              <a:lnSpc>
                <a:spcPct val="120000"/>
              </a:lnSpc>
              <a:defRPr>
                <a:solidFill>
                  <a:srgbClr val="3F403E"/>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rPr lang="en-US" sz="2000" b="1" smtClean="0">
                <a:solidFill>
                  <a:schemeClr val="tx1"/>
                </a:solidFill>
                <a:latin typeface="Calibri" panose="020F0502020204030204" pitchFamily="34" charset="0"/>
              </a:rPr>
              <a:t>It </a:t>
            </a:r>
            <a:r>
              <a:rPr lang="en-US" sz="2000" b="1" dirty="0" smtClean="0">
                <a:solidFill>
                  <a:schemeClr val="tx1"/>
                </a:solidFill>
                <a:latin typeface="Calibri" panose="020F0502020204030204" pitchFamily="34" charset="0"/>
              </a:rPr>
              <a:t>is no exaggeration to say that he who doesn’t reach the top of Mount Tai is not a true climber.</a:t>
            </a:r>
            <a:endParaRPr lang="en-US" sz="2000" b="1" dirty="0" smtClean="0">
              <a:solidFill>
                <a:schemeClr val="tx1"/>
              </a:solidFill>
              <a:latin typeface="Calibri" panose="020F0502020204030204" pitchFamily="34" charset="0"/>
            </a:endParaRPr>
          </a:p>
          <a:p>
            <a:r>
              <a:rPr lang="en-US" sz="2000" b="1" dirty="0" smtClean="0">
                <a:solidFill>
                  <a:schemeClr val="tx1"/>
                </a:solidFill>
                <a:latin typeface="Calibri" panose="020F0502020204030204" pitchFamily="34" charset="0"/>
              </a:rPr>
              <a:t>It’s no easy task to get to the top of the mountain, but when you eventually get there, you will find all your efforts worthwhile.</a:t>
            </a:r>
            <a:endParaRPr sz="2000" b="1" dirty="0">
              <a:solidFill>
                <a:schemeClr val="tx1"/>
              </a:solidFill>
              <a:latin typeface="Calibri" panose="020F0502020204030204" pitchFamily="34" charset="0"/>
            </a:endParaRPr>
          </a:p>
        </p:txBody>
      </p:sp>
      <p:sp>
        <p:nvSpPr>
          <p:cNvPr id="16" name="文本框 4"/>
          <p:cNvSpPr txBox="1"/>
          <p:nvPr/>
        </p:nvSpPr>
        <p:spPr>
          <a:xfrm>
            <a:off x="551384" y="1048008"/>
            <a:ext cx="7272182" cy="461665"/>
          </a:xfrm>
          <a:prstGeom prst="rect">
            <a:avLst/>
          </a:prstGeom>
          <a:ln w="12700">
            <a:miter lim="400000"/>
          </a:ln>
        </p:spPr>
        <p:txBody>
          <a:bodyPr wrap="none" lIns="45719" rIns="45719">
            <a:spAutoFit/>
          </a:bodyPr>
          <a:lstStyle>
            <a:lvl1pPr>
              <a:defRPr sz="2400" b="1">
                <a:solidFill>
                  <a:srgbClr val="F9B35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dirty="0" smtClean="0"/>
              <a:t>Some other reasons for your recommendation</a:t>
            </a:r>
            <a:endParaRPr dirty="0"/>
          </a:p>
        </p:txBody>
      </p:sp>
      <p:sp>
        <p:nvSpPr>
          <p:cNvPr id="24" name="文本框 9"/>
          <p:cNvSpPr txBox="1"/>
          <p:nvPr/>
        </p:nvSpPr>
        <p:spPr>
          <a:xfrm>
            <a:off x="695324" y="3561561"/>
            <a:ext cx="4824611" cy="3010055"/>
          </a:xfrm>
          <a:prstGeom prst="rect">
            <a:avLst/>
          </a:prstGeom>
          <a:ln w="12700">
            <a:miter lim="400000"/>
          </a:ln>
        </p:spPr>
        <p:txBody>
          <a:bodyPr wrap="square" lIns="45719" rIns="45719">
            <a:spAutoFit/>
          </a:bodyPr>
          <a:lstStyle>
            <a:lvl1pPr>
              <a:lnSpc>
                <a:spcPct val="120000"/>
              </a:lnSpc>
              <a:defRPr>
                <a:solidFill>
                  <a:srgbClr val="3F403E"/>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rPr lang="en-US" sz="2000" b="1" dirty="0" smtClean="0">
                <a:solidFill>
                  <a:schemeClr val="tx1"/>
                </a:solidFill>
                <a:latin typeface="Calibri" panose="020F0502020204030204" pitchFamily="34" charset="0"/>
              </a:rPr>
              <a:t>Overlooking the city beneath or surrounded by the fairy-tale-like cloud sea, you will undoubtedly feel rewarded</a:t>
            </a:r>
            <a:r>
              <a:rPr lang="en-US" altLang="zh-CN" sz="2000" b="1" dirty="0" smtClean="0">
                <a:solidFill>
                  <a:schemeClr val="tx1"/>
                </a:solidFill>
                <a:latin typeface="Calibri" panose="020F0502020204030204" pitchFamily="34" charset="0"/>
              </a:rPr>
              <a:t>.</a:t>
            </a:r>
            <a:endParaRPr lang="en-US" altLang="zh-CN" sz="2000" b="1" dirty="0" smtClean="0">
              <a:solidFill>
                <a:schemeClr val="tx1"/>
              </a:solidFill>
              <a:latin typeface="Calibri" panose="020F0502020204030204" pitchFamily="34" charset="0"/>
            </a:endParaRPr>
          </a:p>
          <a:p>
            <a:r>
              <a:rPr lang="en-US" altLang="zh-CN" sz="2000" b="1" dirty="0" smtClean="0">
                <a:solidFill>
                  <a:schemeClr val="tx1"/>
                </a:solidFill>
                <a:latin typeface="Calibri" panose="020F0502020204030204" pitchFamily="34" charset="0"/>
              </a:rPr>
              <a:t>Not only can you admire the most famous mountain in China, you can also visit the birthplace of Confucius, the first teacher in the world.</a:t>
            </a:r>
            <a:endParaRPr lang="en-US" altLang="zh-CN" sz="2000" b="1" dirty="0">
              <a:solidFill>
                <a:schemeClr val="tx1"/>
              </a:solidFill>
              <a:latin typeface="Calibri" panose="020F0502020204030204" pitchFamily="34" charset="0"/>
            </a:endParaRPr>
          </a:p>
          <a:p>
            <a:endParaRPr dirty="0"/>
          </a:p>
        </p:txBody>
      </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459" y="3641810"/>
            <a:ext cx="2726508" cy="2044881"/>
          </a:xfrm>
          <a:prstGeom prst="rect">
            <a:avLst/>
          </a:prstGeom>
        </p:spPr>
      </p:pic>
      <p:pic>
        <p:nvPicPr>
          <p:cNvPr id="3" name="图片 2" descr="水印"/>
          <p:cNvPicPr>
            <a:picLocks noChangeAspect="1"/>
          </p:cNvPicPr>
          <p:nvPr userDrawn="1"/>
        </p:nvPicPr>
        <p:blipFill>
          <a:blip r:embed="rId3"/>
          <a:stretch>
            <a:fillRect/>
          </a:stretch>
        </p:blipFill>
        <p:spPr>
          <a:xfrm>
            <a:off x="6915150" y="63500"/>
            <a:ext cx="5173345" cy="167449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indefinite" fill="hold"/>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indefinite" fill="hold"/>
                                        <p:tgtEl>
                                          <p:spTgt spid="15">
                                            <p:bg/>
                                          </p:spTgt>
                                        </p:tgtEl>
                                        <p:attrNameLst>
                                          <p:attrName>style.visibility</p:attrName>
                                        </p:attrNameLst>
                                      </p:cBhvr>
                                      <p:to>
                                        <p:strVal val="visible"/>
                                      </p:to>
                                    </p:set>
                                    <p:animEffect transition="in" filter="wipe(up)">
                                      <p:cBhvr>
                                        <p:cTn id="17" dur="1000"/>
                                        <p:tgtEl>
                                          <p:spTgt spid="1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indefinite" fill="hold"/>
                                        <p:tgtEl>
                                          <p:spTgt spid="15">
                                            <p:txEl>
                                              <p:pRg st="0" end="0"/>
                                            </p:txEl>
                                          </p:spTgt>
                                        </p:tgtEl>
                                        <p:attrNameLst>
                                          <p:attrName>style.visibility</p:attrName>
                                        </p:attrNameLst>
                                      </p:cBhvr>
                                      <p:to>
                                        <p:strVal val="visible"/>
                                      </p:to>
                                    </p:set>
                                    <p:animEffect transition="in" filter="wipe(up)">
                                      <p:cBhvr>
                                        <p:cTn id="22" dur="1000"/>
                                        <p:tgtEl>
                                          <p:spTgt spid="15">
                                            <p:txEl>
                                              <p:pRg st="0" end="0"/>
                                            </p:txEl>
                                          </p:spTgt>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indefinite" fill="hold"/>
                                        <p:tgtEl>
                                          <p:spTgt spid="15">
                                            <p:txEl>
                                              <p:pRg st="1" end="1"/>
                                            </p:txEl>
                                          </p:spTgt>
                                        </p:tgtEl>
                                        <p:attrNameLst>
                                          <p:attrName>style.visibility</p:attrName>
                                        </p:attrNameLst>
                                      </p:cBhvr>
                                      <p:to>
                                        <p:strVal val="visible"/>
                                      </p:to>
                                    </p:set>
                                    <p:animEffect transition="in" filter="wipe(up)">
                                      <p:cBhvr>
                                        <p:cTn id="26" dur="10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indefinite" fill="hold"/>
                                        <p:tgtEl>
                                          <p:spTgt spid="24">
                                            <p:bg/>
                                          </p:spTgt>
                                        </p:tgtEl>
                                        <p:attrNameLst>
                                          <p:attrName>style.visibility</p:attrName>
                                        </p:attrNameLst>
                                      </p:cBhvr>
                                      <p:to>
                                        <p:strVal val="visible"/>
                                      </p:to>
                                    </p:set>
                                    <p:animEffect transition="in" filter="wipe(up)">
                                      <p:cBhvr>
                                        <p:cTn id="31" dur="1000"/>
                                        <p:tgtEl>
                                          <p:spTgt spid="24">
                                            <p:bg/>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indefinite" fill="hold"/>
                                        <p:tgtEl>
                                          <p:spTgt spid="24">
                                            <p:txEl>
                                              <p:pRg st="0" end="0"/>
                                            </p:txEl>
                                          </p:spTgt>
                                        </p:tgtEl>
                                        <p:attrNameLst>
                                          <p:attrName>style.visibility</p:attrName>
                                        </p:attrNameLst>
                                      </p:cBhvr>
                                      <p:to>
                                        <p:strVal val="visible"/>
                                      </p:to>
                                    </p:set>
                                    <p:animEffect transition="in" filter="wipe(up)">
                                      <p:cBhvr>
                                        <p:cTn id="36" dur="1000"/>
                                        <p:tgtEl>
                                          <p:spTgt spid="24">
                                            <p:txEl>
                                              <p:pRg st="0" end="0"/>
                                            </p:txEl>
                                          </p:spTgt>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indefinite" fill="hold"/>
                                        <p:tgtEl>
                                          <p:spTgt spid="24">
                                            <p:txEl>
                                              <p:pRg st="1" end="1"/>
                                            </p:txEl>
                                          </p:spTgt>
                                        </p:tgtEl>
                                        <p:attrNameLst>
                                          <p:attrName>style.visibility</p:attrName>
                                        </p:attrNameLst>
                                      </p:cBhvr>
                                      <p:to>
                                        <p:strVal val="visible"/>
                                      </p:to>
                                    </p:set>
                                    <p:animEffect transition="in" filter="wipe(up)">
                                      <p:cBhvr>
                                        <p:cTn id="40" dur="10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build="p"/>
      <p:bldP spid="16" grpId="0" animBg="1" advAuto="0"/>
      <p:bldP spid="24" grpId="0" animBg="1" advAuto="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2634615" y="1824990"/>
            <a:ext cx="7894320" cy="1087120"/>
          </a:xfrm>
        </p:spPr>
        <p:txBody>
          <a:bodyPr/>
          <a:lstStyle/>
          <a:p>
            <a:r>
              <a:rPr lang="zh-CN" altLang="en-US" sz="4800" dirty="0"/>
              <a:t>高中英语</a:t>
            </a:r>
            <a:r>
              <a:rPr lang="zh-CN" altLang="en-US" sz="4800" dirty="0" smtClean="0"/>
              <a:t>应用文写作系列</a:t>
            </a:r>
            <a:endParaRPr lang="zh-CN" altLang="en-US" sz="4800" dirty="0"/>
          </a:p>
        </p:txBody>
      </p:sp>
      <p:sp>
        <p:nvSpPr>
          <p:cNvPr id="3" name="副标题 2"/>
          <p:cNvSpPr>
            <a:spLocks noGrp="1"/>
          </p:cNvSpPr>
          <p:nvPr>
            <p:ph type="subTitle" idx="1"/>
          </p:nvPr>
        </p:nvSpPr>
        <p:spPr>
          <a:xfrm>
            <a:off x="2654935" y="2966085"/>
            <a:ext cx="6882765" cy="559435"/>
          </a:xfrm>
        </p:spPr>
        <p:txBody>
          <a:bodyPr>
            <a:noAutofit/>
          </a:bodyPr>
          <a:lstStyle/>
          <a:p>
            <a:r>
              <a:rPr lang="zh-CN" altLang="en-US" sz="4400" dirty="0"/>
              <a:t>建议</a:t>
            </a:r>
            <a:r>
              <a:rPr lang="zh-CN" altLang="en-US" sz="4400" dirty="0" smtClean="0"/>
              <a:t>信</a:t>
            </a:r>
            <a:endParaRPr lang="en-US" altLang="zh-CN" sz="4400" dirty="0"/>
          </a:p>
        </p:txBody>
      </p:sp>
      <p:sp>
        <p:nvSpPr>
          <p:cNvPr id="4" name="文本占位符 3"/>
          <p:cNvSpPr>
            <a:spLocks noGrp="1"/>
          </p:cNvSpPr>
          <p:nvPr>
            <p:ph type="body" idx="13"/>
          </p:nvPr>
        </p:nvSpPr>
        <p:spPr>
          <a:xfrm>
            <a:off x="8704580" y="5018405"/>
            <a:ext cx="2630805" cy="381635"/>
          </a:xfrm>
        </p:spPr>
        <p:txBody>
          <a:bodyPr>
            <a:normAutofit lnSpcReduction="20000"/>
          </a:bodyPr>
          <a:lstStyle/>
          <a:p>
            <a:r>
              <a:rPr lang="en-US" altLang="zh-CN" dirty="0" smtClean="0"/>
              <a:t>Rainbow</a:t>
            </a:r>
            <a:endParaRPr lang="en-US" altLang="zh-CN" dirty="0"/>
          </a:p>
        </p:txBody>
      </p:sp>
      <p:sp>
        <p:nvSpPr>
          <p:cNvPr id="5" name="文本占位符 4"/>
          <p:cNvSpPr>
            <a:spLocks noGrp="1"/>
          </p:cNvSpPr>
          <p:nvPr>
            <p:ph type="body" idx="14"/>
          </p:nvPr>
        </p:nvSpPr>
        <p:spPr/>
        <p:txBody>
          <a:bodyPr>
            <a:normAutofit fontScale="90000"/>
          </a:bodyPr>
          <a:lstStyle/>
          <a:p>
            <a:r>
              <a:rPr lang="zh-CN" altLang="en-US" dirty="0" smtClean="0"/>
              <a:t>高</a:t>
            </a:r>
            <a:r>
              <a:rPr lang="zh-CN" altLang="en-US" dirty="0"/>
              <a:t>中</a:t>
            </a:r>
            <a:r>
              <a:rPr lang="zh-CN" altLang="en-US" dirty="0" smtClean="0"/>
              <a:t>  英语</a:t>
            </a:r>
            <a:endParaRPr lang="en-US" altLang="zh-CN"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15130" y="4128134"/>
            <a:ext cx="37623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3" name="文本占位符 2"/>
          <p:cNvSpPr>
            <a:spLocks noGrp="1"/>
          </p:cNvSpPr>
          <p:nvPr>
            <p:ph type="body" idx="1"/>
          </p:nvPr>
        </p:nvSpPr>
        <p:spPr>
          <a:xfrm>
            <a:off x="307340" y="735965"/>
            <a:ext cx="7768590" cy="474345"/>
          </a:xfrm>
        </p:spPr>
        <p:txBody>
          <a:bodyPr>
            <a:normAutofit/>
          </a:bodyPr>
          <a:lstStyle/>
          <a:p>
            <a:r>
              <a:rPr lang="en-US" altLang="zh-CN" dirty="0"/>
              <a:t>建议信</a:t>
            </a:r>
            <a:endParaRPr lang="en-US" altLang="zh-CN"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5" name="AutoShape 2" descr="data:image/png;base64,iVBORw0KGgoAAAANSUhEUgAAAVgAAACTCAMAAAD86vGxAAABVlBMVEX///8AAAD/7QAAn+MxJ4MAlkDjBhOTk5PiAACxsbHBwcG2trY9PT3r6+v6+vrz8/OioqLg4ODLy8sjIyNvb2+ZmZkrKyu32/T0t7gAm+JVVVXZ2dn19fXm5uaoqKjjAAphYWF4eHjlNjpHR0eDg4PIyMiMjIwAl+E2Nja9vb0ZGRkAjSdKSkppaWnT09N1dXXt9vAQEBAAkTMhE33//N8VAHryqav/+s3/9Y3/+LX/9pz//vL/+cLq6fEqH4CbmL3M5dQdDHzsen3xnqD3yMrnSE387O362tvwlZf/83z/8ET/9pv/8mT//er/8FHHxdo4L4dhW5s1olqbzauHwpm02L9UrXG9u9PY1+WEgK9RSpKZz/B4wexatenY7fmi0/EyqubpX2PscHTtgYTkGSLmPUPoU1etqshLqWqs1LlvaqJotIBMRZB8d6oAhwocm0uSjrfO5/hYMxA0AAAWrElEQVR4nO1d6WPTxhK3C9TxJR+xDfEVmziO7SQmcXAphYSkHC28tkA4C6QNlJar70H//y/Pu6u9Zg/Jshwnee/3JZH2sPTT7OzM7GgViQTHnQs/fv/69sWLF2+//uPmrTsT9PR/cNx6M4exuPj14iL+7+vvb836ok4+bn49IhJgRO/XN2d9YScbFxbnFiGtlNtvZn1xJxhvDLRizF38v7INBueiogRkZuemo2qdTMaZSkOnmnb0FQL/ZBA4X9t5RdSGrQ6c5KVSFKPXKFbck8uxIkM2kdG3TLQ6pOFSu68rT2fLpDzaaXalkjxtuVmO5cK8GROgvBKLYHGKzNYKUQllcrotn00llYaOXKWn1Eg3pApNXpLclEpqYd6PHt+LvCJK/3z95s3rv9C/YkGI2qAVBVgi52PwfAdIbRxWiKbkGnVQ3KIFzhoomT6xP8yJtL6+wCYq59YfIrVz1ZB+MD1Pb660tDRvJTYalXi7JDRkNSpCBdpBqlxekoh1eqRgc61c7hwRsbcZeYtzf8Dp/xtO7dzrcH4vR25xPuuquVx9LZoi/yJeOpU+QiJGKO8ILd1R3iJUVhNlyGweHzdc1VvtNhixpGrWfUy5Ym/6xHKBnXv7g6b8DS/XFY+NNGFDmlZqbfIXEZtiZ8mwTrBjol7XhYFTIXLIzuDpUFS7uSz5ixnviEMuO3Vi/6DEzf2pr3CTVfgrjN/DXKT0Jo9MLGG2QY+IOGblFnjAr7kHFXTQ1nVcULTK9PHWnf0X35pq/MiYDcFPaIpMQABiI1gb0AM8qRdhk3lB/PGDSOs6RrXWg190ENyZ8x7of7l15iYPG2AFu2kqhcTiwe8KN2atrDSpYX3Nm0eVGgioIBb4ogPhFiXtjbkOJT8EXbCOblFr1yNAYkUR7BlGMx4CedY8qrVdUEFTVzA9fDPnKbCRyGtaadJfy+jFjgISm+USWxGNJxFYZC/hf+Nw7mIoGWV5arjph7MLtNKkSrZuFViF2Cbno4j+1fqhHVYJcxzVzYtN47Q2Nbgz0+JtW6U7fsTaDxp2yYHERvmcgxynnrGRqy+wjbBZUetgeT9aZeASa1OxI4RFLLq9grkYENvi6jPCBzxEAhUt438JfzqNgXV7dHM56IWPj5tjETthvCCjsURFyMQWBYVcNbfEhkad/E9DBWpNGhHTiPN08M1RSiyWqIS5XCDWSZBx7WrMnGCuAmRE+7brMkuZ5qCxxPIRUeuaW3NWHRsWsX373KUGYdboTFTh410BKmJGajpF28ZBNRb4Kh9BxFAIFdgq3TFaBZVsIdXrlRpFC10c2Cu1SAwgtsRFtO9BrOCRJWnzFCCwyoLAYfoKV65+e/fut1evKAV+LKlbepusWhRpaGmdSQn5cSR2U6xoUSIOINY1f3VCW6NRcBjnDYhr3937iuGX63LhnyRWYF0hoDbZRfEkCOaP0PRaTbLJHQImdr7Xc2P9Qk2sY7W2PwmXAQoptUpoIUep9ZYCT1y7+xXAd2IxJc0Q28JwAzXSDJeMamCZmBDECVwHNnlViULMs5KMeQT35Zou3KeuPosKUcLGeIVvfAtpRRA0wg/eExPTBBfYKaehkEr0gfVa8Ki1mOmCVUDCtnzEoiO9L2yIaaWJgaUZRHUfV+qJyzpaR7jLq9yeW0Sw2AUXSY3FOXaVNT2tUSF8qsW8XVZEOxZrVR5fxNaStlHBVNLRKoMRlk2U+8dVA68j/Ezr3Hp7EePtzQt6/OhWuPg9bdI38moLsURcX8psFkgOAp4Zme7MGjUNKtD6ZFh9dHQlWE/orWJ/+M7Mq6QOxoSNV6vLSmSlYSyWPa+SKFd4jCxp2uCQln5CXDfJMtYzE9hc/7LxGpzZtJVXq8+KxctvPLYvPaYlA4GbRh1BZF474lFBcCUL9cC9e+DE5WD9dgQSl+q5jJNONCVmLS4AmThM6g0EYQriU8jrW2LlYjA02kbOJ5JYad66dxXr1GtXRXJ/CtTvMmdwjQdIRV9BH94jwAKmVXwRhdiq1BmevlKgBVYE7spMBFr9yLAq4f/A88ATo94q9gGRV8EpuKKZv8YDk1jp0jIpzqwlpEwiez3gbbqzknYFgUoWnouAz0RcNfp4m/LoXuaXArQPfkZBXYSfOIF35RJq2X4bsGc36qmkPAimreWi3ViI4ABn6puuCENiyfxFf4coA0GF58kjZpbDaOgXebdJ4UpGg4tbFFV8oQ0fd6rDdc7rv2CZq3wD9kyjxqq7zZltWFpTpZFqx5fz3XoLSbqQYiQRi+cvZgsk3Jbr2UQ+Uaf5RlzBYp3aaSfz/XyyTRJpXHEnF5VN9PvLdXL1gbMMLLy6rF8N2LM7KHVCWWLM2rIkNc6wiVjyDJnK0dl5gm2rBC+Yfas2CxqV5RasdoYaGWL3AvaMUDSofm6IWbMjMoo/7BpVKrFEsbK5x2mChuui4BVht0xJKA8ycAyGC6y+/F5QW4vA5F/xLEr7ledaQrJqqU3lG4lcSa6J568GP063e6zhZhuo+VpMmEE7WcEW6IoJuetKyMY3uGtg4O9yMFOLImmy8Zky0PnoEtKJeiwWyyb7Y2eHkpb1hPbZOZVuNhYrxvNKt+l8vDj6we5Eudwmg4DhekBTi8LEGzNy5w0VTja4SXDNUOM7+TCe9EJclo++p8geycLSUeMnL4GFvELlrgEIgJgcQtaVJZ59cuGlYa8BUyva8OwyAWJ2aYNHWKXE2oJcJxXcazVUAKZt2497twTCGXVDJIW+RFHSF59oMCPW4LRekQOGaV/pYjU40Ruig2yl1UefJw1s9fC6vhwIbNkfB03gBXb10xPzq444M/0o8ItdxV6VTYW8zwCaA9Wmfv7Kn2KzgMVc9cYWMAl6pugoRB042DmtA9M/xcTarVjAK6TLgh4IM2u9BOYihJAScdxgtbZ+lhWvM8bbJFBpVGEKD0L9FE9ev9gmLzBzwSnJCjjNxTV+fuEUE8usAo25dUWWYsWIsiINV+A0jSmv1vyCEwoejFXLgMCujSdYLSDfy0qoiFlb4zywkwLueSmrBMDUgo6qJ6IN+VgxuVic1VfC7EkDD3NDuwAGCXS5JTbEAWE18GDYi++nUcUKShYuwABTq2hdm9KiBAKt8ojnmcNH/ILlEeFnLrL3RJm9LJsJ1QBvPvVBjq8jhgeF9Y+wdo04ZhBzjYXRD2auQpBUxgZolGTTWUJYx/IW2Fy2gNOxUo3YMu0RBdQVhy0uRNkrKCIvFiYMcXlUVoOVlR6E+H6iAkUBBv/j+Ea/+kpD7XXZ1MpZ09dMyMBsMqIMnLiY0uW5MJPtRUW4Iwf9C50OnKxMk+GKUHunonqgsqRO1WfFk3IbafVRs2SOPVSQcPzT1cvXrl0DGjZly7EyIwaiAJVYPNsCN+gRJ1BWLJb4vUAZw8TSqEQWPjS4hY4LfGdGYlkPSjtxKtYTK2bCGKzaru01Cxug7V9QLsFjebmsNAhM7JLSFQEqC0CsaH0biNUwC02toL5REhDnwCuwP7Cqu4lRoVsbDT2n1m1NQGyd7n+Gs2BabDs0cp1+iG3GEeqtEpQJdHSJb7BWjFFFD18/AJYXHNFjAOqQbFSC3YRzN2pqi/os0eD3Mh6xDDhlRr4jf8Ty/CV8YfzWZJolyO8hyTOXMgeNgQpcghVnIq9FxCUL+RMQm1Z79UcsnyzJyOuLhaaxd/kXzitIfWlM4hpBO43nIne8PFk8r/cMVu5siSXZjEWx0KzULrMUA9m57U+07q94Fu50lPKMPJAkN1OkcsbEytsp2IlF73tisQW+AfRMxwT0hdE7LZttH/5xS8cdw6yJlXaR8iIW4fJ1YBHAWMrYgNGbpD5FDQKzBN8jEHo9BsT6llgtoo1xWwCMHW8kwPdqbjlrYtFxWzwYl9jW5Ct9Y0bIXRhfzySYMbHL0mMPQGwthKBesD7QxTbsxTMktiM1CECsv5wiOwJFcKqSPaNitsTi9x24sST+rl9M4HVRBIrgWLbMwZgFsfT3lktgOKHDpTLDkq/pfuI11GARHK/NdmZBbArT5kbnRLcxCqCT3o3dR/KJwJEt9qvgyTx7dn/bu5XXZjuzIFZASSLFk9iNR/urg9XH8snUZFt3QF2yPdzbG5799b5HM6/NdmZKbAP4N5BYIIq7n1YH50ZY3ZBOVwKtHlAoEZyHO2dH2BmefWdtp9++hWO2EgvuCZ1KOBxS4YZL67lzg6dys0DrXRQwgnN/eNbF3paNWjx56RK+XMyC2LpTddJJPHPJ6k0jpQyPKK1IZHeloiArtBRwpTbyYOcsw96D58aGVY1giDgiYplPLTxnbGtJVqiF2Per5wTsw18I/CZZCbxf8G7vrICd4Q1jS7SOa3k5ARXDqFtV1MtjEdvVEdsWJVMcQHj1TJxYjcRufB6IvJ4bfJDLx86CoYARnOrwrIzhR1NT7NKabegOlJqIuxkM9cDHIhZ7qDBC2YyCABYlFo8MsW8Tsc5nmdbBYBVGpwPFUdQIzsfhCFuCNji79dDQFAuRWQc1FEXnRp/pwVjE1kRZp0AGK3PGJZWPrw0sJuqI3RfkdbC6//jDkyfAmA0WR1EyDp+PdOr283cvhluCov3V0DhqFVndtvAogsuS+cciVg5WEWC57IoV+HSxJo4NI7GPOa+Dc4+IrbW7K1UZLzeW3wG4VmoGbH8ZcqkdPtO3Jns1mPpe1sxeEjvjEYuW14C9npTUg0wslnC+hZqe2A0+bw24oAKRbQXJsIJZ3c+4/GYecm27ZfhOGRbZhqlzVCgHIerSnDIesXj1WJ4MUSibzy0yseSpJ8VCldinjNZ9wTPYeCJVUl4w8gH4HoIj2a3vGLNbBtOAbEkMFSllBGeBihdVkyV8PGLJApt4silpAm2gm9n3WmKZwA7eS+eByI7xxgwFfHkJ+AOc2T1DB+63vMT76ZepCUa26GiwgUR2geG+2njEEh65JDjYWBXMPXgh+KmL250oXiLTsJ9BAWDW9zteFPBRbMPwwK90CtszBQ5oRlIrWamla/l4Uxyd7u4jl7q5dK1fJzEnQYIRsZuXChwNOhFqiXVzdErZfC2dS7iPVKgEiSVJD31eWC6IGJ00uFuRyBM5ZOD3rUR+pUB5KAPeocTumAwDzZ44gtpbV8pEtZFVSulz1hKr2zVUHN0KseKXa9SmXBMMPil3BUTW53u0FE0w3WlihTcosw+MvfTn4SULn0uCG6BLHrBKLOVST2wkXZKry1+fUIgliqrICiGxT2jkZVf5JWByjbdKk4MGmibisk217NAS5elKWYJl+atpotAWZK6UfYqYxNb0xI78RCH/qQf8ZXROc4oY2jpiqYpd1fwQEFlfexVQwD0L3um4o4GDoTXyXU0Um+vl9UK7ronPLhcvrZcLzawyKVfTEOwKpAMJuXir0GgU2nGFd9QGWJz4FzK0UEYk8skl9j3sKaKYXJFoQ3s1OsBkgqrWC3jhuglDc5TrxOK9UcWOAGIxYyTFwLCNPvT68X+A2MfaUqAMYBDQiCJw8p/rDaqH/wPEaiUWmlxK2NoAJTRu8K3+3vGjY08mPrlm7FN9MRBZn6mycDHHtCzLrAJfvZ4s0MnrnL4YmFz+kruV5UfD4tZzl9idv310etLwiJpbG4Zy+dBXYgxMfdGaWhHuIGx98e7zxGGXOggf9OUbcJWm7GTsqMZBQCJjCLiyhUVjrOAkw6HBrX1DhQ+yuHVVL0MBiPSZFgyfn2YVG4nsm4IwFEAZJLyhrsdoQd2DnX9Peg/HElTJmuyCyK5B+/qFKS2DpW6cRis2IgS6jSKrN3H94r4pJkg17M6Lifo/vmBLMwYt++E/u5N0/8Bg/X+hMcPhaZy6EHbZ2swjXfHGwDiv+cG7vR1ttJUpglMrsHz60iuDfbMp5gMo9UWXk8EsgtOqYRGYyJ4bqPMU9swGgfv+95Y224XzunU6TQKC9+eMzD4dWGJf3nAJ3Ppb1rPPeFLBzkRfdzvmEFI2VqXY9u5nD4fXC8xUFdMKt4VkjVOsCBAeCbmx73fp2Y3HXEcEM7nuC+kuW18wh9vPPorpReY0ThH5bLOxVm40i122OJTO5XJq2GJ0Mqe81oxO0lWVTI4BrrRMBWz+QtTuP9rd2Nh98klMRQ4osR+F7Let4fDsg63hnpBruGVM4hSQl76KQhf5NF/uiOizZvFSH12DrEu+d3Pqe9RtSPmxg9URxDOrT7y70OOFwKwCYwqngEonKsPNsVa/NYNQMhFLV+Dg3j1r097FelfK6AZY1Rq4/vBwz8jrng9e1YwN49eREMYmdvq7LVuY5byeXzhDcHDeALd84YB1/AUmcTP9asx/4XB3jSjFErlartJFH94JgdhWc4QC3aZqTKLGhpFZQQ8cuMSuGAfQ+RW3xm/s1P0tnTrYMaXFiiBbZZWFlJR0LARV4P7vkJyOqW+yujsYaGgdfObzluOytvDK3MuhWsX5dbij0PrRh3IjOXH6F2pDINbNUAy2V9s4cJ4qQiu/pvjPgiKOCpi2EE9ufxRfPNjZGn70Y76SmLrhhZ1QiCVD4ghclN3PqzKtnyQz66WONABH1QUI2zf+Hu7tbW1t7Q2HL975W+3GvJqycsMhFiuDI9nT/sn7VaIRBoPVwWNgvb5a8NQETA8vnIcFmfvvbty48ey5X7u8aFWA4RCLD49om9WNJ4+f7u+///RoVyminP1ua//SD/t+YNd/4RCre/dmBqAT0z+2SlTJHtgq+QB+LcaceBMOscj7CL4NXmg444fYf1wlezjhjzXt80ooxC4fmYq1wx+xPmY4P0Cp3JbNPcIgtn8kZqwPUGKVeUkEldgJicUvW1h2P5qc2D5+oekYKAKuY1/aKmkN2fGB89ktr5OEEyvoWbbzOUIc0EiBrZJrk505nOy3vHbYCIVYf9sNTR+UsxWbr6KGYQLBa7OdsKJbk28rFgLoKLfpAlZnQjvWa7OdSYidR2BvyByDr7RRd9UWLDhDJdbqRXgjP0VV4P5fq5OXyI7BFxtp2PDMoakG1RbWQI0fVOz+gYVYpZHFQcBx9GPw1Ss24y8c6tUs43ViMzbjoQDD8bxIZHKib6eHgzMcGi/BOaC6wsMk84OoljkGM7GKxS8qFUhs+pj4CMz6H431AzjYf1/g8mo1HHyhYVd/emJTGpM/I9oXkFi8ruv/U5DTgzDWz6wc/s64rZ5/JdAagsASCsyul55Y9G7tGjjXF5+QQmzqeChZ5n0R+hZWVs4cHhwcHC6siLROrmEj9JPrxlipnlhdGFD6Fo9CLFIejcmuNBw4Z2QG0SE4M7lJgIFd+YapVE8sDlcBNxXJJNs6ARKLQxLHIl4Qqao8Krxaw19+QbZpMSkDPbF4opITZPoS15DYrOZJzAyHK1ZaF+xhRf8gq9NQnNxZ0UBsQbHSehKVgFhsLR+DJQQXL23MLhyGtoZE0jVSYsSgGnO3pjEQmwMPI4O3zeAvSsrEkkyuY2BtUfx2YKJ2IQR7gMPN21qq55CcVvv1spQJM58VP/VEnifZJmczi1pU++RI2CYIE5usI8Tc7TmC7ts4HYyo1ajalYVX4S7Sq99JE4mV4S6xaD40JwwhNXfrePE6QvX3A2RkLRCzYPTPysKBdWkhEOoKEYIq0BKrbG60JD5rhdjj+e3W386/fHVwOMLBq5fnwzCxVFRBvmHbNfXVNES2KLgsfetSXoWQiZ2PHYPI1uzQz14qd0qltYa4B06lC94z7QqCmas3Ry065WYdxldqvNmy8hXUEPFfgxMpKFpxnC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文本框 10"/>
          <p:cNvSpPr txBox="1"/>
          <p:nvPr/>
        </p:nvSpPr>
        <p:spPr>
          <a:xfrm>
            <a:off x="1142317" y="1811084"/>
            <a:ext cx="9639300" cy="683264"/>
          </a:xfrm>
          <a:prstGeom prst="rect">
            <a:avLst/>
          </a:prstGeom>
          <a:solidFill>
            <a:schemeClr val="accent1"/>
          </a:solidFill>
          <a:ln w="12700">
            <a:miter lim="400000"/>
          </a:ln>
        </p:spPr>
        <p:txBody>
          <a:bodyPr lIns="45719" rIns="45719">
            <a:spAutoFit/>
          </a:bodyPr>
          <a:lstStyle>
            <a:lvl1pPr>
              <a:lnSpc>
                <a:spcPct val="120000"/>
              </a:lnSpc>
              <a:defRPr>
                <a:solidFill>
                  <a:srgbClr val="3F403E"/>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rPr lang="en-US" sz="3200" dirty="0" smtClean="0">
                <a:latin typeface="+mj-ea"/>
                <a:ea typeface="+mj-ea"/>
              </a:rPr>
              <a:t>Hope you will have a good time in China.</a:t>
            </a:r>
            <a:endParaRPr sz="3200" dirty="0">
              <a:latin typeface="+mj-ea"/>
              <a:ea typeface="+mj-ea"/>
            </a:endParaRPr>
          </a:p>
        </p:txBody>
      </p:sp>
      <p:sp>
        <p:nvSpPr>
          <p:cNvPr id="10" name="文本框 11"/>
          <p:cNvSpPr txBox="1"/>
          <p:nvPr/>
        </p:nvSpPr>
        <p:spPr>
          <a:xfrm>
            <a:off x="1142317" y="1249701"/>
            <a:ext cx="1890900" cy="461665"/>
          </a:xfrm>
          <a:prstGeom prst="rect">
            <a:avLst/>
          </a:prstGeom>
          <a:solidFill>
            <a:schemeClr val="accent1"/>
          </a:solidFill>
          <a:ln w="12700">
            <a:miter lim="400000"/>
          </a:ln>
          <a:effectLst>
            <a:reflection endPos="40000" dir="5400000" sy="-100000" algn="bl" rotWithShape="0"/>
          </a:effectLst>
        </p:spPr>
        <p:txBody>
          <a:bodyPr wrap="none" lIns="45719" rIns="45719">
            <a:spAutoFit/>
          </a:bodyPr>
          <a:lstStyle>
            <a:lvl1pPr algn="ctr">
              <a:defRPr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dirty="0" smtClean="0"/>
              <a:t>Best wishes</a:t>
            </a:r>
            <a:endParaRPr dirty="0"/>
          </a:p>
        </p:txBody>
      </p:sp>
      <p:sp>
        <p:nvSpPr>
          <p:cNvPr id="11" name="文本框 12"/>
          <p:cNvSpPr txBox="1"/>
          <p:nvPr/>
        </p:nvSpPr>
        <p:spPr>
          <a:xfrm>
            <a:off x="1142317" y="2841930"/>
            <a:ext cx="2998576" cy="461665"/>
          </a:xfrm>
          <a:prstGeom prst="rect">
            <a:avLst/>
          </a:prstGeom>
          <a:solidFill>
            <a:schemeClr val="accent1"/>
          </a:solidFill>
          <a:ln w="12700">
            <a:miter lim="400000"/>
          </a:ln>
          <a:effectLst>
            <a:reflection endPos="40000" dir="5400000" sy="-100000" algn="bl" rotWithShape="0"/>
          </a:effectLst>
        </p:spPr>
        <p:txBody>
          <a:bodyPr wrap="none" lIns="45719" rIns="45719">
            <a:spAutoFit/>
          </a:bodyPr>
          <a:lstStyle>
            <a:lvl1pPr algn="ctr">
              <a:defRPr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dirty="0" smtClean="0"/>
              <a:t>Positive prediction</a:t>
            </a:r>
            <a:endParaRPr dirty="0"/>
          </a:p>
        </p:txBody>
      </p:sp>
      <p:sp>
        <p:nvSpPr>
          <p:cNvPr id="12" name="文本框 13"/>
          <p:cNvSpPr txBox="1"/>
          <p:nvPr/>
        </p:nvSpPr>
        <p:spPr>
          <a:xfrm>
            <a:off x="1142317" y="3544613"/>
            <a:ext cx="9639300" cy="1274195"/>
          </a:xfrm>
          <a:prstGeom prst="rect">
            <a:avLst/>
          </a:prstGeom>
          <a:solidFill>
            <a:schemeClr val="accent1"/>
          </a:solidFill>
          <a:ln w="12700">
            <a:miter lim="400000"/>
          </a:ln>
        </p:spPr>
        <p:txBody>
          <a:bodyPr lIns="45719" rIns="45719">
            <a:spAutoFit/>
          </a:bodyPr>
          <a:lstStyle>
            <a:lvl1pPr>
              <a:lnSpc>
                <a:spcPct val="120000"/>
              </a:lnSpc>
              <a:defRPr>
                <a:solidFill>
                  <a:srgbClr val="3F403E"/>
                </a:solidFill>
                <a:latin typeface="微软雅黑 Light" panose="020B0502040204020203" charset="-122"/>
                <a:ea typeface="微软雅黑 Light" panose="020B0502040204020203" charset="-122"/>
                <a:cs typeface="微软雅黑 Light" panose="020B0502040204020203" charset="-122"/>
                <a:sym typeface="微软雅黑 Light" panose="020B0502040204020203" charset="-122"/>
              </a:defRPr>
            </a:lvl1pPr>
          </a:lstStyle>
          <a:p>
            <a:r>
              <a:rPr lang="en-US" sz="3200" dirty="0" smtClean="0">
                <a:latin typeface="+mj-ea"/>
                <a:ea typeface="+mj-ea"/>
              </a:rPr>
              <a:t>I guarantee you will have an enjoyable and unforgettable trip in China.</a:t>
            </a:r>
            <a:endParaRPr sz="3200" dirty="0">
              <a:latin typeface="+mj-ea"/>
              <a:ea typeface="+mj-ea"/>
            </a:endParaRPr>
          </a:p>
        </p:txBody>
      </p:sp>
      <p:pic>
        <p:nvPicPr>
          <p:cNvPr id="1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76788" y="317044"/>
            <a:ext cx="3409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7" name="文本占位符 2"/>
          <p:cNvSpPr>
            <a:spLocks noGrp="1"/>
          </p:cNvSpPr>
          <p:nvPr>
            <p:ph type="body" idx="1"/>
          </p:nvPr>
        </p:nvSpPr>
        <p:spPr>
          <a:xfrm>
            <a:off x="307340" y="735965"/>
            <a:ext cx="7768590" cy="474345"/>
          </a:xfrm>
        </p:spPr>
        <p:txBody>
          <a:bodyPr>
            <a:normAutofit/>
          </a:bodyPr>
          <a:lstStyle/>
          <a:p>
            <a:r>
              <a:rPr lang="zh-CN" altLang="en-US" dirty="0"/>
              <a:t>建议信</a:t>
            </a:r>
            <a:endParaRPr lang="en-US" altLang="zh-CN" dirty="0"/>
          </a:p>
        </p:txBody>
      </p:sp>
      <p:sp>
        <p:nvSpPr>
          <p:cNvPr id="10" name="矩形 9"/>
          <p:cNvSpPr/>
          <p:nvPr/>
        </p:nvSpPr>
        <p:spPr>
          <a:xfrm>
            <a:off x="757238" y="1500185"/>
            <a:ext cx="10958512" cy="4524315"/>
          </a:xfrm>
          <a:prstGeom prst="rect">
            <a:avLst/>
          </a:prstGeom>
          <a:ln w="38100">
            <a:solidFill>
              <a:srgbClr val="0F95D4"/>
            </a:solidFill>
            <a:prstDash val="lgDashDot"/>
          </a:ln>
        </p:spPr>
        <p:txBody>
          <a:bodyPr wrap="square">
            <a:spAutoFit/>
          </a:bodyPr>
          <a:lstStyle/>
          <a:p>
            <a:r>
              <a:rPr lang="en-US" altLang="zh-CN" sz="2400" dirty="0">
                <a:latin typeface="Calibri" panose="020F0502020204030204" pitchFamily="34" charset="0"/>
              </a:rPr>
              <a:t>Dear Jim,</a:t>
            </a:r>
            <a:endParaRPr lang="en-US" altLang="zh-CN" sz="2400" dirty="0">
              <a:latin typeface="Calibri" panose="020F0502020204030204" pitchFamily="34" charset="0"/>
            </a:endParaRPr>
          </a:p>
          <a:p>
            <a:r>
              <a:rPr lang="en-US" altLang="zh-CN" sz="2400" dirty="0">
                <a:latin typeface="Calibri" panose="020F0502020204030204" pitchFamily="34" charset="0"/>
              </a:rPr>
              <a:t>I`m so glad to know that you are coming to China.</a:t>
            </a:r>
            <a:endParaRPr lang="en-US" altLang="zh-CN" sz="2400" dirty="0">
              <a:latin typeface="Calibri" panose="020F0502020204030204" pitchFamily="34" charset="0"/>
            </a:endParaRPr>
          </a:p>
          <a:p>
            <a:r>
              <a:rPr lang="en-US" altLang="zh-CN" sz="2400" dirty="0">
                <a:latin typeface="Calibri" panose="020F0502020204030204" pitchFamily="34" charset="0"/>
              </a:rPr>
              <a:t>You told me you are at a loss about your travel route. Of the two trips to the Yangtze River and Mount Tai, both are highly recommended.  Taking your interest into consideration, I think the tour along the Yangtze River is the better choice.  As the longest river and one of the mother rivers of Chinese civilization, the Yangtze will </a:t>
            </a:r>
            <a:r>
              <a:rPr lang="en-US" altLang="zh-CN" sz="2400" dirty="0" smtClean="0">
                <a:latin typeface="Calibri" panose="020F0502020204030204" pitchFamily="34" charset="0"/>
              </a:rPr>
              <a:t>present </a:t>
            </a:r>
            <a:r>
              <a:rPr lang="en-US" altLang="zh-CN" sz="2400" dirty="0">
                <a:latin typeface="Calibri" panose="020F0502020204030204" pitchFamily="34" charset="0"/>
              </a:rPr>
              <a:t>you with amazing scenery with many well-known sightseeing spots, which will definitely be a feast for your eyes. Time permitting, you can also experience the lives of the local people along the river. </a:t>
            </a:r>
            <a:endParaRPr lang="en-US" altLang="zh-CN" sz="2400" dirty="0">
              <a:latin typeface="Calibri" panose="020F0502020204030204" pitchFamily="34" charset="0"/>
            </a:endParaRPr>
          </a:p>
          <a:p>
            <a:r>
              <a:rPr lang="en-US" altLang="zh-CN" sz="2400" dirty="0">
                <a:latin typeface="Calibri" panose="020F0502020204030204" pitchFamily="34" charset="0"/>
              </a:rPr>
              <a:t>I guarantee you will have an enjoyable and unforgettable trip in China.</a:t>
            </a:r>
            <a:endParaRPr lang="en-US" altLang="zh-CN" sz="2400" dirty="0">
              <a:latin typeface="Calibri" panose="020F0502020204030204" pitchFamily="34" charset="0"/>
            </a:endParaRPr>
          </a:p>
          <a:p>
            <a:r>
              <a:rPr lang="en-US" altLang="zh-CN" sz="2400" dirty="0">
                <a:latin typeface="Calibri" panose="020F0502020204030204" pitchFamily="34" charset="0"/>
              </a:rPr>
              <a:t>Yours,</a:t>
            </a:r>
            <a:endParaRPr lang="en-US" altLang="zh-CN" sz="2400" dirty="0">
              <a:latin typeface="Calibri" panose="020F0502020204030204" pitchFamily="34" charset="0"/>
            </a:endParaRPr>
          </a:p>
          <a:p>
            <a:r>
              <a:rPr lang="en-US" altLang="zh-CN" sz="2400" dirty="0">
                <a:latin typeface="Calibri" panose="020F0502020204030204" pitchFamily="34" charset="0"/>
              </a:rPr>
              <a:t>Li </a:t>
            </a:r>
            <a:r>
              <a:rPr lang="en-US" altLang="zh-CN" sz="2400" dirty="0" err="1">
                <a:latin typeface="Calibri" panose="020F0502020204030204" pitchFamily="34" charset="0"/>
              </a:rPr>
              <a:t>Hua</a:t>
            </a:r>
            <a:endParaRPr lang="en-US" altLang="zh-CN" sz="2400" dirty="0">
              <a:latin typeface="Calibri" panose="020F0502020204030204" pitchFamily="34" charset="0"/>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7" name="文本占位符 2"/>
          <p:cNvSpPr>
            <a:spLocks noGrp="1"/>
          </p:cNvSpPr>
          <p:nvPr>
            <p:ph type="body" idx="1"/>
          </p:nvPr>
        </p:nvSpPr>
        <p:spPr>
          <a:xfrm>
            <a:off x="307340" y="735965"/>
            <a:ext cx="7768590" cy="474345"/>
          </a:xfrm>
        </p:spPr>
        <p:txBody>
          <a:bodyPr>
            <a:normAutofit/>
          </a:bodyPr>
          <a:lstStyle/>
          <a:p>
            <a:r>
              <a:rPr lang="zh-CN" altLang="en-US" dirty="0"/>
              <a:t>建议信</a:t>
            </a:r>
            <a:endParaRPr lang="en-US" altLang="zh-CN" dirty="0"/>
          </a:p>
        </p:txBody>
      </p:sp>
      <p:sp>
        <p:nvSpPr>
          <p:cNvPr id="10" name="矩形 9"/>
          <p:cNvSpPr/>
          <p:nvPr/>
        </p:nvSpPr>
        <p:spPr>
          <a:xfrm>
            <a:off x="757238" y="1228713"/>
            <a:ext cx="10958512" cy="4893647"/>
          </a:xfrm>
          <a:prstGeom prst="rect">
            <a:avLst/>
          </a:prstGeom>
          <a:ln w="38100">
            <a:solidFill>
              <a:srgbClr val="0F95D4"/>
            </a:solidFill>
            <a:prstDash val="lgDashDot"/>
          </a:ln>
        </p:spPr>
        <p:txBody>
          <a:bodyPr wrap="square">
            <a:spAutoFit/>
          </a:bodyPr>
          <a:lstStyle/>
          <a:p>
            <a:r>
              <a:rPr lang="en-US" altLang="zh-CN" sz="2400" dirty="0">
                <a:latin typeface="Calibri" panose="020F0502020204030204" pitchFamily="34" charset="0"/>
              </a:rPr>
              <a:t>Dear Jim,</a:t>
            </a:r>
            <a:endParaRPr lang="en-US" altLang="zh-CN" sz="2400" dirty="0">
              <a:latin typeface="Calibri" panose="020F0502020204030204" pitchFamily="34" charset="0"/>
            </a:endParaRPr>
          </a:p>
          <a:p>
            <a:r>
              <a:rPr lang="en-US" altLang="zh-CN" sz="2400" dirty="0">
                <a:latin typeface="Calibri" panose="020F0502020204030204" pitchFamily="34" charset="0"/>
              </a:rPr>
              <a:t>I`m so glad to know that you are coming to China.</a:t>
            </a:r>
            <a:endParaRPr lang="en-US" altLang="zh-CN" sz="2400" dirty="0">
              <a:latin typeface="Calibri" panose="020F0502020204030204" pitchFamily="34" charset="0"/>
            </a:endParaRPr>
          </a:p>
          <a:p>
            <a:r>
              <a:rPr lang="en-US" altLang="zh-CN" sz="2400" dirty="0">
                <a:latin typeface="Calibri" panose="020F0502020204030204" pitchFamily="34" charset="0"/>
              </a:rPr>
              <a:t>As for the two trips to the Yangtze River and Mount Tai, it’s really a hard decision to make, because both of the two places are well worth visiting, especially for people who come to China for the first time like you. </a:t>
            </a:r>
            <a:endParaRPr lang="en-US" altLang="zh-CN" sz="2400" dirty="0">
              <a:latin typeface="Calibri" panose="020F0502020204030204" pitchFamily="34" charset="0"/>
            </a:endParaRPr>
          </a:p>
          <a:p>
            <a:r>
              <a:rPr lang="en-US" altLang="zh-CN" sz="2400" dirty="0">
                <a:latin typeface="Calibri" panose="020F0502020204030204" pitchFamily="34" charset="0"/>
              </a:rPr>
              <a:t>Since you are a keen lover of mountain climbing, I think climbing Mount Tai will give you an entirely different experience. Even better, enjoying a fantastic sunrise at the top of the mountain is bound to be a cherished memory in your lifetime. Time permitting, you can also visit the birthplace of Confucius, the first teacher in the world, which is about one and a half hour’s ride from Mount Tai. </a:t>
            </a:r>
            <a:endParaRPr lang="en-US" altLang="zh-CN" sz="2400" dirty="0">
              <a:latin typeface="Calibri" panose="020F0502020204030204" pitchFamily="34" charset="0"/>
            </a:endParaRPr>
          </a:p>
          <a:p>
            <a:r>
              <a:rPr lang="en-US" altLang="zh-CN" sz="2400" dirty="0">
                <a:latin typeface="Calibri" panose="020F0502020204030204" pitchFamily="34" charset="0"/>
              </a:rPr>
              <a:t>I guarantee you will have an enjoyable and unforgettable trip in China.</a:t>
            </a:r>
            <a:endParaRPr lang="en-US" altLang="zh-CN" sz="2400" dirty="0">
              <a:latin typeface="Calibri" panose="020F0502020204030204" pitchFamily="34" charset="0"/>
            </a:endParaRPr>
          </a:p>
          <a:p>
            <a:r>
              <a:rPr lang="en-US" altLang="zh-CN" sz="2400" dirty="0">
                <a:latin typeface="Calibri" panose="020F0502020204030204" pitchFamily="34" charset="0"/>
              </a:rPr>
              <a:t>Yours,</a:t>
            </a:r>
            <a:endParaRPr lang="en-US" altLang="zh-CN" sz="2400" dirty="0">
              <a:latin typeface="Calibri" panose="020F0502020204030204" pitchFamily="34" charset="0"/>
            </a:endParaRPr>
          </a:p>
          <a:p>
            <a:r>
              <a:rPr lang="en-US" altLang="zh-CN" sz="2400" dirty="0">
                <a:latin typeface="Calibri" panose="020F0502020204030204" pitchFamily="34" charset="0"/>
              </a:rPr>
              <a:t>Li </a:t>
            </a:r>
            <a:r>
              <a:rPr lang="en-US" altLang="zh-CN" sz="2400" dirty="0" err="1">
                <a:latin typeface="Calibri" panose="020F0502020204030204" pitchFamily="34" charset="0"/>
              </a:rPr>
              <a:t>Hua</a:t>
            </a:r>
            <a:endParaRPr lang="en-US" altLang="zh-CN" sz="2400" dirty="0">
              <a:latin typeface="Calibri" panose="020F0502020204030204" pitchFamily="34" charset="0"/>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3" name="文本占位符 2"/>
          <p:cNvSpPr>
            <a:spLocks noGrp="1"/>
          </p:cNvSpPr>
          <p:nvPr>
            <p:ph type="body" idx="1"/>
          </p:nvPr>
        </p:nvSpPr>
        <p:spPr>
          <a:xfrm>
            <a:off x="307340" y="735965"/>
            <a:ext cx="7768590" cy="474345"/>
          </a:xfrm>
        </p:spPr>
        <p:txBody>
          <a:bodyPr>
            <a:normAutofit/>
          </a:bodyPr>
          <a:lstStyle/>
          <a:p>
            <a:r>
              <a:rPr lang="en-US" altLang="zh-CN" dirty="0" smtClean="0"/>
              <a:t>建议信</a:t>
            </a:r>
            <a:endParaRPr lang="en-US" altLang="zh-CN"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7" name="标题 1"/>
          <p:cNvSpPr txBox="1"/>
          <p:nvPr/>
        </p:nvSpPr>
        <p:spPr>
          <a:xfrm>
            <a:off x="486850" y="948887"/>
            <a:ext cx="8757297" cy="1087120"/>
          </a:xfrm>
          <a:prstGeom prst="rect">
            <a:avLst/>
          </a:prstGeom>
        </p:spPr>
        <p:txBody>
          <a:bodyPr vert="horz" lIns="90000" tIns="46800" rIns="90000" bIns="46800" rtlCol="0" anchor="b" anchorCtr="0">
            <a:noAutofit/>
          </a:bodyPr>
          <a:lstStyle>
            <a:lvl1pPr algn="l" defTabSz="914400" rtl="0" eaLnBrk="1" fontAlgn="auto" latinLnBrk="0" hangingPunct="1">
              <a:lnSpc>
                <a:spcPct val="100000"/>
              </a:lnSpc>
              <a:spcBef>
                <a:spcPct val="0"/>
              </a:spcBef>
              <a:buNone/>
              <a:defRPr sz="2400" b="0" i="0" u="none" strike="noStrike" kern="1200" cap="none" spc="300" normalizeH="0" baseline="0">
                <a:solidFill>
                  <a:srgbClr val="0F95D4"/>
                </a:solidFill>
                <a:effectLst/>
                <a:uFillTx/>
                <a:latin typeface="Arial" panose="020B0604020202020204" pitchFamily="34" charset="0"/>
                <a:ea typeface="微软雅黑" panose="020B0503020204020204" pitchFamily="34" charset="-122"/>
                <a:cs typeface="+mj-cs"/>
              </a:defRPr>
            </a:lvl1pPr>
          </a:lstStyle>
          <a:p>
            <a:r>
              <a:rPr lang="en-US" altLang="zh-CN" sz="4000" dirty="0" smtClean="0">
                <a:latin typeface="Calibri" panose="020F0502020204030204" pitchFamily="34" charset="0"/>
              </a:rPr>
              <a:t>Why do we write advice letters?</a:t>
            </a:r>
            <a:endParaRPr lang="zh-CN" altLang="en-US" sz="4000" dirty="0">
              <a:latin typeface="Calibri" panose="020F0502020204030204" pitchFamily="34" charset="0"/>
            </a:endParaRPr>
          </a:p>
        </p:txBody>
      </p:sp>
      <p:sp>
        <p:nvSpPr>
          <p:cNvPr id="8" name="矩形 7"/>
          <p:cNvSpPr/>
          <p:nvPr/>
        </p:nvSpPr>
        <p:spPr>
          <a:xfrm>
            <a:off x="485773" y="2092178"/>
            <a:ext cx="7777163" cy="3970318"/>
          </a:xfrm>
          <a:prstGeom prst="rect">
            <a:avLst/>
          </a:prstGeom>
        </p:spPr>
        <p:txBody>
          <a:bodyPr wrap="square">
            <a:spAutoFit/>
          </a:bodyPr>
          <a:lstStyle/>
          <a:p>
            <a:pPr lvl="0"/>
            <a:r>
              <a:rPr lang="en-US" altLang="zh-CN" sz="2800" dirty="0"/>
              <a:t>Advice is a recommendation, guidance, an opinion, </a:t>
            </a:r>
            <a:r>
              <a:rPr lang="en-US" altLang="zh-CN" sz="2800" dirty="0" smtClean="0"/>
              <a:t>a </a:t>
            </a:r>
            <a:r>
              <a:rPr lang="en-US" altLang="zh-CN" sz="2800" dirty="0"/>
              <a:t>suggestion or the wise words. One can ask for advice to anyone whom he/she thinks fit to </a:t>
            </a:r>
            <a:r>
              <a:rPr lang="en-US" altLang="zh-CN" sz="2800" dirty="0" smtClean="0"/>
              <a:t>offer </a:t>
            </a:r>
            <a:r>
              <a:rPr lang="en-US" altLang="zh-CN" sz="2800" dirty="0"/>
              <a:t>guidance. Now the burden is on the adviser that what kind of recommendation he gives to the other. When </a:t>
            </a:r>
            <a:r>
              <a:rPr lang="en-US" altLang="zh-CN" sz="2800" dirty="0" smtClean="0"/>
              <a:t>your friend, your classmate, your cousin or your colleague </a:t>
            </a:r>
            <a:r>
              <a:rPr lang="en-US" altLang="zh-CN" sz="2800" dirty="0"/>
              <a:t>asks you for </a:t>
            </a:r>
            <a:r>
              <a:rPr lang="en-US" altLang="zh-CN" sz="2800" dirty="0" smtClean="0"/>
              <a:t>personal or professional advice, </a:t>
            </a:r>
            <a:r>
              <a:rPr lang="en-US" altLang="zh-CN" sz="2800" dirty="0"/>
              <a:t>it is your duty to be </a:t>
            </a:r>
            <a:r>
              <a:rPr lang="en-US" altLang="zh-CN" sz="2800" dirty="0" smtClean="0"/>
              <a:t>sincere </a:t>
            </a:r>
            <a:r>
              <a:rPr lang="en-US" altLang="zh-CN" sz="2800" dirty="0"/>
              <a:t>and </a:t>
            </a:r>
            <a:r>
              <a:rPr lang="en-US" altLang="zh-CN" sz="2800" dirty="0" smtClean="0"/>
              <a:t>helpful. </a:t>
            </a:r>
            <a:endParaRPr lang="zh-CN" altLang="en-US" sz="2800" dirty="0">
              <a:solidFill>
                <a:srgbClr val="000000"/>
              </a:solidFill>
              <a:latin typeface="Calibri" panose="020F0502020204030204" pitchFamily="34" charset="0"/>
            </a:endParaRPr>
          </a:p>
        </p:txBody>
      </p:sp>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67750" y="2235058"/>
            <a:ext cx="28289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21" name="文本占位符 2"/>
          <p:cNvSpPr>
            <a:spLocks noGrp="1"/>
          </p:cNvSpPr>
          <p:nvPr>
            <p:ph type="body" idx="1"/>
          </p:nvPr>
        </p:nvSpPr>
        <p:spPr>
          <a:xfrm>
            <a:off x="307340" y="735965"/>
            <a:ext cx="7768590" cy="474345"/>
          </a:xfrm>
        </p:spPr>
        <p:txBody>
          <a:bodyPr>
            <a:normAutofit/>
          </a:bodyPr>
          <a:lstStyle/>
          <a:p>
            <a:r>
              <a:rPr lang="en-US" altLang="zh-CN" dirty="0" smtClean="0"/>
              <a:t>建议信</a:t>
            </a:r>
            <a:endParaRPr lang="en-US" altLang="zh-CN" dirty="0"/>
          </a:p>
        </p:txBody>
      </p:sp>
      <p:sp>
        <p:nvSpPr>
          <p:cNvPr id="3" name="矩形 2"/>
          <p:cNvSpPr/>
          <p:nvPr/>
        </p:nvSpPr>
        <p:spPr>
          <a:xfrm>
            <a:off x="671244" y="1272890"/>
            <a:ext cx="9090934" cy="4647426"/>
          </a:xfrm>
          <a:prstGeom prst="rect">
            <a:avLst/>
          </a:prstGeom>
        </p:spPr>
        <p:txBody>
          <a:bodyPr wrap="square">
            <a:spAutoFit/>
          </a:bodyPr>
          <a:lstStyle/>
          <a:p>
            <a:r>
              <a:rPr lang="en-US" altLang="zh-CN" sz="4400" b="1" dirty="0">
                <a:latin typeface="Calibri" panose="020F0502020204030204" pitchFamily="34" charset="0"/>
              </a:rPr>
              <a:t>How to Write </a:t>
            </a:r>
            <a:r>
              <a:rPr lang="en-US" altLang="zh-CN" sz="4400" b="1" dirty="0" smtClean="0">
                <a:latin typeface="Calibri" panose="020F0502020204030204" pitchFamily="34" charset="0"/>
              </a:rPr>
              <a:t>an Advice Letter</a:t>
            </a:r>
            <a:endParaRPr lang="en-US" altLang="zh-CN" sz="4400" b="1" dirty="0" smtClean="0">
              <a:latin typeface="Calibri" panose="020F0502020204030204" pitchFamily="34" charset="0"/>
            </a:endParaRPr>
          </a:p>
          <a:p>
            <a:br>
              <a:rPr lang="en-US" altLang="zh-CN" sz="2800" b="1" dirty="0"/>
            </a:br>
            <a:r>
              <a:rPr lang="en-US" altLang="zh-CN" sz="2800" b="1" i="1" dirty="0" smtClean="0"/>
              <a:t>Opening remarks</a:t>
            </a:r>
            <a:br>
              <a:rPr lang="en-US" altLang="zh-CN" sz="2800" dirty="0"/>
            </a:br>
            <a:r>
              <a:rPr lang="en-US" altLang="zh-CN" sz="2800" dirty="0"/>
              <a:t>Paragraph 1 - thanks for letter/express understanding of </a:t>
            </a:r>
            <a:r>
              <a:rPr lang="en-US" altLang="zh-CN" sz="2800" dirty="0" smtClean="0"/>
              <a:t>the problem(s)</a:t>
            </a:r>
            <a:br>
              <a:rPr lang="en-US" altLang="zh-CN" sz="2800" dirty="0"/>
            </a:br>
            <a:r>
              <a:rPr lang="en-US" altLang="zh-CN" sz="2800" b="1" i="1" dirty="0" smtClean="0"/>
              <a:t>advice</a:t>
            </a:r>
            <a:br>
              <a:rPr lang="en-US" altLang="zh-CN" sz="2800" dirty="0"/>
            </a:br>
            <a:r>
              <a:rPr lang="en-US" altLang="zh-CN" sz="2800" dirty="0" smtClean="0"/>
              <a:t>Paragraph 2 </a:t>
            </a:r>
            <a:r>
              <a:rPr lang="en-US" altLang="zh-CN" sz="2800" dirty="0"/>
              <a:t>- suggestion(s) + reason(s)</a:t>
            </a:r>
            <a:br>
              <a:rPr lang="en-US" altLang="zh-CN" sz="2800" dirty="0"/>
            </a:br>
            <a:r>
              <a:rPr lang="en-US" altLang="zh-CN" sz="2800" b="1" i="1" dirty="0" smtClean="0"/>
              <a:t>Closing remarks</a:t>
            </a:r>
            <a:br>
              <a:rPr lang="en-US" altLang="zh-CN" sz="2800" dirty="0"/>
            </a:br>
            <a:r>
              <a:rPr lang="en-US" altLang="zh-CN" sz="2800" dirty="0"/>
              <a:t>Keep channels open for further consultation should the person require more help</a:t>
            </a:r>
            <a:endParaRPr lang="zh-CN" altLang="en-US" sz="2800" dirty="0">
              <a:latin typeface="Calibri" panose="020F0502020204030204" pitchFamily="34" charset="0"/>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03074" y="1272890"/>
            <a:ext cx="1888664"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21" name="文本占位符 2"/>
          <p:cNvSpPr>
            <a:spLocks noGrp="1"/>
          </p:cNvSpPr>
          <p:nvPr>
            <p:ph type="body" idx="1"/>
          </p:nvPr>
        </p:nvSpPr>
        <p:spPr>
          <a:xfrm>
            <a:off x="307340" y="735965"/>
            <a:ext cx="7768590" cy="474345"/>
          </a:xfrm>
        </p:spPr>
        <p:txBody>
          <a:bodyPr>
            <a:normAutofit/>
          </a:bodyPr>
          <a:lstStyle/>
          <a:p>
            <a:r>
              <a:rPr lang="en-US" altLang="zh-CN" dirty="0"/>
              <a:t>建议信</a:t>
            </a:r>
            <a:endParaRPr lang="en-US" altLang="zh-CN" dirty="0"/>
          </a:p>
        </p:txBody>
      </p:sp>
      <p:sp>
        <p:nvSpPr>
          <p:cNvPr id="3" name="矩形 2"/>
          <p:cNvSpPr/>
          <p:nvPr/>
        </p:nvSpPr>
        <p:spPr>
          <a:xfrm>
            <a:off x="493259" y="1233235"/>
            <a:ext cx="9090934" cy="4708981"/>
          </a:xfrm>
          <a:prstGeom prst="rect">
            <a:avLst/>
          </a:prstGeom>
        </p:spPr>
        <p:txBody>
          <a:bodyPr wrap="square">
            <a:spAutoFit/>
          </a:bodyPr>
          <a:lstStyle/>
          <a:p>
            <a:r>
              <a:rPr lang="en-US" altLang="zh-CN" sz="4400" b="1" dirty="0">
                <a:latin typeface="Calibri" panose="020F0502020204030204" pitchFamily="34" charset="0"/>
              </a:rPr>
              <a:t>How to Write </a:t>
            </a:r>
            <a:r>
              <a:rPr lang="en-US" altLang="zh-CN" sz="4400" b="1" dirty="0" smtClean="0">
                <a:latin typeface="Calibri" panose="020F0502020204030204" pitchFamily="34" charset="0"/>
              </a:rPr>
              <a:t>an Advice Letter</a:t>
            </a:r>
            <a:endParaRPr lang="en-US" altLang="zh-CN" sz="3200" dirty="0" smtClean="0">
              <a:latin typeface="Calibri" panose="020F0502020204030204" pitchFamily="34" charset="0"/>
            </a:endParaRPr>
          </a:p>
          <a:p>
            <a:r>
              <a:rPr lang="en-US" altLang="zh-CN" sz="3200" b="1" i="1" dirty="0" smtClean="0">
                <a:latin typeface="Calibri" panose="020F0502020204030204" pitchFamily="34" charset="0"/>
              </a:rPr>
              <a:t>Opening remarks: </a:t>
            </a:r>
            <a:endParaRPr lang="en-US" altLang="zh-CN" sz="3200" b="1" i="1" dirty="0" smtClean="0">
              <a:latin typeface="Calibri" panose="020F0502020204030204" pitchFamily="34" charset="0"/>
            </a:endParaRPr>
          </a:p>
          <a:p>
            <a:r>
              <a:rPr lang="en-US" altLang="zh-CN" sz="2800" dirty="0" smtClean="0"/>
              <a:t>- Thank </a:t>
            </a:r>
            <a:r>
              <a:rPr lang="en-US" altLang="zh-CN" sz="2800" dirty="0"/>
              <a:t>you for your letter </a:t>
            </a:r>
            <a:r>
              <a:rPr lang="en-US" altLang="zh-CN" sz="2800" dirty="0" smtClean="0"/>
              <a:t>requesting …</a:t>
            </a:r>
            <a:endParaRPr lang="en-US" altLang="zh-CN" sz="2800" dirty="0" smtClean="0"/>
          </a:p>
          <a:p>
            <a:r>
              <a:rPr lang="en-US" altLang="zh-CN" sz="2800" dirty="0"/>
              <a:t>- Thank you for writing me this </a:t>
            </a:r>
            <a:r>
              <a:rPr lang="en-US" altLang="zh-CN" sz="2800" dirty="0" smtClean="0"/>
              <a:t>letter. </a:t>
            </a:r>
            <a:r>
              <a:rPr lang="en-US" altLang="zh-CN" sz="2800" dirty="0"/>
              <a:t>I'm </a:t>
            </a:r>
            <a:r>
              <a:rPr lang="en-US" altLang="zh-CN" sz="2800" dirty="0" smtClean="0"/>
              <a:t>sorry after </a:t>
            </a:r>
            <a:r>
              <a:rPr lang="en-US" altLang="zh-CN" sz="2800" dirty="0"/>
              <a:t>hearing about your </a:t>
            </a:r>
            <a:r>
              <a:rPr lang="en-US" altLang="zh-CN" sz="2800" dirty="0" smtClean="0"/>
              <a:t>problem. </a:t>
            </a:r>
            <a:r>
              <a:rPr lang="en-US" altLang="zh-CN" sz="2800" dirty="0"/>
              <a:t>M</a:t>
            </a:r>
            <a:r>
              <a:rPr lang="en-US" altLang="zh-CN" sz="2800" dirty="0" smtClean="0"/>
              <a:t>aybe </a:t>
            </a:r>
            <a:r>
              <a:rPr lang="en-US" altLang="zh-CN" sz="2800" dirty="0"/>
              <a:t>I can give you some advice and things will get better soon. </a:t>
            </a:r>
            <a:br>
              <a:rPr lang="en-US" altLang="zh-CN" sz="2800" dirty="0"/>
            </a:br>
            <a:r>
              <a:rPr lang="en-US" altLang="zh-CN" sz="2800" dirty="0"/>
              <a:t>- I am writing in reply to your letter asking for advice </a:t>
            </a:r>
            <a:r>
              <a:rPr lang="en-US" altLang="zh-CN" sz="2800" dirty="0" smtClean="0"/>
              <a:t>about…</a:t>
            </a:r>
            <a:br>
              <a:rPr lang="en-US" altLang="zh-CN" sz="2800" dirty="0"/>
            </a:br>
            <a:r>
              <a:rPr lang="en-US" altLang="zh-CN" sz="2800" dirty="0"/>
              <a:t>- I was sorry to hear about your problem. Here's what I think you should </a:t>
            </a:r>
            <a:r>
              <a:rPr lang="en-US" altLang="zh-CN" sz="2800" dirty="0" smtClean="0"/>
              <a:t>do.</a:t>
            </a:r>
            <a:endParaRPr lang="en-US" altLang="zh-CN" sz="2800" dirty="0">
              <a:latin typeface="Calibri" panose="020F0502020204030204" pitchFamily="34" charset="0"/>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67688" y="1233235"/>
            <a:ext cx="30575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21" name="文本占位符 2"/>
          <p:cNvSpPr>
            <a:spLocks noGrp="1"/>
          </p:cNvSpPr>
          <p:nvPr>
            <p:ph type="body" idx="1"/>
          </p:nvPr>
        </p:nvSpPr>
        <p:spPr>
          <a:xfrm>
            <a:off x="307340" y="735965"/>
            <a:ext cx="7768590" cy="474345"/>
          </a:xfrm>
        </p:spPr>
        <p:txBody>
          <a:bodyPr>
            <a:normAutofit/>
          </a:bodyPr>
          <a:lstStyle/>
          <a:p>
            <a:r>
              <a:rPr lang="en-US" altLang="zh-CN" dirty="0"/>
              <a:t>建议信</a:t>
            </a:r>
            <a:endParaRPr lang="en-US" altLang="zh-CN" dirty="0"/>
          </a:p>
        </p:txBody>
      </p:sp>
      <p:sp>
        <p:nvSpPr>
          <p:cNvPr id="3" name="矩形 2"/>
          <p:cNvSpPr/>
          <p:nvPr/>
        </p:nvSpPr>
        <p:spPr>
          <a:xfrm>
            <a:off x="671244" y="1262386"/>
            <a:ext cx="9090934" cy="4708981"/>
          </a:xfrm>
          <a:prstGeom prst="rect">
            <a:avLst/>
          </a:prstGeom>
        </p:spPr>
        <p:txBody>
          <a:bodyPr wrap="square">
            <a:spAutoFit/>
          </a:bodyPr>
          <a:lstStyle/>
          <a:p>
            <a:r>
              <a:rPr lang="en-US" altLang="zh-CN" sz="4400" b="1" dirty="0">
                <a:latin typeface="Calibri" panose="020F0502020204030204" pitchFamily="34" charset="0"/>
              </a:rPr>
              <a:t>How to Write </a:t>
            </a:r>
            <a:r>
              <a:rPr lang="en-US" altLang="zh-CN" sz="4400" b="1" dirty="0" smtClean="0">
                <a:latin typeface="Calibri" panose="020F0502020204030204" pitchFamily="34" charset="0"/>
              </a:rPr>
              <a:t>an Advice Letter</a:t>
            </a:r>
            <a:endParaRPr lang="en-US" altLang="zh-CN" sz="4400" b="1" dirty="0" smtClean="0">
              <a:latin typeface="Calibri" panose="020F0502020204030204" pitchFamily="34" charset="0"/>
            </a:endParaRPr>
          </a:p>
          <a:p>
            <a:r>
              <a:rPr lang="en-US" altLang="zh-CN" sz="3200" b="1" i="1" dirty="0" smtClean="0">
                <a:latin typeface="Calibri" panose="020F0502020204030204" pitchFamily="34" charset="0"/>
              </a:rPr>
              <a:t>Advice</a:t>
            </a:r>
            <a:endParaRPr lang="en-US" altLang="zh-CN" sz="3200" b="1" i="1" dirty="0">
              <a:latin typeface="Calibri" panose="020F0502020204030204" pitchFamily="34" charset="0"/>
            </a:endParaRPr>
          </a:p>
          <a:p>
            <a:r>
              <a:rPr lang="en-US" altLang="zh-CN" sz="3200" dirty="0">
                <a:latin typeface="Calibri" panose="020F0502020204030204" pitchFamily="34" charset="0"/>
              </a:rPr>
              <a:t>I strongly recommend that </a:t>
            </a:r>
            <a:r>
              <a:rPr lang="en-US" altLang="zh-CN" sz="3200" dirty="0" smtClean="0">
                <a:latin typeface="Calibri" panose="020F0502020204030204" pitchFamily="34" charset="0"/>
              </a:rPr>
              <a:t>...</a:t>
            </a:r>
            <a:endParaRPr lang="en-US" altLang="zh-CN" sz="3200" dirty="0">
              <a:latin typeface="Calibri" panose="020F0502020204030204" pitchFamily="34" charset="0"/>
            </a:endParaRPr>
          </a:p>
          <a:p>
            <a:r>
              <a:rPr lang="en-US" altLang="zh-CN" sz="3200" dirty="0" smtClean="0">
                <a:latin typeface="Calibri" panose="020F0502020204030204" pitchFamily="34" charset="0"/>
              </a:rPr>
              <a:t>If </a:t>
            </a:r>
            <a:r>
              <a:rPr lang="en-US" altLang="zh-CN" sz="3200" dirty="0">
                <a:latin typeface="Calibri" panose="020F0502020204030204" pitchFamily="34" charset="0"/>
              </a:rPr>
              <a:t>I were you I would </a:t>
            </a:r>
            <a:r>
              <a:rPr lang="en-US" altLang="zh-CN" sz="3200" dirty="0" smtClean="0">
                <a:latin typeface="Calibri" panose="020F0502020204030204" pitchFamily="34" charset="0"/>
              </a:rPr>
              <a:t>...</a:t>
            </a:r>
            <a:endParaRPr lang="en-US" altLang="zh-CN" sz="3200" dirty="0">
              <a:latin typeface="Calibri" panose="020F0502020204030204" pitchFamily="34" charset="0"/>
            </a:endParaRPr>
          </a:p>
          <a:p>
            <a:r>
              <a:rPr lang="en-US" altLang="zh-CN" sz="3200" dirty="0">
                <a:latin typeface="Calibri" panose="020F0502020204030204" pitchFamily="34" charset="0"/>
              </a:rPr>
              <a:t>I would suggest that </a:t>
            </a:r>
            <a:r>
              <a:rPr lang="en-US" altLang="zh-CN" sz="3200" dirty="0" smtClean="0">
                <a:latin typeface="Calibri" panose="020F0502020204030204" pitchFamily="34" charset="0"/>
              </a:rPr>
              <a:t>...</a:t>
            </a:r>
            <a:endParaRPr lang="en-US" altLang="zh-CN" sz="3200" dirty="0">
              <a:latin typeface="Calibri" panose="020F0502020204030204" pitchFamily="34" charset="0"/>
            </a:endParaRPr>
          </a:p>
          <a:p>
            <a:r>
              <a:rPr lang="en-US" altLang="zh-CN" sz="3200" dirty="0">
                <a:latin typeface="Calibri" panose="020F0502020204030204" pitchFamily="34" charset="0"/>
              </a:rPr>
              <a:t>Why don’t you </a:t>
            </a:r>
            <a:r>
              <a:rPr lang="en-US" altLang="zh-CN" sz="3200" dirty="0" smtClean="0">
                <a:latin typeface="Calibri" panose="020F0502020204030204" pitchFamily="34" charset="0"/>
              </a:rPr>
              <a:t>...</a:t>
            </a:r>
            <a:endParaRPr lang="en-US" altLang="zh-CN" sz="3200" dirty="0">
              <a:latin typeface="Calibri" panose="020F0502020204030204" pitchFamily="34" charset="0"/>
            </a:endParaRPr>
          </a:p>
          <a:p>
            <a:r>
              <a:rPr lang="en-US" altLang="zh-CN" sz="3200" dirty="0">
                <a:latin typeface="Calibri" panose="020F0502020204030204" pitchFamily="34" charset="0"/>
              </a:rPr>
              <a:t>It would be a good idea to </a:t>
            </a:r>
            <a:r>
              <a:rPr lang="en-US" altLang="zh-CN" sz="3200" dirty="0" smtClean="0">
                <a:latin typeface="Calibri" panose="020F0502020204030204" pitchFamily="34" charset="0"/>
              </a:rPr>
              <a:t>...</a:t>
            </a:r>
            <a:endParaRPr lang="en-US" altLang="zh-CN" sz="3200" dirty="0">
              <a:latin typeface="Calibri" panose="020F0502020204030204" pitchFamily="34" charset="0"/>
            </a:endParaRPr>
          </a:p>
          <a:p>
            <a:r>
              <a:rPr lang="en-US" altLang="zh-CN" sz="3200" dirty="0">
                <a:latin typeface="Calibri" panose="020F0502020204030204" pitchFamily="34" charset="0"/>
              </a:rPr>
              <a:t>The best advice I can give you is </a:t>
            </a:r>
            <a:r>
              <a:rPr lang="en-US" altLang="zh-CN" sz="3200" dirty="0" smtClean="0">
                <a:latin typeface="Calibri" panose="020F0502020204030204" pitchFamily="34" charset="0"/>
              </a:rPr>
              <a:t>...</a:t>
            </a:r>
            <a:endParaRPr lang="en-US" altLang="zh-CN" sz="3200" dirty="0">
              <a:latin typeface="Calibri" panose="020F0502020204030204" pitchFamily="34" charset="0"/>
            </a:endParaRPr>
          </a:p>
          <a:p>
            <a:r>
              <a:rPr lang="en-US" altLang="zh-CN" sz="3200" dirty="0">
                <a:latin typeface="Calibri" panose="020F0502020204030204" pitchFamily="34" charset="0"/>
              </a:rPr>
              <a:t>What you should do is ...</a:t>
            </a:r>
            <a:endParaRPr lang="en-US" altLang="zh-CN" sz="4400" b="1" dirty="0" smtClean="0">
              <a:latin typeface="Calibri" panose="020F0502020204030204" pitchFamily="34" charset="0"/>
            </a:endParaRPr>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00761" y="1947863"/>
            <a:ext cx="34004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4" y="3616876"/>
            <a:ext cx="24479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21" name="文本占位符 2"/>
          <p:cNvSpPr>
            <a:spLocks noGrp="1"/>
          </p:cNvSpPr>
          <p:nvPr>
            <p:ph type="body" idx="1"/>
          </p:nvPr>
        </p:nvSpPr>
        <p:spPr>
          <a:xfrm>
            <a:off x="307340" y="735965"/>
            <a:ext cx="7768590" cy="474345"/>
          </a:xfrm>
        </p:spPr>
        <p:txBody>
          <a:bodyPr>
            <a:normAutofit/>
          </a:bodyPr>
          <a:lstStyle/>
          <a:p>
            <a:r>
              <a:rPr lang="en-US" altLang="zh-CN" dirty="0"/>
              <a:t>建议信</a:t>
            </a:r>
            <a:endParaRPr lang="en-US" altLang="zh-CN" dirty="0"/>
          </a:p>
        </p:txBody>
      </p:sp>
      <p:sp>
        <p:nvSpPr>
          <p:cNvPr id="3" name="矩形 2"/>
          <p:cNvSpPr/>
          <p:nvPr/>
        </p:nvSpPr>
        <p:spPr>
          <a:xfrm>
            <a:off x="671243" y="1148082"/>
            <a:ext cx="10401569" cy="4462760"/>
          </a:xfrm>
          <a:prstGeom prst="rect">
            <a:avLst/>
          </a:prstGeom>
        </p:spPr>
        <p:txBody>
          <a:bodyPr wrap="square">
            <a:spAutoFit/>
          </a:bodyPr>
          <a:lstStyle/>
          <a:p>
            <a:r>
              <a:rPr lang="en-US" altLang="zh-CN" sz="4400" b="1" dirty="0">
                <a:latin typeface="Calibri" panose="020F0502020204030204" pitchFamily="34" charset="0"/>
              </a:rPr>
              <a:t>How to Write </a:t>
            </a:r>
            <a:r>
              <a:rPr lang="en-US" altLang="zh-CN" sz="4400" b="1" dirty="0" smtClean="0">
                <a:latin typeface="Calibri" panose="020F0502020204030204" pitchFamily="34" charset="0"/>
              </a:rPr>
              <a:t>an Apology Letter</a:t>
            </a:r>
            <a:endParaRPr lang="en-US" altLang="zh-CN" sz="4400" b="1" dirty="0" smtClean="0">
              <a:latin typeface="Calibri" panose="020F0502020204030204" pitchFamily="34" charset="0"/>
            </a:endParaRPr>
          </a:p>
          <a:p>
            <a:r>
              <a:rPr lang="en-US" altLang="zh-CN" sz="3200" b="1" i="1" dirty="0">
                <a:latin typeface="Calibri" panose="020F0502020204030204" pitchFamily="34" charset="0"/>
              </a:rPr>
              <a:t>Closing</a:t>
            </a:r>
            <a:r>
              <a:rPr lang="en-US" altLang="zh-CN" sz="4400" b="1" dirty="0" smtClean="0">
                <a:latin typeface="Calibri" panose="020F0502020204030204" pitchFamily="34" charset="0"/>
              </a:rPr>
              <a:t> </a:t>
            </a:r>
            <a:r>
              <a:rPr lang="en-US" altLang="zh-CN" sz="3200" b="1" i="1" dirty="0">
                <a:latin typeface="Calibri" panose="020F0502020204030204" pitchFamily="34" charset="0"/>
              </a:rPr>
              <a:t>remarks</a:t>
            </a:r>
            <a:endParaRPr lang="en-US" altLang="zh-CN" sz="3200" b="1" i="1" dirty="0">
              <a:latin typeface="Calibri" panose="020F0502020204030204" pitchFamily="34" charset="0"/>
            </a:endParaRPr>
          </a:p>
          <a:p>
            <a:r>
              <a:rPr lang="en-US" altLang="zh-CN" sz="2800" dirty="0">
                <a:latin typeface="Calibri" panose="020F0502020204030204" pitchFamily="34" charset="0"/>
              </a:rPr>
              <a:t>I hope this will be of help to </a:t>
            </a:r>
            <a:r>
              <a:rPr lang="en-US" altLang="zh-CN" sz="2800" dirty="0" smtClean="0">
                <a:latin typeface="Calibri" panose="020F0502020204030204" pitchFamily="34" charset="0"/>
              </a:rPr>
              <a:t>you.</a:t>
            </a:r>
            <a:endParaRPr lang="en-US" altLang="zh-CN" sz="2800" dirty="0">
              <a:latin typeface="Calibri" panose="020F0502020204030204" pitchFamily="34" charset="0"/>
            </a:endParaRPr>
          </a:p>
          <a:p>
            <a:r>
              <a:rPr lang="en-US" altLang="zh-CN" sz="2800" dirty="0">
                <a:latin typeface="Calibri" panose="020F0502020204030204" pitchFamily="34" charset="0"/>
              </a:rPr>
              <a:t>All in all I sincerely hope my advice can help you and brighten up your </a:t>
            </a:r>
            <a:r>
              <a:rPr lang="en-US" altLang="zh-CN" sz="2800" dirty="0" smtClean="0">
                <a:latin typeface="Calibri" panose="020F0502020204030204" pitchFamily="34" charset="0"/>
              </a:rPr>
              <a:t>day. </a:t>
            </a:r>
            <a:r>
              <a:rPr lang="en-US" altLang="zh-CN" sz="2800" dirty="0">
                <a:latin typeface="Calibri" panose="020F0502020204030204" pitchFamily="34" charset="0"/>
              </a:rPr>
              <a:t>Please count on me whenever you encounter any obstacles in the future. </a:t>
            </a:r>
            <a:endParaRPr lang="en-US" altLang="zh-CN" sz="2800" dirty="0" smtClean="0">
              <a:latin typeface="Calibri" panose="020F0502020204030204" pitchFamily="34" charset="0"/>
            </a:endParaRPr>
          </a:p>
          <a:p>
            <a:r>
              <a:rPr lang="en-US" altLang="zh-CN" sz="2800" dirty="0" smtClean="0">
                <a:latin typeface="Calibri" panose="020F0502020204030204" pitchFamily="34" charset="0"/>
              </a:rPr>
              <a:t>Hope </a:t>
            </a:r>
            <a:r>
              <a:rPr lang="en-US" altLang="zh-CN" sz="2800" dirty="0">
                <a:latin typeface="Calibri" panose="020F0502020204030204" pitchFamily="34" charset="0"/>
              </a:rPr>
              <a:t>my advice </a:t>
            </a:r>
            <a:r>
              <a:rPr lang="en-US" altLang="zh-CN" sz="2800" dirty="0" smtClean="0">
                <a:latin typeface="Calibri" panose="020F0502020204030204" pitchFamily="34" charset="0"/>
              </a:rPr>
              <a:t>works. Write </a:t>
            </a:r>
            <a:r>
              <a:rPr lang="en-US" altLang="zh-CN" sz="2800" dirty="0">
                <a:latin typeface="Calibri" panose="020F0502020204030204" pitchFamily="34" charset="0"/>
              </a:rPr>
              <a:t>to me again if you have further problems. </a:t>
            </a:r>
            <a:endParaRPr lang="en-US" altLang="zh-CN" sz="2800" dirty="0" smtClean="0">
              <a:latin typeface="Calibri" panose="020F0502020204030204" pitchFamily="34" charset="0"/>
            </a:endParaRPr>
          </a:p>
          <a:p>
            <a:r>
              <a:rPr lang="en-US" altLang="zh-CN" sz="2800" dirty="0">
                <a:latin typeface="Calibri" panose="020F0502020204030204" pitchFamily="34" charset="0"/>
              </a:rPr>
              <a:t>Whatever route you take, I hope you will be able to work things out. You will always have my support.</a:t>
            </a:r>
            <a:endParaRPr lang="en-US" altLang="zh-CN" sz="2800" b="1" dirty="0" smtClean="0">
              <a:latin typeface="Calibri" panose="020F0502020204030204" pitchFamily="34" charset="0"/>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03154" y="1148082"/>
            <a:ext cx="174095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21" name="文本占位符 2"/>
          <p:cNvSpPr>
            <a:spLocks noGrp="1"/>
          </p:cNvSpPr>
          <p:nvPr>
            <p:ph type="body" idx="1"/>
          </p:nvPr>
        </p:nvSpPr>
        <p:spPr>
          <a:xfrm>
            <a:off x="307340" y="735965"/>
            <a:ext cx="7768590" cy="474345"/>
          </a:xfrm>
        </p:spPr>
        <p:txBody>
          <a:bodyPr>
            <a:normAutofit/>
          </a:bodyPr>
          <a:lstStyle/>
          <a:p>
            <a:r>
              <a:rPr lang="en-US" altLang="zh-CN" dirty="0"/>
              <a:t>建议信</a:t>
            </a:r>
            <a:r>
              <a:rPr lang="en-US" altLang="zh-CN" dirty="0" smtClean="0"/>
              <a:t>sample</a:t>
            </a:r>
            <a:endParaRPr lang="en-US" altLang="zh-CN" dirty="0"/>
          </a:p>
        </p:txBody>
      </p:sp>
      <p:sp>
        <p:nvSpPr>
          <p:cNvPr id="9" name="矩形 8"/>
          <p:cNvSpPr/>
          <p:nvPr/>
        </p:nvSpPr>
        <p:spPr>
          <a:xfrm>
            <a:off x="214312" y="1148096"/>
            <a:ext cx="11530013" cy="4893647"/>
          </a:xfrm>
          <a:prstGeom prst="rect">
            <a:avLst/>
          </a:prstGeom>
        </p:spPr>
        <p:txBody>
          <a:bodyPr wrap="square">
            <a:spAutoFit/>
          </a:bodyPr>
          <a:lstStyle/>
          <a:p>
            <a:pPr fontAlgn="base"/>
            <a:r>
              <a:rPr lang="en-US" altLang="zh-CN" sz="2400" b="1" dirty="0" smtClean="0">
                <a:latin typeface="Calibri" panose="020F0502020204030204" pitchFamily="34" charset="0"/>
              </a:rPr>
              <a:t>Dear Mike,</a:t>
            </a:r>
            <a:endParaRPr lang="en-US" altLang="zh-CN" sz="2400" b="1" dirty="0" smtClean="0">
              <a:latin typeface="Calibri" panose="020F0502020204030204" pitchFamily="34" charset="0"/>
            </a:endParaRPr>
          </a:p>
          <a:p>
            <a:pPr fontAlgn="base"/>
            <a:r>
              <a:rPr lang="en-US" altLang="zh-CN" sz="2400" b="1" dirty="0" smtClean="0">
                <a:latin typeface="Calibri" panose="020F0502020204030204" pitchFamily="34" charset="0"/>
              </a:rPr>
              <a:t>     Your </a:t>
            </a:r>
            <a:r>
              <a:rPr lang="en-US" altLang="zh-CN" sz="2400" b="1" dirty="0">
                <a:latin typeface="Calibri" panose="020F0502020204030204" pitchFamily="34" charset="0"/>
              </a:rPr>
              <a:t>recent letter describing your unpleasant work environment sounds as though you are experiencing a lot of frustration. </a:t>
            </a:r>
            <a:r>
              <a:rPr lang="en-US" altLang="zh-CN" sz="2400" dirty="0">
                <a:latin typeface="Calibri" panose="020F0502020204030204" pitchFamily="34" charset="0"/>
              </a:rPr>
              <a:t>I certainly </a:t>
            </a:r>
            <a:r>
              <a:rPr lang="en-US" altLang="zh-CN" sz="2400" b="1" dirty="0">
                <a:latin typeface="Calibri" panose="020F0502020204030204" pitchFamily="34" charset="0"/>
              </a:rPr>
              <a:t>understand your disappointment </a:t>
            </a:r>
            <a:r>
              <a:rPr lang="en-US" altLang="zh-CN" sz="2400" dirty="0">
                <a:latin typeface="Calibri" panose="020F0502020204030204" pitchFamily="34" charset="0"/>
              </a:rPr>
              <a:t>in not receiving a salary increase for the past two years, especially since your performance evaluations indicate that your work is better than satisfactory</a:t>
            </a:r>
            <a:r>
              <a:rPr lang="en-US" altLang="zh-CN" sz="2400" dirty="0" smtClean="0">
                <a:latin typeface="Calibri" panose="020F0502020204030204" pitchFamily="34" charset="0"/>
              </a:rPr>
              <a:t>.</a:t>
            </a:r>
            <a:endParaRPr lang="en-US" altLang="zh-CN" sz="2400" dirty="0">
              <a:latin typeface="Calibri" panose="020F0502020204030204" pitchFamily="34" charset="0"/>
            </a:endParaRPr>
          </a:p>
          <a:p>
            <a:pPr fontAlgn="base"/>
            <a:r>
              <a:rPr lang="en-US" altLang="zh-CN" sz="2400" dirty="0" smtClean="0">
                <a:latin typeface="Calibri" panose="020F0502020204030204" pitchFamily="34" charset="0"/>
              </a:rPr>
              <a:t>     You </a:t>
            </a:r>
            <a:r>
              <a:rPr lang="en-US" altLang="zh-CN" sz="2400" dirty="0">
                <a:latin typeface="Calibri" panose="020F0502020204030204" pitchFamily="34" charset="0"/>
              </a:rPr>
              <a:t>asked advice about accepting a better-paying position with a rival company, but expressed reluctance about leaving a place where you have many friends. </a:t>
            </a:r>
            <a:r>
              <a:rPr lang="en-US" altLang="zh-CN" sz="2400" b="1" dirty="0">
                <a:latin typeface="Calibri" panose="020F0502020204030204" pitchFamily="34" charset="0"/>
              </a:rPr>
              <a:t>I can understand your dilemma</a:t>
            </a:r>
            <a:r>
              <a:rPr lang="en-US" altLang="zh-CN" sz="2400" dirty="0">
                <a:latin typeface="Calibri" panose="020F0502020204030204" pitchFamily="34" charset="0"/>
              </a:rPr>
              <a:t>. However, if the rival company is a local firm, you could consider changing jobs and still stay in touch with your friends. Those friendships could continue while you make new friends in a new work place. I think you need to take a long-range view and do what will give you the greatest professional advantage</a:t>
            </a:r>
            <a:r>
              <a:rPr lang="en-US" altLang="zh-CN" sz="2400" dirty="0" smtClean="0">
                <a:latin typeface="Calibri" panose="020F0502020204030204" pitchFamily="34" charset="0"/>
              </a:rPr>
              <a:t>.</a:t>
            </a:r>
            <a:endParaRPr lang="en-US" altLang="zh-CN" sz="2400" dirty="0">
              <a:latin typeface="Calibri" panose="020F0502020204030204" pitchFamily="34" charset="0"/>
            </a:endParaRPr>
          </a:p>
          <a:p>
            <a:pPr fontAlgn="base"/>
            <a:r>
              <a:rPr lang="en-US" altLang="zh-CN" sz="2400" dirty="0" smtClean="0">
                <a:latin typeface="Calibri" panose="020F0502020204030204" pitchFamily="34" charset="0"/>
              </a:rPr>
              <a:t>    I </a:t>
            </a:r>
            <a:r>
              <a:rPr lang="en-US" altLang="zh-CN" sz="2400" dirty="0">
                <a:latin typeface="Calibri" panose="020F0502020204030204" pitchFamily="34" charset="0"/>
              </a:rPr>
              <a:t>am glad always to hear from you so </a:t>
            </a:r>
            <a:r>
              <a:rPr lang="en-US" altLang="zh-CN" sz="2400" b="1" dirty="0">
                <a:latin typeface="Calibri" panose="020F0502020204030204" pitchFamily="34" charset="0"/>
              </a:rPr>
              <a:t>please keep in touch and let me know what you decide.</a:t>
            </a:r>
            <a:endParaRPr lang="en-US" altLang="zh-CN" sz="2400" b="1" dirty="0">
              <a:latin typeface="Calibri" panose="020F0502020204030204" pitchFamily="34" charset="0"/>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latin typeface="Calibri" panose="020F0502020204030204" pitchFamily="34" charset="0"/>
              </a:rPr>
              <a:t>高中   英语</a:t>
            </a:r>
            <a:endParaRPr lang="en-US" altLang="zh-CN" dirty="0">
              <a:latin typeface="Calibri" panose="020F0502020204030204" pitchFamily="34" charset="0"/>
            </a:endParaRPr>
          </a:p>
        </p:txBody>
      </p:sp>
      <p:sp>
        <p:nvSpPr>
          <p:cNvPr id="21" name="文本占位符 2"/>
          <p:cNvSpPr>
            <a:spLocks noGrp="1"/>
          </p:cNvSpPr>
          <p:nvPr>
            <p:ph type="body" idx="1"/>
          </p:nvPr>
        </p:nvSpPr>
        <p:spPr>
          <a:xfrm>
            <a:off x="307340" y="735965"/>
            <a:ext cx="7768590" cy="474345"/>
          </a:xfrm>
        </p:spPr>
        <p:txBody>
          <a:bodyPr>
            <a:normAutofit/>
          </a:bodyPr>
          <a:lstStyle/>
          <a:p>
            <a:r>
              <a:rPr lang="en-US" altLang="zh-CN" dirty="0" smtClean="0"/>
              <a:t>建议信sample</a:t>
            </a:r>
            <a:endParaRPr lang="en-US" altLang="zh-CN"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38250" y="1190625"/>
            <a:ext cx="774382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BEAUTIFY_FLAG" val="#wm#"/>
  <p:tag name="KSO_WM_TEMPLATE_CATEGORY" val="custom"/>
  <p:tag name="KSO_WM_TEMPLATE_INDEX" val="20205081"/>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2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8269</Words>
  <Application>WPS 演示</Application>
  <PresentationFormat>自定义</PresentationFormat>
  <Paragraphs>274</Paragraphs>
  <Slides>22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微软雅黑</vt:lpstr>
      <vt:lpstr>Calibri</vt:lpstr>
      <vt:lpstr>Arial Unicode MS</vt:lpstr>
      <vt:lpstr>微软雅黑 Light</vt:lpstr>
      <vt:lpstr>Times New Roman</vt:lpstr>
      <vt:lpstr>HelveticaNeue</vt:lpstr>
      <vt:lpstr>NumberOnly</vt:lpstr>
      <vt:lpstr>华文新魏</vt:lpstr>
      <vt:lpstr>2_自定义设计方案</vt:lpstr>
      <vt:lpstr>PowerPoint 演示文稿</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南山有谷堆</cp:lastModifiedBy>
  <cp:revision>315</cp:revision>
  <dcterms:created xsi:type="dcterms:W3CDTF">2019-06-19T02:08:00Z</dcterms:created>
  <dcterms:modified xsi:type="dcterms:W3CDTF">2020-11-02T06:53:45Z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