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handoutMasterIdLst>
    <p:handoutMasterId r:id="rId25"/>
  </p:handoutMasterIdLst>
  <p:sldIdLst>
    <p:sldId id="598" r:id="rId3"/>
    <p:sldId id="267" r:id="rId4"/>
    <p:sldId id="308" r:id="rId6"/>
    <p:sldId id="572" r:id="rId7"/>
    <p:sldId id="519" r:id="rId8"/>
    <p:sldId id="582" r:id="rId9"/>
    <p:sldId id="581" r:id="rId10"/>
    <p:sldId id="576" r:id="rId11"/>
    <p:sldId id="577" r:id="rId12"/>
    <p:sldId id="575" r:id="rId13"/>
    <p:sldId id="573" r:id="rId14"/>
    <p:sldId id="583" r:id="rId15"/>
    <p:sldId id="578" r:id="rId16"/>
    <p:sldId id="327" r:id="rId17"/>
    <p:sldId id="332" r:id="rId18"/>
    <p:sldId id="584" r:id="rId19"/>
    <p:sldId id="585" r:id="rId20"/>
    <p:sldId id="438" r:id="rId21"/>
    <p:sldId id="439" r:id="rId22"/>
    <p:sldId id="440" r:id="rId23"/>
    <p:sldId id="586" r:id="rId24"/>
  </p:sldIdLst>
  <p:sldSz cx="12192000" cy="6858000"/>
  <p:notesSz cx="6858000" cy="9144000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4A4"/>
    <a:srgbClr val="3288D5"/>
    <a:srgbClr val="0E1B78"/>
    <a:srgbClr val="E9D885"/>
    <a:srgbClr val="E5DDA0"/>
    <a:srgbClr val="E6DDA1"/>
    <a:srgbClr val="E7E196"/>
    <a:srgbClr val="765B0E"/>
    <a:srgbClr val="1F82CF"/>
    <a:srgbClr val="E1E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84A1AE0-98EB-46F7-9F69-2BADBBEA664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79B2A-BF25-4862-8EEB-C1ACE5554C1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D8D9A1B-D34E-4012-AC1A-F3D82639791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2B46F2B-1084-40BA-9F0A-B1F6847335C5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6" title="圆齿状圆圈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A5FDFE-7BBA-42BE-B300-18D26159F36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en-US" altLang="zh-CN" noProof="0" smtClean="0"/>
            </a:fld>
            <a:endParaRPr lang="zh-CN" altLang="en-US" noProof="0" dirty="0"/>
          </a:p>
        </p:txBody>
      </p:sp>
      <p:sp>
        <p:nvSpPr>
          <p:cNvPr id="13" name="长方形 12" title="左边缘边框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​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E6EF9E-F02A-4017-82E5-8835FF363188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EE3E65-4D6E-482A-A0B5-24CF297B35F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1"/>
            <a:ext cx="12192000" cy="11315700"/>
          </a:xfrm>
          <a:prstGeom prst="rect">
            <a:avLst/>
          </a:prstGeom>
          <a:blipFill dpi="0" rotWithShape="1">
            <a:blip r:embed="rId2" cstate="print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750309" y="833615"/>
            <a:ext cx="11053811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1"/>
          <p:cNvGrpSpPr/>
          <p:nvPr userDrawn="1"/>
        </p:nvGrpSpPr>
        <p:grpSpPr>
          <a:xfrm>
            <a:off x="11242277" y="240966"/>
            <a:ext cx="561843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带小型非项目符号的深色标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255728"/>
          </a:xfrm>
        </p:spPr>
        <p:txBody>
          <a:bodyPr wrap="square" lIns="91440" rIns="9144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defRPr lang="en-US" sz="2800" b="0" kern="1200" spc="0" baseline="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 marL="0" indent="0">
              <a:buNone/>
              <a:defRPr sz="1960"/>
            </a:lvl2pPr>
            <a:lvl3pPr marL="227330" indent="0">
              <a:buNone/>
              <a:defRPr sz="1960"/>
            </a:lvl3pPr>
            <a:lvl4pPr marL="451485" indent="0">
              <a:buNone/>
              <a:defRPr/>
            </a:lvl4pPr>
            <a:lvl5pPr marL="672465" indent="0">
              <a:buNone/>
              <a:defRPr/>
            </a:lvl5pPr>
          </a:lstStyle>
          <a:p>
            <a:pPr rtl="0"/>
            <a:r>
              <a:rPr lang="zh-CN" altLang="en-US" noProof="0"/>
              <a:t>简要介绍数据，</a:t>
            </a:r>
            <a:br>
              <a:rPr lang="zh-CN" altLang="en-US" noProof="0"/>
            </a:br>
            <a:r>
              <a:rPr lang="zh-CN" altLang="en-US" noProof="0"/>
              <a:t>一次展示一个要点，</a:t>
            </a:r>
            <a:br>
              <a:rPr lang="zh-CN" altLang="en-US" noProof="0"/>
            </a:br>
            <a:r>
              <a:rPr lang="zh-CN" altLang="en-US" noProof="0"/>
              <a:t>可提高理解力。</a:t>
            </a:r>
            <a:endParaRPr lang="zh-CN" altLang="en-US" noProof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2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3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9BA5F77-B9C8-4A04-A1B9-6C1F2620CEF2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6CB3C0D-42E8-44EC-AE8A-BC04066FE72A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en-US" altLang="zh-CN" noProof="0" smtClean="0"/>
            </a:fld>
            <a:endParaRPr lang="zh-CN" altLang="en-US" noProof="0" dirty="0"/>
          </a:p>
        </p:txBody>
      </p:sp>
      <p:grpSp>
        <p:nvGrpSpPr>
          <p:cNvPr id="7" name="组 6" title="左侧扇形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任意多边形 6" title="左侧扇形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任意多边形 11" title="左侧嵌入式扇形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EFD8D2-9AD8-415D-98A9-39FDB71FF967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D56399-7E2C-4B8F-BC5A-6981C0EA7F79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88057F-AAFD-4BCE-A378-E8DFA611AE87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FEE0223-EF4B-486F-B60A-4028665E4F5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1" title="右侧扇形背景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>
            <a:lvl1pPr>
              <a:defRPr/>
            </a:lvl1pPr>
          </a:lstStyle>
          <a:p>
            <a:fld id="{0572C94C-9162-4DE8-B351-FD5C1B2DFF62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en-US" altLang="zh-CN" noProof="0" smtClean="0"/>
            </a:fld>
            <a:endParaRPr lang="zh-CN" altLang="en-US" noProof="0" dirty="0"/>
          </a:p>
        </p:txBody>
      </p:sp>
      <p:sp>
        <p:nvSpPr>
          <p:cNvPr id="8" name="长方形 7" title="左边缘边框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1" name="任意多边形 11" title="右侧扇形背景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矩形​​ 11" title="左边缘边框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>
            <a:lvl1pPr>
              <a:defRPr/>
            </a:lvl1pPr>
          </a:lstStyle>
          <a:p>
            <a:fld id="{D864F956-0CDC-457C-AA2E-2EB54585A0C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18B2B17-478A-4592-A14E-CB87572895DA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1766878-3199-4EAB-94E7-2D6D11070E14}" type="slidenum">
              <a:rPr lang="en-US" altLang="zh-CN" smtClean="0"/>
            </a:fld>
            <a:endParaRPr lang="zh-CN" altLang="en-US" dirty="0"/>
          </a:p>
        </p:txBody>
      </p:sp>
      <p:sp>
        <p:nvSpPr>
          <p:cNvPr id="11" name="任意多边形(F) 6" title="左侧扇贝边缘"/>
          <p:cNvSpPr/>
          <p:nvPr userDrawn="1"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矩形 11" title="右边缘边框"/>
          <p:cNvSpPr/>
          <p:nvPr userDrawn="1"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b="1" kern="1200" cap="all" spc="200" baseline="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image" Target="../media/image16.jpeg"/><Relationship Id="rId5" Type="http://schemas.openxmlformats.org/officeDocument/2006/relationships/tags" Target="../tags/tag14.xml"/><Relationship Id="rId4" Type="http://schemas.openxmlformats.org/officeDocument/2006/relationships/image" Target="../media/image15.jpeg"/><Relationship Id="rId3" Type="http://schemas.openxmlformats.org/officeDocument/2006/relationships/tags" Target="../tags/tag13.xml"/><Relationship Id="rId2" Type="http://schemas.openxmlformats.org/officeDocument/2006/relationships/image" Target="../media/image14.GIF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7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Relationship Id="rId3" Type="http://schemas.openxmlformats.org/officeDocument/2006/relationships/image" Target="../media/image1.sv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3" Type="http://schemas.openxmlformats.org/officeDocument/2006/relationships/tags" Target="../tags/tag9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584892" y="381562"/>
            <a:ext cx="9982028" cy="4991014"/>
          </a:xfrm>
        </p:spPr>
        <p:txBody>
          <a:bodyPr>
            <a:normAutofit/>
          </a:bodyPr>
          <a:lstStyle/>
          <a:p>
            <a:endParaRPr lang="en-US" altLang="zh-CN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Where can we read Kayla’s story?</a:t>
            </a:r>
            <a:endParaRPr lang="en-US" altLang="zh-CN" sz="3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CN" sz="5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PA_矩形 202"/>
          <p:cNvSpPr/>
          <p:nvPr>
            <p:custDataLst>
              <p:tags r:id="rId1"/>
            </p:custDataLst>
          </p:nvPr>
        </p:nvSpPr>
        <p:spPr>
          <a:xfrm>
            <a:off x="1204332" y="381562"/>
            <a:ext cx="10506559" cy="499101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3675" y="1866393"/>
            <a:ext cx="3906903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0" b="1" dirty="0">
                <a:solidFill>
                  <a:srgbClr val="C00000"/>
                </a:solidFill>
              </a:rPr>
              <a:t>A wellness  book</a:t>
            </a:r>
            <a:endParaRPr lang="zh-CN" altLang="en-US" sz="3730" b="1" dirty="0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84892" y="2940663"/>
            <a:ext cx="9856259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</a:rPr>
              <a:t>A high school class has a wellness book 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r>
              <a:rPr lang="zh-CN" altLang="en-US" sz="3200" b="1" dirty="0">
                <a:latin typeface="Times New Roman" panose="02020603050405020304" pitchFamily="18" charset="0"/>
              </a:rPr>
              <a:t>in which they exchange ideas about health and fitness. 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3" name="图片 2" descr="QQ截图2020031815142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1060000">
            <a:off x="9207492" y="807270"/>
            <a:ext cx="1883789" cy="1934361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74681" y="2262993"/>
            <a:ext cx="8414643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Write a page in a wellness book.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9315" y="4022125"/>
            <a:ext cx="4072857" cy="23117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964" y="1033980"/>
            <a:ext cx="4370432" cy="2308310"/>
          </a:xfrm>
          <a:prstGeom prst="rect">
            <a:avLst/>
          </a:prstGeom>
        </p:spPr>
      </p:pic>
      <p:sp>
        <p:nvSpPr>
          <p:cNvPr id="7" name="PA_矩形 202"/>
          <p:cNvSpPr/>
          <p:nvPr>
            <p:custDataLst>
              <p:tags r:id="rId3"/>
            </p:custDataLst>
          </p:nvPr>
        </p:nvSpPr>
        <p:spPr>
          <a:xfrm>
            <a:off x="6792017" y="995958"/>
            <a:ext cx="4630931" cy="242995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33944" y="900800"/>
            <a:ext cx="5294140" cy="2458073"/>
            <a:chOff x="449244" y="883638"/>
            <a:chExt cx="5294140" cy="2458073"/>
          </a:xfrm>
        </p:grpSpPr>
        <p:grpSp>
          <p:nvGrpSpPr>
            <p:cNvPr id="25" name="组合 24"/>
            <p:cNvGrpSpPr/>
            <p:nvPr/>
          </p:nvGrpSpPr>
          <p:grpSpPr>
            <a:xfrm>
              <a:off x="481211" y="911758"/>
              <a:ext cx="5262173" cy="2429953"/>
              <a:chOff x="817042" y="1033980"/>
              <a:chExt cx="5262173" cy="2429953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0344" y="1097302"/>
                <a:ext cx="5052437" cy="2244987"/>
              </a:xfrm>
              <a:prstGeom prst="rect">
                <a:avLst/>
              </a:prstGeom>
            </p:spPr>
          </p:pic>
          <p:sp>
            <p:nvSpPr>
              <p:cNvPr id="9" name="PA_矩形 202"/>
              <p:cNvSpPr/>
              <p:nvPr>
                <p:custDataLst>
                  <p:tags r:id="rId5"/>
                </p:custDataLst>
              </p:nvPr>
            </p:nvSpPr>
            <p:spPr>
              <a:xfrm>
                <a:off x="817042" y="1033980"/>
                <a:ext cx="5262173" cy="2429953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2" tIns="45706" rIns="91412" bIns="45706" rtlCol="0" anchor="ctr"/>
              <a:lstStyle/>
              <a:p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49244" y="883638"/>
              <a:ext cx="1096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zh-CN" sz="2800" b="1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Food</a:t>
              </a:r>
              <a:r>
                <a:rPr lang="en-GB" altLang="zh-CN" sz="2800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n-GB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56185" y="790708"/>
            <a:ext cx="441512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r>
              <a:rPr lang="en-GB" altLang="zh-CN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GB" altLang="zh-CN" sz="32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17041" y="3461179"/>
            <a:ext cx="5111043" cy="3025152"/>
            <a:chOff x="817041" y="3461179"/>
            <a:chExt cx="5111043" cy="3025152"/>
          </a:xfrm>
        </p:grpSpPr>
        <p:grpSp>
          <p:nvGrpSpPr>
            <p:cNvPr id="27" name="组合 26"/>
            <p:cNvGrpSpPr/>
            <p:nvPr/>
          </p:nvGrpSpPr>
          <p:grpSpPr>
            <a:xfrm>
              <a:off x="817041" y="3654890"/>
              <a:ext cx="5111043" cy="2831441"/>
              <a:chOff x="817041" y="3654890"/>
              <a:chExt cx="5111043" cy="2831441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3844" y="3813959"/>
                <a:ext cx="4927806" cy="2519936"/>
              </a:xfrm>
              <a:prstGeom prst="rect">
                <a:avLst/>
              </a:prstGeom>
            </p:spPr>
          </p:pic>
          <p:sp>
            <p:nvSpPr>
              <p:cNvPr id="10" name="PA_矩形 202"/>
              <p:cNvSpPr/>
              <p:nvPr>
                <p:custDataLst>
                  <p:tags r:id="rId7"/>
                </p:custDataLst>
              </p:nvPr>
            </p:nvSpPr>
            <p:spPr>
              <a:xfrm>
                <a:off x="817041" y="3654890"/>
                <a:ext cx="5111043" cy="2831441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2" tIns="45706" rIns="91412" bIns="45706" rtlCol="0" anchor="ctr"/>
              <a:lstStyle/>
              <a:p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96769" y="3461179"/>
              <a:ext cx="4319147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zh-CN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Stress</a:t>
              </a:r>
              <a:r>
                <a:rPr lang="en-GB" altLang="zh-CN" sz="3200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en-GB" altLang="zh-CN" sz="3200" dirty="0">
                  <a:solidFill>
                    <a:srgbClr val="00206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GB" altLang="zh-CN" sz="3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69053" y="3539640"/>
            <a:ext cx="4990075" cy="2953794"/>
            <a:chOff x="6569053" y="3539640"/>
            <a:chExt cx="4990075" cy="2953794"/>
          </a:xfrm>
        </p:grpSpPr>
        <p:sp>
          <p:nvSpPr>
            <p:cNvPr id="8" name="PA_矩形 202"/>
            <p:cNvSpPr/>
            <p:nvPr>
              <p:custDataLst>
                <p:tags r:id="rId8"/>
              </p:custDataLst>
            </p:nvPr>
          </p:nvSpPr>
          <p:spPr>
            <a:xfrm>
              <a:off x="6848267" y="3661994"/>
              <a:ext cx="4710861" cy="2831440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69053" y="3539640"/>
              <a:ext cx="4463119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zh-CN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Self-confidence</a:t>
              </a:r>
              <a:r>
                <a:rPr lang="en-GB" altLang="zh-CN" sz="3200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en-GB" altLang="zh-CN" sz="3200" dirty="0">
                  <a:solidFill>
                    <a:srgbClr val="00206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GB" altLang="zh-CN" sz="3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039785" y="1347669"/>
            <a:ext cx="4191644" cy="181588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exercise; </a:t>
            </a:r>
            <a:endParaRPr lang="en-GB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hate sports;</a:t>
            </a:r>
            <a:endParaRPr lang="en-GB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can’t stick to doing exercises;</a:t>
            </a:r>
            <a:endParaRPr lang="en-GB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817041" y="2721343"/>
            <a:ext cx="5446875" cy="52322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 much junk food; Obesity</a:t>
            </a:r>
            <a:r>
              <a:rPr lang="en-GB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肥胖症</a:t>
            </a:r>
            <a:r>
              <a:rPr lang="en-GB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altLang="zh-C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17042" y="1864158"/>
            <a:ext cx="5111043" cy="954107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 picky about food; not have a balanced diet</a:t>
            </a:r>
            <a:endParaRPr lang="en-GB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893844" y="1307965"/>
            <a:ext cx="4803173" cy="52322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breakfast; always on diet;</a:t>
            </a:r>
            <a:endParaRPr lang="en-GB" altLang="zh-CN" sz="28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1242995" y="4008137"/>
            <a:ext cx="4215264" cy="2246769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eel depressed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沮丧的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can’t deal with stress; </a:t>
            </a:r>
            <a:endParaRPr lang="en-GB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can’t sleep well because of anxiety;</a:t>
            </a:r>
            <a:endParaRPr lang="en-GB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Can’t balance study and life</a:t>
            </a:r>
            <a:endParaRPr lang="en-GB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23754" y="4439025"/>
            <a:ext cx="4251204" cy="138499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confident about the figure(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身形</a:t>
            </a:r>
            <a:r>
              <a:rPr lang="en-GB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the look, and even myself</a:t>
            </a:r>
            <a:endParaRPr lang="zh-CN" altLang="en-US" sz="2800" dirty="0"/>
          </a:p>
        </p:txBody>
      </p:sp>
      <p:sp>
        <p:nvSpPr>
          <p:cNvPr id="21" name="文本框 20"/>
          <p:cNvSpPr txBox="1"/>
          <p:nvPr/>
        </p:nvSpPr>
        <p:spPr>
          <a:xfrm>
            <a:off x="1688728" y="151760"/>
            <a:ext cx="847871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What health problems do you have?</a:t>
            </a:r>
            <a:r>
              <a:rPr lang="en-US" altLang="zh-CN" sz="3200" dirty="0">
                <a:solidFill>
                  <a:schemeClr val="bg1"/>
                </a:solidFill>
              </a:rPr>
              <a:t> 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1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矩形 202"/>
          <p:cNvSpPr/>
          <p:nvPr>
            <p:custDataLst>
              <p:tags r:id="rId1"/>
            </p:custDataLst>
          </p:nvPr>
        </p:nvSpPr>
        <p:spPr>
          <a:xfrm>
            <a:off x="6527915" y="1015258"/>
            <a:ext cx="4847043" cy="243862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A_矩形 202"/>
          <p:cNvSpPr/>
          <p:nvPr>
            <p:custDataLst>
              <p:tags r:id="rId2"/>
            </p:custDataLst>
          </p:nvPr>
        </p:nvSpPr>
        <p:spPr>
          <a:xfrm>
            <a:off x="6575905" y="3860915"/>
            <a:ext cx="4847043" cy="283144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PA_矩形 202"/>
          <p:cNvSpPr/>
          <p:nvPr>
            <p:custDataLst>
              <p:tags r:id="rId3"/>
            </p:custDataLst>
          </p:nvPr>
        </p:nvSpPr>
        <p:spPr>
          <a:xfrm>
            <a:off x="817042" y="990372"/>
            <a:ext cx="4847043" cy="243862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A_矩形 202"/>
          <p:cNvSpPr/>
          <p:nvPr>
            <p:custDataLst>
              <p:tags r:id="rId4"/>
            </p:custDataLst>
          </p:nvPr>
        </p:nvSpPr>
        <p:spPr>
          <a:xfrm>
            <a:off x="817042" y="3860915"/>
            <a:ext cx="4847043" cy="283144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0943" y="1239631"/>
            <a:ext cx="3647280" cy="165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373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en-GB" altLang="zh-CN" sz="373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GB" altLang="zh-CN" sz="373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32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How can you make your meals healthier?</a:t>
            </a:r>
            <a:endParaRPr lang="en-GB" altLang="zh-CN" sz="32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1862" y="1178891"/>
            <a:ext cx="4415128" cy="206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r>
              <a:rPr lang="en-GB" altLang="zh-CN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GB" altLang="zh-CN" sz="32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32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can you do to make exercise more enjoyable and consistent </a:t>
            </a:r>
            <a:r>
              <a:rPr lang="zh-CN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持续的</a:t>
            </a:r>
            <a:r>
              <a:rPr lang="en-GB" altLang="zh-CN" sz="32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GB" altLang="zh-CN" sz="32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8957" y="4148858"/>
            <a:ext cx="4319147" cy="2266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Stress</a:t>
            </a:r>
            <a:r>
              <a:rPr lang="en-GB" altLang="zh-CN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altLang="zh-CN" sz="3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altLang="zh-CN" sz="32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32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How do you manage your stress and balance your study and life?</a:t>
            </a:r>
            <a:endParaRPr lang="en-GB" altLang="zh-CN" sz="32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CN" sz="1335" dirty="0">
              <a:solidFill>
                <a:srgbClr val="00206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9829" y="4052878"/>
            <a:ext cx="4463119" cy="2553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Self-confidence</a:t>
            </a:r>
            <a:r>
              <a:rPr lang="en-GB" altLang="zh-CN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altLang="zh-CN" sz="3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altLang="zh-CN" sz="32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32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can you do to become more </a:t>
            </a:r>
            <a:r>
              <a:rPr lang="en-GB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confident</a:t>
            </a:r>
            <a:r>
              <a:rPr lang="en-GB" altLang="zh-CN" sz="32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feel better about yourself? </a:t>
            </a:r>
            <a:endParaRPr lang="en-GB" altLang="zh-CN" sz="5330" dirty="0">
              <a:solidFill>
                <a:srgbClr val="0070C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59195" y="438898"/>
            <a:ext cx="768332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indent="0" algn="l" defTabSz="12192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+mn-ea"/>
              </a:rPr>
              <a:t>What changes will you make to solve it? </a:t>
            </a:r>
            <a:endParaRPr lang="en-US" altLang="zh-C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-11420"/>
            <a:ext cx="215844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Discussion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pic>
        <p:nvPicPr>
          <p:cNvPr id="4" name="图片 3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66675"/>
            <a:ext cx="207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 Black" panose="020B0A04020102020204" pitchFamily="34" charset="0"/>
              </a:rPr>
              <a:t>writing</a:t>
            </a:r>
            <a:endParaRPr lang="zh-CN" altLang="en-US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74127" y="62661"/>
          <a:ext cx="9939454" cy="64448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9237"/>
                <a:gridCol w="6530217"/>
              </a:tblGrid>
              <a:tr h="94615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Write a paragraph about changes you want to make to lead a more positive lifestyle, using an appropriate tone. ( 50-70 words)</a:t>
                      </a:r>
                      <a:endParaRPr lang="en-GB" sz="28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882" marR="121882" marT="60941" marB="60941"/>
                </a:tc>
                <a:tc hMerge="1">
                  <a:tcPr/>
                </a:tc>
              </a:tr>
              <a:tr h="4075602">
                <a:tc>
                  <a:txBody>
                    <a:bodyPr/>
                    <a:lstStyle/>
                    <a:p>
                      <a:r>
                        <a:rPr lang="en-US" sz="2800" b="1" dirty="0"/>
                        <a:t>Structure :</a:t>
                      </a:r>
                      <a:endParaRPr lang="en-US" sz="2800" b="1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your  situation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800" dirty="0"/>
                        <a:t>1-2 sentences</a:t>
                      </a:r>
                      <a:endParaRPr lang="en-US" sz="2800" dirty="0"/>
                    </a:p>
                    <a:p>
                      <a:endParaRPr lang="en-US" sz="28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changes to make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800" dirty="0"/>
                        <a:t>3-4 sentences</a:t>
                      </a:r>
                      <a:endParaRPr lang="en-US" sz="2800" dirty="0"/>
                    </a:p>
                    <a:p>
                      <a:endParaRPr lang="en-US" sz="28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the outcome to achieve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800" dirty="0"/>
                        <a:t>1-2 sentences</a:t>
                      </a:r>
                      <a:endParaRPr lang="en-US" sz="2800" dirty="0"/>
                    </a:p>
                  </a:txBody>
                  <a:tcPr marL="121882" marR="121882" marT="60941" marB="6094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 Draft</a:t>
                      </a:r>
                      <a:endParaRPr lang="en-US" sz="2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dirty="0"/>
                        <a:t>_______________________________________</a:t>
                      </a:r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_______________________________________</a:t>
                      </a:r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_______________________________________</a:t>
                      </a:r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_______________________________________</a:t>
                      </a:r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_______________________________________</a:t>
                      </a:r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_____________________________________</a:t>
                      </a:r>
                      <a:endParaRPr lang="en-US" sz="2400" dirty="0"/>
                    </a:p>
                  </a:txBody>
                  <a:tcPr marL="121882" marR="121882" marT="60941" marB="60941"/>
                </a:tc>
              </a:tr>
              <a:tr h="918936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Word Banks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dirty="0"/>
                        <a:t>Instead, …; instead of; rather than; but/however/though; still</a:t>
                      </a:r>
                      <a:endParaRPr lang="en-US" sz="2800" dirty="0"/>
                    </a:p>
                  </a:txBody>
                  <a:tcPr marL="121882" marR="121882" marT="60941" marB="60941"/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377" y="1540339"/>
            <a:ext cx="9742076" cy="233838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6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Does the writer use a good structure? (introduction, body, conclusion)</a:t>
            </a:r>
            <a:endParaRPr lang="en-US" sz="2665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6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Does the writer use the language from the word bank?</a:t>
            </a:r>
            <a:endParaRPr lang="en-US" sz="2665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6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Does the writer make any spelling mistakes?</a:t>
            </a:r>
            <a:endParaRPr lang="en-US" sz="2665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6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Does the writer make any grammar errors?</a:t>
            </a:r>
            <a:endParaRPr lang="en-US" sz="2665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2644" y="182422"/>
            <a:ext cx="6844756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5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4265" dirty="0">
                <a:solidFill>
                  <a:srgbClr val="C00000"/>
                </a:solidFill>
                <a:latin typeface="Arial Black" panose="020B0A04020102020204" pitchFamily="34" charset="0"/>
              </a:rPr>
              <a:t>Exchange the drafts</a:t>
            </a:r>
            <a:endParaRPr lang="zh-CN" altLang="en-US" sz="4265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043" y="4233228"/>
            <a:ext cx="7246569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5" dirty="0">
                <a:solidFill>
                  <a:srgbClr val="002060"/>
                </a:solidFill>
                <a:latin typeface="Matura MT Script Capitals" panose="03020802060602070202" pitchFamily="66" charset="0"/>
              </a:rPr>
              <a:t>Assignment for the writer</a:t>
            </a:r>
            <a:endParaRPr lang="zh-CN" altLang="en-US" sz="4265" dirty="0">
              <a:solidFill>
                <a:srgbClr val="002060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043" y="5180654"/>
            <a:ext cx="9742076" cy="131973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81000" indent="-381000">
              <a:buFont typeface="Arial" panose="020B0604020202020204" pitchFamily="34" charset="0"/>
              <a:buChar char="•"/>
            </a:pPr>
            <a:r>
              <a:rPr lang="en-US" sz="266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Improve your first draft taking into account the corrections and comments made by your peer.</a:t>
            </a:r>
            <a:endParaRPr lang="en-US" sz="2665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0" indent="-381000">
              <a:buFont typeface="Arial" panose="020B0604020202020204" pitchFamily="34" charset="0"/>
              <a:buChar char="•"/>
            </a:pPr>
            <a:r>
              <a:rPr lang="en-US" sz="266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Write a second draft with improvement.</a:t>
            </a:r>
            <a:endParaRPr lang="en-US" sz="2665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237" y="880034"/>
            <a:ext cx="6238768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5" dirty="0">
                <a:solidFill>
                  <a:srgbClr val="002060"/>
                </a:solidFill>
                <a:latin typeface="Matura MT Script Capitals" panose="03020802060602070202" pitchFamily="66" charset="0"/>
              </a:rPr>
              <a:t>Checklist for the editor</a:t>
            </a:r>
            <a:endParaRPr lang="zh-CN" altLang="en-US" sz="4265" dirty="0">
              <a:solidFill>
                <a:srgbClr val="002060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6220" y="885825"/>
            <a:ext cx="10744733" cy="52622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 always felt anxious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stressful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senior high school at first because I was afraid of being left behind. I was worried about so many things that I couldn’t sleep well and focus on my study.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Then, I read a book called “Who Moved Your Cheese” which made me realize that making changes can make a difference to life. Instead of just worrying about my study, I would make a schedule for my study and finish the to-do list. Rather than being anxious the whole day, I would do some exercises regularly and listen to music to relieve my stress and tiredness after studying, which also helped me feel more energetic.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Now, I stopped feeling upset about something new. Instead,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also always remind myself to smile as often as possible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stay positive about everything that is going to happen.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2832644" y="182422"/>
            <a:ext cx="6844756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5" dirty="0">
                <a:solidFill>
                  <a:srgbClr val="002060"/>
                </a:solidFill>
                <a:latin typeface="Arial Black" panose="020B0A04020102020204" pitchFamily="34" charset="0"/>
              </a:rPr>
              <a:t> One Possible Version</a:t>
            </a:r>
            <a:endParaRPr lang="zh-CN" altLang="en-US" sz="4265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454422" y="2173147"/>
            <a:ext cx="9423128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5" dirty="0">
                <a:solidFill>
                  <a:srgbClr val="002060"/>
                </a:solidFill>
                <a:latin typeface="Arial Black" panose="020B0A04020102020204" pitchFamily="34" charset="0"/>
              </a:rPr>
              <a:t> Examples of Students’ Writing</a:t>
            </a:r>
            <a:endParaRPr lang="zh-CN" altLang="en-US" sz="4265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6229349" y="756430"/>
            <a:ext cx="5605089" cy="662796"/>
          </a:xfrm>
        </p:spPr>
        <p:txBody>
          <a:bodyPr/>
          <a:lstStyle/>
          <a:p>
            <a:r>
              <a:rPr lang="en-US" altLang="zh-CN" dirty="0"/>
              <a:t>The problem in the past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6229349" y="2599498"/>
            <a:ext cx="5671764" cy="1843069"/>
          </a:xfrm>
        </p:spPr>
        <p:txBody>
          <a:bodyPr/>
          <a:lstStyle/>
          <a:p>
            <a:r>
              <a:rPr lang="en-US" altLang="zh-CN" dirty="0"/>
              <a:t>Turning Point+ Changes at present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6340844" y="5014931"/>
            <a:ext cx="5671764" cy="1843069"/>
          </a:xfrm>
        </p:spPr>
        <p:txBody>
          <a:bodyPr/>
          <a:lstStyle/>
          <a:p>
            <a:r>
              <a:rPr lang="en-US" altLang="zh-CN" dirty="0"/>
              <a:t>The result of changes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2" y="-142875"/>
            <a:ext cx="6049958" cy="6858000"/>
          </a:xfrm>
          <a:prstGeom prst="rect">
            <a:avLst/>
          </a:prstGeom>
        </p:spPr>
      </p:pic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The problems about sports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Changes at present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outcome of changes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5" y="142875"/>
            <a:ext cx="5669420" cy="6572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长方形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7175" y="657932"/>
            <a:ext cx="6422367" cy="2403272"/>
          </a:xfrm>
        </p:spPr>
        <p:txBody>
          <a:bodyPr rtlCol="0">
            <a:norm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</a:rPr>
              <a:t>Go</a:t>
            </a:r>
            <a:r>
              <a:rPr lang="en-US" altLang="zh-CN" sz="4000" dirty="0"/>
              <a:t>ing </a:t>
            </a:r>
            <a:r>
              <a:rPr lang="en-US" altLang="zh-CN" sz="4000" dirty="0">
                <a:solidFill>
                  <a:schemeClr val="bg1"/>
                </a:solidFill>
              </a:rPr>
              <a:t>positive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7526" y="237031"/>
            <a:ext cx="5877385" cy="841803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Reading for writing</a:t>
            </a:r>
            <a:endParaRPr lang="zh-CN" altLang="en-US" dirty="0">
              <a:solidFill>
                <a:schemeClr val="bg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任意多边形：形状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13904" r="13904"/>
          <a:stretch>
            <a:fillRect/>
          </a:stretch>
        </p:blipFill>
        <p:spPr>
          <a:xfrm>
            <a:off x="6909478" y="0"/>
            <a:ext cx="5282519" cy="685799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  <p:sp>
        <p:nvSpPr>
          <p:cNvPr id="10" name="椭圆形标注 6"/>
          <p:cNvSpPr/>
          <p:nvPr/>
        </p:nvSpPr>
        <p:spPr>
          <a:xfrm>
            <a:off x="397526" y="2842774"/>
            <a:ext cx="5661717" cy="1411215"/>
          </a:xfrm>
          <a:prstGeom prst="wedgeEllipseCallout">
            <a:avLst>
              <a:gd name="adj1" fmla="val -12440"/>
              <a:gd name="adj2" fmla="val -9485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She has suffered from some fitness problems.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8942" y="1494212"/>
            <a:ext cx="2476162" cy="6797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形标注 6"/>
          <p:cNvSpPr/>
          <p:nvPr/>
        </p:nvSpPr>
        <p:spPr>
          <a:xfrm>
            <a:off x="397526" y="2842774"/>
            <a:ext cx="5661717" cy="1411215"/>
          </a:xfrm>
          <a:prstGeom prst="wedgeEllipseCallout">
            <a:avLst>
              <a:gd name="adj1" fmla="val -12440"/>
              <a:gd name="adj2" fmla="val -9485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The story of solving fitness problems.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1" name="椭圆形标注 5"/>
          <p:cNvSpPr/>
          <p:nvPr/>
        </p:nvSpPr>
        <p:spPr>
          <a:xfrm>
            <a:off x="6126530" y="237031"/>
            <a:ext cx="4373287" cy="1440180"/>
          </a:xfrm>
          <a:prstGeom prst="wedgeEllipseCallout">
            <a:avLst>
              <a:gd name="adj1" fmla="val 2524"/>
              <a:gd name="adj2" fmla="val 61882"/>
            </a:avLst>
          </a:prstGeom>
          <a:solidFill>
            <a:srgbClr val="FF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She looks fit,</a:t>
            </a:r>
            <a:endParaRPr lang="en-US" altLang="zh-CN" sz="3200" b="1" dirty="0"/>
          </a:p>
          <a:p>
            <a:pPr algn="ctr"/>
            <a:r>
              <a:rPr lang="en-US" altLang="zh-CN" sz="3200" b="1" dirty="0"/>
              <a:t>energetic and… </a:t>
            </a:r>
            <a:endParaRPr lang="en-US" altLang="zh-CN" sz="32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9292807" y="5347112"/>
            <a:ext cx="17823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/>
              <a:t>Kayla</a:t>
            </a:r>
            <a:endParaRPr lang="zh-CN" altLang="en-US" sz="3200" dirty="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5" grpId="0" animBg="1"/>
      <p:bldP spid="1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The Problems about stress in the past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Turning Point and changes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results of changes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 r="6407"/>
          <a:stretch>
            <a:fillRect/>
          </a:stretch>
        </p:blipFill>
        <p:spPr>
          <a:xfrm>
            <a:off x="223464" y="255629"/>
            <a:ext cx="5543550" cy="634674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88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7352" y="3091075"/>
            <a:ext cx="4761435" cy="3943365"/>
          </a:xfrm>
          <a:prstGeom prst="rect">
            <a:avLst/>
          </a:prstGeom>
          <a:solidFill>
            <a:srgbClr val="E7E196"/>
          </a:solidFill>
          <a:effectLst>
            <a:softEdge rad="330200"/>
          </a:effectLst>
        </p:spPr>
      </p:pic>
      <p:sp>
        <p:nvSpPr>
          <p:cNvPr id="12" name="思想气泡: 云 11"/>
          <p:cNvSpPr/>
          <p:nvPr/>
        </p:nvSpPr>
        <p:spPr>
          <a:xfrm>
            <a:off x="0" y="126124"/>
            <a:ext cx="9112469" cy="2890345"/>
          </a:xfrm>
          <a:prstGeom prst="cloudCallout">
            <a:avLst>
              <a:gd name="adj1" fmla="val 13374"/>
              <a:gd name="adj2" fmla="val 7595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rot="21235549">
            <a:off x="-1177158" y="612129"/>
            <a:ext cx="10689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Britannic Bold" panose="020B0903060703020204" pitchFamily="34" charset="0"/>
              </a:rPr>
              <a:t>Be Positive, </a:t>
            </a:r>
            <a:endParaRPr lang="en-US" altLang="zh-CN" sz="3600" dirty="0">
              <a:latin typeface="Britannic Bold" panose="020B0903060703020204" pitchFamily="34" charset="0"/>
            </a:endParaRPr>
          </a:p>
          <a:p>
            <a:pPr algn="ctr"/>
            <a:r>
              <a:rPr lang="en-US" altLang="zh-CN" sz="3600" dirty="0">
                <a:latin typeface="Britannic Bold" panose="020B0903060703020204" pitchFamily="34" charset="0"/>
              </a:rPr>
              <a:t>think positive, </a:t>
            </a:r>
            <a:endParaRPr lang="en-US" altLang="zh-CN" sz="3600" dirty="0">
              <a:latin typeface="Britannic Bold" panose="020B0903060703020204" pitchFamily="34" charset="0"/>
            </a:endParaRPr>
          </a:p>
          <a:p>
            <a:pPr algn="ctr"/>
            <a:r>
              <a:rPr lang="en-US" altLang="zh-CN" sz="3600" dirty="0">
                <a:latin typeface="Britannic Bold" panose="020B0903060703020204" pitchFamily="34" charset="0"/>
              </a:rPr>
              <a:t>and positive things will happen!</a:t>
            </a:r>
            <a:endParaRPr lang="zh-CN" altLang="en-US" sz="3600" dirty="0">
              <a:latin typeface="Britannic Bold" panose="020B0903060703020204" pitchFamily="34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_meitu_1"/>
          <p:cNvPicPr>
            <a:picLocks noChangeAspect="1"/>
          </p:cNvPicPr>
          <p:nvPr/>
        </p:nvPicPr>
        <p:blipFill rotWithShape="1">
          <a:blip r:embed="rId1"/>
          <a:srcRect b="54730"/>
          <a:stretch>
            <a:fillRect/>
          </a:stretch>
        </p:blipFill>
        <p:spPr>
          <a:xfrm>
            <a:off x="5815827" y="365320"/>
            <a:ext cx="8986298" cy="4578125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0" y="695051"/>
            <a:ext cx="971677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What problem did Kayla have in the past?</a:t>
            </a:r>
            <a:endParaRPr lang="zh-CN" altLang="en-US" sz="32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901244" y="1521812"/>
            <a:ext cx="5194756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was worried about her weight and appearance.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991773"/>
            <a:ext cx="845262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/>
              <a:t>What is Kayla’s tone of telling her problems?</a:t>
            </a:r>
            <a:endParaRPr lang="en-US" altLang="zh-CN" sz="3200" b="1" dirty="0"/>
          </a:p>
        </p:txBody>
      </p:sp>
      <p:sp>
        <p:nvSpPr>
          <p:cNvPr id="14" name="TextBox 5"/>
          <p:cNvSpPr txBox="1"/>
          <p:nvPr/>
        </p:nvSpPr>
        <p:spPr>
          <a:xfrm>
            <a:off x="970578" y="3676248"/>
            <a:ext cx="3787867" cy="2389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730" b="1" dirty="0">
                <a:solidFill>
                  <a:srgbClr val="C00000"/>
                </a:solidFill>
              </a:rPr>
              <a:t>A. humorous     B. serious         C. formal</a:t>
            </a:r>
            <a:r>
              <a:rPr lang="zh-CN" altLang="en-US" sz="3730" b="1" dirty="0">
                <a:solidFill>
                  <a:srgbClr val="C00000"/>
                </a:solidFill>
              </a:rPr>
              <a:t>           </a:t>
            </a:r>
            <a:r>
              <a:rPr lang="en-US" altLang="zh-CN" sz="3730" b="1" dirty="0">
                <a:solidFill>
                  <a:srgbClr val="C00000"/>
                </a:solidFill>
              </a:rPr>
              <a:t>D.  casual</a:t>
            </a:r>
            <a:endParaRPr lang="en-US" altLang="zh-CN" sz="3730" b="1" dirty="0">
              <a:solidFill>
                <a:srgbClr val="C00000"/>
              </a:solidFill>
            </a:endParaRPr>
          </a:p>
        </p:txBody>
      </p:sp>
      <p:sp>
        <p:nvSpPr>
          <p:cNvPr id="21" name="内容占位符 2"/>
          <p:cNvSpPr>
            <a:spLocks noGrp="1"/>
          </p:cNvSpPr>
          <p:nvPr>
            <p:ph idx="1"/>
          </p:nvPr>
        </p:nvSpPr>
        <p:spPr>
          <a:xfrm>
            <a:off x="4758444" y="4927301"/>
            <a:ext cx="4958325" cy="156537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tried no fat, low-fat, 5</a:t>
            </a:r>
            <a:r>
              <a:rPr lang="zh-CN" alt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only bananas, no bananas – I almost </a:t>
            </a:r>
            <a:r>
              <a:rPr lang="en-US" altLang="zh-CN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bananas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too.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形 4" descr="竖起的大拇指手势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259" y="3512091"/>
            <a:ext cx="914400" cy="914400"/>
          </a:xfrm>
          <a:prstGeom prst="rect">
            <a:avLst/>
          </a:prstGeom>
        </p:spPr>
      </p:pic>
      <p:pic>
        <p:nvPicPr>
          <p:cNvPr id="6" name="图形 5" descr="竖起的大拇指手势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259" y="5151477"/>
            <a:ext cx="914400" cy="9144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5994772" y="1609557"/>
            <a:ext cx="3393688" cy="1212928"/>
            <a:chOff x="6096000" y="1639228"/>
            <a:chExt cx="3393688" cy="121292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6096000" y="1639228"/>
              <a:ext cx="3159512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096000" y="2060421"/>
              <a:ext cx="3293327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096000" y="2852156"/>
              <a:ext cx="3293327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096000" y="2485528"/>
              <a:ext cx="3393688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 descr="go-go-bananas-screenshot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5170" y="987438"/>
            <a:ext cx="3772504" cy="565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/>
          <p:cNvSpPr txBox="1"/>
          <p:nvPr/>
        </p:nvSpPr>
        <p:spPr>
          <a:xfrm rot="21338548">
            <a:off x="8618804" y="2143517"/>
            <a:ext cx="3505233" cy="58477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lgerian" panose="04020705040A02060702" pitchFamily="82" charset="0"/>
              </a:rPr>
              <a:t>Lose one’s mind</a:t>
            </a:r>
            <a:endParaRPr lang="en-US" altLang="zh-CN" sz="3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rot="21338548">
            <a:off x="8799954" y="2796683"/>
            <a:ext cx="2232779" cy="58477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lgerian" panose="04020705040A02060702" pitchFamily="82" charset="0"/>
              </a:rPr>
              <a:t>Go crazy</a:t>
            </a:r>
            <a:endParaRPr lang="en-US" altLang="zh-CN" sz="3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/>
      <p:bldP spid="21" grpId="0" animBg="1" build="p"/>
      <p:bldP spid="1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_meitu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2135" y="-50813"/>
            <a:ext cx="7780382" cy="6857999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: 圆角 9"/>
          <p:cNvSpPr/>
          <p:nvPr/>
        </p:nvSpPr>
        <p:spPr>
          <a:xfrm>
            <a:off x="5550568" y="3761874"/>
            <a:ext cx="4459706" cy="2967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502568" y="3152273"/>
            <a:ext cx="3513221" cy="99461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996576" y="2854967"/>
            <a:ext cx="2428698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A </a:t>
            </a:r>
            <a:r>
              <a:rPr lang="en-US" altLang="zh-CN" sz="2800" dirty="0">
                <a:solidFill>
                  <a:srgbClr val="FF0000"/>
                </a:solidFill>
              </a:rPr>
              <a:t>turning point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1075" y="771135"/>
            <a:ext cx="2311048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Her problems in the past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73237" y="3176735"/>
            <a:ext cx="1646981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Changes at present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78454" y="5502900"/>
            <a:ext cx="1493898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The results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50021" y="-50813"/>
            <a:ext cx="8460254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rial Black" panose="020B0A04020102020204" pitchFamily="34" charset="0"/>
              </a:rPr>
              <a:t>What made her change her mind?</a:t>
            </a:r>
            <a:endParaRPr lang="en-US" altLang="zh-CN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68897" y="368141"/>
            <a:ext cx="1184259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What are the differences between the past and the present?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619904" y="1195974"/>
            <a:ext cx="4202430" cy="4620126"/>
            <a:chOff x="447" y="3622"/>
            <a:chExt cx="6618" cy="5394"/>
          </a:xfrm>
        </p:grpSpPr>
        <p:grpSp>
          <p:nvGrpSpPr>
            <p:cNvPr id="39" name="组合 38"/>
            <p:cNvGrpSpPr/>
            <p:nvPr/>
          </p:nvGrpSpPr>
          <p:grpSpPr>
            <a:xfrm>
              <a:off x="447" y="3622"/>
              <a:ext cx="6618" cy="5394"/>
              <a:chOff x="447" y="3622"/>
              <a:chExt cx="6618" cy="5394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447" y="3622"/>
                <a:ext cx="6618" cy="5394"/>
                <a:chOff x="447" y="3622"/>
                <a:chExt cx="6618" cy="5394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2069" y="3622"/>
                  <a:ext cx="3196" cy="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The past</a:t>
                  </a:r>
                  <a:endParaRPr lang="en-US" altLang="zh-CN" sz="32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5" name="圆角矩形 24"/>
                <p:cNvSpPr/>
                <p:nvPr/>
              </p:nvSpPr>
              <p:spPr>
                <a:xfrm>
                  <a:off x="447" y="4617"/>
                  <a:ext cx="6618" cy="439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" name="文本框 25"/>
              <p:cNvSpPr txBox="1"/>
              <p:nvPr/>
            </p:nvSpPr>
            <p:spPr>
              <a:xfrm>
                <a:off x="728" y="4686"/>
                <a:ext cx="6094" cy="1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 worried about ______</a:t>
                </a:r>
                <a:endParaRPr lang="en-US" altLang="zh-CN" sz="2800" dirty="0"/>
              </a:p>
              <a:p>
                <a:r>
                  <a:rPr lang="en-US" altLang="zh-CN" sz="2800" dirty="0"/>
                  <a:t>   and tried __________.</a:t>
                </a:r>
                <a:endParaRPr lang="en-US" altLang="zh-CN" sz="2800" dirty="0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661" y="7528"/>
              <a:ext cx="6178" cy="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__________myself with</a:t>
              </a:r>
              <a:endParaRPr lang="en-US" altLang="zh-CN" sz="2800" dirty="0"/>
            </a:p>
            <a:p>
              <a:r>
                <a:rPr lang="en-US" altLang="zh-CN" sz="2800" dirty="0"/>
                <a:t>actresses and models. </a:t>
              </a:r>
              <a:endParaRPr lang="en-US" altLang="zh-CN" sz="2800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470275" y="2068196"/>
            <a:ext cx="2942590" cy="989965"/>
            <a:chOff x="3065" y="3257"/>
            <a:chExt cx="4634" cy="1559"/>
          </a:xfrm>
        </p:grpSpPr>
        <p:sp>
          <p:nvSpPr>
            <p:cNvPr id="28" name="文本框 27"/>
            <p:cNvSpPr txBox="1"/>
            <p:nvPr/>
          </p:nvSpPr>
          <p:spPr>
            <a:xfrm>
              <a:off x="3944" y="3257"/>
              <a:ext cx="1188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</a:rPr>
                <a:t>my</a:t>
              </a:r>
              <a:endParaRPr lang="en-US" altLang="zh-CN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027" y="3263"/>
              <a:ext cx="2210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</a:rPr>
                <a:t>weight</a:t>
              </a:r>
              <a:endParaRPr lang="en-US" altLang="zh-CN" sz="2800" dirty="0">
                <a:solidFill>
                  <a:srgbClr val="FF0000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065" y="4000"/>
              <a:ext cx="4634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</a:rPr>
                <a:t>every new diet </a:t>
              </a:r>
              <a:endParaRPr lang="en-US" altLang="zh-C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116037" y="1181085"/>
            <a:ext cx="4928742" cy="4681016"/>
            <a:chOff x="7514" y="3532"/>
            <a:chExt cx="6353" cy="5797"/>
          </a:xfrm>
        </p:grpSpPr>
        <p:grpSp>
          <p:nvGrpSpPr>
            <p:cNvPr id="40" name="组合 39"/>
            <p:cNvGrpSpPr/>
            <p:nvPr/>
          </p:nvGrpSpPr>
          <p:grpSpPr>
            <a:xfrm>
              <a:off x="7514" y="3532"/>
              <a:ext cx="6353" cy="5610"/>
              <a:chOff x="7514" y="3532"/>
              <a:chExt cx="6353" cy="561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9025" y="3532"/>
                <a:ext cx="4082" cy="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2">
                        <a:lumMod val="25000"/>
                      </a:schemeClr>
                    </a:solidFill>
                  </a:rPr>
                  <a:t>The present</a:t>
                </a:r>
                <a:endParaRPr lang="en-US" altLang="zh-CN" sz="32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7514" y="4460"/>
                <a:ext cx="6353" cy="468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898" y="4698"/>
                <a:ext cx="5969" cy="1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 think about _______</a:t>
                </a:r>
                <a:endParaRPr lang="en-US" altLang="zh-CN" sz="2800" dirty="0"/>
              </a:p>
              <a:p>
                <a:r>
                  <a:rPr lang="en-US" altLang="zh-CN" dirty="0"/>
                  <a:t>    </a:t>
                </a:r>
                <a:r>
                  <a:rPr lang="en-US" altLang="zh-CN" sz="2800" dirty="0"/>
                  <a:t>________________. </a:t>
                </a:r>
                <a:endParaRPr lang="en-US" altLang="zh-CN" sz="2800" dirty="0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7825" y="7841"/>
              <a:ext cx="5969" cy="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 _________________</a:t>
              </a:r>
              <a:endParaRPr lang="en-US" altLang="zh-CN" sz="2800" dirty="0"/>
            </a:p>
            <a:p>
              <a:r>
                <a:rPr lang="en-US" altLang="zh-CN" sz="2800" dirty="0"/>
                <a:t>  _________________. </a:t>
              </a:r>
              <a:endParaRPr lang="en-US" altLang="zh-CN" sz="2800" dirty="0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465869" y="4701202"/>
            <a:ext cx="347218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made a list of things I liked about myself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863230" y="2101950"/>
            <a:ext cx="3072765" cy="969645"/>
            <a:chOff x="9672" y="3296"/>
            <a:chExt cx="4839" cy="1527"/>
          </a:xfrm>
        </p:grpSpPr>
        <p:sp>
          <p:nvSpPr>
            <p:cNvPr id="34" name="文本框 33"/>
            <p:cNvSpPr txBox="1"/>
            <p:nvPr/>
          </p:nvSpPr>
          <p:spPr>
            <a:xfrm>
              <a:off x="12181" y="3296"/>
              <a:ext cx="2260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</a:rPr>
                <a:t>fitness</a:t>
              </a:r>
              <a:endParaRPr lang="en-US" altLang="zh-CN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672" y="4007"/>
              <a:ext cx="4839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</a:rPr>
                <a:t>rather than weight</a:t>
              </a:r>
              <a:endParaRPr lang="en-US" altLang="zh-C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箭头: 右 3"/>
          <p:cNvSpPr/>
          <p:nvPr/>
        </p:nvSpPr>
        <p:spPr>
          <a:xfrm>
            <a:off x="5953517" y="2290325"/>
            <a:ext cx="1268751" cy="56324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右 4"/>
          <p:cNvSpPr/>
          <p:nvPr/>
        </p:nvSpPr>
        <p:spPr>
          <a:xfrm>
            <a:off x="5905180" y="4352428"/>
            <a:ext cx="1315648" cy="56324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18"/>
          <p:cNvSpPr/>
          <p:nvPr>
            <p:custDataLst>
              <p:tags r:id="rId1"/>
            </p:custDataLst>
          </p:nvPr>
        </p:nvSpPr>
        <p:spPr>
          <a:xfrm>
            <a:off x="7256450" y="3715992"/>
            <a:ext cx="4247521" cy="480131"/>
          </a:xfrm>
          <a:prstGeom prst="rect">
            <a:avLst/>
          </a:prstGeom>
          <a:solidFill>
            <a:srgbClr val="E1E2DD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uLnTx/>
                <a:uFillTx/>
                <a:latin typeface="+mn-lt"/>
                <a:cs typeface="Times New Roman" panose="02020603050405020304" pitchFamily="18" charset="0"/>
                <a:sym typeface="Wingdings" panose="05000000000000000000"/>
              </a:rPr>
              <a:t>want to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n-lt"/>
                <a:cs typeface="Times New Roman" panose="02020603050405020304" pitchFamily="18" charset="0"/>
                <a:sym typeface="Wingdings" panose="05000000000000000000"/>
              </a:rPr>
              <a:t> ___or do 30_____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1" name="文本框 19"/>
          <p:cNvSpPr/>
          <p:nvPr>
            <p:custDataLst>
              <p:tags r:id="rId2"/>
            </p:custDataLst>
          </p:nvPr>
        </p:nvSpPr>
        <p:spPr>
          <a:xfrm>
            <a:off x="7352339" y="4255169"/>
            <a:ext cx="4928742" cy="480131"/>
          </a:xfrm>
          <a:prstGeom prst="rect">
            <a:avLst/>
          </a:prstGeom>
          <a:solidFill>
            <a:srgbClr val="E1E2DD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uLnTx/>
                <a:uFillTx/>
                <a:latin typeface="+mn-lt"/>
                <a:cs typeface="Times New Roman" panose="02020603050405020304" pitchFamily="18" charset="0"/>
                <a:sym typeface="Wingdings" panose="05000000000000000000"/>
              </a:rPr>
              <a:t>____</a:t>
            </a:r>
            <a:r>
              <a:rPr kumimoji="0" lang="zh-CN" altLang="zh-CN" sz="2800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uLnTx/>
                <a:uFillTx/>
                <a:latin typeface="+mn-lt"/>
                <a:cs typeface="Times New Roman" panose="02020603050405020304" pitchFamily="18" charset="0"/>
                <a:sym typeface="Wingdings" panose="05000000000000000000"/>
              </a:rPr>
              <a:t>healthy foods to my meals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68956" y="1926615"/>
            <a:ext cx="10547937" cy="140671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674596" y="3609884"/>
            <a:ext cx="10423895" cy="20704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673108" y="5690713"/>
            <a:ext cx="3160458" cy="921974"/>
            <a:chOff x="673108" y="5690713"/>
            <a:chExt cx="3160458" cy="921974"/>
          </a:xfrm>
        </p:grpSpPr>
        <p:sp>
          <p:nvSpPr>
            <p:cNvPr id="63" name="椭圆 62"/>
            <p:cNvSpPr/>
            <p:nvPr/>
          </p:nvSpPr>
          <p:spPr>
            <a:xfrm>
              <a:off x="673108" y="5690713"/>
              <a:ext cx="3160458" cy="92197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040326" y="5883404"/>
              <a:ext cx="2619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Changes in  life:</a:t>
              </a:r>
              <a:endParaRPr lang="en-US" altLang="zh-CN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3788019" y="5901145"/>
            <a:ext cx="5980449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She became both happier and healthier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8" name="箭头: 下 7"/>
          <p:cNvSpPr/>
          <p:nvPr/>
        </p:nvSpPr>
        <p:spPr>
          <a:xfrm>
            <a:off x="647746" y="3421010"/>
            <a:ext cx="627481" cy="4900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下 56"/>
          <p:cNvSpPr/>
          <p:nvPr/>
        </p:nvSpPr>
        <p:spPr>
          <a:xfrm>
            <a:off x="724950" y="5403938"/>
            <a:ext cx="494265" cy="47428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-150429" y="1692569"/>
            <a:ext cx="2408555" cy="1758755"/>
            <a:chOff x="-59531" y="2209240"/>
            <a:chExt cx="2408555" cy="1758755"/>
          </a:xfrm>
        </p:grpSpPr>
        <p:sp>
          <p:nvSpPr>
            <p:cNvPr id="9" name="椭圆 8"/>
            <p:cNvSpPr/>
            <p:nvPr/>
          </p:nvSpPr>
          <p:spPr>
            <a:xfrm>
              <a:off x="-59531" y="2209240"/>
              <a:ext cx="2408555" cy="175875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09941" y="2443962"/>
              <a:ext cx="18441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Changes in thinking ways</a:t>
              </a:r>
              <a:endParaRPr lang="en-US" altLang="zh-CN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-136273" y="3857985"/>
            <a:ext cx="2149475" cy="15521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185788" y="4159552"/>
            <a:ext cx="1614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Changes in actions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12" name="文本框 7"/>
          <p:cNvSpPr/>
          <p:nvPr>
            <p:custDataLst>
              <p:tags r:id="rId3"/>
            </p:custDataLst>
          </p:nvPr>
        </p:nvSpPr>
        <p:spPr>
          <a:xfrm>
            <a:off x="1672883" y="3684280"/>
            <a:ext cx="4120602" cy="8679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90000"/>
              </a:lnSpc>
              <a:defRPr/>
            </a:pPr>
            <a:r>
              <a:rPr kumimoji="0" lang="en-US" altLang="zh-CN" sz="2800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uLnTx/>
                <a:uFillTx/>
                <a:latin typeface="+mn-lt"/>
                <a:cs typeface="Times New Roman" panose="02020603050405020304" pitchFamily="18" charset="0"/>
                <a:sym typeface="Wingdings" panose="05000000000000000000"/>
              </a:rPr>
              <a:t>wanted to ____three kilos </a:t>
            </a:r>
            <a:endParaRPr kumimoji="0" lang="en-US" altLang="zh-CN" sz="2800" i="0" u="none" strike="noStrike" kern="1200" cap="none" spc="0" normalizeH="0" baseline="0" noProof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uLnTx/>
              <a:uFillTx/>
              <a:latin typeface="+mn-lt"/>
              <a:cs typeface="Times New Roman" panose="02020603050405020304" pitchFamily="18" charset="0"/>
              <a:sym typeface="Wingdings" panose="0500000000000000000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uLnTx/>
                <a:uFillTx/>
                <a:latin typeface="+mn-lt"/>
                <a:cs typeface="Times New Roman" panose="02020603050405020304" pitchFamily="18" charset="0"/>
                <a:sym typeface="Wingdings" panose="05000000000000000000"/>
              </a:rPr>
              <a:t>_____the foods I enjoyed  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97826" y="3636332"/>
            <a:ext cx="771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lose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90945" y="3669309"/>
            <a:ext cx="75438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run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418863" y="3643447"/>
            <a:ext cx="181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Push-ups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65869" y="4169197"/>
            <a:ext cx="75438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add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92127" y="4000882"/>
            <a:ext cx="170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cut out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994180" y="4504372"/>
            <a:ext cx="368871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compared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52264" y="855681"/>
            <a:ext cx="5049695" cy="1338124"/>
            <a:chOff x="8967729" y="1165166"/>
            <a:chExt cx="5049695" cy="1338124"/>
          </a:xfrm>
        </p:grpSpPr>
        <p:sp>
          <p:nvSpPr>
            <p:cNvPr id="2" name="椭圆 1"/>
            <p:cNvSpPr/>
            <p:nvPr/>
          </p:nvSpPr>
          <p:spPr>
            <a:xfrm>
              <a:off x="8967729" y="1165166"/>
              <a:ext cx="4809365" cy="13381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9386594" y="1535830"/>
              <a:ext cx="4630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FF0000"/>
                  </a:solidFill>
                </a:rPr>
                <a:t>Contrast &amp; Comparison</a:t>
              </a:r>
              <a:endParaRPr lang="en-US" altLang="zh-CN" sz="3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图片 19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 animBg="1"/>
      <p:bldP spid="7" grpId="0" animBg="1"/>
      <p:bldP spid="56" grpId="0" animBg="1"/>
      <p:bldP spid="8" grpId="0" animBg="1"/>
      <p:bldP spid="57" grpId="0" animBg="1"/>
      <p:bldP spid="11" grpId="0" animBg="1"/>
      <p:bldP spid="13" grpId="0"/>
      <p:bldP spid="14" grpId="0"/>
      <p:bldP spid="15" grpId="0"/>
      <p:bldP spid="16" grpId="0"/>
      <p:bldP spid="17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_meitu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2568" y="-50813"/>
            <a:ext cx="8212983" cy="6857999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: 圆角 9"/>
          <p:cNvSpPr/>
          <p:nvPr/>
        </p:nvSpPr>
        <p:spPr>
          <a:xfrm>
            <a:off x="2764675" y="562463"/>
            <a:ext cx="745780" cy="2617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47907" y="-57222"/>
            <a:ext cx="11296185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What expressions does Kayla use to describe the changes?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4546178" y="562612"/>
            <a:ext cx="745780" cy="2617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/>
          <p:cNvSpPr/>
          <p:nvPr/>
        </p:nvSpPr>
        <p:spPr>
          <a:xfrm>
            <a:off x="2733143" y="3548068"/>
            <a:ext cx="1171417" cy="3512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/>
          <p:cNvSpPr/>
          <p:nvPr/>
        </p:nvSpPr>
        <p:spPr>
          <a:xfrm>
            <a:off x="7914551" y="3768449"/>
            <a:ext cx="2238441" cy="3512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/>
          <p:cNvSpPr/>
          <p:nvPr/>
        </p:nvSpPr>
        <p:spPr>
          <a:xfrm>
            <a:off x="2945961" y="4119718"/>
            <a:ext cx="745780" cy="2617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/>
          <p:cNvSpPr/>
          <p:nvPr/>
        </p:nvSpPr>
        <p:spPr>
          <a:xfrm>
            <a:off x="5780148" y="4119718"/>
            <a:ext cx="1167190" cy="1790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/>
          <p:cNvSpPr/>
          <p:nvPr/>
        </p:nvSpPr>
        <p:spPr>
          <a:xfrm>
            <a:off x="8287990" y="4119718"/>
            <a:ext cx="1581223" cy="1790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22"/>
          <p:cNvSpPr/>
          <p:nvPr/>
        </p:nvSpPr>
        <p:spPr>
          <a:xfrm>
            <a:off x="9919492" y="4078338"/>
            <a:ext cx="745780" cy="2617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/>
          <p:cNvSpPr/>
          <p:nvPr/>
        </p:nvSpPr>
        <p:spPr>
          <a:xfrm>
            <a:off x="7436522" y="4561099"/>
            <a:ext cx="1150429" cy="2526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/>
          <p:cNvSpPr/>
          <p:nvPr/>
        </p:nvSpPr>
        <p:spPr>
          <a:xfrm>
            <a:off x="7667784" y="4814332"/>
            <a:ext cx="351609" cy="2617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/>
          <p:cNvSpPr/>
          <p:nvPr/>
        </p:nvSpPr>
        <p:spPr>
          <a:xfrm>
            <a:off x="2796206" y="5179282"/>
            <a:ext cx="451491" cy="2617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/>
          <p:cNvSpPr/>
          <p:nvPr/>
        </p:nvSpPr>
        <p:spPr>
          <a:xfrm>
            <a:off x="3691740" y="5685706"/>
            <a:ext cx="854437" cy="2617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/>
        </p:nvSpPr>
        <p:spPr>
          <a:xfrm>
            <a:off x="6690742" y="5925084"/>
            <a:ext cx="745780" cy="2617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: 圆角 29"/>
          <p:cNvSpPr/>
          <p:nvPr/>
        </p:nvSpPr>
        <p:spPr>
          <a:xfrm>
            <a:off x="2764675" y="4420557"/>
            <a:ext cx="304346" cy="1813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: 圆角 31"/>
          <p:cNvSpPr/>
          <p:nvPr/>
        </p:nvSpPr>
        <p:spPr>
          <a:xfrm>
            <a:off x="4234841" y="788458"/>
            <a:ext cx="1363071" cy="3712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/>
          <p:cNvGraphicFramePr>
            <a:graphicFrameLocks noGrp="1"/>
          </p:cNvGraphicFramePr>
          <p:nvPr>
            <p:ph idx="1"/>
          </p:nvPr>
        </p:nvGraphicFramePr>
        <p:xfrm>
          <a:off x="378693" y="722299"/>
          <a:ext cx="11434613" cy="572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1210"/>
                <a:gridCol w="5803403"/>
              </a:tblGrid>
              <a:tr h="626875"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 panose="020F0502020204030204"/>
                        </a:rPr>
                        <a:t>Expressions to</a:t>
                      </a:r>
                      <a:r>
                        <a:rPr kumimoji="0" lang="en-US" altLang="zh-C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 panose="020F0502020204030204"/>
                        </a:rPr>
                        <a:t> show similarities</a:t>
                      </a:r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 panose="020F0502020204030204"/>
                        </a:rPr>
                        <a:t>Expressions to show  differences:</a:t>
                      </a:r>
                      <a:endParaRPr kumimoji="0" lang="en-US" altLang="zh-C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 panose="020F050202020403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54175"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72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 panose="020F0502020204030204"/>
                        </a:rPr>
                        <a:t>more expressions</a:t>
                      </a:r>
                      <a:r>
                        <a:rPr kumimoji="0" lang="en-US" altLang="zh-CN" sz="28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 panose="020F0502020204030204"/>
                        </a:rPr>
                        <a:t> to show similarities and differences</a:t>
                      </a:r>
                      <a:endParaRPr kumimoji="0" lang="en-US" altLang="zh-CN" sz="28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 panose="020F050202020403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64">
                <a:tc>
                  <a:txBody>
                    <a:bodyPr/>
                    <a:lstStyle/>
                    <a:p>
                      <a:endParaRPr lang="en-US" altLang="zh-CN" sz="2800" dirty="0"/>
                    </a:p>
                    <a:p>
                      <a:endParaRPr lang="en-US" altLang="zh-CN" sz="2800" dirty="0"/>
                    </a:p>
                    <a:p>
                      <a:endParaRPr lang="en-US" altLang="zh-CN" sz="2800" dirty="0"/>
                    </a:p>
                    <a:p>
                      <a:endParaRPr lang="en-US" altLang="zh-CN" sz="2800" dirty="0"/>
                    </a:p>
                    <a:p>
                      <a:endParaRPr lang="en-US" altLang="zh-C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6"/>
          <p:cNvSpPr txBox="1"/>
          <p:nvPr>
            <p:custDataLst>
              <p:tags r:id="rId1"/>
            </p:custDataLst>
          </p:nvPr>
        </p:nvSpPr>
        <p:spPr>
          <a:xfrm>
            <a:off x="884328" y="1514969"/>
            <a:ext cx="4666593" cy="615551"/>
          </a:xfrm>
          <a:prstGeom prst="rect">
            <a:avLst/>
          </a:prstGeom>
          <a:noFill/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spcFirstLastPara="1" wrap="square" lIns="91439" tIns="91439" rIns="91439" bIns="9143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I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always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… </a:t>
            </a: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look like…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5467" y="22347"/>
            <a:ext cx="1018106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the language of contrast and comparison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  <p:sp>
        <p:nvSpPr>
          <p:cNvPr id="8" name="TextBox 6"/>
          <p:cNvSpPr txBox="1"/>
          <p:nvPr>
            <p:custDataLst>
              <p:tags r:id="rId2"/>
            </p:custDataLst>
          </p:nvPr>
        </p:nvSpPr>
        <p:spPr>
          <a:xfrm>
            <a:off x="884328" y="2237762"/>
            <a:ext cx="3895070" cy="615551"/>
          </a:xfrm>
          <a:prstGeom prst="rect">
            <a:avLst/>
          </a:prstGeom>
          <a:noFill/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spcFirstLastPara="1" wrap="square" lIns="91439" tIns="91439" rIns="91439" bIns="9143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still; b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oth… and…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9" name="TextBox 6"/>
          <p:cNvSpPr txBox="1"/>
          <p:nvPr>
            <p:custDataLst>
              <p:tags r:id="rId3"/>
            </p:custDataLst>
          </p:nvPr>
        </p:nvSpPr>
        <p:spPr>
          <a:xfrm>
            <a:off x="6242258" y="1185658"/>
            <a:ext cx="15916275" cy="2511455"/>
          </a:xfrm>
          <a:prstGeom prst="rect">
            <a:avLst/>
          </a:prstGeom>
          <a:noFill/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spcFirstLastPara="1" lIns="91439" tIns="91439" rIns="91439" bIns="9143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I</a:t>
            </a:r>
            <a:r>
              <a:rPr kumimoji="0" lang="en-US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nstead</a:t>
            </a:r>
            <a:r>
              <a:rPr kumimoji="0" lang="en-US" altLang="zh-CN" sz="2800" b="0" i="0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 of …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;</a:t>
            </a:r>
            <a:r>
              <a:rPr kumimoji="0" lang="en-US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…make a difference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;</a:t>
            </a:r>
            <a:endParaRPr kumimoji="0" lang="en-US" altLang="zh-CN" sz="28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…</a:t>
            </a:r>
            <a:r>
              <a:rPr kumimoji="0" lang="en-US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rather than</a:t>
            </a:r>
            <a:r>
              <a:rPr kumimoji="0" lang="en-US" altLang="zh-CN" sz="2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…;</a:t>
            </a:r>
            <a:endParaRPr kumimoji="0" lang="en-US" altLang="zh-CN" sz="2800" b="0" i="0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but..   </a:t>
            </a:r>
            <a:endParaRPr lang="en-US" altLang="zh-CN" sz="28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…stopped comparing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 …</a:t>
            </a:r>
            <a:r>
              <a:rPr lang="en-US" altLang="zh-CN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with…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  <a:p>
            <a:pPr lvl="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en-US" altLang="zh-CN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Instead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,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3" name="TextBox 6"/>
          <p:cNvSpPr txBox="1"/>
          <p:nvPr>
            <p:custDataLst>
              <p:tags r:id="rId4"/>
            </p:custDataLst>
          </p:nvPr>
        </p:nvSpPr>
        <p:spPr>
          <a:xfrm>
            <a:off x="6095999" y="4354848"/>
            <a:ext cx="5682553" cy="1908213"/>
          </a:xfrm>
          <a:prstGeom prst="rect">
            <a:avLst/>
          </a:prstGeom>
          <a:noFill/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spcFirstLastPara="1" wrap="square" lIns="91439" tIns="91439" rIns="91439" bIns="9143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though/although/ yet/however;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 in contrast with(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对比之下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);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on the other hand;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different from…; the difference is…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4" name="TextBox 6"/>
          <p:cNvSpPr txBox="1"/>
          <p:nvPr>
            <p:custDataLst>
              <p:tags r:id="rId5"/>
            </p:custDataLst>
          </p:nvPr>
        </p:nvSpPr>
        <p:spPr>
          <a:xfrm>
            <a:off x="413448" y="4365363"/>
            <a:ext cx="5647797" cy="1046438"/>
          </a:xfrm>
          <a:prstGeom prst="rect">
            <a:avLst/>
          </a:prstGeom>
          <a:noFill/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spcFirstLastPara="1" wrap="square" lIns="91439" tIns="91439" rIns="91439" bIns="9143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be similar to…; the same as…;</a:t>
            </a:r>
            <a:endParaRPr lang="en-US" altLang="zh-CN" sz="28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 have …in common with;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Make-the-Change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60303" y="3045076"/>
            <a:ext cx="3359337" cy="2372532"/>
          </a:xfrm>
        </p:spPr>
      </p:pic>
      <p:pic>
        <p:nvPicPr>
          <p:cNvPr id="6" name="图片 5" descr="1_-I-Fully-accept-myself.png"/>
          <p:cNvPicPr>
            <a:picLocks noChangeAspect="1"/>
          </p:cNvPicPr>
          <p:nvPr/>
        </p:nvPicPr>
        <p:blipFill rotWithShape="1">
          <a:blip r:embed="rId2" cstate="print">
            <a:lum bright="-10000"/>
          </a:blip>
          <a:srcRect l="11512" t="18510" r="14187" b="10813"/>
          <a:stretch>
            <a:fillRect/>
          </a:stretch>
        </p:blipFill>
        <p:spPr>
          <a:xfrm>
            <a:off x="8159593" y="2229237"/>
            <a:ext cx="3843914" cy="3656471"/>
          </a:xfrm>
          <a:prstGeom prst="rect">
            <a:avLst/>
          </a:prstGeom>
        </p:spPr>
      </p:pic>
      <p:sp>
        <p:nvSpPr>
          <p:cNvPr id="7" name="PA_矩形 202"/>
          <p:cNvSpPr/>
          <p:nvPr>
            <p:custDataLst>
              <p:tags r:id="rId3"/>
            </p:custDataLst>
          </p:nvPr>
        </p:nvSpPr>
        <p:spPr>
          <a:xfrm>
            <a:off x="337138" y="357607"/>
            <a:ext cx="11613706" cy="177564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" y="2325218"/>
            <a:ext cx="4296745" cy="364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标题 1"/>
          <p:cNvSpPr txBox="1"/>
          <p:nvPr/>
        </p:nvSpPr>
        <p:spPr>
          <a:xfrm>
            <a:off x="331911" y="456692"/>
            <a:ext cx="11671595" cy="118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</a:rPr>
              <a:t>What do you think are the most important changes for her to be more positive and why?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310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dirty="0"/>
              <a:t> wellness</a:t>
            </a:r>
            <a:endParaRPr lang="zh-CN" altLang="en-US" dirty="0"/>
          </a:p>
        </p:txBody>
      </p:sp>
      <p:pic>
        <p:nvPicPr>
          <p:cNvPr id="3" name="Picture 2" descr="https://www.saafeducation.org/hs-fs/hubfs/School%20Improvement/Happy%20Life%20Image%20Green%20(No%20Background).png?width=550&amp;height=296&amp;name=Happy%20Life%20Image%20Green%20(No%20Background)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40919" y="1413398"/>
            <a:ext cx="9454133" cy="5088043"/>
          </a:xfrm>
          <a:prstGeom prst="rect">
            <a:avLst/>
          </a:prstGeom>
          <a:noFill/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37"/>
</p:tagLst>
</file>

<file path=ppt/tags/tag10.xml><?xml version="1.0" encoding="utf-8"?>
<p:tagLst xmlns:p="http://schemas.openxmlformats.org/presentationml/2006/main">
  <p:tag name="ARTICULATE_SLIDE_THUMBNAIL_REFRESH" val="1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ARTICULATE_SLIDE_THUMBNAIL_REFRESH" val="1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0"/>
</p:tagLst>
</file>

<file path=ppt/tags/tag16.xml><?xml version="1.0" encoding="utf-8"?>
<p:tagLst xmlns:p="http://schemas.openxmlformats.org/presentationml/2006/main">
  <p:tag name="PA" val="v3.0.0"/>
</p:tagLst>
</file>

<file path=ppt/tags/tag17.xml><?xml version="1.0" encoding="utf-8"?>
<p:tagLst xmlns:p="http://schemas.openxmlformats.org/presentationml/2006/main">
  <p:tag name="ARTICULATE_SLIDE_THUMBNAIL_REFRESH" val="1"/>
</p:tagLst>
</file>

<file path=ppt/tags/tag18.xml><?xml version="1.0" encoding="utf-8"?>
<p:tagLst xmlns:p="http://schemas.openxmlformats.org/presentationml/2006/main">
  <p:tag name="PA" val="v3.0.0"/>
</p:tagLst>
</file>

<file path=ppt/tags/tag19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AS_UNIQUEID" val="38"/>
</p:tagLst>
</file>

<file path=ppt/tags/tag20.xml><?xml version="1.0" encoding="utf-8"?>
<p:tagLst xmlns:p="http://schemas.openxmlformats.org/presentationml/2006/main">
  <p:tag name="PA" val="v3.0.0"/>
</p:tagLst>
</file>

<file path=ppt/tags/tag21.xml><?xml version="1.0" encoding="utf-8"?>
<p:tagLst xmlns:p="http://schemas.openxmlformats.org/presentationml/2006/main">
  <p:tag name="PA" val="v3.0.0"/>
</p:tagLst>
</file>

<file path=ppt/tags/tag22.xml><?xml version="1.0" encoding="utf-8"?>
<p:tagLst xmlns:p="http://schemas.openxmlformats.org/presentationml/2006/main">
  <p:tag name="ARTICULATE_SLIDE_THUMBNAIL_REFRESH" val="1"/>
</p:tagLst>
</file>

<file path=ppt/tags/tag23.xml><?xml version="1.0" encoding="utf-8"?>
<p:tagLst xmlns:p="http://schemas.openxmlformats.org/presentationml/2006/main">
  <p:tag name="ARTICULATE_SLIDE_THUMBNAIL_REFRESH" val="1"/>
</p:tagLst>
</file>

<file path=ppt/tags/tag3.xml><?xml version="1.0" encoding="utf-8"?>
<p:tagLst xmlns:p="http://schemas.openxmlformats.org/presentationml/2006/main">
  <p:tag name="AS_UNIQUEID" val="42"/>
</p:tagLst>
</file>

<file path=ppt/tags/tag4.xml><?xml version="1.0" encoding="utf-8"?>
<p:tagLst xmlns:p="http://schemas.openxmlformats.org/presentationml/2006/main">
  <p:tag name="AS_UNIQUEID" val="337"/>
</p:tagLst>
</file>

<file path=ppt/tags/tag5.xml><?xml version="1.0" encoding="utf-8"?>
<p:tagLst xmlns:p="http://schemas.openxmlformats.org/presentationml/2006/main">
  <p:tag name="AS_UNIQUEID" val="337"/>
</p:tagLst>
</file>

<file path=ppt/tags/tag6.xml><?xml version="1.0" encoding="utf-8"?>
<p:tagLst xmlns:p="http://schemas.openxmlformats.org/presentationml/2006/main">
  <p:tag name="AS_UNIQUEID" val="339"/>
</p:tagLst>
</file>

<file path=ppt/tags/tag7.xml><?xml version="1.0" encoding="utf-8"?>
<p:tagLst xmlns:p="http://schemas.openxmlformats.org/presentationml/2006/main">
  <p:tag name="AS_UNIQUEID" val="344"/>
</p:tagLst>
</file>

<file path=ppt/tags/tag8.xml><?xml version="1.0" encoding="utf-8"?>
<p:tagLst xmlns:p="http://schemas.openxmlformats.org/presentationml/2006/main">
  <p:tag name="AS_UNIQUEID" val="337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徽章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徽章设计</Template>
  <TotalTime>0</TotalTime>
  <Words>5094</Words>
  <Application>WPS 演示</Application>
  <PresentationFormat>宽屏</PresentationFormat>
  <Paragraphs>274</Paragraphs>
  <Slides>21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5" baseType="lpstr">
      <vt:lpstr>Arial</vt:lpstr>
      <vt:lpstr>宋体</vt:lpstr>
      <vt:lpstr>Wingdings</vt:lpstr>
      <vt:lpstr>Microsoft YaHei UI</vt:lpstr>
      <vt:lpstr>Gill Sans MT</vt:lpstr>
      <vt:lpstr>Microsoft YaHei UI Light</vt:lpstr>
      <vt:lpstr>Segoe UI Semilight</vt:lpstr>
      <vt:lpstr>Times New Roman</vt:lpstr>
      <vt:lpstr>Algerian</vt:lpstr>
      <vt:lpstr>Arial Black</vt:lpstr>
      <vt:lpstr>Wingdings</vt:lpstr>
      <vt:lpstr>Calibri</vt:lpstr>
      <vt:lpstr>黑体</vt:lpstr>
      <vt:lpstr>微软雅黑</vt:lpstr>
      <vt:lpstr>Arial Unicode MS</vt:lpstr>
      <vt:lpstr>Calibri</vt:lpstr>
      <vt:lpstr>Cambria</vt:lpstr>
      <vt:lpstr>Matura MT Script Capitals</vt:lpstr>
      <vt:lpstr>Britannic Bold</vt:lpstr>
      <vt:lpstr>华文中宋</vt:lpstr>
      <vt:lpstr>HelveticaNeue</vt:lpstr>
      <vt:lpstr>NumberOnly</vt:lpstr>
      <vt:lpstr>华文新魏</vt:lpstr>
      <vt:lpstr>徽章</vt:lpstr>
      <vt:lpstr>PowerPoint 演示文稿</vt:lpstr>
      <vt:lpstr>Going positive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wellness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 positive</dc:title>
  <dc:creator>婷婷 李</dc:creator>
  <cp:lastModifiedBy>南山有谷堆</cp:lastModifiedBy>
  <cp:revision>85</cp:revision>
  <dcterms:created xsi:type="dcterms:W3CDTF">2020-10-22T07:43:00Z</dcterms:created>
  <dcterms:modified xsi:type="dcterms:W3CDTF">2020-11-04T07:18:46Z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2052-11.8.2.8506</vt:lpwstr>
  </property>
</Properties>
</file>