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3" r:id="rId2"/>
    <p:sldId id="256" r:id="rId3"/>
    <p:sldId id="261" r:id="rId4"/>
    <p:sldId id="258" r:id="rId5"/>
    <p:sldId id="259" r:id="rId6"/>
    <p:sldId id="260" r:id="rId7"/>
    <p:sldId id="264" r:id="rId8"/>
    <p:sldId id="265" r:id="rId9"/>
    <p:sldId id="267" r:id="rId10"/>
    <p:sldId id="268" r:id="rId11"/>
    <p:sldId id="270" r:id="rId12"/>
    <p:sldId id="290" r:id="rId13"/>
    <p:sldId id="286" r:id="rId14"/>
    <p:sldId id="276" r:id="rId15"/>
    <p:sldId id="277" r:id="rId16"/>
    <p:sldId id="281" r:id="rId17"/>
    <p:sldId id="282" r:id="rId18"/>
    <p:sldId id="283" r:id="rId19"/>
    <p:sldId id="284" r:id="rId20"/>
    <p:sldId id="285" r:id="rId21"/>
    <p:sldId id="278" r:id="rId22"/>
    <p:sldId id="287" r:id="rId23"/>
    <p:sldId id="288" r:id="rId24"/>
    <p:sldId id="289" r:id="rId25"/>
  </p:sldIdLst>
  <p:sldSz cx="12192000" cy="6858000"/>
  <p:notesSz cx="6858000" cy="9144000"/>
  <p:defaultTextStyle>
    <a:defPPr>
      <a:defRPr lang="zh-M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8"/>
    <a:srgbClr val="FF6600"/>
    <a:srgbClr val="FF00FF"/>
    <a:srgbClr val="FF3300"/>
    <a:srgbClr val="0038A7"/>
    <a:srgbClr val="DC6453"/>
    <a:srgbClr val="CE1125"/>
    <a:srgbClr val="3DBDEB"/>
    <a:srgbClr val="0270EB"/>
    <a:srgbClr val="FDF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42" autoAdjust="0"/>
    <p:restoredTop sz="94660"/>
  </p:normalViewPr>
  <p:slideViewPr>
    <p:cSldViewPr snapToGrid="0">
      <p:cViewPr varScale="1">
        <p:scale>
          <a:sx n="114" d="100"/>
          <a:sy n="114" d="100"/>
        </p:scale>
        <p:origin x="756"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18:38:51.188" idx="1">
    <p:pos x="7680" y="0"/>
    <p:text>这张PPT的内容能否设置动画？而不是图片格式</p:text>
  </p:cm>
</p:cmLst>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41F1172-C921-4479-8588-686B48D55C91}" type="doc">
      <dgm:prSet loTypeId="urn:microsoft.com/office/officeart/2005/8/layout/hProcess11#1" loCatId="process" qsTypeId="urn:microsoft.com/office/officeart/2005/8/quickstyle/simple1#1" qsCatId="simple" csTypeId="urn:microsoft.com/office/officeart/2005/8/colors/colorful4#1" csCatId="colorful" phldr="1"/>
      <dgm:spPr/>
    </dgm:pt>
    <dgm:pt modelId="{0E55842A-B19F-41EB-A381-91398BAEB806}">
      <dgm:prSet phldrT="[文本]" phldr="1"/>
      <dgm:spPr/>
      <dgm:t>
        <a:bodyPr/>
        <a:lstStyle/>
        <a:p>
          <a:endParaRPr lang="zh-MO" altLang="en-US" dirty="0"/>
        </a:p>
      </dgm:t>
    </dgm:pt>
    <dgm:pt modelId="{31D946C6-B0FE-4CD9-883B-366FE032CCDC}" type="parTrans" cxnId="{FEBF04C3-DAD7-4A52-8EA9-66790CE8C022}">
      <dgm:prSet/>
      <dgm:spPr/>
      <dgm:t>
        <a:bodyPr/>
        <a:lstStyle/>
        <a:p>
          <a:endParaRPr lang="zh-MO" altLang="en-US"/>
        </a:p>
      </dgm:t>
    </dgm:pt>
    <dgm:pt modelId="{049CE6EE-BC74-4611-8743-0326603D5419}" type="sibTrans" cxnId="{FEBF04C3-DAD7-4A52-8EA9-66790CE8C022}">
      <dgm:prSet/>
      <dgm:spPr/>
      <dgm:t>
        <a:bodyPr/>
        <a:lstStyle/>
        <a:p>
          <a:endParaRPr lang="zh-MO" altLang="en-US"/>
        </a:p>
      </dgm:t>
    </dgm:pt>
    <dgm:pt modelId="{B80C9967-4BA2-4A9C-950C-EAC5B4788E59}">
      <dgm:prSet phldrT="[文本]"/>
      <dgm:spPr/>
      <dgm:t>
        <a:bodyPr/>
        <a:lstStyle/>
        <a:p>
          <a:endParaRPr lang="zh-MO" altLang="en-US" dirty="0"/>
        </a:p>
      </dgm:t>
    </dgm:pt>
    <dgm:pt modelId="{95ACA1F8-A98F-4855-8AE4-0B8FEEC78EC4}" type="parTrans" cxnId="{950ECD1B-66C1-4129-A175-BCADB29233FE}">
      <dgm:prSet/>
      <dgm:spPr/>
      <dgm:t>
        <a:bodyPr/>
        <a:lstStyle/>
        <a:p>
          <a:endParaRPr lang="zh-MO" altLang="en-US"/>
        </a:p>
      </dgm:t>
    </dgm:pt>
    <dgm:pt modelId="{5DE1942A-1450-4CBF-A45F-AF37D17D5E4D}" type="sibTrans" cxnId="{950ECD1B-66C1-4129-A175-BCADB29233FE}">
      <dgm:prSet/>
      <dgm:spPr/>
      <dgm:t>
        <a:bodyPr/>
        <a:lstStyle/>
        <a:p>
          <a:endParaRPr lang="zh-MO" altLang="en-US"/>
        </a:p>
      </dgm:t>
    </dgm:pt>
    <dgm:pt modelId="{873FA7B9-6AB5-4B3C-8B08-8BC3BD54F168}">
      <dgm:prSet phldrT="[文本]"/>
      <dgm:spPr/>
      <dgm:t>
        <a:bodyPr/>
        <a:lstStyle/>
        <a:p>
          <a:endParaRPr lang="zh-MO" altLang="en-US" dirty="0"/>
        </a:p>
      </dgm:t>
    </dgm:pt>
    <dgm:pt modelId="{D1F8889A-B704-43F9-92C6-83F9E2F6B0CF}" type="parTrans" cxnId="{2B4E0529-04EF-4150-B806-61AB62E3B3EB}">
      <dgm:prSet/>
      <dgm:spPr/>
      <dgm:t>
        <a:bodyPr/>
        <a:lstStyle/>
        <a:p>
          <a:endParaRPr lang="zh-MO" altLang="en-US"/>
        </a:p>
      </dgm:t>
    </dgm:pt>
    <dgm:pt modelId="{BBA9BFBE-61BA-422A-B241-56ADECB19D16}" type="sibTrans" cxnId="{2B4E0529-04EF-4150-B806-61AB62E3B3EB}">
      <dgm:prSet/>
      <dgm:spPr/>
      <dgm:t>
        <a:bodyPr/>
        <a:lstStyle/>
        <a:p>
          <a:endParaRPr lang="zh-MO" altLang="en-US"/>
        </a:p>
      </dgm:t>
    </dgm:pt>
    <dgm:pt modelId="{90F92D50-30CA-47DF-A654-A5D405F44AD8}">
      <dgm:prSet phldrT="[文本]" phldr="1"/>
      <dgm:spPr/>
      <dgm:t>
        <a:bodyPr/>
        <a:lstStyle/>
        <a:p>
          <a:endParaRPr lang="zh-MO" altLang="en-US" dirty="0"/>
        </a:p>
      </dgm:t>
    </dgm:pt>
    <dgm:pt modelId="{3F21A1B0-CC51-4120-83EA-1B7F6405B3F8}" type="sibTrans" cxnId="{05B9E485-F182-47F9-AD8A-C0FC37B57D63}">
      <dgm:prSet/>
      <dgm:spPr/>
      <dgm:t>
        <a:bodyPr/>
        <a:lstStyle/>
        <a:p>
          <a:endParaRPr lang="zh-MO" altLang="en-US"/>
        </a:p>
      </dgm:t>
    </dgm:pt>
    <dgm:pt modelId="{9AE8F950-238E-4442-9D9E-2CE10EF1EB28}" type="parTrans" cxnId="{05B9E485-F182-47F9-AD8A-C0FC37B57D63}">
      <dgm:prSet/>
      <dgm:spPr/>
      <dgm:t>
        <a:bodyPr/>
        <a:lstStyle/>
        <a:p>
          <a:endParaRPr lang="zh-MO" altLang="en-US"/>
        </a:p>
      </dgm:t>
    </dgm:pt>
    <dgm:pt modelId="{004C851C-09D8-48F7-8DB8-69912A25FF08}">
      <dgm:prSet phldrT="[文本]" phldr="1"/>
      <dgm:spPr/>
      <dgm:t>
        <a:bodyPr/>
        <a:lstStyle/>
        <a:p>
          <a:endParaRPr lang="zh-MO" altLang="en-US" dirty="0"/>
        </a:p>
      </dgm:t>
    </dgm:pt>
    <dgm:pt modelId="{E2B5915F-5452-4118-A4F3-EC8BE5302AA2}" type="sibTrans" cxnId="{A15D9A89-DC8D-45BA-A1DB-EF5F6F303029}">
      <dgm:prSet/>
      <dgm:spPr/>
      <dgm:t>
        <a:bodyPr/>
        <a:lstStyle/>
        <a:p>
          <a:endParaRPr lang="zh-MO" altLang="en-US"/>
        </a:p>
      </dgm:t>
    </dgm:pt>
    <dgm:pt modelId="{15F7769A-7512-4FAB-949D-759B01A8482D}" type="parTrans" cxnId="{A15D9A89-DC8D-45BA-A1DB-EF5F6F303029}">
      <dgm:prSet/>
      <dgm:spPr/>
      <dgm:t>
        <a:bodyPr/>
        <a:lstStyle/>
        <a:p>
          <a:endParaRPr lang="zh-MO" altLang="en-US"/>
        </a:p>
      </dgm:t>
    </dgm:pt>
    <dgm:pt modelId="{A8908829-6FAC-4646-A4F5-76C6051289A3}" type="pres">
      <dgm:prSet presAssocID="{741F1172-C921-4479-8588-686B48D55C91}" presName="Name0" presStyleCnt="0">
        <dgm:presLayoutVars>
          <dgm:dir/>
          <dgm:resizeHandles val="exact"/>
        </dgm:presLayoutVars>
      </dgm:prSet>
      <dgm:spPr/>
    </dgm:pt>
    <dgm:pt modelId="{816E4356-8758-43C4-A4A3-DEFA0DBBBF1F}" type="pres">
      <dgm:prSet presAssocID="{741F1172-C921-4479-8588-686B48D55C91}" presName="arrow" presStyleLbl="bgShp" presStyleIdx="0" presStyleCnt="1"/>
      <dgm:spPr>
        <a:solidFill>
          <a:srgbClr val="00B0F0"/>
        </a:solidFill>
      </dgm:spPr>
    </dgm:pt>
    <dgm:pt modelId="{09D0DD4E-1A7C-477B-91D8-7F91C9FF6585}" type="pres">
      <dgm:prSet presAssocID="{741F1172-C921-4479-8588-686B48D55C91}" presName="points" presStyleCnt="0"/>
      <dgm:spPr/>
    </dgm:pt>
    <dgm:pt modelId="{388ACB28-402B-4654-BAA9-A3327055FCA5}" type="pres">
      <dgm:prSet presAssocID="{90F92D50-30CA-47DF-A654-A5D405F44AD8}" presName="compositeA" presStyleCnt="0"/>
      <dgm:spPr/>
    </dgm:pt>
    <dgm:pt modelId="{C2CDDDB8-B69B-4425-882B-3C149D8FA858}" type="pres">
      <dgm:prSet presAssocID="{90F92D50-30CA-47DF-A654-A5D405F44AD8}" presName="textA" presStyleLbl="revTx" presStyleIdx="0" presStyleCnt="5">
        <dgm:presLayoutVars>
          <dgm:bulletEnabled val="1"/>
        </dgm:presLayoutVars>
      </dgm:prSet>
      <dgm:spPr/>
    </dgm:pt>
    <dgm:pt modelId="{EF1D44C7-69B9-4B72-9BB6-9589CB493BB2}" type="pres">
      <dgm:prSet presAssocID="{90F92D50-30CA-47DF-A654-A5D405F44AD8}" presName="circleA" presStyleLbl="node1" presStyleIdx="0" presStyleCnt="5" custScaleX="246441"/>
      <dgm:spPr/>
    </dgm:pt>
    <dgm:pt modelId="{0AB08683-E3E3-4E9C-9159-0271A0A84B09}" type="pres">
      <dgm:prSet presAssocID="{90F92D50-30CA-47DF-A654-A5D405F44AD8}" presName="spaceA" presStyleCnt="0"/>
      <dgm:spPr/>
    </dgm:pt>
    <dgm:pt modelId="{61FC9725-2E6C-46A6-BD51-35CAFFB701B7}" type="pres">
      <dgm:prSet presAssocID="{3F21A1B0-CC51-4120-83EA-1B7F6405B3F8}" presName="space" presStyleCnt="0"/>
      <dgm:spPr/>
    </dgm:pt>
    <dgm:pt modelId="{E4B54E7E-34E0-4CED-9793-85DFF4C852CC}" type="pres">
      <dgm:prSet presAssocID="{0E55842A-B19F-41EB-A381-91398BAEB806}" presName="compositeB" presStyleCnt="0"/>
      <dgm:spPr/>
    </dgm:pt>
    <dgm:pt modelId="{1603D518-C5E7-4795-96CB-0E1F5053F17C}" type="pres">
      <dgm:prSet presAssocID="{0E55842A-B19F-41EB-A381-91398BAEB806}" presName="textB" presStyleLbl="revTx" presStyleIdx="1" presStyleCnt="5">
        <dgm:presLayoutVars>
          <dgm:bulletEnabled val="1"/>
        </dgm:presLayoutVars>
      </dgm:prSet>
      <dgm:spPr/>
    </dgm:pt>
    <dgm:pt modelId="{85CC9F09-7FED-4BA7-9538-FCF7FB1937FB}" type="pres">
      <dgm:prSet presAssocID="{0E55842A-B19F-41EB-A381-91398BAEB806}" presName="circleB" presStyleLbl="node1" presStyleIdx="1" presStyleCnt="5" custScaleX="246441"/>
      <dgm:spPr/>
    </dgm:pt>
    <dgm:pt modelId="{C2D9EE42-51E0-456D-AAC1-91044F067D99}" type="pres">
      <dgm:prSet presAssocID="{0E55842A-B19F-41EB-A381-91398BAEB806}" presName="spaceB" presStyleCnt="0"/>
      <dgm:spPr/>
    </dgm:pt>
    <dgm:pt modelId="{32DDE0A4-7E3C-4129-B934-4F49358E7CA4}" type="pres">
      <dgm:prSet presAssocID="{049CE6EE-BC74-4611-8743-0326603D5419}" presName="space" presStyleCnt="0"/>
      <dgm:spPr/>
    </dgm:pt>
    <dgm:pt modelId="{D8C9E864-67CE-4492-827F-28985C968813}" type="pres">
      <dgm:prSet presAssocID="{004C851C-09D8-48F7-8DB8-69912A25FF08}" presName="compositeA" presStyleCnt="0"/>
      <dgm:spPr/>
    </dgm:pt>
    <dgm:pt modelId="{CDDB9CDF-B407-4893-B3BA-2B26A6610733}" type="pres">
      <dgm:prSet presAssocID="{004C851C-09D8-48F7-8DB8-69912A25FF08}" presName="textA" presStyleLbl="revTx" presStyleIdx="2" presStyleCnt="5">
        <dgm:presLayoutVars>
          <dgm:bulletEnabled val="1"/>
        </dgm:presLayoutVars>
      </dgm:prSet>
      <dgm:spPr/>
    </dgm:pt>
    <dgm:pt modelId="{DEF8250E-D6B7-4700-B332-8465BF19855B}" type="pres">
      <dgm:prSet presAssocID="{004C851C-09D8-48F7-8DB8-69912A25FF08}" presName="circleA" presStyleLbl="node1" presStyleIdx="2" presStyleCnt="5" custScaleX="246441"/>
      <dgm:spPr/>
    </dgm:pt>
    <dgm:pt modelId="{2C74E612-5AFC-4F2E-A53C-46BC1F7EBE98}" type="pres">
      <dgm:prSet presAssocID="{004C851C-09D8-48F7-8DB8-69912A25FF08}" presName="spaceA" presStyleCnt="0"/>
      <dgm:spPr/>
    </dgm:pt>
    <dgm:pt modelId="{A8E290B1-3715-4B14-9C8E-E22686C0C430}" type="pres">
      <dgm:prSet presAssocID="{E2B5915F-5452-4118-A4F3-EC8BE5302AA2}" presName="space" presStyleCnt="0"/>
      <dgm:spPr/>
    </dgm:pt>
    <dgm:pt modelId="{F6234146-A1E6-401D-A1EB-6CA79587A2CA}" type="pres">
      <dgm:prSet presAssocID="{873FA7B9-6AB5-4B3C-8B08-8BC3BD54F168}" presName="compositeB" presStyleCnt="0"/>
      <dgm:spPr/>
    </dgm:pt>
    <dgm:pt modelId="{AF894597-1F7C-4517-A3EE-769227E74E8F}" type="pres">
      <dgm:prSet presAssocID="{873FA7B9-6AB5-4B3C-8B08-8BC3BD54F168}" presName="textB" presStyleLbl="revTx" presStyleIdx="3" presStyleCnt="5">
        <dgm:presLayoutVars>
          <dgm:bulletEnabled val="1"/>
        </dgm:presLayoutVars>
      </dgm:prSet>
      <dgm:spPr/>
    </dgm:pt>
    <dgm:pt modelId="{41E95F35-1DE8-41F9-BCDA-EE98069E472B}" type="pres">
      <dgm:prSet presAssocID="{873FA7B9-6AB5-4B3C-8B08-8BC3BD54F168}" presName="circleB" presStyleLbl="node1" presStyleIdx="3" presStyleCnt="5" custScaleX="246441"/>
      <dgm:spPr/>
    </dgm:pt>
    <dgm:pt modelId="{026A8C96-AC4D-455F-A9B0-1C68B2B410B5}" type="pres">
      <dgm:prSet presAssocID="{873FA7B9-6AB5-4B3C-8B08-8BC3BD54F168}" presName="spaceB" presStyleCnt="0"/>
      <dgm:spPr/>
    </dgm:pt>
    <dgm:pt modelId="{EB63FD7D-60B9-4C21-99E7-4929E7776A08}" type="pres">
      <dgm:prSet presAssocID="{BBA9BFBE-61BA-422A-B241-56ADECB19D16}" presName="space" presStyleCnt="0"/>
      <dgm:spPr/>
    </dgm:pt>
    <dgm:pt modelId="{F55A02E1-FF35-45BA-BBCD-CF8EC18AAE1D}" type="pres">
      <dgm:prSet presAssocID="{B80C9967-4BA2-4A9C-950C-EAC5B4788E59}" presName="compositeA" presStyleCnt="0"/>
      <dgm:spPr/>
    </dgm:pt>
    <dgm:pt modelId="{9B8B9D8D-179D-4E8A-896D-527FECEF3F25}" type="pres">
      <dgm:prSet presAssocID="{B80C9967-4BA2-4A9C-950C-EAC5B4788E59}" presName="textA" presStyleLbl="revTx" presStyleIdx="4" presStyleCnt="5">
        <dgm:presLayoutVars>
          <dgm:bulletEnabled val="1"/>
        </dgm:presLayoutVars>
      </dgm:prSet>
      <dgm:spPr/>
    </dgm:pt>
    <dgm:pt modelId="{0176739D-E1EB-4B63-A6F6-7C42DE99C35D}" type="pres">
      <dgm:prSet presAssocID="{B80C9967-4BA2-4A9C-950C-EAC5B4788E59}" presName="circleA" presStyleLbl="node1" presStyleIdx="4" presStyleCnt="5" custScaleX="246441"/>
      <dgm:spPr/>
    </dgm:pt>
    <dgm:pt modelId="{FF73D5B6-B136-42E7-9CFA-19622E6D74B7}" type="pres">
      <dgm:prSet presAssocID="{B80C9967-4BA2-4A9C-950C-EAC5B4788E59}" presName="spaceA" presStyleCnt="0"/>
      <dgm:spPr/>
    </dgm:pt>
  </dgm:ptLst>
  <dgm:cxnLst>
    <dgm:cxn modelId="{950ECD1B-66C1-4129-A175-BCADB29233FE}" srcId="{741F1172-C921-4479-8588-686B48D55C91}" destId="{B80C9967-4BA2-4A9C-950C-EAC5B4788E59}" srcOrd="4" destOrd="0" parTransId="{95ACA1F8-A98F-4855-8AE4-0B8FEEC78EC4}" sibTransId="{5DE1942A-1450-4CBF-A45F-AF37D17D5E4D}"/>
    <dgm:cxn modelId="{2B4E0529-04EF-4150-B806-61AB62E3B3EB}" srcId="{741F1172-C921-4479-8588-686B48D55C91}" destId="{873FA7B9-6AB5-4B3C-8B08-8BC3BD54F168}" srcOrd="3" destOrd="0" parTransId="{D1F8889A-B704-43F9-92C6-83F9E2F6B0CF}" sibTransId="{BBA9BFBE-61BA-422A-B241-56ADECB19D16}"/>
    <dgm:cxn modelId="{73226136-0A24-4E42-B4FC-84F7E0287C21}" type="presOf" srcId="{873FA7B9-6AB5-4B3C-8B08-8BC3BD54F168}" destId="{AF894597-1F7C-4517-A3EE-769227E74E8F}" srcOrd="0" destOrd="0" presId="urn:microsoft.com/office/officeart/2005/8/layout/hProcess11#1"/>
    <dgm:cxn modelId="{05B9E485-F182-47F9-AD8A-C0FC37B57D63}" srcId="{741F1172-C921-4479-8588-686B48D55C91}" destId="{90F92D50-30CA-47DF-A654-A5D405F44AD8}" srcOrd="0" destOrd="0" parTransId="{9AE8F950-238E-4442-9D9E-2CE10EF1EB28}" sibTransId="{3F21A1B0-CC51-4120-83EA-1B7F6405B3F8}"/>
    <dgm:cxn modelId="{2A978C89-A3A9-49FC-91E1-762F2034685F}" type="presOf" srcId="{B80C9967-4BA2-4A9C-950C-EAC5B4788E59}" destId="{9B8B9D8D-179D-4E8A-896D-527FECEF3F25}" srcOrd="0" destOrd="0" presId="urn:microsoft.com/office/officeart/2005/8/layout/hProcess11#1"/>
    <dgm:cxn modelId="{A15D9A89-DC8D-45BA-A1DB-EF5F6F303029}" srcId="{741F1172-C921-4479-8588-686B48D55C91}" destId="{004C851C-09D8-48F7-8DB8-69912A25FF08}" srcOrd="2" destOrd="0" parTransId="{15F7769A-7512-4FAB-949D-759B01A8482D}" sibTransId="{E2B5915F-5452-4118-A4F3-EC8BE5302AA2}"/>
    <dgm:cxn modelId="{F4E57694-EA47-487E-97C8-769F41185D75}" type="presOf" srcId="{0E55842A-B19F-41EB-A381-91398BAEB806}" destId="{1603D518-C5E7-4795-96CB-0E1F5053F17C}" srcOrd="0" destOrd="0" presId="urn:microsoft.com/office/officeart/2005/8/layout/hProcess11#1"/>
    <dgm:cxn modelId="{FEBF04C3-DAD7-4A52-8EA9-66790CE8C022}" srcId="{741F1172-C921-4479-8588-686B48D55C91}" destId="{0E55842A-B19F-41EB-A381-91398BAEB806}" srcOrd="1" destOrd="0" parTransId="{31D946C6-B0FE-4CD9-883B-366FE032CCDC}" sibTransId="{049CE6EE-BC74-4611-8743-0326603D5419}"/>
    <dgm:cxn modelId="{A592BED4-31B9-4AC1-832A-11DA6BF17FA9}" type="presOf" srcId="{90F92D50-30CA-47DF-A654-A5D405F44AD8}" destId="{C2CDDDB8-B69B-4425-882B-3C149D8FA858}" srcOrd="0" destOrd="0" presId="urn:microsoft.com/office/officeart/2005/8/layout/hProcess11#1"/>
    <dgm:cxn modelId="{8DDAA8EF-050E-49EE-B8BA-776DF3F8589A}" type="presOf" srcId="{741F1172-C921-4479-8588-686B48D55C91}" destId="{A8908829-6FAC-4646-A4F5-76C6051289A3}" srcOrd="0" destOrd="0" presId="urn:microsoft.com/office/officeart/2005/8/layout/hProcess11#1"/>
    <dgm:cxn modelId="{AFC6CFF2-BDA5-42D6-8659-C4284FD09F19}" type="presOf" srcId="{004C851C-09D8-48F7-8DB8-69912A25FF08}" destId="{CDDB9CDF-B407-4893-B3BA-2B26A6610733}" srcOrd="0" destOrd="0" presId="urn:microsoft.com/office/officeart/2005/8/layout/hProcess11#1"/>
    <dgm:cxn modelId="{B43ED9C6-09DE-43B3-986E-FDAC2B33555C}" type="presParOf" srcId="{A8908829-6FAC-4646-A4F5-76C6051289A3}" destId="{816E4356-8758-43C4-A4A3-DEFA0DBBBF1F}" srcOrd="0" destOrd="0" presId="urn:microsoft.com/office/officeart/2005/8/layout/hProcess11#1"/>
    <dgm:cxn modelId="{39B2EA84-3465-4C70-95AD-A792A62BA34F}" type="presParOf" srcId="{A8908829-6FAC-4646-A4F5-76C6051289A3}" destId="{09D0DD4E-1A7C-477B-91D8-7F91C9FF6585}" srcOrd="1" destOrd="0" presId="urn:microsoft.com/office/officeart/2005/8/layout/hProcess11#1"/>
    <dgm:cxn modelId="{A3DB99C9-5E4D-4B68-9543-14B47437499F}" type="presParOf" srcId="{09D0DD4E-1A7C-477B-91D8-7F91C9FF6585}" destId="{388ACB28-402B-4654-BAA9-A3327055FCA5}" srcOrd="0" destOrd="0" presId="urn:microsoft.com/office/officeart/2005/8/layout/hProcess11#1"/>
    <dgm:cxn modelId="{80D07ED1-C160-4BF1-8DB1-2EAF3085BB91}" type="presParOf" srcId="{388ACB28-402B-4654-BAA9-A3327055FCA5}" destId="{C2CDDDB8-B69B-4425-882B-3C149D8FA858}" srcOrd="0" destOrd="0" presId="urn:microsoft.com/office/officeart/2005/8/layout/hProcess11#1"/>
    <dgm:cxn modelId="{72D6038D-D315-4E92-A86C-EA986F076C90}" type="presParOf" srcId="{388ACB28-402B-4654-BAA9-A3327055FCA5}" destId="{EF1D44C7-69B9-4B72-9BB6-9589CB493BB2}" srcOrd="1" destOrd="0" presId="urn:microsoft.com/office/officeart/2005/8/layout/hProcess11#1"/>
    <dgm:cxn modelId="{B917DE9E-D487-4A48-BF74-790489CE9F3E}" type="presParOf" srcId="{388ACB28-402B-4654-BAA9-A3327055FCA5}" destId="{0AB08683-E3E3-4E9C-9159-0271A0A84B09}" srcOrd="2" destOrd="0" presId="urn:microsoft.com/office/officeart/2005/8/layout/hProcess11#1"/>
    <dgm:cxn modelId="{6C623561-6093-4951-9957-6BC1B56FE93B}" type="presParOf" srcId="{09D0DD4E-1A7C-477B-91D8-7F91C9FF6585}" destId="{61FC9725-2E6C-46A6-BD51-35CAFFB701B7}" srcOrd="1" destOrd="0" presId="urn:microsoft.com/office/officeart/2005/8/layout/hProcess11#1"/>
    <dgm:cxn modelId="{12F05E98-7D35-4F8C-BD1C-5737EAAA6521}" type="presParOf" srcId="{09D0DD4E-1A7C-477B-91D8-7F91C9FF6585}" destId="{E4B54E7E-34E0-4CED-9793-85DFF4C852CC}" srcOrd="2" destOrd="0" presId="urn:microsoft.com/office/officeart/2005/8/layout/hProcess11#1"/>
    <dgm:cxn modelId="{68C85B85-52D9-417F-931E-91619D0246A4}" type="presParOf" srcId="{E4B54E7E-34E0-4CED-9793-85DFF4C852CC}" destId="{1603D518-C5E7-4795-96CB-0E1F5053F17C}" srcOrd="0" destOrd="0" presId="urn:microsoft.com/office/officeart/2005/8/layout/hProcess11#1"/>
    <dgm:cxn modelId="{13A5DEA3-B464-4ACA-8852-5D814B5B7338}" type="presParOf" srcId="{E4B54E7E-34E0-4CED-9793-85DFF4C852CC}" destId="{85CC9F09-7FED-4BA7-9538-FCF7FB1937FB}" srcOrd="1" destOrd="0" presId="urn:microsoft.com/office/officeart/2005/8/layout/hProcess11#1"/>
    <dgm:cxn modelId="{B534489F-9B2A-4FB6-A67A-AB3960827F71}" type="presParOf" srcId="{E4B54E7E-34E0-4CED-9793-85DFF4C852CC}" destId="{C2D9EE42-51E0-456D-AAC1-91044F067D99}" srcOrd="2" destOrd="0" presId="urn:microsoft.com/office/officeart/2005/8/layout/hProcess11#1"/>
    <dgm:cxn modelId="{50281A39-135D-4BAC-ABE8-DD6D693F4D4A}" type="presParOf" srcId="{09D0DD4E-1A7C-477B-91D8-7F91C9FF6585}" destId="{32DDE0A4-7E3C-4129-B934-4F49358E7CA4}" srcOrd="3" destOrd="0" presId="urn:microsoft.com/office/officeart/2005/8/layout/hProcess11#1"/>
    <dgm:cxn modelId="{5D4388BB-501C-4979-842E-FDEFB6466C9C}" type="presParOf" srcId="{09D0DD4E-1A7C-477B-91D8-7F91C9FF6585}" destId="{D8C9E864-67CE-4492-827F-28985C968813}" srcOrd="4" destOrd="0" presId="urn:microsoft.com/office/officeart/2005/8/layout/hProcess11#1"/>
    <dgm:cxn modelId="{DEA07873-C970-401D-9FFF-7F5989BD2D81}" type="presParOf" srcId="{D8C9E864-67CE-4492-827F-28985C968813}" destId="{CDDB9CDF-B407-4893-B3BA-2B26A6610733}" srcOrd="0" destOrd="0" presId="urn:microsoft.com/office/officeart/2005/8/layout/hProcess11#1"/>
    <dgm:cxn modelId="{5C62D707-EC9E-4A1F-ABCE-E0C1C267B8C2}" type="presParOf" srcId="{D8C9E864-67CE-4492-827F-28985C968813}" destId="{DEF8250E-D6B7-4700-B332-8465BF19855B}" srcOrd="1" destOrd="0" presId="urn:microsoft.com/office/officeart/2005/8/layout/hProcess11#1"/>
    <dgm:cxn modelId="{8CC856A0-6322-4861-A12A-DB1CABE98B5F}" type="presParOf" srcId="{D8C9E864-67CE-4492-827F-28985C968813}" destId="{2C74E612-5AFC-4F2E-A53C-46BC1F7EBE98}" srcOrd="2" destOrd="0" presId="urn:microsoft.com/office/officeart/2005/8/layout/hProcess11#1"/>
    <dgm:cxn modelId="{3850A08A-8C03-4444-9F52-CE48D9A4E789}" type="presParOf" srcId="{09D0DD4E-1A7C-477B-91D8-7F91C9FF6585}" destId="{A8E290B1-3715-4B14-9C8E-E22686C0C430}" srcOrd="5" destOrd="0" presId="urn:microsoft.com/office/officeart/2005/8/layout/hProcess11#1"/>
    <dgm:cxn modelId="{05D1A8BB-7D84-4354-815C-C2E6156C5040}" type="presParOf" srcId="{09D0DD4E-1A7C-477B-91D8-7F91C9FF6585}" destId="{F6234146-A1E6-401D-A1EB-6CA79587A2CA}" srcOrd="6" destOrd="0" presId="urn:microsoft.com/office/officeart/2005/8/layout/hProcess11#1"/>
    <dgm:cxn modelId="{8A76964B-3513-427D-AF13-BF03F183F31C}" type="presParOf" srcId="{F6234146-A1E6-401D-A1EB-6CA79587A2CA}" destId="{AF894597-1F7C-4517-A3EE-769227E74E8F}" srcOrd="0" destOrd="0" presId="urn:microsoft.com/office/officeart/2005/8/layout/hProcess11#1"/>
    <dgm:cxn modelId="{D907B012-C5D2-41D4-B1AD-4211B4B3580A}" type="presParOf" srcId="{F6234146-A1E6-401D-A1EB-6CA79587A2CA}" destId="{41E95F35-1DE8-41F9-BCDA-EE98069E472B}" srcOrd="1" destOrd="0" presId="urn:microsoft.com/office/officeart/2005/8/layout/hProcess11#1"/>
    <dgm:cxn modelId="{F7010715-F215-470B-9428-3F0D554E50A7}" type="presParOf" srcId="{F6234146-A1E6-401D-A1EB-6CA79587A2CA}" destId="{026A8C96-AC4D-455F-A9B0-1C68B2B410B5}" srcOrd="2" destOrd="0" presId="urn:microsoft.com/office/officeart/2005/8/layout/hProcess11#1"/>
    <dgm:cxn modelId="{CC368668-E729-49F1-9096-D183909B007D}" type="presParOf" srcId="{09D0DD4E-1A7C-477B-91D8-7F91C9FF6585}" destId="{EB63FD7D-60B9-4C21-99E7-4929E7776A08}" srcOrd="7" destOrd="0" presId="urn:microsoft.com/office/officeart/2005/8/layout/hProcess11#1"/>
    <dgm:cxn modelId="{D1CCDDD7-0E52-4BB6-84CF-B087C6AE9946}" type="presParOf" srcId="{09D0DD4E-1A7C-477B-91D8-7F91C9FF6585}" destId="{F55A02E1-FF35-45BA-BBCD-CF8EC18AAE1D}" srcOrd="8" destOrd="0" presId="urn:microsoft.com/office/officeart/2005/8/layout/hProcess11#1"/>
    <dgm:cxn modelId="{322F61ED-EC41-4F0C-AEE7-833FBB733F9C}" type="presParOf" srcId="{F55A02E1-FF35-45BA-BBCD-CF8EC18AAE1D}" destId="{9B8B9D8D-179D-4E8A-896D-527FECEF3F25}" srcOrd="0" destOrd="0" presId="urn:microsoft.com/office/officeart/2005/8/layout/hProcess11#1"/>
    <dgm:cxn modelId="{59F77613-0472-411D-8645-048538C153AC}" type="presParOf" srcId="{F55A02E1-FF35-45BA-BBCD-CF8EC18AAE1D}" destId="{0176739D-E1EB-4B63-A6F6-7C42DE99C35D}" srcOrd="1" destOrd="0" presId="urn:microsoft.com/office/officeart/2005/8/layout/hProcess11#1"/>
    <dgm:cxn modelId="{9C9A328F-33D2-4D87-9D67-57E488127720}" type="presParOf" srcId="{F55A02E1-FF35-45BA-BBCD-CF8EC18AAE1D}" destId="{FF73D5B6-B136-42E7-9CFA-19622E6D74B7}" srcOrd="2" destOrd="0" presId="urn:microsoft.com/office/officeart/2005/8/layout/hProcess1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E4356-8758-43C4-A4A3-DEFA0DBBBF1F}">
      <dsp:nvSpPr>
        <dsp:cNvPr id="0" name=""/>
        <dsp:cNvSpPr/>
      </dsp:nvSpPr>
      <dsp:spPr>
        <a:xfrm>
          <a:off x="0" y="1305401"/>
          <a:ext cx="9627667" cy="1740535"/>
        </a:xfrm>
        <a:prstGeom prst="notchedRightArrow">
          <a:avLst/>
        </a:prstGeom>
        <a:solidFill>
          <a:srgbClr val="00B0F0"/>
        </a:solidFill>
        <a:ln>
          <a:noFill/>
        </a:ln>
        <a:effectLst/>
      </dsp:spPr>
      <dsp:style>
        <a:lnRef idx="0">
          <a:scrgbClr r="0" g="0" b="0"/>
        </a:lnRef>
        <a:fillRef idx="1">
          <a:scrgbClr r="0" g="0" b="0"/>
        </a:fillRef>
        <a:effectRef idx="0">
          <a:scrgbClr r="0" g="0" b="0"/>
        </a:effectRef>
        <a:fontRef idx="minor"/>
      </dsp:style>
    </dsp:sp>
    <dsp:sp modelId="{C2CDDDB8-B69B-4425-882B-3C149D8FA858}">
      <dsp:nvSpPr>
        <dsp:cNvPr id="0" name=""/>
        <dsp:cNvSpPr/>
      </dsp:nvSpPr>
      <dsp:spPr>
        <a:xfrm>
          <a:off x="3807"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b"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3807" y="0"/>
        <a:ext cx="1664862" cy="1740535"/>
      </dsp:txXfrm>
    </dsp:sp>
    <dsp:sp modelId="{EF1D44C7-69B9-4B72-9BB6-9589CB493BB2}">
      <dsp:nvSpPr>
        <dsp:cNvPr id="0" name=""/>
        <dsp:cNvSpPr/>
      </dsp:nvSpPr>
      <dsp:spPr>
        <a:xfrm>
          <a:off x="300065" y="1958102"/>
          <a:ext cx="1072348" cy="4351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3D518-C5E7-4795-96CB-0E1F5053F17C}">
      <dsp:nvSpPr>
        <dsp:cNvPr id="0" name=""/>
        <dsp:cNvSpPr/>
      </dsp:nvSpPr>
      <dsp:spPr>
        <a:xfrm>
          <a:off x="1751913" y="2610802"/>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1751913" y="2610802"/>
        <a:ext cx="1664862" cy="1740535"/>
      </dsp:txXfrm>
    </dsp:sp>
    <dsp:sp modelId="{85CC9F09-7FED-4BA7-9538-FCF7FB1937FB}">
      <dsp:nvSpPr>
        <dsp:cNvPr id="0" name=""/>
        <dsp:cNvSpPr/>
      </dsp:nvSpPr>
      <dsp:spPr>
        <a:xfrm>
          <a:off x="2048170" y="1958102"/>
          <a:ext cx="1072348" cy="435133"/>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B9CDF-B407-4893-B3BA-2B26A6610733}">
      <dsp:nvSpPr>
        <dsp:cNvPr id="0" name=""/>
        <dsp:cNvSpPr/>
      </dsp:nvSpPr>
      <dsp:spPr>
        <a:xfrm>
          <a:off x="3500019"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270256" numCol="1" spcCol="1270" anchor="b" anchorCtr="0">
          <a:noAutofit/>
        </a:bodyPr>
        <a:lstStyle/>
        <a:p>
          <a:pPr marL="0" lvl="0" indent="0" algn="ctr" defTabSz="1689100">
            <a:lnSpc>
              <a:spcPct val="90000"/>
            </a:lnSpc>
            <a:spcBef>
              <a:spcPct val="0"/>
            </a:spcBef>
            <a:spcAft>
              <a:spcPct val="35000"/>
            </a:spcAft>
            <a:buNone/>
          </a:pPr>
          <a:endParaRPr lang="zh-MO" altLang="en-US" sz="3800" kern="1200" dirty="0"/>
        </a:p>
      </dsp:txBody>
      <dsp:txXfrm>
        <a:off x="3500019" y="0"/>
        <a:ext cx="1664862" cy="1740535"/>
      </dsp:txXfrm>
    </dsp:sp>
    <dsp:sp modelId="{DEF8250E-D6B7-4700-B332-8465BF19855B}">
      <dsp:nvSpPr>
        <dsp:cNvPr id="0" name=""/>
        <dsp:cNvSpPr/>
      </dsp:nvSpPr>
      <dsp:spPr>
        <a:xfrm>
          <a:off x="3796276" y="1958102"/>
          <a:ext cx="1072348" cy="435133"/>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94597-1F7C-4517-A3EE-769227E74E8F}">
      <dsp:nvSpPr>
        <dsp:cNvPr id="0" name=""/>
        <dsp:cNvSpPr/>
      </dsp:nvSpPr>
      <dsp:spPr>
        <a:xfrm>
          <a:off x="5248125" y="2610802"/>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t" anchorCtr="0">
          <a:noAutofit/>
        </a:bodyPr>
        <a:lstStyle/>
        <a:p>
          <a:pPr marL="0" lvl="0" indent="0" algn="ctr" defTabSz="2711450">
            <a:lnSpc>
              <a:spcPct val="90000"/>
            </a:lnSpc>
            <a:spcBef>
              <a:spcPct val="0"/>
            </a:spcBef>
            <a:spcAft>
              <a:spcPct val="35000"/>
            </a:spcAft>
            <a:buNone/>
          </a:pPr>
          <a:endParaRPr lang="zh-MO" altLang="en-US" sz="6100" kern="1200" dirty="0"/>
        </a:p>
      </dsp:txBody>
      <dsp:txXfrm>
        <a:off x="5248125" y="2610802"/>
        <a:ext cx="1664862" cy="1740535"/>
      </dsp:txXfrm>
    </dsp:sp>
    <dsp:sp modelId="{41E95F35-1DE8-41F9-BCDA-EE98069E472B}">
      <dsp:nvSpPr>
        <dsp:cNvPr id="0" name=""/>
        <dsp:cNvSpPr/>
      </dsp:nvSpPr>
      <dsp:spPr>
        <a:xfrm>
          <a:off x="5544382" y="1958102"/>
          <a:ext cx="1072348" cy="435133"/>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B9D8D-179D-4E8A-896D-527FECEF3F25}">
      <dsp:nvSpPr>
        <dsp:cNvPr id="0" name=""/>
        <dsp:cNvSpPr/>
      </dsp:nvSpPr>
      <dsp:spPr>
        <a:xfrm>
          <a:off x="6996230" y="0"/>
          <a:ext cx="166486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b" anchorCtr="0">
          <a:noAutofit/>
        </a:bodyPr>
        <a:lstStyle/>
        <a:p>
          <a:pPr marL="0" lvl="0" indent="0" algn="ctr" defTabSz="2711450">
            <a:lnSpc>
              <a:spcPct val="90000"/>
            </a:lnSpc>
            <a:spcBef>
              <a:spcPct val="0"/>
            </a:spcBef>
            <a:spcAft>
              <a:spcPct val="35000"/>
            </a:spcAft>
            <a:buNone/>
          </a:pPr>
          <a:endParaRPr lang="zh-MO" altLang="en-US" sz="6100" kern="1200" dirty="0"/>
        </a:p>
      </dsp:txBody>
      <dsp:txXfrm>
        <a:off x="6996230" y="0"/>
        <a:ext cx="1664862" cy="1740535"/>
      </dsp:txXfrm>
    </dsp:sp>
    <dsp:sp modelId="{0176739D-E1EB-4B63-A6F6-7C42DE99C35D}">
      <dsp:nvSpPr>
        <dsp:cNvPr id="0" name=""/>
        <dsp:cNvSpPr/>
      </dsp:nvSpPr>
      <dsp:spPr>
        <a:xfrm>
          <a:off x="7292488" y="1958102"/>
          <a:ext cx="1072348" cy="435133"/>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MO"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MO"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MO"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11"/>
          </p:nvPr>
        </p:nvSpPr>
        <p:spPr/>
        <p:txBody>
          <a:bodyPr/>
          <a:lstStyle/>
          <a:p>
            <a:endParaRPr lang="zh-MO" altLang="en-US"/>
          </a:p>
        </p:txBody>
      </p:sp>
      <p:sp>
        <p:nvSpPr>
          <p:cNvPr id="6" name="灯片编号占位符 5"/>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5" name="日期占位符 4"/>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MO"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7" name="日期占位符 6"/>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8" name="页脚占位符 7"/>
          <p:cNvSpPr>
            <a:spLocks noGrp="1"/>
          </p:cNvSpPr>
          <p:nvPr>
            <p:ph type="ftr" sz="quarter" idx="11"/>
          </p:nvPr>
        </p:nvSpPr>
        <p:spPr/>
        <p:txBody>
          <a:bodyPr/>
          <a:lstStyle/>
          <a:p>
            <a:endParaRPr lang="zh-MO" altLang="en-US"/>
          </a:p>
        </p:txBody>
      </p:sp>
      <p:sp>
        <p:nvSpPr>
          <p:cNvPr id="9" name="灯片编号占位符 8"/>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MO" altLang="en-US"/>
          </a:p>
        </p:txBody>
      </p:sp>
      <p:sp>
        <p:nvSpPr>
          <p:cNvPr id="3" name="日期占位符 2"/>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4" name="页脚占位符 3"/>
          <p:cNvSpPr>
            <a:spLocks noGrp="1"/>
          </p:cNvSpPr>
          <p:nvPr>
            <p:ph type="ftr" sz="quarter" idx="11"/>
          </p:nvPr>
        </p:nvSpPr>
        <p:spPr/>
        <p:txBody>
          <a:bodyPr/>
          <a:lstStyle/>
          <a:p>
            <a:endParaRPr lang="zh-MO" altLang="en-US"/>
          </a:p>
        </p:txBody>
      </p:sp>
      <p:sp>
        <p:nvSpPr>
          <p:cNvPr id="5" name="灯片编号占位符 4"/>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3" name="页脚占位符 2"/>
          <p:cNvSpPr>
            <a:spLocks noGrp="1"/>
          </p:cNvSpPr>
          <p:nvPr>
            <p:ph type="ftr" sz="quarter" idx="11"/>
          </p:nvPr>
        </p:nvSpPr>
        <p:spPr/>
        <p:txBody>
          <a:bodyPr/>
          <a:lstStyle/>
          <a:p>
            <a:endParaRPr lang="zh-MO" altLang="en-US"/>
          </a:p>
        </p:txBody>
      </p:sp>
      <p:sp>
        <p:nvSpPr>
          <p:cNvPr id="4" name="灯片编号占位符 3"/>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MO"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MO"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MO"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0B540D-9B99-46AF-A35E-1639FDF5B0D0}" type="datetimeFigureOut">
              <a:rPr lang="zh-MO" altLang="en-US" smtClean="0"/>
              <a:t>5/11/2020</a:t>
            </a:fld>
            <a:endParaRPr lang="zh-MO" altLang="en-US"/>
          </a:p>
        </p:txBody>
      </p:sp>
      <p:sp>
        <p:nvSpPr>
          <p:cNvPr id="6" name="页脚占位符 5"/>
          <p:cNvSpPr>
            <a:spLocks noGrp="1"/>
          </p:cNvSpPr>
          <p:nvPr>
            <p:ph type="ftr" sz="quarter" idx="11"/>
          </p:nvPr>
        </p:nvSpPr>
        <p:spPr/>
        <p:txBody>
          <a:bodyPr/>
          <a:lstStyle/>
          <a:p>
            <a:endParaRPr lang="zh-MO" altLang="en-US"/>
          </a:p>
        </p:txBody>
      </p:sp>
      <p:sp>
        <p:nvSpPr>
          <p:cNvPr id="7" name="灯片编号占位符 6"/>
          <p:cNvSpPr>
            <a:spLocks noGrp="1"/>
          </p:cNvSpPr>
          <p:nvPr>
            <p:ph type="sldNum" sz="quarter" idx="12"/>
          </p:nvPr>
        </p:nvSpPr>
        <p:spPr/>
        <p:txBody>
          <a:bodyPr/>
          <a:lstStyle/>
          <a:p>
            <a:fld id="{91217ACF-88D5-49A6-A54C-E43BFA54E7AB}" type="slidenum">
              <a:rPr lang="zh-MO" altLang="en-US" smtClean="0"/>
              <a:t>‹#›</a:t>
            </a:fld>
            <a:endParaRPr lang="zh-MO"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MO"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MO"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B540D-9B99-46AF-A35E-1639FDF5B0D0}" type="datetimeFigureOut">
              <a:rPr lang="zh-MO" altLang="en-US" smtClean="0"/>
              <a:t>5/11/2020</a:t>
            </a:fld>
            <a:endParaRPr lang="zh-MO"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MO"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17ACF-88D5-49A6-A54C-E43BFA54E7AB}" type="slidenum">
              <a:rPr lang="zh-MO" altLang="en-US" smtClean="0"/>
              <a:t>‹#›</a:t>
            </a:fld>
            <a:endParaRPr lang="zh-MO" altLang="en-US"/>
          </a:p>
        </p:txBody>
      </p:sp>
      <p:pic>
        <p:nvPicPr>
          <p:cNvPr id="8" name="图片 7" descr="水印"/>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M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76847" y="2676005"/>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5. Can you sort out the </a:t>
            </a:r>
            <a:r>
              <a:rPr lang="en-US" altLang="zh-MO" sz="2400" dirty="0">
                <a:solidFill>
                  <a:srgbClr val="FF0000"/>
                </a:solidFill>
                <a:latin typeface="Aharoni" panose="02010803020104030203" pitchFamily="2" charset="-79"/>
                <a:cs typeface="Aharoni" panose="02010803020104030203" pitchFamily="2" charset="-79"/>
              </a:rPr>
              <a:t>advantages</a:t>
            </a:r>
            <a:r>
              <a:rPr lang="en-US" altLang="zh-MO" sz="2400" dirty="0">
                <a:latin typeface="Aharoni" panose="02010803020104030203" pitchFamily="2" charset="-79"/>
                <a:cs typeface="Aharoni" panose="02010803020104030203" pitchFamily="2" charset="-79"/>
              </a:rPr>
              <a:t> and </a:t>
            </a:r>
            <a:r>
              <a:rPr lang="en-US" altLang="zh-MO" sz="2400" dirty="0">
                <a:solidFill>
                  <a:srgbClr val="FF0000"/>
                </a:solidFill>
                <a:latin typeface="Aharoni" panose="02010803020104030203" pitchFamily="2" charset="-79"/>
                <a:cs typeface="Aharoni" panose="02010803020104030203" pitchFamily="2" charset="-79"/>
              </a:rPr>
              <a:t>disadvantages</a:t>
            </a:r>
            <a:r>
              <a:rPr lang="en-US" altLang="zh-MO" sz="2400" dirty="0">
                <a:latin typeface="Aharoni" panose="02010803020104030203" pitchFamily="2" charset="-79"/>
                <a:cs typeface="Aharoni" panose="02010803020104030203" pitchFamily="2" charset="-79"/>
              </a:rPr>
              <a:t> of building the new dam?</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r>
              <a:rPr lang="en-US" altLang="zh-MO" sz="2400" b="1" dirty="0">
                <a:latin typeface="Aharoni" panose="02010803020104030203" pitchFamily="2" charset="-79"/>
                <a:cs typeface="Aharoni" panose="02010803020104030203" pitchFamily="2" charset="-79"/>
              </a:rPr>
              <a:t>6.  How did the local government make a decision?</a:t>
            </a:r>
          </a:p>
          <a:p>
            <a:pPr marL="0" indent="0">
              <a:buNone/>
            </a:pPr>
            <a:r>
              <a:rPr lang="en-US" altLang="zh-MO" sz="2400" b="1" dirty="0">
                <a:solidFill>
                  <a:srgbClr val="003398"/>
                </a:solidFill>
                <a:latin typeface="Aharoni" panose="02010803020104030203" pitchFamily="2" charset="-79"/>
                <a:cs typeface="Aharoni" panose="02010803020104030203" pitchFamily="2" charset="-79"/>
              </a:rPr>
              <a:t>    </a:t>
            </a:r>
            <a:r>
              <a:rPr lang="en-US" altLang="zh-MO" sz="2400" b="1" dirty="0">
                <a:solidFill>
                  <a:srgbClr val="003398"/>
                </a:solidFill>
                <a:latin typeface="Times New Roman" panose="02020603050405020304" pitchFamily="18" charset="0"/>
                <a:cs typeface="Times New Roman" panose="02020603050405020304" pitchFamily="18" charset="0"/>
              </a:rPr>
              <a:t>The government </a:t>
            </a:r>
            <a:r>
              <a:rPr lang="en-US" altLang="zh-MO" sz="2400" b="1" dirty="0">
                <a:solidFill>
                  <a:srgbClr val="FF0000"/>
                </a:solidFill>
                <a:latin typeface="Times New Roman" panose="02020603050405020304" pitchFamily="18" charset="0"/>
                <a:cs typeface="Times New Roman" panose="02020603050405020304" pitchFamily="18" charset="0"/>
              </a:rPr>
              <a:t>listened</a:t>
            </a:r>
            <a:r>
              <a:rPr lang="en-US" altLang="zh-MO" sz="2400" b="1" dirty="0">
                <a:solidFill>
                  <a:srgbClr val="003398"/>
                </a:solidFill>
                <a:latin typeface="Times New Roman" panose="02020603050405020304" pitchFamily="18" charset="0"/>
                <a:cs typeface="Times New Roman" panose="02020603050405020304" pitchFamily="18" charset="0"/>
              </a:rPr>
              <a:t> to the professional </a:t>
            </a:r>
            <a:r>
              <a:rPr lang="en-US" altLang="zh-MO" sz="2400" b="1" dirty="0">
                <a:solidFill>
                  <a:srgbClr val="FF0000"/>
                </a:solidFill>
                <a:latin typeface="Times New Roman" panose="02020603050405020304" pitchFamily="18" charset="0"/>
                <a:cs typeface="Times New Roman" panose="02020603050405020304" pitchFamily="18" charset="0"/>
              </a:rPr>
              <a:t>scientists</a:t>
            </a:r>
            <a:r>
              <a:rPr lang="en-US" altLang="zh-MO" sz="2400" b="1" dirty="0">
                <a:solidFill>
                  <a:srgbClr val="003398"/>
                </a:solidFill>
                <a:latin typeface="Times New Roman" panose="02020603050405020304" pitchFamily="18" charset="0"/>
                <a:cs typeface="Times New Roman" panose="02020603050405020304" pitchFamily="18" charset="0"/>
              </a:rPr>
              <a:t>’ advice and </a:t>
            </a:r>
            <a:r>
              <a:rPr lang="en-US" altLang="zh-MO" sz="2400" b="1" dirty="0">
                <a:solidFill>
                  <a:srgbClr val="FF0000"/>
                </a:solidFill>
                <a:latin typeface="Times New Roman" panose="02020603050405020304" pitchFamily="18" charset="0"/>
                <a:cs typeface="Times New Roman" panose="02020603050405020304" pitchFamily="18" charset="0"/>
              </a:rPr>
              <a:t>citizens</a:t>
            </a:r>
            <a:r>
              <a:rPr lang="en-US" altLang="zh-MO" sz="2400" b="1" dirty="0">
                <a:solidFill>
                  <a:srgbClr val="003398"/>
                </a:solidFill>
                <a:latin typeface="Times New Roman" panose="02020603050405020304" pitchFamily="18" charset="0"/>
                <a:cs typeface="Times New Roman" panose="02020603050405020304" pitchFamily="18" charset="0"/>
              </a:rPr>
              <a:t>’ opinion.</a:t>
            </a:r>
            <a:endParaRPr lang="zh-MO" altLang="en-US" sz="2400" b="1" dirty="0">
              <a:solidFill>
                <a:srgbClr val="003398"/>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61925" y="97601"/>
            <a:ext cx="11906250" cy="2677656"/>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100" b="1" dirty="0">
                <a:latin typeface="Verdana" panose="020B0604030504040204" pitchFamily="34" charset="0"/>
                <a:ea typeface="Verdana" panose="020B0604030504040204" pitchFamily="34" charset="0"/>
                <a:cs typeface="Verdana" panose="020B0604030504040204" pitchFamily="34" charset="0"/>
              </a:rPr>
              <a:t>Big challenges, however, can sometimes lead to great solutions. In the 1950s, the Egyptian government wanted to build a new dam across the Nile in order to control floods, produce electricity, and supply water to more farmers in the area. But the proposal led to protests. Water from the dam would likely damage a number of temples and destroy cultural relics that were an important part of Egypt’ s cultural heritage. After listening to the scientists who had studied the problem, and citizens who lived near the dam, the government turned to the United Nations for help in 1959.</a:t>
            </a:r>
            <a:endParaRPr lang="zh-MO" altLang="en-US" sz="2100" b="1" dirty="0">
              <a:latin typeface="Verdana" panose="020B0604030504040204" pitchFamily="34" charset="0"/>
              <a:cs typeface="Verdana" panose="020B0604030504040204" pitchFamily="34" charset="0"/>
            </a:endParaRPr>
          </a:p>
        </p:txBody>
      </p:sp>
      <p:sp>
        <p:nvSpPr>
          <p:cNvPr id="10" name="椭圆 9"/>
          <p:cNvSpPr/>
          <p:nvPr/>
        </p:nvSpPr>
        <p:spPr>
          <a:xfrm>
            <a:off x="2515946" y="97601"/>
            <a:ext cx="148681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4" name="表格 3"/>
          <p:cNvGraphicFramePr>
            <a:graphicFrameLocks noGrp="1"/>
          </p:cNvGraphicFramePr>
          <p:nvPr/>
        </p:nvGraphicFramePr>
        <p:xfrm>
          <a:off x="488272" y="3107320"/>
          <a:ext cx="11097087" cy="1842387"/>
        </p:xfrm>
        <a:graphic>
          <a:graphicData uri="http://schemas.openxmlformats.org/drawingml/2006/table">
            <a:tbl>
              <a:tblPr firstRow="1" firstCol="1" bandRow="1">
                <a:tableStyleId>{5C22544A-7EE6-4342-B048-85BDC9FD1C3A}</a:tableStyleId>
              </a:tblPr>
              <a:tblGrid>
                <a:gridCol w="4918229">
                  <a:extLst>
                    <a:ext uri="{9D8B030D-6E8A-4147-A177-3AD203B41FA5}">
                      <a16:colId xmlns:a16="http://schemas.microsoft.com/office/drawing/2014/main" val="20000"/>
                    </a:ext>
                  </a:extLst>
                </a:gridCol>
                <a:gridCol w="6178858">
                  <a:extLst>
                    <a:ext uri="{9D8B030D-6E8A-4147-A177-3AD203B41FA5}">
                      <a16:colId xmlns:a16="http://schemas.microsoft.com/office/drawing/2014/main" val="20001"/>
                    </a:ext>
                  </a:extLst>
                </a:gridCol>
              </a:tblGrid>
              <a:tr h="325403">
                <a:tc>
                  <a:txBody>
                    <a:bodyPr/>
                    <a:lstStyle/>
                    <a:p>
                      <a:pPr indent="266700" algn="ctr"/>
                      <a:r>
                        <a:rPr lang="en-US" sz="2400" b="1" kern="1800" dirty="0">
                          <a:effectLst/>
                          <a:latin typeface="Times New Roman" panose="02020603050405020304" pitchFamily="18" charset="0"/>
                          <a:cs typeface="Times New Roman" panose="02020603050405020304" pitchFamily="18" charset="0"/>
                        </a:rPr>
                        <a:t>advantages </a:t>
                      </a:r>
                      <a:r>
                        <a:rPr lang="en-US" sz="2400" b="1" kern="1800" dirty="0">
                          <a:solidFill>
                            <a:srgbClr val="FF0000"/>
                          </a:solidFill>
                          <a:effectLst/>
                          <a:latin typeface="Times New Roman" panose="02020603050405020304" pitchFamily="18" charset="0"/>
                          <a:cs typeface="Times New Roman" panose="02020603050405020304" pitchFamily="18" charset="0"/>
                        </a:rPr>
                        <a:t>(pros)</a:t>
                      </a:r>
                      <a:endParaRPr lang="zh-CN" sz="2400" b="1"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ctr"/>
                      <a:r>
                        <a:rPr lang="en-US" altLang="zh-CN" sz="2400" b="1" kern="1800" dirty="0">
                          <a:solidFill>
                            <a:srgbClr val="002060"/>
                          </a:solidFill>
                          <a:effectLst/>
                          <a:latin typeface="Times New Roman" panose="02020603050405020304" pitchFamily="18" charset="0"/>
                          <a:cs typeface="Times New Roman" panose="02020603050405020304" pitchFamily="18" charset="0"/>
                        </a:rPr>
                        <a:t>dis</a:t>
                      </a:r>
                      <a:r>
                        <a:rPr lang="en-US" sz="2400" b="1" kern="1800" dirty="0">
                          <a:solidFill>
                            <a:srgbClr val="002060"/>
                          </a:solidFill>
                          <a:effectLst/>
                          <a:latin typeface="Times New Roman" panose="02020603050405020304" pitchFamily="18" charset="0"/>
                          <a:cs typeface="Times New Roman" panose="02020603050405020304" pitchFamily="18" charset="0"/>
                        </a:rPr>
                        <a:t>advantages / effects </a:t>
                      </a:r>
                      <a:r>
                        <a:rPr lang="en-US" sz="2400" b="1" kern="1800" dirty="0">
                          <a:solidFill>
                            <a:srgbClr val="00B050"/>
                          </a:solidFill>
                          <a:effectLst/>
                          <a:latin typeface="Times New Roman" panose="02020603050405020304" pitchFamily="18" charset="0"/>
                          <a:cs typeface="Times New Roman" panose="02020603050405020304" pitchFamily="18" charset="0"/>
                        </a:rPr>
                        <a:t>(cons)</a:t>
                      </a:r>
                      <a:endParaRPr lang="zh-CN" sz="2400" b="1" kern="100" dirty="0">
                        <a:solidFill>
                          <a:srgbClr val="00B05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0"/>
                  </a:ext>
                </a:extLst>
              </a:tr>
              <a:tr h="464289">
                <a:tc>
                  <a:txBody>
                    <a:bodyPr/>
                    <a:lstStyle/>
                    <a:p>
                      <a:pPr indent="266700" algn="l"/>
                      <a:r>
                        <a:rPr lang="en-US" altLang="zh-MO" sz="2400" b="1" kern="1800" dirty="0">
                          <a:solidFill>
                            <a:schemeClr val="lt1"/>
                          </a:solidFill>
                          <a:effectLst/>
                          <a:latin typeface="Times New Roman" panose="02020603050405020304" pitchFamily="18" charset="0"/>
                          <a:ea typeface="+mn-ea"/>
                          <a:cs typeface="Times New Roman" panose="02020603050405020304" pitchFamily="18" charset="0"/>
                        </a:rPr>
                        <a:t>a)</a:t>
                      </a:r>
                      <a:r>
                        <a:rPr lang="zh-CN" altLang="en-US" sz="2400" b="1" kern="1800" dirty="0">
                          <a:solidFill>
                            <a:schemeClr val="lt1"/>
                          </a:solidFill>
                          <a:effectLst/>
                          <a:latin typeface="Times New Roman" panose="02020603050405020304" pitchFamily="18" charset="0"/>
                          <a:ea typeface="+mn-ea"/>
                          <a:cs typeface="Times New Roman" panose="02020603050405020304" pitchFamily="18" charset="0"/>
                        </a:rPr>
                        <a:t> </a:t>
                      </a:r>
                      <a:r>
                        <a:rPr lang="en-US" altLang="zh-MO" sz="2400" b="1" u="sng" kern="1800" dirty="0">
                          <a:solidFill>
                            <a:schemeClr val="lt1"/>
                          </a:solidFill>
                          <a:effectLst/>
                          <a:latin typeface="Times New Roman" panose="02020603050405020304" pitchFamily="18" charset="0"/>
                          <a:ea typeface="+mn-ea"/>
                          <a:cs typeface="Times New Roman" panose="02020603050405020304" pitchFamily="18" charset="0"/>
                        </a:rPr>
                        <a:t>to</a:t>
                      </a:r>
                      <a:r>
                        <a:rPr lang="en-US" altLang="zh-MO" sz="2400" b="1" u="sng" dirty="0">
                          <a:latin typeface="Times New Roman" panose="02020603050405020304" pitchFamily="18" charset="0"/>
                          <a:cs typeface="Times New Roman" panose="02020603050405020304" pitchFamily="18" charset="0"/>
                        </a:rPr>
                        <a:t> control floods</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l"/>
                      <a:r>
                        <a:rPr lang="en-US" altLang="zh-MO" sz="2400" b="1" dirty="0">
                          <a:latin typeface="Times New Roman" panose="02020603050405020304" pitchFamily="18" charset="0"/>
                          <a:cs typeface="Times New Roman" panose="02020603050405020304" pitchFamily="18" charset="0"/>
                        </a:rPr>
                        <a:t>d) </a:t>
                      </a:r>
                      <a:r>
                        <a:rPr lang="en-US" altLang="zh-MO" sz="2400" b="1" u="sng" dirty="0">
                          <a:latin typeface="Times New Roman" panose="02020603050405020304" pitchFamily="18" charset="0"/>
                          <a:cs typeface="Times New Roman" panose="02020603050405020304" pitchFamily="18" charset="0"/>
                        </a:rPr>
                        <a:t>would likely damage many temples </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394907">
                <a:tc>
                  <a:txBody>
                    <a:bodyPr/>
                    <a:lstStyle/>
                    <a:p>
                      <a:pPr indent="266700" algn="l"/>
                      <a:r>
                        <a:rPr lang="en-US" altLang="zh-MO" sz="2400" b="1" dirty="0">
                          <a:latin typeface="Times New Roman" panose="02020603050405020304" pitchFamily="18" charset="0"/>
                          <a:cs typeface="Times New Roman" panose="02020603050405020304" pitchFamily="18" charset="0"/>
                        </a:rPr>
                        <a:t>b) </a:t>
                      </a:r>
                      <a:r>
                        <a:rPr lang="en-US" altLang="zh-MO" sz="2400" b="1" u="sng" dirty="0">
                          <a:latin typeface="Times New Roman" panose="02020603050405020304" pitchFamily="18" charset="0"/>
                          <a:cs typeface="Times New Roman" panose="02020603050405020304" pitchFamily="18" charset="0"/>
                        </a:rPr>
                        <a:t>to produce electricity</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l"/>
                      <a:r>
                        <a:rPr lang="en-US" altLang="zh-MO" sz="2400" b="1" dirty="0">
                          <a:latin typeface="Times New Roman" panose="02020603050405020304" pitchFamily="18" charset="0"/>
                          <a:cs typeface="Times New Roman" panose="02020603050405020304" pitchFamily="18" charset="0"/>
                        </a:rPr>
                        <a:t>e) </a:t>
                      </a:r>
                      <a:r>
                        <a:rPr lang="en-US" altLang="zh-MO" sz="2400" b="1" u="sng" dirty="0">
                          <a:latin typeface="Times New Roman" panose="02020603050405020304" pitchFamily="18" charset="0"/>
                          <a:cs typeface="Times New Roman" panose="02020603050405020304" pitchFamily="18" charset="0"/>
                        </a:rPr>
                        <a:t>would destroy cultural relics </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617431">
                <a:tc>
                  <a:txBody>
                    <a:bodyPr/>
                    <a:lstStyle/>
                    <a:p>
                      <a:pPr indent="266700" algn="l"/>
                      <a:r>
                        <a:rPr lang="en-US" altLang="zh-MO" sz="2400" b="1" dirty="0">
                          <a:latin typeface="Times New Roman" panose="02020603050405020304" pitchFamily="18" charset="0"/>
                          <a:cs typeface="Times New Roman" panose="02020603050405020304" pitchFamily="18" charset="0"/>
                        </a:rPr>
                        <a:t>c) </a:t>
                      </a:r>
                      <a:r>
                        <a:rPr lang="en-US" altLang="zh-MO" sz="2400" b="1" u="sng" dirty="0">
                          <a:latin typeface="Times New Roman" panose="02020603050405020304" pitchFamily="18" charset="0"/>
                          <a:cs typeface="Times New Roman" panose="02020603050405020304" pitchFamily="18" charset="0"/>
                        </a:rPr>
                        <a:t>to supply water to more farmers</a:t>
                      </a:r>
                      <a:endParaRPr lang="zh-CN" sz="2400" b="1" u="sng"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rgbClr val="7030A0"/>
                    </a:solidFill>
                  </a:tcPr>
                </a:tc>
                <a:tc>
                  <a:txBody>
                    <a:bodyPr/>
                    <a:lstStyle/>
                    <a:p>
                      <a:pPr indent="266700" algn="ctr"/>
                      <a:endParaRPr lang="zh-CN" sz="24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10003"/>
                  </a:ext>
                </a:extLst>
              </a:tr>
            </a:tbl>
          </a:graphicData>
        </a:graphic>
      </p:graphicFrame>
      <p:sp>
        <p:nvSpPr>
          <p:cNvPr id="5" name="文本框 4"/>
          <p:cNvSpPr txBox="1"/>
          <p:nvPr/>
        </p:nvSpPr>
        <p:spPr>
          <a:xfrm>
            <a:off x="1145219" y="3543842"/>
            <a:ext cx="2219417" cy="261610"/>
          </a:xfrm>
          <a:prstGeom prst="rect">
            <a:avLst/>
          </a:prstGeom>
          <a:solidFill>
            <a:srgbClr val="7030A0"/>
          </a:solidFill>
        </p:spPr>
        <p:txBody>
          <a:bodyPr wrap="square" rtlCol="0">
            <a:spAutoFit/>
          </a:bodyPr>
          <a:lstStyle/>
          <a:p>
            <a:endParaRPr lang="zh-MO" altLang="en-US" sz="1100" dirty="0"/>
          </a:p>
        </p:txBody>
      </p:sp>
      <p:sp>
        <p:nvSpPr>
          <p:cNvPr id="11" name="文本框 10"/>
          <p:cNvSpPr txBox="1"/>
          <p:nvPr/>
        </p:nvSpPr>
        <p:spPr>
          <a:xfrm>
            <a:off x="1171850" y="4019547"/>
            <a:ext cx="2849734" cy="276999"/>
          </a:xfrm>
          <a:prstGeom prst="rect">
            <a:avLst/>
          </a:prstGeom>
          <a:solidFill>
            <a:srgbClr val="7030A0"/>
          </a:solidFill>
        </p:spPr>
        <p:txBody>
          <a:bodyPr wrap="square" rtlCol="0">
            <a:spAutoFit/>
          </a:bodyPr>
          <a:lstStyle/>
          <a:p>
            <a:endParaRPr lang="zh-MO" altLang="en-US" sz="1200" dirty="0"/>
          </a:p>
        </p:txBody>
      </p:sp>
      <p:sp>
        <p:nvSpPr>
          <p:cNvPr id="12" name="文本框 11"/>
          <p:cNvSpPr txBox="1"/>
          <p:nvPr/>
        </p:nvSpPr>
        <p:spPr>
          <a:xfrm>
            <a:off x="1136340" y="4408203"/>
            <a:ext cx="4225773" cy="276999"/>
          </a:xfrm>
          <a:prstGeom prst="rect">
            <a:avLst/>
          </a:prstGeom>
          <a:solidFill>
            <a:srgbClr val="7030A0"/>
          </a:solidFill>
        </p:spPr>
        <p:txBody>
          <a:bodyPr wrap="square" rtlCol="0">
            <a:spAutoFit/>
          </a:bodyPr>
          <a:lstStyle/>
          <a:p>
            <a:endParaRPr lang="zh-MO" altLang="en-US" sz="1200" dirty="0"/>
          </a:p>
        </p:txBody>
      </p:sp>
      <p:sp>
        <p:nvSpPr>
          <p:cNvPr id="13" name="文本框 12"/>
          <p:cNvSpPr txBox="1"/>
          <p:nvPr/>
        </p:nvSpPr>
        <p:spPr>
          <a:xfrm>
            <a:off x="6038298" y="3543827"/>
            <a:ext cx="4632664" cy="276999"/>
          </a:xfrm>
          <a:prstGeom prst="rect">
            <a:avLst/>
          </a:prstGeom>
          <a:solidFill>
            <a:srgbClr val="FFC000"/>
          </a:solidFill>
        </p:spPr>
        <p:txBody>
          <a:bodyPr wrap="square" rtlCol="0">
            <a:spAutoFit/>
          </a:bodyPr>
          <a:lstStyle/>
          <a:p>
            <a:endParaRPr lang="zh-MO" altLang="en-US" sz="1200" dirty="0"/>
          </a:p>
        </p:txBody>
      </p:sp>
      <p:sp>
        <p:nvSpPr>
          <p:cNvPr id="14" name="文本框 13"/>
          <p:cNvSpPr txBox="1"/>
          <p:nvPr/>
        </p:nvSpPr>
        <p:spPr>
          <a:xfrm>
            <a:off x="6057517" y="4024710"/>
            <a:ext cx="4529092" cy="261610"/>
          </a:xfrm>
          <a:prstGeom prst="rect">
            <a:avLst/>
          </a:prstGeom>
          <a:solidFill>
            <a:srgbClr val="FFC000"/>
          </a:solidFill>
        </p:spPr>
        <p:txBody>
          <a:bodyPr wrap="square" rtlCol="0">
            <a:spAutoFit/>
          </a:bodyPr>
          <a:lstStyle/>
          <a:p>
            <a:endParaRPr lang="zh-MO" altLang="en-US" sz="1100" dirty="0"/>
          </a:p>
        </p:txBody>
      </p:sp>
      <p:pic>
        <p:nvPicPr>
          <p:cNvPr id="6" name="图片 5" descr="水印">
            <a:extLst>
              <a:ext uri="{FF2B5EF4-FFF2-40B4-BE49-F238E27FC236}">
                <a16:creationId xmlns:a16="http://schemas.microsoft.com/office/drawing/2014/main" id="{6FA0ADD7-7A0D-44B3-98C5-4EC89BC2B0CE}"/>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294"/>
            <a:ext cx="12192000" cy="4425705"/>
          </a:xfrm>
          <a:prstGeom prst="rect">
            <a:avLst/>
          </a:prstGeom>
        </p:spPr>
      </p:pic>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2036813"/>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1. Can you sort out UN’s </a:t>
            </a:r>
            <a:r>
              <a:rPr lang="en-US" altLang="zh-MO" sz="2400" dirty="0">
                <a:solidFill>
                  <a:srgbClr val="FF0000"/>
                </a:solidFill>
                <a:latin typeface="Aharoni" panose="02010803020104030203" pitchFamily="2" charset="-79"/>
                <a:cs typeface="Aharoni" panose="02010803020104030203" pitchFamily="2" charset="-79"/>
              </a:rPr>
              <a:t>specific ways </a:t>
            </a:r>
            <a:r>
              <a:rPr lang="en-US" altLang="zh-MO" sz="2400" dirty="0">
                <a:latin typeface="Aharoni" panose="02010803020104030203" pitchFamily="2" charset="-79"/>
                <a:cs typeface="Aharoni" panose="02010803020104030203" pitchFamily="2" charset="-79"/>
              </a:rPr>
              <a:t>to solve the problem with a </a:t>
            </a:r>
            <a:r>
              <a:rPr lang="en-US" altLang="zh-MO" sz="2400" dirty="0">
                <a:solidFill>
                  <a:srgbClr val="FF0000"/>
                </a:solidFill>
                <a:latin typeface="Aharoni" panose="02010803020104030203" pitchFamily="2" charset="-79"/>
                <a:cs typeface="Aharoni" panose="02010803020104030203" pitchFamily="2" charset="-79"/>
              </a:rPr>
              <a:t>mind map</a:t>
            </a:r>
            <a:r>
              <a:rPr lang="en-US" altLang="zh-MO" sz="2400" dirty="0">
                <a:latin typeface="Aharoni" panose="02010803020104030203" pitchFamily="2" charset="-79"/>
                <a:cs typeface="Aharoni" panose="02010803020104030203" pitchFamily="2" charset="-79"/>
              </a:rPr>
              <a:t>?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0" y="97601"/>
            <a:ext cx="12192000" cy="178510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200" b="1" spc="-150" dirty="0">
                <a:latin typeface="Verdana" panose="020B0604030504040204" pitchFamily="34" charset="0"/>
                <a:ea typeface="Verdana" panose="020B0604030504040204" pitchFamily="34" charset="0"/>
                <a:cs typeface="Verdana" panose="020B0604030504040204" pitchFamily="34" charset="0"/>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200" b="1" spc="-150" dirty="0">
              <a:latin typeface="Verdana" panose="020B0604030504040204" pitchFamily="34" charset="0"/>
              <a:cs typeface="Verdana" panose="020B0604030504040204" pitchFamily="34" charset="0"/>
            </a:endParaRPr>
          </a:p>
        </p:txBody>
      </p:sp>
      <p:sp>
        <p:nvSpPr>
          <p:cNvPr id="15" name="文本框 14"/>
          <p:cNvSpPr txBox="1"/>
          <p:nvPr/>
        </p:nvSpPr>
        <p:spPr>
          <a:xfrm>
            <a:off x="2299317" y="3046692"/>
            <a:ext cx="2539013" cy="261610"/>
          </a:xfrm>
          <a:prstGeom prst="rect">
            <a:avLst/>
          </a:prstGeom>
          <a:solidFill>
            <a:srgbClr val="FFFF00"/>
          </a:solidFill>
        </p:spPr>
        <p:txBody>
          <a:bodyPr wrap="square" rtlCol="0">
            <a:spAutoFit/>
          </a:bodyPr>
          <a:lstStyle/>
          <a:p>
            <a:r>
              <a:rPr lang="en-US" altLang="zh-MO" sz="1100" u="sng" dirty="0"/>
              <a:t>_________________________________</a:t>
            </a:r>
            <a:endParaRPr lang="zh-MO" altLang="en-US" sz="1100" u="sng" dirty="0"/>
          </a:p>
        </p:txBody>
      </p:sp>
      <p:sp>
        <p:nvSpPr>
          <p:cNvPr id="17" name="文本框 16"/>
          <p:cNvSpPr txBox="1"/>
          <p:nvPr/>
        </p:nvSpPr>
        <p:spPr>
          <a:xfrm>
            <a:off x="2433961" y="3660360"/>
            <a:ext cx="2404369" cy="261610"/>
          </a:xfrm>
          <a:prstGeom prst="rect">
            <a:avLst/>
          </a:prstGeom>
          <a:solidFill>
            <a:srgbClr val="FFFF00"/>
          </a:solidFill>
        </p:spPr>
        <p:txBody>
          <a:bodyPr wrap="square" rtlCol="0">
            <a:spAutoFit/>
          </a:bodyPr>
          <a:lstStyle/>
          <a:p>
            <a:r>
              <a:rPr lang="en-US" altLang="zh-MO" sz="1100" u="sng" dirty="0"/>
              <a:t>_______________________________</a:t>
            </a:r>
            <a:endParaRPr lang="zh-MO" altLang="en-US" sz="1100" u="sng" dirty="0"/>
          </a:p>
        </p:txBody>
      </p:sp>
      <p:sp>
        <p:nvSpPr>
          <p:cNvPr id="18" name="文本框 17"/>
          <p:cNvSpPr txBox="1"/>
          <p:nvPr/>
        </p:nvSpPr>
        <p:spPr>
          <a:xfrm>
            <a:off x="7662910" y="3501331"/>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19" name="文本框 18"/>
          <p:cNvSpPr txBox="1"/>
          <p:nvPr/>
        </p:nvSpPr>
        <p:spPr>
          <a:xfrm>
            <a:off x="7662910" y="4026767"/>
            <a:ext cx="1037207" cy="261610"/>
          </a:xfrm>
          <a:prstGeom prst="rect">
            <a:avLst/>
          </a:prstGeom>
          <a:solidFill>
            <a:srgbClr val="FFF0D3"/>
          </a:solidFill>
        </p:spPr>
        <p:txBody>
          <a:bodyPr wrap="square" rtlCol="0">
            <a:spAutoFit/>
          </a:bodyPr>
          <a:lstStyle/>
          <a:p>
            <a:r>
              <a:rPr lang="en-US" altLang="zh-MO" sz="1100" u="sng" dirty="0"/>
              <a:t>____________</a:t>
            </a:r>
            <a:endParaRPr lang="zh-MO" altLang="en-US" sz="1100" u="sng" dirty="0"/>
          </a:p>
        </p:txBody>
      </p:sp>
      <p:sp>
        <p:nvSpPr>
          <p:cNvPr id="20" name="文本框 19"/>
          <p:cNvSpPr txBox="1"/>
          <p:nvPr/>
        </p:nvSpPr>
        <p:spPr>
          <a:xfrm>
            <a:off x="7469081" y="4487800"/>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21" name="文本框 20"/>
          <p:cNvSpPr txBox="1"/>
          <p:nvPr/>
        </p:nvSpPr>
        <p:spPr>
          <a:xfrm>
            <a:off x="7451324" y="5013236"/>
            <a:ext cx="2092171" cy="261610"/>
          </a:xfrm>
          <a:prstGeom prst="rect">
            <a:avLst/>
          </a:prstGeom>
          <a:solidFill>
            <a:srgbClr val="FFF0D3"/>
          </a:solidFill>
        </p:spPr>
        <p:txBody>
          <a:bodyPr wrap="square" rtlCol="0">
            <a:spAutoFit/>
          </a:bodyPr>
          <a:lstStyle/>
          <a:p>
            <a:r>
              <a:rPr lang="en-US" altLang="zh-MO" sz="1100" u="sng" dirty="0"/>
              <a:t>__________________________</a:t>
            </a:r>
            <a:endParaRPr lang="zh-MO" altLang="en-US" sz="1100" u="sng" dirty="0"/>
          </a:p>
        </p:txBody>
      </p:sp>
      <p:sp>
        <p:nvSpPr>
          <p:cNvPr id="22" name="文本框 21"/>
          <p:cNvSpPr txBox="1"/>
          <p:nvPr/>
        </p:nvSpPr>
        <p:spPr>
          <a:xfrm>
            <a:off x="7465384" y="5507267"/>
            <a:ext cx="1880586" cy="261610"/>
          </a:xfrm>
          <a:prstGeom prst="rect">
            <a:avLst/>
          </a:prstGeom>
          <a:solidFill>
            <a:srgbClr val="FFF0D3"/>
          </a:solidFill>
        </p:spPr>
        <p:txBody>
          <a:bodyPr wrap="square" rtlCol="0">
            <a:spAutoFit/>
          </a:bodyPr>
          <a:lstStyle/>
          <a:p>
            <a:r>
              <a:rPr lang="en-US" altLang="zh-MO" sz="1100" u="sng" dirty="0"/>
              <a:t>________________________</a:t>
            </a:r>
            <a:endParaRPr lang="zh-MO" altLang="en-US" sz="1100" u="sng" dirty="0"/>
          </a:p>
        </p:txBody>
      </p:sp>
      <p:sp>
        <p:nvSpPr>
          <p:cNvPr id="23" name="文本框 22"/>
          <p:cNvSpPr txBox="1"/>
          <p:nvPr/>
        </p:nvSpPr>
        <p:spPr>
          <a:xfrm>
            <a:off x="2365900" y="5209298"/>
            <a:ext cx="661385" cy="261610"/>
          </a:xfrm>
          <a:prstGeom prst="rect">
            <a:avLst/>
          </a:prstGeom>
          <a:solidFill>
            <a:srgbClr val="F3E5F6"/>
          </a:solidFill>
        </p:spPr>
        <p:txBody>
          <a:bodyPr wrap="square" rtlCol="0">
            <a:spAutoFit/>
          </a:bodyPr>
          <a:lstStyle/>
          <a:p>
            <a:r>
              <a:rPr lang="en-US" altLang="zh-MO" sz="1100" u="sng" dirty="0"/>
              <a:t>______</a:t>
            </a:r>
            <a:endParaRPr lang="zh-MO" altLang="en-US" sz="1100" u="sng" dirty="0"/>
          </a:p>
        </p:txBody>
      </p:sp>
      <p:sp>
        <p:nvSpPr>
          <p:cNvPr id="27" name="文本框 26"/>
          <p:cNvSpPr txBox="1"/>
          <p:nvPr/>
        </p:nvSpPr>
        <p:spPr>
          <a:xfrm>
            <a:off x="2366638" y="6028380"/>
            <a:ext cx="1308717" cy="261610"/>
          </a:xfrm>
          <a:prstGeom prst="rect">
            <a:avLst/>
          </a:prstGeom>
          <a:solidFill>
            <a:srgbClr val="E5E5E5"/>
          </a:solidFill>
        </p:spPr>
        <p:txBody>
          <a:bodyPr wrap="square" rtlCol="0">
            <a:spAutoFit/>
          </a:bodyPr>
          <a:lstStyle/>
          <a:p>
            <a:r>
              <a:rPr lang="en-US" altLang="zh-MO" sz="1100" u="sng" dirty="0"/>
              <a:t>________________</a:t>
            </a:r>
            <a:endParaRPr lang="zh-MO" altLang="en-US" sz="1100" u="sng" dirty="0"/>
          </a:p>
        </p:txBody>
      </p:sp>
      <p:pic>
        <p:nvPicPr>
          <p:cNvPr id="4" name="图片 3" descr="水印">
            <a:extLst>
              <a:ext uri="{FF2B5EF4-FFF2-40B4-BE49-F238E27FC236}">
                <a16:creationId xmlns:a16="http://schemas.microsoft.com/office/drawing/2014/main" id="{02E74270-51A7-49AE-B78B-F11272DD45FD}"/>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1956911"/>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2. So, what is the </a:t>
            </a:r>
            <a:r>
              <a:rPr lang="en-US" altLang="zh-MO" sz="2400" dirty="0">
                <a:solidFill>
                  <a:srgbClr val="FF0000"/>
                </a:solidFill>
                <a:latin typeface="Aharoni" panose="02010803020104030203" pitchFamily="2" charset="-79"/>
                <a:cs typeface="Aharoni" panose="02010803020104030203" pitchFamily="2" charset="-79"/>
              </a:rPr>
              <a:t>proposal</a:t>
            </a:r>
            <a:r>
              <a:rPr lang="en-US" altLang="zh-MO" sz="2400" dirty="0">
                <a:latin typeface="Aharoni" panose="02010803020104030203" pitchFamily="2" charset="-79"/>
                <a:cs typeface="Aharoni" panose="02010803020104030203" pitchFamily="2" charset="-79"/>
              </a:rPr>
              <a:t> for saving the buildings? </a:t>
            </a:r>
            <a:r>
              <a:rPr lang="en-US" altLang="zh-MO" sz="2400" dirty="0">
                <a:solidFill>
                  <a:srgbClr val="FF0000"/>
                </a:solidFill>
                <a:latin typeface="Aharoni" panose="02010803020104030203" pitchFamily="2" charset="-79"/>
                <a:cs typeface="Aharoni" panose="02010803020104030203" pitchFamily="2" charset="-79"/>
              </a:rPr>
              <a:t>Discuss</a:t>
            </a:r>
            <a:r>
              <a:rPr lang="en-US" altLang="zh-MO" sz="2400" dirty="0">
                <a:latin typeface="Aharoni" panose="02010803020104030203" pitchFamily="2" charset="-79"/>
                <a:cs typeface="Aharoni" panose="02010803020104030203" pitchFamily="2" charset="-79"/>
              </a:rPr>
              <a:t> in groups and </a:t>
            </a:r>
            <a:r>
              <a:rPr lang="en-US" altLang="zh-MO" sz="2400" dirty="0">
                <a:solidFill>
                  <a:srgbClr val="FF0000"/>
                </a:solidFill>
                <a:latin typeface="Aharoni" panose="02010803020104030203" pitchFamily="2" charset="-79"/>
                <a:cs typeface="Aharoni" panose="02010803020104030203" pitchFamily="2" charset="-79"/>
              </a:rPr>
              <a:t>guess</a:t>
            </a:r>
            <a:r>
              <a:rPr lang="en-US" altLang="zh-MO" sz="2400" dirty="0">
                <a:latin typeface="Aharoni" panose="02010803020104030203" pitchFamily="2" charset="-79"/>
                <a:cs typeface="Aharoni" panose="02010803020104030203" pitchFamily="2" charset="-79"/>
              </a:rPr>
              <a:t>. </a:t>
            </a:r>
          </a:p>
          <a:p>
            <a:pPr marL="0" indent="0" algn="ctr">
              <a:buNone/>
            </a:pPr>
            <a:r>
              <a:rPr lang="en-US" altLang="zh-MO" sz="2400" dirty="0">
                <a:solidFill>
                  <a:srgbClr val="FF0000"/>
                </a:solidFill>
                <a:latin typeface="Aharoni" panose="02010803020104030203" pitchFamily="2" charset="-79"/>
                <a:cs typeface="Aharoni" panose="02010803020104030203" pitchFamily="2" charset="-79"/>
              </a:rPr>
              <a:t>   Watch</a:t>
            </a:r>
            <a:r>
              <a:rPr lang="en-US" altLang="zh-MO" sz="2400" dirty="0">
                <a:latin typeface="Aharoni" panose="02010803020104030203" pitchFamily="2" charset="-79"/>
                <a:cs typeface="Aharoni" panose="02010803020104030203" pitchFamily="2" charset="-79"/>
              </a:rPr>
              <a:t> a video and </a:t>
            </a:r>
            <a:r>
              <a:rPr lang="en-US" altLang="zh-MO" sz="2400" dirty="0">
                <a:solidFill>
                  <a:srgbClr val="FF0000"/>
                </a:solidFill>
                <a:latin typeface="Aharoni" panose="02010803020104030203" pitchFamily="2" charset="-79"/>
                <a:cs typeface="Aharoni" panose="02010803020104030203" pitchFamily="2" charset="-79"/>
              </a:rPr>
              <a:t>confirm </a:t>
            </a:r>
            <a:r>
              <a:rPr lang="en-US" altLang="zh-MO" sz="2400" dirty="0">
                <a:latin typeface="Aharoni" panose="02010803020104030203" pitchFamily="2" charset="-79"/>
                <a:cs typeface="Aharoni" panose="02010803020104030203" pitchFamily="2" charset="-79"/>
              </a:rPr>
              <a:t>your assumptions.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0" y="97601"/>
            <a:ext cx="12192000" cy="178510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200" b="1" spc="-150" dirty="0">
                <a:latin typeface="Verdana" panose="020B0604030504040204" pitchFamily="34" charset="0"/>
                <a:ea typeface="Verdana" panose="020B0604030504040204" pitchFamily="34" charset="0"/>
                <a:cs typeface="Verdana" panose="020B0604030504040204" pitchFamily="34" charset="0"/>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200" b="1" spc="-150" dirty="0">
              <a:latin typeface="Verdana" panose="020B0604030504040204" pitchFamily="34" charset="0"/>
              <a:cs typeface="Verdana" panose="020B0604030504040204" pitchFamily="34" charset="0"/>
            </a:endParaRPr>
          </a:p>
        </p:txBody>
      </p:sp>
      <p:cxnSp>
        <p:nvCxnSpPr>
          <p:cNvPr id="14" name="直接连接符 13"/>
          <p:cNvCxnSpPr/>
          <p:nvPr/>
        </p:nvCxnSpPr>
        <p:spPr>
          <a:xfrm>
            <a:off x="8046092" y="1502206"/>
            <a:ext cx="39862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0" descr="Egito – Templo de Abu Simbel – Café com Gabi">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54" y="2805344"/>
            <a:ext cx="11070454" cy="3955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descr="水印">
            <a:extLst>
              <a:ext uri="{FF2B5EF4-FFF2-40B4-BE49-F238E27FC236}">
                <a16:creationId xmlns:a16="http://schemas.microsoft.com/office/drawing/2014/main" id="{D57AE9E2-5717-4AF4-9595-4BB33453CC1B}"/>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pic>
        <p:nvPicPr>
          <p:cNvPr id="5" name="P12 Temples of Ramses II at Abu Simbel and the Sanctuary of Isis at Philae_x264">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 y="-17780"/>
            <a:ext cx="12205335" cy="686308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18890" y="1956911"/>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2. So, what is the </a:t>
            </a:r>
            <a:r>
              <a:rPr lang="en-US" altLang="zh-MO" sz="2400" dirty="0">
                <a:solidFill>
                  <a:srgbClr val="FF0000"/>
                </a:solidFill>
                <a:latin typeface="Aharoni" panose="02010803020104030203" pitchFamily="2" charset="-79"/>
                <a:cs typeface="Aharoni" panose="02010803020104030203" pitchFamily="2" charset="-79"/>
              </a:rPr>
              <a:t>proposal</a:t>
            </a:r>
            <a:r>
              <a:rPr lang="en-US" altLang="zh-MO" sz="2400" dirty="0">
                <a:latin typeface="Aharoni" panose="02010803020104030203" pitchFamily="2" charset="-79"/>
                <a:cs typeface="Aharoni" panose="02010803020104030203" pitchFamily="2" charset="-79"/>
              </a:rPr>
              <a:t> for saving the buildings? </a:t>
            </a:r>
            <a:r>
              <a:rPr lang="en-US" altLang="zh-MO" sz="2400" dirty="0">
                <a:solidFill>
                  <a:srgbClr val="FF0000"/>
                </a:solidFill>
                <a:latin typeface="Aharoni" panose="02010803020104030203" pitchFamily="2" charset="-79"/>
                <a:cs typeface="Aharoni" panose="02010803020104030203" pitchFamily="2" charset="-79"/>
              </a:rPr>
              <a:t>Discuss</a:t>
            </a:r>
            <a:r>
              <a:rPr lang="en-US" altLang="zh-MO" sz="2400" dirty="0">
                <a:latin typeface="Aharoni" panose="02010803020104030203" pitchFamily="2" charset="-79"/>
                <a:cs typeface="Aharoni" panose="02010803020104030203" pitchFamily="2" charset="-79"/>
              </a:rPr>
              <a:t> in groups and </a:t>
            </a:r>
            <a:r>
              <a:rPr lang="en-US" altLang="zh-MO" sz="2400" dirty="0">
                <a:solidFill>
                  <a:srgbClr val="FF0000"/>
                </a:solidFill>
                <a:latin typeface="Aharoni" panose="02010803020104030203" pitchFamily="2" charset="-79"/>
                <a:cs typeface="Aharoni" panose="02010803020104030203" pitchFamily="2" charset="-79"/>
              </a:rPr>
              <a:t>guess</a:t>
            </a:r>
            <a:r>
              <a:rPr lang="en-US" altLang="zh-MO" sz="2400" dirty="0">
                <a:latin typeface="Aharoni" panose="02010803020104030203" pitchFamily="2" charset="-79"/>
                <a:cs typeface="Aharoni" panose="02010803020104030203" pitchFamily="2" charset="-79"/>
              </a:rPr>
              <a:t>. </a:t>
            </a:r>
          </a:p>
          <a:p>
            <a:pPr marL="0" indent="0" algn="ctr">
              <a:buNone/>
            </a:pPr>
            <a:r>
              <a:rPr lang="en-US" altLang="zh-MO" sz="2400" dirty="0">
                <a:solidFill>
                  <a:srgbClr val="FF0000"/>
                </a:solidFill>
                <a:latin typeface="Aharoni" panose="02010803020104030203" pitchFamily="2" charset="-79"/>
                <a:cs typeface="Aharoni" panose="02010803020104030203" pitchFamily="2" charset="-79"/>
              </a:rPr>
              <a:t>   Watch</a:t>
            </a:r>
            <a:r>
              <a:rPr lang="en-US" altLang="zh-MO" sz="2400" dirty="0">
                <a:latin typeface="Aharoni" panose="02010803020104030203" pitchFamily="2" charset="-79"/>
                <a:cs typeface="Aharoni" panose="02010803020104030203" pitchFamily="2" charset="-79"/>
              </a:rPr>
              <a:t> a video and </a:t>
            </a:r>
            <a:r>
              <a:rPr lang="en-US" altLang="zh-MO" sz="2400" dirty="0">
                <a:solidFill>
                  <a:srgbClr val="FF0000"/>
                </a:solidFill>
                <a:latin typeface="Aharoni" panose="02010803020104030203" pitchFamily="2" charset="-79"/>
                <a:cs typeface="Aharoni" panose="02010803020104030203" pitchFamily="2" charset="-79"/>
              </a:rPr>
              <a:t>confirm </a:t>
            </a:r>
            <a:r>
              <a:rPr lang="en-US" altLang="zh-MO" sz="2400" dirty="0">
                <a:latin typeface="Aharoni" panose="02010803020104030203" pitchFamily="2" charset="-79"/>
                <a:cs typeface="Aharoni" panose="02010803020104030203" pitchFamily="2" charset="-79"/>
              </a:rPr>
              <a:t>your assumptions. </a:t>
            </a: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0" y="97601"/>
            <a:ext cx="12192000" cy="178510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200" b="1" spc="-150" dirty="0">
                <a:latin typeface="Verdana" panose="020B0604030504040204" pitchFamily="34" charset="0"/>
                <a:ea typeface="Verdana" panose="020B0604030504040204" pitchFamily="34" charset="0"/>
                <a:cs typeface="Verdana" panose="020B0604030504040204" pitchFamily="34" charset="0"/>
              </a:rPr>
              <a:t>A committee was established to limit damage to the Egyptian buildings and prevent the loss of cultural relics. The group asked for contributions from different departments and raised funds within the international community. Experts investigated the issue, conducted several tests, and then made a proposal for how the buildings could be saved. Finally, a document was signed, and the work began in 1960.</a:t>
            </a:r>
            <a:endParaRPr lang="zh-MO" altLang="en-US" sz="2200" b="1" spc="-150" dirty="0">
              <a:latin typeface="Verdana" panose="020B0604030504040204" pitchFamily="34" charset="0"/>
              <a:cs typeface="Verdana" panose="020B0604030504040204" pitchFamily="34" charset="0"/>
            </a:endParaRPr>
          </a:p>
        </p:txBody>
      </p:sp>
      <p:cxnSp>
        <p:nvCxnSpPr>
          <p:cNvPr id="14" name="直接连接符 13"/>
          <p:cNvCxnSpPr/>
          <p:nvPr/>
        </p:nvCxnSpPr>
        <p:spPr>
          <a:xfrm flipV="1">
            <a:off x="8112715" y="1482109"/>
            <a:ext cx="3905114" cy="2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433" y="4652957"/>
            <a:ext cx="4661884" cy="2107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433" y="2444936"/>
            <a:ext cx="4684358" cy="2206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0" descr="Egito – Templo de Abu Simbel – Café com Ga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84" y="2444937"/>
            <a:ext cx="6578354" cy="4413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rotWithShape="1">
          <a:blip r:embed="rId5"/>
          <a:srcRect b="19525"/>
          <a:stretch>
            <a:fillRect/>
          </a:stretch>
        </p:blipFill>
        <p:spPr>
          <a:xfrm>
            <a:off x="355708" y="3255259"/>
            <a:ext cx="12192000" cy="1973689"/>
          </a:xfrm>
          <a:prstGeom prst="rect">
            <a:avLst/>
          </a:prstGeom>
        </p:spPr>
      </p:pic>
      <p:pic>
        <p:nvPicPr>
          <p:cNvPr id="12" name="图片 11"/>
          <p:cNvPicPr>
            <a:picLocks noChangeAspect="1"/>
          </p:cNvPicPr>
          <p:nvPr/>
        </p:nvPicPr>
        <p:blipFill rotWithShape="1">
          <a:blip r:embed="rId6"/>
          <a:srcRect t="20153"/>
          <a:stretch>
            <a:fillRect/>
          </a:stretch>
        </p:blipFill>
        <p:spPr>
          <a:xfrm>
            <a:off x="326461" y="5217724"/>
            <a:ext cx="12192000" cy="1007724"/>
          </a:xfrm>
          <a:prstGeom prst="rect">
            <a:avLst/>
          </a:prstGeom>
        </p:spPr>
      </p:pic>
      <p:pic>
        <p:nvPicPr>
          <p:cNvPr id="13" name="图片 12"/>
          <p:cNvPicPr>
            <a:picLocks noChangeAspect="1"/>
          </p:cNvPicPr>
          <p:nvPr/>
        </p:nvPicPr>
        <p:blipFill rotWithShape="1">
          <a:blip r:embed="rId7"/>
          <a:srcRect b="16408"/>
          <a:stretch>
            <a:fillRect/>
          </a:stretch>
        </p:blipFill>
        <p:spPr>
          <a:xfrm>
            <a:off x="363984" y="2449301"/>
            <a:ext cx="11407806" cy="2202167"/>
          </a:xfrm>
          <a:prstGeom prst="rect">
            <a:avLst/>
          </a:prstGeom>
        </p:spPr>
      </p:pic>
      <p:cxnSp>
        <p:nvCxnSpPr>
          <p:cNvPr id="15" name="直接连接符 14"/>
          <p:cNvCxnSpPr/>
          <p:nvPr/>
        </p:nvCxnSpPr>
        <p:spPr>
          <a:xfrm>
            <a:off x="3456992" y="4642590"/>
            <a:ext cx="3813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82590" y="5202314"/>
            <a:ext cx="78352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73712" y="5718264"/>
            <a:ext cx="11148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8"/>
          <a:stretch>
            <a:fillRect/>
          </a:stretch>
        </p:blipFill>
        <p:spPr>
          <a:xfrm>
            <a:off x="7743820" y="3043886"/>
            <a:ext cx="4002405" cy="3781421"/>
          </a:xfrm>
          <a:prstGeom prst="star16">
            <a:avLst/>
          </a:prstGeom>
        </p:spPr>
      </p:pic>
      <p:sp>
        <p:nvSpPr>
          <p:cNvPr id="20" name="乘号 19"/>
          <p:cNvSpPr/>
          <p:nvPr/>
        </p:nvSpPr>
        <p:spPr>
          <a:xfrm>
            <a:off x="8345586" y="3690127"/>
            <a:ext cx="3064358" cy="24889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dirty="0"/>
          </a:p>
        </p:txBody>
      </p:sp>
      <p:pic>
        <p:nvPicPr>
          <p:cNvPr id="4" name="图片 3" descr="水印">
            <a:extLst>
              <a:ext uri="{FF2B5EF4-FFF2-40B4-BE49-F238E27FC236}">
                <a16:creationId xmlns:a16="http://schemas.microsoft.com/office/drawing/2014/main" id="{7AA6BC25-2180-4691-B7E3-927E96A4B047}"/>
              </a:ext>
            </a:extLst>
          </p:cNvPr>
          <p:cNvPicPr>
            <a:picLocks noChangeAspect="1"/>
          </p:cNvPicPr>
          <p:nvPr/>
        </p:nvPicPr>
        <p:blipFill>
          <a:blip r:embed="rId9"/>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54401" y="2471816"/>
            <a:ext cx="12430124" cy="3770314"/>
          </a:xfrm>
        </p:spPr>
        <p:txBody>
          <a:bodyPr>
            <a:normAutofit/>
          </a:bodyPr>
          <a:lstStyle/>
          <a:p>
            <a:pPr marL="0" indent="0">
              <a:buNone/>
            </a:pPr>
            <a:r>
              <a:rPr lang="en-US" altLang="zh-MO" sz="2400" dirty="0">
                <a:latin typeface="Aharoni" panose="02010803020104030203" pitchFamily="2" charset="-79"/>
                <a:cs typeface="Aharoni" panose="02010803020104030203" pitchFamily="2" charset="-79"/>
              </a:rPr>
              <a:t>1. What was the</a:t>
            </a:r>
            <a:r>
              <a:rPr lang="en-US" altLang="zh-MO" sz="2400" dirty="0">
                <a:solidFill>
                  <a:srgbClr val="FF0000"/>
                </a:solidFill>
                <a:latin typeface="Aharoni" panose="02010803020104030203" pitchFamily="2" charset="-79"/>
                <a:cs typeface="Aharoni" panose="02010803020104030203" pitchFamily="2" charset="-79"/>
              </a:rPr>
              <a:t> order </a:t>
            </a:r>
            <a:r>
              <a:rPr lang="en-US" altLang="zh-MO" sz="2400" dirty="0">
                <a:latin typeface="Aharoni" panose="02010803020104030203" pitchFamily="2" charset="-79"/>
                <a:cs typeface="Aharoni" panose="02010803020104030203" pitchFamily="2" charset="-79"/>
              </a:rPr>
              <a:t>of the huge movement? Please f</a:t>
            </a:r>
            <a:r>
              <a:rPr lang="en-US" altLang="zh-CN" sz="2400" dirty="0">
                <a:latin typeface="Aharoni" panose="02010803020104030203" pitchFamily="2" charset="-79"/>
                <a:cs typeface="Aharoni" panose="02010803020104030203" pitchFamily="2" charset="-79"/>
              </a:rPr>
              <a:t>ill in the blanks.</a:t>
            </a:r>
            <a:r>
              <a:rPr lang="en-US" altLang="zh-MO" sz="2400" dirty="0">
                <a:latin typeface="Aharoni" panose="02010803020104030203" pitchFamily="2" charset="-79"/>
                <a:cs typeface="Aharoni" panose="02010803020104030203" pitchFamily="2" charset="-79"/>
              </a:rPr>
              <a:t> </a:t>
            </a:r>
          </a:p>
          <a:p>
            <a:pPr marL="0" indent="0" algn="ctr">
              <a:buNone/>
            </a:pPr>
            <a:endParaRPr lang="en-US" altLang="zh-MO" sz="2400" dirty="0">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01839" y="97601"/>
            <a:ext cx="11657932" cy="2462213"/>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200" b="1" dirty="0">
                <a:latin typeface="Verdana" panose="020B0604030504040204" pitchFamily="34" charset="0"/>
                <a:ea typeface="Verdana" panose="020B0604030504040204" pitchFamily="34" charset="0"/>
                <a:cs typeface="Verdana" panose="020B0604030504040204" pitchFamily="34" charset="0"/>
              </a:rPr>
              <a:t>The project brought together governments and environmentalists from around the world. Temples and other cultural sites were taken down piece by piece, and then moved and put back together again in a place where they were safe from the water. In 1961, German engineers moved the first temple. Over the next 20 years, thousands of engineers and workers rescued 22 temples and countless cultural relics. Fifty countries donated nearly $80 million to the project.</a:t>
            </a:r>
            <a:endParaRPr lang="zh-MO" altLang="en-US" sz="2200" b="1" dirty="0">
              <a:latin typeface="Verdana" panose="020B0604030504040204" pitchFamily="34" charset="0"/>
              <a:cs typeface="Verdana" panose="020B0604030504040204" pitchFamily="34" charset="0"/>
            </a:endParaRPr>
          </a:p>
        </p:txBody>
      </p:sp>
      <p:pic>
        <p:nvPicPr>
          <p:cNvPr id="4" name="图片 3"/>
          <p:cNvPicPr>
            <a:picLocks noChangeAspect="1"/>
          </p:cNvPicPr>
          <p:nvPr/>
        </p:nvPicPr>
        <p:blipFill>
          <a:blip r:embed="rId2"/>
          <a:stretch>
            <a:fillRect/>
          </a:stretch>
        </p:blipFill>
        <p:spPr>
          <a:xfrm>
            <a:off x="452759" y="3309204"/>
            <a:ext cx="4918230" cy="2881834"/>
          </a:xfrm>
          <a:prstGeom prst="rect">
            <a:avLst/>
          </a:prstGeom>
        </p:spPr>
      </p:pic>
      <p:sp>
        <p:nvSpPr>
          <p:cNvPr id="9" name="文本框 8"/>
          <p:cNvSpPr txBox="1"/>
          <p:nvPr/>
        </p:nvSpPr>
        <p:spPr>
          <a:xfrm>
            <a:off x="301838" y="2827404"/>
            <a:ext cx="5175682" cy="400110"/>
          </a:xfrm>
          <a:prstGeom prst="rect">
            <a:avLst/>
          </a:prstGeom>
          <a:noFill/>
        </p:spPr>
        <p:txBody>
          <a:bodyPr wrap="square">
            <a:spAutoFit/>
          </a:bodyPr>
          <a:lstStyle/>
          <a:p>
            <a:r>
              <a:rPr lang="en-US" altLang="zh-MO" sz="2000" b="1" dirty="0">
                <a:solidFill>
                  <a:srgbClr val="003398"/>
                </a:solidFill>
                <a:latin typeface="Aharoni" panose="02010803020104030203" pitchFamily="2" charset="-79"/>
                <a:cs typeface="Aharoni" panose="02010803020104030203" pitchFamily="2" charset="-79"/>
              </a:rPr>
              <a:t>Temples were </a:t>
            </a:r>
            <a:r>
              <a:rPr lang="en-US" altLang="zh-MO" sz="2000" b="1" dirty="0">
                <a:solidFill>
                  <a:srgbClr val="FF0000"/>
                </a:solidFill>
                <a:latin typeface="Aharoni" panose="02010803020104030203" pitchFamily="2" charset="-79"/>
                <a:cs typeface="Aharoni" panose="02010803020104030203" pitchFamily="2" charset="-79"/>
              </a:rPr>
              <a:t>taken down </a:t>
            </a:r>
            <a:r>
              <a:rPr lang="en-US" altLang="zh-MO" sz="2000" b="1" u="sng" dirty="0">
                <a:solidFill>
                  <a:srgbClr val="003398"/>
                </a:solidFill>
                <a:latin typeface="Aharoni" panose="02010803020104030203" pitchFamily="2" charset="-79"/>
                <a:cs typeface="Aharoni" panose="02010803020104030203" pitchFamily="2" charset="-79"/>
              </a:rPr>
              <a:t>piece by piece</a:t>
            </a:r>
            <a:r>
              <a:rPr lang="en-US" altLang="zh-MO" sz="2000" b="1" dirty="0">
                <a:solidFill>
                  <a:srgbClr val="003398"/>
                </a:solidFill>
                <a:latin typeface="Aharoni" panose="02010803020104030203" pitchFamily="2" charset="-79"/>
                <a:cs typeface="Aharoni" panose="02010803020104030203" pitchFamily="2" charset="-79"/>
              </a:rPr>
              <a:t>.</a:t>
            </a:r>
            <a:endParaRPr lang="zh-MO" altLang="en-US" sz="2000" dirty="0">
              <a:solidFill>
                <a:srgbClr val="003398"/>
              </a:solidFill>
            </a:endParaRPr>
          </a:p>
        </p:txBody>
      </p:sp>
      <p:sp>
        <p:nvSpPr>
          <p:cNvPr id="10" name="文本框 9"/>
          <p:cNvSpPr txBox="1"/>
          <p:nvPr/>
        </p:nvSpPr>
        <p:spPr>
          <a:xfrm>
            <a:off x="3638364" y="2917370"/>
            <a:ext cx="1723748" cy="261610"/>
          </a:xfrm>
          <a:prstGeom prst="rect">
            <a:avLst/>
          </a:prstGeom>
          <a:solidFill>
            <a:srgbClr val="FDF7F1"/>
          </a:solidFill>
        </p:spPr>
        <p:txBody>
          <a:bodyPr wrap="square" rtlCol="0">
            <a:spAutoFit/>
          </a:bodyPr>
          <a:lstStyle/>
          <a:p>
            <a:r>
              <a:rPr lang="en-US" altLang="zh-MO" sz="1100" u="sng" dirty="0">
                <a:solidFill>
                  <a:srgbClr val="0270EB"/>
                </a:solidFill>
              </a:rPr>
              <a:t>______________________</a:t>
            </a:r>
            <a:endParaRPr lang="zh-MO" altLang="en-US" sz="1100" u="sng" dirty="0">
              <a:solidFill>
                <a:srgbClr val="0270EB"/>
              </a:solidFill>
            </a:endParaRPr>
          </a:p>
        </p:txBody>
      </p:sp>
      <p:pic>
        <p:nvPicPr>
          <p:cNvPr id="6" name="图片 5"/>
          <p:cNvPicPr>
            <a:picLocks noChangeAspect="1"/>
          </p:cNvPicPr>
          <p:nvPr/>
        </p:nvPicPr>
        <p:blipFill>
          <a:blip r:embed="rId3"/>
          <a:stretch>
            <a:fillRect/>
          </a:stretch>
        </p:blipFill>
        <p:spPr>
          <a:xfrm>
            <a:off x="6470846" y="3309204"/>
            <a:ext cx="4794915" cy="2881834"/>
          </a:xfrm>
          <a:prstGeom prst="rect">
            <a:avLst/>
          </a:prstGeom>
        </p:spPr>
      </p:pic>
      <p:sp>
        <p:nvSpPr>
          <p:cNvPr id="8" name="椭圆 7"/>
          <p:cNvSpPr/>
          <p:nvPr/>
        </p:nvSpPr>
        <p:spPr>
          <a:xfrm>
            <a:off x="8318375" y="5193443"/>
            <a:ext cx="878890" cy="633021"/>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5308843" y="2903758"/>
            <a:ext cx="7036107" cy="369332"/>
          </a:xfrm>
          <a:prstGeom prst="rect">
            <a:avLst/>
          </a:prstGeom>
          <a:noFill/>
        </p:spPr>
        <p:txBody>
          <a:bodyPr wrap="square">
            <a:spAutoFit/>
          </a:bodyPr>
          <a:lstStyle/>
          <a:p>
            <a:r>
              <a:rPr lang="en-US" altLang="zh-MO" sz="1800" b="1" dirty="0">
                <a:latin typeface="Aharoni" panose="02010803020104030203" pitchFamily="2" charset="-79"/>
                <a:cs typeface="Aharoni" panose="02010803020104030203" pitchFamily="2" charset="-79"/>
              </a:rPr>
              <a:t>They </a:t>
            </a:r>
            <a:r>
              <a:rPr lang="en-US" altLang="zh-MO" b="1" dirty="0">
                <a:latin typeface="Aharoni" panose="02010803020104030203" pitchFamily="2" charset="-79"/>
                <a:cs typeface="Aharoni" panose="02010803020104030203" pitchFamily="2" charset="-79"/>
              </a:rPr>
              <a:t>w</a:t>
            </a:r>
            <a:r>
              <a:rPr lang="en-US" altLang="zh-MO" sz="1800" b="1" dirty="0">
                <a:latin typeface="Aharoni" panose="02010803020104030203" pitchFamily="2" charset="-79"/>
                <a:cs typeface="Aharoni" panose="02010803020104030203" pitchFamily="2" charset="-79"/>
              </a:rPr>
              <a:t>ere </a:t>
            </a:r>
            <a:r>
              <a:rPr lang="en-US" altLang="zh-MO" sz="1800" b="1" dirty="0">
                <a:solidFill>
                  <a:srgbClr val="FF0000"/>
                </a:solidFill>
                <a:latin typeface="Aharoni" panose="02010803020104030203" pitchFamily="2" charset="-79"/>
                <a:cs typeface="Aharoni" panose="02010803020104030203" pitchFamily="2" charset="-79"/>
              </a:rPr>
              <a:t>moved</a:t>
            </a:r>
            <a:r>
              <a:rPr lang="en-US" altLang="zh-MO" sz="1800" b="1" dirty="0">
                <a:latin typeface="Aharoni" panose="02010803020104030203" pitchFamily="2" charset="-79"/>
                <a:cs typeface="Aharoni" panose="02010803020104030203" pitchFamily="2" charset="-79"/>
              </a:rPr>
              <a:t> and </a:t>
            </a:r>
            <a:r>
              <a:rPr lang="en-US" altLang="zh-MO" sz="1800" b="1" dirty="0">
                <a:solidFill>
                  <a:srgbClr val="FF0000"/>
                </a:solidFill>
                <a:latin typeface="Aharoni" panose="02010803020104030203" pitchFamily="2" charset="-79"/>
                <a:cs typeface="Aharoni" panose="02010803020104030203" pitchFamily="2" charset="-79"/>
              </a:rPr>
              <a:t>put back </a:t>
            </a:r>
            <a:r>
              <a:rPr lang="en-US" altLang="zh-MO" sz="1800" b="1" dirty="0">
                <a:latin typeface="Aharoni" panose="02010803020104030203" pitchFamily="2" charset="-79"/>
                <a:cs typeface="Aharoni" panose="02010803020104030203" pitchFamily="2" charset="-79"/>
              </a:rPr>
              <a:t>together again in a </a:t>
            </a:r>
            <a:r>
              <a:rPr lang="en-US" altLang="zh-MO" sz="1800" b="1" dirty="0">
                <a:solidFill>
                  <a:srgbClr val="FF0000"/>
                </a:solidFill>
                <a:latin typeface="Aharoni" panose="02010803020104030203" pitchFamily="2" charset="-79"/>
                <a:cs typeface="Aharoni" panose="02010803020104030203" pitchFamily="2" charset="-79"/>
              </a:rPr>
              <a:t>safe</a:t>
            </a:r>
            <a:r>
              <a:rPr lang="en-US" altLang="zh-MO" sz="1800" b="1" dirty="0">
                <a:latin typeface="Aharoni" panose="02010803020104030203" pitchFamily="2" charset="-79"/>
                <a:cs typeface="Aharoni" panose="02010803020104030203" pitchFamily="2" charset="-79"/>
              </a:rPr>
              <a:t> place. </a:t>
            </a:r>
            <a:endParaRPr lang="zh-MO" altLang="en-US" dirty="0"/>
          </a:p>
        </p:txBody>
      </p:sp>
      <p:sp>
        <p:nvSpPr>
          <p:cNvPr id="17" name="文本框 16"/>
          <p:cNvSpPr txBox="1"/>
          <p:nvPr/>
        </p:nvSpPr>
        <p:spPr>
          <a:xfrm>
            <a:off x="6581312" y="2960846"/>
            <a:ext cx="804907" cy="261610"/>
          </a:xfrm>
          <a:prstGeom prst="rect">
            <a:avLst/>
          </a:prstGeom>
          <a:solidFill>
            <a:srgbClr val="FDF7F1"/>
          </a:solidFill>
        </p:spPr>
        <p:txBody>
          <a:bodyPr wrap="square" rtlCol="0">
            <a:spAutoFit/>
          </a:bodyPr>
          <a:lstStyle/>
          <a:p>
            <a:r>
              <a:rPr lang="en-US" altLang="zh-MO" sz="1100" u="sng" dirty="0">
                <a:solidFill>
                  <a:srgbClr val="0270EB"/>
                </a:solidFill>
              </a:rPr>
              <a:t>________</a:t>
            </a:r>
            <a:endParaRPr lang="zh-MO" altLang="en-US" sz="1100" u="sng" dirty="0">
              <a:solidFill>
                <a:srgbClr val="0270EB"/>
              </a:solidFill>
            </a:endParaRPr>
          </a:p>
        </p:txBody>
      </p:sp>
      <p:sp>
        <p:nvSpPr>
          <p:cNvPr id="18" name="文本框 17"/>
          <p:cNvSpPr txBox="1"/>
          <p:nvPr/>
        </p:nvSpPr>
        <p:spPr>
          <a:xfrm>
            <a:off x="10943208" y="2978007"/>
            <a:ext cx="580006" cy="261610"/>
          </a:xfrm>
          <a:prstGeom prst="rect">
            <a:avLst/>
          </a:prstGeom>
          <a:solidFill>
            <a:srgbClr val="FDF7F1"/>
          </a:solidFill>
        </p:spPr>
        <p:txBody>
          <a:bodyPr wrap="square" rtlCol="0">
            <a:spAutoFit/>
          </a:bodyPr>
          <a:lstStyle/>
          <a:p>
            <a:r>
              <a:rPr lang="en-US" altLang="zh-MO" sz="1100" u="sng" dirty="0">
                <a:solidFill>
                  <a:srgbClr val="0270EB"/>
                </a:solidFill>
              </a:rPr>
              <a:t>_____</a:t>
            </a:r>
            <a:endParaRPr lang="zh-MO" altLang="en-US" sz="1100" u="sng" dirty="0">
              <a:solidFill>
                <a:srgbClr val="0270EB"/>
              </a:solidFill>
            </a:endParaRPr>
          </a:p>
        </p:txBody>
      </p:sp>
      <p:sp>
        <p:nvSpPr>
          <p:cNvPr id="19" name="箭头: 右 18"/>
          <p:cNvSpPr/>
          <p:nvPr/>
        </p:nvSpPr>
        <p:spPr>
          <a:xfrm>
            <a:off x="5450886" y="4083729"/>
            <a:ext cx="985419" cy="7102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MO" altLang="en-US"/>
          </a:p>
        </p:txBody>
      </p:sp>
      <p:pic>
        <p:nvPicPr>
          <p:cNvPr id="5" name="图片 4" descr="水印">
            <a:extLst>
              <a:ext uri="{FF2B5EF4-FFF2-40B4-BE49-F238E27FC236}">
                <a16:creationId xmlns:a16="http://schemas.microsoft.com/office/drawing/2014/main" id="{9AE3EE01-1263-4110-8263-357419BCBEDC}"/>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grpId="1" nodeType="clickEffect">
                                  <p:stCondLst>
                                    <p:cond delay="0"/>
                                  </p:stCondLst>
                                  <p:childTnLst>
                                    <p:animMotion origin="layout" path="M 6.25E-7 -7.40741E-7 L 0.0513 -0.22477 " pathEditMode="relative" rAng="0" ptsTypes="AA">
                                      <p:cBhvr>
                                        <p:cTn id="28" dur="2000" fill="hold"/>
                                        <p:tgtEl>
                                          <p:spTgt spid="8"/>
                                        </p:tgtEl>
                                        <p:attrNameLst>
                                          <p:attrName>ppt_x</p:attrName>
                                          <p:attrName>ppt_y</p:attrName>
                                        </p:attrNameLst>
                                      </p:cBhvr>
                                      <p:rCtr x="2565" y="-11250"/>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3984" y="2471816"/>
            <a:ext cx="11407806" cy="3770314"/>
          </a:xfrm>
        </p:spPr>
        <p:txBody>
          <a:bodyPr>
            <a:normAutofit/>
          </a:bodyPr>
          <a:lstStyle/>
          <a:p>
            <a:pPr marL="0" indent="0">
              <a:buNone/>
            </a:pPr>
            <a:r>
              <a:rPr lang="en-US" altLang="zh-MO" dirty="0">
                <a:latin typeface="Aharoni" panose="02010803020104030203" pitchFamily="2" charset="-79"/>
                <a:cs typeface="Aharoni" panose="02010803020104030203" pitchFamily="2" charset="-79"/>
              </a:rPr>
              <a:t>2. What’s the function of using </a:t>
            </a:r>
            <a:r>
              <a:rPr lang="en-US" altLang="zh-MO" dirty="0">
                <a:solidFill>
                  <a:srgbClr val="FF0000"/>
                </a:solidFill>
                <a:latin typeface="Aharoni" panose="02010803020104030203" pitchFamily="2" charset="-79"/>
                <a:cs typeface="Aharoni" panose="02010803020104030203" pitchFamily="2" charset="-79"/>
              </a:rPr>
              <a:t>numbers</a:t>
            </a:r>
            <a:r>
              <a:rPr lang="en-US" altLang="zh-MO" dirty="0">
                <a:latin typeface="Aharoni" panose="02010803020104030203" pitchFamily="2" charset="-79"/>
                <a:cs typeface="Aharoni" panose="02010803020104030203" pitchFamily="2" charset="-79"/>
              </a:rPr>
              <a:t> in this paragraph? </a:t>
            </a:r>
          </a:p>
          <a:p>
            <a:pPr marL="0" indent="0">
              <a:buNone/>
            </a:pPr>
            <a:r>
              <a:rPr lang="en-US" altLang="zh-MO" sz="2400" dirty="0">
                <a:latin typeface="Aharoni" panose="02010803020104030203" pitchFamily="2" charset="-79"/>
                <a:cs typeface="Aharoni" panose="02010803020104030203" pitchFamily="2" charset="-79"/>
              </a:rPr>
              <a:t>    </a:t>
            </a:r>
            <a:r>
              <a:rPr lang="en-US" altLang="zh-MO" b="1" dirty="0">
                <a:solidFill>
                  <a:srgbClr val="003398"/>
                </a:solidFill>
                <a:latin typeface="Times New Roman" panose="02020603050405020304" pitchFamily="18" charset="0"/>
                <a:cs typeface="Times New Roman" panose="02020603050405020304" pitchFamily="18" charset="0"/>
              </a:rPr>
              <a:t>Numbers and statistics are </a:t>
            </a:r>
            <a:r>
              <a:rPr lang="en-US" altLang="zh-MO" b="1" dirty="0">
                <a:solidFill>
                  <a:srgbClr val="FF0000"/>
                </a:solidFill>
                <a:latin typeface="Times New Roman" panose="02020603050405020304" pitchFamily="18" charset="0"/>
                <a:cs typeface="Times New Roman" panose="02020603050405020304" pitchFamily="18" charset="0"/>
              </a:rPr>
              <a:t>powerful</a:t>
            </a:r>
            <a:r>
              <a:rPr lang="en-US" altLang="zh-MO" b="1" dirty="0">
                <a:solidFill>
                  <a:srgbClr val="003398"/>
                </a:solidFill>
                <a:latin typeface="Times New Roman" panose="02020603050405020304" pitchFamily="18" charset="0"/>
                <a:cs typeface="Times New Roman" panose="02020603050405020304" pitchFamily="18" charset="0"/>
              </a:rPr>
              <a:t> </a:t>
            </a:r>
            <a:r>
              <a:rPr lang="en-US" altLang="zh-MO" b="1" dirty="0">
                <a:solidFill>
                  <a:srgbClr val="FF0000"/>
                </a:solidFill>
                <a:latin typeface="Times New Roman" panose="02020603050405020304" pitchFamily="18" charset="0"/>
                <a:cs typeface="Times New Roman" panose="02020603050405020304" pitchFamily="18" charset="0"/>
              </a:rPr>
              <a:t>evidence</a:t>
            </a:r>
            <a:r>
              <a:rPr lang="en-US" altLang="zh-MO" b="1" dirty="0">
                <a:solidFill>
                  <a:srgbClr val="003398"/>
                </a:solidFill>
                <a:latin typeface="Times New Roman" panose="02020603050405020304" pitchFamily="18" charset="0"/>
                <a:cs typeface="Times New Roman" panose="02020603050405020304" pitchFamily="18" charset="0"/>
              </a:rPr>
              <a:t> to strengthen the huge   </a:t>
            </a:r>
            <a:r>
              <a:rPr lang="en-US" altLang="zh-MO" b="1" dirty="0">
                <a:solidFill>
                  <a:srgbClr val="FF0000"/>
                </a:solidFill>
                <a:latin typeface="Times New Roman" panose="02020603050405020304" pitchFamily="18" charset="0"/>
                <a:cs typeface="Times New Roman" panose="02020603050405020304" pitchFamily="18" charset="0"/>
              </a:rPr>
              <a:t>difficulty</a:t>
            </a:r>
            <a:r>
              <a:rPr lang="en-US" altLang="zh-MO" b="1" dirty="0">
                <a:solidFill>
                  <a:srgbClr val="003398"/>
                </a:solidFill>
                <a:latin typeface="Times New Roman" panose="02020603050405020304" pitchFamily="18" charset="0"/>
                <a:cs typeface="Times New Roman" panose="02020603050405020304" pitchFamily="18" charset="0"/>
              </a:rPr>
              <a:t> of the relocating process in this </a:t>
            </a:r>
            <a:r>
              <a:rPr lang="en-US" altLang="zh-MO" b="1" dirty="0">
                <a:solidFill>
                  <a:srgbClr val="FF0000"/>
                </a:solidFill>
                <a:latin typeface="Times New Roman" panose="02020603050405020304" pitchFamily="18" charset="0"/>
                <a:cs typeface="Times New Roman" panose="02020603050405020304" pitchFamily="18" charset="0"/>
              </a:rPr>
              <a:t>massive</a:t>
            </a:r>
            <a:r>
              <a:rPr lang="en-US" altLang="zh-MO" b="1" dirty="0">
                <a:solidFill>
                  <a:srgbClr val="003398"/>
                </a:solidFill>
                <a:latin typeface="Times New Roman" panose="02020603050405020304" pitchFamily="18" charset="0"/>
                <a:cs typeface="Times New Roman" panose="02020603050405020304" pitchFamily="18" charset="0"/>
              </a:rPr>
              <a:t> project.</a:t>
            </a:r>
          </a:p>
          <a:p>
            <a:pPr marL="0" indent="0">
              <a:buNone/>
            </a:pPr>
            <a:endParaRPr lang="en-US" altLang="zh-MO" b="1" dirty="0">
              <a:solidFill>
                <a:srgbClr val="003398"/>
              </a:solidFill>
              <a:latin typeface="Times New Roman" panose="02020603050405020304" pitchFamily="18" charset="0"/>
              <a:cs typeface="Times New Roman" panose="02020603050405020304" pitchFamily="18" charset="0"/>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2215991"/>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Aharoni" panose="02010803020104030203" pitchFamily="2" charset="-79"/>
                <a:cs typeface="Aharoni" panose="02010803020104030203" pitchFamily="2" charset="-79"/>
              </a:rPr>
              <a:t>The project brought together governments and environmentalists from around the world. Temples and other cultural sites were taken down piece by piece, and then moved and put back together again in a place where they were safe from the water. In 1961, German engineers moved the first temple. Over the next 20 years, thousands of engineers and workers rescued 22 temples and countless cultural relics. Fifty countries donated nearly $80 million to the project.</a:t>
            </a:r>
            <a:endParaRPr lang="zh-MO" altLang="en-US" sz="2300" b="1" dirty="0">
              <a:latin typeface="Aharoni" panose="02010803020104030203" pitchFamily="2" charset="-79"/>
              <a:cs typeface="Aharoni" panose="02010803020104030203" pitchFamily="2" charset="-79"/>
            </a:endParaRPr>
          </a:p>
        </p:txBody>
      </p:sp>
      <p:sp>
        <p:nvSpPr>
          <p:cNvPr id="5" name="椭圆 4"/>
          <p:cNvSpPr/>
          <p:nvPr/>
        </p:nvSpPr>
        <p:spPr>
          <a:xfrm>
            <a:off x="6844683" y="1145167"/>
            <a:ext cx="1265345"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10031767" y="1180729"/>
            <a:ext cx="1740023" cy="427069"/>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1369241" y="1494153"/>
            <a:ext cx="2039784"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p:cNvSpPr/>
          <p:nvPr/>
        </p:nvSpPr>
        <p:spPr>
          <a:xfrm>
            <a:off x="8036373" y="1514935"/>
            <a:ext cx="45955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p:cNvSpPr/>
          <p:nvPr/>
        </p:nvSpPr>
        <p:spPr>
          <a:xfrm>
            <a:off x="10350043" y="1514935"/>
            <a:ext cx="1421747"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p:cNvSpPr/>
          <p:nvPr/>
        </p:nvSpPr>
        <p:spPr>
          <a:xfrm>
            <a:off x="2340687" y="1841185"/>
            <a:ext cx="775377"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p:cNvSpPr/>
          <p:nvPr/>
        </p:nvSpPr>
        <p:spPr>
          <a:xfrm>
            <a:off x="6560598" y="1867817"/>
            <a:ext cx="1549430"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p:cNvSpPr/>
          <p:nvPr/>
        </p:nvSpPr>
        <p:spPr>
          <a:xfrm>
            <a:off x="1952771" y="1115383"/>
            <a:ext cx="1163294"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In 1964, one of the world's largest and most spectacular dismantling and reassembly projects was begun in Egypt. To rescue the ancient temples in Abu Simbel from the waters of the Nile, the temples had to be reloc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8" y="71950"/>
            <a:ext cx="3922782" cy="294464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e new site was about 200 meters further inland and 65 meters higher 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171" y="71949"/>
            <a:ext cx="3566065" cy="2944644"/>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0" name="Picture 6" descr="The complex is part of the UNESCO World Heritage Site known as the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218"/>
          <a:stretch>
            <a:fillRect/>
          </a:stretch>
        </p:blipFill>
        <p:spPr bwMode="auto">
          <a:xfrm>
            <a:off x="7839305" y="100558"/>
            <a:ext cx="4208762" cy="291603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descr="The twin temples were originally carved out of the mountainside in the 13th century BC, during the 19th dynasty reign of the Pharaoh Ramesses II.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287"/>
          <a:stretch>
            <a:fillRect/>
          </a:stretch>
        </p:blipFill>
        <p:spPr bwMode="auto">
          <a:xfrm>
            <a:off x="87707" y="3174817"/>
            <a:ext cx="3938273" cy="346568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4" name="Picture 10" descr="Moving the Temples of Abu Simb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71" y="3174818"/>
            <a:ext cx="3566065" cy="346567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6" name="Picture 12" descr="Using tools ranging from handsaws to bulldozers, the statues and the temples were carved into 20-ton blocks which were put back together on the new sit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0426" y="3146892"/>
            <a:ext cx="4202149" cy="342900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图片 1" descr="水印">
            <a:extLst>
              <a:ext uri="{FF2B5EF4-FFF2-40B4-BE49-F238E27FC236}">
                <a16:creationId xmlns:a16="http://schemas.microsoft.com/office/drawing/2014/main" id="{C21B3FAF-9035-40E6-8B91-E539E8D3996D}"/>
              </a:ext>
            </a:extLst>
          </p:cNvPr>
          <p:cNvPicPr>
            <a:picLocks noChangeAspect="1"/>
          </p:cNvPicPr>
          <p:nvPr/>
        </p:nvPicPr>
        <p:blipFill>
          <a:blip r:embed="rId8"/>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p:cTn id="47" dur="1000" fill="hold"/>
                                        <p:tgtEl>
                                          <p:spTgt spid="1026"/>
                                        </p:tgtEl>
                                        <p:attrNameLst>
                                          <p:attrName>ppt_w</p:attrName>
                                        </p:attrNameLst>
                                      </p:cBhvr>
                                      <p:tavLst>
                                        <p:tav tm="0">
                                          <p:val>
                                            <p:fltVal val="0"/>
                                          </p:val>
                                        </p:tav>
                                        <p:tav tm="100000">
                                          <p:val>
                                            <p:strVal val="#ppt_w"/>
                                          </p:val>
                                        </p:tav>
                                      </p:tavLst>
                                    </p:anim>
                                    <p:anim calcmode="lin" valueType="num">
                                      <p:cBhvr>
                                        <p:cTn id="48" dur="1000" fill="hold"/>
                                        <p:tgtEl>
                                          <p:spTgt spid="1026"/>
                                        </p:tgtEl>
                                        <p:attrNameLst>
                                          <p:attrName>ppt_h</p:attrName>
                                        </p:attrNameLst>
                                      </p:cBhvr>
                                      <p:tavLst>
                                        <p:tav tm="0">
                                          <p:val>
                                            <p:fltVal val="0"/>
                                          </p:val>
                                        </p:tav>
                                        <p:tav tm="100000">
                                          <p:val>
                                            <p:strVal val="#ppt_h"/>
                                          </p:val>
                                        </p:tav>
                                      </p:tavLst>
                                    </p:anim>
                                    <p:anim calcmode="lin" valueType="num">
                                      <p:cBhvr>
                                        <p:cTn id="49" dur="1000" fill="hold"/>
                                        <p:tgtEl>
                                          <p:spTgt spid="1026"/>
                                        </p:tgtEl>
                                        <p:attrNameLst>
                                          <p:attrName>style.rotation</p:attrName>
                                        </p:attrNameLst>
                                      </p:cBhvr>
                                      <p:tavLst>
                                        <p:tav tm="0">
                                          <p:val>
                                            <p:fltVal val="90"/>
                                          </p:val>
                                        </p:tav>
                                        <p:tav tm="100000">
                                          <p:val>
                                            <p:fltVal val="0"/>
                                          </p:val>
                                        </p:tav>
                                      </p:tavLst>
                                    </p:anim>
                                    <p:animEffect transition="in" filter="fade">
                                      <p:cBhvr>
                                        <p:cTn id="50" dur="1000"/>
                                        <p:tgtEl>
                                          <p:spTgt spid="1026"/>
                                        </p:tgtEl>
                                      </p:cBhvr>
                                    </p:animEffect>
                                  </p:childTnLst>
                                </p:cTn>
                              </p:par>
                              <p:par>
                                <p:cTn id="51" presetID="31"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 calcmode="lin" valueType="num">
                                      <p:cBhvr>
                                        <p:cTn id="53" dur="1000" fill="hold"/>
                                        <p:tgtEl>
                                          <p:spTgt spid="1028"/>
                                        </p:tgtEl>
                                        <p:attrNameLst>
                                          <p:attrName>ppt_w</p:attrName>
                                        </p:attrNameLst>
                                      </p:cBhvr>
                                      <p:tavLst>
                                        <p:tav tm="0">
                                          <p:val>
                                            <p:fltVal val="0"/>
                                          </p:val>
                                        </p:tav>
                                        <p:tav tm="100000">
                                          <p:val>
                                            <p:strVal val="#ppt_w"/>
                                          </p:val>
                                        </p:tav>
                                      </p:tavLst>
                                    </p:anim>
                                    <p:anim calcmode="lin" valueType="num">
                                      <p:cBhvr>
                                        <p:cTn id="54" dur="1000" fill="hold"/>
                                        <p:tgtEl>
                                          <p:spTgt spid="1028"/>
                                        </p:tgtEl>
                                        <p:attrNameLst>
                                          <p:attrName>ppt_h</p:attrName>
                                        </p:attrNameLst>
                                      </p:cBhvr>
                                      <p:tavLst>
                                        <p:tav tm="0">
                                          <p:val>
                                            <p:fltVal val="0"/>
                                          </p:val>
                                        </p:tav>
                                        <p:tav tm="100000">
                                          <p:val>
                                            <p:strVal val="#ppt_h"/>
                                          </p:val>
                                        </p:tav>
                                      </p:tavLst>
                                    </p:anim>
                                    <p:anim calcmode="lin" valueType="num">
                                      <p:cBhvr>
                                        <p:cTn id="55" dur="1000" fill="hold"/>
                                        <p:tgtEl>
                                          <p:spTgt spid="1028"/>
                                        </p:tgtEl>
                                        <p:attrNameLst>
                                          <p:attrName>style.rotation</p:attrName>
                                        </p:attrNameLst>
                                      </p:cBhvr>
                                      <p:tavLst>
                                        <p:tav tm="0">
                                          <p:val>
                                            <p:fltVal val="90"/>
                                          </p:val>
                                        </p:tav>
                                        <p:tav tm="100000">
                                          <p:val>
                                            <p:fltVal val="0"/>
                                          </p:val>
                                        </p:tav>
                                      </p:tavLst>
                                    </p:anim>
                                    <p:animEffect transition="in" filter="fade">
                                      <p:cBhvr>
                                        <p:cTn id="56" dur="1000"/>
                                        <p:tgtEl>
                                          <p:spTgt spid="1028"/>
                                        </p:tgtEl>
                                      </p:cBhvr>
                                    </p:animEffect>
                                  </p:childTnLst>
                                </p:cTn>
                              </p:par>
                              <p:par>
                                <p:cTn id="57" presetID="31" presetClass="entr" presetSubtype="0"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 calcmode="lin" valueType="num">
                                      <p:cBhvr>
                                        <p:cTn id="59" dur="1000" fill="hold"/>
                                        <p:tgtEl>
                                          <p:spTgt spid="1030"/>
                                        </p:tgtEl>
                                        <p:attrNameLst>
                                          <p:attrName>ppt_w</p:attrName>
                                        </p:attrNameLst>
                                      </p:cBhvr>
                                      <p:tavLst>
                                        <p:tav tm="0">
                                          <p:val>
                                            <p:fltVal val="0"/>
                                          </p:val>
                                        </p:tav>
                                        <p:tav tm="100000">
                                          <p:val>
                                            <p:strVal val="#ppt_w"/>
                                          </p:val>
                                        </p:tav>
                                      </p:tavLst>
                                    </p:anim>
                                    <p:anim calcmode="lin" valueType="num">
                                      <p:cBhvr>
                                        <p:cTn id="60" dur="1000" fill="hold"/>
                                        <p:tgtEl>
                                          <p:spTgt spid="1030"/>
                                        </p:tgtEl>
                                        <p:attrNameLst>
                                          <p:attrName>ppt_h</p:attrName>
                                        </p:attrNameLst>
                                      </p:cBhvr>
                                      <p:tavLst>
                                        <p:tav tm="0">
                                          <p:val>
                                            <p:fltVal val="0"/>
                                          </p:val>
                                        </p:tav>
                                        <p:tav tm="100000">
                                          <p:val>
                                            <p:strVal val="#ppt_h"/>
                                          </p:val>
                                        </p:tav>
                                      </p:tavLst>
                                    </p:anim>
                                    <p:anim calcmode="lin" valueType="num">
                                      <p:cBhvr>
                                        <p:cTn id="61" dur="1000" fill="hold"/>
                                        <p:tgtEl>
                                          <p:spTgt spid="1030"/>
                                        </p:tgtEl>
                                        <p:attrNameLst>
                                          <p:attrName>style.rotation</p:attrName>
                                        </p:attrNameLst>
                                      </p:cBhvr>
                                      <p:tavLst>
                                        <p:tav tm="0">
                                          <p:val>
                                            <p:fltVal val="90"/>
                                          </p:val>
                                        </p:tav>
                                        <p:tav tm="100000">
                                          <p:val>
                                            <p:fltVal val="0"/>
                                          </p:val>
                                        </p:tav>
                                      </p:tavLst>
                                    </p:anim>
                                    <p:animEffect transition="in" filter="fade">
                                      <p:cBhvr>
                                        <p:cTn id="62" dur="1000"/>
                                        <p:tgtEl>
                                          <p:spTgt spid="1030"/>
                                        </p:tgtEl>
                                      </p:cBhvr>
                                    </p:animEffect>
                                  </p:childTnLst>
                                </p:cTn>
                              </p:par>
                              <p:par>
                                <p:cTn id="63" presetID="31" presetClass="entr" presetSubtype="0" fill="hold" nodeType="with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1000" fill="hold"/>
                                        <p:tgtEl>
                                          <p:spTgt spid="1036"/>
                                        </p:tgtEl>
                                        <p:attrNameLst>
                                          <p:attrName>ppt_w</p:attrName>
                                        </p:attrNameLst>
                                      </p:cBhvr>
                                      <p:tavLst>
                                        <p:tav tm="0">
                                          <p:val>
                                            <p:fltVal val="0"/>
                                          </p:val>
                                        </p:tav>
                                        <p:tav tm="100000">
                                          <p:val>
                                            <p:strVal val="#ppt_w"/>
                                          </p:val>
                                        </p:tav>
                                      </p:tavLst>
                                    </p:anim>
                                    <p:anim calcmode="lin" valueType="num">
                                      <p:cBhvr>
                                        <p:cTn id="66" dur="1000" fill="hold"/>
                                        <p:tgtEl>
                                          <p:spTgt spid="1036"/>
                                        </p:tgtEl>
                                        <p:attrNameLst>
                                          <p:attrName>ppt_h</p:attrName>
                                        </p:attrNameLst>
                                      </p:cBhvr>
                                      <p:tavLst>
                                        <p:tav tm="0">
                                          <p:val>
                                            <p:fltVal val="0"/>
                                          </p:val>
                                        </p:tav>
                                        <p:tav tm="100000">
                                          <p:val>
                                            <p:strVal val="#ppt_h"/>
                                          </p:val>
                                        </p:tav>
                                      </p:tavLst>
                                    </p:anim>
                                    <p:anim calcmode="lin" valueType="num">
                                      <p:cBhvr>
                                        <p:cTn id="67" dur="1000" fill="hold"/>
                                        <p:tgtEl>
                                          <p:spTgt spid="1036"/>
                                        </p:tgtEl>
                                        <p:attrNameLst>
                                          <p:attrName>style.rotation</p:attrName>
                                        </p:attrNameLst>
                                      </p:cBhvr>
                                      <p:tavLst>
                                        <p:tav tm="0">
                                          <p:val>
                                            <p:fltVal val="90"/>
                                          </p:val>
                                        </p:tav>
                                        <p:tav tm="100000">
                                          <p:val>
                                            <p:fltVal val="0"/>
                                          </p:val>
                                        </p:tav>
                                      </p:tavLst>
                                    </p:anim>
                                    <p:animEffect transition="in" filter="fade">
                                      <p:cBhvr>
                                        <p:cTn id="68" dur="1000"/>
                                        <p:tgtEl>
                                          <p:spTgt spid="1036"/>
                                        </p:tgtEl>
                                      </p:cBhvr>
                                    </p:animEffect>
                                  </p:childTnLst>
                                </p:cTn>
                              </p:par>
                              <p:par>
                                <p:cTn id="69" presetID="31" presetClass="entr" presetSubtype="0" fill="hold" nodeType="withEffect">
                                  <p:stCondLst>
                                    <p:cond delay="0"/>
                                  </p:stCondLst>
                                  <p:childTnLst>
                                    <p:set>
                                      <p:cBhvr>
                                        <p:cTn id="70" dur="1" fill="hold">
                                          <p:stCondLst>
                                            <p:cond delay="0"/>
                                          </p:stCondLst>
                                        </p:cTn>
                                        <p:tgtEl>
                                          <p:spTgt spid="1034"/>
                                        </p:tgtEl>
                                        <p:attrNameLst>
                                          <p:attrName>style.visibility</p:attrName>
                                        </p:attrNameLst>
                                      </p:cBhvr>
                                      <p:to>
                                        <p:strVal val="visible"/>
                                      </p:to>
                                    </p:set>
                                    <p:anim calcmode="lin" valueType="num">
                                      <p:cBhvr>
                                        <p:cTn id="71" dur="1000" fill="hold"/>
                                        <p:tgtEl>
                                          <p:spTgt spid="1034"/>
                                        </p:tgtEl>
                                        <p:attrNameLst>
                                          <p:attrName>ppt_w</p:attrName>
                                        </p:attrNameLst>
                                      </p:cBhvr>
                                      <p:tavLst>
                                        <p:tav tm="0">
                                          <p:val>
                                            <p:fltVal val="0"/>
                                          </p:val>
                                        </p:tav>
                                        <p:tav tm="100000">
                                          <p:val>
                                            <p:strVal val="#ppt_w"/>
                                          </p:val>
                                        </p:tav>
                                      </p:tavLst>
                                    </p:anim>
                                    <p:anim calcmode="lin" valueType="num">
                                      <p:cBhvr>
                                        <p:cTn id="72" dur="1000" fill="hold"/>
                                        <p:tgtEl>
                                          <p:spTgt spid="1034"/>
                                        </p:tgtEl>
                                        <p:attrNameLst>
                                          <p:attrName>ppt_h</p:attrName>
                                        </p:attrNameLst>
                                      </p:cBhvr>
                                      <p:tavLst>
                                        <p:tav tm="0">
                                          <p:val>
                                            <p:fltVal val="0"/>
                                          </p:val>
                                        </p:tav>
                                        <p:tav tm="100000">
                                          <p:val>
                                            <p:strVal val="#ppt_h"/>
                                          </p:val>
                                        </p:tav>
                                      </p:tavLst>
                                    </p:anim>
                                    <p:anim calcmode="lin" valueType="num">
                                      <p:cBhvr>
                                        <p:cTn id="73" dur="1000" fill="hold"/>
                                        <p:tgtEl>
                                          <p:spTgt spid="1034"/>
                                        </p:tgtEl>
                                        <p:attrNameLst>
                                          <p:attrName>style.rotation</p:attrName>
                                        </p:attrNameLst>
                                      </p:cBhvr>
                                      <p:tavLst>
                                        <p:tav tm="0">
                                          <p:val>
                                            <p:fltVal val="90"/>
                                          </p:val>
                                        </p:tav>
                                        <p:tav tm="100000">
                                          <p:val>
                                            <p:fltVal val="0"/>
                                          </p:val>
                                        </p:tav>
                                      </p:tavLst>
                                    </p:anim>
                                    <p:animEffect transition="in" filter="fade">
                                      <p:cBhvr>
                                        <p:cTn id="74" dur="1000"/>
                                        <p:tgtEl>
                                          <p:spTgt spid="1034"/>
                                        </p:tgtEl>
                                      </p:cBhvr>
                                    </p:animEffect>
                                  </p:childTnLst>
                                </p:cTn>
                              </p:par>
                              <p:par>
                                <p:cTn id="75" presetID="31"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 calcmode="lin" valueType="num">
                                      <p:cBhvr>
                                        <p:cTn id="77" dur="1000" fill="hold"/>
                                        <p:tgtEl>
                                          <p:spTgt spid="1032"/>
                                        </p:tgtEl>
                                        <p:attrNameLst>
                                          <p:attrName>ppt_w</p:attrName>
                                        </p:attrNameLst>
                                      </p:cBhvr>
                                      <p:tavLst>
                                        <p:tav tm="0">
                                          <p:val>
                                            <p:fltVal val="0"/>
                                          </p:val>
                                        </p:tav>
                                        <p:tav tm="100000">
                                          <p:val>
                                            <p:strVal val="#ppt_w"/>
                                          </p:val>
                                        </p:tav>
                                      </p:tavLst>
                                    </p:anim>
                                    <p:anim calcmode="lin" valueType="num">
                                      <p:cBhvr>
                                        <p:cTn id="78" dur="1000" fill="hold"/>
                                        <p:tgtEl>
                                          <p:spTgt spid="1032"/>
                                        </p:tgtEl>
                                        <p:attrNameLst>
                                          <p:attrName>ppt_h</p:attrName>
                                        </p:attrNameLst>
                                      </p:cBhvr>
                                      <p:tavLst>
                                        <p:tav tm="0">
                                          <p:val>
                                            <p:fltVal val="0"/>
                                          </p:val>
                                        </p:tav>
                                        <p:tav tm="100000">
                                          <p:val>
                                            <p:strVal val="#ppt_h"/>
                                          </p:val>
                                        </p:tav>
                                      </p:tavLst>
                                    </p:anim>
                                    <p:anim calcmode="lin" valueType="num">
                                      <p:cBhvr>
                                        <p:cTn id="79" dur="1000" fill="hold"/>
                                        <p:tgtEl>
                                          <p:spTgt spid="1032"/>
                                        </p:tgtEl>
                                        <p:attrNameLst>
                                          <p:attrName>style.rotation</p:attrName>
                                        </p:attrNameLst>
                                      </p:cBhvr>
                                      <p:tavLst>
                                        <p:tav tm="0">
                                          <p:val>
                                            <p:fltVal val="90"/>
                                          </p:val>
                                        </p:tav>
                                        <p:tav tm="100000">
                                          <p:val>
                                            <p:fltVal val="0"/>
                                          </p:val>
                                        </p:tav>
                                      </p:tavLst>
                                    </p:anim>
                                    <p:animEffect transition="in" filter="fade">
                                      <p:cBhvr>
                                        <p:cTn id="80"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3" grpId="0" animBg="1"/>
      <p:bldP spid="27" grpId="0" animBg="1"/>
      <p:bldP spid="2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75943" y="1598221"/>
            <a:ext cx="11828016" cy="3770314"/>
          </a:xfrm>
        </p:spPr>
        <p:txBody>
          <a:bodyPr>
            <a:noAutofit/>
          </a:bodyPr>
          <a:lstStyle/>
          <a:p>
            <a:pPr marL="457200" indent="-457200">
              <a:buAutoNum type="arabicPeriod"/>
            </a:pPr>
            <a:r>
              <a:rPr lang="en-US" altLang="zh-MO" dirty="0">
                <a:latin typeface="Aharoni" panose="02010803020104030203" pitchFamily="2" charset="-79"/>
                <a:cs typeface="Aharoni" panose="02010803020104030203" pitchFamily="2" charset="-79"/>
              </a:rPr>
              <a:t>Which one is the topic sentence? </a:t>
            </a:r>
          </a:p>
          <a:p>
            <a:pPr marL="0" indent="0">
              <a:buNone/>
            </a:pPr>
            <a:r>
              <a:rPr lang="en-US" altLang="zh-MO" sz="3200" dirty="0">
                <a:latin typeface="Times New Roman" panose="02020603050405020304" pitchFamily="18" charset="0"/>
                <a:cs typeface="Times New Roman" panose="02020603050405020304" pitchFamily="18" charset="0"/>
              </a:rPr>
              <a:t>      </a:t>
            </a:r>
            <a:r>
              <a:rPr lang="en-US" altLang="zh-MO" b="1" dirty="0">
                <a:solidFill>
                  <a:srgbClr val="003398"/>
                </a:solidFill>
                <a:latin typeface="Times New Roman" panose="02020603050405020304" pitchFamily="18" charset="0"/>
                <a:cs typeface="Times New Roman" panose="02020603050405020304" pitchFamily="18" charset="0"/>
              </a:rPr>
              <a:t>The </a:t>
            </a:r>
            <a:r>
              <a:rPr lang="en-US" altLang="zh-MO" b="1" dirty="0">
                <a:solidFill>
                  <a:srgbClr val="FF0000"/>
                </a:solidFill>
                <a:latin typeface="Times New Roman" panose="02020603050405020304" pitchFamily="18" charset="0"/>
                <a:cs typeface="Times New Roman" panose="02020603050405020304" pitchFamily="18" charset="0"/>
              </a:rPr>
              <a:t>first</a:t>
            </a:r>
            <a:r>
              <a:rPr lang="en-US" altLang="zh-MO" b="1" dirty="0">
                <a:solidFill>
                  <a:srgbClr val="003398"/>
                </a:solidFill>
                <a:latin typeface="Times New Roman" panose="02020603050405020304" pitchFamily="18" charset="0"/>
                <a:cs typeface="Times New Roman" panose="02020603050405020304" pitchFamily="18" charset="0"/>
              </a:rPr>
              <a:t> sentence is the topic sentence.</a:t>
            </a:r>
          </a:p>
          <a:p>
            <a:pPr marL="457200" indent="-457200">
              <a:buAutoNum type="arabicPeriod" startAt="2"/>
            </a:pPr>
            <a:r>
              <a:rPr lang="en-US" altLang="zh-MO" dirty="0">
                <a:latin typeface="Aharoni" panose="02010803020104030203" pitchFamily="2" charset="-79"/>
                <a:cs typeface="Aharoni" panose="02010803020104030203" pitchFamily="2" charset="-79"/>
              </a:rPr>
              <a:t>What type of </a:t>
            </a:r>
            <a:r>
              <a:rPr lang="en-US" altLang="zh-MO" dirty="0">
                <a:solidFill>
                  <a:srgbClr val="FF0000"/>
                </a:solidFill>
                <a:latin typeface="Aharoni" panose="02010803020104030203" pitchFamily="2" charset="-79"/>
                <a:cs typeface="Aharoni" panose="02010803020104030203" pitchFamily="2" charset="-79"/>
              </a:rPr>
              <a:t>details</a:t>
            </a:r>
            <a:r>
              <a:rPr lang="en-US" altLang="zh-MO" dirty="0">
                <a:latin typeface="Aharoni" panose="02010803020104030203" pitchFamily="2" charset="-79"/>
                <a:cs typeface="Aharoni" panose="02010803020104030203" pitchFamily="2" charset="-79"/>
              </a:rPr>
              <a:t> is used to </a:t>
            </a:r>
            <a:r>
              <a:rPr lang="en-US" altLang="zh-MO" dirty="0">
                <a:solidFill>
                  <a:srgbClr val="FF0000"/>
                </a:solidFill>
                <a:latin typeface="Aharoni" panose="02010803020104030203" pitchFamily="2" charset="-79"/>
                <a:cs typeface="Aharoni" panose="02010803020104030203" pitchFamily="2" charset="-79"/>
              </a:rPr>
              <a:t>support</a:t>
            </a:r>
            <a:r>
              <a:rPr lang="en-US" altLang="zh-MO" dirty="0">
                <a:latin typeface="Aharoni" panose="02010803020104030203" pitchFamily="2" charset="-79"/>
                <a:cs typeface="Aharoni" panose="02010803020104030203" pitchFamily="2" charset="-79"/>
              </a:rPr>
              <a:t> the author’s idea in this paragraph?</a:t>
            </a:r>
          </a:p>
          <a:p>
            <a:pPr marL="0" indent="0">
              <a:buNone/>
            </a:pPr>
            <a:r>
              <a:rPr lang="en-US" altLang="zh-MO" dirty="0">
                <a:latin typeface="Aharoni" panose="02010803020104030203" pitchFamily="2" charset="-79"/>
                <a:cs typeface="Aharoni" panose="02010803020104030203" pitchFamily="2" charset="-79"/>
              </a:rPr>
              <a:t>     </a:t>
            </a:r>
            <a:r>
              <a:rPr lang="en-US" altLang="zh-MO" b="1" dirty="0">
                <a:solidFill>
                  <a:srgbClr val="003398"/>
                </a:solidFill>
                <a:latin typeface="Times New Roman" panose="02020603050405020304" pitchFamily="18" charset="0"/>
                <a:cs typeface="Times New Roman" panose="02020603050405020304" pitchFamily="18" charset="0"/>
              </a:rPr>
              <a:t>A. Facts     	B. Examples              C. Explanation </a:t>
            </a:r>
          </a:p>
          <a:p>
            <a:pPr marL="457200" indent="-457200">
              <a:buAutoNum type="arabicPeriod" startAt="3"/>
            </a:pPr>
            <a:r>
              <a:rPr lang="en-US" altLang="zh-MO" dirty="0">
                <a:latin typeface="Aharoni" panose="02010803020104030203" pitchFamily="2" charset="-79"/>
                <a:cs typeface="Aharoni" panose="02010803020104030203" pitchFamily="2" charset="-79"/>
              </a:rPr>
              <a:t>What’s the use of “</a:t>
            </a:r>
            <a:r>
              <a:rPr lang="en-US" altLang="zh-MO" dirty="0">
                <a:solidFill>
                  <a:srgbClr val="FF0000"/>
                </a:solidFill>
                <a:latin typeface="Aharoni" panose="02010803020104030203" pitchFamily="2" charset="-79"/>
                <a:cs typeface="Aharoni" panose="02010803020104030203" pitchFamily="2" charset="-79"/>
              </a:rPr>
              <a:t>not only…but also…” </a:t>
            </a:r>
            <a:r>
              <a:rPr lang="en-US" altLang="zh-MO" dirty="0">
                <a:latin typeface="Aharoni" panose="02010803020104030203" pitchFamily="2" charset="-79"/>
                <a:cs typeface="Aharoni" panose="02010803020104030203" pitchFamily="2" charset="-79"/>
              </a:rPr>
              <a:t>structure in sentence two?</a:t>
            </a:r>
          </a:p>
          <a:p>
            <a:pPr marL="0" indent="0">
              <a:lnSpc>
                <a:spcPts val="2600"/>
              </a:lnSpc>
              <a:buNone/>
            </a:pPr>
            <a:r>
              <a:rPr lang="en-US" altLang="zh-MO" b="1" kern="900" dirty="0">
                <a:solidFill>
                  <a:srgbClr val="003398"/>
                </a:solidFill>
                <a:latin typeface="Times New Roman" panose="02020603050405020304" pitchFamily="18" charset="0"/>
                <a:cs typeface="Times New Roman" panose="02020603050405020304" pitchFamily="18" charset="0"/>
              </a:rPr>
              <a:t>      </a:t>
            </a:r>
            <a:r>
              <a:rPr lang="en-US" altLang="zh-MO" sz="2600" b="1" kern="900" dirty="0">
                <a:solidFill>
                  <a:srgbClr val="003398"/>
                </a:solidFill>
                <a:latin typeface="Times New Roman" panose="02020603050405020304" pitchFamily="18" charset="0"/>
                <a:cs typeface="Times New Roman" panose="02020603050405020304" pitchFamily="18" charset="0"/>
              </a:rPr>
              <a:t>It is a </a:t>
            </a:r>
            <a:r>
              <a:rPr lang="en-US" altLang="zh-MO" sz="2600" b="1" kern="900" dirty="0">
                <a:solidFill>
                  <a:srgbClr val="FF0000"/>
                </a:solidFill>
                <a:latin typeface="Times New Roman" panose="02020603050405020304" pitchFamily="18" charset="0"/>
                <a:cs typeface="Times New Roman" panose="02020603050405020304" pitchFamily="18" charset="0"/>
              </a:rPr>
              <a:t>partial inversion </a:t>
            </a:r>
          </a:p>
          <a:p>
            <a:pPr marL="0" indent="0">
              <a:lnSpc>
                <a:spcPts val="2600"/>
              </a:lnSpc>
              <a:buNone/>
            </a:pPr>
            <a:r>
              <a:rPr lang="en-US" altLang="zh-MO" sz="2600" b="1" kern="900" dirty="0">
                <a:solidFill>
                  <a:srgbClr val="FF0000"/>
                </a:solidFill>
                <a:latin typeface="Times New Roman" panose="02020603050405020304" pitchFamily="18" charset="0"/>
                <a:cs typeface="Times New Roman" panose="02020603050405020304" pitchFamily="18" charset="0"/>
              </a:rPr>
              <a:t>      </a:t>
            </a:r>
            <a:r>
              <a:rPr lang="en-US" altLang="zh-MO" sz="2600" b="1" kern="900" dirty="0">
                <a:solidFill>
                  <a:srgbClr val="003398"/>
                </a:solidFill>
                <a:latin typeface="Times New Roman" panose="02020603050405020304" pitchFamily="18" charset="0"/>
                <a:cs typeface="Times New Roman" panose="02020603050405020304" pitchFamily="18" charset="0"/>
              </a:rPr>
              <a:t>which is to </a:t>
            </a:r>
            <a:r>
              <a:rPr lang="en-US" altLang="zh-MO" sz="2600" b="1" kern="900" dirty="0">
                <a:solidFill>
                  <a:srgbClr val="FF0000"/>
                </a:solidFill>
                <a:latin typeface="Times New Roman" panose="02020603050405020304" pitchFamily="18" charset="0"/>
                <a:cs typeface="Times New Roman" panose="02020603050405020304" pitchFamily="18" charset="0"/>
              </a:rPr>
              <a:t>highlight</a:t>
            </a:r>
            <a:r>
              <a:rPr lang="en-US" altLang="zh-MO" sz="2600" b="1" kern="900" dirty="0">
                <a:solidFill>
                  <a:srgbClr val="003398"/>
                </a:solidFill>
                <a:latin typeface="Times New Roman" panose="02020603050405020304" pitchFamily="18" charset="0"/>
                <a:cs typeface="Times New Roman" panose="02020603050405020304" pitchFamily="18" charset="0"/>
              </a:rPr>
              <a:t> </a:t>
            </a:r>
          </a:p>
          <a:p>
            <a:pPr marL="0" indent="0">
              <a:lnSpc>
                <a:spcPts val="2600"/>
              </a:lnSpc>
              <a:buNone/>
            </a:pPr>
            <a:r>
              <a:rPr lang="en-US" altLang="zh-MO" sz="2600" b="1" kern="900" dirty="0">
                <a:solidFill>
                  <a:srgbClr val="003398"/>
                </a:solidFill>
                <a:latin typeface="Times New Roman" panose="02020603050405020304" pitchFamily="18" charset="0"/>
                <a:cs typeface="Times New Roman" panose="02020603050405020304" pitchFamily="18" charset="0"/>
              </a:rPr>
              <a:t>      and to </a:t>
            </a:r>
            <a:r>
              <a:rPr lang="en-US" altLang="zh-MO" sz="2600" b="1" kern="900" dirty="0">
                <a:solidFill>
                  <a:srgbClr val="FF0000"/>
                </a:solidFill>
                <a:latin typeface="Times New Roman" panose="02020603050405020304" pitchFamily="18" charset="0"/>
                <a:cs typeface="Times New Roman" panose="02020603050405020304" pitchFamily="18" charset="0"/>
              </a:rPr>
              <a:t>emphasize</a:t>
            </a:r>
            <a:r>
              <a:rPr lang="en-US" altLang="zh-MO" sz="2600" b="1" kern="900" dirty="0">
                <a:solidFill>
                  <a:srgbClr val="003398"/>
                </a:solidFill>
                <a:latin typeface="Times New Roman" panose="02020603050405020304" pitchFamily="18" charset="0"/>
                <a:cs typeface="Times New Roman" panose="02020603050405020304" pitchFamily="18" charset="0"/>
              </a:rPr>
              <a:t> the </a:t>
            </a:r>
          </a:p>
          <a:p>
            <a:pPr marL="0" indent="0">
              <a:lnSpc>
                <a:spcPts val="2600"/>
              </a:lnSpc>
              <a:buNone/>
            </a:pPr>
            <a:r>
              <a:rPr lang="en-US" altLang="zh-MO" sz="2600" b="1" kern="900" dirty="0">
                <a:solidFill>
                  <a:srgbClr val="003398"/>
                </a:solidFill>
                <a:latin typeface="Times New Roman" panose="02020603050405020304" pitchFamily="18" charset="0"/>
                <a:cs typeface="Times New Roman" panose="02020603050405020304" pitchFamily="18" charset="0"/>
              </a:rPr>
              <a:t>      right way to protect </a:t>
            </a:r>
          </a:p>
          <a:p>
            <a:pPr marL="0" indent="0">
              <a:lnSpc>
                <a:spcPts val="2600"/>
              </a:lnSpc>
              <a:buNone/>
            </a:pPr>
            <a:r>
              <a:rPr lang="en-US" altLang="zh-MO" sz="2600" b="1" kern="900" dirty="0">
                <a:solidFill>
                  <a:srgbClr val="003398"/>
                </a:solidFill>
                <a:latin typeface="Times New Roman" panose="02020603050405020304" pitchFamily="18" charset="0"/>
                <a:cs typeface="Times New Roman" panose="02020603050405020304" pitchFamily="18" charset="0"/>
              </a:rPr>
              <a:t>      cultural relics.</a:t>
            </a:r>
          </a:p>
          <a:p>
            <a:pPr marL="457200" indent="-457200">
              <a:buAutoNum type="arabicPeriod"/>
            </a:pPr>
            <a:endParaRPr lang="en-US" altLang="zh-MO" dirty="0">
              <a:latin typeface="Aharoni" panose="02010803020104030203" pitchFamily="2" charset="-79"/>
              <a:cs typeface="Aharoni" panose="02010803020104030203" pitchFamily="2" charset="-79"/>
            </a:endParaRPr>
          </a:p>
          <a:p>
            <a:pPr marL="0" indent="0" algn="ctr">
              <a:buNone/>
            </a:pPr>
            <a:endParaRPr lang="en-US" altLang="zh-MO" dirty="0">
              <a:latin typeface="Aharoni" panose="02010803020104030203" pitchFamily="2" charset="-79"/>
              <a:cs typeface="Aharoni" panose="02010803020104030203" pitchFamily="2" charset="-79"/>
            </a:endParaRPr>
          </a:p>
          <a:p>
            <a:pPr marL="0" indent="0">
              <a:buNone/>
            </a:pPr>
            <a:endParaRPr lang="en-US" altLang="zh-MO" b="1" dirty="0">
              <a:solidFill>
                <a:srgbClr val="003398"/>
              </a:solidFill>
              <a:latin typeface="Aharoni" panose="02010803020104030203" pitchFamily="2" charset="-79"/>
              <a:cs typeface="Aharoni" panose="02010803020104030203" pitchFamily="2" charset="-79"/>
            </a:endParaRPr>
          </a:p>
          <a:p>
            <a:pPr marL="0" indent="0">
              <a:buNone/>
            </a:pPr>
            <a:endParaRPr lang="en-US" altLang="zh-MO" b="1" dirty="0">
              <a:solidFill>
                <a:srgbClr val="003398"/>
              </a:solidFill>
              <a:latin typeface="Aharoni" panose="02010803020104030203" pitchFamily="2" charset="-79"/>
              <a:cs typeface="Aharoni" panose="02010803020104030203" pitchFamily="2" charset="-79"/>
            </a:endParaRPr>
          </a:p>
          <a:p>
            <a:pPr marL="0" indent="0">
              <a:buNone/>
            </a:pPr>
            <a:endParaRPr lang="en-US" altLang="zh-MO" b="1" dirty="0">
              <a:solidFill>
                <a:srgbClr val="003398"/>
              </a:solidFill>
              <a:latin typeface="Aharoni" panose="02010803020104030203" pitchFamily="2" charset="-79"/>
              <a:cs typeface="Aharoni" panose="02010803020104030203" pitchFamily="2" charset="-79"/>
            </a:endParaRPr>
          </a:p>
          <a:p>
            <a:pPr marL="0" indent="0">
              <a:buNone/>
            </a:pPr>
            <a:endParaRPr lang="en-US" altLang="zh-MO"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508105"/>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Verdana" panose="020B0604030504040204" pitchFamily="34" charset="0"/>
                <a:ea typeface="Verdana" panose="020B0604030504040204" pitchFamily="34" charset="0"/>
                <a:cs typeface="Verdana" panose="020B0604030504040204" pitchFamily="34" charset="0"/>
              </a:rPr>
              <a:t>When the project ended in 1980, it was considered a great success. </a:t>
            </a:r>
            <a:r>
              <a:rPr lang="en-US" altLang="zh-MO" sz="2300" b="1" dirty="0">
                <a:solidFill>
                  <a:srgbClr val="FF0000"/>
                </a:solidFill>
                <a:latin typeface="Verdana" panose="020B0604030504040204" pitchFamily="34" charset="0"/>
                <a:ea typeface="Verdana" panose="020B0604030504040204" pitchFamily="34" charset="0"/>
                <a:cs typeface="Verdana" panose="020B0604030504040204" pitchFamily="34" charset="0"/>
              </a:rPr>
              <a:t>Not only </a:t>
            </a:r>
            <a:r>
              <a:rPr lang="en-US" altLang="zh-MO" sz="2300" b="1" dirty="0">
                <a:latin typeface="Verdana" panose="020B0604030504040204" pitchFamily="34" charset="0"/>
                <a:ea typeface="Verdana" panose="020B0604030504040204" pitchFamily="34" charset="0"/>
                <a:cs typeface="Verdana" panose="020B0604030504040204" pitchFamily="34" charset="0"/>
              </a:rPr>
              <a:t>had the countries found a path to the future that did not run over the relics of the past, </a:t>
            </a:r>
            <a:r>
              <a:rPr lang="en-US" altLang="zh-MO" sz="2300" b="1" dirty="0">
                <a:solidFill>
                  <a:srgbClr val="FF0000"/>
                </a:solidFill>
                <a:latin typeface="Verdana" panose="020B0604030504040204" pitchFamily="34" charset="0"/>
                <a:ea typeface="Verdana" panose="020B0604030504040204" pitchFamily="34" charset="0"/>
                <a:cs typeface="Verdana" panose="020B0604030504040204" pitchFamily="34" charset="0"/>
              </a:rPr>
              <a:t>but </a:t>
            </a:r>
            <a:r>
              <a:rPr lang="en-US" altLang="zh-MO" sz="2300" b="1" dirty="0">
                <a:latin typeface="Verdana" panose="020B0604030504040204" pitchFamily="34" charset="0"/>
                <a:ea typeface="Verdana" panose="020B0604030504040204" pitchFamily="34" charset="0"/>
                <a:cs typeface="Verdana" panose="020B0604030504040204" pitchFamily="34" charset="0"/>
              </a:rPr>
              <a:t>they had</a:t>
            </a:r>
            <a:r>
              <a:rPr lang="en-US" altLang="zh-MO" sz="2300" b="1" dirty="0">
                <a:solidFill>
                  <a:srgbClr val="FF0000"/>
                </a:solidFill>
                <a:latin typeface="Verdana" panose="020B0604030504040204" pitchFamily="34" charset="0"/>
                <a:ea typeface="Verdana" panose="020B0604030504040204" pitchFamily="34" charset="0"/>
                <a:cs typeface="Verdana" panose="020B0604030504040204" pitchFamily="34" charset="0"/>
              </a:rPr>
              <a:t> also </a:t>
            </a:r>
            <a:r>
              <a:rPr lang="en-US" altLang="zh-MO" sz="2300" b="1" dirty="0">
                <a:latin typeface="Verdana" panose="020B0604030504040204" pitchFamily="34" charset="0"/>
                <a:ea typeface="Verdana" panose="020B0604030504040204" pitchFamily="34" charset="0"/>
                <a:cs typeface="Verdana" panose="020B0604030504040204" pitchFamily="34" charset="0"/>
              </a:rPr>
              <a:t>learnt that it was possible for countries to work together to build a better tomorrow.</a:t>
            </a:r>
            <a:endParaRPr lang="zh-MO" altLang="en-US" sz="2300" b="1" dirty="0">
              <a:latin typeface="Verdana" panose="020B0604030504040204" pitchFamily="34" charset="0"/>
              <a:cs typeface="Verdana" panose="020B0604030504040204" pitchFamily="34" charset="0"/>
            </a:endParaRPr>
          </a:p>
        </p:txBody>
      </p:sp>
      <p:sp>
        <p:nvSpPr>
          <p:cNvPr id="5" name="矩形 4"/>
          <p:cNvSpPr/>
          <p:nvPr/>
        </p:nvSpPr>
        <p:spPr>
          <a:xfrm>
            <a:off x="6160923" y="3507468"/>
            <a:ext cx="423514" cy="523220"/>
          </a:xfrm>
          <a:prstGeom prst="rect">
            <a:avLst/>
          </a:prstGeom>
          <a:noFill/>
        </p:spPr>
        <p:txBody>
          <a:bodyPr wrap="none" lIns="91440" tIns="45720" rIns="91440" bIns="45720">
            <a:spAutoFit/>
          </a:bodyPr>
          <a:lstStyle/>
          <a:p>
            <a:pPr algn="ctr"/>
            <a:r>
              <a:rPr lang="en-US" altLang="zh-MO" sz="28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zh-MO" altLang="en-US" sz="2800" b="0" cap="none" spc="0" dirty="0">
              <a:ln w="0"/>
              <a:solidFill>
                <a:srgbClr val="FF0000"/>
              </a:solidFill>
              <a:effectLst>
                <a:outerShdw blurRad="38100" dist="19050" dir="2700000" algn="tl" rotWithShape="0">
                  <a:schemeClr val="dk1">
                    <a:alpha val="40000"/>
                  </a:schemeClr>
                </a:outerShdw>
              </a:effectLst>
            </a:endParaRPr>
          </a:p>
        </p:txBody>
      </p:sp>
      <p:pic>
        <p:nvPicPr>
          <p:cNvPr id="2050" name="Picture 2" descr="Aswan High Dam - above Aswan low Dam - Aswan High Dam, Aswan Traveller  Reviews - Tripadvi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544" y="4515217"/>
            <a:ext cx="3474050" cy="23427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stretch>
            <a:fillRect/>
          </a:stretch>
        </p:blipFill>
        <p:spPr>
          <a:xfrm>
            <a:off x="4267201" y="4519388"/>
            <a:ext cx="4412342" cy="2289314"/>
          </a:xfrm>
          <a:prstGeom prst="rect">
            <a:avLst/>
          </a:prstGeom>
          <a:ln>
            <a:noFill/>
          </a:ln>
          <a:effectLst>
            <a:softEdge rad="112500"/>
          </a:effectLst>
        </p:spPr>
      </p:pic>
      <p:sp>
        <p:nvSpPr>
          <p:cNvPr id="7" name="椭圆 6"/>
          <p:cNvSpPr/>
          <p:nvPr/>
        </p:nvSpPr>
        <p:spPr>
          <a:xfrm>
            <a:off x="7369398" y="5960589"/>
            <a:ext cx="831174"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244716" y="1989895"/>
            <a:ext cx="11651017" cy="4637984"/>
          </a:xfrm>
        </p:spPr>
        <p:txBody>
          <a:bodyPr>
            <a:normAutofit/>
          </a:bodyPr>
          <a:lstStyle/>
          <a:p>
            <a:pPr marL="457200" indent="-457200">
              <a:buAutoNum type="arabicPeriod"/>
            </a:pPr>
            <a:r>
              <a:rPr lang="en-US" altLang="zh-MO" sz="2600" dirty="0">
                <a:latin typeface="Aharoni" panose="02010803020104030203" pitchFamily="2" charset="-79"/>
                <a:cs typeface="Aharoni" panose="02010803020104030203" pitchFamily="2" charset="-79"/>
              </a:rPr>
              <a:t>Wh</a:t>
            </a:r>
            <a:r>
              <a:rPr lang="en-US" altLang="zh-CN" sz="2600" dirty="0">
                <a:latin typeface="Aharoni" panose="02010803020104030203" pitchFamily="2" charset="-79"/>
                <a:cs typeface="Aharoni" panose="02010803020104030203" pitchFamily="2" charset="-79"/>
              </a:rPr>
              <a:t>at is the </a:t>
            </a:r>
            <a:r>
              <a:rPr lang="en-US" altLang="zh-MO" sz="2600" b="1" dirty="0">
                <a:solidFill>
                  <a:srgbClr val="FF0000"/>
                </a:solidFill>
                <a:latin typeface="Aharoni" panose="02010803020104030203" pitchFamily="2" charset="-79"/>
                <a:cs typeface="Aharoni" panose="02010803020104030203" pitchFamily="2" charset="-79"/>
              </a:rPr>
              <a:t>spirit</a:t>
            </a:r>
            <a:r>
              <a:rPr lang="en-US" altLang="zh-MO" sz="2600" b="1" dirty="0">
                <a:latin typeface="Aharoni" panose="02010803020104030203" pitchFamily="2" charset="-79"/>
                <a:cs typeface="Aharoni" panose="02010803020104030203" pitchFamily="2" charset="-79"/>
              </a:rPr>
              <a:t> of the Aswan Dam project</a:t>
            </a:r>
            <a:r>
              <a:rPr lang="en-US" altLang="zh-MO" sz="2600" dirty="0">
                <a:latin typeface="Aharoni" panose="02010803020104030203" pitchFamily="2" charset="-79"/>
                <a:cs typeface="Aharoni" panose="02010803020104030203" pitchFamily="2" charset="-79"/>
              </a:rPr>
              <a:t>? </a:t>
            </a:r>
          </a:p>
          <a:p>
            <a:pPr marL="0" indent="0">
              <a:buNone/>
            </a:pPr>
            <a:r>
              <a:rPr lang="en-US" altLang="zh-MO" sz="2600" dirty="0">
                <a:latin typeface="Aharoni" panose="02010803020104030203" pitchFamily="2" charset="-79"/>
                <a:cs typeface="Aharoni" panose="02010803020104030203" pitchFamily="2" charset="-79"/>
              </a:rPr>
              <a:t>      </a:t>
            </a:r>
            <a:r>
              <a:rPr lang="en-US" altLang="zh-MO" sz="2600" b="1" dirty="0">
                <a:solidFill>
                  <a:srgbClr val="003398"/>
                </a:solidFill>
                <a:latin typeface="Times New Roman" panose="02020603050405020304" pitchFamily="18" charset="0"/>
                <a:cs typeface="Times New Roman" panose="02020603050405020304" pitchFamily="18" charset="0"/>
              </a:rPr>
              <a:t>International cooperation.</a:t>
            </a:r>
          </a:p>
          <a:p>
            <a:pPr marL="457200" indent="-457200">
              <a:buAutoNum type="arabicPeriod" startAt="2"/>
            </a:pPr>
            <a:r>
              <a:rPr lang="en-US" altLang="zh-MO" sz="2600" dirty="0">
                <a:latin typeface="Aharoni" panose="02010803020104030203" pitchFamily="2" charset="-79"/>
                <a:cs typeface="Aharoni" panose="02010803020104030203" pitchFamily="2" charset="-79"/>
              </a:rPr>
              <a:t>What </a:t>
            </a:r>
            <a:r>
              <a:rPr lang="en-US" altLang="zh-MO" sz="2600" dirty="0">
                <a:solidFill>
                  <a:srgbClr val="FF0000"/>
                </a:solidFill>
                <a:latin typeface="Aharoni" panose="02010803020104030203" pitchFamily="2" charset="-79"/>
                <a:cs typeface="Aharoni" panose="02010803020104030203" pitchFamily="2" charset="-79"/>
              </a:rPr>
              <a:t>rhetorical device </a:t>
            </a:r>
            <a:r>
              <a:rPr lang="en-US" altLang="zh-MO" sz="2600" dirty="0">
                <a:latin typeface="Aharoni" panose="02010803020104030203" pitchFamily="2" charset="-79"/>
                <a:cs typeface="Aharoni" panose="02010803020104030203" pitchFamily="2" charset="-79"/>
              </a:rPr>
              <a:t>is used in the last sentence? What’s the function? </a:t>
            </a:r>
          </a:p>
          <a:p>
            <a:pPr marL="0" indent="0">
              <a:buNone/>
            </a:pPr>
            <a:r>
              <a:rPr lang="en-US" altLang="zh-MO" sz="2600" b="1" dirty="0">
                <a:solidFill>
                  <a:srgbClr val="003398"/>
                </a:solidFill>
                <a:latin typeface="Times New Roman" panose="02020603050405020304" pitchFamily="18" charset="0"/>
                <a:cs typeface="Times New Roman" panose="02020603050405020304" pitchFamily="18" charset="0"/>
              </a:rPr>
              <a:t>      The final syllables of words “na</a:t>
            </a:r>
            <a:r>
              <a:rPr lang="en-US" altLang="zh-MO" sz="2600" b="1" dirty="0">
                <a:solidFill>
                  <a:srgbClr val="FF0000"/>
                </a:solidFill>
                <a:latin typeface="Times New Roman" panose="02020603050405020304" pitchFamily="18" charset="0"/>
                <a:cs typeface="Times New Roman" panose="02020603050405020304" pitchFamily="18" charset="0"/>
              </a:rPr>
              <a:t>tion</a:t>
            </a:r>
            <a:r>
              <a:rPr lang="en-US" altLang="zh-MO" sz="2600" b="1" dirty="0">
                <a:solidFill>
                  <a:srgbClr val="003398"/>
                </a:solidFill>
                <a:latin typeface="Times New Roman" panose="02020603050405020304" pitchFamily="18" charset="0"/>
                <a:cs typeface="Times New Roman" panose="02020603050405020304" pitchFamily="18" charset="0"/>
              </a:rPr>
              <a:t>” and “solu</a:t>
            </a:r>
            <a:r>
              <a:rPr lang="en-US" altLang="zh-MO" sz="2600" b="1" dirty="0">
                <a:solidFill>
                  <a:srgbClr val="FF0000"/>
                </a:solidFill>
                <a:latin typeface="Times New Roman" panose="02020603050405020304" pitchFamily="18" charset="0"/>
                <a:cs typeface="Times New Roman" panose="02020603050405020304" pitchFamily="18" charset="0"/>
              </a:rPr>
              <a:t>tion</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rhyme</a:t>
            </a:r>
            <a:r>
              <a:rPr lang="en-US" altLang="zh-MO" sz="2600" b="1" dirty="0">
                <a:solidFill>
                  <a:srgbClr val="003398"/>
                </a:solidFill>
                <a:latin typeface="Times New Roman" panose="02020603050405020304" pitchFamily="18" charset="0"/>
                <a:cs typeface="Times New Roman" panose="02020603050405020304" pitchFamily="18" charset="0"/>
              </a:rPr>
              <a:t>. It is to create a </a:t>
            </a:r>
            <a:r>
              <a:rPr lang="en-US" altLang="zh-MO" sz="2600" b="1" dirty="0">
                <a:solidFill>
                  <a:srgbClr val="FF0000"/>
                </a:solidFill>
                <a:latin typeface="Times New Roman" panose="02020603050405020304" pitchFamily="18" charset="0"/>
                <a:cs typeface="Times New Roman" panose="02020603050405020304" pitchFamily="18" charset="0"/>
              </a:rPr>
              <a:t>strong</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rhythm</a:t>
            </a:r>
            <a:r>
              <a:rPr lang="en-US" altLang="zh-MO" sz="2600" b="1" dirty="0">
                <a:solidFill>
                  <a:srgbClr val="003398"/>
                </a:solidFill>
                <a:latin typeface="Times New Roman" panose="02020603050405020304" pitchFamily="18" charset="0"/>
                <a:cs typeface="Times New Roman" panose="02020603050405020304" pitchFamily="18" charset="0"/>
              </a:rPr>
              <a:t> and </a:t>
            </a:r>
            <a:r>
              <a:rPr lang="en-US" altLang="zh-MO" sz="2600" b="1" dirty="0">
                <a:solidFill>
                  <a:srgbClr val="FF0000"/>
                </a:solidFill>
                <a:latin typeface="Times New Roman" panose="02020603050405020304" pitchFamily="18" charset="0"/>
                <a:cs typeface="Times New Roman" panose="02020603050405020304" pitchFamily="18" charset="0"/>
              </a:rPr>
              <a:t>rhythmic</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flow</a:t>
            </a:r>
            <a:r>
              <a:rPr lang="en-US" altLang="zh-MO" sz="2600" b="1" dirty="0">
                <a:solidFill>
                  <a:srgbClr val="003398"/>
                </a:solidFill>
                <a:latin typeface="Times New Roman" panose="02020603050405020304" pitchFamily="18" charset="0"/>
                <a:cs typeface="Times New Roman" panose="02020603050405020304" pitchFamily="18" charset="0"/>
              </a:rPr>
              <a:t> to the ending part that </a:t>
            </a:r>
            <a:r>
              <a:rPr lang="en-US" altLang="zh-MO" sz="2600" b="1" dirty="0">
                <a:solidFill>
                  <a:srgbClr val="FF0000"/>
                </a:solidFill>
                <a:latin typeface="Times New Roman" panose="02020603050405020304" pitchFamily="18" charset="0"/>
                <a:cs typeface="Times New Roman" panose="02020603050405020304" pitchFamily="18" charset="0"/>
              </a:rPr>
              <a:t>facilitates</a:t>
            </a:r>
            <a:r>
              <a:rPr lang="en-US" altLang="zh-MO" sz="2600" b="1" dirty="0">
                <a:solidFill>
                  <a:srgbClr val="003398"/>
                </a:solidFill>
                <a:latin typeface="Times New Roman" panose="02020603050405020304" pitchFamily="18" charset="0"/>
                <a:cs typeface="Times New Roman" panose="02020603050405020304" pitchFamily="18" charset="0"/>
              </a:rPr>
              <a:t> </a:t>
            </a:r>
            <a:r>
              <a:rPr lang="en-US" altLang="zh-MO" sz="2600" b="1" dirty="0">
                <a:solidFill>
                  <a:srgbClr val="FF0000"/>
                </a:solidFill>
                <a:latin typeface="Times New Roman" panose="02020603050405020304" pitchFamily="18" charset="0"/>
                <a:cs typeface="Times New Roman" panose="02020603050405020304" pitchFamily="18" charset="0"/>
              </a:rPr>
              <a:t>memorization</a:t>
            </a:r>
            <a:r>
              <a:rPr lang="en-US" altLang="zh-MO" sz="2600" b="1" dirty="0">
                <a:solidFill>
                  <a:srgbClr val="003398"/>
                </a:solidFill>
                <a:latin typeface="Times New Roman" panose="02020603050405020304" pitchFamily="18" charset="0"/>
                <a:cs typeface="Times New Roman" panose="02020603050405020304" pitchFamily="18" charset="0"/>
              </a:rPr>
              <a:t>.</a:t>
            </a:r>
          </a:p>
          <a:p>
            <a:pPr marL="514350" indent="-514350">
              <a:buAutoNum type="arabicPeriod" startAt="3"/>
            </a:pPr>
            <a:r>
              <a:rPr lang="en-US" altLang="zh-MO" sz="2600" dirty="0">
                <a:latin typeface="Aharoni" panose="02010803020104030203" pitchFamily="2" charset="-79"/>
                <a:cs typeface="Aharoni" panose="02010803020104030203" pitchFamily="2" charset="-79"/>
              </a:rPr>
              <a:t>What </a:t>
            </a:r>
            <a:r>
              <a:rPr lang="en-US" altLang="zh-MO" sz="2600" dirty="0">
                <a:solidFill>
                  <a:srgbClr val="FF0000"/>
                </a:solidFill>
                <a:latin typeface="Aharoni" panose="02010803020104030203" pitchFamily="2" charset="-79"/>
                <a:cs typeface="Aharoni" panose="02010803020104030203" pitchFamily="2" charset="-79"/>
              </a:rPr>
              <a:t>inspiration</a:t>
            </a:r>
            <a:r>
              <a:rPr lang="en-US" altLang="zh-MO" sz="2600" dirty="0">
                <a:latin typeface="Aharoni" panose="02010803020104030203" pitchFamily="2" charset="-79"/>
                <a:cs typeface="Aharoni" panose="02010803020104030203" pitchFamily="2" charset="-79"/>
              </a:rPr>
              <a:t> do we get from the last paragraph?</a:t>
            </a:r>
          </a:p>
          <a:p>
            <a:pPr marL="0" indent="0">
              <a:buNone/>
            </a:pPr>
            <a:r>
              <a:rPr lang="en-US" altLang="zh-MO" sz="2600" dirty="0">
                <a:latin typeface="Aharoni" panose="02010803020104030203" pitchFamily="2" charset="-79"/>
                <a:cs typeface="Aharoni" panose="02010803020104030203" pitchFamily="2" charset="-79"/>
              </a:rPr>
              <a:t>      </a:t>
            </a:r>
            <a:r>
              <a:rPr lang="en-US" altLang="zh-MO" sz="2600" b="1" dirty="0">
                <a:solidFill>
                  <a:srgbClr val="003398"/>
                </a:solidFill>
                <a:latin typeface="Times New Roman" panose="02020603050405020304" pitchFamily="18" charset="0"/>
                <a:cs typeface="Times New Roman" panose="02020603050405020304" pitchFamily="18" charset="0"/>
              </a:rPr>
              <a:t>In the time of globalization, we live in the global village. That’s why we need </a:t>
            </a:r>
            <a:r>
              <a:rPr lang="en-US" altLang="zh-MO" sz="2600" b="1" dirty="0">
                <a:solidFill>
                  <a:srgbClr val="FF0000"/>
                </a:solidFill>
                <a:latin typeface="Times New Roman" panose="02020603050405020304" pitchFamily="18" charset="0"/>
                <a:cs typeface="Times New Roman" panose="02020603050405020304" pitchFamily="18" charset="0"/>
              </a:rPr>
              <a:t>international team work </a:t>
            </a:r>
            <a:r>
              <a:rPr lang="en-US" altLang="zh-MO" sz="2600" b="1" dirty="0">
                <a:solidFill>
                  <a:srgbClr val="003398"/>
                </a:solidFill>
                <a:latin typeface="Times New Roman" panose="02020603050405020304" pitchFamily="18" charset="0"/>
                <a:cs typeface="Times New Roman" panose="02020603050405020304" pitchFamily="18" charset="0"/>
              </a:rPr>
              <a:t>when needed. At present, fighting Covid-19 is a good example of this.   </a:t>
            </a:r>
          </a:p>
          <a:p>
            <a:pPr marL="457200" indent="-457200">
              <a:buAutoNum type="arabicPeriod"/>
            </a:pPr>
            <a:endParaRPr lang="en-US" altLang="zh-MO" sz="2400" dirty="0">
              <a:latin typeface="Aharoni" panose="02010803020104030203" pitchFamily="2" charset="-79"/>
              <a:cs typeface="Aharoni" panose="02010803020104030203" pitchFamily="2" charset="-79"/>
            </a:endParaRPr>
          </a:p>
          <a:p>
            <a:pPr marL="0" indent="0">
              <a:buNone/>
            </a:pPr>
            <a:endParaRPr lang="en-US" altLang="zh-MO" sz="2400" b="1" dirty="0">
              <a:solidFill>
                <a:srgbClr val="003398"/>
              </a:solidFill>
              <a:latin typeface="Aharoni" panose="02010803020104030203" pitchFamily="2" charset="-79"/>
              <a:cs typeface="Aharoni" panose="02010803020104030203" pitchFamily="2" charset="-79"/>
            </a:endParaRPr>
          </a:p>
        </p:txBody>
      </p:sp>
      <p:sp>
        <p:nvSpPr>
          <p:cNvPr id="16" name="文本框 15"/>
          <p:cNvSpPr txBox="1"/>
          <p:nvPr/>
        </p:nvSpPr>
        <p:spPr>
          <a:xfrm>
            <a:off x="363984" y="97601"/>
            <a:ext cx="11407806" cy="1862048"/>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300" b="1" dirty="0">
                <a:latin typeface="Verdana" panose="020B0604030504040204" pitchFamily="34" charset="0"/>
                <a:ea typeface="Verdana" panose="020B0604030504040204" pitchFamily="34" charset="0"/>
                <a:cs typeface="Verdana" panose="020B0604030504040204" pitchFamily="34" charset="0"/>
              </a:rPr>
              <a:t>The spirit of the Aswan Dam project is still alive today. Perhaps the best example is shown by UNESCO, which runs a </a:t>
            </a:r>
            <a:r>
              <a:rPr lang="en-US" altLang="zh-MO" sz="2300" b="1" dirty="0" err="1">
                <a:latin typeface="Verdana" panose="020B0604030504040204" pitchFamily="34" charset="0"/>
                <a:ea typeface="Verdana" panose="020B0604030504040204" pitchFamily="34" charset="0"/>
                <a:cs typeface="Verdana" panose="020B0604030504040204" pitchFamily="34" charset="0"/>
              </a:rPr>
              <a:t>programme</a:t>
            </a:r>
            <a:r>
              <a:rPr lang="en-US" altLang="zh-MO" sz="2300" b="1" dirty="0">
                <a:latin typeface="Verdana" panose="020B0604030504040204" pitchFamily="34" charset="0"/>
                <a:ea typeface="Verdana" panose="020B0604030504040204" pitchFamily="34" charset="0"/>
                <a:cs typeface="Verdana" panose="020B0604030504040204" pitchFamily="34" charset="0"/>
              </a:rPr>
              <a:t> that prevents world cultural heritage sites around the world from disappearing. If a problem seems too difficult for a single nation, the global community can sometimes provide a solution.</a:t>
            </a:r>
          </a:p>
        </p:txBody>
      </p:sp>
      <p:sp>
        <p:nvSpPr>
          <p:cNvPr id="4" name="椭圆 3"/>
          <p:cNvSpPr/>
          <p:nvPr/>
        </p:nvSpPr>
        <p:spPr>
          <a:xfrm>
            <a:off x="10502726" y="1204920"/>
            <a:ext cx="1137731"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p:nvSpPr>
        <p:spPr>
          <a:xfrm>
            <a:off x="8284689" y="1555639"/>
            <a:ext cx="1381825" cy="368670"/>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新冠肺炎COVID-19 - Wellsure Medical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303" y="2022075"/>
            <a:ext cx="8392487" cy="457362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水印">
            <a:extLst>
              <a:ext uri="{FF2B5EF4-FFF2-40B4-BE49-F238E27FC236}">
                <a16:creationId xmlns:a16="http://schemas.microsoft.com/office/drawing/2014/main" id="{001BDC9A-399C-43DE-BC3C-D1EFA3C4D1D1}"/>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500" fill="hold"/>
                                        <p:tgtEl>
                                          <p:spTgt spid="1026"/>
                                        </p:tgtEl>
                                        <p:attrNameLst>
                                          <p:attrName>ppt_w</p:attrName>
                                        </p:attrNameLst>
                                      </p:cBhvr>
                                      <p:tavLst>
                                        <p:tav tm="0">
                                          <p:val>
                                            <p:fltVal val="0"/>
                                          </p:val>
                                        </p:tav>
                                        <p:tav tm="100000">
                                          <p:val>
                                            <p:strVal val="#ppt_w"/>
                                          </p:val>
                                        </p:tav>
                                      </p:tavLst>
                                    </p:anim>
                                    <p:anim calcmode="lin" valueType="num">
                                      <p:cBhvr>
                                        <p:cTn id="30" dur="500" fill="hold"/>
                                        <p:tgtEl>
                                          <p:spTgt spid="1026"/>
                                        </p:tgtEl>
                                        <p:attrNameLst>
                                          <p:attrName>ppt_h</p:attrName>
                                        </p:attrNameLst>
                                      </p:cBhvr>
                                      <p:tavLst>
                                        <p:tav tm="0">
                                          <p:val>
                                            <p:fltVal val="0"/>
                                          </p:val>
                                        </p:tav>
                                        <p:tav tm="100000">
                                          <p:val>
                                            <p:strVal val="#ppt_h"/>
                                          </p:val>
                                        </p:tav>
                                      </p:tavLst>
                                    </p:anim>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510338" y="6136578"/>
            <a:ext cx="11323723" cy="626172"/>
          </a:xfrm>
        </p:spPr>
        <p:txBody>
          <a:bodyPr/>
          <a:lstStyle/>
          <a:p>
            <a:pPr marL="0" indent="0">
              <a:buNone/>
            </a:pPr>
            <a:r>
              <a:rPr lang="en-US" altLang="zh-MO" sz="3200" b="1" dirty="0">
                <a:solidFill>
                  <a:srgbClr val="003398"/>
                </a:solidFill>
                <a:latin typeface="Times New Roman" panose="02020603050405020304" pitchFamily="18" charset="0"/>
                <a:cs typeface="Times New Roman" panose="02020603050405020304" pitchFamily="18" charset="0"/>
              </a:rPr>
              <a:t>        Almost 20 years. </a:t>
            </a:r>
            <a:r>
              <a:rPr lang="en-US" altLang="zh-MO" sz="3200" b="1" dirty="0">
                <a:solidFill>
                  <a:srgbClr val="FF0000"/>
                </a:solidFill>
                <a:latin typeface="Times New Roman" panose="02020603050405020304" pitchFamily="18" charset="0"/>
                <a:cs typeface="Times New Roman" panose="02020603050405020304" pitchFamily="18" charset="0"/>
              </a:rPr>
              <a:t>(Para. 4, last but one sentence)</a:t>
            </a:r>
          </a:p>
        </p:txBody>
      </p:sp>
      <p:sp>
        <p:nvSpPr>
          <p:cNvPr id="7" name="文本框 6"/>
          <p:cNvSpPr txBox="1"/>
          <p:nvPr/>
        </p:nvSpPr>
        <p:spPr>
          <a:xfrm>
            <a:off x="11323723" y="247650"/>
            <a:ext cx="868277" cy="769441"/>
          </a:xfrm>
          <a:prstGeom prst="rect">
            <a:avLst/>
          </a:prstGeom>
          <a:noFill/>
        </p:spPr>
        <p:txBody>
          <a:bodyPr wrap="square" rtlCol="0">
            <a:spAutoFit/>
          </a:bodyPr>
          <a:lstStyle/>
          <a:p>
            <a:pPr algn="just"/>
            <a:r>
              <a:rPr lang="en-US" altLang="zh-MO" sz="4400" b="1" dirty="0">
                <a:solidFill>
                  <a:srgbClr val="003398"/>
                </a:solidFill>
              </a:rPr>
              <a:t>P5</a:t>
            </a:r>
            <a:endParaRPr lang="zh-MO" altLang="en-US" sz="4400" b="1" dirty="0">
              <a:solidFill>
                <a:srgbClr val="003398"/>
              </a:solidFill>
            </a:endParaRPr>
          </a:p>
        </p:txBody>
      </p:sp>
      <p:sp>
        <p:nvSpPr>
          <p:cNvPr id="2" name="文本框 1"/>
          <p:cNvSpPr txBox="1"/>
          <p:nvPr/>
        </p:nvSpPr>
        <p:spPr>
          <a:xfrm>
            <a:off x="-1" y="0"/>
            <a:ext cx="2613891"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Post-reading</a:t>
            </a:r>
            <a:endParaRPr lang="zh-MO" altLang="en-US" sz="2400" dirty="0">
              <a:solidFill>
                <a:schemeClr val="bg1"/>
              </a:solidFill>
              <a:latin typeface="Aharoni" panose="02010803020104030203" pitchFamily="2" charset="-79"/>
              <a:cs typeface="Aharoni" panose="02010803020104030203" pitchFamily="2" charset="-79"/>
            </a:endParaRPr>
          </a:p>
        </p:txBody>
      </p:sp>
      <p:sp>
        <p:nvSpPr>
          <p:cNvPr id="3" name="文字方塊 2"/>
          <p:cNvSpPr txBox="1"/>
          <p:nvPr/>
        </p:nvSpPr>
        <p:spPr>
          <a:xfrm>
            <a:off x="361950" y="632370"/>
            <a:ext cx="12001500" cy="5570756"/>
          </a:xfrm>
          <a:prstGeom prst="rect">
            <a:avLst/>
          </a:prstGeom>
          <a:noFill/>
        </p:spPr>
        <p:txBody>
          <a:bodyPr wrap="square" rtlCol="0">
            <a:spAutoFit/>
          </a:bodyPr>
          <a:lstStyle/>
          <a:p>
            <a:r>
              <a:rPr lang="en-US" altLang="zh-HK" sz="2800" b="1" dirty="0">
                <a:solidFill>
                  <a:srgbClr val="00B050"/>
                </a:solidFill>
                <a:latin typeface="Verdana" panose="020B0604030504040204" pitchFamily="34" charset="0"/>
                <a:ea typeface="Verdana" panose="020B0604030504040204" pitchFamily="34" charset="0"/>
                <a:cs typeface="Verdana" panose="020B0604030504040204" pitchFamily="34" charset="0"/>
              </a:rPr>
              <a:t>3. </a:t>
            </a:r>
            <a:r>
              <a:rPr lang="en-US" altLang="zh-CN" sz="2800" b="1" dirty="0">
                <a:solidFill>
                  <a:srgbClr val="00B050"/>
                </a:solidFill>
                <a:latin typeface="Verdana" panose="020B0604030504040204" pitchFamily="34" charset="0"/>
                <a:ea typeface="Verdana" panose="020B0604030504040204" pitchFamily="34" charset="0"/>
                <a:cs typeface="Verdana" panose="020B0604030504040204" pitchFamily="34" charset="0"/>
              </a:rPr>
              <a:t>Read the text again and answer the questions.</a:t>
            </a:r>
          </a:p>
          <a:p>
            <a:endParaRPr lang="en-US" altLang="zh-CN" sz="2800" b="1" dirty="0">
              <a:solidFill>
                <a:srgbClr val="00B050"/>
              </a:solidFill>
              <a:latin typeface="Verdana" panose="020B0604030504040204" pitchFamily="34" charset="0"/>
              <a:ea typeface="Verdana" panose="020B0604030504040204" pitchFamily="34" charset="0"/>
              <a:cs typeface="Verdana" panose="020B0604030504040204" pitchFamily="34" charset="0"/>
            </a:endParaRPr>
          </a:p>
          <a:p>
            <a:r>
              <a:rPr lang="en-US" altLang="zh-HK" sz="2800" b="1" dirty="0">
                <a:latin typeface="Verdana" panose="020B0604030504040204" pitchFamily="34" charset="0"/>
                <a:ea typeface="Verdana" panose="020B0604030504040204" pitchFamily="34" charset="0"/>
                <a:cs typeface="Verdana" panose="020B0604030504040204" pitchFamily="34" charset="0"/>
              </a:rPr>
              <a:t>    1  Why did the Egyptian government want to attempt the building of the dam?</a:t>
            </a:r>
          </a:p>
          <a:p>
            <a:r>
              <a:rPr lang="en-US" altLang="zh-HK" sz="2800" b="1" dirty="0">
                <a:latin typeface="Verdana" panose="020B0604030504040204" pitchFamily="34" charset="0"/>
                <a:ea typeface="Verdana" panose="020B0604030504040204" pitchFamily="34" charset="0"/>
                <a:cs typeface="Verdana" panose="020B0604030504040204" pitchFamily="34" charset="0"/>
              </a:rPr>
              <a:t>       </a:t>
            </a:r>
            <a:r>
              <a:rPr lang="en-US" altLang="zh-MO" sz="3200" b="1" dirty="0">
                <a:solidFill>
                  <a:srgbClr val="003398"/>
                </a:solidFill>
                <a:latin typeface="Times New Roman" panose="02020603050405020304" pitchFamily="18" charset="0"/>
                <a:cs typeface="Times New Roman" panose="02020603050405020304" pitchFamily="18" charset="0"/>
              </a:rPr>
              <a:t>To control floods, produce electricity, supply water to more farmers in the area. </a:t>
            </a:r>
            <a:r>
              <a:rPr lang="en-US" altLang="zh-MO" sz="3200" b="1" dirty="0">
                <a:solidFill>
                  <a:srgbClr val="FF0000"/>
                </a:solidFill>
                <a:latin typeface="Times New Roman" panose="02020603050405020304" pitchFamily="18" charset="0"/>
                <a:cs typeface="Times New Roman" panose="02020603050405020304" pitchFamily="18" charset="0"/>
              </a:rPr>
              <a:t>(Para. 2, Sentence 2)</a:t>
            </a:r>
          </a:p>
          <a:p>
            <a:endParaRPr lang="en-US" altLang="zh-HK" sz="2800" b="1" dirty="0">
              <a:latin typeface="Verdana" panose="020B0604030504040204" pitchFamily="34" charset="0"/>
              <a:ea typeface="Verdana" panose="020B0604030504040204" pitchFamily="34" charset="0"/>
              <a:cs typeface="Verdana" panose="020B0604030504040204" pitchFamily="34" charset="0"/>
            </a:endParaRPr>
          </a:p>
          <a:p>
            <a:r>
              <a:rPr lang="en-US" altLang="zh-HK" sz="2800" b="1" dirty="0">
                <a:latin typeface="Verdana" panose="020B0604030504040204" pitchFamily="34" charset="0"/>
                <a:ea typeface="Verdana" panose="020B0604030504040204" pitchFamily="34" charset="0"/>
                <a:cs typeface="Verdana" panose="020B0604030504040204" pitchFamily="34" charset="0"/>
              </a:rPr>
              <a:t>    2  How were the temples and other cultural sites saved?</a:t>
            </a:r>
          </a:p>
          <a:p>
            <a:r>
              <a:rPr lang="en-US" altLang="zh-MO" sz="3200" b="1" dirty="0">
                <a:solidFill>
                  <a:srgbClr val="003398"/>
                </a:solidFill>
                <a:latin typeface="Times New Roman" panose="02020603050405020304" pitchFamily="18" charset="0"/>
                <a:cs typeface="Times New Roman" panose="02020603050405020304" pitchFamily="18" charset="0"/>
              </a:rPr>
              <a:t>          Taken down piece by  and piece, and then moved put back together again. </a:t>
            </a:r>
            <a:r>
              <a:rPr lang="en-US" altLang="zh-MO" sz="3200" b="1" dirty="0">
                <a:solidFill>
                  <a:srgbClr val="FF0000"/>
                </a:solidFill>
                <a:latin typeface="Times New Roman" panose="02020603050405020304" pitchFamily="18" charset="0"/>
                <a:cs typeface="Times New Roman" panose="02020603050405020304" pitchFamily="18" charset="0"/>
              </a:rPr>
              <a:t>(Para. 4, Sentence 2)</a:t>
            </a:r>
          </a:p>
          <a:p>
            <a:endParaRPr lang="en-US" altLang="zh-MO" sz="3200" b="1" dirty="0">
              <a:solidFill>
                <a:srgbClr val="003398"/>
              </a:solidFill>
              <a:latin typeface="Times New Roman" panose="02020603050405020304" pitchFamily="18" charset="0"/>
              <a:cs typeface="Times New Roman" panose="02020603050405020304" pitchFamily="18" charset="0"/>
            </a:endParaRPr>
          </a:p>
          <a:p>
            <a:r>
              <a:rPr lang="en-US" altLang="zh-HK" sz="2800" b="1" dirty="0">
                <a:latin typeface="Verdana" panose="020B0604030504040204" pitchFamily="34" charset="0"/>
                <a:ea typeface="Verdana" panose="020B0604030504040204" pitchFamily="34" charset="0"/>
                <a:cs typeface="Verdana" panose="020B0604030504040204" pitchFamily="34" charset="0"/>
              </a:rPr>
              <a:t>    3  How long did it take to complete the project?</a:t>
            </a:r>
            <a:endParaRPr lang="zh-HK" altLang="en-US" sz="2800" b="1" dirty="0">
              <a:latin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MO" altLang="en-US"/>
          </a:p>
        </p:txBody>
      </p:sp>
      <p:sp>
        <p:nvSpPr>
          <p:cNvPr id="3" name="副标题 2"/>
          <p:cNvSpPr>
            <a:spLocks noGrp="1"/>
          </p:cNvSpPr>
          <p:nvPr>
            <p:ph type="subTitle" idx="1"/>
          </p:nvPr>
        </p:nvSpPr>
        <p:spPr/>
        <p:txBody>
          <a:bodyPr/>
          <a:lstStyle/>
          <a:p>
            <a:endParaRPr lang="zh-MO" altLang="en-US"/>
          </a:p>
        </p:txBody>
      </p:sp>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40000"/>
                    </a14:imgEffect>
                    <a14:imgEffect>
                      <a14:saturation sat="149000"/>
                    </a14:imgEffect>
                  </a14:imgLayer>
                </a14:imgProps>
              </a:ext>
            </a:extLst>
          </a:blip>
          <a:stretch>
            <a:fillRect/>
          </a:stretch>
        </p:blipFill>
        <p:spPr>
          <a:xfrm>
            <a:off x="0" y="0"/>
            <a:ext cx="12191999" cy="6858000"/>
          </a:xfrm>
          <a:prstGeom prst="rect">
            <a:avLst/>
          </a:prstGeom>
        </p:spPr>
      </p:pic>
      <p:sp>
        <p:nvSpPr>
          <p:cNvPr id="5" name="矩形 4"/>
          <p:cNvSpPr/>
          <p:nvPr/>
        </p:nvSpPr>
        <p:spPr>
          <a:xfrm>
            <a:off x="10830187" y="6333687"/>
            <a:ext cx="1497397"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3200" b="1" cap="none" spc="0" dirty="0">
                <a:solidFill>
                  <a:schemeClr val="accent4"/>
                </a:solidFill>
                <a:effectLst/>
                <a:latin typeface="標楷體" panose="03000509000000000000" pitchFamily="65" charset="-120"/>
                <a:ea typeface="標楷體" panose="03000509000000000000" pitchFamily="65" charset="-120"/>
              </a:rPr>
              <a:t>赖会娣</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88231" y="2743204"/>
            <a:ext cx="2017294" cy="565484"/>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1959</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3" name="矩形: 圆角 12"/>
          <p:cNvSpPr/>
          <p:nvPr/>
        </p:nvSpPr>
        <p:spPr>
          <a:xfrm>
            <a:off x="2385010" y="2731673"/>
            <a:ext cx="2017294"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1960</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5" name="矩形: 圆角 14"/>
          <p:cNvSpPr/>
          <p:nvPr/>
        </p:nvSpPr>
        <p:spPr>
          <a:xfrm>
            <a:off x="4717885" y="2720143"/>
            <a:ext cx="1998364"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1961</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17" name="矩形: 圆角 16"/>
          <p:cNvSpPr/>
          <p:nvPr/>
        </p:nvSpPr>
        <p:spPr>
          <a:xfrm>
            <a:off x="7031830" y="2720143"/>
            <a:ext cx="2160929"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bg1"/>
                </a:solidFill>
                <a:latin typeface="Aharoni" panose="02010803020104030203" pitchFamily="2" charset="-79"/>
                <a:cs typeface="Aharoni" panose="02010803020104030203" pitchFamily="2" charset="-79"/>
              </a:rPr>
              <a:t>1961-1980</a:t>
            </a:r>
            <a:endParaRPr lang="zh-MO" altLang="en-US" sz="2800" b="1" dirty="0">
              <a:solidFill>
                <a:schemeClr val="bg1"/>
              </a:solidFill>
              <a:latin typeface="Aharoni" panose="02010803020104030203" pitchFamily="2" charset="-79"/>
              <a:cs typeface="Aharoni" panose="02010803020104030203" pitchFamily="2" charset="-79"/>
            </a:endParaRPr>
          </a:p>
        </p:txBody>
      </p:sp>
      <p:sp>
        <p:nvSpPr>
          <p:cNvPr id="19" name="矩形: 圆角 18"/>
          <p:cNvSpPr/>
          <p:nvPr/>
        </p:nvSpPr>
        <p:spPr>
          <a:xfrm>
            <a:off x="9293636" y="2721645"/>
            <a:ext cx="2069432" cy="588545"/>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3600" b="1" dirty="0">
                <a:solidFill>
                  <a:schemeClr val="bg1"/>
                </a:solidFill>
                <a:latin typeface="Aharoni" panose="02010803020104030203" pitchFamily="2" charset="-79"/>
                <a:cs typeface="Aharoni" panose="02010803020104030203" pitchFamily="2" charset="-79"/>
              </a:rPr>
              <a:t>1980</a:t>
            </a:r>
            <a:endParaRPr lang="zh-MO" altLang="en-US" sz="3600" b="1" dirty="0">
              <a:solidFill>
                <a:schemeClr val="bg1"/>
              </a:solidFill>
              <a:latin typeface="Aharoni" panose="02010803020104030203" pitchFamily="2" charset="-79"/>
              <a:cs typeface="Aharoni" panose="02010803020104030203" pitchFamily="2" charset="-79"/>
            </a:endParaRPr>
          </a:p>
        </p:txBody>
      </p:sp>
      <p:sp>
        <p:nvSpPr>
          <p:cNvPr id="22" name="矩形: 圆角 21"/>
          <p:cNvSpPr/>
          <p:nvPr/>
        </p:nvSpPr>
        <p:spPr>
          <a:xfrm>
            <a:off x="84221" y="4275224"/>
            <a:ext cx="2016170"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ask for UN for help</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24" name="矩形: 圆角 23"/>
          <p:cNvSpPr/>
          <p:nvPr/>
        </p:nvSpPr>
        <p:spPr>
          <a:xfrm>
            <a:off x="2338888" y="4311294"/>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rgbClr val="FF3300"/>
                </a:solidFill>
                <a:latin typeface="Times New Roman" panose="02020603050405020304" pitchFamily="18" charset="0"/>
                <a:cs typeface="Times New Roman" panose="02020603050405020304" pitchFamily="18" charset="0"/>
              </a:rPr>
              <a:t>start</a:t>
            </a:r>
            <a:r>
              <a:rPr lang="en-US" altLang="zh-CN" sz="2800" b="1" dirty="0">
                <a:solidFill>
                  <a:srgbClr val="FF3300"/>
                </a:solidFill>
                <a:latin typeface="Times New Roman" panose="02020603050405020304" pitchFamily="18" charset="0"/>
                <a:cs typeface="Times New Roman" panose="02020603050405020304" pitchFamily="18" charset="0"/>
              </a:rPr>
              <a:t>s</a:t>
            </a:r>
            <a:endParaRPr lang="zh-MO" altLang="en-US" sz="2800" b="1" dirty="0">
              <a:solidFill>
                <a:srgbClr val="FF3300"/>
              </a:solidFill>
              <a:latin typeface="Times New Roman" panose="02020603050405020304" pitchFamily="18" charset="0"/>
              <a:cs typeface="Times New Roman" panose="02020603050405020304" pitchFamily="18" charset="0"/>
            </a:endParaRPr>
          </a:p>
        </p:txBody>
      </p:sp>
      <p:sp>
        <p:nvSpPr>
          <p:cNvPr id="26" name="矩形: 圆角 25"/>
          <p:cNvSpPr/>
          <p:nvPr/>
        </p:nvSpPr>
        <p:spPr>
          <a:xfrm>
            <a:off x="4646817" y="4323336"/>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1</a:t>
            </a:r>
            <a:r>
              <a:rPr lang="en-US" altLang="zh-MO" sz="2800" b="1" baseline="30000" dirty="0">
                <a:solidFill>
                  <a:schemeClr val="tx1"/>
                </a:solidFill>
                <a:latin typeface="Times New Roman" panose="02020603050405020304" pitchFamily="18" charset="0"/>
                <a:cs typeface="Times New Roman" panose="02020603050405020304" pitchFamily="18" charset="0"/>
              </a:rPr>
              <a:t>st</a:t>
            </a:r>
            <a:r>
              <a:rPr lang="en-US" altLang="zh-MO" sz="2800" b="1" dirty="0">
                <a:solidFill>
                  <a:schemeClr val="tx1"/>
                </a:solidFill>
                <a:latin typeface="Times New Roman" panose="02020603050405020304" pitchFamily="18" charset="0"/>
                <a:cs typeface="Times New Roman" panose="02020603050405020304" pitchFamily="18" charset="0"/>
              </a:rPr>
              <a:t> temple removed</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28" name="矩形: 圆角 27"/>
          <p:cNvSpPr/>
          <p:nvPr/>
        </p:nvSpPr>
        <p:spPr>
          <a:xfrm>
            <a:off x="6966293" y="4287247"/>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chemeClr val="tx1"/>
                </a:solidFill>
                <a:latin typeface="Times New Roman" panose="02020603050405020304" pitchFamily="18" charset="0"/>
                <a:cs typeface="Times New Roman" panose="02020603050405020304" pitchFamily="18" charset="0"/>
              </a:rPr>
              <a:t>temples and relics rescued</a:t>
            </a:r>
            <a:endParaRPr lang="zh-MO" altLang="en-US" sz="2800" b="1" dirty="0">
              <a:solidFill>
                <a:schemeClr val="tx1"/>
              </a:solidFill>
              <a:latin typeface="Times New Roman" panose="02020603050405020304" pitchFamily="18" charset="0"/>
              <a:cs typeface="Times New Roman" panose="02020603050405020304" pitchFamily="18" charset="0"/>
            </a:endParaRPr>
          </a:p>
        </p:txBody>
      </p:sp>
      <p:sp>
        <p:nvSpPr>
          <p:cNvPr id="30" name="矩形: 圆角 29"/>
          <p:cNvSpPr/>
          <p:nvPr/>
        </p:nvSpPr>
        <p:spPr>
          <a:xfrm>
            <a:off x="9293636" y="4275220"/>
            <a:ext cx="2069432" cy="1267327"/>
          </a:xfrm>
          <a:prstGeom prst="roundRect">
            <a:avLst/>
          </a:prstGeom>
          <a:solidFill>
            <a:srgbClr val="00B0F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MO" sz="2800" b="1" dirty="0">
                <a:solidFill>
                  <a:srgbClr val="FF3300"/>
                </a:solidFill>
                <a:latin typeface="Times New Roman" panose="02020603050405020304" pitchFamily="18" charset="0"/>
                <a:cs typeface="Times New Roman" panose="02020603050405020304" pitchFamily="18" charset="0"/>
              </a:rPr>
              <a:t>completed</a:t>
            </a:r>
            <a:endParaRPr lang="zh-MO" altLang="en-US" sz="2800" b="1" dirty="0">
              <a:solidFill>
                <a:srgbClr val="FF3300"/>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a:off x="88231" y="3862141"/>
            <a:ext cx="11558337" cy="0"/>
          </a:xfrm>
          <a:prstGeom prst="straightConnector1">
            <a:avLst/>
          </a:prstGeom>
          <a:ln w="101600">
            <a:solidFill>
              <a:srgbClr val="3DBDEB"/>
            </a:solidFill>
            <a:tailEnd type="triangle"/>
          </a:ln>
        </p:spPr>
        <p:style>
          <a:lnRef idx="1">
            <a:schemeClr val="accent1"/>
          </a:lnRef>
          <a:fillRef idx="0">
            <a:schemeClr val="accent1"/>
          </a:fillRef>
          <a:effectRef idx="0">
            <a:schemeClr val="accent1"/>
          </a:effectRef>
          <a:fontRef idx="minor">
            <a:schemeClr val="tx1"/>
          </a:fontRef>
        </p:style>
      </p:cxnSp>
      <p:sp>
        <p:nvSpPr>
          <p:cNvPr id="36" name="流程图: 接点 35"/>
          <p:cNvSpPr/>
          <p:nvPr/>
        </p:nvSpPr>
        <p:spPr>
          <a:xfrm>
            <a:off x="926431" y="3777919"/>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38" name="流程图: 接点 37"/>
          <p:cNvSpPr/>
          <p:nvPr/>
        </p:nvSpPr>
        <p:spPr>
          <a:xfrm>
            <a:off x="3277351" y="3761875"/>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0" name="流程图: 接点 39"/>
          <p:cNvSpPr/>
          <p:nvPr/>
        </p:nvSpPr>
        <p:spPr>
          <a:xfrm>
            <a:off x="5656908" y="3781931"/>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2" name="流程图: 接点 41"/>
          <p:cNvSpPr/>
          <p:nvPr/>
        </p:nvSpPr>
        <p:spPr>
          <a:xfrm>
            <a:off x="8033777" y="3777919"/>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44" name="流程图: 接点 43"/>
          <p:cNvSpPr/>
          <p:nvPr/>
        </p:nvSpPr>
        <p:spPr>
          <a:xfrm>
            <a:off x="10314393" y="3761875"/>
            <a:ext cx="192505" cy="168442"/>
          </a:xfrm>
          <a:prstGeom prst="flowChartConnector">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3" name="文字方塊 2"/>
          <p:cNvSpPr txBox="1"/>
          <p:nvPr/>
        </p:nvSpPr>
        <p:spPr>
          <a:xfrm>
            <a:off x="-72570" y="124829"/>
            <a:ext cx="9480693" cy="2954655"/>
          </a:xfrm>
          <a:prstGeom prst="rect">
            <a:avLst/>
          </a:prstGeom>
          <a:noFill/>
        </p:spPr>
        <p:txBody>
          <a:bodyPr wrap="square" rtlCol="0">
            <a:spAutoFit/>
          </a:bodyPr>
          <a:lstStyle/>
          <a:p>
            <a:r>
              <a:rPr lang="en-US" altLang="zh-HK" sz="2400" b="1" kern="1100" spc="-150" dirty="0">
                <a:solidFill>
                  <a:srgbClr val="00B050"/>
                </a:solidFill>
                <a:latin typeface="Verdana" panose="020B0604030504040204" pitchFamily="34" charset="0"/>
                <a:ea typeface="Verdana" panose="020B0604030504040204" pitchFamily="34" charset="0"/>
                <a:cs typeface="Verdana" panose="020B0604030504040204" pitchFamily="34" charset="0"/>
              </a:rPr>
              <a:t>4 </a:t>
            </a:r>
            <a:r>
              <a:rPr lang="en-US" altLang="zh-CN" sz="2400" b="1" kern="1100" spc="-150" dirty="0">
                <a:solidFill>
                  <a:srgbClr val="00B050"/>
                </a:solidFill>
                <a:latin typeface="Verdana" panose="020B0604030504040204" pitchFamily="34" charset="0"/>
                <a:ea typeface="Verdana" panose="020B0604030504040204" pitchFamily="34" charset="0"/>
                <a:cs typeface="Verdana" panose="020B0604030504040204" pitchFamily="34" charset="0"/>
              </a:rPr>
              <a:t>Complete the timeline with the information from the text.</a:t>
            </a:r>
          </a:p>
          <a:p>
            <a:r>
              <a:rPr lang="en-US" altLang="zh-HK" sz="2000" b="1" dirty="0">
                <a:latin typeface="Verdana" panose="020B0604030504040204" pitchFamily="34" charset="0"/>
                <a:ea typeface="Verdana" panose="020B0604030504040204" pitchFamily="34" charset="0"/>
                <a:cs typeface="Verdana" panose="020B0604030504040204" pitchFamily="34" charset="0"/>
              </a:rPr>
              <a:t>  </a:t>
            </a:r>
            <a:r>
              <a:rPr lang="en-US" altLang="zh-HK" sz="2400" b="1" dirty="0">
                <a:latin typeface="Verdana" panose="020B0604030504040204" pitchFamily="34" charset="0"/>
                <a:ea typeface="Verdana" panose="020B0604030504040204" pitchFamily="34" charset="0"/>
                <a:cs typeface="Verdana" panose="020B0604030504040204" pitchFamily="34" charset="0"/>
              </a:rPr>
              <a:t>The project starts.  </a:t>
            </a:r>
          </a:p>
          <a:p>
            <a:r>
              <a:rPr lang="en-US" altLang="zh-HK" sz="2400" b="1" dirty="0">
                <a:latin typeface="Verdana" panose="020B0604030504040204" pitchFamily="34" charset="0"/>
                <a:ea typeface="Verdana" panose="020B0604030504040204" pitchFamily="34" charset="0"/>
                <a:cs typeface="Verdana" panose="020B0604030504040204" pitchFamily="34" charset="0"/>
              </a:rPr>
              <a:t>  The project is completed.</a:t>
            </a:r>
          </a:p>
          <a:p>
            <a:r>
              <a:rPr lang="en-US" altLang="zh-HK" sz="2400" b="1" dirty="0">
                <a:latin typeface="Verdana" panose="020B0604030504040204" pitchFamily="34" charset="0"/>
                <a:ea typeface="Verdana" panose="020B0604030504040204" pitchFamily="34" charset="0"/>
                <a:cs typeface="Verdana" panose="020B0604030504040204" pitchFamily="34" charset="0"/>
              </a:rPr>
              <a:t>  The first temples is moved.</a:t>
            </a:r>
          </a:p>
          <a:p>
            <a:r>
              <a:rPr lang="en-US" altLang="zh-HK" sz="2400" b="1" dirty="0">
                <a:latin typeface="Verdana" panose="020B0604030504040204" pitchFamily="34" charset="0"/>
                <a:ea typeface="Verdana" panose="020B0604030504040204" pitchFamily="34" charset="0"/>
                <a:cs typeface="Verdana" panose="020B0604030504040204" pitchFamily="34" charset="0"/>
              </a:rPr>
              <a:t>  The government asks the UN for help. </a:t>
            </a:r>
          </a:p>
          <a:p>
            <a:r>
              <a:rPr lang="en-US" altLang="zh-HK" sz="2400" b="1" dirty="0">
                <a:latin typeface="Verdana" panose="020B0604030504040204" pitchFamily="34" charset="0"/>
                <a:ea typeface="Verdana" panose="020B0604030504040204" pitchFamily="34" charset="0"/>
                <a:cs typeface="Verdana" panose="020B0604030504040204" pitchFamily="34" charset="0"/>
              </a:rPr>
              <a:t>  The temples and cultural relics are being rescued.</a:t>
            </a:r>
          </a:p>
          <a:p>
            <a:endParaRPr lang="en-US" altLang="zh-HK" sz="2400" b="1" dirty="0">
              <a:latin typeface="Verdana" panose="020B0604030504040204" pitchFamily="34" charset="0"/>
              <a:ea typeface="Verdana" panose="020B0604030504040204" pitchFamily="34" charset="0"/>
              <a:cs typeface="Verdana" panose="020B0604030504040204" pitchFamily="34" charset="0"/>
            </a:endParaRPr>
          </a:p>
          <a:p>
            <a:endParaRPr lang="zh-HK" altLang="en-US" b="1" dirty="0">
              <a:latin typeface="Verdana" panose="020B0604030504040204" pitchFamily="34" charset="0"/>
              <a:cs typeface="Verdana" panose="020B0604030504040204" pitchFamily="34" charset="0"/>
            </a:endParaRPr>
          </a:p>
        </p:txBody>
      </p:sp>
      <p:sp>
        <p:nvSpPr>
          <p:cNvPr id="4" name="文字方塊 3"/>
          <p:cNvSpPr txBox="1"/>
          <p:nvPr/>
        </p:nvSpPr>
        <p:spPr>
          <a:xfrm>
            <a:off x="9064753" y="376194"/>
            <a:ext cx="3243359" cy="2000548"/>
          </a:xfrm>
          <a:prstGeom prst="rect">
            <a:avLst/>
          </a:prstGeom>
          <a:solidFill>
            <a:schemeClr val="accent6">
              <a:lumMod val="20000"/>
              <a:lumOff val="80000"/>
            </a:schemeClr>
          </a:solidFill>
        </p:spPr>
        <p:txBody>
          <a:bodyPr wrap="square" rtlCol="0">
            <a:spAutoFit/>
          </a:bodyPr>
          <a:lstStyle/>
          <a:p>
            <a:pPr algn="ctr"/>
            <a:r>
              <a:rPr lang="en-US" altLang="zh-HK" sz="2400" b="1" dirty="0">
                <a:latin typeface="Aharoni" panose="02010803020104030203" pitchFamily="2" charset="-79"/>
                <a:cs typeface="Aharoni" panose="02010803020104030203" pitchFamily="2" charset="-79"/>
              </a:rPr>
              <a:t>Make a timeline</a:t>
            </a:r>
          </a:p>
          <a:p>
            <a:r>
              <a:rPr lang="en-US" altLang="zh-CN" sz="2000" b="1" dirty="0"/>
              <a:t>Making a timeline that shows when different events happened can help you understand how the events are connected to each other.</a:t>
            </a:r>
            <a:endParaRPr lang="zh-HK" altLang="en-US" sz="2000" b="1" dirty="0"/>
          </a:p>
        </p:txBody>
      </p:sp>
      <p:sp>
        <p:nvSpPr>
          <p:cNvPr id="5" name="AutoShape 2" descr="回形针图标| 图片，.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HK" altLang="en-US"/>
          </a:p>
        </p:txBody>
      </p:sp>
      <p:sp>
        <p:nvSpPr>
          <p:cNvPr id="6" name="AutoShape 4" descr="回形针图标| 图片，.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HK" altLang="en-US"/>
          </a:p>
        </p:txBody>
      </p:sp>
      <p:sp>
        <p:nvSpPr>
          <p:cNvPr id="21" name="文本框 6"/>
          <p:cNvSpPr txBox="1"/>
          <p:nvPr/>
        </p:nvSpPr>
        <p:spPr>
          <a:xfrm>
            <a:off x="11410807" y="-97755"/>
            <a:ext cx="868277" cy="769441"/>
          </a:xfrm>
          <a:prstGeom prst="rect">
            <a:avLst/>
          </a:prstGeom>
          <a:noFill/>
        </p:spPr>
        <p:txBody>
          <a:bodyPr wrap="square" rtlCol="0">
            <a:spAutoFit/>
          </a:bodyPr>
          <a:lstStyle/>
          <a:p>
            <a:pPr algn="just"/>
            <a:r>
              <a:rPr lang="en-US" altLang="zh-MO" sz="4400" b="1" dirty="0">
                <a:solidFill>
                  <a:srgbClr val="003398"/>
                </a:solidFill>
              </a:rPr>
              <a:t>P5</a:t>
            </a:r>
            <a:endParaRPr lang="zh-MO" altLang="en-US" sz="4400" b="1" dirty="0">
              <a:solidFill>
                <a:srgbClr val="003398"/>
              </a:solidFill>
            </a:endParaRPr>
          </a:p>
        </p:txBody>
      </p:sp>
      <p:pic>
        <p:nvPicPr>
          <p:cNvPr id="2" name="图片 1" descr="水印">
            <a:extLst>
              <a:ext uri="{FF2B5EF4-FFF2-40B4-BE49-F238E27FC236}">
                <a16:creationId xmlns:a16="http://schemas.microsoft.com/office/drawing/2014/main" id="{DE6FD5BD-4B0D-45AE-BD66-3FB540B7A077}"/>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P spid="22" grpId="0" animBg="1"/>
      <p:bldP spid="26" grpId="0"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736305" y="147827"/>
            <a:ext cx="4176062" cy="4351338"/>
          </a:xfrm>
        </p:spPr>
        <p:txBody>
          <a:bodyPr/>
          <a:lstStyle/>
          <a:p>
            <a:pPr algn="just"/>
            <a:r>
              <a:rPr lang="en-US" altLang="zh-MO" b="1" dirty="0">
                <a:latin typeface="Aharoni" panose="02010803020104030203" pitchFamily="2" charset="-79"/>
                <a:cs typeface="Aharoni" panose="02010803020104030203" pitchFamily="2" charset="-79"/>
              </a:rPr>
              <a:t>Discuss in groups.</a:t>
            </a:r>
          </a:p>
          <a:p>
            <a:pPr algn="just"/>
            <a:r>
              <a:rPr lang="en-US" altLang="zh-MO" b="1" dirty="0">
                <a:latin typeface="Aharoni" panose="02010803020104030203" pitchFamily="2" charset="-79"/>
                <a:cs typeface="Aharoni" panose="02010803020104030203" pitchFamily="2" charset="-79"/>
              </a:rPr>
              <a:t>Divide the passage into </a:t>
            </a:r>
            <a:r>
              <a:rPr lang="en-US" altLang="zh-MO" b="1" dirty="0">
                <a:solidFill>
                  <a:srgbClr val="FF0000"/>
                </a:solidFill>
                <a:latin typeface="Aharoni" panose="02010803020104030203" pitchFamily="2" charset="-79"/>
                <a:cs typeface="Aharoni" panose="02010803020104030203" pitchFamily="2" charset="-79"/>
              </a:rPr>
              <a:t>three</a:t>
            </a:r>
            <a:r>
              <a:rPr lang="en-US" altLang="zh-MO" b="1" dirty="0">
                <a:latin typeface="Aharoni" panose="02010803020104030203" pitchFamily="2" charset="-79"/>
                <a:cs typeface="Aharoni" panose="02010803020104030203" pitchFamily="2" charset="-79"/>
              </a:rPr>
              <a:t> parts. </a:t>
            </a:r>
          </a:p>
          <a:p>
            <a:pPr algn="just"/>
            <a:r>
              <a:rPr lang="en-US" altLang="zh-MO" b="1" dirty="0">
                <a:latin typeface="Aharoni" panose="02010803020104030203" pitchFamily="2" charset="-79"/>
                <a:cs typeface="Aharoni" panose="02010803020104030203" pitchFamily="2" charset="-79"/>
              </a:rPr>
              <a:t>Draw a </a:t>
            </a:r>
            <a:r>
              <a:rPr lang="en-US" altLang="zh-MO" b="1" dirty="0">
                <a:solidFill>
                  <a:srgbClr val="FF0000"/>
                </a:solidFill>
                <a:latin typeface="Aharoni" panose="02010803020104030203" pitchFamily="2" charset="-79"/>
                <a:cs typeface="Aharoni" panose="02010803020104030203" pitchFamily="2" charset="-79"/>
              </a:rPr>
              <a:t>mind map </a:t>
            </a:r>
            <a:r>
              <a:rPr lang="en-US" altLang="zh-MO" b="1" dirty="0">
                <a:latin typeface="Aharoni" panose="02010803020104030203" pitchFamily="2" charset="-79"/>
                <a:cs typeface="Aharoni" panose="02010803020104030203" pitchFamily="2" charset="-79"/>
              </a:rPr>
              <a:t>of the text.</a:t>
            </a:r>
          </a:p>
          <a:p>
            <a:pPr marL="0" indent="0" algn="just">
              <a:buNone/>
            </a:pPr>
            <a:r>
              <a:rPr lang="en-US" altLang="zh-MO" b="1" dirty="0">
                <a:latin typeface="Aharoni" panose="02010803020104030203" pitchFamily="2" charset="-79"/>
                <a:cs typeface="Aharoni" panose="02010803020104030203" pitchFamily="2" charset="-79"/>
              </a:rPr>
              <a:t> </a:t>
            </a:r>
            <a:endParaRPr lang="zh-MO" altLang="en-US" b="1" dirty="0">
              <a:latin typeface="Aharoni" panose="02010803020104030203" pitchFamily="2" charset="-79"/>
              <a:cs typeface="Aharoni" panose="02010803020104030203" pitchFamily="2" charset="-79"/>
            </a:endParaRPr>
          </a:p>
        </p:txBody>
      </p:sp>
      <p:pic>
        <p:nvPicPr>
          <p:cNvPr id="5" name="图片 4"/>
          <p:cNvPicPr>
            <a:picLocks noChangeAspect="1"/>
          </p:cNvPicPr>
          <p:nvPr/>
        </p:nvPicPr>
        <p:blipFill>
          <a:blip r:embed="rId2"/>
          <a:stretch>
            <a:fillRect/>
          </a:stretch>
        </p:blipFill>
        <p:spPr>
          <a:xfrm>
            <a:off x="0" y="0"/>
            <a:ext cx="7555832" cy="6857999"/>
          </a:xfrm>
          <a:prstGeom prst="rect">
            <a:avLst/>
          </a:prstGeom>
        </p:spPr>
      </p:pic>
      <p:sp>
        <p:nvSpPr>
          <p:cNvPr id="10" name="矩形: 圆角 9"/>
          <p:cNvSpPr/>
          <p:nvPr/>
        </p:nvSpPr>
        <p:spPr>
          <a:xfrm>
            <a:off x="279633" y="469232"/>
            <a:ext cx="6987441" cy="1564105"/>
          </a:xfrm>
          <a:prstGeom prst="roundRect">
            <a:avLst/>
          </a:prstGeom>
          <a:no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solidFill>
                <a:srgbClr val="00B0F0"/>
              </a:solidFill>
            </a:endParaRPr>
          </a:p>
        </p:txBody>
      </p:sp>
      <p:sp>
        <p:nvSpPr>
          <p:cNvPr id="11" name="矩形 10"/>
          <p:cNvSpPr/>
          <p:nvPr/>
        </p:nvSpPr>
        <p:spPr>
          <a:xfrm>
            <a:off x="2063368" y="813682"/>
            <a:ext cx="2891690" cy="923330"/>
          </a:xfrm>
          <a:prstGeom prst="rect">
            <a:avLst/>
          </a:prstGeom>
          <a:noFill/>
        </p:spPr>
        <p:txBody>
          <a:bodyPr wrap="none" lIns="91440" tIns="45720" rIns="91440" bIns="45720">
            <a:spAutoFit/>
          </a:bodyPr>
          <a:lstStyle/>
          <a:p>
            <a:pPr algn="ctr"/>
            <a:r>
              <a:rPr lang="en-US" altLang="zh-CN" sz="5400" b="1" cap="none" spc="0" dirty="0">
                <a:ln w="0"/>
                <a:solidFill>
                  <a:srgbClr val="FF6600"/>
                </a:solidFill>
                <a:effectLst>
                  <a:outerShdw blurRad="38100" dist="19050" dir="2700000" algn="tl" rotWithShape="0">
                    <a:schemeClr val="dk1">
                      <a:alpha val="40000"/>
                    </a:schemeClr>
                  </a:outerShdw>
                </a:effectLst>
              </a:rPr>
              <a:t>Problems</a:t>
            </a:r>
            <a:endParaRPr lang="zh-CN" altLang="en-US" sz="5400" b="1" cap="none" spc="0" dirty="0">
              <a:ln w="0"/>
              <a:solidFill>
                <a:srgbClr val="FF6600"/>
              </a:solidFill>
              <a:effectLst>
                <a:outerShdw blurRad="38100" dist="19050" dir="2700000" algn="tl" rotWithShape="0">
                  <a:schemeClr val="dk1">
                    <a:alpha val="40000"/>
                  </a:schemeClr>
                </a:outerShdw>
              </a:effectLst>
            </a:endParaRPr>
          </a:p>
        </p:txBody>
      </p:sp>
      <p:sp>
        <p:nvSpPr>
          <p:cNvPr id="12" name="矩形: 圆角 11"/>
          <p:cNvSpPr/>
          <p:nvPr/>
        </p:nvSpPr>
        <p:spPr>
          <a:xfrm>
            <a:off x="279633" y="2117556"/>
            <a:ext cx="6987441" cy="3416968"/>
          </a:xfrm>
          <a:prstGeom prst="round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solidFill>
                <a:srgbClr val="00B050"/>
              </a:solidFill>
            </a:endParaRPr>
          </a:p>
        </p:txBody>
      </p:sp>
      <p:sp>
        <p:nvSpPr>
          <p:cNvPr id="13" name="矩形 12"/>
          <p:cNvSpPr/>
          <p:nvPr/>
        </p:nvSpPr>
        <p:spPr>
          <a:xfrm>
            <a:off x="2727276" y="3215988"/>
            <a:ext cx="2855269" cy="923330"/>
          </a:xfrm>
          <a:prstGeom prst="rect">
            <a:avLst/>
          </a:prstGeom>
          <a:noFill/>
        </p:spPr>
        <p:txBody>
          <a:bodyPr wrap="none" lIns="91440" tIns="45720" rIns="91440" bIns="45720">
            <a:spAutoFit/>
          </a:bodyPr>
          <a:lstStyle/>
          <a:p>
            <a:pPr algn="ctr"/>
            <a:r>
              <a:rPr lang="en-US" altLang="zh-CN" sz="5400" b="1" cap="none" spc="0" dirty="0">
                <a:ln w="0"/>
                <a:solidFill>
                  <a:srgbClr val="00B050"/>
                </a:solidFill>
                <a:effectLst>
                  <a:outerShdw blurRad="38100" dist="19050" dir="2700000" algn="tl" rotWithShape="0">
                    <a:schemeClr val="dk1">
                      <a:alpha val="40000"/>
                    </a:schemeClr>
                  </a:outerShdw>
                </a:effectLst>
              </a:rPr>
              <a:t>Solutions</a:t>
            </a:r>
            <a:endParaRPr lang="zh-CN" altLang="en-US" sz="5400" b="1" cap="none" spc="0" dirty="0">
              <a:ln w="0"/>
              <a:solidFill>
                <a:srgbClr val="00B050"/>
              </a:solidFill>
              <a:effectLst>
                <a:outerShdw blurRad="38100" dist="19050" dir="2700000" algn="tl" rotWithShape="0">
                  <a:schemeClr val="dk1">
                    <a:alpha val="40000"/>
                  </a:schemeClr>
                </a:outerShdw>
              </a:effectLst>
            </a:endParaRPr>
          </a:p>
        </p:txBody>
      </p:sp>
      <p:sp>
        <p:nvSpPr>
          <p:cNvPr id="14" name="矩形: 圆角 13"/>
          <p:cNvSpPr/>
          <p:nvPr/>
        </p:nvSpPr>
        <p:spPr>
          <a:xfrm>
            <a:off x="2727276" y="5618743"/>
            <a:ext cx="4539798" cy="1086405"/>
          </a:xfrm>
          <a:prstGeom prst="roundRect">
            <a:avLst/>
          </a:prstGeom>
          <a:noFill/>
          <a:ln w="5715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a:p>
        </p:txBody>
      </p:sp>
      <p:sp>
        <p:nvSpPr>
          <p:cNvPr id="15" name="矩形 14"/>
          <p:cNvSpPr/>
          <p:nvPr/>
        </p:nvSpPr>
        <p:spPr>
          <a:xfrm>
            <a:off x="2960431" y="5710531"/>
            <a:ext cx="3279296" cy="923330"/>
          </a:xfrm>
          <a:prstGeom prst="rect">
            <a:avLst/>
          </a:prstGeom>
          <a:noFill/>
        </p:spPr>
        <p:txBody>
          <a:bodyPr wrap="none" lIns="91440" tIns="45720" rIns="91440" bIns="45720">
            <a:spAutoFit/>
          </a:bodyPr>
          <a:lstStyle/>
          <a:p>
            <a:pPr algn="ctr"/>
            <a:r>
              <a:rPr lang="en-US" altLang="zh-CN" sz="5400" b="1" cap="none" spc="0" dirty="0">
                <a:ln w="0"/>
                <a:solidFill>
                  <a:srgbClr val="FF00FF"/>
                </a:solidFill>
                <a:effectLst>
                  <a:outerShdw blurRad="38100" dist="19050" dir="2700000" algn="tl" rotWithShape="0">
                    <a:schemeClr val="dk1">
                      <a:alpha val="40000"/>
                    </a:schemeClr>
                  </a:outerShdw>
                </a:effectLst>
              </a:rPr>
              <a:t>Inspiration</a:t>
            </a:r>
            <a:endParaRPr lang="zh-CN" altLang="en-US" sz="5400" b="1" cap="none" spc="0" dirty="0">
              <a:ln w="0"/>
              <a:solidFill>
                <a:srgbClr val="FF00FF"/>
              </a:solidFill>
              <a:effectLst>
                <a:outerShdw blurRad="38100" dist="19050" dir="2700000" algn="tl" rotWithShape="0">
                  <a:schemeClr val="dk1">
                    <a:alpha val="40000"/>
                  </a:schemeClr>
                </a:outerShdw>
              </a:effectLst>
            </a:endParaRPr>
          </a:p>
        </p:txBody>
      </p:sp>
      <p:pic>
        <p:nvPicPr>
          <p:cNvPr id="7" name="图片 6"/>
          <p:cNvPicPr>
            <a:picLocks noChangeAspect="1"/>
          </p:cNvPicPr>
          <p:nvPr/>
        </p:nvPicPr>
        <p:blipFill>
          <a:blip r:embed="rId3"/>
          <a:stretch>
            <a:fillRect/>
          </a:stretch>
        </p:blipFill>
        <p:spPr>
          <a:xfrm>
            <a:off x="0" y="1"/>
            <a:ext cx="12192000" cy="68579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8" name="图片 7"/>
          <p:cNvPicPr>
            <a:picLocks noChangeAspect="1"/>
          </p:cNvPicPr>
          <p:nvPr/>
        </p:nvPicPr>
        <p:blipFill>
          <a:blip r:embed="rId2"/>
          <a:stretch>
            <a:fillRect/>
          </a:stretch>
        </p:blipFill>
        <p:spPr>
          <a:xfrm>
            <a:off x="0" y="1"/>
            <a:ext cx="12192000" cy="6869578"/>
          </a:xfrm>
          <a:prstGeom prst="rect">
            <a:avLst/>
          </a:prstGeom>
        </p:spPr>
      </p:pic>
      <p:sp>
        <p:nvSpPr>
          <p:cNvPr id="9" name="标题 1"/>
          <p:cNvSpPr txBox="1"/>
          <p:nvPr/>
        </p:nvSpPr>
        <p:spPr>
          <a:xfrm>
            <a:off x="0" y="0"/>
            <a:ext cx="12192000" cy="823912"/>
          </a:xfrm>
          <a:prstGeom prst="rect">
            <a:avLst/>
          </a:prstGeom>
          <a:solidFill>
            <a:srgbClr val="DC645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MO" sz="4800" b="1" dirty="0">
                <a:solidFill>
                  <a:srgbClr val="FFFF00"/>
                </a:solidFill>
                <a:latin typeface="Aharoni" panose="02010803020104030203" pitchFamily="2" charset="-79"/>
                <a:cs typeface="Aharoni" panose="02010803020104030203" pitchFamily="2" charset="-79"/>
              </a:rPr>
              <a:t>DEBATE</a:t>
            </a:r>
            <a:endParaRPr lang="zh-MO" altLang="en-US" sz="4800" b="1" dirty="0">
              <a:solidFill>
                <a:srgbClr val="FFFF00"/>
              </a:solidFill>
              <a:latin typeface="Aharoni" panose="02010803020104030203" pitchFamily="2" charset="-79"/>
              <a:cs typeface="Aharoni" panose="02010803020104030203" pitchFamily="2" charset="-79"/>
            </a:endParaRPr>
          </a:p>
        </p:txBody>
      </p:sp>
      <p:sp>
        <p:nvSpPr>
          <p:cNvPr id="10" name="文本占位符 8"/>
          <p:cNvSpPr txBox="1"/>
          <p:nvPr/>
        </p:nvSpPr>
        <p:spPr>
          <a:xfrm>
            <a:off x="0" y="642562"/>
            <a:ext cx="12192000" cy="823912"/>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zh-MO" sz="3200" dirty="0">
                <a:latin typeface="Aharoni" panose="02010803020104030203" pitchFamily="2" charset="-79"/>
                <a:cs typeface="Aharoni" panose="02010803020104030203" pitchFamily="2" charset="-79"/>
              </a:rPr>
              <a:t>A lot of money was spent on protecting cultural heritage in China. Do you think it worthwhile or not?</a:t>
            </a:r>
            <a:endParaRPr lang="zh-MO" altLang="en-US" sz="3200" dirty="0">
              <a:latin typeface="Aharoni" panose="02010803020104030203" pitchFamily="2" charset="-79"/>
              <a:cs typeface="Aharoni" panose="02010803020104030203" pitchFamily="2" charset="-79"/>
            </a:endParaRPr>
          </a:p>
        </p:txBody>
      </p:sp>
      <p:sp>
        <p:nvSpPr>
          <p:cNvPr id="11" name="内容占位符 9"/>
          <p:cNvSpPr txBox="1"/>
          <p:nvPr/>
        </p:nvSpPr>
        <p:spPr>
          <a:xfrm>
            <a:off x="0" y="1517003"/>
            <a:ext cx="5782986"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MO" sz="3200" b="1" dirty="0">
                <a:solidFill>
                  <a:srgbClr val="003398"/>
                </a:solidFill>
                <a:latin typeface="Times New Roman" panose="02020603050405020304" pitchFamily="18" charset="0"/>
                <a:cs typeface="Times New Roman" panose="02020603050405020304" pitchFamily="18" charset="0"/>
              </a:rPr>
              <a:t>It is worthwhile to protect cultural heritage.</a:t>
            </a:r>
            <a:endParaRPr lang="zh-MO" altLang="en-US" sz="3200" b="1" dirty="0">
              <a:solidFill>
                <a:srgbClr val="003398"/>
              </a:solidFill>
              <a:latin typeface="Times New Roman" panose="02020603050405020304" pitchFamily="18" charset="0"/>
              <a:cs typeface="Times New Roman" panose="02020603050405020304" pitchFamily="18" charset="0"/>
            </a:endParaRPr>
          </a:p>
        </p:txBody>
      </p:sp>
      <p:sp>
        <p:nvSpPr>
          <p:cNvPr id="12" name="内容占位符 11"/>
          <p:cNvSpPr txBox="1"/>
          <p:nvPr/>
        </p:nvSpPr>
        <p:spPr>
          <a:xfrm>
            <a:off x="5831479" y="1517003"/>
            <a:ext cx="6148485" cy="4015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MO" sz="3200" b="1" dirty="0">
                <a:solidFill>
                  <a:srgbClr val="003398"/>
                </a:solidFill>
                <a:latin typeface="Times New Roman" panose="02020603050405020304" pitchFamily="18" charset="0"/>
                <a:cs typeface="Times New Roman" panose="02020603050405020304" pitchFamily="18" charset="0"/>
              </a:rPr>
              <a:t>It is </a:t>
            </a:r>
            <a:r>
              <a:rPr lang="en-US" altLang="zh-MO" sz="3200" b="1" dirty="0">
                <a:solidFill>
                  <a:srgbClr val="FF0000"/>
                </a:solidFill>
                <a:latin typeface="Times New Roman" panose="02020603050405020304" pitchFamily="18" charset="0"/>
                <a:cs typeface="Times New Roman" panose="02020603050405020304" pitchFamily="18" charset="0"/>
              </a:rPr>
              <a:t>not</a:t>
            </a:r>
            <a:r>
              <a:rPr lang="en-US" altLang="zh-MO" sz="3200" b="1" dirty="0">
                <a:solidFill>
                  <a:srgbClr val="003398"/>
                </a:solidFill>
                <a:latin typeface="Times New Roman" panose="02020603050405020304" pitchFamily="18" charset="0"/>
                <a:cs typeface="Times New Roman" panose="02020603050405020304" pitchFamily="18" charset="0"/>
              </a:rPr>
              <a:t> worthwhile to protect cultural heritage.</a:t>
            </a:r>
            <a:endParaRPr lang="zh-MO" altLang="en-US" sz="3200" b="1" dirty="0">
              <a:solidFill>
                <a:srgbClr val="003398"/>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zh-MO" altLang="en-US" dirty="0"/>
          </a:p>
        </p:txBody>
      </p:sp>
      <p:pic>
        <p:nvPicPr>
          <p:cNvPr id="7" name="图片 6" descr="水印">
            <a:extLst>
              <a:ext uri="{FF2B5EF4-FFF2-40B4-BE49-F238E27FC236}">
                <a16:creationId xmlns:a16="http://schemas.microsoft.com/office/drawing/2014/main" id="{29B62059-213D-4148-8BF0-A8144C1DDBAF}"/>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4098" name="Picture 2" descr="Math Homework – Helpful or Harmful? - KP® Mathematics : KP® Mathematics"/>
          <p:cNvPicPr>
            <a:picLocks noChangeAspect="1" noChangeArrowheads="1"/>
          </p:cNvPicPr>
          <p:nvPr/>
        </p:nvPicPr>
        <p:blipFill rotWithShape="1">
          <a:blip r:embed="rId2">
            <a:extLst>
              <a:ext uri="{28A0092B-C50C-407E-A947-70E740481C1C}">
                <a14:useLocalDpi xmlns:a14="http://schemas.microsoft.com/office/drawing/2010/main" val="0"/>
              </a:ext>
            </a:extLst>
          </a:blip>
          <a:srcRect t="7341" r="6288"/>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a:stretch>
            <a:fillRect/>
          </a:stretch>
        </p:blipFill>
        <p:spPr>
          <a:xfrm>
            <a:off x="304048" y="1901371"/>
            <a:ext cx="9577889" cy="4840192"/>
          </a:xfrm>
          <a:prstGeom prst="rect">
            <a:avLst/>
          </a:prstGeom>
        </p:spPr>
      </p:pic>
      <p:sp>
        <p:nvSpPr>
          <p:cNvPr id="9" name="文本框 8"/>
          <p:cNvSpPr txBox="1"/>
          <p:nvPr/>
        </p:nvSpPr>
        <p:spPr>
          <a:xfrm>
            <a:off x="11417969" y="-19596"/>
            <a:ext cx="774031" cy="769441"/>
          </a:xfrm>
          <a:prstGeom prst="rect">
            <a:avLst/>
          </a:prstGeom>
          <a:noFill/>
        </p:spPr>
        <p:txBody>
          <a:bodyPr wrap="square" rtlCol="0">
            <a:spAutoFit/>
          </a:bodyPr>
          <a:lstStyle/>
          <a:p>
            <a:pPr algn="just"/>
            <a:r>
              <a:rPr lang="en-US" altLang="zh-MO" sz="4400" b="1" dirty="0">
                <a:solidFill>
                  <a:srgbClr val="003398"/>
                </a:solidFill>
              </a:rPr>
              <a:t>P5</a:t>
            </a:r>
            <a:endParaRPr lang="zh-MO" altLang="en-US" sz="4400" b="1" dirty="0">
              <a:solidFill>
                <a:srgbClr val="003398"/>
              </a:solidFill>
            </a:endParaRPr>
          </a:p>
        </p:txBody>
      </p:sp>
      <p:sp>
        <p:nvSpPr>
          <p:cNvPr id="7" name="文本框 6"/>
          <p:cNvSpPr txBox="1"/>
          <p:nvPr/>
        </p:nvSpPr>
        <p:spPr>
          <a:xfrm>
            <a:off x="9736163" y="433570"/>
            <a:ext cx="774031" cy="830997"/>
          </a:xfrm>
          <a:prstGeom prst="rect">
            <a:avLst/>
          </a:prstGeom>
          <a:noFill/>
        </p:spPr>
        <p:txBody>
          <a:bodyPr wrap="square" rtlCol="0">
            <a:spAutoFit/>
          </a:bodyPr>
          <a:lstStyle/>
          <a:p>
            <a:pPr algn="just"/>
            <a:r>
              <a:rPr lang="en-US" altLang="zh-MO" sz="4800" b="1" dirty="0">
                <a:solidFill>
                  <a:srgbClr val="003398"/>
                </a:solidFill>
              </a:rPr>
              <a:t>(1)</a:t>
            </a:r>
            <a:endParaRPr lang="zh-MO" altLang="en-US" sz="4800" b="1" dirty="0">
              <a:solidFill>
                <a:srgbClr val="003398"/>
              </a:solidFill>
            </a:endParaRPr>
          </a:p>
        </p:txBody>
      </p:sp>
      <p:pic>
        <p:nvPicPr>
          <p:cNvPr id="10" name="图片 9" descr="水印">
            <a:extLst>
              <a:ext uri="{FF2B5EF4-FFF2-40B4-BE49-F238E27FC236}">
                <a16:creationId xmlns:a16="http://schemas.microsoft.com/office/drawing/2014/main" id="{1A5FDCCB-36C5-4D46-AC36-8E32745E7F37}"/>
              </a:ext>
            </a:extLst>
          </p:cNvPr>
          <p:cNvPicPr>
            <a:picLocks noChangeAspect="1"/>
          </p:cNvPicPr>
          <p:nvPr/>
        </p:nvPicPr>
        <p:blipFill>
          <a:blip r:embed="rId4"/>
          <a:stretch>
            <a:fillRect/>
          </a:stretch>
        </p:blipFill>
        <p:spPr>
          <a:xfrm>
            <a:off x="6915150" y="63500"/>
            <a:ext cx="5173345" cy="16744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5" name="文本占位符 4"/>
          <p:cNvSpPr>
            <a:spLocks noGrp="1"/>
          </p:cNvSpPr>
          <p:nvPr>
            <p:ph type="body" sz="quarter" idx="3"/>
          </p:nvPr>
        </p:nvSpPr>
        <p:spPr/>
        <p:txBody>
          <a:bodyPr/>
          <a:lstStyle/>
          <a:p>
            <a:endParaRPr lang="zh-CN" altLang="en-US"/>
          </a:p>
        </p:txBody>
      </p:sp>
      <p:sp>
        <p:nvSpPr>
          <p:cNvPr id="6" name="内容占位符 5"/>
          <p:cNvSpPr>
            <a:spLocks noGrp="1"/>
          </p:cNvSpPr>
          <p:nvPr>
            <p:ph sz="quarter" idx="4"/>
          </p:nvPr>
        </p:nvSpPr>
        <p:spPr/>
        <p:txBody>
          <a:bodyPr/>
          <a:lstStyle/>
          <a:p>
            <a:endParaRPr lang="zh-CN" altLang="en-US"/>
          </a:p>
        </p:txBody>
      </p:sp>
      <p:pic>
        <p:nvPicPr>
          <p:cNvPr id="4098" name="Picture 2" descr="Math Homework – Helpful or Harmful? - KP® Mathematics : KP® Mathematics"/>
          <p:cNvPicPr>
            <a:picLocks noChangeAspect="1" noChangeArrowheads="1"/>
          </p:cNvPicPr>
          <p:nvPr/>
        </p:nvPicPr>
        <p:blipFill rotWithShape="1">
          <a:blip r:embed="rId2">
            <a:extLst>
              <a:ext uri="{28A0092B-C50C-407E-A947-70E740481C1C}">
                <a14:useLocalDpi xmlns:a14="http://schemas.microsoft.com/office/drawing/2010/main" val="0"/>
              </a:ext>
            </a:extLst>
          </a:blip>
          <a:srcRect t="7341" r="6288"/>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9736163" y="433570"/>
            <a:ext cx="774031" cy="830997"/>
          </a:xfrm>
          <a:prstGeom prst="rect">
            <a:avLst/>
          </a:prstGeom>
          <a:noFill/>
        </p:spPr>
        <p:txBody>
          <a:bodyPr wrap="square" rtlCol="0">
            <a:spAutoFit/>
          </a:bodyPr>
          <a:lstStyle/>
          <a:p>
            <a:pPr algn="just"/>
            <a:r>
              <a:rPr lang="en-US" altLang="zh-MO" sz="4800" b="1" dirty="0">
                <a:solidFill>
                  <a:srgbClr val="003398"/>
                </a:solidFill>
              </a:rPr>
              <a:t>(2)</a:t>
            </a:r>
            <a:endParaRPr lang="zh-MO" altLang="en-US" sz="4800" b="1" dirty="0">
              <a:solidFill>
                <a:srgbClr val="003398"/>
              </a:solidFill>
            </a:endParaRPr>
          </a:p>
        </p:txBody>
      </p:sp>
      <p:sp>
        <p:nvSpPr>
          <p:cNvPr id="11" name="文本框 10"/>
          <p:cNvSpPr txBox="1"/>
          <p:nvPr/>
        </p:nvSpPr>
        <p:spPr>
          <a:xfrm>
            <a:off x="159992" y="1759133"/>
            <a:ext cx="11675166" cy="2708434"/>
          </a:xfrm>
          <a:prstGeom prst="rect">
            <a:avLst/>
          </a:prstGeom>
          <a:noFill/>
        </p:spPr>
        <p:txBody>
          <a:bodyPr wrap="square" rtlCol="0">
            <a:spAutoFit/>
          </a:bodyPr>
          <a:lstStyle/>
          <a:p>
            <a:r>
              <a:rPr lang="en-US" altLang="zh-CN" sz="3400" b="1" dirty="0">
                <a:solidFill>
                  <a:srgbClr val="003398"/>
                </a:solidFill>
              </a:rPr>
              <a:t>Based on the debate, write an argument to show your view. </a:t>
            </a:r>
          </a:p>
          <a:p>
            <a:r>
              <a:rPr lang="en-US" altLang="zh-CN" sz="3400" b="1" dirty="0">
                <a:solidFill>
                  <a:srgbClr val="FF00FF"/>
                </a:solidFill>
              </a:rPr>
              <a:t>Include: </a:t>
            </a:r>
          </a:p>
          <a:p>
            <a:pPr marL="571500" indent="-571500">
              <a:buFont typeface="Arial" panose="020B0604020202020204" pitchFamily="34" charset="0"/>
              <a:buChar char="•"/>
            </a:pPr>
            <a:r>
              <a:rPr lang="en-US" altLang="zh-CN" sz="3400" b="1" dirty="0">
                <a:solidFill>
                  <a:srgbClr val="003398"/>
                </a:solidFill>
              </a:rPr>
              <a:t>a topic sentence</a:t>
            </a:r>
          </a:p>
          <a:p>
            <a:pPr marL="571500" indent="-571500">
              <a:buFont typeface="Arial" panose="020B0604020202020204" pitchFamily="34" charset="0"/>
              <a:buChar char="•"/>
            </a:pPr>
            <a:r>
              <a:rPr lang="en-US" altLang="zh-CN" sz="3400" b="1" dirty="0">
                <a:solidFill>
                  <a:srgbClr val="003398"/>
                </a:solidFill>
              </a:rPr>
              <a:t>at least three supporting details</a:t>
            </a:r>
          </a:p>
          <a:p>
            <a:pPr marL="571500" indent="-571500">
              <a:buFont typeface="Arial" panose="020B0604020202020204" pitchFamily="34" charset="0"/>
              <a:buChar char="•"/>
            </a:pPr>
            <a:r>
              <a:rPr lang="en-US" altLang="zh-CN" sz="3400" b="1" dirty="0">
                <a:solidFill>
                  <a:srgbClr val="003398"/>
                </a:solidFill>
              </a:rPr>
              <a:t>a conclusion</a:t>
            </a:r>
            <a:endParaRPr lang="zh-CN" altLang="en-US" sz="3400" b="1" dirty="0">
              <a:solidFill>
                <a:srgbClr val="003398"/>
              </a:solidFill>
            </a:endParaRPr>
          </a:p>
        </p:txBody>
      </p:sp>
      <p:pic>
        <p:nvPicPr>
          <p:cNvPr id="8" name="图片 7" descr="水印">
            <a:extLst>
              <a:ext uri="{FF2B5EF4-FFF2-40B4-BE49-F238E27FC236}">
                <a16:creationId xmlns:a16="http://schemas.microsoft.com/office/drawing/2014/main" id="{5BC193B4-C40C-46DA-99F4-B1B839CA5A0B}"/>
              </a:ext>
            </a:extLst>
          </p:cNvPr>
          <p:cNvPicPr>
            <a:picLocks noChangeAspect="1"/>
          </p:cNvPicPr>
          <p:nvPr/>
        </p:nvPicPr>
        <p:blipFill>
          <a:blip r:embed="rId3"/>
          <a:stretch>
            <a:fillRect/>
          </a:stretch>
        </p:blipFill>
        <p:spPr>
          <a:xfrm>
            <a:off x="6915150" y="63500"/>
            <a:ext cx="5173345" cy="16744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6" name="文本框 5"/>
          <p:cNvSpPr txBox="1"/>
          <p:nvPr/>
        </p:nvSpPr>
        <p:spPr>
          <a:xfrm>
            <a:off x="-1" y="0"/>
            <a:ext cx="1865745"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Warm-up</a:t>
            </a:r>
            <a:endParaRPr lang="zh-MO" altLang="en-US" sz="2400" dirty="0">
              <a:solidFill>
                <a:schemeClr val="bg1"/>
              </a:solidFill>
              <a:latin typeface="Aharoni" panose="02010803020104030203" pitchFamily="2" charset="-79"/>
              <a:cs typeface="Aharoni" panose="02010803020104030203" pitchFamily="2" charset="-79"/>
            </a:endParaRPr>
          </a:p>
        </p:txBody>
      </p:sp>
      <p:pic>
        <p:nvPicPr>
          <p:cNvPr id="4" name="P2 Warm-up Nubian monuments from Abu Simbel to Philae_x264_x264">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7785"/>
            <a:ext cx="12141835" cy="6837045"/>
          </a:xfrm>
          <a:prstGeom prst="rect">
            <a:avLst/>
          </a:prstGeom>
        </p:spPr>
      </p:pic>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p:txBody>
          <a:bodyPr/>
          <a:lstStyle/>
          <a:p>
            <a:endParaRPr lang="zh-MO" altLang="en-US"/>
          </a:p>
        </p:txBody>
      </p:sp>
      <p:pic>
        <p:nvPicPr>
          <p:cNvPr id="2050" name="Picture 2" descr="Roger Hanson: Egypt's Future and the Aswan Dam | Stuff.co.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64923" y="-22424"/>
            <a:ext cx="11014554" cy="923330"/>
          </a:xfrm>
          <a:prstGeom prst="rect">
            <a:avLst/>
          </a:prstGeom>
          <a:noFill/>
        </p:spPr>
        <p:txBody>
          <a:bodyPr wrap="none" lIns="91440" tIns="45720" rIns="91440" bIns="45720">
            <a:spAutoFit/>
          </a:bodyPr>
          <a:lstStyle/>
          <a:p>
            <a:pPr algn="ctr"/>
            <a:r>
              <a:rPr lang="en-US" altLang="zh-MO" sz="5400" b="1" dirty="0">
                <a:solidFill>
                  <a:schemeClr val="bg1"/>
                </a:solidFill>
                <a:latin typeface="Aharoni" panose="02010803020104030203" pitchFamily="2" charset="-79"/>
                <a:cs typeface="Aharoni" panose="02010803020104030203" pitchFamily="2" charset="-79"/>
              </a:rPr>
              <a:t>FROM </a:t>
            </a:r>
            <a:r>
              <a:rPr lang="en-US" altLang="zh-MO" sz="5400" b="1" dirty="0">
                <a:solidFill>
                  <a:srgbClr val="FF0000"/>
                </a:solidFill>
                <a:latin typeface="Aharoni" panose="02010803020104030203" pitchFamily="2" charset="-79"/>
                <a:cs typeface="Aharoni" panose="02010803020104030203" pitchFamily="2" charset="-79"/>
              </a:rPr>
              <a:t>PROBLEMS</a:t>
            </a:r>
            <a:r>
              <a:rPr lang="en-US" altLang="zh-MO" sz="5400" b="1" dirty="0">
                <a:solidFill>
                  <a:schemeClr val="bg1"/>
                </a:solidFill>
                <a:latin typeface="Aharoni" panose="02010803020104030203" pitchFamily="2" charset="-79"/>
                <a:cs typeface="Aharoni" panose="02010803020104030203" pitchFamily="2" charset="-79"/>
              </a:rPr>
              <a:t> TO </a:t>
            </a:r>
            <a:r>
              <a:rPr lang="en-US" altLang="zh-MO" sz="5400" b="1" dirty="0">
                <a:solidFill>
                  <a:srgbClr val="FFFF00"/>
                </a:solidFill>
                <a:latin typeface="Aharoni" panose="02010803020104030203" pitchFamily="2" charset="-79"/>
                <a:cs typeface="Aharoni" panose="02010803020104030203" pitchFamily="2" charset="-79"/>
              </a:rPr>
              <a:t>SOLUTIONS</a:t>
            </a:r>
            <a:endParaRPr lang="zh-CN" altLang="en-US" sz="5400" b="1" cap="none" spc="0" dirty="0">
              <a:ln w="0"/>
              <a:solidFill>
                <a:srgbClr val="FFFF00"/>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2300" y="-431950"/>
            <a:ext cx="10756900" cy="1325563"/>
          </a:xfrm>
        </p:spPr>
        <p:txBody>
          <a:bodyPr>
            <a:normAutofit/>
          </a:bodyPr>
          <a:lstStyle/>
          <a:p>
            <a:r>
              <a:rPr lang="en-US" altLang="zh-CN" sz="2400" b="1" spc="-150" dirty="0">
                <a:latin typeface="Verdana" panose="020B0604030504040204" pitchFamily="34" charset="0"/>
                <a:ea typeface="Verdana" panose="020B0604030504040204" pitchFamily="34" charset="0"/>
                <a:cs typeface="Verdana" panose="020B0604030504040204" pitchFamily="34" charset="0"/>
              </a:rPr>
              <a:t>Look at the </a:t>
            </a: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title</a:t>
            </a:r>
            <a:r>
              <a:rPr lang="en-US" altLang="zh-CN" sz="2400" b="1" spc="-150" dirty="0">
                <a:latin typeface="Verdana" panose="020B0604030504040204" pitchFamily="34" charset="0"/>
                <a:ea typeface="Verdana" panose="020B0604030504040204" pitchFamily="34" charset="0"/>
                <a:cs typeface="Verdana" panose="020B0604030504040204" pitchFamily="34" charset="0"/>
              </a:rPr>
              <a:t> and the </a:t>
            </a: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pictures</a:t>
            </a:r>
            <a:r>
              <a:rPr lang="en-US" altLang="zh-CN" sz="2400" b="1" spc="-150" dirty="0">
                <a:latin typeface="Verdana" panose="020B0604030504040204" pitchFamily="34" charset="0"/>
                <a:ea typeface="Verdana" panose="020B0604030504040204" pitchFamily="34" charset="0"/>
                <a:cs typeface="Verdana" panose="020B0604030504040204" pitchFamily="34" charset="0"/>
              </a:rPr>
              <a:t> to </a:t>
            </a:r>
            <a:r>
              <a:rPr lang="en-US" altLang="zh-CN" sz="2400" b="1" spc="-150" dirty="0">
                <a:solidFill>
                  <a:srgbClr val="003398"/>
                </a:solidFill>
                <a:latin typeface="Verdana" panose="020B0604030504040204" pitchFamily="34" charset="0"/>
                <a:ea typeface="Verdana" panose="020B0604030504040204" pitchFamily="34" charset="0"/>
                <a:cs typeface="Verdana" panose="020B0604030504040204" pitchFamily="34" charset="0"/>
              </a:rPr>
              <a:t>predict </a:t>
            </a:r>
            <a:r>
              <a:rPr lang="en-US" altLang="zh-CN" sz="2400" b="1" spc="-150" dirty="0">
                <a:latin typeface="Verdana" panose="020B0604030504040204" pitchFamily="34" charset="0"/>
                <a:ea typeface="Verdana" panose="020B0604030504040204" pitchFamily="34" charset="0"/>
                <a:cs typeface="Verdana" panose="020B0604030504040204" pitchFamily="34" charset="0"/>
              </a:rPr>
              <a:t>the content of the text.</a:t>
            </a:r>
            <a:r>
              <a:rPr lang="en-US" altLang="zh-CN" sz="2400" b="1" dirty="0">
                <a:latin typeface="Verdana" panose="020B0604030504040204" pitchFamily="34" charset="0"/>
                <a:ea typeface="Verdana" panose="020B0604030504040204" pitchFamily="34" charset="0"/>
                <a:cs typeface="Verdana" panose="020B0604030504040204" pitchFamily="34" charset="0"/>
              </a:rPr>
              <a:t> </a:t>
            </a:r>
            <a:endParaRPr lang="zh-MO" altLang="en-US" sz="2400" b="1" dirty="0">
              <a:latin typeface="Verdana" panose="020B0604030504040204" pitchFamily="34" charset="0"/>
              <a:cs typeface="Verdana" panose="020B0604030504040204" pitchFamily="34" charset="0"/>
            </a:endParaRPr>
          </a:p>
        </p:txBody>
      </p:sp>
      <p:pic>
        <p:nvPicPr>
          <p:cNvPr id="9" name="内容占位符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451100"/>
            <a:ext cx="6096000" cy="4305300"/>
          </a:xfrm>
        </p:spPr>
      </p:pic>
      <p:pic>
        <p:nvPicPr>
          <p:cNvPr id="4098" name="Picture 2" descr="Saving the Temples of Abu Simb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51100"/>
            <a:ext cx="595630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4"/>
          <a:stretch>
            <a:fillRect/>
          </a:stretch>
        </p:blipFill>
        <p:spPr>
          <a:xfrm>
            <a:off x="1663700" y="461665"/>
            <a:ext cx="8316913" cy="1940359"/>
          </a:xfrm>
          <a:prstGeom prst="rect">
            <a:avLst/>
          </a:prstGeom>
        </p:spPr>
      </p:pic>
      <p:sp>
        <p:nvSpPr>
          <p:cNvPr id="15" name="文本框 14"/>
          <p:cNvSpPr txBox="1"/>
          <p:nvPr/>
        </p:nvSpPr>
        <p:spPr>
          <a:xfrm>
            <a:off x="0" y="0"/>
            <a:ext cx="2041236" cy="461665"/>
          </a:xfrm>
          <a:prstGeom prst="rect">
            <a:avLst/>
          </a:prstGeom>
          <a:solidFill>
            <a:srgbClr val="0270EB"/>
          </a:solidFill>
        </p:spPr>
        <p:txBody>
          <a:bodyPr wrap="square">
            <a:spAutoFit/>
          </a:bodyPr>
          <a:lstStyle/>
          <a:p>
            <a:r>
              <a:rPr lang="en-US" altLang="zh-MO" sz="2400" b="1" dirty="0">
                <a:solidFill>
                  <a:schemeClr val="bg1"/>
                </a:solidFill>
                <a:latin typeface="Aharoni" panose="02010803020104030203" pitchFamily="2" charset="-79"/>
                <a:cs typeface="Aharoni" panose="02010803020104030203" pitchFamily="2" charset="-79"/>
              </a:rPr>
              <a:t>Pre-reading</a:t>
            </a:r>
            <a:endParaRPr lang="zh-MO" altLang="en-US" sz="2400" dirty="0">
              <a:solidFill>
                <a:schemeClr val="bg1"/>
              </a:solidFill>
            </a:endParaRPr>
          </a:p>
        </p:txBody>
      </p:sp>
      <p:sp>
        <p:nvSpPr>
          <p:cNvPr id="4" name="圓角矩形 3"/>
          <p:cNvSpPr/>
          <p:nvPr/>
        </p:nvSpPr>
        <p:spPr>
          <a:xfrm>
            <a:off x="2978150" y="533400"/>
            <a:ext cx="5530850" cy="673100"/>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5" name="图片 4" descr="水印">
            <a:extLst>
              <a:ext uri="{FF2B5EF4-FFF2-40B4-BE49-F238E27FC236}">
                <a16:creationId xmlns:a16="http://schemas.microsoft.com/office/drawing/2014/main" id="{827F0167-8B06-48F2-9F8C-03D14B765A70}"/>
              </a:ext>
            </a:extLst>
          </p:cNvPr>
          <p:cNvPicPr>
            <a:picLocks noChangeAspect="1"/>
          </p:cNvPicPr>
          <p:nvPr/>
        </p:nvPicPr>
        <p:blipFill>
          <a:blip r:embed="rId5"/>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56213" y="-406382"/>
            <a:ext cx="7977061" cy="1325563"/>
          </a:xfrm>
        </p:spPr>
        <p:txBody>
          <a:bodyPr>
            <a:normAutofit/>
          </a:bodyPr>
          <a:lstStyle/>
          <a:p>
            <a:pPr marL="0" indent="0">
              <a:lnSpc>
                <a:spcPct val="100000"/>
              </a:lnSpc>
            </a:pPr>
            <a:r>
              <a:rPr lang="en-US" altLang="zh-CN" sz="2800" b="1" spc="-150" dirty="0">
                <a:solidFill>
                  <a:srgbClr val="FF0000"/>
                </a:solidFill>
                <a:latin typeface="Aharoni" panose="02010803020104030203" pitchFamily="2" charset="-79"/>
                <a:cs typeface="Aharoni" panose="02010803020104030203" pitchFamily="2" charset="-79"/>
              </a:rPr>
              <a:t>Skim</a:t>
            </a:r>
            <a:r>
              <a:rPr lang="en-US" altLang="zh-CN" sz="2800" b="1" spc="-150" dirty="0">
                <a:latin typeface="Aharoni" panose="02010803020104030203" pitchFamily="2" charset="-79"/>
                <a:cs typeface="Aharoni" panose="02010803020104030203" pitchFamily="2" charset="-79"/>
              </a:rPr>
              <a:t> the text for </a:t>
            </a:r>
            <a:r>
              <a:rPr lang="en-US" altLang="zh-CN" sz="2800" b="1" spc="-150" dirty="0">
                <a:solidFill>
                  <a:srgbClr val="FF0000"/>
                </a:solidFill>
                <a:latin typeface="Aharoni" panose="02010803020104030203" pitchFamily="2" charset="-79"/>
                <a:cs typeface="Aharoni" panose="02010803020104030203" pitchFamily="2" charset="-79"/>
              </a:rPr>
              <a:t>3</a:t>
            </a:r>
            <a:r>
              <a:rPr lang="en-US" altLang="zh-CN" sz="2800" b="1" spc="-150" dirty="0">
                <a:latin typeface="Aharoni" panose="02010803020104030203" pitchFamily="2" charset="-79"/>
                <a:cs typeface="Aharoni" panose="02010803020104030203" pitchFamily="2" charset="-79"/>
              </a:rPr>
              <a:t> minutes; choose the </a:t>
            </a:r>
            <a:r>
              <a:rPr lang="en-US" altLang="zh-CN" sz="2800" b="1" spc="-150" dirty="0">
                <a:solidFill>
                  <a:srgbClr val="FF0000"/>
                </a:solidFill>
                <a:latin typeface="Aharoni" panose="02010803020104030203" pitchFamily="2" charset="-79"/>
                <a:cs typeface="Aharoni" panose="02010803020104030203" pitchFamily="2" charset="-79"/>
              </a:rPr>
              <a:t>text structure</a:t>
            </a:r>
            <a:r>
              <a:rPr lang="en-US" altLang="zh-CN" sz="2800" b="1" spc="-150" dirty="0">
                <a:latin typeface="Aharoni" panose="02010803020104030203" pitchFamily="2" charset="-79"/>
                <a:cs typeface="Aharoni" panose="02010803020104030203" pitchFamily="2" charset="-79"/>
              </a:rPr>
              <a:t>.</a:t>
            </a:r>
            <a:endParaRPr lang="zh-MO" altLang="en-US" sz="2800" b="1" spc="-150" dirty="0">
              <a:latin typeface="Aharoni" panose="02010803020104030203" pitchFamily="2" charset="-79"/>
              <a:cs typeface="Aharoni" panose="02010803020104030203" pitchFamily="2" charset="-79"/>
            </a:endParaRPr>
          </a:p>
        </p:txBody>
      </p:sp>
      <p:sp>
        <p:nvSpPr>
          <p:cNvPr id="5" name="箭头: 五边形 4"/>
          <p:cNvSpPr/>
          <p:nvPr/>
        </p:nvSpPr>
        <p:spPr>
          <a:xfrm>
            <a:off x="2438401" y="-24157"/>
            <a:ext cx="1867313"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000" b="1" dirty="0">
                <a:latin typeface="Arial Black" panose="020B0A04020102020204" pitchFamily="34" charset="0"/>
                <a:ea typeface="Aharoni" panose="02010803020104030203" pitchFamily="2" charset="-79"/>
                <a:cs typeface="Aharoni" panose="02010803020104030203" pitchFamily="2" charset="-79"/>
              </a:rPr>
              <a:t>Task 1: Skimming</a:t>
            </a:r>
            <a:endParaRPr lang="zh-CN" altLang="en-US" sz="2000" b="1" dirty="0">
              <a:latin typeface="Arial Black" panose="020B0A04020102020204" pitchFamily="34" charset="0"/>
              <a:ea typeface="Aharoni" panose="02010803020104030203" pitchFamily="2" charset="-79"/>
              <a:cs typeface="Aharoni" panose="02010803020104030203" pitchFamily="2" charset="-79"/>
            </a:endParaRPr>
          </a:p>
        </p:txBody>
      </p:sp>
      <p:pic>
        <p:nvPicPr>
          <p:cNvPr id="7" name="Picture 2" descr="Copy Of Text Structure - Lessons - Tes T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84200"/>
            <a:ext cx="4714376" cy="62738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a:stretch>
            <a:fillRect/>
          </a:stretch>
        </p:blipFill>
        <p:spPr>
          <a:xfrm>
            <a:off x="0" y="635000"/>
            <a:ext cx="7315200" cy="6222999"/>
          </a:xfrm>
          <a:prstGeom prst="rect">
            <a:avLst/>
          </a:prstGeom>
        </p:spPr>
      </p:pic>
      <p:sp>
        <p:nvSpPr>
          <p:cNvPr id="9" name="矩形 8"/>
          <p:cNvSpPr/>
          <p:nvPr/>
        </p:nvSpPr>
        <p:spPr>
          <a:xfrm>
            <a:off x="7543800" y="5598942"/>
            <a:ext cx="4587376" cy="123025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p:nvSpPr>
        <p:spPr>
          <a:xfrm>
            <a:off x="2207294" y="675349"/>
            <a:ext cx="1704306" cy="46993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87588" y="684213"/>
            <a:ext cx="1704306" cy="46993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cxnSp>
        <p:nvCxnSpPr>
          <p:cNvPr id="12" name="直接连接符 11"/>
          <p:cNvCxnSpPr/>
          <p:nvPr/>
        </p:nvCxnSpPr>
        <p:spPr>
          <a:xfrm>
            <a:off x="5026278" y="1939750"/>
            <a:ext cx="1926972" cy="11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06653" y="2081910"/>
            <a:ext cx="6546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06653" y="2233686"/>
            <a:ext cx="65465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026278" y="2715644"/>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66047" y="2848994"/>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6653" y="3039494"/>
            <a:ext cx="654659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78078" y="3182369"/>
            <a:ext cx="192697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爆炸形: 8 pt  25"/>
          <p:cNvSpPr/>
          <p:nvPr/>
        </p:nvSpPr>
        <p:spPr>
          <a:xfrm>
            <a:off x="1752600" y="1335785"/>
            <a:ext cx="2503614" cy="1445892"/>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MO" sz="1600" b="1" dirty="0">
                <a:solidFill>
                  <a:srgbClr val="0038A7"/>
                </a:solidFill>
                <a:latin typeface="Verdana" panose="020B0604030504040204" pitchFamily="34" charset="0"/>
                <a:ea typeface="Verdana" panose="020B0604030504040204" pitchFamily="34" charset="0"/>
                <a:cs typeface="Verdana" panose="020B0604030504040204" pitchFamily="34" charset="0"/>
              </a:rPr>
              <a:t>PROBLEM</a:t>
            </a:r>
            <a:endParaRPr lang="zh-MO" altLang="en-US" sz="1600" b="1" dirty="0">
              <a:solidFill>
                <a:srgbClr val="0038A7"/>
              </a:solidFill>
              <a:latin typeface="Verdana" panose="020B0604030504040204" pitchFamily="34" charset="0"/>
              <a:cs typeface="Verdana" panose="020B0604030504040204" pitchFamily="34" charset="0"/>
            </a:endParaRPr>
          </a:p>
        </p:txBody>
      </p:sp>
      <p:sp>
        <p:nvSpPr>
          <p:cNvPr id="27" name="箭头: 燕尾形 26"/>
          <p:cNvSpPr/>
          <p:nvPr/>
        </p:nvSpPr>
        <p:spPr>
          <a:xfrm>
            <a:off x="4371975" y="2848994"/>
            <a:ext cx="2190750" cy="969500"/>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MO" b="1" dirty="0">
                <a:solidFill>
                  <a:srgbClr val="7030A0"/>
                </a:solidFill>
                <a:latin typeface="Verdana" panose="020B0604030504040204" pitchFamily="34" charset="0"/>
                <a:ea typeface="Verdana" panose="020B0604030504040204" pitchFamily="34" charset="0"/>
                <a:cs typeface="Verdana" panose="020B0604030504040204" pitchFamily="34" charset="0"/>
              </a:rPr>
              <a:t>SOLUTION</a:t>
            </a:r>
            <a:endParaRPr lang="zh-MO" altLang="en-US" b="1" dirty="0">
              <a:solidFill>
                <a:srgbClr val="7030A0"/>
              </a:solidFill>
              <a:latin typeface="Verdana" panose="020B0604030504040204" pitchFamily="34" charset="0"/>
              <a:cs typeface="Verdana" panose="020B0604030504040204" pitchFamily="34" charset="0"/>
            </a:endParaRPr>
          </a:p>
        </p:txBody>
      </p:sp>
      <p:sp>
        <p:nvSpPr>
          <p:cNvPr id="4" name="文本框 3"/>
          <p:cNvSpPr txBox="1"/>
          <p:nvPr/>
        </p:nvSpPr>
        <p:spPr>
          <a:xfrm>
            <a:off x="0" y="0"/>
            <a:ext cx="2319074" cy="461665"/>
          </a:xfrm>
          <a:prstGeom prst="rect">
            <a:avLst/>
          </a:prstGeom>
          <a:solidFill>
            <a:srgbClr val="0270EB"/>
          </a:solidFill>
        </p:spPr>
        <p:txBody>
          <a:bodyPr wrap="square">
            <a:spAutoFit/>
          </a:bodyPr>
          <a:lstStyle/>
          <a:p>
            <a:r>
              <a:rPr lang="en-US" altLang="zh-CN" sz="2400" b="1" dirty="0">
                <a:solidFill>
                  <a:schemeClr val="bg1"/>
                </a:solidFill>
                <a:latin typeface="Aharoni" panose="02010803020104030203" pitchFamily="2" charset="-79"/>
                <a:cs typeface="Aharoni" panose="02010803020104030203" pitchFamily="2" charset="-79"/>
              </a:rPr>
              <a:t>While-</a:t>
            </a:r>
            <a:r>
              <a:rPr lang="en-US" altLang="zh-MO" sz="2400" b="1" dirty="0">
                <a:solidFill>
                  <a:schemeClr val="bg1"/>
                </a:solidFill>
                <a:latin typeface="Aharoni" panose="02010803020104030203" pitchFamily="2" charset="-79"/>
                <a:cs typeface="Aharoni" panose="02010803020104030203" pitchFamily="2" charset="-79"/>
              </a:rPr>
              <a:t>reading</a:t>
            </a:r>
            <a:endParaRPr lang="zh-MO" altLang="en-US" sz="2400" dirty="0">
              <a:solidFill>
                <a:schemeClr val="bg1"/>
              </a:solidFill>
            </a:endParaRPr>
          </a:p>
        </p:txBody>
      </p:sp>
      <p:sp>
        <p:nvSpPr>
          <p:cNvPr id="15" name="内容占位符 14"/>
          <p:cNvSpPr>
            <a:spLocks noGrp="1"/>
          </p:cNvSpPr>
          <p:nvPr>
            <p:ph idx="1"/>
          </p:nvPr>
        </p:nvSpPr>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0-#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dirty="0">
              <a:solidFill>
                <a:srgbClr val="FFFF00"/>
              </a:solidFill>
            </a:endParaRPr>
          </a:p>
        </p:txBody>
      </p:sp>
      <p:sp>
        <p:nvSpPr>
          <p:cNvPr id="4" name="标题 1"/>
          <p:cNvSpPr txBox="1"/>
          <p:nvPr/>
        </p:nvSpPr>
        <p:spPr>
          <a:xfrm>
            <a:off x="3619501" y="-319769"/>
            <a:ext cx="90423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Scan</a:t>
            </a:r>
            <a:r>
              <a:rPr lang="en-US" altLang="zh-CN" sz="2400" b="1" spc="-150" dirty="0">
                <a:latin typeface="Verdana" panose="020B0604030504040204" pitchFamily="34" charset="0"/>
                <a:ea typeface="Verdana" panose="020B0604030504040204" pitchFamily="34" charset="0"/>
                <a:cs typeface="Verdana" panose="020B0604030504040204" pitchFamily="34" charset="0"/>
              </a:rPr>
              <a:t> the text for </a:t>
            </a: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numbers</a:t>
            </a:r>
            <a:r>
              <a:rPr lang="en-US" altLang="zh-CN" sz="2400" b="1" spc="-150" dirty="0">
                <a:latin typeface="Verdana" panose="020B0604030504040204" pitchFamily="34" charset="0"/>
                <a:ea typeface="Verdana" panose="020B0604030504040204" pitchFamily="34" charset="0"/>
                <a:cs typeface="Verdana" panose="020B0604030504040204" pitchFamily="34" charset="0"/>
              </a:rPr>
              <a:t>;</a:t>
            </a:r>
          </a:p>
          <a:p>
            <a:pPr>
              <a:lnSpc>
                <a:spcPct val="100000"/>
              </a:lnSpc>
            </a:pPr>
            <a:r>
              <a:rPr lang="en-US" altLang="zh-CN" sz="2400" b="1" spc="-150" dirty="0">
                <a:latin typeface="Verdana" panose="020B0604030504040204" pitchFamily="34" charset="0"/>
                <a:ea typeface="Verdana" panose="020B0604030504040204" pitchFamily="34" charset="0"/>
                <a:cs typeface="Verdana" panose="020B0604030504040204" pitchFamily="34" charset="0"/>
              </a:rPr>
              <a:t>Circle them and </a:t>
            </a: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guess</a:t>
            </a:r>
            <a:r>
              <a:rPr lang="en-US" altLang="zh-CN" sz="2400" b="1" spc="-150" dirty="0">
                <a:latin typeface="Verdana" panose="020B0604030504040204" pitchFamily="34" charset="0"/>
                <a:ea typeface="Verdana" panose="020B0604030504040204" pitchFamily="34" charset="0"/>
                <a:cs typeface="Verdana" panose="020B0604030504040204" pitchFamily="34" charset="0"/>
              </a:rPr>
              <a:t> what they </a:t>
            </a:r>
            <a:r>
              <a:rPr lang="en-US" altLang="zh-CN" sz="2400" b="1" spc="-150" dirty="0">
                <a:solidFill>
                  <a:srgbClr val="FF0000"/>
                </a:solidFill>
                <a:latin typeface="Verdana" panose="020B0604030504040204" pitchFamily="34" charset="0"/>
                <a:ea typeface="Verdana" panose="020B0604030504040204" pitchFamily="34" charset="0"/>
                <a:cs typeface="Verdana" panose="020B0604030504040204" pitchFamily="34" charset="0"/>
              </a:rPr>
              <a:t>mean</a:t>
            </a:r>
            <a:r>
              <a:rPr lang="en-US" altLang="zh-CN" sz="2400" b="1" spc="-150" dirty="0">
                <a:latin typeface="Verdana" panose="020B0604030504040204" pitchFamily="34" charset="0"/>
                <a:ea typeface="Verdana" panose="020B0604030504040204" pitchFamily="34" charset="0"/>
                <a:cs typeface="Verdana" panose="020B0604030504040204" pitchFamily="34" charset="0"/>
              </a:rPr>
              <a:t>.</a:t>
            </a:r>
            <a:endParaRPr lang="zh-MO" altLang="en-US" sz="2400" b="1" spc="-150" dirty="0">
              <a:latin typeface="Verdana" panose="020B0604030504040204" pitchFamily="34" charset="0"/>
              <a:cs typeface="Verdana" panose="020B0604030504040204" pitchFamily="34" charset="0"/>
            </a:endParaRPr>
          </a:p>
        </p:txBody>
      </p:sp>
      <p:sp>
        <p:nvSpPr>
          <p:cNvPr id="5" name="箭头: 五边形 4"/>
          <p:cNvSpPr/>
          <p:nvPr/>
        </p:nvSpPr>
        <p:spPr>
          <a:xfrm>
            <a:off x="1" y="0"/>
            <a:ext cx="3619500"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700" b="1" dirty="0">
                <a:latin typeface="Arial Black" panose="020B0A04020102020204" pitchFamily="34" charset="0"/>
                <a:ea typeface="Aharoni" panose="02010803020104030203" pitchFamily="2" charset="-79"/>
                <a:cs typeface="Aharoni" panose="02010803020104030203" pitchFamily="2" charset="-79"/>
              </a:rPr>
              <a:t>Task 2: Scanning</a:t>
            </a:r>
            <a:endParaRPr lang="zh-CN" altLang="en-US" sz="2700" b="1" dirty="0">
              <a:latin typeface="Arial Black" panose="020B0A04020102020204" pitchFamily="34" charset="0"/>
              <a:ea typeface="Aharoni" panose="02010803020104030203" pitchFamily="2" charset="-79"/>
              <a:cs typeface="Aharoni" panose="02010803020104030203" pitchFamily="2" charset="-79"/>
            </a:endParaRPr>
          </a:p>
        </p:txBody>
      </p:sp>
      <p:pic>
        <p:nvPicPr>
          <p:cNvPr id="6" name="图片 5"/>
          <p:cNvPicPr>
            <a:picLocks noChangeAspect="1"/>
          </p:cNvPicPr>
          <p:nvPr/>
        </p:nvPicPr>
        <p:blipFill>
          <a:blip r:embed="rId2"/>
          <a:stretch>
            <a:fillRect/>
          </a:stretch>
        </p:blipFill>
        <p:spPr>
          <a:xfrm>
            <a:off x="1" y="681037"/>
            <a:ext cx="5629274" cy="6034088"/>
          </a:xfrm>
          <a:prstGeom prst="rect">
            <a:avLst/>
          </a:prstGeom>
        </p:spPr>
      </p:pic>
      <p:pic>
        <p:nvPicPr>
          <p:cNvPr id="7" name="图片 6"/>
          <p:cNvPicPr>
            <a:picLocks noChangeAspect="1"/>
          </p:cNvPicPr>
          <p:nvPr/>
        </p:nvPicPr>
        <p:blipFill>
          <a:blip r:embed="rId3"/>
          <a:stretch>
            <a:fillRect/>
          </a:stretch>
        </p:blipFill>
        <p:spPr>
          <a:xfrm>
            <a:off x="5715000" y="681037"/>
            <a:ext cx="6469062" cy="6034088"/>
          </a:xfrm>
          <a:prstGeom prst="rect">
            <a:avLst/>
          </a:prstGeom>
        </p:spPr>
      </p:pic>
      <p:sp>
        <p:nvSpPr>
          <p:cNvPr id="8" name="椭圆 7"/>
          <p:cNvSpPr/>
          <p:nvPr/>
        </p:nvSpPr>
        <p:spPr>
          <a:xfrm>
            <a:off x="4321844" y="2199812"/>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797719" y="4361987"/>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382044" y="6228324"/>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1628772" y="1557106"/>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922294" y="2258218"/>
            <a:ext cx="469231" cy="354575"/>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950870" y="2556108"/>
            <a:ext cx="440656" cy="354574"/>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103394" y="2829156"/>
            <a:ext cx="469231"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1003381" y="2546581"/>
            <a:ext cx="469231"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0119058" y="3166136"/>
            <a:ext cx="469231" cy="438613"/>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779543" y="2232587"/>
            <a:ext cx="793082" cy="380206"/>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312319" y="2199812"/>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788194" y="4361987"/>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372519" y="6228324"/>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1619247" y="1557106"/>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0109533" y="3166136"/>
            <a:ext cx="469231" cy="438613"/>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4" name="内容占位符 23"/>
          <p:cNvGraphicFramePr>
            <a:graphicFrameLocks noGrp="1"/>
          </p:cNvGraphicFramePr>
          <p:nvPr>
            <p:ph idx="1"/>
          </p:nvPr>
        </p:nvGraphicFramePr>
        <p:xfrm>
          <a:off x="38101" y="3235325"/>
          <a:ext cx="962766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矩形 24"/>
          <p:cNvSpPr/>
          <p:nvPr/>
        </p:nvSpPr>
        <p:spPr>
          <a:xfrm>
            <a:off x="418288" y="5175085"/>
            <a:ext cx="930062" cy="461665"/>
          </a:xfrm>
          <a:prstGeom prst="rect">
            <a:avLst/>
          </a:prstGeom>
          <a:noFill/>
        </p:spPr>
        <p:txBody>
          <a:bodyPr wrap="none" lIns="91440" tIns="45720" rIns="91440" bIns="45720">
            <a:spAutoFit/>
          </a:bodyPr>
          <a:lstStyle/>
          <a:p>
            <a:pPr algn="ctr"/>
            <a:r>
              <a:rPr lang="en-US" altLang="zh-CN" sz="2400" b="1" cap="none" spc="0" dirty="0">
                <a:ln w="0"/>
                <a:solidFill>
                  <a:srgbClr val="7030A0"/>
                </a:solidFill>
              </a:rPr>
              <a:t>1950s</a:t>
            </a:r>
            <a:endParaRPr lang="zh-CN" altLang="en-US" sz="2400" b="1" cap="none" spc="0" dirty="0">
              <a:ln w="0"/>
              <a:solidFill>
                <a:srgbClr val="7030A0"/>
              </a:solidFill>
            </a:endParaRPr>
          </a:p>
        </p:txBody>
      </p:sp>
      <p:sp>
        <p:nvSpPr>
          <p:cNvPr id="27" name="矩形 26"/>
          <p:cNvSpPr/>
          <p:nvPr/>
        </p:nvSpPr>
        <p:spPr>
          <a:xfrm>
            <a:off x="2223077" y="5180411"/>
            <a:ext cx="806632" cy="461665"/>
          </a:xfrm>
          <a:prstGeom prst="rect">
            <a:avLst/>
          </a:prstGeom>
          <a:noFill/>
        </p:spPr>
        <p:txBody>
          <a:bodyPr wrap="none" lIns="91440" tIns="45720" rIns="91440" bIns="45720">
            <a:spAutoFit/>
          </a:bodyPr>
          <a:lstStyle/>
          <a:p>
            <a:pPr algn="ctr"/>
            <a:r>
              <a:rPr lang="en-US" altLang="zh-CN" sz="2400" b="1" cap="none" spc="0" dirty="0">
                <a:ln w="0"/>
                <a:solidFill>
                  <a:srgbClr val="003398"/>
                </a:solidFill>
                <a:effectLst>
                  <a:outerShdw blurRad="38100" dist="19050" dir="2700000" algn="tl" rotWithShape="0">
                    <a:schemeClr val="dk1">
                      <a:alpha val="40000"/>
                    </a:schemeClr>
                  </a:outerShdw>
                </a:effectLst>
              </a:rPr>
              <a:t>1959</a:t>
            </a:r>
            <a:endParaRPr lang="zh-CN" altLang="en-US" sz="2400" b="1" cap="none" spc="0" dirty="0">
              <a:ln w="0"/>
              <a:solidFill>
                <a:srgbClr val="003398"/>
              </a:solidFill>
              <a:effectLst>
                <a:outerShdw blurRad="38100" dist="19050" dir="2700000" algn="tl" rotWithShape="0">
                  <a:schemeClr val="dk1">
                    <a:alpha val="40000"/>
                  </a:schemeClr>
                </a:outerShdw>
              </a:effectLst>
            </a:endParaRPr>
          </a:p>
        </p:txBody>
      </p:sp>
      <p:sp>
        <p:nvSpPr>
          <p:cNvPr id="29" name="矩形 28"/>
          <p:cNvSpPr/>
          <p:nvPr/>
        </p:nvSpPr>
        <p:spPr>
          <a:xfrm>
            <a:off x="3974918" y="5173035"/>
            <a:ext cx="806632" cy="461665"/>
          </a:xfrm>
          <a:prstGeom prst="rect">
            <a:avLst/>
          </a:prstGeom>
          <a:noFill/>
        </p:spPr>
        <p:txBody>
          <a:bodyPr wrap="none" lIns="91440" tIns="45720" rIns="91440" bIns="45720">
            <a:spAutoFit/>
          </a:bodyPr>
          <a:lstStyle/>
          <a:p>
            <a:pPr algn="ctr"/>
            <a:r>
              <a:rPr lang="en-US" altLang="zh-CN" sz="2400" b="1" dirty="0">
                <a:ln w="0"/>
                <a:effectLst>
                  <a:outerShdw blurRad="38100" dist="19050" dir="2700000" algn="tl" rotWithShape="0">
                    <a:schemeClr val="dk1">
                      <a:alpha val="40000"/>
                    </a:schemeClr>
                  </a:outerShdw>
                </a:effectLst>
              </a:rPr>
              <a:t>1960</a:t>
            </a:r>
            <a:endParaRPr lang="zh-CN" altLang="en-US" sz="2400" b="1" dirty="0">
              <a:ln w="0"/>
              <a:effectLst>
                <a:outerShdw blurRad="38100" dist="19050" dir="2700000" algn="tl" rotWithShape="0">
                  <a:schemeClr val="dk1">
                    <a:alpha val="40000"/>
                  </a:schemeClr>
                </a:outerShdw>
              </a:effectLst>
            </a:endParaRPr>
          </a:p>
        </p:txBody>
      </p:sp>
      <p:sp>
        <p:nvSpPr>
          <p:cNvPr id="31" name="矩形 30"/>
          <p:cNvSpPr/>
          <p:nvPr/>
        </p:nvSpPr>
        <p:spPr>
          <a:xfrm>
            <a:off x="5767852" y="5181371"/>
            <a:ext cx="806632" cy="461665"/>
          </a:xfrm>
          <a:prstGeom prst="rect">
            <a:avLst/>
          </a:prstGeom>
          <a:noFill/>
        </p:spPr>
        <p:txBody>
          <a:bodyPr wrap="none" lIns="91440" tIns="45720" rIns="91440" bIns="45720">
            <a:spAutoFit/>
          </a:bodyPr>
          <a:lstStyle/>
          <a:p>
            <a:pPr algn="ctr"/>
            <a:r>
              <a:rPr lang="en-US" altLang="zh-CN" sz="2400" b="1" dirty="0">
                <a:ln w="0"/>
                <a:solidFill>
                  <a:schemeClr val="bg1"/>
                </a:solidFill>
                <a:effectLst>
                  <a:outerShdw blurRad="38100" dist="19050" dir="2700000" algn="tl" rotWithShape="0">
                    <a:schemeClr val="dk1">
                      <a:alpha val="40000"/>
                    </a:schemeClr>
                  </a:outerShdw>
                </a:effectLst>
              </a:rPr>
              <a:t>1961</a:t>
            </a:r>
            <a:endParaRPr lang="zh-CN" altLang="en-US" sz="2400" b="1" dirty="0">
              <a:ln w="0"/>
              <a:solidFill>
                <a:schemeClr val="bg1"/>
              </a:solidFill>
              <a:effectLst>
                <a:outerShdw blurRad="38100" dist="19050" dir="2700000" algn="tl" rotWithShape="0">
                  <a:schemeClr val="dk1">
                    <a:alpha val="40000"/>
                  </a:schemeClr>
                </a:outerShdw>
              </a:effectLst>
            </a:endParaRPr>
          </a:p>
        </p:txBody>
      </p:sp>
      <p:sp>
        <p:nvSpPr>
          <p:cNvPr id="33" name="矩形 32"/>
          <p:cNvSpPr/>
          <p:nvPr/>
        </p:nvSpPr>
        <p:spPr>
          <a:xfrm>
            <a:off x="7518978" y="5181137"/>
            <a:ext cx="806632" cy="461665"/>
          </a:xfrm>
          <a:prstGeom prst="rect">
            <a:avLst/>
          </a:prstGeom>
          <a:noFill/>
        </p:spPr>
        <p:txBody>
          <a:bodyPr wrap="none" lIns="91440" tIns="45720" rIns="91440" bIns="45720">
            <a:spAutoFit/>
          </a:bodyPr>
          <a:lstStyle/>
          <a:p>
            <a:pPr algn="ctr"/>
            <a:r>
              <a:rPr lang="en-US" altLang="zh-CN" sz="2400" b="1" dirty="0">
                <a:ln w="0"/>
                <a:solidFill>
                  <a:srgbClr val="FFFF00"/>
                </a:solidFill>
                <a:effectLst>
                  <a:outerShdw blurRad="38100" dist="19050" dir="2700000" algn="tl" rotWithShape="0">
                    <a:schemeClr val="dk1">
                      <a:alpha val="40000"/>
                    </a:schemeClr>
                  </a:outerShdw>
                </a:effectLst>
              </a:rPr>
              <a:t>1980</a:t>
            </a:r>
            <a:endParaRPr lang="zh-CN" altLang="en-US" sz="2400" b="1" dirty="0">
              <a:ln w="0"/>
              <a:solidFill>
                <a:srgbClr val="FFFF00"/>
              </a:solidFill>
              <a:effectLst>
                <a:outerShdw blurRad="38100" dist="19050" dir="2700000" algn="tl" rotWithShape="0">
                  <a:schemeClr val="dk1">
                    <a:alpha val="40000"/>
                  </a:schemeClr>
                </a:outerShdw>
              </a:effectLst>
            </a:endParaRPr>
          </a:p>
        </p:txBody>
      </p:sp>
      <p:sp>
        <p:nvSpPr>
          <p:cNvPr id="34" name="矩形 33"/>
          <p:cNvSpPr/>
          <p:nvPr/>
        </p:nvSpPr>
        <p:spPr>
          <a:xfrm>
            <a:off x="9626874" y="4862282"/>
            <a:ext cx="2565126"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FF0000"/>
                </a:solidFill>
                <a:effectLst/>
              </a:rPr>
              <a:t>timeline</a:t>
            </a:r>
            <a:endParaRPr lang="zh-CN" altLang="en-US" sz="5400" b="1" cap="none" spc="0" dirty="0">
              <a:ln w="22225">
                <a:solidFill>
                  <a:schemeClr val="accent2"/>
                </a:solidFill>
                <a:prstDash val="solid"/>
              </a:ln>
              <a:solidFill>
                <a:srgbClr val="FF0000"/>
              </a:solidFill>
              <a:effectLst/>
            </a:endParaRPr>
          </a:p>
        </p:txBody>
      </p:sp>
      <p:sp>
        <p:nvSpPr>
          <p:cNvPr id="35" name="椭圆 34"/>
          <p:cNvSpPr/>
          <p:nvPr/>
        </p:nvSpPr>
        <p:spPr>
          <a:xfrm>
            <a:off x="7922294" y="2258218"/>
            <a:ext cx="469231" cy="354575"/>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6" name="椭圆 35"/>
          <p:cNvSpPr/>
          <p:nvPr/>
        </p:nvSpPr>
        <p:spPr>
          <a:xfrm>
            <a:off x="7950870" y="2556108"/>
            <a:ext cx="440656" cy="354574"/>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7" name="椭圆 36"/>
          <p:cNvSpPr/>
          <p:nvPr/>
        </p:nvSpPr>
        <p:spPr>
          <a:xfrm>
            <a:off x="9103394" y="2829156"/>
            <a:ext cx="469231"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8" name="椭圆 37"/>
          <p:cNvSpPr/>
          <p:nvPr/>
        </p:nvSpPr>
        <p:spPr>
          <a:xfrm>
            <a:off x="11003381" y="2546581"/>
            <a:ext cx="469231"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9" name="椭圆 38"/>
          <p:cNvSpPr/>
          <p:nvPr/>
        </p:nvSpPr>
        <p:spPr>
          <a:xfrm>
            <a:off x="8779543" y="2232587"/>
            <a:ext cx="793082" cy="380206"/>
          </a:xfrm>
          <a:prstGeom prst="ellipse">
            <a:avLst/>
          </a:prstGeom>
          <a:solidFill>
            <a:srgbClr val="0071ED">
              <a:alpha val="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40" name="矩形 39"/>
          <p:cNvSpPr/>
          <p:nvPr/>
        </p:nvSpPr>
        <p:spPr>
          <a:xfrm>
            <a:off x="9644155" y="1805649"/>
            <a:ext cx="2438488"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FF0000"/>
                </a:solidFill>
                <a:effectLst/>
              </a:rPr>
              <a:t>amount</a:t>
            </a:r>
            <a:endParaRPr lang="zh-CN" altLang="en-US" sz="5400" b="1" cap="none" spc="0" dirty="0">
              <a:ln w="22225">
                <a:solidFill>
                  <a:schemeClr val="accent2"/>
                </a:solidFill>
                <a:prstDash val="solid"/>
              </a:ln>
              <a:solidFill>
                <a:srgbClr val="FF0000"/>
              </a:solidFill>
              <a:effectLst/>
            </a:endParaRPr>
          </a:p>
        </p:txBody>
      </p:sp>
      <p:sp>
        <p:nvSpPr>
          <p:cNvPr id="42" name="椭圆 41"/>
          <p:cNvSpPr/>
          <p:nvPr/>
        </p:nvSpPr>
        <p:spPr>
          <a:xfrm>
            <a:off x="3646487" y="299469"/>
            <a:ext cx="983570" cy="478864"/>
          </a:xfrm>
          <a:prstGeom prst="ellipse">
            <a:avLst/>
          </a:prstGeom>
          <a:solidFill>
            <a:srgbClr val="0071ED">
              <a:alpha val="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descr="水印">
            <a:extLst>
              <a:ext uri="{FF2B5EF4-FFF2-40B4-BE49-F238E27FC236}">
                <a16:creationId xmlns:a16="http://schemas.microsoft.com/office/drawing/2014/main" id="{3C3D5490-5DFD-4AD6-B637-7CCEC2900BC0}"/>
              </a:ext>
            </a:extLst>
          </p:cNvPr>
          <p:cNvPicPr>
            <a:picLocks noChangeAspect="1"/>
          </p:cNvPicPr>
          <p:nvPr/>
        </p:nvPicPr>
        <p:blipFill>
          <a:blip r:embed="rId9"/>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heel(1)">
                                      <p:cBhvr>
                                        <p:cTn id="62" dur="2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heel(1)">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heel(1)">
                                      <p:cBhvr>
                                        <p:cTn id="77" dur="2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0-#ppt_w/2"/>
                                          </p:val>
                                        </p:tav>
                                        <p:tav tm="100000">
                                          <p:val>
                                            <p:strVal val="#ppt_x"/>
                                          </p:val>
                                        </p:tav>
                                      </p:tavLst>
                                    </p:anim>
                                    <p:anim calcmode="lin" valueType="num">
                                      <p:cBhvr additive="base">
                                        <p:cTn id="83" dur="500" fill="hold"/>
                                        <p:tgtEl>
                                          <p:spTgt spid="29"/>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fill="hold"/>
                                        <p:tgtEl>
                                          <p:spTgt spid="25"/>
                                        </p:tgtEl>
                                        <p:attrNameLst>
                                          <p:attrName>ppt_x</p:attrName>
                                        </p:attrNameLst>
                                      </p:cBhvr>
                                      <p:tavLst>
                                        <p:tav tm="0">
                                          <p:val>
                                            <p:strVal val="0-#ppt_w/2"/>
                                          </p:val>
                                        </p:tav>
                                        <p:tav tm="100000">
                                          <p:val>
                                            <p:strVal val="#ppt_x"/>
                                          </p:val>
                                        </p:tav>
                                      </p:tavLst>
                                    </p:anim>
                                    <p:anim calcmode="lin" valueType="num">
                                      <p:cBhvr additive="base">
                                        <p:cTn id="87" dur="500" fill="hold"/>
                                        <p:tgtEl>
                                          <p:spTgt spid="25"/>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0-#ppt_w/2"/>
                                          </p:val>
                                        </p:tav>
                                        <p:tav tm="100000">
                                          <p:val>
                                            <p:strVal val="#ppt_x"/>
                                          </p:val>
                                        </p:tav>
                                      </p:tavLst>
                                    </p:anim>
                                    <p:anim calcmode="lin" valueType="num">
                                      <p:cBhvr additive="base">
                                        <p:cTn id="91" dur="500" fill="hold"/>
                                        <p:tgtEl>
                                          <p:spTgt spid="27"/>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fill="hold"/>
                                        <p:tgtEl>
                                          <p:spTgt spid="31"/>
                                        </p:tgtEl>
                                        <p:attrNameLst>
                                          <p:attrName>ppt_x</p:attrName>
                                        </p:attrNameLst>
                                      </p:cBhvr>
                                      <p:tavLst>
                                        <p:tav tm="0">
                                          <p:val>
                                            <p:strVal val="0-#ppt_w/2"/>
                                          </p:val>
                                        </p:tav>
                                        <p:tav tm="100000">
                                          <p:val>
                                            <p:strVal val="#ppt_x"/>
                                          </p:val>
                                        </p:tav>
                                      </p:tavLst>
                                    </p:anim>
                                    <p:anim calcmode="lin" valueType="num">
                                      <p:cBhvr additive="base">
                                        <p:cTn id="95" dur="500" fill="hold"/>
                                        <p:tgtEl>
                                          <p:spTgt spid="31"/>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0-#ppt_w/2"/>
                                          </p:val>
                                        </p:tav>
                                        <p:tav tm="100000">
                                          <p:val>
                                            <p:strVal val="#ppt_x"/>
                                          </p:val>
                                        </p:tav>
                                      </p:tavLst>
                                    </p:anim>
                                    <p:anim calcmode="lin" valueType="num">
                                      <p:cBhvr additive="base">
                                        <p:cTn id="99" dur="500" fill="hold"/>
                                        <p:tgtEl>
                                          <p:spTgt spid="33"/>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0-#ppt_w/2"/>
                                          </p:val>
                                        </p:tav>
                                        <p:tav tm="100000">
                                          <p:val>
                                            <p:strVal val="#ppt_x"/>
                                          </p:val>
                                        </p:tav>
                                      </p:tavLst>
                                    </p:anim>
                                    <p:anim calcmode="lin" valueType="num">
                                      <p:cBhvr additive="base">
                                        <p:cTn id="10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20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wheel(1)">
                                      <p:cBhvr>
                                        <p:cTn id="117" dur="2000"/>
                                        <p:tgtEl>
                                          <p:spTgt spid="39"/>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wheel(1)">
                                      <p:cBhvr>
                                        <p:cTn id="122" dur="2000"/>
                                        <p:tgtEl>
                                          <p:spTgt spid="36"/>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1"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heel(1)">
                                      <p:cBhvr>
                                        <p:cTn id="127" dur="2000"/>
                                        <p:tgtEl>
                                          <p:spTgt spid="38"/>
                                        </p:tgtEl>
                                      </p:cBhvr>
                                    </p:animEffect>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wheel(1)">
                                      <p:cBhvr>
                                        <p:cTn id="132" dur="20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Graphic spid="24" grpId="0">
        <p:bldAsOne/>
      </p:bldGraphic>
      <p:bldP spid="25" grpId="0"/>
      <p:bldP spid="27" grpId="0"/>
      <p:bldP spid="29" grpId="0"/>
      <p:bldP spid="31" grpId="0"/>
      <p:bldP spid="33" grpId="0"/>
      <p:bldP spid="34" grpId="0"/>
      <p:bldP spid="35" grpId="0" animBg="1"/>
      <p:bldP spid="36" grpId="0" animBg="1"/>
      <p:bldP spid="37" grpId="0" animBg="1"/>
      <p:bldP spid="38" grpId="0" animBg="1"/>
      <p:bldP spid="39" grpId="0" animBg="1"/>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501903" y="631825"/>
            <a:ext cx="11121519" cy="1785104"/>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200" b="1" dirty="0">
                <a:latin typeface="Verdana" panose="020B0604030504040204" pitchFamily="34" charset="0"/>
                <a:ea typeface="Verdana" panose="020B0604030504040204" pitchFamily="34" charset="0"/>
                <a:cs typeface="Verdana" panose="020B0604030504040204" pitchFamily="34" charset="0"/>
              </a:rPr>
              <a:t>Economic development is necessary if we want to improve society. There comes a time when the old must give way to the new, and it is not possible to preserve everything from our past as we move towards the future. Finding and keeping the right balance between progress and the protection of cultural sites can be a big challenge.</a:t>
            </a:r>
            <a:endParaRPr lang="zh-MO" altLang="en-US" sz="2200" b="1" dirty="0">
              <a:latin typeface="Verdana" panose="020B0604030504040204" pitchFamily="34" charset="0"/>
              <a:cs typeface="Verdana" panose="020B0604030504040204" pitchFamily="34" charset="0"/>
            </a:endParaRPr>
          </a:p>
        </p:txBody>
      </p:sp>
      <p:sp>
        <p:nvSpPr>
          <p:cNvPr id="3" name="内容占位符 2"/>
          <p:cNvSpPr>
            <a:spLocks noGrp="1"/>
          </p:cNvSpPr>
          <p:nvPr>
            <p:ph idx="1"/>
          </p:nvPr>
        </p:nvSpPr>
        <p:spPr>
          <a:xfrm>
            <a:off x="1" y="2601911"/>
            <a:ext cx="11623422" cy="3770314"/>
          </a:xfrm>
        </p:spPr>
        <p:txBody>
          <a:bodyPr>
            <a:noAutofit/>
          </a:bodyPr>
          <a:lstStyle/>
          <a:p>
            <a:pPr marL="514350" indent="-514350">
              <a:buFont typeface="+mj-lt"/>
              <a:buAutoNum type="arabicPeriod"/>
            </a:pPr>
            <a:r>
              <a:rPr lang="en-US" altLang="zh-MO" sz="2700" dirty="0">
                <a:latin typeface="Aharoni" panose="02010803020104030203" pitchFamily="2" charset="-79"/>
                <a:cs typeface="Aharoni" panose="02010803020104030203" pitchFamily="2" charset="-79"/>
              </a:rPr>
              <a:t>Why sentence two is mentioned? </a:t>
            </a:r>
          </a:p>
          <a:p>
            <a:pPr marL="514350" indent="-514350">
              <a:buFont typeface="+mj-lt"/>
              <a:buAutoNum type="arabicPeriod"/>
            </a:pPr>
            <a:endParaRPr lang="en-US" altLang="zh-MO" sz="2700" dirty="0">
              <a:latin typeface="Aharoni" panose="02010803020104030203" pitchFamily="2" charset="-79"/>
              <a:cs typeface="Aharoni" panose="02010803020104030203" pitchFamily="2" charset="-79"/>
            </a:endParaRPr>
          </a:p>
          <a:p>
            <a:pPr marL="514350" indent="-514350">
              <a:buFont typeface="+mj-lt"/>
              <a:buAutoNum type="arabicPeriod"/>
            </a:pPr>
            <a:r>
              <a:rPr lang="en-US" altLang="zh-MO" sz="2700" dirty="0">
                <a:latin typeface="Aharoni" panose="02010803020104030203" pitchFamily="2" charset="-79"/>
                <a:cs typeface="Aharoni" panose="02010803020104030203" pitchFamily="2" charset="-79"/>
              </a:rPr>
              <a:t>What word can be added to link sentence two and three? Why?</a:t>
            </a:r>
          </a:p>
          <a:p>
            <a:pPr marL="0" indent="0">
              <a:buNone/>
            </a:pPr>
            <a:r>
              <a:rPr lang="en-US" altLang="zh-MO" sz="2700" b="1" kern="1000" spc="-150" dirty="0">
                <a:solidFill>
                  <a:srgbClr val="003398"/>
                </a:solidFill>
                <a:latin typeface="Aharoni" panose="02010803020104030203" pitchFamily="2" charset="-79"/>
                <a:cs typeface="Aharoni" panose="02010803020104030203" pitchFamily="2" charset="-79"/>
              </a:rPr>
              <a:t>        </a:t>
            </a:r>
            <a:r>
              <a:rPr lang="en-US" altLang="zh-MO" sz="2700" b="1" kern="1000" dirty="0">
                <a:solidFill>
                  <a:srgbClr val="003398"/>
                </a:solidFill>
                <a:latin typeface="Times New Roman" panose="02020603050405020304" pitchFamily="18" charset="0"/>
                <a:cs typeface="Times New Roman" panose="02020603050405020304" pitchFamily="18" charset="0"/>
              </a:rPr>
              <a:t>“</a:t>
            </a:r>
            <a:r>
              <a:rPr lang="en-US" altLang="zh-MO" sz="2700" b="1" kern="1000" dirty="0">
                <a:solidFill>
                  <a:srgbClr val="FF0000"/>
                </a:solidFill>
                <a:latin typeface="Times New Roman" panose="02020603050405020304" pitchFamily="18" charset="0"/>
                <a:cs typeface="Times New Roman" panose="02020603050405020304" pitchFamily="18" charset="0"/>
              </a:rPr>
              <a:t>Therefore</a:t>
            </a:r>
            <a:r>
              <a:rPr lang="en-US" altLang="zh-MO" sz="2700" b="1" kern="1000" dirty="0">
                <a:solidFill>
                  <a:srgbClr val="003398"/>
                </a:solidFill>
                <a:latin typeface="Times New Roman" panose="02020603050405020304" pitchFamily="18" charset="0"/>
                <a:cs typeface="Times New Roman" panose="02020603050405020304" pitchFamily="18" charset="0"/>
              </a:rPr>
              <a:t>.” Sentence two talks about the </a:t>
            </a:r>
            <a:r>
              <a:rPr lang="en-US" altLang="zh-MO" sz="2700" b="1" kern="1000" dirty="0">
                <a:solidFill>
                  <a:srgbClr val="FF0000"/>
                </a:solidFill>
                <a:latin typeface="Times New Roman" panose="02020603050405020304" pitchFamily="18" charset="0"/>
                <a:cs typeface="Times New Roman" panose="02020603050405020304" pitchFamily="18" charset="0"/>
              </a:rPr>
              <a:t>difficulty</a:t>
            </a:r>
            <a:r>
              <a:rPr lang="en-US" altLang="zh-MO" sz="2700" b="1" kern="1000" dirty="0">
                <a:solidFill>
                  <a:srgbClr val="003398"/>
                </a:solidFill>
                <a:latin typeface="Times New Roman" panose="02020603050405020304" pitchFamily="18" charset="0"/>
                <a:cs typeface="Times New Roman" panose="02020603050405020304" pitchFamily="18" charset="0"/>
              </a:rPr>
              <a:t> and hence being the </a:t>
            </a:r>
            <a:r>
              <a:rPr lang="en-US" altLang="zh-MO" sz="2700" b="1" kern="1000" dirty="0">
                <a:solidFill>
                  <a:srgbClr val="FF0000"/>
                </a:solidFill>
                <a:latin typeface="Times New Roman" panose="02020603050405020304" pitchFamily="18" charset="0"/>
                <a:cs typeface="Times New Roman" panose="02020603050405020304" pitchFamily="18" charset="0"/>
              </a:rPr>
              <a:t>reason</a:t>
            </a:r>
            <a:r>
              <a:rPr lang="en-US" altLang="zh-MO" sz="2700" b="1" kern="1000" dirty="0">
                <a:solidFill>
                  <a:srgbClr val="003398"/>
                </a:solidFill>
                <a:latin typeface="Times New Roman" panose="02020603050405020304" pitchFamily="18" charset="0"/>
                <a:cs typeface="Times New Roman" panose="02020603050405020304" pitchFamily="18" charset="0"/>
              </a:rPr>
              <a:t> of a challenge. </a:t>
            </a:r>
          </a:p>
          <a:p>
            <a:pPr marL="0" indent="0">
              <a:buNone/>
            </a:pPr>
            <a:r>
              <a:rPr lang="en-US" altLang="zh-MO" sz="2700" dirty="0">
                <a:latin typeface="Aharoni" panose="02010803020104030203" pitchFamily="2" charset="-79"/>
                <a:cs typeface="Aharoni" panose="02010803020104030203" pitchFamily="2" charset="-79"/>
              </a:rPr>
              <a:t>3.    Which sentence is the topic sentence?</a:t>
            </a:r>
          </a:p>
          <a:p>
            <a:pPr marL="0" indent="0">
              <a:buNone/>
            </a:pPr>
            <a:r>
              <a:rPr lang="en-US" altLang="zh-MO" sz="2700" dirty="0">
                <a:latin typeface="Aharoni" panose="02010803020104030203" pitchFamily="2" charset="-79"/>
                <a:cs typeface="Aharoni" panose="02010803020104030203" pitchFamily="2" charset="-79"/>
              </a:rPr>
              <a:t>       </a:t>
            </a:r>
            <a:r>
              <a:rPr lang="en-US" altLang="zh-MO" sz="2700" b="1" dirty="0">
                <a:solidFill>
                  <a:srgbClr val="003398"/>
                </a:solidFill>
                <a:latin typeface="Times New Roman" panose="02020603050405020304" pitchFamily="18" charset="0"/>
                <a:cs typeface="Times New Roman" panose="02020603050405020304" pitchFamily="18" charset="0"/>
              </a:rPr>
              <a:t>The </a:t>
            </a:r>
            <a:r>
              <a:rPr lang="en-US" altLang="zh-MO" sz="2700" b="1" dirty="0">
                <a:solidFill>
                  <a:srgbClr val="FF0000"/>
                </a:solidFill>
                <a:latin typeface="Times New Roman" panose="02020603050405020304" pitchFamily="18" charset="0"/>
                <a:cs typeface="Times New Roman" panose="02020603050405020304" pitchFamily="18" charset="0"/>
              </a:rPr>
              <a:t>last</a:t>
            </a:r>
            <a:r>
              <a:rPr lang="en-US" altLang="zh-MO" sz="2700" b="1" dirty="0">
                <a:solidFill>
                  <a:srgbClr val="003398"/>
                </a:solidFill>
                <a:latin typeface="Times New Roman" panose="02020603050405020304" pitchFamily="18" charset="0"/>
                <a:cs typeface="Times New Roman" panose="02020603050405020304" pitchFamily="18" charset="0"/>
              </a:rPr>
              <a:t> sentence. </a:t>
            </a:r>
          </a:p>
          <a:p>
            <a:pPr marL="457200" indent="-457200">
              <a:buAutoNum type="arabicPeriod" startAt="4"/>
            </a:pPr>
            <a:r>
              <a:rPr lang="en-US" altLang="zh-MO" sz="2700" dirty="0">
                <a:latin typeface="Aharoni" panose="02010803020104030203" pitchFamily="2" charset="-79"/>
                <a:cs typeface="Aharoni" panose="02010803020104030203" pitchFamily="2" charset="-79"/>
              </a:rPr>
              <a:t>What is the function of paragraph one?</a:t>
            </a:r>
          </a:p>
          <a:p>
            <a:pPr marL="0" indent="0">
              <a:buNone/>
            </a:pPr>
            <a:r>
              <a:rPr lang="en-US" altLang="zh-MO" sz="2700" dirty="0">
                <a:latin typeface="Aharoni" panose="02010803020104030203" pitchFamily="2" charset="-79"/>
                <a:cs typeface="Aharoni" panose="02010803020104030203" pitchFamily="2" charset="-79"/>
              </a:rPr>
              <a:t>        </a:t>
            </a:r>
            <a:r>
              <a:rPr lang="en-US" altLang="zh-MO" sz="2700" b="1" dirty="0">
                <a:solidFill>
                  <a:srgbClr val="003398"/>
                </a:solidFill>
                <a:latin typeface="Times New Roman" panose="02020603050405020304" pitchFamily="18" charset="0"/>
                <a:cs typeface="Times New Roman" panose="02020603050405020304" pitchFamily="18" charset="0"/>
              </a:rPr>
              <a:t>To </a:t>
            </a:r>
            <a:r>
              <a:rPr lang="en-US" altLang="zh-MO" sz="2700" b="1" dirty="0">
                <a:solidFill>
                  <a:srgbClr val="FF0000"/>
                </a:solidFill>
                <a:latin typeface="Times New Roman" panose="02020603050405020304" pitchFamily="18" charset="0"/>
                <a:cs typeface="Times New Roman" panose="02020603050405020304" pitchFamily="18" charset="0"/>
              </a:rPr>
              <a:t>introduce</a:t>
            </a:r>
            <a:r>
              <a:rPr lang="en-US" altLang="zh-MO" sz="2700" b="1" dirty="0">
                <a:solidFill>
                  <a:srgbClr val="003398"/>
                </a:solidFill>
                <a:latin typeface="Times New Roman" panose="02020603050405020304" pitchFamily="18" charset="0"/>
                <a:cs typeface="Times New Roman" panose="02020603050405020304" pitchFamily="18" charset="0"/>
              </a:rPr>
              <a:t> the topic.</a:t>
            </a:r>
          </a:p>
          <a:p>
            <a:pPr marL="514350" indent="-514350">
              <a:buFont typeface="+mj-lt"/>
              <a:buAutoNum type="arabicPeriod"/>
            </a:pPr>
            <a:endParaRPr lang="zh-MO" altLang="en-US" sz="2700" dirty="0">
              <a:latin typeface="Aharoni" panose="02010803020104030203" pitchFamily="2" charset="-79"/>
              <a:cs typeface="Aharoni" panose="02010803020104030203" pitchFamily="2" charset="-79"/>
            </a:endParaRPr>
          </a:p>
        </p:txBody>
      </p:sp>
      <p:sp>
        <p:nvSpPr>
          <p:cNvPr id="5" name="箭头: 五边形 4"/>
          <p:cNvSpPr/>
          <p:nvPr/>
        </p:nvSpPr>
        <p:spPr>
          <a:xfrm>
            <a:off x="0" y="0"/>
            <a:ext cx="5076825" cy="58420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800" b="1" dirty="0">
                <a:latin typeface="Arial Black" panose="020B0A04020102020204" pitchFamily="34" charset="0"/>
                <a:ea typeface="Aharoni" panose="02010803020104030203" pitchFamily="2" charset="-79"/>
                <a:cs typeface="Aharoni" panose="02010803020104030203" pitchFamily="2" charset="-79"/>
              </a:rPr>
              <a:t>Task 3: Detailed reading</a:t>
            </a:r>
            <a:endParaRPr lang="zh-CN" altLang="en-US" sz="2800" b="1" dirty="0">
              <a:latin typeface="Arial Black" panose="020B0A04020102020204" pitchFamily="34" charset="0"/>
              <a:ea typeface="Aharoni" panose="02010803020104030203" pitchFamily="2" charset="-79"/>
              <a:cs typeface="Aharoni" panose="02010803020104030203" pitchFamily="2" charset="-79"/>
            </a:endParaRPr>
          </a:p>
        </p:txBody>
      </p:sp>
      <p:cxnSp>
        <p:nvCxnSpPr>
          <p:cNvPr id="14" name="直接连接符 13"/>
          <p:cNvCxnSpPr/>
          <p:nvPr/>
        </p:nvCxnSpPr>
        <p:spPr>
          <a:xfrm flipH="1">
            <a:off x="3686629" y="1861491"/>
            <a:ext cx="95252" cy="1873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3781880" y="1861491"/>
            <a:ext cx="176440" cy="1873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01903" y="2981325"/>
            <a:ext cx="11690098" cy="523220"/>
          </a:xfrm>
          <a:prstGeom prst="rect">
            <a:avLst/>
          </a:prstGeom>
          <a:noFill/>
        </p:spPr>
        <p:txBody>
          <a:bodyPr wrap="square" rtlCol="0">
            <a:spAutoFit/>
          </a:bodyPr>
          <a:lstStyle/>
          <a:p>
            <a:r>
              <a:rPr lang="en-US" altLang="zh-MO" sz="2800" b="1" dirty="0">
                <a:solidFill>
                  <a:srgbClr val="003398"/>
                </a:solidFill>
                <a:latin typeface="Times New Roman" panose="02020603050405020304" pitchFamily="18" charset="0"/>
                <a:cs typeface="Times New Roman" panose="02020603050405020304" pitchFamily="18" charset="0"/>
              </a:rPr>
              <a:t>It is to provide some </a:t>
            </a:r>
            <a:r>
              <a:rPr lang="en-US" altLang="zh-MO" sz="2800" b="1" dirty="0">
                <a:solidFill>
                  <a:srgbClr val="FF0000"/>
                </a:solidFill>
                <a:latin typeface="Times New Roman" panose="02020603050405020304" pitchFamily="18" charset="0"/>
                <a:cs typeface="Times New Roman" panose="02020603050405020304" pitchFamily="18" charset="0"/>
              </a:rPr>
              <a:t>background information </a:t>
            </a:r>
            <a:r>
              <a:rPr lang="en-US" altLang="zh-MO" sz="2800" b="1" dirty="0">
                <a:solidFill>
                  <a:srgbClr val="003398"/>
                </a:solidFill>
                <a:latin typeface="Times New Roman" panose="02020603050405020304" pitchFamily="18" charset="0"/>
                <a:cs typeface="Times New Roman" panose="02020603050405020304" pitchFamily="18" charset="0"/>
              </a:rPr>
              <a:t>on protecting cultural sites.  </a:t>
            </a:r>
            <a:endParaRPr lang="zh-MO" altLang="en-US" sz="2800" b="1" dirty="0">
              <a:solidFill>
                <a:srgbClr val="003398"/>
              </a:solidFill>
              <a:latin typeface="Times New Roman" panose="02020603050405020304" pitchFamily="18" charset="0"/>
              <a:cs typeface="Times New Roman" panose="02020603050405020304" pitchFamily="18" charset="0"/>
            </a:endParaRPr>
          </a:p>
        </p:txBody>
      </p:sp>
      <p:pic>
        <p:nvPicPr>
          <p:cNvPr id="2" name="图片 1" descr="水印">
            <a:extLst>
              <a:ext uri="{FF2B5EF4-FFF2-40B4-BE49-F238E27FC236}">
                <a16:creationId xmlns:a16="http://schemas.microsoft.com/office/drawing/2014/main" id="{EBC93831-F4F0-4C75-8BD5-DFCEC55CC611}"/>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MO" altLang="en-US"/>
          </a:p>
        </p:txBody>
      </p:sp>
      <p:sp>
        <p:nvSpPr>
          <p:cNvPr id="3" name="内容占位符 2"/>
          <p:cNvSpPr>
            <a:spLocks noGrp="1"/>
          </p:cNvSpPr>
          <p:nvPr>
            <p:ph idx="1"/>
          </p:nvPr>
        </p:nvSpPr>
        <p:spPr>
          <a:xfrm>
            <a:off x="85725" y="2792184"/>
            <a:ext cx="12430124" cy="4065816"/>
          </a:xfrm>
        </p:spPr>
        <p:txBody>
          <a:bodyPr>
            <a:noAutofit/>
          </a:bodyPr>
          <a:lstStyle/>
          <a:p>
            <a:pPr marL="0" indent="0">
              <a:buNone/>
            </a:pPr>
            <a:r>
              <a:rPr lang="en-US" altLang="zh-MO" sz="2500" dirty="0">
                <a:latin typeface="Aharoni" panose="02010803020104030203" pitchFamily="2" charset="-79"/>
                <a:cs typeface="Aharoni" panose="02010803020104030203" pitchFamily="2" charset="-79"/>
              </a:rPr>
              <a:t>1.  Why </a:t>
            </a:r>
            <a:r>
              <a:rPr lang="en-US" altLang="zh-CN" sz="2500" dirty="0">
                <a:latin typeface="Aharoni" panose="02010803020104030203" pitchFamily="2" charset="-79"/>
                <a:cs typeface="Aharoni" panose="02010803020104030203" pitchFamily="2" charset="-79"/>
              </a:rPr>
              <a:t>didn’t the author put </a:t>
            </a:r>
            <a:r>
              <a:rPr lang="en-US" altLang="zh-MO" sz="2500" dirty="0">
                <a:latin typeface="Aharoni" panose="02010803020104030203" pitchFamily="2" charset="-79"/>
                <a:cs typeface="Aharoni" panose="02010803020104030203" pitchFamily="2" charset="-79"/>
              </a:rPr>
              <a:t>“however” at the beginning of sentence one?</a:t>
            </a:r>
          </a:p>
          <a:p>
            <a:pPr marL="0" indent="0">
              <a:buNone/>
            </a:pPr>
            <a:r>
              <a:rPr lang="en-US" altLang="zh-MO" sz="2500" dirty="0">
                <a:latin typeface="Aharoni" panose="02010803020104030203" pitchFamily="2" charset="-79"/>
                <a:cs typeface="Aharoni" panose="02010803020104030203" pitchFamily="2" charset="-79"/>
              </a:rPr>
              <a:t>     </a:t>
            </a:r>
            <a:r>
              <a:rPr lang="en-US" altLang="zh-MO" sz="2500" b="1" dirty="0">
                <a:solidFill>
                  <a:srgbClr val="003398"/>
                </a:solidFill>
                <a:latin typeface="Times New Roman" panose="02020603050405020304" pitchFamily="18" charset="0"/>
                <a:cs typeface="Times New Roman" panose="02020603050405020304" pitchFamily="18" charset="0"/>
              </a:rPr>
              <a:t>It is used to </a:t>
            </a:r>
            <a:r>
              <a:rPr lang="en-US" altLang="zh-MO" sz="2500" b="1" dirty="0">
                <a:solidFill>
                  <a:srgbClr val="FF0000"/>
                </a:solidFill>
                <a:latin typeface="Times New Roman" panose="02020603050405020304" pitchFamily="18" charset="0"/>
                <a:cs typeface="Times New Roman" panose="02020603050405020304" pitchFamily="18" charset="0"/>
              </a:rPr>
              <a:t>echo</a:t>
            </a:r>
            <a:r>
              <a:rPr lang="en-US" altLang="zh-MO" sz="2500" b="1" dirty="0">
                <a:solidFill>
                  <a:srgbClr val="003398"/>
                </a:solidFill>
                <a:latin typeface="Times New Roman" panose="02020603050405020304" pitchFamily="18" charset="0"/>
                <a:cs typeface="Times New Roman" panose="02020603050405020304" pitchFamily="18" charset="0"/>
              </a:rPr>
              <a:t> “a big challenge” at the end of last paragraph for better </a:t>
            </a:r>
            <a:r>
              <a:rPr lang="en-US" altLang="zh-MO" sz="2500" b="1" dirty="0">
                <a:solidFill>
                  <a:srgbClr val="FF0000"/>
                </a:solidFill>
                <a:latin typeface="Times New Roman" panose="02020603050405020304" pitchFamily="18" charset="0"/>
                <a:cs typeface="Times New Roman" panose="02020603050405020304" pitchFamily="18" charset="0"/>
              </a:rPr>
              <a:t>transition</a:t>
            </a:r>
            <a:r>
              <a:rPr lang="en-US" altLang="zh-MO" sz="2500" b="1" dirty="0">
                <a:solidFill>
                  <a:srgbClr val="003398"/>
                </a:solidFill>
                <a:latin typeface="Times New Roman" panose="02020603050405020304" pitchFamily="18" charset="0"/>
                <a:cs typeface="Times New Roman" panose="02020603050405020304" pitchFamily="18" charset="0"/>
              </a:rPr>
              <a:t> in passage </a:t>
            </a:r>
            <a:r>
              <a:rPr lang="en-US" altLang="zh-MO" sz="2500" b="1" dirty="0">
                <a:solidFill>
                  <a:srgbClr val="FF0000"/>
                </a:solidFill>
                <a:latin typeface="Times New Roman" panose="02020603050405020304" pitchFamily="18" charset="0"/>
                <a:cs typeface="Times New Roman" panose="02020603050405020304" pitchFamily="18" charset="0"/>
              </a:rPr>
              <a:t>progression</a:t>
            </a:r>
            <a:r>
              <a:rPr lang="en-US" altLang="zh-MO" sz="2500" b="1" dirty="0">
                <a:solidFill>
                  <a:srgbClr val="003398"/>
                </a:solidFill>
                <a:latin typeface="Times New Roman" panose="02020603050405020304" pitchFamily="18" charset="0"/>
                <a:cs typeface="Times New Roman" panose="02020603050405020304" pitchFamily="18" charset="0"/>
              </a:rPr>
              <a:t>. </a:t>
            </a:r>
          </a:p>
          <a:p>
            <a:pPr marL="457200" indent="-457200">
              <a:buAutoNum type="arabicPeriod" startAt="2"/>
            </a:pPr>
            <a:r>
              <a:rPr lang="en-US" altLang="zh-MO" sz="2500" dirty="0">
                <a:latin typeface="Aharoni" panose="02010803020104030203" pitchFamily="2" charset="-79"/>
                <a:cs typeface="Aharoni" panose="02010803020104030203" pitchFamily="2" charset="-79"/>
              </a:rPr>
              <a:t>Which sentence is the topic sentence?   </a:t>
            </a:r>
            <a:r>
              <a:rPr lang="en-US" altLang="zh-MO" sz="2500" b="1" dirty="0">
                <a:solidFill>
                  <a:srgbClr val="003398"/>
                </a:solidFill>
                <a:latin typeface="Times New Roman" panose="02020603050405020304" pitchFamily="18" charset="0"/>
                <a:cs typeface="Times New Roman" panose="02020603050405020304" pitchFamily="18" charset="0"/>
              </a:rPr>
              <a:t>Sentence </a:t>
            </a:r>
            <a:r>
              <a:rPr lang="en-US" altLang="zh-MO" sz="2500" b="1" dirty="0">
                <a:solidFill>
                  <a:srgbClr val="FF0000"/>
                </a:solidFill>
                <a:latin typeface="Times New Roman" panose="02020603050405020304" pitchFamily="18" charset="0"/>
                <a:cs typeface="Times New Roman" panose="02020603050405020304" pitchFamily="18" charset="0"/>
              </a:rPr>
              <a:t>one</a:t>
            </a:r>
            <a:r>
              <a:rPr lang="en-US" altLang="zh-MO" sz="2500" b="1" dirty="0">
                <a:solidFill>
                  <a:srgbClr val="003398"/>
                </a:solidFill>
                <a:latin typeface="Times New Roman" panose="02020603050405020304" pitchFamily="18" charset="0"/>
                <a:cs typeface="Times New Roman" panose="02020603050405020304" pitchFamily="18" charset="0"/>
              </a:rPr>
              <a:t>.</a:t>
            </a:r>
          </a:p>
          <a:p>
            <a:pPr marL="457200" indent="-457200">
              <a:buAutoNum type="arabicPeriod" startAt="3"/>
            </a:pPr>
            <a:r>
              <a:rPr lang="en-US" altLang="zh-MO" sz="2500" dirty="0">
                <a:latin typeface="Aharoni" panose="02010803020104030203" pitchFamily="2" charset="-79"/>
                <a:cs typeface="Aharoni" panose="02010803020104030203" pitchFamily="2" charset="-79"/>
              </a:rPr>
              <a:t>How did the author support his view in this paragraph?</a:t>
            </a:r>
          </a:p>
          <a:p>
            <a:pPr marL="0" indent="0">
              <a:buNone/>
            </a:pPr>
            <a:r>
              <a:rPr lang="en-US" altLang="zh-MO" sz="2500" dirty="0">
                <a:latin typeface="Aharoni" panose="02010803020104030203" pitchFamily="2" charset="-79"/>
                <a:cs typeface="Aharoni" panose="02010803020104030203" pitchFamily="2" charset="-79"/>
              </a:rPr>
              <a:t>      </a:t>
            </a:r>
            <a:r>
              <a:rPr lang="en-US" altLang="zh-MO" sz="2500" b="1" dirty="0">
                <a:solidFill>
                  <a:srgbClr val="003398"/>
                </a:solidFill>
                <a:latin typeface="Times New Roman" panose="02020603050405020304" pitchFamily="18" charset="0"/>
                <a:cs typeface="Times New Roman" panose="02020603050405020304" pitchFamily="18" charset="0"/>
              </a:rPr>
              <a:t>The author used an </a:t>
            </a:r>
            <a:r>
              <a:rPr lang="en-US" altLang="zh-MO" sz="2500" b="1" dirty="0">
                <a:solidFill>
                  <a:srgbClr val="FF0000"/>
                </a:solidFill>
                <a:latin typeface="Times New Roman" panose="02020603050405020304" pitchFamily="18" charset="0"/>
                <a:cs typeface="Times New Roman" panose="02020603050405020304" pitchFamily="18" charset="0"/>
              </a:rPr>
              <a:t>example</a:t>
            </a:r>
            <a:r>
              <a:rPr lang="en-US" altLang="zh-MO" sz="2500" b="1" dirty="0">
                <a:solidFill>
                  <a:srgbClr val="003398"/>
                </a:solidFill>
                <a:latin typeface="Times New Roman" panose="02020603050405020304" pitchFamily="18" charset="0"/>
                <a:cs typeface="Times New Roman" panose="02020603050405020304" pitchFamily="18" charset="0"/>
              </a:rPr>
              <a:t> of </a:t>
            </a:r>
            <a:r>
              <a:rPr lang="en-US" altLang="zh-MO" sz="2500" b="1" dirty="0">
                <a:solidFill>
                  <a:srgbClr val="FF0000"/>
                </a:solidFill>
                <a:latin typeface="Times New Roman" panose="02020603050405020304" pitchFamily="18" charset="0"/>
                <a:cs typeface="Times New Roman" panose="02020603050405020304" pitchFamily="18" charset="0"/>
              </a:rPr>
              <a:t>Egyptian government </a:t>
            </a:r>
            <a:r>
              <a:rPr lang="en-US" altLang="zh-MO" sz="2500" b="1" dirty="0">
                <a:solidFill>
                  <a:srgbClr val="003398"/>
                </a:solidFill>
                <a:latin typeface="Times New Roman" panose="02020603050405020304" pitchFamily="18" charset="0"/>
                <a:cs typeface="Times New Roman" panose="02020603050405020304" pitchFamily="18" charset="0"/>
              </a:rPr>
              <a:t>as supporting detail.</a:t>
            </a:r>
          </a:p>
          <a:p>
            <a:pPr marL="0" indent="0">
              <a:buNone/>
            </a:pPr>
            <a:r>
              <a:rPr lang="en-US" altLang="zh-MO" sz="2500" dirty="0">
                <a:latin typeface="Aharoni" panose="02010803020104030203" pitchFamily="2" charset="-79"/>
                <a:cs typeface="Aharoni" panose="02010803020104030203" pitchFamily="2" charset="-79"/>
              </a:rPr>
              <a:t>4.   Before the building of the dam, what problems did the Nile river bring to the Egyptians?</a:t>
            </a:r>
          </a:p>
          <a:p>
            <a:pPr marL="0" indent="0">
              <a:buNone/>
            </a:pPr>
            <a:r>
              <a:rPr lang="en-US" altLang="zh-MO" sz="2500" b="1" dirty="0">
                <a:solidFill>
                  <a:srgbClr val="003398"/>
                </a:solidFill>
                <a:latin typeface="Times New Roman" panose="02020603050405020304" pitchFamily="18" charset="0"/>
                <a:cs typeface="Times New Roman" panose="02020603050405020304" pitchFamily="18" charset="0"/>
              </a:rPr>
              <a:t>       There might be </a:t>
            </a:r>
            <a:r>
              <a:rPr lang="en-US" altLang="zh-MO" sz="2500" b="1" dirty="0">
                <a:solidFill>
                  <a:srgbClr val="FF0000"/>
                </a:solidFill>
                <a:latin typeface="Times New Roman" panose="02020603050405020304" pitchFamily="18" charset="0"/>
                <a:cs typeface="Times New Roman" panose="02020603050405020304" pitchFamily="18" charset="0"/>
              </a:rPr>
              <a:t>floods and droughts</a:t>
            </a:r>
            <a:r>
              <a:rPr lang="en-US" altLang="zh-MO" sz="2500" b="1" dirty="0">
                <a:solidFill>
                  <a:srgbClr val="003398"/>
                </a:solidFill>
                <a:latin typeface="Times New Roman" panose="02020603050405020304" pitchFamily="18" charset="0"/>
                <a:cs typeface="Times New Roman" panose="02020603050405020304" pitchFamily="18" charset="0"/>
              </a:rPr>
              <a:t>; not enough </a:t>
            </a:r>
            <a:r>
              <a:rPr lang="en-US" altLang="zh-MO" sz="2500" b="1" dirty="0">
                <a:solidFill>
                  <a:srgbClr val="FF0000"/>
                </a:solidFill>
                <a:latin typeface="Times New Roman" panose="02020603050405020304" pitchFamily="18" charset="0"/>
                <a:cs typeface="Times New Roman" panose="02020603050405020304" pitchFamily="18" charset="0"/>
              </a:rPr>
              <a:t>electricity</a:t>
            </a:r>
            <a:r>
              <a:rPr lang="en-US" altLang="zh-MO" sz="2500" b="1" dirty="0">
                <a:solidFill>
                  <a:srgbClr val="003398"/>
                </a:solidFill>
                <a:latin typeface="Times New Roman" panose="02020603050405020304" pitchFamily="18" charset="0"/>
                <a:cs typeface="Times New Roman" panose="02020603050405020304" pitchFamily="18" charset="0"/>
              </a:rPr>
              <a:t>.      </a:t>
            </a:r>
            <a:endParaRPr lang="zh-MO" altLang="en-US" sz="2500" b="1" dirty="0">
              <a:solidFill>
                <a:srgbClr val="003398"/>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61925" y="97601"/>
            <a:ext cx="11906250" cy="2677656"/>
          </a:xfrm>
          <a:prstGeom prst="rect">
            <a:avLst/>
          </a:prstGeom>
          <a:solidFill>
            <a:schemeClr val="accent6">
              <a:lumMod val="20000"/>
              <a:lumOff val="80000"/>
            </a:schemeClr>
          </a:solidFill>
          <a:ln>
            <a:solidFill>
              <a:srgbClr val="00B0F0"/>
            </a:solidFill>
          </a:ln>
        </p:spPr>
        <p:txBody>
          <a:bodyPr wrap="square">
            <a:spAutoFit/>
          </a:bodyPr>
          <a:lstStyle/>
          <a:p>
            <a:pPr algn="just"/>
            <a:r>
              <a:rPr lang="en-US" altLang="zh-MO" sz="2100" b="1" dirty="0">
                <a:latin typeface="Verdana" panose="020B0604030504040204" pitchFamily="34" charset="0"/>
                <a:ea typeface="Verdana" panose="020B0604030504040204" pitchFamily="34" charset="0"/>
                <a:cs typeface="Verdana" panose="020B0604030504040204" pitchFamily="34" charset="0"/>
              </a:rPr>
              <a:t>Big challenges, however, can sometimes lead to great solutions. In the 1950s, the Egyptian government wanted to build a new dam across the Nile in order to control floods, produce electricity, and supply water to more farmers in the area. But the proposal led to protests. Water from the dam would likely damage a number of temples and destroy cultural relics that were an important part of Egypt’ s cultural heritage. After listening to the scientists who had studied the problem, and citizens who lived near the dam, the government turned to the United Nations for help in 1959.</a:t>
            </a:r>
            <a:endParaRPr lang="zh-MO" altLang="en-US" sz="2100" b="1" dirty="0">
              <a:latin typeface="Verdana" panose="020B0604030504040204" pitchFamily="34" charset="0"/>
              <a:cs typeface="Verdana" panose="020B0604030504040204" pitchFamily="34" charset="0"/>
            </a:endParaRPr>
          </a:p>
        </p:txBody>
      </p:sp>
      <p:sp>
        <p:nvSpPr>
          <p:cNvPr id="10" name="椭圆 9"/>
          <p:cNvSpPr/>
          <p:nvPr/>
        </p:nvSpPr>
        <p:spPr>
          <a:xfrm>
            <a:off x="2486918" y="97601"/>
            <a:ext cx="1486819" cy="428888"/>
          </a:xfrm>
          <a:prstGeom prst="ellipse">
            <a:avLst/>
          </a:prstGeom>
          <a:solidFill>
            <a:srgbClr val="0071ED">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descr="水印">
            <a:extLst>
              <a:ext uri="{FF2B5EF4-FFF2-40B4-BE49-F238E27FC236}">
                <a16:creationId xmlns:a16="http://schemas.microsoft.com/office/drawing/2014/main" id="{ECECF375-BD8B-48DE-9C08-EFB23FC28466}"/>
              </a:ext>
            </a:extLst>
          </p:cNvPr>
          <p:cNvPicPr>
            <a:picLocks noChangeAspect="1"/>
          </p:cNvPicPr>
          <p:nvPr/>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1816</Words>
  <Application>Microsoft Office PowerPoint</Application>
  <PresentationFormat>宽屏</PresentationFormat>
  <Paragraphs>171</Paragraphs>
  <Slides>24</Slides>
  <Notes>0</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標楷體</vt:lpstr>
      <vt:lpstr>HelveticaNeue</vt:lpstr>
      <vt:lpstr>华文新魏</vt:lpstr>
      <vt:lpstr>Aharoni</vt:lpstr>
      <vt:lpstr>Arial</vt:lpstr>
      <vt:lpstr>Arial Black</vt:lpstr>
      <vt:lpstr>Calibri</vt:lpstr>
      <vt:lpstr>Calibri Light</vt:lpstr>
      <vt:lpstr>Times New Roman</vt:lpstr>
      <vt:lpstr>Verdana</vt:lpstr>
      <vt:lpstr>Office 主题​​</vt:lpstr>
      <vt:lpstr>PowerPoint 演示文稿</vt:lpstr>
      <vt:lpstr>PowerPoint 演示文稿</vt:lpstr>
      <vt:lpstr>PowerPoint 演示文稿</vt:lpstr>
      <vt:lpstr>PowerPoint 演示文稿</vt:lpstr>
      <vt:lpstr>Look at the title and the pictures to predict the content of the text. </vt:lpstr>
      <vt:lpstr>Skim the text for 3 minutes; choose the text structure.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Moon Lai</dc:creator>
  <cp:lastModifiedBy>Windows 用户</cp:lastModifiedBy>
  <cp:revision>130</cp:revision>
  <dcterms:created xsi:type="dcterms:W3CDTF">2020-10-10T05:09:00Z</dcterms:created>
  <dcterms:modified xsi:type="dcterms:W3CDTF">2020-11-05T02:04:37Z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