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552" r:id="rId2"/>
    <p:sldId id="257" r:id="rId3"/>
    <p:sldId id="484" r:id="rId4"/>
    <p:sldId id="485" r:id="rId5"/>
    <p:sldId id="537" r:id="rId6"/>
    <p:sldId id="519" r:id="rId7"/>
    <p:sldId id="535" r:id="rId8"/>
    <p:sldId id="536" r:id="rId9"/>
    <p:sldId id="489" r:id="rId10"/>
    <p:sldId id="538" r:id="rId11"/>
    <p:sldId id="486" r:id="rId12"/>
    <p:sldId id="487" r:id="rId13"/>
    <p:sldId id="504" r:id="rId14"/>
    <p:sldId id="470" r:id="rId15"/>
    <p:sldId id="471" r:id="rId16"/>
    <p:sldId id="472" r:id="rId17"/>
    <p:sldId id="473" r:id="rId18"/>
    <p:sldId id="551" r:id="rId1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7">
          <p15:clr>
            <a:srgbClr val="A4A3A4"/>
          </p15:clr>
        </p15:guide>
        <p15:guide id="2" pos="279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卢潇潇" initials="卢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3A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27"/>
        <p:guide pos="27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pic>
        <p:nvPicPr>
          <p:cNvPr id="16" name="图片 15" descr="水印">
            <a:extLst>
              <a:ext uri="{FF2B5EF4-FFF2-40B4-BE49-F238E27FC236}">
                <a16:creationId xmlns:a16="http://schemas.microsoft.com/office/drawing/2014/main" id="{28F2A687-6DB4-4E86-B223-A4696DEEB8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" name="图片 9" descr="水印">
            <a:extLst>
              <a:ext uri="{FF2B5EF4-FFF2-40B4-BE49-F238E27FC236}">
                <a16:creationId xmlns:a16="http://schemas.microsoft.com/office/drawing/2014/main" id="{F35073A5-C911-4148-8BC5-F546719508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图片 8" descr="水印">
            <a:extLst>
              <a:ext uri="{FF2B5EF4-FFF2-40B4-BE49-F238E27FC236}">
                <a16:creationId xmlns:a16="http://schemas.microsoft.com/office/drawing/2014/main" id="{7EC38DEF-7CB8-49B2-BE6D-A7346DE00D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 descr="水印">
            <a:extLst>
              <a:ext uri="{FF2B5EF4-FFF2-40B4-BE49-F238E27FC236}">
                <a16:creationId xmlns:a16="http://schemas.microsoft.com/office/drawing/2014/main" id="{8B0A3631-0593-476F-BEFD-5DDA57F123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B060026-A620-4609-BCC6-A4D5915C52B1}" type="datetimeFigureOut">
              <a:rPr lang="zh-CN" altLang="en-US" smtClean="0"/>
              <a:t>2020/11/5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70CB810-D89F-4B09-A2EF-381CC74695A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pic>
        <p:nvPicPr>
          <p:cNvPr id="12" name="图片 11" descr="水印">
            <a:extLst>
              <a:ext uri="{FF2B5EF4-FFF2-40B4-BE49-F238E27FC236}">
                <a16:creationId xmlns:a16="http://schemas.microsoft.com/office/drawing/2014/main" id="{2D7C518B-0276-4EAA-ADD7-AD9E677AD17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1" y="1792129"/>
            <a:ext cx="4903946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25627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2069782"/>
            <a:ext cx="270271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tim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060" y="3615055"/>
            <a:ext cx="4147820" cy="2935605"/>
          </a:xfrm>
          <a:prstGeom prst="rect">
            <a:avLst/>
          </a:prstGeom>
        </p:spPr>
      </p:pic>
      <p:pic>
        <p:nvPicPr>
          <p:cNvPr id="3" name="图片 2" descr="OIP (1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3105" y="308610"/>
            <a:ext cx="4291330" cy="308991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23850" y="764540"/>
            <a:ext cx="3464560" cy="132207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4000" b="1">
                <a:ln w="9525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work out the plots</a:t>
            </a:r>
          </a:p>
        </p:txBody>
      </p:sp>
      <p:sp>
        <p:nvSpPr>
          <p:cNvPr id="5" name="矩形 4"/>
          <p:cNvSpPr/>
          <p:nvPr/>
        </p:nvSpPr>
        <p:spPr>
          <a:xfrm>
            <a:off x="4723765" y="4114165"/>
            <a:ext cx="4207510" cy="193802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4000" b="1">
                <a:ln w="9525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reasonable and appealing endings</a:t>
            </a:r>
          </a:p>
        </p:txBody>
      </p:sp>
      <p:pic>
        <p:nvPicPr>
          <p:cNvPr id="7" name="图片 6" descr="水印">
            <a:extLst>
              <a:ext uri="{FF2B5EF4-FFF2-40B4-BE49-F238E27FC236}">
                <a16:creationId xmlns:a16="http://schemas.microsoft.com/office/drawing/2014/main" id="{C5ED231E-CBC0-47BD-B8BE-8899681742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63688" y="260648"/>
            <a:ext cx="51010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Superhero with a Secret</a:t>
            </a:r>
            <a:endParaRPr lang="en-US" altLang="zh-CN" sz="4000" b="1" cap="all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7795" y="1047750"/>
            <a:ext cx="8905240" cy="31076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【</a:t>
            </a:r>
            <a:r>
              <a:rPr lang="zh-CN" altLang="zh-CN" sz="28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故事情节构思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】</a:t>
            </a:r>
          </a:p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Paragraph1:</a:t>
            </a:r>
          </a:p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I was so embarrassed and wanted to run back.____________</a:t>
            </a:r>
          </a:p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Paragraph2:</a:t>
            </a:r>
          </a:p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I stared at the cake with a clown wearing a moustache in disbelief._________________________________________</a:t>
            </a:r>
          </a:p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抓住所给提示句的关键词，理出合理的构思线索。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7795" y="4244340"/>
            <a:ext cx="6252210" cy="22453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altLang="zh-CN" sz="2800" dirty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Paragraph1:</a:t>
            </a:r>
          </a:p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dirty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Why did the author feel embarrassed?</a:t>
            </a:r>
          </a:p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dirty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How did he react to the situation?</a:t>
            </a:r>
          </a:p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dirty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Who brought a cake with a moustache?</a:t>
            </a:r>
          </a:p>
          <a:p>
            <a:pPr indent="0" algn="l">
              <a:buFont typeface="Wingdings" panose="05000000000000000000" charset="0"/>
              <a:buNone/>
            </a:pPr>
            <a:endParaRPr lang="en-US" altLang="zh-CN" sz="2800" dirty="0">
              <a:solidFill>
                <a:srgbClr val="00B0F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云形 6"/>
          <p:cNvSpPr/>
          <p:nvPr/>
        </p:nvSpPr>
        <p:spPr>
          <a:xfrm>
            <a:off x="6105525" y="4053840"/>
            <a:ext cx="3038475" cy="2044065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charset="0"/>
              <a:buChar char=""/>
            </a:pPr>
            <a:r>
              <a:rPr lang="zh-CN" altLang="en-US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心理描写</a:t>
            </a:r>
            <a:endParaRPr lang="zh-CN" altLang="en-US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457200" indent="-457200">
              <a:buFont typeface="Wingdings" panose="05000000000000000000" charset="0"/>
              <a:buChar char=""/>
            </a:pPr>
            <a:r>
              <a:rPr lang="zh-CN" altLang="en-US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神态描写</a:t>
            </a:r>
            <a:endParaRPr lang="zh-CN" altLang="en-US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457200" indent="-457200">
              <a:buFont typeface="Wingdings" panose="05000000000000000000" charset="0"/>
              <a:buChar char=""/>
            </a:pPr>
            <a:r>
              <a:rPr lang="zh-CN" altLang="en-US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动作描写</a:t>
            </a:r>
            <a:endParaRPr lang="zh-CN" altLang="en-US" strike="noStrike" noProof="1"/>
          </a:p>
        </p:txBody>
      </p:sp>
      <p:pic>
        <p:nvPicPr>
          <p:cNvPr id="5" name="图片 4" descr="水印">
            <a:extLst>
              <a:ext uri="{FF2B5EF4-FFF2-40B4-BE49-F238E27FC236}">
                <a16:creationId xmlns:a16="http://schemas.microsoft.com/office/drawing/2014/main" id="{7E643293-1E11-46FE-AB9F-1889F1C358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63688" y="260648"/>
            <a:ext cx="51010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Superhero with a Secret</a:t>
            </a:r>
            <a:endParaRPr lang="en-US" altLang="zh-CN" sz="4000" b="1" cap="all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7795" y="848360"/>
            <a:ext cx="8905240" cy="31076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【</a:t>
            </a:r>
            <a:r>
              <a:rPr lang="zh-CN" altLang="zh-CN" sz="28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故事情节构思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】</a:t>
            </a:r>
          </a:p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Paragraph1:</a:t>
            </a:r>
          </a:p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I was so embarrassed and wanted to run back.____________</a:t>
            </a:r>
          </a:p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Paragraph2:</a:t>
            </a:r>
          </a:p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I stared at the cake with a clown wearing a moustache in disbelief._________________________________________</a:t>
            </a:r>
          </a:p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抓住所给提示句的关键词，理出合理的构思线索。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7795" y="3733800"/>
            <a:ext cx="6231890" cy="3538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altLang="zh-CN" sz="2800" dirty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Paragraph2:</a:t>
            </a:r>
          </a:p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dirty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Why did the author feel unbelievable?</a:t>
            </a:r>
          </a:p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dirty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Why did the clown on the cake wear a moustache?</a:t>
            </a:r>
          </a:p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dirty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Why did they make such a cake?</a:t>
            </a:r>
          </a:p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dirty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What did the author learn from the birthday party</a:t>
            </a:r>
            <a:r>
              <a:rPr lang="zh-CN" altLang="en-US" sz="2800" dirty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？</a:t>
            </a:r>
            <a:endParaRPr lang="en-US" altLang="zh-CN" sz="2800" dirty="0">
              <a:solidFill>
                <a:srgbClr val="00B0F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0" algn="l">
              <a:buFont typeface="Wingdings" panose="05000000000000000000" charset="0"/>
              <a:buNone/>
            </a:pPr>
            <a:endParaRPr lang="en-US" altLang="zh-CN" sz="2800" dirty="0">
              <a:solidFill>
                <a:srgbClr val="00B0F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云形 6"/>
          <p:cNvSpPr/>
          <p:nvPr/>
        </p:nvSpPr>
        <p:spPr>
          <a:xfrm>
            <a:off x="6105525" y="4053840"/>
            <a:ext cx="3038475" cy="2044065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charset="0"/>
              <a:buChar char=""/>
            </a:pPr>
            <a:r>
              <a:rPr lang="zh-CN" altLang="en-US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心理描写</a:t>
            </a:r>
            <a:endParaRPr lang="zh-CN" altLang="en-US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457200" indent="-457200">
              <a:buFont typeface="Wingdings" panose="05000000000000000000" charset="0"/>
              <a:buChar char=""/>
            </a:pPr>
            <a:r>
              <a:rPr lang="zh-CN" altLang="en-US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神态描写</a:t>
            </a:r>
            <a:endParaRPr lang="zh-CN" altLang="en-US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457200" indent="-457200">
              <a:buFont typeface="Wingdings" panose="05000000000000000000" charset="0"/>
              <a:buChar char=""/>
            </a:pPr>
            <a:r>
              <a:rPr lang="zh-CN" altLang="en-US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动作描写</a:t>
            </a:r>
            <a:endParaRPr lang="zh-CN" altLang="en-US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3680" y="829945"/>
            <a:ext cx="8676005" cy="5692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zh-C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He smiled in an awkward almost apologetic way.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他笑得很尴尬，几乎象在道歉。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2. He laughed off an embarrassing situation.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他以笑来解除这种尴尬的处境。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3. An anguished look appeared on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his</a:t>
            </a:r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 face.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他面上浮现尴尬的表情。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4. At length these moments of constraint were removed.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这种尴尬的局面终于过去了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constraint n. 约束，强制，约束条件，对感情的压抑，虚情假意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5.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Tipping over a chair</a:t>
            </a:r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 put me in a tight spot.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被椅子绊倒,弄得我很尴尬。</a:t>
            </a:r>
          </a:p>
          <a:p>
            <a:pPr algn="just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华文仿宋" panose="02010600040101010101" charset="-122"/>
                <a:cs typeface="Times New Roman" panose="02020603050405020304" pitchFamily="18" charset="0"/>
              </a:rPr>
              <a:t> in a tight spot adj. 处境困难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5090" y="123190"/>
            <a:ext cx="8974455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describe an </a:t>
            </a:r>
            <a:r>
              <a:rPr lang="en-US" altLang="zh-C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embarrassing</a:t>
            </a:r>
            <a:r>
              <a:rPr lang="en-US" altLang="zh-CN" sz="36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situation: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250" y="680720"/>
            <a:ext cx="879856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zh-CN" altLang="en-US" sz="3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was so embarrassed and wanted to run back.</a:t>
            </a:r>
            <a:r>
              <a:rPr lang="zh-CN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I started to regret my choice to not shave, My face flushed as if I were sitting on pins and needles. How I wished I could find a hole to hide in it. But then the laughter kind of merged and changed into cheering and applause. Feeling kind of puzzled, I looked in the direction of the laughter. The birthday boy came towards me, pushing a dining cart with a huge birthday cake on it.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4785" y="200660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3200">
                <a:solidFill>
                  <a:srgbClr val="7030A0"/>
                </a:solidFill>
                <a:latin typeface="华文楷体" panose="02010600040101010101" charset="-122"/>
                <a:ea typeface="华文楷体" panose="02010600040101010101" charset="-122"/>
              </a:rPr>
              <a:t>下水作文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0335" y="338455"/>
            <a:ext cx="8752840" cy="60007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zh-CN" alt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stared at the cake with a clown wearing a moustache in disbelief. </a:t>
            </a:r>
            <a:r>
              <a:rPr lang="zh-C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zh-C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 a thick black line drawn underneath his nose and curling around the side. It looks just like my moustache. It dawned on me that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zh-C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 why everyone was laughing so hard. Clearly, to save my face, someone made the magic clown. “Batman always has a mustache. He just shaves it for his movies.,” the birthday boy announced proudly. That year, I struggled a lot with my identity: was I a filmmaker or a clown? But that day, at least, there was no doubt in my mind what I was- a hero as a clown!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82600" y="2118995"/>
            <a:ext cx="8178800" cy="175323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5400" b="1"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Some problems may occur in students' articles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9700" y="174625"/>
            <a:ext cx="8622030" cy="6626225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ts val="3640"/>
              </a:lnSpc>
              <a:buFont typeface="Wingdings" panose="05000000000000000000" charset="0"/>
              <a:buChar char="Ø"/>
            </a:pPr>
            <a:r>
              <a:rPr lang="zh-CN" altLang="zh-CN" sz="32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三个衔接点：第一段、第二段首句与该段第二句的衔接，不要出现首句被孤立的情况；第一段段尾与第二段段首的呼应，第一段段尾按照情节发展应该是出现了</a:t>
            </a:r>
            <a:r>
              <a:rPr lang="en-US" altLang="zh-CN" sz="32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cake, clown;</a:t>
            </a:r>
          </a:p>
          <a:p>
            <a:pPr marL="285750" indent="-285750" fontAlgn="auto">
              <a:lnSpc>
                <a:spcPts val="3640"/>
              </a:lnSpc>
              <a:buFont typeface="Wingdings" panose="05000000000000000000" charset="0"/>
              <a:buChar char="Ø"/>
            </a:pPr>
            <a:r>
              <a:rPr lang="zh-CN" altLang="en-US" sz="32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故事情节构建自然，不要出现一系列情绪或者环境描写的堆砌，重复，只是单纯为了呈现老师给与的背诵好句；</a:t>
            </a:r>
          </a:p>
          <a:p>
            <a:pPr marL="285750" indent="-285750" fontAlgn="auto">
              <a:lnSpc>
                <a:spcPts val="3640"/>
              </a:lnSpc>
              <a:buFont typeface="Wingdings" panose="05000000000000000000" charset="0"/>
              <a:buChar char="Ø"/>
            </a:pPr>
            <a:r>
              <a:rPr lang="zh-CN" altLang="en-US" sz="32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高三现阶段很多学生为了博取老师眼睛一亮，会使用很多生僻词、华丽词。注意这些生僻词华丽词使用语境的自然性、合理性。通篇文章的达意、语流顺畅更重要；</a:t>
            </a:r>
          </a:p>
          <a:p>
            <a:pPr marL="285750" indent="-285750" fontAlgn="auto">
              <a:lnSpc>
                <a:spcPts val="3640"/>
              </a:lnSpc>
              <a:buFont typeface="Wingdings" panose="05000000000000000000" charset="0"/>
              <a:buChar char="Ø"/>
            </a:pPr>
            <a:r>
              <a:rPr lang="zh-CN" altLang="en-US" sz="32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故事的结尾应该自然但是能拔高立意的，不要出现突兀性的哲理结尾或者矫揉造作的寓情于景式结尾；</a:t>
            </a:r>
          </a:p>
        </p:txBody>
      </p:sp>
      <p:pic>
        <p:nvPicPr>
          <p:cNvPr id="4" name="图片 3" descr="水印">
            <a:extLst>
              <a:ext uri="{FF2B5EF4-FFF2-40B4-BE49-F238E27FC236}">
                <a16:creationId xmlns:a16="http://schemas.microsoft.com/office/drawing/2014/main" id="{A16B2DB3-EA54-42D3-A583-2CDCC6AE7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微信图片_202011051108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50" y="130810"/>
            <a:ext cx="8756015" cy="66198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86378" y="1340768"/>
            <a:ext cx="9230378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0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anose="02010609060101010101" charset="-122"/>
                <a:ea typeface="楷体" panose="02010609060101010101" charset="-122"/>
              </a:rPr>
              <a:t>2020</a:t>
            </a:r>
            <a:r>
              <a:rPr lang="zh-CN" altLang="en-US" sz="40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anose="02010609060101010101" charset="-122"/>
                <a:ea typeface="楷体" panose="02010609060101010101" charset="-122"/>
              </a:rPr>
              <a:t>年</a:t>
            </a:r>
            <a:r>
              <a:rPr lang="en-US" altLang="zh-CN" sz="40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anose="02010609060101010101" charset="-122"/>
                <a:ea typeface="楷体" panose="02010609060101010101" charset="-122"/>
              </a:rPr>
              <a:t>11</a:t>
            </a:r>
            <a:r>
              <a:rPr lang="zh-CN" altLang="en-US" sz="40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anose="02010609060101010101" charset="-122"/>
                <a:ea typeface="楷体" panose="02010609060101010101" charset="-122"/>
              </a:rPr>
              <a:t>月衢州、湖州、丽水三地市</a:t>
            </a:r>
            <a:endParaRPr lang="en-US" altLang="zh-CN" sz="40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algn="ctr"/>
            <a:endParaRPr lang="en-US" altLang="zh-CN" sz="40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algn="ctr"/>
            <a:r>
              <a:rPr lang="zh-CN" altLang="en-US" sz="40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anose="02010609060101010101" charset="-122"/>
                <a:ea typeface="楷体" panose="02010609060101010101" charset="-122"/>
              </a:rPr>
              <a:t>读后续写评析</a:t>
            </a:r>
            <a:endParaRPr lang="zh-CN" altLang="en-US" sz="4000" b="1" cap="none" spc="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43601" y="3309693"/>
            <a:ext cx="608051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CN" sz="4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Superhero with a Secret</a:t>
            </a:r>
            <a:endParaRPr lang="en-US" altLang="zh-CN" sz="4800" b="1" cap="all" spc="0" dirty="0">
              <a:ln w="0"/>
              <a:solidFill>
                <a:srgbClr val="00B0F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907704" y="5301208"/>
            <a:ext cx="699342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2800" b="1" cap="all" spc="0" dirty="0">
                <a:ln w="0"/>
                <a:solidFill>
                  <a:srgbClr val="000000"/>
                </a:solidFill>
                <a:effectLst>
                  <a:reflection blurRad="12700" stA="50000" endPos="50000" dist="5000" dir="5400000" sy="-100000" rotWithShape="0"/>
                </a:effectLst>
                <a:latin typeface="华文楷体" panose="02010600040101010101" charset="-122"/>
                <a:ea typeface="华文楷体" panose="02010600040101010101" charset="-122"/>
              </a:rPr>
              <a:t>浙江省衢州第一中学  徐荣仙</a:t>
            </a: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3C14EF4E-98D4-4CA8-B489-F7ABAC123F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763688" y="260648"/>
            <a:ext cx="51010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Superhero with a Secret</a:t>
            </a:r>
            <a:endParaRPr lang="en-US" altLang="zh-CN" sz="4000" b="1" cap="all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3943" y="1199657"/>
            <a:ext cx="8920057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写作背景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故事描述的是作者被要求在一个晚会上扮演小丑蝙蝠侠的角色。但是作者一直有个想当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</a:rPr>
              <a:t>filmmaker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的情结，对于扮演这个角色心中一直有抵触。所以当被告知扮演蝙蝠侠小丑的时候，明知道蝙蝠侠没有胡子，却偏偏为了自己心中的执念把大胡子留着。扮演了一个长着胡子的蝙蝠侠小丑，并悄悄前往晚会，期望给大家一个惊喜。但还未进入会场，却被发现了，由此产生的一系列经历和感触。</a:t>
            </a:r>
            <a:endParaRPr lang="zh-CN" alt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63688" y="260648"/>
            <a:ext cx="51010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Superhero with a Secret</a:t>
            </a:r>
            <a:endParaRPr lang="en-US" altLang="zh-CN" sz="4000" b="1" cap="all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2795" y="1157828"/>
            <a:ext cx="9023701" cy="5015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心理动态剖析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</a:rPr>
              <a:t>】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本文考生需要读出故事的几个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心理情绪：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14350" indent="-514350">
              <a:buAutoNum type="arabicPeriod"/>
            </a:pP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作者对于扮演</a:t>
            </a: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clown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这个角色的心理情绪： </a:t>
            </a: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struggle, ridiculous, confusing</a:t>
            </a: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have to, shameless,  trash, more of</a:t>
            </a:r>
          </a:p>
          <a:p>
            <a:pPr marL="514350" indent="-514350">
              <a:buAutoNum type="arabicPeriod"/>
            </a:pP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作者对于扮演</a:t>
            </a: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Batman</a:t>
            </a: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要不要留</a:t>
            </a: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moustache</a:t>
            </a: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的徘徊、纠结的心理</a:t>
            </a:r>
            <a:endParaRPr lang="en-US" altLang="zh-CN" sz="32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作者思考如何给</a:t>
            </a: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kids</a:t>
            </a: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一个</a:t>
            </a: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surprise, </a:t>
            </a:r>
            <a:r>
              <a: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当作者还没决定该怎么办，就被发现了一个长有胡子的蝙蝠侠。此刻作者的尴尬和不知所措的心理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OI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00000">
            <a:off x="203200" y="3626485"/>
            <a:ext cx="4535805" cy="2737485"/>
          </a:xfrm>
          <a:prstGeom prst="rect">
            <a:avLst/>
          </a:prstGeom>
        </p:spPr>
      </p:pic>
      <p:pic>
        <p:nvPicPr>
          <p:cNvPr id="3" name="图片 2" descr="下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560000">
            <a:off x="4237990" y="2979420"/>
            <a:ext cx="4758690" cy="265366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01625" y="687070"/>
            <a:ext cx="6860540" cy="15684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4800" b="1">
                <a:ln w="9525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Further Reading for Implied Information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13665" y="882015"/>
            <a:ext cx="8764270" cy="58261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266700" algn="just" fontAlgn="auto">
              <a:lnSpc>
                <a:spcPts val="3440"/>
              </a:lnSpc>
            </a:pP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My first year living in Los Angeles, I was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a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birthday-party </a:t>
            </a:r>
            <a:r>
              <a:rPr lang="en-US" sz="3200" b="0" u="sng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clown</a:t>
            </a:r>
            <a:r>
              <a:rPr lang="zh-CN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（小丑）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. I struggled a lot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with my identity because, though I viewed myself as a filmmaker, everyone in my life viewed me as this </a:t>
            </a:r>
            <a:r>
              <a:rPr lang="en-US" sz="3200" b="0" u="sng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ridiculous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day job. To make matters more confusing, being a clown is itself an identity-masking job. You wear makeup to </a:t>
            </a:r>
            <a:r>
              <a:rPr lang="en-US" sz="3200" b="0" u="sng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cover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your features. Sometimes I’d have to wear a mask and completely cover my face.</a:t>
            </a:r>
          </a:p>
          <a:p>
            <a:pPr indent="266700" algn="just" fontAlgn="auto">
              <a:lnSpc>
                <a:spcPts val="3440"/>
              </a:lnSpc>
            </a:pPr>
            <a:r>
              <a:rPr lang="en-US" alt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  For certain parties, I’d have to go as a specific character. The way that would work is someone from the company would drop off costumes for  me the night before a party at an appointed spot. It was like a shameful deal. </a:t>
            </a:r>
          </a:p>
        </p:txBody>
      </p:sp>
      <p:sp>
        <p:nvSpPr>
          <p:cNvPr id="2" name="椭圆 1"/>
          <p:cNvSpPr/>
          <p:nvPr/>
        </p:nvSpPr>
        <p:spPr>
          <a:xfrm>
            <a:off x="6078220" y="1341120"/>
            <a:ext cx="2016125" cy="504190"/>
          </a:xfrm>
          <a:prstGeom prst="ellipse">
            <a:avLst/>
          </a:prstGeom>
          <a:solidFill>
            <a:schemeClr val="accent5">
              <a:lumMod val="60000"/>
              <a:lumOff val="4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6861810" y="2688590"/>
            <a:ext cx="2016125" cy="504190"/>
          </a:xfrm>
          <a:prstGeom prst="ellipse">
            <a:avLst/>
          </a:prstGeom>
          <a:solidFill>
            <a:schemeClr val="accent5">
              <a:lumMod val="60000"/>
              <a:lumOff val="4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113665" y="2688590"/>
            <a:ext cx="2016125" cy="504190"/>
          </a:xfrm>
          <a:prstGeom prst="ellipse">
            <a:avLst/>
          </a:prstGeom>
          <a:solidFill>
            <a:schemeClr val="accent5">
              <a:lumMod val="60000"/>
              <a:lumOff val="4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146050" y="3927475"/>
            <a:ext cx="1550670" cy="504190"/>
          </a:xfrm>
          <a:prstGeom prst="ellipse">
            <a:avLst/>
          </a:prstGeom>
          <a:solidFill>
            <a:schemeClr val="accent5">
              <a:lumMod val="60000"/>
              <a:lumOff val="4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16560" y="143510"/>
            <a:ext cx="8158480" cy="645160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unwilling, hesitant, embarrassed, conflicted</a:t>
            </a:r>
          </a:p>
        </p:txBody>
      </p:sp>
      <p:cxnSp>
        <p:nvCxnSpPr>
          <p:cNvPr id="7" name="直接箭头连接符 6"/>
          <p:cNvCxnSpPr/>
          <p:nvPr/>
        </p:nvCxnSpPr>
        <p:spPr>
          <a:xfrm flipH="1" flipV="1">
            <a:off x="5652135" y="909320"/>
            <a:ext cx="716915" cy="5715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 flipV="1">
            <a:off x="4716145" y="909320"/>
            <a:ext cx="2261870" cy="195453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V="1">
            <a:off x="1520825" y="909320"/>
            <a:ext cx="2259330" cy="310134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1441450" y="909320"/>
            <a:ext cx="1474470" cy="182626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椭圆 10"/>
          <p:cNvSpPr/>
          <p:nvPr/>
        </p:nvSpPr>
        <p:spPr>
          <a:xfrm>
            <a:off x="829945" y="6203950"/>
            <a:ext cx="2826385" cy="504190"/>
          </a:xfrm>
          <a:prstGeom prst="ellipse">
            <a:avLst/>
          </a:prstGeom>
          <a:solidFill>
            <a:schemeClr val="accent5">
              <a:lumMod val="60000"/>
              <a:lumOff val="4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箭头连接符 11"/>
          <p:cNvCxnSpPr/>
          <p:nvPr/>
        </p:nvCxnSpPr>
        <p:spPr>
          <a:xfrm flipV="1">
            <a:off x="2291715" y="981075"/>
            <a:ext cx="2064385" cy="522287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图片 12" descr="水印">
            <a:extLst>
              <a:ext uri="{FF2B5EF4-FFF2-40B4-BE49-F238E27FC236}">
                <a16:creationId xmlns:a16="http://schemas.microsoft.com/office/drawing/2014/main" id="{2CEAEF92-6A2A-4A66-8217-A81144A41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4" grpId="0" bldLvl="0" animBg="1"/>
      <p:bldP spid="5" grpId="0" bldLvl="0" animBg="1"/>
      <p:bldP spid="6" grpId="0" bldLvl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12725" y="1970405"/>
            <a:ext cx="8719185" cy="452310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287020"/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One night, they </a:t>
            </a:r>
            <a:r>
              <a:rPr lang="en-US" sz="3200" b="0" u="sng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handed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me my trash bag and said, “Tomorrow you’re going to be </a:t>
            </a:r>
            <a:r>
              <a:rPr lang="en-US" sz="3200" b="0" u="sng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Batman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.” Now, keep in mind that at the time I had a giant 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moustache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. I know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a clown with a m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ustache—that’s a huge red flag for parents. But I hadn’t wanted to 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change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my physical appearance for that job, because that would have been me subconsciously</a:t>
            </a:r>
            <a:r>
              <a:rPr lang="zh-CN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（下意识地）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admitting I was more of a clown than an artist.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So for the party, I 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chose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not to </a:t>
            </a:r>
            <a:r>
              <a:rPr lang="en-US" sz="3200" b="0" u="sng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shave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. </a:t>
            </a:r>
            <a:r>
              <a:rPr lang="en-US" sz="32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sz="3200" b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6560" y="143510"/>
            <a:ext cx="8515350" cy="1753235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up his mind ; be determined to do...,; stick to his dream;  not give way to; keep his original intention...</a:t>
            </a:r>
          </a:p>
        </p:txBody>
      </p:sp>
      <p:pic>
        <p:nvPicPr>
          <p:cNvPr id="2" name="图片 1" descr="水印">
            <a:extLst>
              <a:ext uri="{FF2B5EF4-FFF2-40B4-BE49-F238E27FC236}">
                <a16:creationId xmlns:a16="http://schemas.microsoft.com/office/drawing/2014/main" id="{F8C9E1F2-1C63-48CE-8F4A-79FE2E4A07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01600" y="1682115"/>
            <a:ext cx="8940800" cy="495427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266700" algn="just" fontAlgn="auto">
              <a:lnSpc>
                <a:spcPts val="3160"/>
              </a:lnSpc>
            </a:pP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The next day, I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went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to the party. It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was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at this huge public park, and I ha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to leave my car parked far enough away so that the </a:t>
            </a:r>
            <a:r>
              <a:rPr lang="en-US" sz="2800" b="0" u="sng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kids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c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ouldn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’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see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me getting off my car.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So I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was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all the way on the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edge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of the park, and the only way for me to get to the party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was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to walk to it.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Normally at these parties, all you have going for you is the element of </a:t>
            </a:r>
            <a:r>
              <a:rPr lang="en-US" sz="2800" b="0" u="sng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surprise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. You pop in through the front door: “Surprise! Batman’s here!” All the kids go crazy. Without the element of surprise, these visits are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meaningless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. So I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thought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, “Should I try to make an </a:t>
            </a:r>
            <a:r>
              <a:rPr lang="en-US" sz="2800" b="0" u="sng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entrance</a:t>
            </a:r>
            <a:r>
              <a:rPr lang="zh-CN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（入场）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for them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?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”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Reflecting what to do next, I heard a scream,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“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Look, a Batman with a moustache!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”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Suddenly,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the entire party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broke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 out in laughter. </a:t>
            </a:r>
            <a:endParaRPr lang="en-US" altLang="en-US" sz="2800" b="0">
              <a:solidFill>
                <a:srgbClr val="000000"/>
              </a:solidFill>
              <a:latin typeface="Times New Roman" panose="02020603050405020304" pitchFamily="18" charset="0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600" y="231775"/>
            <a:ext cx="3824605" cy="1198880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intend to make a surprise; plan to; </a:t>
            </a:r>
          </a:p>
        </p:txBody>
      </p:sp>
      <p:sp>
        <p:nvSpPr>
          <p:cNvPr id="2" name="椭圆 1"/>
          <p:cNvSpPr/>
          <p:nvPr/>
        </p:nvSpPr>
        <p:spPr>
          <a:xfrm>
            <a:off x="4824095" y="2062480"/>
            <a:ext cx="3714115" cy="504190"/>
          </a:xfrm>
          <a:prstGeom prst="ellipse">
            <a:avLst/>
          </a:prstGeom>
          <a:solidFill>
            <a:schemeClr val="accent5">
              <a:lumMod val="60000"/>
              <a:lumOff val="4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1295400" y="2872105"/>
            <a:ext cx="3528695" cy="504190"/>
          </a:xfrm>
          <a:prstGeom prst="ellipse">
            <a:avLst/>
          </a:prstGeom>
          <a:solidFill>
            <a:schemeClr val="accent5">
              <a:lumMod val="60000"/>
              <a:lumOff val="4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5534660" y="2872105"/>
            <a:ext cx="2016125" cy="504190"/>
          </a:xfrm>
          <a:prstGeom prst="ellipse">
            <a:avLst/>
          </a:prstGeom>
          <a:solidFill>
            <a:schemeClr val="accent5">
              <a:lumMod val="60000"/>
              <a:lumOff val="4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101600" y="6057265"/>
            <a:ext cx="7331075" cy="504190"/>
          </a:xfrm>
          <a:prstGeom prst="ellipse">
            <a:avLst/>
          </a:prstGeom>
          <a:solidFill>
            <a:schemeClr val="accent2">
              <a:lumMod val="60000"/>
              <a:lumOff val="40000"/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箭头连接符 9"/>
          <p:cNvCxnSpPr>
            <a:stCxn id="3" idx="1"/>
          </p:cNvCxnSpPr>
          <p:nvPr/>
        </p:nvCxnSpPr>
        <p:spPr>
          <a:xfrm flipV="1">
            <a:off x="1812290" y="909320"/>
            <a:ext cx="1103630" cy="203644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 flipV="1">
            <a:off x="2915920" y="909320"/>
            <a:ext cx="2664460" cy="122364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 flipV="1">
            <a:off x="2915920" y="909320"/>
            <a:ext cx="2736215" cy="215963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4932680" y="87630"/>
            <a:ext cx="4109085" cy="2306955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unexpectedly; out of expectation; beyond expectation; contrary to what one expects</a:t>
            </a:r>
          </a:p>
        </p:txBody>
      </p:sp>
      <p:cxnSp>
        <p:nvCxnSpPr>
          <p:cNvPr id="11" name="直接箭头连接符 10"/>
          <p:cNvCxnSpPr/>
          <p:nvPr/>
        </p:nvCxnSpPr>
        <p:spPr>
          <a:xfrm flipV="1">
            <a:off x="4054475" y="765175"/>
            <a:ext cx="877570" cy="10795"/>
          </a:xfrm>
          <a:prstGeom prst="straightConnector1">
            <a:avLst/>
          </a:prstGeom>
          <a:ln w="28575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V="1">
            <a:off x="4548505" y="2493010"/>
            <a:ext cx="959485" cy="3564255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/>
          <p:nvPr/>
        </p:nvSpPr>
        <p:spPr>
          <a:xfrm>
            <a:off x="1563370" y="3144520"/>
            <a:ext cx="6017260" cy="23069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altLang="zh-CN" sz="7200" b="1">
                <a:solidFill>
                  <a:srgbClr val="FF0000"/>
                </a:solidFill>
                <a:effectLst/>
              </a:rPr>
              <a:t>in a dilemma</a:t>
            </a:r>
          </a:p>
          <a:p>
            <a:pPr algn="ctr"/>
            <a:r>
              <a:rPr lang="en-US" altLang="zh-CN" sz="7200" b="1">
                <a:solidFill>
                  <a:srgbClr val="FF0000"/>
                </a:solidFill>
                <a:effectLst/>
              </a:rPr>
              <a:t>what? how?</a:t>
            </a:r>
          </a:p>
        </p:txBody>
      </p:sp>
      <p:pic>
        <p:nvPicPr>
          <p:cNvPr id="14" name="图片 13" descr="水印">
            <a:extLst>
              <a:ext uri="{FF2B5EF4-FFF2-40B4-BE49-F238E27FC236}">
                <a16:creationId xmlns:a16="http://schemas.microsoft.com/office/drawing/2014/main" id="{01188785-075D-436A-BE62-E094BCFC7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3" grpId="0" animBg="1"/>
      <p:bldP spid="4" grpId="0" animBg="1"/>
      <p:bldP spid="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72960" y="88310"/>
            <a:ext cx="92525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3600" b="1" cap="none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Analyze the Plots in the given </a:t>
            </a:r>
            <a:r>
              <a:rPr lang="en-US" altLang="zh-CN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</a:t>
            </a:r>
            <a:r>
              <a:rPr lang="en-US" altLang="zh-CN" sz="3600" b="1" cap="none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assage</a:t>
            </a:r>
          </a:p>
        </p:txBody>
      </p:sp>
      <p:cxnSp>
        <p:nvCxnSpPr>
          <p:cNvPr id="2" name="直接箭头连接符 1"/>
          <p:cNvCxnSpPr/>
          <p:nvPr/>
        </p:nvCxnSpPr>
        <p:spPr>
          <a:xfrm flipV="1">
            <a:off x="291465" y="2925445"/>
            <a:ext cx="8456930" cy="92075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椭圆形标注 2"/>
          <p:cNvSpPr/>
          <p:nvPr/>
        </p:nvSpPr>
        <p:spPr>
          <a:xfrm>
            <a:off x="290830" y="4010660"/>
            <a:ext cx="2327275" cy="1368425"/>
          </a:xfrm>
          <a:prstGeom prst="wedgeEllipseCallout">
            <a:avLst>
              <a:gd name="adj1" fmla="val -7205"/>
              <a:gd name="adj2" fmla="val -110278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84200" y="4314190"/>
            <a:ext cx="17411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unwilling</a:t>
            </a:r>
          </a:p>
        </p:txBody>
      </p:sp>
      <p:sp>
        <p:nvSpPr>
          <p:cNvPr id="6" name="圆角矩形标注 5"/>
          <p:cNvSpPr/>
          <p:nvPr/>
        </p:nvSpPr>
        <p:spPr>
          <a:xfrm>
            <a:off x="291465" y="734695"/>
            <a:ext cx="2807970" cy="1656080"/>
          </a:xfrm>
          <a:prstGeom prst="wedgeRoundRect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72745" y="2772410"/>
            <a:ext cx="2164080" cy="39878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2000" b="1">
                <a:solidFill>
                  <a:srgbClr val="00B0F0"/>
                </a:solidFill>
              </a:rPr>
              <a:t>before the party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16890" y="778510"/>
            <a:ext cx="1808480" cy="15684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struggle</a:t>
            </a: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ridiculous</a:t>
            </a: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confusing</a:t>
            </a:r>
          </a:p>
        </p:txBody>
      </p:sp>
      <p:sp>
        <p:nvSpPr>
          <p:cNvPr id="9" name="椭圆形标注 8"/>
          <p:cNvSpPr/>
          <p:nvPr/>
        </p:nvSpPr>
        <p:spPr>
          <a:xfrm>
            <a:off x="3170555" y="4010660"/>
            <a:ext cx="2327275" cy="1368425"/>
          </a:xfrm>
          <a:prstGeom prst="wedgeEllipseCallout">
            <a:avLst>
              <a:gd name="adj1" fmla="val -7205"/>
              <a:gd name="adj2" fmla="val -110278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圆角矩形标注 9"/>
          <p:cNvSpPr/>
          <p:nvPr/>
        </p:nvSpPr>
        <p:spPr>
          <a:xfrm>
            <a:off x="3256915" y="734695"/>
            <a:ext cx="2807970" cy="1656080"/>
          </a:xfrm>
          <a:prstGeom prst="wedgeRoundRect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3663950" y="2771775"/>
            <a:ext cx="1341120" cy="39878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2000" b="1">
                <a:solidFill>
                  <a:srgbClr val="00B0F0"/>
                </a:solidFill>
              </a:rPr>
              <a:t>one night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356610" y="778510"/>
            <a:ext cx="2608580" cy="15684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batman</a:t>
            </a: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moustache</a:t>
            </a: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a huge red flag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506470" y="4175125"/>
            <a:ext cx="2011680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not want to</a:t>
            </a: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not shave</a:t>
            </a:r>
          </a:p>
        </p:txBody>
      </p:sp>
      <p:sp>
        <p:nvSpPr>
          <p:cNvPr id="14" name="矩形 13"/>
          <p:cNvSpPr/>
          <p:nvPr/>
        </p:nvSpPr>
        <p:spPr>
          <a:xfrm>
            <a:off x="3022283" y="3314065"/>
            <a:ext cx="3099435" cy="6451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600" b="1"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in a dilemma</a:t>
            </a:r>
          </a:p>
        </p:txBody>
      </p:sp>
      <p:sp>
        <p:nvSpPr>
          <p:cNvPr id="15" name="椭圆形标注 14"/>
          <p:cNvSpPr/>
          <p:nvPr/>
        </p:nvSpPr>
        <p:spPr>
          <a:xfrm>
            <a:off x="6371590" y="4010660"/>
            <a:ext cx="2327275" cy="1368425"/>
          </a:xfrm>
          <a:prstGeom prst="wedgeEllipseCallout">
            <a:avLst>
              <a:gd name="adj1" fmla="val -7205"/>
              <a:gd name="adj2" fmla="val -110278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标注 15"/>
          <p:cNvSpPr/>
          <p:nvPr/>
        </p:nvSpPr>
        <p:spPr>
          <a:xfrm>
            <a:off x="6249670" y="734695"/>
            <a:ext cx="2807970" cy="1656080"/>
          </a:xfrm>
          <a:prstGeom prst="wedgeRoundRect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6552565" y="2771775"/>
            <a:ext cx="1732280" cy="39878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2000" b="1">
                <a:solidFill>
                  <a:srgbClr val="00B0F0"/>
                </a:solidFill>
              </a:rPr>
              <a:t>the next day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6196330" y="734695"/>
            <a:ext cx="2947670" cy="15684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park far enough</a:t>
            </a: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walk on the edge</a:t>
            </a: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make a surprise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371590" y="4156710"/>
            <a:ext cx="2823845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be discovered</a:t>
            </a: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run back / go on</a:t>
            </a:r>
          </a:p>
        </p:txBody>
      </p:sp>
      <p:sp>
        <p:nvSpPr>
          <p:cNvPr id="20" name="矩形 19"/>
          <p:cNvSpPr/>
          <p:nvPr/>
        </p:nvSpPr>
        <p:spPr>
          <a:xfrm>
            <a:off x="5517833" y="5461000"/>
            <a:ext cx="3099435" cy="6451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600" b="1"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in a dilemma</a:t>
            </a:r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2536825" y="3896995"/>
            <a:ext cx="739140" cy="1595755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20" idx="1"/>
          </p:cNvCxnSpPr>
          <p:nvPr/>
        </p:nvCxnSpPr>
        <p:spPr>
          <a:xfrm flipH="1" flipV="1">
            <a:off x="2628265" y="5661660"/>
            <a:ext cx="2889885" cy="12192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935355" y="5379085"/>
            <a:ext cx="1682750" cy="6451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600" b="1"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climax</a:t>
            </a:r>
          </a:p>
        </p:txBody>
      </p:sp>
      <p:pic>
        <p:nvPicPr>
          <p:cNvPr id="25" name="图片 24" descr="水印">
            <a:extLst>
              <a:ext uri="{FF2B5EF4-FFF2-40B4-BE49-F238E27FC236}">
                <a16:creationId xmlns:a16="http://schemas.microsoft.com/office/drawing/2014/main" id="{1CBB54B3-F43F-4A36-8C70-F69C693B0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242" y="44625"/>
            <a:ext cx="3337023" cy="10801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  <p:bldP spid="11" grpId="0" animBg="1"/>
      <p:bldP spid="12" grpId="0"/>
      <p:bldP spid="13" grpId="0"/>
      <p:bldP spid="14" grpId="0"/>
      <p:bldP spid="17" grpId="0" animBg="1"/>
      <p:bldP spid="18" grpId="0"/>
      <p:bldP spid="19" grpId="0"/>
      <p:bldP spid="20" grpId="0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药剂师">
  <a:themeElements>
    <a:clrScheme name="药剂师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药剂师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药剂师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</TotalTime>
  <Words>1501</Words>
  <Application>Microsoft Office PowerPoint</Application>
  <PresentationFormat>全屏显示(4:3)</PresentationFormat>
  <Paragraphs>101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9" baseType="lpstr">
      <vt:lpstr>HelveticaNeue</vt:lpstr>
      <vt:lpstr>华文楷体</vt:lpstr>
      <vt:lpstr>华文新魏</vt:lpstr>
      <vt:lpstr>楷体</vt:lpstr>
      <vt:lpstr>宋体</vt:lpstr>
      <vt:lpstr>Arial</vt:lpstr>
      <vt:lpstr>Book Antiqua</vt:lpstr>
      <vt:lpstr>Century Gothic</vt:lpstr>
      <vt:lpstr>Times New Roman</vt:lpstr>
      <vt:lpstr>Wingdings</vt:lpstr>
      <vt:lpstr>药剂师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Windows 用户</cp:lastModifiedBy>
  <cp:revision>112</cp:revision>
  <dcterms:created xsi:type="dcterms:W3CDTF">2017-10-16T00:56:00Z</dcterms:created>
  <dcterms:modified xsi:type="dcterms:W3CDTF">2020-11-05T07:57:00Z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2052-11.1.0.9999</vt:lpwstr>
  </property>
</Properties>
</file>