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448" r:id="rId3"/>
    <p:sldId id="386" r:id="rId4"/>
    <p:sldId id="387" r:id="rId5"/>
    <p:sldId id="412" r:id="rId6"/>
    <p:sldId id="310" r:id="rId8"/>
    <p:sldId id="431" r:id="rId9"/>
    <p:sldId id="317" r:id="rId10"/>
    <p:sldId id="341" r:id="rId11"/>
    <p:sldId id="356" r:id="rId12"/>
    <p:sldId id="320" r:id="rId13"/>
    <p:sldId id="363" r:id="rId14"/>
    <p:sldId id="365" r:id="rId15"/>
    <p:sldId id="375" r:id="rId16"/>
    <p:sldId id="388" r:id="rId17"/>
    <p:sldId id="366" r:id="rId18"/>
    <p:sldId id="367" r:id="rId19"/>
    <p:sldId id="323" r:id="rId20"/>
    <p:sldId id="322" r:id="rId21"/>
    <p:sldId id="389" r:id="rId22"/>
    <p:sldId id="324" r:id="rId23"/>
    <p:sldId id="326" r:id="rId24"/>
    <p:sldId id="325" r:id="rId25"/>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see" initials="h" lastIdx="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52D1"/>
    <a:srgbClr val="F6F6F6"/>
    <a:srgbClr val="FC6DF3"/>
    <a:srgbClr val="FFE669"/>
    <a:srgbClr val="FBB03B"/>
    <a:srgbClr val="F7860C"/>
    <a:srgbClr val="016A7D"/>
    <a:srgbClr val="FFCC99"/>
    <a:srgbClr val="FFCC66"/>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12" autoAdjust="0"/>
    <p:restoredTop sz="95317" autoAdjust="0"/>
  </p:normalViewPr>
  <p:slideViewPr>
    <p:cSldViewPr>
      <p:cViewPr varScale="1">
        <p:scale>
          <a:sx n="108" d="100"/>
          <a:sy n="108" d="100"/>
        </p:scale>
        <p:origin x="150" y="102"/>
      </p:cViewPr>
      <p:guideLst>
        <p:guide orient="horz" pos="1552"/>
        <p:guide pos="2888"/>
      </p:guideLst>
    </p:cSldViewPr>
  </p:slideViewPr>
  <p:notesTextViewPr>
    <p:cViewPr>
      <p:scale>
        <a:sx n="1" d="1"/>
        <a:sy n="1" d="1"/>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notesMaster" Target="notesMasters/notesMaster1.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9" Type="http://schemas.openxmlformats.org/officeDocument/2006/relationships/commentAuthors" Target="commentAuthors.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51DE92-2EC4-4102-B893-7272A5F9DF85}"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4B16DD-5507-4675-A829-EA77A628481E}"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462657-2903-4ECB-9460-77CF3C8076DA}"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462657-2903-4ECB-9460-77CF3C8076DA}"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幻灯片图像占位符 89089"/>
          <p:cNvSpPr>
            <a:spLocks noGrp="1" noRot="1" noChangeAspect="1" noTextEdit="1"/>
          </p:cNvSpPr>
          <p:nvPr>
            <p:ph type="sldImg"/>
          </p:nvPr>
        </p:nvSpPr>
        <p:spPr/>
      </p:sp>
      <p:sp>
        <p:nvSpPr>
          <p:cNvPr id="89091" name="文本占位符 89090"/>
          <p:cNvSpPr>
            <a:spLocks noGrp="1"/>
          </p:cNvSpPr>
          <p:nvPr>
            <p:ph type="body" idx="1"/>
          </p:nvPr>
        </p:nvSpPr>
        <p:spPr/>
        <p:txBody>
          <a:bodyPr/>
          <a:lstStyle/>
          <a:p>
            <a:pPr lvl="0"/>
            <a:r>
              <a:rPr lang="zh-CN" altLang="en-US" dirty="0"/>
              <a:t>　　词汇反映你知识贮存量的多少，也是衡量英语水平的一个重要标志。从评分标准可知，运用高级的词汇对提高书面表达的分数至关重要。大家先来看下面这些句子： </a:t>
            </a:r>
            <a:endParaRPr lang="zh-CN" altLang="en-US" dirty="0"/>
          </a:p>
        </p:txBody>
      </p:sp>
      <p:sp>
        <p:nvSpPr>
          <p:cNvPr id="2" name="灯片编号占位符 1"/>
          <p:cNvSpPr>
            <a:spLocks noGrp="1"/>
          </p:cNvSpPr>
          <p:nvPr>
            <p:ph type="sldNum" sz="quarter" idx="2"/>
          </p:nvPr>
        </p:nvSpPr>
        <p:spPr/>
        <p:txBody>
          <a:bodyPr/>
          <a:lstStyle/>
          <a:p>
            <a:pPr lvl="0" algn="r"/>
            <a:fld id="{9A0DB2DC-4C9A-4742-B13C-FB6460FD3503}" type="slidenum">
              <a:rPr lang="en-US" altLang="zh-CN" sz="1200" dirty="0"/>
            </a:fld>
            <a:endParaRPr lang="zh-CN" sz="12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462657-2903-4ECB-9460-77CF3C8076DA}"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CFAE0DDB-A00C-41DA-B976-77564956A3F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BBACC46-F094-4483-8078-01747B98C2C9}" type="slidenum">
              <a:rPr lang="zh-CN" altLang="en-US" smtClean="0"/>
            </a:fld>
            <a:endParaRPr lang="zh-CN" altLang="en-US"/>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CFAE0DDB-A00C-41DA-B976-77564956A3F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BBACC46-F094-4483-8078-01747B98C2C9}" type="slidenum">
              <a:rPr lang="zh-CN" altLang="en-US" smtClean="0"/>
            </a:fld>
            <a:endParaRPr lang="zh-CN" altLang="en-US"/>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CFAE0DDB-A00C-41DA-B976-77564956A3F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BBACC46-F094-4483-8078-01747B98C2C9}" type="slidenum">
              <a:rPr lang="zh-CN" altLang="en-US" smtClean="0"/>
            </a:fld>
            <a:endParaRPr lang="zh-CN" altLang="en-US"/>
          </a:p>
        </p:txBody>
      </p:sp>
    </p:spTree>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154781"/>
            <a:ext cx="2057400" cy="329088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0" y="154781"/>
            <a:ext cx="6019800" cy="3290888"/>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CFAE0DDB-A00C-41DA-B976-77564956A3F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BBACC46-F094-4483-8078-01747B98C2C9}" type="slidenum">
              <a:rPr lang="zh-CN" altLang="en-US" smtClean="0"/>
            </a:fld>
            <a:endParaRPr lang="zh-CN" altLang="en-US"/>
          </a:p>
        </p:txBody>
      </p:sp>
    </p:spTree>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标题幻灯片">
    <p:spTree>
      <p:nvGrpSpPr>
        <p:cNvPr id="1" name=""/>
        <p:cNvGrpSpPr/>
        <p:nvPr/>
      </p:nvGrpSpPr>
      <p:grpSpPr>
        <a:xfrm>
          <a:off x="0" y="0"/>
          <a:ext cx="0" cy="0"/>
          <a:chOff x="0" y="0"/>
          <a:chExt cx="0" cy="0"/>
        </a:xfrm>
      </p:grpSpPr>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CFAE0DDB-A00C-41DA-B976-77564956A3F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BBACC46-F094-4483-8078-01747B98C2C9}" type="slidenum">
              <a:rPr lang="zh-CN" altLang="en-US" smtClean="0"/>
            </a:fld>
            <a:endParaRPr lang="zh-CN" altLang="en-US"/>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CFAE0DDB-A00C-41DA-B976-77564956A3F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BBACC46-F094-4483-8078-01747B98C2C9}" type="slidenum">
              <a:rPr lang="zh-CN" altLang="en-US" smtClean="0"/>
            </a:fld>
            <a:endParaRPr lang="zh-CN" altLang="en-US"/>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CFAE0DDB-A00C-41DA-B976-77564956A3F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BBACC46-F094-4483-8078-01747B98C2C9}" type="slidenum">
              <a:rPr lang="zh-CN" altLang="en-US" smtClean="0"/>
            </a:fld>
            <a:endParaRPr lang="zh-CN" altLang="en-US"/>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CFAE0DDB-A00C-41DA-B976-77564956A3F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BBACC46-F094-4483-8078-01747B98C2C9}" type="slidenum">
              <a:rPr lang="zh-CN" altLang="en-US" smtClean="0"/>
            </a:fld>
            <a:endParaRPr lang="zh-CN" altLang="en-US"/>
          </a:p>
        </p:txBody>
      </p:sp>
      <p:sp>
        <p:nvSpPr>
          <p:cNvPr id="7" name="矩形 6"/>
          <p:cNvSpPr/>
          <p:nvPr userDrawn="1"/>
        </p:nvSpPr>
        <p:spPr>
          <a:xfrm>
            <a:off x="5580112" y="4443958"/>
            <a:ext cx="775136" cy="246221"/>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100" b="0" i="0" u="none" strike="noStrike" kern="0" cap="none" spc="0" normalizeH="0" baseline="0" noProof="0" dirty="0" smtClean="0">
                <a:ln>
                  <a:noFill/>
                </a:ln>
                <a:solidFill>
                  <a:prstClr val="white"/>
                </a:solidFill>
                <a:effectLst/>
                <a:uLnTx/>
                <a:uFillTx/>
              </a:rPr>
              <a:t>PPT</a:t>
            </a:r>
            <a:r>
              <a:rPr kumimoji="0" lang="zh-CN" altLang="en-US" sz="100" b="0" i="0" u="none" strike="noStrike" kern="0" cap="none" spc="0" normalizeH="0" baseline="0" noProof="0" dirty="0" smtClean="0">
                <a:ln>
                  <a:noFill/>
                </a:ln>
                <a:solidFill>
                  <a:prstClr val="white"/>
                </a:solidFill>
                <a:effectLst/>
                <a:uLnTx/>
                <a:uFillTx/>
              </a:rPr>
              <a:t>模板下载：</a:t>
            </a:r>
            <a:r>
              <a:rPr kumimoji="0" lang="en-US" altLang="zh-CN" sz="100" b="0" i="0" u="none" strike="noStrike" kern="0" cap="none" spc="0" normalizeH="0" baseline="0" noProof="0" dirty="0" smtClean="0">
                <a:ln>
                  <a:noFill/>
                </a:ln>
                <a:solidFill>
                  <a:prstClr val="white"/>
                </a:solidFill>
                <a:effectLst/>
                <a:uLnTx/>
                <a:uFillTx/>
              </a:rPr>
              <a:t>www.1ppt.com/moban/     </a:t>
            </a:r>
            <a:r>
              <a:rPr kumimoji="0" lang="zh-CN" altLang="en-US" sz="100" b="0" i="0" u="none" strike="noStrike" kern="0" cap="none" spc="0" normalizeH="0" baseline="0" noProof="0" dirty="0" smtClean="0">
                <a:ln>
                  <a:noFill/>
                </a:ln>
                <a:solidFill>
                  <a:prstClr val="white"/>
                </a:solidFill>
                <a:effectLst/>
                <a:uLnTx/>
                <a:uFillTx/>
              </a:rPr>
              <a:t>行业</a:t>
            </a:r>
            <a:r>
              <a:rPr kumimoji="0" lang="en-US" altLang="zh-CN" sz="100" b="0" i="0" u="none" strike="noStrike" kern="0" cap="none" spc="0" normalizeH="0" baseline="0" noProof="0" dirty="0" smtClean="0">
                <a:ln>
                  <a:noFill/>
                </a:ln>
                <a:solidFill>
                  <a:prstClr val="white"/>
                </a:solidFill>
                <a:effectLst/>
                <a:uLnTx/>
                <a:uFillTx/>
              </a:rPr>
              <a:t>PPT</a:t>
            </a:r>
            <a:r>
              <a:rPr kumimoji="0" lang="zh-CN" altLang="en-US" sz="100" b="0" i="0" u="none" strike="noStrike" kern="0" cap="none" spc="0" normalizeH="0" baseline="0" noProof="0" dirty="0" smtClean="0">
                <a:ln>
                  <a:noFill/>
                </a:ln>
                <a:solidFill>
                  <a:prstClr val="white"/>
                </a:solidFill>
                <a:effectLst/>
                <a:uLnTx/>
                <a:uFillTx/>
              </a:rPr>
              <a:t>模板：</a:t>
            </a:r>
            <a:r>
              <a:rPr kumimoji="0" lang="en-US" altLang="zh-CN" sz="100" b="0" i="0" u="none" strike="noStrike" kern="0" cap="none" spc="0" normalizeH="0" baseline="0" noProof="0" dirty="0" smtClean="0">
                <a:ln>
                  <a:noFill/>
                </a:ln>
                <a:solidFill>
                  <a:prstClr val="white"/>
                </a:solidFill>
                <a:effectLst/>
                <a:uLnTx/>
                <a:uFillTx/>
              </a:rPr>
              <a:t>www.1ppt.com/hangye/ </a:t>
            </a:r>
            <a:endParaRPr kumimoji="0" lang="en-US" altLang="zh-CN" sz="100" b="0" i="0" u="none" strike="noStrike" kern="0" cap="none" spc="0" normalizeH="0" baseline="0" noProof="0" dirty="0" smtClean="0">
              <a:ln>
                <a:noFill/>
              </a:ln>
              <a:solidFill>
                <a:prstClr val="white"/>
              </a:solidFill>
              <a:effectLst/>
              <a:uLnTx/>
              <a:uFillTx/>
            </a:endParaRPr>
          </a:p>
          <a:p>
            <a:pPr marL="0" marR="0" lvl="0" indent="0" defTabSz="914400" eaLnBrk="1" fontAlgn="auto" latinLnBrk="0" hangingPunct="1">
              <a:lnSpc>
                <a:spcPct val="100000"/>
              </a:lnSpc>
              <a:spcBef>
                <a:spcPts val="0"/>
              </a:spcBef>
              <a:spcAft>
                <a:spcPts val="0"/>
              </a:spcAft>
              <a:buClrTx/>
              <a:buSzTx/>
              <a:buFontTx/>
              <a:buNone/>
              <a:defRPr/>
            </a:pPr>
            <a:r>
              <a:rPr kumimoji="0" lang="zh-CN" altLang="en-US" sz="100" b="0" i="0" u="none" strike="noStrike" kern="0" cap="none" spc="0" normalizeH="0" baseline="0" noProof="0" dirty="0" smtClean="0">
                <a:ln>
                  <a:noFill/>
                </a:ln>
                <a:solidFill>
                  <a:prstClr val="white"/>
                </a:solidFill>
                <a:effectLst/>
                <a:uLnTx/>
                <a:uFillTx/>
              </a:rPr>
              <a:t>节日</a:t>
            </a:r>
            <a:r>
              <a:rPr kumimoji="0" lang="en-US" altLang="zh-CN" sz="100" b="0" i="0" u="none" strike="noStrike" kern="0" cap="none" spc="0" normalizeH="0" baseline="0" noProof="0" dirty="0" smtClean="0">
                <a:ln>
                  <a:noFill/>
                </a:ln>
                <a:solidFill>
                  <a:prstClr val="white"/>
                </a:solidFill>
                <a:effectLst/>
                <a:uLnTx/>
                <a:uFillTx/>
              </a:rPr>
              <a:t>PPT</a:t>
            </a:r>
            <a:r>
              <a:rPr kumimoji="0" lang="zh-CN" altLang="en-US" sz="100" b="0" i="0" u="none" strike="noStrike" kern="0" cap="none" spc="0" normalizeH="0" baseline="0" noProof="0" dirty="0" smtClean="0">
                <a:ln>
                  <a:noFill/>
                </a:ln>
                <a:solidFill>
                  <a:prstClr val="white"/>
                </a:solidFill>
                <a:effectLst/>
                <a:uLnTx/>
                <a:uFillTx/>
              </a:rPr>
              <a:t>模板：</a:t>
            </a:r>
            <a:r>
              <a:rPr kumimoji="0" lang="en-US" altLang="zh-CN" sz="100" b="0" i="0" u="none" strike="noStrike" kern="0" cap="none" spc="0" normalizeH="0" baseline="0" noProof="0" dirty="0" smtClean="0">
                <a:ln>
                  <a:noFill/>
                </a:ln>
                <a:solidFill>
                  <a:prstClr val="white"/>
                </a:solidFill>
                <a:effectLst/>
                <a:uLnTx/>
                <a:uFillTx/>
              </a:rPr>
              <a:t>www.1ppt.com/jieri/           PPT</a:t>
            </a:r>
            <a:r>
              <a:rPr kumimoji="0" lang="zh-CN" altLang="en-US" sz="100" b="0" i="0" u="none" strike="noStrike" kern="0" cap="none" spc="0" normalizeH="0" baseline="0" noProof="0" dirty="0" smtClean="0">
                <a:ln>
                  <a:noFill/>
                </a:ln>
                <a:solidFill>
                  <a:prstClr val="white"/>
                </a:solidFill>
                <a:effectLst/>
                <a:uLnTx/>
                <a:uFillTx/>
              </a:rPr>
              <a:t>素材下载：</a:t>
            </a:r>
            <a:r>
              <a:rPr kumimoji="0" lang="en-US" altLang="zh-CN" sz="100" b="0" i="0" u="none" strike="noStrike" kern="0" cap="none" spc="0" normalizeH="0" baseline="0" noProof="0" dirty="0" smtClean="0">
                <a:ln>
                  <a:noFill/>
                </a:ln>
                <a:solidFill>
                  <a:prstClr val="white"/>
                </a:solidFill>
                <a:effectLst/>
                <a:uLnTx/>
                <a:uFillTx/>
              </a:rPr>
              <a:t>www.1ppt.com/sucai/</a:t>
            </a:r>
            <a:endParaRPr kumimoji="0" lang="en-US" altLang="zh-CN" sz="100" b="0" i="0" u="none" strike="noStrike" kern="0" cap="none" spc="0" normalizeH="0" baseline="0" noProof="0" dirty="0" smtClean="0">
              <a:ln>
                <a:noFill/>
              </a:ln>
              <a:solidFill>
                <a:prstClr val="white"/>
              </a:solidFill>
              <a:effectLst/>
              <a:uLnTx/>
              <a:uFillTx/>
            </a:endParaRPr>
          </a:p>
          <a:p>
            <a:pPr marL="0" marR="0" lvl="0" indent="0" defTabSz="914400" eaLnBrk="1" fontAlgn="auto" latinLnBrk="0" hangingPunct="1">
              <a:lnSpc>
                <a:spcPct val="100000"/>
              </a:lnSpc>
              <a:spcBef>
                <a:spcPts val="0"/>
              </a:spcBef>
              <a:spcAft>
                <a:spcPts val="0"/>
              </a:spcAft>
              <a:buClrTx/>
              <a:buSzTx/>
              <a:buFontTx/>
              <a:buNone/>
              <a:defRPr/>
            </a:pPr>
            <a:r>
              <a:rPr kumimoji="0" lang="en-US" altLang="zh-CN" sz="100" b="0" i="0" u="none" strike="noStrike" kern="0" cap="none" spc="0" normalizeH="0" baseline="0" noProof="0" dirty="0" smtClean="0">
                <a:ln>
                  <a:noFill/>
                </a:ln>
                <a:solidFill>
                  <a:prstClr val="white"/>
                </a:solidFill>
                <a:effectLst/>
                <a:uLnTx/>
                <a:uFillTx/>
              </a:rPr>
              <a:t>PPT</a:t>
            </a:r>
            <a:r>
              <a:rPr kumimoji="0" lang="zh-CN" altLang="en-US" sz="100" b="0" i="0" u="none" strike="noStrike" kern="0" cap="none" spc="0" normalizeH="0" baseline="0" noProof="0" dirty="0" smtClean="0">
                <a:ln>
                  <a:noFill/>
                </a:ln>
                <a:solidFill>
                  <a:prstClr val="white"/>
                </a:solidFill>
                <a:effectLst/>
                <a:uLnTx/>
                <a:uFillTx/>
              </a:rPr>
              <a:t>背景图片：</a:t>
            </a:r>
            <a:r>
              <a:rPr kumimoji="0" lang="en-US" altLang="zh-CN" sz="100" b="0" i="0" u="none" strike="noStrike" kern="0" cap="none" spc="0" normalizeH="0" baseline="0" noProof="0" dirty="0" smtClean="0">
                <a:ln>
                  <a:noFill/>
                </a:ln>
                <a:solidFill>
                  <a:prstClr val="white"/>
                </a:solidFill>
                <a:effectLst/>
                <a:uLnTx/>
                <a:uFillTx/>
              </a:rPr>
              <a:t>www.1ppt.com/beijing/      PPT</a:t>
            </a:r>
            <a:r>
              <a:rPr kumimoji="0" lang="zh-CN" altLang="en-US" sz="100" b="0" i="0" u="none" strike="noStrike" kern="0" cap="none" spc="0" normalizeH="0" baseline="0" noProof="0" dirty="0" smtClean="0">
                <a:ln>
                  <a:noFill/>
                </a:ln>
                <a:solidFill>
                  <a:prstClr val="white"/>
                </a:solidFill>
                <a:effectLst/>
                <a:uLnTx/>
                <a:uFillTx/>
              </a:rPr>
              <a:t>图表下载：</a:t>
            </a:r>
            <a:r>
              <a:rPr kumimoji="0" lang="en-US" altLang="zh-CN" sz="100" b="0" i="0" u="none" strike="noStrike" kern="0" cap="none" spc="0" normalizeH="0" baseline="0" noProof="0" dirty="0" smtClean="0">
                <a:ln>
                  <a:noFill/>
                </a:ln>
                <a:solidFill>
                  <a:prstClr val="white"/>
                </a:solidFill>
                <a:effectLst/>
                <a:uLnTx/>
                <a:uFillTx/>
              </a:rPr>
              <a:t>www.1ppt.com/tubiao/      </a:t>
            </a:r>
            <a:endParaRPr kumimoji="0" lang="en-US" altLang="zh-CN" sz="100" b="0" i="0" u="none" strike="noStrike" kern="0" cap="none" spc="0" normalizeH="0" baseline="0" noProof="0" dirty="0" smtClean="0">
              <a:ln>
                <a:noFill/>
              </a:ln>
              <a:solidFill>
                <a:prstClr val="white"/>
              </a:solidFill>
              <a:effectLst/>
              <a:uLnTx/>
              <a:uFillTx/>
            </a:endParaRPr>
          </a:p>
          <a:p>
            <a:pPr marL="0" marR="0" lvl="0" indent="0" defTabSz="914400" eaLnBrk="1" fontAlgn="auto" latinLnBrk="0" hangingPunct="1">
              <a:lnSpc>
                <a:spcPct val="100000"/>
              </a:lnSpc>
              <a:spcBef>
                <a:spcPts val="0"/>
              </a:spcBef>
              <a:spcAft>
                <a:spcPts val="0"/>
              </a:spcAft>
              <a:buClrTx/>
              <a:buSzTx/>
              <a:buFontTx/>
              <a:buNone/>
              <a:defRPr/>
            </a:pPr>
            <a:r>
              <a:rPr kumimoji="0" lang="zh-CN" altLang="en-US" sz="100" b="0" i="0" u="none" strike="noStrike" kern="0" cap="none" spc="0" normalizeH="0" baseline="0" noProof="0" dirty="0" smtClean="0">
                <a:ln>
                  <a:noFill/>
                </a:ln>
                <a:solidFill>
                  <a:prstClr val="white"/>
                </a:solidFill>
                <a:effectLst/>
                <a:uLnTx/>
                <a:uFillTx/>
              </a:rPr>
              <a:t>优秀</a:t>
            </a:r>
            <a:r>
              <a:rPr kumimoji="0" lang="en-US" altLang="zh-CN" sz="100" b="0" i="0" u="none" strike="noStrike" kern="0" cap="none" spc="0" normalizeH="0" baseline="0" noProof="0" dirty="0" smtClean="0">
                <a:ln>
                  <a:noFill/>
                </a:ln>
                <a:solidFill>
                  <a:prstClr val="white"/>
                </a:solidFill>
                <a:effectLst/>
                <a:uLnTx/>
                <a:uFillTx/>
              </a:rPr>
              <a:t>PPT</a:t>
            </a:r>
            <a:r>
              <a:rPr kumimoji="0" lang="zh-CN" altLang="en-US" sz="100" b="0" i="0" u="none" strike="noStrike" kern="0" cap="none" spc="0" normalizeH="0" baseline="0" noProof="0" dirty="0" smtClean="0">
                <a:ln>
                  <a:noFill/>
                </a:ln>
                <a:solidFill>
                  <a:prstClr val="white"/>
                </a:solidFill>
                <a:effectLst/>
                <a:uLnTx/>
                <a:uFillTx/>
              </a:rPr>
              <a:t>下载：</a:t>
            </a:r>
            <a:r>
              <a:rPr kumimoji="0" lang="en-US" altLang="zh-CN" sz="100" b="0" i="0" u="none" strike="noStrike" kern="0" cap="none" spc="0" normalizeH="0" baseline="0" noProof="0" dirty="0" smtClean="0">
                <a:ln>
                  <a:noFill/>
                </a:ln>
                <a:solidFill>
                  <a:prstClr val="white"/>
                </a:solidFill>
                <a:effectLst/>
                <a:uLnTx/>
                <a:uFillTx/>
              </a:rPr>
              <a:t>www.1ppt.com/xiazai/        PPT</a:t>
            </a:r>
            <a:r>
              <a:rPr kumimoji="0" lang="zh-CN" altLang="en-US" sz="100" b="0" i="0" u="none" strike="noStrike" kern="0" cap="none" spc="0" normalizeH="0" baseline="0" noProof="0" dirty="0" smtClean="0">
                <a:ln>
                  <a:noFill/>
                </a:ln>
                <a:solidFill>
                  <a:prstClr val="white"/>
                </a:solidFill>
                <a:effectLst/>
                <a:uLnTx/>
                <a:uFillTx/>
              </a:rPr>
              <a:t>教程： </a:t>
            </a:r>
            <a:r>
              <a:rPr kumimoji="0" lang="en-US" altLang="zh-CN" sz="100" b="0" i="0" u="none" strike="noStrike" kern="0" cap="none" spc="0" normalizeH="0" baseline="0" noProof="0" dirty="0" smtClean="0">
                <a:ln>
                  <a:noFill/>
                </a:ln>
                <a:solidFill>
                  <a:prstClr val="white"/>
                </a:solidFill>
                <a:effectLst/>
                <a:uLnTx/>
                <a:uFillTx/>
              </a:rPr>
              <a:t>www.1ppt.com/powerpoint/      </a:t>
            </a:r>
            <a:endParaRPr kumimoji="0" lang="en-US" altLang="zh-CN" sz="100" b="0" i="0" u="none" strike="noStrike" kern="0" cap="none" spc="0" normalizeH="0" baseline="0" noProof="0" dirty="0" smtClean="0">
              <a:ln>
                <a:noFill/>
              </a:ln>
              <a:solidFill>
                <a:prstClr val="white"/>
              </a:solidFill>
              <a:effectLst/>
              <a:uLnTx/>
              <a:uFillTx/>
            </a:endParaRPr>
          </a:p>
          <a:p>
            <a:pPr marL="0" marR="0" lvl="0" indent="0" defTabSz="914400" eaLnBrk="1" fontAlgn="auto" latinLnBrk="0" hangingPunct="1">
              <a:lnSpc>
                <a:spcPct val="100000"/>
              </a:lnSpc>
              <a:spcBef>
                <a:spcPts val="0"/>
              </a:spcBef>
              <a:spcAft>
                <a:spcPts val="0"/>
              </a:spcAft>
              <a:buClrTx/>
              <a:buSzTx/>
              <a:buFontTx/>
              <a:buNone/>
              <a:defRPr/>
            </a:pPr>
            <a:r>
              <a:rPr kumimoji="0" lang="en-US" altLang="zh-CN" sz="100" b="0" i="0" u="none" strike="noStrike" kern="0" cap="none" spc="0" normalizeH="0" baseline="0" noProof="0" dirty="0" smtClean="0">
                <a:ln>
                  <a:noFill/>
                </a:ln>
                <a:solidFill>
                  <a:prstClr val="white"/>
                </a:solidFill>
                <a:effectLst/>
                <a:uLnTx/>
                <a:uFillTx/>
              </a:rPr>
              <a:t>Word</a:t>
            </a:r>
            <a:r>
              <a:rPr kumimoji="0" lang="zh-CN" altLang="en-US" sz="100" b="0" i="0" u="none" strike="noStrike" kern="0" cap="none" spc="0" normalizeH="0" baseline="0" noProof="0" dirty="0" smtClean="0">
                <a:ln>
                  <a:noFill/>
                </a:ln>
                <a:solidFill>
                  <a:prstClr val="white"/>
                </a:solidFill>
                <a:effectLst/>
                <a:uLnTx/>
                <a:uFillTx/>
              </a:rPr>
              <a:t>教程： </a:t>
            </a:r>
            <a:r>
              <a:rPr kumimoji="0" lang="en-US" altLang="zh-CN" sz="100" b="0" i="0" u="none" strike="noStrike" kern="0" cap="none" spc="0" normalizeH="0" baseline="0" noProof="0" dirty="0" smtClean="0">
                <a:ln>
                  <a:noFill/>
                </a:ln>
                <a:solidFill>
                  <a:prstClr val="white"/>
                </a:solidFill>
                <a:effectLst/>
                <a:uLnTx/>
                <a:uFillTx/>
              </a:rPr>
              <a:t>www.1ppt.com/word/              Excel</a:t>
            </a:r>
            <a:r>
              <a:rPr kumimoji="0" lang="zh-CN" altLang="en-US" sz="100" b="0" i="0" u="none" strike="noStrike" kern="0" cap="none" spc="0" normalizeH="0" baseline="0" noProof="0" dirty="0" smtClean="0">
                <a:ln>
                  <a:noFill/>
                </a:ln>
                <a:solidFill>
                  <a:prstClr val="white"/>
                </a:solidFill>
                <a:effectLst/>
                <a:uLnTx/>
                <a:uFillTx/>
              </a:rPr>
              <a:t>教程：</a:t>
            </a:r>
            <a:r>
              <a:rPr kumimoji="0" lang="en-US" altLang="zh-CN" sz="100" b="0" i="0" u="none" strike="noStrike" kern="0" cap="none" spc="0" normalizeH="0" baseline="0" noProof="0" dirty="0" smtClean="0">
                <a:ln>
                  <a:noFill/>
                </a:ln>
                <a:solidFill>
                  <a:prstClr val="white"/>
                </a:solidFill>
                <a:effectLst/>
                <a:uLnTx/>
                <a:uFillTx/>
              </a:rPr>
              <a:t>www.1ppt.com/excel/  </a:t>
            </a:r>
            <a:endParaRPr kumimoji="0" lang="en-US" altLang="zh-CN" sz="100" b="0" i="0" u="none" strike="noStrike" kern="0" cap="none" spc="0" normalizeH="0" baseline="0" noProof="0" dirty="0" smtClean="0">
              <a:ln>
                <a:noFill/>
              </a:ln>
              <a:solidFill>
                <a:prstClr val="white"/>
              </a:solidFill>
              <a:effectLst/>
              <a:uLnTx/>
              <a:uFillTx/>
            </a:endParaRPr>
          </a:p>
          <a:p>
            <a:pPr marL="0" marR="0" lvl="0" indent="0" defTabSz="914400" eaLnBrk="1" fontAlgn="auto" latinLnBrk="0" hangingPunct="1">
              <a:lnSpc>
                <a:spcPct val="100000"/>
              </a:lnSpc>
              <a:spcBef>
                <a:spcPts val="0"/>
              </a:spcBef>
              <a:spcAft>
                <a:spcPts val="0"/>
              </a:spcAft>
              <a:buClrTx/>
              <a:buSzTx/>
              <a:buFontTx/>
              <a:buNone/>
              <a:defRPr/>
            </a:pPr>
            <a:r>
              <a:rPr kumimoji="0" lang="zh-CN" altLang="en-US" sz="100" b="0" i="0" u="none" strike="noStrike" kern="0" cap="none" spc="0" normalizeH="0" baseline="0" noProof="0" dirty="0" smtClean="0">
                <a:ln>
                  <a:noFill/>
                </a:ln>
                <a:solidFill>
                  <a:prstClr val="white"/>
                </a:solidFill>
                <a:effectLst/>
                <a:uLnTx/>
                <a:uFillTx/>
              </a:rPr>
              <a:t>资料下载：</a:t>
            </a:r>
            <a:r>
              <a:rPr kumimoji="0" lang="en-US" altLang="zh-CN" sz="100" b="0" i="0" u="none" strike="noStrike" kern="0" cap="none" spc="0" normalizeH="0" baseline="0" noProof="0" dirty="0" smtClean="0">
                <a:ln>
                  <a:noFill/>
                </a:ln>
                <a:solidFill>
                  <a:prstClr val="white"/>
                </a:solidFill>
                <a:effectLst/>
                <a:uLnTx/>
                <a:uFillTx/>
              </a:rPr>
              <a:t>www.1ppt.com/ziliao/                PPT</a:t>
            </a:r>
            <a:r>
              <a:rPr kumimoji="0" lang="zh-CN" altLang="en-US" sz="100" b="0" i="0" u="none" strike="noStrike" kern="0" cap="none" spc="0" normalizeH="0" baseline="0" noProof="0" dirty="0" smtClean="0">
                <a:ln>
                  <a:noFill/>
                </a:ln>
                <a:solidFill>
                  <a:prstClr val="white"/>
                </a:solidFill>
                <a:effectLst/>
                <a:uLnTx/>
                <a:uFillTx/>
              </a:rPr>
              <a:t>课件下载：</a:t>
            </a:r>
            <a:r>
              <a:rPr kumimoji="0" lang="en-US" altLang="zh-CN" sz="100" b="0" i="0" u="none" strike="noStrike" kern="0" cap="none" spc="0" normalizeH="0" baseline="0" noProof="0" dirty="0" smtClean="0">
                <a:ln>
                  <a:noFill/>
                </a:ln>
                <a:solidFill>
                  <a:prstClr val="white"/>
                </a:solidFill>
                <a:effectLst/>
                <a:uLnTx/>
                <a:uFillTx/>
              </a:rPr>
              <a:t>www.1ppt.com/kejian/ </a:t>
            </a:r>
            <a:endParaRPr kumimoji="0" lang="en-US" altLang="zh-CN" sz="100" b="0" i="0" u="none" strike="noStrike" kern="0" cap="none" spc="0" normalizeH="0" baseline="0" noProof="0" dirty="0" smtClean="0">
              <a:ln>
                <a:noFill/>
              </a:ln>
              <a:solidFill>
                <a:prstClr val="white"/>
              </a:solidFill>
              <a:effectLst/>
              <a:uLnTx/>
              <a:uFillTx/>
            </a:endParaRPr>
          </a:p>
          <a:p>
            <a:pPr marL="0" marR="0" lvl="0" indent="0" defTabSz="914400" eaLnBrk="1" fontAlgn="auto" latinLnBrk="0" hangingPunct="1">
              <a:lnSpc>
                <a:spcPct val="100000"/>
              </a:lnSpc>
              <a:spcBef>
                <a:spcPts val="0"/>
              </a:spcBef>
              <a:spcAft>
                <a:spcPts val="0"/>
              </a:spcAft>
              <a:buClrTx/>
              <a:buSzTx/>
              <a:buFontTx/>
              <a:buNone/>
              <a:defRPr/>
            </a:pPr>
            <a:r>
              <a:rPr kumimoji="0" lang="zh-CN" altLang="en-US" sz="100" b="0" i="0" u="none" strike="noStrike" kern="0" cap="none" spc="0" normalizeH="0" baseline="0" noProof="0" dirty="0" smtClean="0">
                <a:ln>
                  <a:noFill/>
                </a:ln>
                <a:solidFill>
                  <a:prstClr val="white"/>
                </a:solidFill>
                <a:effectLst/>
                <a:uLnTx/>
                <a:uFillTx/>
              </a:rPr>
              <a:t>范文下载：</a:t>
            </a:r>
            <a:r>
              <a:rPr kumimoji="0" lang="en-US" altLang="zh-CN" sz="100" b="0" i="0" u="none" strike="noStrike" kern="0" cap="none" spc="0" normalizeH="0" baseline="0" noProof="0" dirty="0" smtClean="0">
                <a:ln>
                  <a:noFill/>
                </a:ln>
                <a:solidFill>
                  <a:prstClr val="white"/>
                </a:solidFill>
                <a:effectLst/>
                <a:uLnTx/>
                <a:uFillTx/>
              </a:rPr>
              <a:t>www.1ppt.com/fanwen/             </a:t>
            </a:r>
            <a:r>
              <a:rPr kumimoji="0" lang="zh-CN" altLang="en-US" sz="100" b="0" i="0" u="none" strike="noStrike" kern="0" cap="none" spc="0" normalizeH="0" baseline="0" noProof="0" dirty="0" smtClean="0">
                <a:ln>
                  <a:noFill/>
                </a:ln>
                <a:solidFill>
                  <a:prstClr val="white"/>
                </a:solidFill>
                <a:effectLst/>
                <a:uLnTx/>
                <a:uFillTx/>
              </a:rPr>
              <a:t>试卷下载：</a:t>
            </a:r>
            <a:r>
              <a:rPr kumimoji="0" lang="en-US" altLang="zh-CN" sz="100" b="0" i="0" u="none" strike="noStrike" kern="0" cap="none" spc="0" normalizeH="0" baseline="0" noProof="0" dirty="0" smtClean="0">
                <a:ln>
                  <a:noFill/>
                </a:ln>
                <a:solidFill>
                  <a:prstClr val="white"/>
                </a:solidFill>
                <a:effectLst/>
                <a:uLnTx/>
                <a:uFillTx/>
              </a:rPr>
              <a:t>www.1ppt.com/shiti/  </a:t>
            </a:r>
            <a:endParaRPr kumimoji="0" lang="en-US" altLang="zh-CN" sz="100" b="0" i="0" u="none" strike="noStrike" kern="0" cap="none" spc="0" normalizeH="0" baseline="0" noProof="0" dirty="0" smtClean="0">
              <a:ln>
                <a:noFill/>
              </a:ln>
              <a:solidFill>
                <a:prstClr val="white"/>
              </a:solidFill>
              <a:effectLst/>
              <a:uLnTx/>
              <a:uFillTx/>
            </a:endParaRPr>
          </a:p>
          <a:p>
            <a:pPr marL="0" marR="0" lvl="0" indent="0" defTabSz="914400" eaLnBrk="1" fontAlgn="auto" latinLnBrk="0" hangingPunct="1">
              <a:lnSpc>
                <a:spcPct val="100000"/>
              </a:lnSpc>
              <a:spcBef>
                <a:spcPts val="0"/>
              </a:spcBef>
              <a:spcAft>
                <a:spcPts val="0"/>
              </a:spcAft>
              <a:buClrTx/>
              <a:buSzTx/>
              <a:buFontTx/>
              <a:buNone/>
              <a:defRPr/>
            </a:pPr>
            <a:r>
              <a:rPr kumimoji="0" lang="zh-CN" altLang="en-US" sz="100" b="0" i="0" u="none" strike="noStrike" kern="0" cap="none" spc="0" normalizeH="0" baseline="0" noProof="0" dirty="0" smtClean="0">
                <a:ln>
                  <a:noFill/>
                </a:ln>
                <a:solidFill>
                  <a:prstClr val="white"/>
                </a:solidFill>
                <a:effectLst/>
                <a:uLnTx/>
                <a:uFillTx/>
              </a:rPr>
              <a:t>教案下载：</a:t>
            </a:r>
            <a:r>
              <a:rPr kumimoji="0" lang="en-US" altLang="zh-CN" sz="100" b="0" i="0" u="none" strike="noStrike" kern="0" cap="none" spc="0" normalizeH="0" baseline="0" noProof="0" dirty="0" smtClean="0">
                <a:ln>
                  <a:noFill/>
                </a:ln>
                <a:solidFill>
                  <a:prstClr val="white"/>
                </a:solidFill>
                <a:effectLst/>
                <a:uLnTx/>
                <a:uFillTx/>
              </a:rPr>
              <a:t>www.1ppt.com/jiaoan/        </a:t>
            </a:r>
            <a:endParaRPr kumimoji="0" lang="en-US" altLang="zh-CN" sz="100" b="0" i="0" u="none" strike="noStrike" kern="0" cap="none" spc="0" normalizeH="0" baseline="0" noProof="0" dirty="0" smtClean="0">
              <a:ln>
                <a:noFill/>
              </a:ln>
              <a:solidFill>
                <a:prstClr val="white"/>
              </a:solidFill>
              <a:effectLst/>
              <a:uLnTx/>
              <a:uFillTx/>
            </a:endParaRPr>
          </a:p>
          <a:p>
            <a:pPr marL="0" marR="0" lvl="0" indent="0" defTabSz="914400" eaLnBrk="1" fontAlgn="auto" latinLnBrk="0" hangingPunct="1">
              <a:lnSpc>
                <a:spcPct val="100000"/>
              </a:lnSpc>
              <a:spcBef>
                <a:spcPts val="0"/>
              </a:spcBef>
              <a:spcAft>
                <a:spcPts val="0"/>
              </a:spcAft>
              <a:buClrTx/>
              <a:buSzTx/>
              <a:buFontTx/>
              <a:buNone/>
              <a:defRPr/>
            </a:pPr>
            <a:r>
              <a:rPr kumimoji="0" lang="zh-CN" altLang="en-US" sz="100" b="0" i="0" u="none" strike="noStrike" kern="0" cap="none" spc="0" normalizeH="0" baseline="0" noProof="0" dirty="0" smtClean="0">
                <a:ln>
                  <a:noFill/>
                </a:ln>
                <a:solidFill>
                  <a:prstClr val="white"/>
                </a:solidFill>
                <a:effectLst/>
                <a:uLnTx/>
                <a:uFillTx/>
              </a:rPr>
              <a:t>字体下载：</a:t>
            </a:r>
            <a:r>
              <a:rPr kumimoji="0" lang="en-US" altLang="zh-CN" sz="100" b="0" i="0" u="none" strike="noStrike" kern="0" cap="none" spc="0" normalizeH="0" baseline="0" noProof="0" dirty="0" smtClean="0">
                <a:ln>
                  <a:noFill/>
                </a:ln>
                <a:solidFill>
                  <a:prstClr val="white"/>
                </a:solidFill>
                <a:effectLst/>
                <a:uLnTx/>
                <a:uFillTx/>
              </a:rPr>
              <a:t>www.1ppt.com/ziti/</a:t>
            </a:r>
            <a:endParaRPr kumimoji="0" lang="en-US" altLang="zh-CN" sz="100" b="0" i="0" u="none" strike="noStrike" kern="0" cap="none" spc="0" normalizeH="0" baseline="0" noProof="0" dirty="0" smtClean="0">
              <a:ln>
                <a:noFill/>
              </a:ln>
              <a:solidFill>
                <a:prstClr val="white"/>
              </a:solidFill>
              <a:effectLst/>
              <a:uLnTx/>
              <a:uFillTx/>
            </a:endParaRPr>
          </a:p>
          <a:p>
            <a:pPr marL="0" marR="0" lvl="0" indent="0" defTabSz="914400" eaLnBrk="1" fontAlgn="auto" latinLnBrk="0" hangingPunct="1">
              <a:lnSpc>
                <a:spcPct val="100000"/>
              </a:lnSpc>
              <a:spcBef>
                <a:spcPts val="0"/>
              </a:spcBef>
              <a:spcAft>
                <a:spcPts val="0"/>
              </a:spcAft>
              <a:buClrTx/>
              <a:buSzTx/>
              <a:buFontTx/>
              <a:buNone/>
              <a:defRPr/>
            </a:pPr>
            <a:r>
              <a:rPr kumimoji="0" lang="en-US" altLang="zh-CN" sz="100" b="0" i="0" u="none" strike="noStrike" kern="0" cap="none" spc="0" normalizeH="0" baseline="0" noProof="0" dirty="0" smtClean="0">
                <a:ln>
                  <a:noFill/>
                </a:ln>
                <a:solidFill>
                  <a:prstClr val="white"/>
                </a:solidFill>
                <a:effectLst/>
                <a:uLnTx/>
                <a:uFillTx/>
              </a:rPr>
              <a:t> </a:t>
            </a:r>
            <a:endParaRPr kumimoji="0" lang="zh-CN" altLang="en-US" sz="100" b="0" i="0" u="none" strike="noStrike" kern="0" cap="none" spc="0" normalizeH="0" baseline="0" noProof="0" dirty="0" smtClean="0">
              <a:ln>
                <a:noFill/>
              </a:ln>
              <a:solidFill>
                <a:prstClr val="white"/>
              </a:solidFill>
              <a:effectLst/>
              <a:uLnTx/>
              <a:uFillTx/>
            </a:endParaRPr>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9"/>
            <a:ext cx="8229600" cy="857250"/>
          </a:xfrm>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CFAE0DDB-A00C-41DA-B976-77564956A3F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BBACC46-F094-4483-8078-01747B98C2C9}" type="slidenum">
              <a:rPr lang="zh-CN" altLang="en-US" smtClean="0"/>
            </a:fld>
            <a:endParaRPr lang="zh-CN" altLang="en-US"/>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CFAE0DDB-A00C-41DA-B976-77564956A3F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BBACC46-F094-4483-8078-01747B98C2C9}" type="slidenum">
              <a:rPr lang="zh-CN" altLang="en-US" smtClean="0"/>
            </a:fld>
            <a:endParaRPr lang="zh-CN" altLang="en-US"/>
          </a:p>
        </p:txBody>
      </p: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FAE0DDB-A00C-41DA-B976-77564956A3F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BBACC46-F094-4483-8078-01747B98C2C9}" type="slidenum">
              <a:rPr lang="zh-CN" altLang="en-US" smtClean="0"/>
            </a:fld>
            <a:endParaRPr lang="zh-CN" altLang="en-US"/>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CFAE0DDB-A00C-41DA-B976-77564956A3F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BBACC46-F094-4483-8078-01747B98C2C9}" type="slidenum">
              <a:rPr lang="zh-CN" altLang="en-US" smtClean="0"/>
            </a:fld>
            <a:endParaRPr lang="zh-CN" altLang="en-US"/>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image" Target="../media/image1.png"/><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10">
          <a:fgClr>
            <a:schemeClr val="accent2">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FAE0DDB-A00C-41DA-B976-77564956A3FE}" type="datetimeFigureOut">
              <a:rPr lang="zh-CN" altLang="en-US" smtClean="0"/>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EBBACC46-F094-4483-8078-01747B98C2C9}" type="slidenum">
              <a:rPr lang="zh-CN" altLang="en-US" smtClean="0"/>
            </a:fld>
            <a:endParaRPr lang="zh-CN" altLang="en-US"/>
          </a:p>
        </p:txBody>
      </p:sp>
      <p:pic>
        <p:nvPicPr>
          <p:cNvPr id="8" name="图片 7" descr="水印"/>
          <p:cNvPicPr>
            <a:picLocks noChangeAspect="1"/>
          </p:cNvPicPr>
          <p:nvPr userDrawn="1"/>
        </p:nvPicPr>
        <p:blipFill>
          <a:blip r:embed="rId14"/>
          <a:stretch>
            <a:fillRect/>
          </a:stretch>
        </p:blipFill>
        <p:spPr>
          <a:xfrm>
            <a:off x="5186363" y="47625"/>
            <a:ext cx="3880009" cy="125587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ransition spd="slow"/>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image" Target="../media/image1.png"/><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image" Target="../media/image1.png"/><Relationship Id="rId1" Type="http://schemas.openxmlformats.org/officeDocument/2006/relationships/tags" Target="../tags/tag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 Target="slide17.xml"/><Relationship Id="rId1" Type="http://schemas.openxmlformats.org/officeDocument/2006/relationships/slide" Target="slide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slide" Target="slide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slide" Target="slide2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7.xml"/><Relationship Id="rId3" Type="http://schemas.openxmlformats.org/officeDocument/2006/relationships/image" Target="../media/image1.png"/><Relationship Id="rId2" Type="http://schemas.openxmlformats.org/officeDocument/2006/relationships/slide" Target="slide6.xml"/><Relationship Id="rId1" Type="http://schemas.openxmlformats.org/officeDocument/2006/relationships/slide" Target="slide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slide" Target="slide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image" Target="../media/image1.png"/><Relationship Id="rId1" Type="http://schemas.openxmlformats.org/officeDocument/2006/relationships/tags" Target="../tags/tag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571500" y="934879"/>
            <a:ext cx="4903946"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3000" b="1">
              <a:solidFill>
                <a:srgbClr val="FF0000"/>
              </a:solidFill>
              <a:latin typeface="HelveticaNeue" panose="02000503000000020004" pitchFamily="2" charset="0"/>
            </a:endParaRPr>
          </a:p>
          <a:p>
            <a:pPr eaLnBrk="1" hangingPunct="1">
              <a:spcBef>
                <a:spcPct val="0"/>
              </a:spcBef>
              <a:buFontTx/>
              <a:buNone/>
              <a:defRPr/>
            </a:pP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更多教学资源请关注</a:t>
            </a: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公众号：溯恩高中英语</a:t>
            </a:r>
            <a:endParaRPr lang="zh-CN" altLang="en-US" sz="3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453539" y="1705451"/>
            <a:ext cx="2519363"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483543" y="1212533"/>
            <a:ext cx="2702719" cy="553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latin typeface="华文新魏" panose="02010800040101010101" pitchFamily="2" charset="-122"/>
              </a:rPr>
              <a:t>知识产权声明</a:t>
            </a:r>
            <a:endParaRPr lang="zh-CN" altLang="en-US" sz="3000" b="1">
              <a:latin typeface="华文新魏" panose="02010800040101010101" pitchFamily="2" charset="-122"/>
            </a:endParaRPr>
          </a:p>
        </p:txBody>
      </p:sp>
      <p:pic>
        <p:nvPicPr>
          <p:cNvPr id="8" name="图片 7" descr="水印"/>
          <p:cNvPicPr>
            <a:picLocks noChangeAspect="1"/>
          </p:cNvPicPr>
          <p:nvPr userDrawn="1"/>
        </p:nvPicPr>
        <p:blipFill>
          <a:blip r:embed="rId2"/>
          <a:stretch>
            <a:fillRect/>
          </a:stretch>
        </p:blipFill>
        <p:spPr>
          <a:xfrm>
            <a:off x="5186363" y="47625"/>
            <a:ext cx="3880009" cy="1255871"/>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5270" y="635635"/>
            <a:ext cx="8753475" cy="2443480"/>
          </a:xfrm>
        </p:spPr>
        <p:txBody>
          <a:bodyPr>
            <a:normAutofit/>
          </a:bodyPr>
          <a:lstStyle/>
          <a:p>
            <a:pPr marL="0" indent="0" algn="just" fontAlgn="auto">
              <a:lnSpc>
                <a:spcPct val="110000"/>
              </a:lnSpc>
              <a:spcBef>
                <a:spcPts val="0"/>
              </a:spcBef>
              <a:buNone/>
            </a:pPr>
            <a:r>
              <a:rPr lang="en-US" altLang="zh-CN" sz="2400" b="1">
                <a:sym typeface="+mn-ea"/>
              </a:rPr>
              <a:t>   The soccer games which you expect most </a:t>
            </a:r>
            <a:r>
              <a:rPr lang="en-US" altLang="zh-CN" sz="2400" b="1">
                <a:solidFill>
                  <a:schemeClr val="tx1"/>
                </a:solidFill>
                <a:sym typeface="+mn-ea"/>
              </a:rPr>
              <a:t>will be held</a:t>
            </a:r>
            <a:r>
              <a:rPr lang="en-US" altLang="zh-CN" sz="2400" b="1">
                <a:sym typeface="+mn-ea"/>
              </a:rPr>
              <a:t> in our school next saturday. I wonder if you can</a:t>
            </a:r>
            <a:r>
              <a:rPr lang="en-US" altLang="zh-CN" sz="2400" b="1">
                <a:solidFill>
                  <a:srgbClr val="FF0000"/>
                </a:solidFill>
                <a:sym typeface="+mn-ea"/>
              </a:rPr>
              <a:t> </a:t>
            </a:r>
            <a:r>
              <a:rPr lang="en-US" altLang="zh-CN" sz="2400" b="1">
                <a:solidFill>
                  <a:schemeClr val="tx1"/>
                </a:solidFill>
                <a:sym typeface="+mn-ea"/>
              </a:rPr>
              <a:t>join in it</a:t>
            </a:r>
            <a:r>
              <a:rPr lang="en-US" altLang="zh-CN" sz="2400" b="1">
                <a:sym typeface="+mn-ea"/>
              </a:rPr>
              <a:t> in this situation. </a:t>
            </a:r>
            <a:endParaRPr lang="zh-CN" altLang="en-US" sz="2400" b="1"/>
          </a:p>
        </p:txBody>
      </p:sp>
      <p:sp>
        <p:nvSpPr>
          <p:cNvPr id="4" name="文本框 3"/>
          <p:cNvSpPr txBox="1"/>
          <p:nvPr/>
        </p:nvSpPr>
        <p:spPr>
          <a:xfrm>
            <a:off x="0" y="115570"/>
            <a:ext cx="9190990" cy="521970"/>
          </a:xfrm>
          <a:prstGeom prst="rect">
            <a:avLst/>
          </a:prstGeom>
          <a:noFill/>
        </p:spPr>
        <p:txBody>
          <a:bodyPr wrap="square" rtlCol="0" anchor="t">
            <a:spAutoFit/>
          </a:bodyPr>
          <a:lstStyle/>
          <a:p>
            <a:r>
              <a:rPr lang="en-US" altLang="zh-CN" sz="2800" b="1" dirty="0" smtClean="0">
                <a:solidFill>
                  <a:srgbClr val="FF0000"/>
                </a:solidFill>
                <a:latin typeface="Calibri" panose="020F0502020204030204" charset="0"/>
                <a:ea typeface="楷体" panose="02010609060101010101" charset="-122"/>
                <a:cs typeface="Calibri" panose="020F0502020204030204" charset="0"/>
                <a:sym typeface="+mn-ea"/>
              </a:rPr>
              <a:t>Body</a:t>
            </a:r>
            <a:r>
              <a:rPr lang="en-US" altLang="zh-CN" sz="2800" b="1" dirty="0" smtClean="0">
                <a:solidFill>
                  <a:srgbClr val="FF0000"/>
                </a:solidFill>
                <a:latin typeface="楷体" panose="02010609060101010101" charset="-122"/>
                <a:ea typeface="楷体" panose="02010609060101010101" charset="-122"/>
                <a:cs typeface="宋体" panose="02010600030101010101" pitchFamily="2" charset="-122"/>
                <a:sym typeface="+mn-ea"/>
              </a:rPr>
              <a:t>:</a:t>
            </a:r>
            <a:r>
              <a:rPr lang="en-US" altLang="zh-CN" sz="2800" b="1" dirty="0" smtClean="0">
                <a:solidFill>
                  <a:srgbClr val="000000"/>
                </a:solidFill>
                <a:latin typeface="楷体" panose="02010609060101010101" charset="-122"/>
                <a:ea typeface="楷体" panose="02010609060101010101" charset="-122"/>
                <a:cs typeface="宋体" panose="02010600030101010101" pitchFamily="2" charset="-122"/>
                <a:sym typeface="+mn-ea"/>
              </a:rPr>
              <a:t> </a:t>
            </a:r>
            <a:r>
              <a:rPr lang="zh-CN" altLang="zh-CN" sz="2800" b="1" dirty="0" smtClean="0">
                <a:solidFill>
                  <a:srgbClr val="000000"/>
                </a:solidFill>
                <a:latin typeface="楷体" panose="02010609060101010101" charset="-122"/>
                <a:ea typeface="楷体" panose="02010609060101010101" charset="-122"/>
                <a:cs typeface="宋体" panose="02010600030101010101" pitchFamily="2" charset="-122"/>
                <a:sym typeface="+mn-ea"/>
              </a:rPr>
              <a:t>2.</a:t>
            </a:r>
            <a:r>
              <a:rPr lang="zh-CN" altLang="zh-CN" sz="2800" b="1" dirty="0" smtClean="0">
                <a:solidFill>
                  <a:srgbClr val="FF0000"/>
                </a:solidFill>
                <a:latin typeface="楷体" panose="02010609060101010101" charset="-122"/>
                <a:ea typeface="楷体" panose="02010609060101010101" charset="-122"/>
                <a:cs typeface="宋体" panose="02010600030101010101" pitchFamily="2" charset="-122"/>
                <a:sym typeface="+mn-ea"/>
              </a:rPr>
              <a:t>询问</a:t>
            </a:r>
            <a:r>
              <a:rPr lang="zh-CN" altLang="zh-CN" sz="2800" b="1" dirty="0" smtClean="0">
                <a:solidFill>
                  <a:srgbClr val="000000"/>
                </a:solidFill>
                <a:latin typeface="楷体" panose="02010609060101010101" charset="-122"/>
                <a:ea typeface="楷体" panose="02010609060101010101" charset="-122"/>
                <a:cs typeface="宋体" panose="02010600030101010101" pitchFamily="2" charset="-122"/>
                <a:sym typeface="+mn-ea"/>
              </a:rPr>
              <a:t>她是否能参加下周六学校举行的足球比赛；</a:t>
            </a:r>
            <a:endParaRPr lang="zh-CN" altLang="en-US" sz="2800" b="1"/>
          </a:p>
        </p:txBody>
      </p:sp>
      <p:sp>
        <p:nvSpPr>
          <p:cNvPr id="2" name="矩形 1"/>
          <p:cNvSpPr/>
          <p:nvPr/>
        </p:nvSpPr>
        <p:spPr>
          <a:xfrm>
            <a:off x="349250" y="1883410"/>
            <a:ext cx="7567930" cy="504190"/>
          </a:xfrm>
          <a:prstGeom prst="rect">
            <a:avLst/>
          </a:prstGeom>
          <a:solidFill>
            <a:srgbClr val="FFE669"/>
          </a:solidFill>
          <a:ln>
            <a:solidFill>
              <a:srgbClr val="FFE6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400" b="1">
                <a:solidFill>
                  <a:schemeClr val="tx1"/>
                </a:solidFill>
              </a:rPr>
              <a:t>(2) Use varied structures to state clearly and smoothly </a:t>
            </a:r>
            <a:endParaRPr lang="en-US" altLang="zh-CN" sz="2400" b="1">
              <a:solidFill>
                <a:schemeClr val="tx1"/>
              </a:solidFill>
            </a:endParaRPr>
          </a:p>
        </p:txBody>
      </p:sp>
      <p:sp>
        <p:nvSpPr>
          <p:cNvPr id="12" name="文本框 11"/>
          <p:cNvSpPr txBox="1"/>
          <p:nvPr/>
        </p:nvSpPr>
        <p:spPr>
          <a:xfrm>
            <a:off x="363220" y="2659380"/>
            <a:ext cx="8536940" cy="1568450"/>
          </a:xfrm>
          <a:prstGeom prst="rect">
            <a:avLst/>
          </a:prstGeom>
          <a:noFill/>
        </p:spPr>
        <p:txBody>
          <a:bodyPr wrap="square" rtlCol="0">
            <a:spAutoFit/>
          </a:bodyPr>
          <a:lstStyle/>
          <a:p>
            <a:pPr algn="just"/>
            <a:r>
              <a:rPr lang="en-US" altLang="zh-CN" sz="2400" b="1">
                <a:solidFill>
                  <a:srgbClr val="FF0000"/>
                </a:solidFill>
                <a:latin typeface="Calibri" panose="020F0502020204030204" charset="0"/>
              </a:rPr>
              <a:t>As scheduled</a:t>
            </a:r>
            <a:r>
              <a:rPr lang="en-US" altLang="zh-CN" sz="2400" b="1">
                <a:latin typeface="Calibri" panose="020F0502020204030204" charset="0"/>
              </a:rPr>
              <a:t>, the football match </a:t>
            </a:r>
            <a:r>
              <a:rPr lang="en-US" altLang="zh-CN" sz="2400" b="1">
                <a:solidFill>
                  <a:srgbClr val="FF0000"/>
                </a:solidFill>
                <a:latin typeface="Calibri" panose="020F0502020204030204" charset="0"/>
              </a:rPr>
              <a:t>which you expect most </a:t>
            </a:r>
            <a:r>
              <a:rPr lang="en-US" altLang="zh-CN" sz="2400" b="1">
                <a:latin typeface="Calibri" panose="020F0502020204030204" charset="0"/>
              </a:rPr>
              <a:t>will take place/be held next Saturday. </a:t>
            </a:r>
            <a:r>
              <a:rPr lang="en-US" altLang="zh-CN" sz="2400" b="1">
                <a:solidFill>
                  <a:srgbClr val="FF0000"/>
                </a:solidFill>
                <a:latin typeface="Calibri" panose="020F0502020204030204" charset="0"/>
                <a:sym typeface="+mn-ea"/>
              </a:rPr>
              <a:t>Considering your condition</a:t>
            </a:r>
            <a:r>
              <a:rPr lang="en-US" altLang="zh-CN" sz="2400" b="1">
                <a:latin typeface="Calibri" panose="020F0502020204030204" charset="0"/>
                <a:sym typeface="+mn-ea"/>
              </a:rPr>
              <a:t>, </a:t>
            </a:r>
            <a:r>
              <a:rPr lang="en-US" altLang="zh-CN" sz="2400" b="1">
                <a:sym typeface="+mn-ea"/>
              </a:rPr>
              <a:t>I wonder if you can </a:t>
            </a:r>
            <a:r>
              <a:rPr lang="en-US" altLang="zh-CN" sz="2400" b="1">
                <a:solidFill>
                  <a:srgbClr val="FF0000"/>
                </a:solidFill>
                <a:sym typeface="+mn-ea"/>
              </a:rPr>
              <a:t>participate in/take part in </a:t>
            </a:r>
            <a:r>
              <a:rPr lang="en-US" altLang="zh-CN" sz="2400" b="1">
                <a:sym typeface="+mn-ea"/>
              </a:rPr>
              <a:t>it </a:t>
            </a:r>
            <a:r>
              <a:rPr lang="en-US" altLang="zh-CN" sz="2400" b="1">
                <a:solidFill>
                  <a:srgbClr val="FF0000"/>
                </a:solidFill>
                <a:sym typeface="+mn-ea"/>
              </a:rPr>
              <a:t>by then</a:t>
            </a:r>
            <a:r>
              <a:rPr lang="en-US" altLang="zh-CN" sz="2400" b="1">
                <a:sym typeface="+mn-ea"/>
              </a:rPr>
              <a:t>.</a:t>
            </a:r>
            <a:endParaRPr lang="en-US" altLang="zh-CN" sz="2400" b="1">
              <a:latin typeface="Calibri" panose="020F0502020204030204" charset="0"/>
            </a:endParaRPr>
          </a:p>
          <a:p>
            <a:endParaRPr lang="en-US" altLang="zh-CN" sz="2400" b="1">
              <a:latin typeface="Calibri" panose="020F0502020204030204" charset="0"/>
            </a:endParaRPr>
          </a:p>
        </p:txBody>
      </p:sp>
      <p:cxnSp>
        <p:nvCxnSpPr>
          <p:cNvPr id="9" name="直接连接符 8"/>
          <p:cNvCxnSpPr/>
          <p:nvPr/>
        </p:nvCxnSpPr>
        <p:spPr>
          <a:xfrm flipV="1">
            <a:off x="6677025" y="1347470"/>
            <a:ext cx="1927860" cy="1841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5239385" y="1365885"/>
            <a:ext cx="3557270" cy="460375"/>
          </a:xfrm>
          <a:prstGeom prst="rect">
            <a:avLst/>
          </a:prstGeom>
          <a:solidFill>
            <a:schemeClr val="bg1"/>
          </a:solidFill>
        </p:spPr>
        <p:txBody>
          <a:bodyPr wrap="none" rtlCol="0" anchor="t">
            <a:spAutoFit/>
          </a:bodyPr>
          <a:lstStyle/>
          <a:p>
            <a:r>
              <a:rPr lang="en-US" altLang="zh-CN" sz="2400" b="1">
                <a:solidFill>
                  <a:srgbClr val="FF0000"/>
                </a:solidFill>
                <a:latin typeface="Calibri" panose="020F0502020204030204" charset="0"/>
                <a:sym typeface="+mn-ea"/>
              </a:rPr>
              <a:t>considering your condition</a:t>
            </a:r>
            <a:endParaRPr lang="en-US" altLang="zh-CN" sz="2400" b="1">
              <a:solidFill>
                <a:srgbClr val="FF0000"/>
              </a:solidFill>
              <a:latin typeface="Calibri" panose="020F0502020204030204" charset="0"/>
              <a:sym typeface="+mn-ea"/>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linds(horizontal)">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2">
                                            <p:txEl>
                                              <p:pRg st="0" end="0"/>
                                            </p:txEl>
                                          </p:spTgt>
                                        </p:tgtEl>
                                        <p:attrNameLst>
                                          <p:attrName>style.visibility</p:attrName>
                                        </p:attrNameLst>
                                      </p:cBhvr>
                                      <p:to>
                                        <p:strVal val="visible"/>
                                      </p:to>
                                    </p:set>
                                    <p:animEffect transition="in" filter="blinds(horizontal)">
                                      <p:cBhvr>
                                        <p:cTn id="22"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body" idx="1"/>
          </p:nvPr>
        </p:nvSpPr>
        <p:spPr>
          <a:xfrm>
            <a:off x="276429" y="2142124"/>
            <a:ext cx="8674478" cy="2010729"/>
          </a:xfrm>
          <a:noFill/>
        </p:spPr>
        <p:txBody>
          <a:bodyPr/>
          <a:lstStyle/>
          <a:p>
            <a:pPr marL="725805" indent="-725805">
              <a:buNone/>
              <a:tabLst>
                <a:tab pos="271780" algn="l"/>
              </a:tabLst>
            </a:pPr>
            <a:r>
              <a:rPr lang="en-US" sz="2400" smtClean="0">
                <a:solidFill>
                  <a:schemeClr val="tx1"/>
                </a:solidFill>
              </a:rPr>
              <a:t>Deeply interested in traditional Chinese art and having received a</a:t>
            </a:r>
            <a:endParaRPr lang="en-US" sz="2400" smtClean="0">
              <a:solidFill>
                <a:schemeClr val="tx1"/>
              </a:solidFill>
            </a:endParaRPr>
          </a:p>
          <a:p>
            <a:pPr marL="725805" indent="-725805">
              <a:buNone/>
              <a:tabLst>
                <a:tab pos="271780" algn="l"/>
              </a:tabLst>
            </a:pPr>
            <a:r>
              <a:rPr lang="en-US" sz="2400" smtClean="0">
                <a:solidFill>
                  <a:schemeClr val="tx1"/>
                </a:solidFill>
              </a:rPr>
              <a:t>good education in art, I have a good knowledge of Chinese paintings. </a:t>
            </a:r>
            <a:endParaRPr lang="en-US" altLang="zh-CN" sz="2400" b="1" smtClean="0">
              <a:solidFill>
                <a:schemeClr val="tx1"/>
              </a:solidFill>
            </a:endParaRPr>
          </a:p>
        </p:txBody>
      </p:sp>
      <p:sp>
        <p:nvSpPr>
          <p:cNvPr id="58374" name="Text Box 6"/>
          <p:cNvSpPr txBox="1">
            <a:spLocks noChangeArrowheads="1"/>
          </p:cNvSpPr>
          <p:nvPr/>
        </p:nvSpPr>
        <p:spPr bwMode="auto">
          <a:xfrm>
            <a:off x="428994" y="910950"/>
            <a:ext cx="6703486" cy="519430"/>
          </a:xfrm>
          <a:prstGeom prst="rect">
            <a:avLst/>
          </a:prstGeom>
          <a:noFill/>
          <a:ln w="9525">
            <a:noFill/>
            <a:miter lim="800000"/>
          </a:ln>
          <a:effectLst/>
        </p:spPr>
        <p:txBody>
          <a:bodyPr lIns="81622" tIns="40811" rIns="81622" bIns="40811">
            <a:spAutoFit/>
          </a:bodyPr>
          <a:lstStyle/>
          <a:p>
            <a:pPr>
              <a:spcBef>
                <a:spcPct val="50000"/>
              </a:spcBef>
            </a:pPr>
            <a:r>
              <a:rPr lang="zh-CN" altLang="en-US" sz="2850" b="1">
                <a:solidFill>
                  <a:schemeClr val="bg1"/>
                </a:solidFill>
                <a:latin typeface="Comic Sans MS" panose="030F0702030302020204" pitchFamily="66" charset="0"/>
              </a:rPr>
              <a:t>二</a:t>
            </a:r>
            <a:r>
              <a:rPr lang="en-US" altLang="zh-CN" sz="2850" b="1" smtClean="0">
                <a:solidFill>
                  <a:schemeClr val="bg1"/>
                </a:solidFill>
                <a:latin typeface="Comic Sans MS" panose="030F0702030302020204" pitchFamily="66" charset="0"/>
              </a:rPr>
              <a:t>. </a:t>
            </a:r>
            <a:r>
              <a:rPr lang="zh-CN" altLang="en-US" sz="2850" b="1" smtClean="0">
                <a:solidFill>
                  <a:schemeClr val="bg1"/>
                </a:solidFill>
                <a:latin typeface="Comic Sans MS" panose="030F0702030302020204" pitchFamily="66" charset="0"/>
              </a:rPr>
              <a:t>使用</a:t>
            </a:r>
            <a:r>
              <a:rPr lang="zh-CN" altLang="en-US" sz="2850" b="1">
                <a:solidFill>
                  <a:schemeClr val="bg1"/>
                </a:solidFill>
                <a:latin typeface="Comic Sans MS" panose="030F0702030302020204" pitchFamily="66" charset="0"/>
              </a:rPr>
              <a:t>非谓语动词使句子简洁高档</a:t>
            </a:r>
            <a:endParaRPr lang="zh-CN" altLang="en-US" sz="2850" b="1">
              <a:solidFill>
                <a:schemeClr val="bg1"/>
              </a:solidFill>
              <a:latin typeface="Comic Sans MS" panose="030F0702030302020204" pitchFamily="66" charset="0"/>
            </a:endParaRPr>
          </a:p>
        </p:txBody>
      </p:sp>
      <p:sp>
        <p:nvSpPr>
          <p:cNvPr id="8" name="矩形 7"/>
          <p:cNvSpPr/>
          <p:nvPr/>
        </p:nvSpPr>
        <p:spPr>
          <a:xfrm>
            <a:off x="276225" y="987425"/>
            <a:ext cx="8756650" cy="1198880"/>
          </a:xfrm>
          <a:prstGeom prst="rect">
            <a:avLst/>
          </a:prstGeom>
        </p:spPr>
        <p:txBody>
          <a:bodyPr wrap="square">
            <a:spAutoFit/>
          </a:bodyPr>
          <a:lstStyle/>
          <a:p>
            <a:r>
              <a:rPr lang="en-US" sz="2400" smtClean="0">
                <a:solidFill>
                  <a:schemeClr val="tx1"/>
                </a:solidFill>
              </a:rPr>
              <a:t>1) I am deeply interested in traditional Chinese art and have received a good education in art. I have a good knowledge of Chinese paintings. </a:t>
            </a:r>
            <a:endParaRPr lang="en-US" altLang="en-US" sz="2400" smtClean="0">
              <a:solidFill>
                <a:schemeClr val="tx1"/>
              </a:solidFill>
            </a:endParaRPr>
          </a:p>
        </p:txBody>
      </p:sp>
      <p:sp>
        <p:nvSpPr>
          <p:cNvPr id="19" name="文本框 18"/>
          <p:cNvSpPr txBox="1"/>
          <p:nvPr/>
        </p:nvSpPr>
        <p:spPr>
          <a:xfrm>
            <a:off x="0" y="0"/>
            <a:ext cx="1883410" cy="521970"/>
          </a:xfrm>
          <a:prstGeom prst="rect">
            <a:avLst/>
          </a:prstGeom>
          <a:noFill/>
        </p:spPr>
        <p:txBody>
          <a:bodyPr wrap="square" rtlCol="0">
            <a:spAutoFit/>
          </a:bodyPr>
          <a:lstStyle/>
          <a:p>
            <a:r>
              <a:rPr lang="en-US" altLang="zh-CN" sz="2800" b="1"/>
              <a:t>Practice</a:t>
            </a:r>
            <a:endParaRPr lang="en-US" altLang="zh-CN" sz="2800" b="1"/>
          </a:p>
        </p:txBody>
      </p:sp>
      <p:sp>
        <p:nvSpPr>
          <p:cNvPr id="2" name="文本框 1"/>
          <p:cNvSpPr txBox="1"/>
          <p:nvPr/>
        </p:nvSpPr>
        <p:spPr>
          <a:xfrm>
            <a:off x="90170" y="527050"/>
            <a:ext cx="1943735" cy="460375"/>
          </a:xfrm>
          <a:prstGeom prst="rect">
            <a:avLst/>
          </a:prstGeom>
          <a:solidFill>
            <a:srgbClr val="FFE669"/>
          </a:solidFill>
        </p:spPr>
        <p:txBody>
          <a:bodyPr wrap="square" rtlCol="0">
            <a:spAutoFit/>
          </a:bodyPr>
          <a:lstStyle/>
          <a:p>
            <a:r>
              <a:rPr lang="zh-CN" altLang="en-US" sz="2400" b="1"/>
              <a:t>非谓语动词</a:t>
            </a:r>
            <a:endParaRPr lang="zh-CN" altLang="en-US" sz="2400" b="1"/>
          </a:p>
        </p:txBody>
      </p:sp>
      <p:sp>
        <p:nvSpPr>
          <p:cNvPr id="4" name="文本框 3"/>
          <p:cNvSpPr txBox="1"/>
          <p:nvPr/>
        </p:nvSpPr>
        <p:spPr>
          <a:xfrm>
            <a:off x="373380" y="2186305"/>
            <a:ext cx="2497455" cy="460375"/>
          </a:xfrm>
          <a:prstGeom prst="rect">
            <a:avLst/>
          </a:prstGeom>
          <a:solidFill>
            <a:srgbClr val="FC6DF3">
              <a:alpha val="68000"/>
            </a:srgbClr>
          </a:solidFill>
        </p:spPr>
        <p:txBody>
          <a:bodyPr wrap="square" rtlCol="0">
            <a:spAutoFit/>
          </a:bodyPr>
          <a:lstStyle/>
          <a:p>
            <a:endParaRPr lang="zh-CN" altLang="en-US" sz="2400" b="1"/>
          </a:p>
        </p:txBody>
      </p:sp>
      <p:sp>
        <p:nvSpPr>
          <p:cNvPr id="5" name="文本框 4"/>
          <p:cNvSpPr txBox="1"/>
          <p:nvPr/>
        </p:nvSpPr>
        <p:spPr>
          <a:xfrm>
            <a:off x="6253480" y="2141855"/>
            <a:ext cx="2497455" cy="460375"/>
          </a:xfrm>
          <a:prstGeom prst="rect">
            <a:avLst/>
          </a:prstGeom>
          <a:solidFill>
            <a:srgbClr val="FC6DF3">
              <a:alpha val="68000"/>
            </a:srgbClr>
          </a:solidFill>
        </p:spPr>
        <p:txBody>
          <a:bodyPr wrap="square" rtlCol="0">
            <a:spAutoFit/>
          </a:bodyPr>
          <a:lstStyle/>
          <a:p>
            <a:endParaRPr lang="zh-CN" altLang="en-US" sz="2400" b="1"/>
          </a:p>
        </p:txBody>
      </p:sp>
      <p:sp>
        <p:nvSpPr>
          <p:cNvPr id="59394" name="Rectangle 2"/>
          <p:cNvSpPr>
            <a:spLocks noGrp="1" noChangeArrowheads="1"/>
          </p:cNvSpPr>
          <p:nvPr/>
        </p:nvSpPr>
        <p:spPr>
          <a:xfrm>
            <a:off x="-131445" y="3347720"/>
            <a:ext cx="8926830" cy="1242060"/>
          </a:xfrm>
          <a:prstGeom prst="rect">
            <a:avLst/>
          </a:prstGeom>
          <a:no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ct val="0"/>
              </a:spcBef>
              <a:buNone/>
              <a:tabLst>
                <a:tab pos="271780" algn="l"/>
              </a:tabLst>
            </a:pPr>
            <a:r>
              <a:rPr lang="en-US" sz="2400" smtClean="0">
                <a:solidFill>
                  <a:schemeClr val="tx1"/>
                </a:solidFill>
              </a:rPr>
              <a:t>     2) I can not only explain to the visitors the beauty of the paintings,  but also tell the stories behind them. </a:t>
            </a:r>
            <a:endParaRPr lang="en-US" altLang="zh-CN" sz="2400" b="1" smtClean="0">
              <a:solidFill>
                <a:schemeClr val="tx1"/>
              </a:solidFill>
            </a:endParaRPr>
          </a:p>
        </p:txBody>
      </p:sp>
      <p:sp>
        <p:nvSpPr>
          <p:cNvPr id="59395" name="Text Box 3"/>
          <p:cNvSpPr txBox="1">
            <a:spLocks noChangeArrowheads="1"/>
          </p:cNvSpPr>
          <p:nvPr/>
        </p:nvSpPr>
        <p:spPr bwMode="auto">
          <a:xfrm>
            <a:off x="276200" y="4152961"/>
            <a:ext cx="8291168" cy="745490"/>
          </a:xfrm>
          <a:prstGeom prst="rect">
            <a:avLst/>
          </a:prstGeom>
          <a:solidFill>
            <a:schemeClr val="bg1"/>
          </a:solidFill>
          <a:ln w="3175">
            <a:noFill/>
            <a:miter lim="800000"/>
          </a:ln>
          <a:effectLst/>
        </p:spPr>
        <p:txBody>
          <a:bodyPr wrap="square" lIns="81622" tIns="40811" rIns="81622" bIns="40811">
            <a:spAutoFit/>
          </a:bodyPr>
          <a:lstStyle/>
          <a:p>
            <a:pPr>
              <a:lnSpc>
                <a:spcPct val="90000"/>
              </a:lnSpc>
            </a:pPr>
            <a:r>
              <a:rPr lang="en-US" sz="2400" smtClean="0">
                <a:solidFill>
                  <a:schemeClr val="tx1"/>
                </a:solidFill>
              </a:rPr>
              <a:t>Not only </a:t>
            </a:r>
            <a:r>
              <a:rPr lang="en-US" sz="2400" smtClean="0">
                <a:solidFill>
                  <a:srgbClr val="FF0000"/>
                </a:solidFill>
              </a:rPr>
              <a:t>can I explain</a:t>
            </a:r>
            <a:r>
              <a:rPr lang="en-US" sz="2400" smtClean="0">
                <a:solidFill>
                  <a:schemeClr val="tx1"/>
                </a:solidFill>
              </a:rPr>
              <a:t> to the visitors the beauty of the paintings,  but also tell the stories behind them.</a:t>
            </a:r>
            <a:endParaRPr lang="en-US" altLang="zh-CN" sz="2400" b="1" smtClean="0">
              <a:solidFill>
                <a:schemeClr val="tx1"/>
              </a:solidFill>
            </a:endParaRPr>
          </a:p>
        </p:txBody>
      </p:sp>
      <p:sp>
        <p:nvSpPr>
          <p:cNvPr id="6" name="文本框 5"/>
          <p:cNvSpPr txBox="1"/>
          <p:nvPr/>
        </p:nvSpPr>
        <p:spPr>
          <a:xfrm>
            <a:off x="142875" y="2962910"/>
            <a:ext cx="1224280" cy="460375"/>
          </a:xfrm>
          <a:prstGeom prst="rect">
            <a:avLst/>
          </a:prstGeom>
          <a:solidFill>
            <a:srgbClr val="FFE669"/>
          </a:solidFill>
        </p:spPr>
        <p:txBody>
          <a:bodyPr wrap="square" rtlCol="0">
            <a:spAutoFit/>
          </a:bodyPr>
          <a:lstStyle/>
          <a:p>
            <a:r>
              <a:rPr lang="zh-CN" altLang="en-US" sz="2400" b="1"/>
              <a:t>倒装句</a:t>
            </a:r>
            <a:endParaRPr lang="zh-CN" altLang="en-US" sz="2400" b="1"/>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8370">
                                            <p:txEl>
                                              <p:pRg st="0" end="0"/>
                                            </p:txEl>
                                          </p:spTgt>
                                        </p:tgtEl>
                                        <p:attrNameLst>
                                          <p:attrName>style.visibility</p:attrName>
                                        </p:attrNameLst>
                                      </p:cBhvr>
                                      <p:to>
                                        <p:strVal val="visible"/>
                                      </p:to>
                                    </p:set>
                                    <p:animEffect transition="in" filter="blinds(horizontal)">
                                      <p:cBhvr>
                                        <p:cTn id="12" dur="500"/>
                                        <p:tgtEl>
                                          <p:spTgt spid="58370">
                                            <p:txEl>
                                              <p:pRg st="0" end="0"/>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58370">
                                            <p:txEl>
                                              <p:pRg st="1" end="1"/>
                                            </p:txEl>
                                          </p:spTgt>
                                        </p:tgtEl>
                                        <p:attrNameLst>
                                          <p:attrName>style.visibility</p:attrName>
                                        </p:attrNameLst>
                                      </p:cBhvr>
                                      <p:to>
                                        <p:strVal val="visible"/>
                                      </p:to>
                                    </p:set>
                                    <p:animEffect transition="in" filter="blinds(horizontal)">
                                      <p:cBhvr>
                                        <p:cTn id="15" dur="500"/>
                                        <p:tgtEl>
                                          <p:spTgt spid="58370">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left)">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left)">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blinds(horizontal)">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59395"/>
                                        </p:tgtEl>
                                        <p:attrNameLst>
                                          <p:attrName>style.visibility</p:attrName>
                                        </p:attrNameLst>
                                      </p:cBhvr>
                                      <p:to>
                                        <p:strVal val="visible"/>
                                      </p:to>
                                    </p:set>
                                    <p:animEffect transition="in" filter="blinds(horizontal)">
                                      <p:cBhvr>
                                        <p:cTn id="35" dur="500"/>
                                        <p:tgtEl>
                                          <p:spTgt spid="593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0" grpId="0" uiExpand="1" build="p"/>
      <p:bldP spid="2" grpId="0" bldLvl="0" animBg="1"/>
      <p:bldP spid="4" grpId="0" animBg="1"/>
      <p:bldP spid="4" grpId="1" animBg="1"/>
      <p:bldP spid="5" grpId="0" bldLvl="0" animBg="1"/>
      <p:bldP spid="5" grpId="1" animBg="1"/>
      <p:bldP spid="59395" grpId="0" bldLvl="0" animBg="1"/>
      <p:bldP spid="6"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body" idx="1"/>
          </p:nvPr>
        </p:nvSpPr>
        <p:spPr>
          <a:xfrm>
            <a:off x="109269" y="662048"/>
            <a:ext cx="9034892" cy="1327198"/>
          </a:xfrm>
          <a:noFill/>
        </p:spPr>
        <p:txBody>
          <a:bodyPr>
            <a:normAutofit/>
          </a:bodyPr>
          <a:lstStyle/>
          <a:p>
            <a:pPr>
              <a:buNone/>
              <a:tabLst>
                <a:tab pos="271780" algn="l"/>
              </a:tabLst>
            </a:pPr>
            <a:r>
              <a:rPr lang="en-US" sz="2400" smtClean="0">
                <a:solidFill>
                  <a:schemeClr val="tx1"/>
                </a:solidFill>
              </a:rPr>
              <a:t>3) I am </a:t>
            </a:r>
            <a:r>
              <a:rPr lang="en-US" altLang="zh-CN" sz="2400" smtClean="0">
                <a:solidFill>
                  <a:schemeClr val="tx1"/>
                </a:solidFill>
              </a:rPr>
              <a:t>quite </a:t>
            </a:r>
            <a:r>
              <a:rPr lang="en-US" sz="2400" smtClean="0">
                <a:solidFill>
                  <a:schemeClr val="tx1"/>
                </a:solidFill>
              </a:rPr>
              <a:t>satisfied that I have a good command  of English, so I have</a:t>
            </a:r>
            <a:endParaRPr lang="en-US" sz="2400" smtClean="0">
              <a:solidFill>
                <a:schemeClr val="tx1"/>
              </a:solidFill>
            </a:endParaRPr>
          </a:p>
          <a:p>
            <a:pPr>
              <a:buNone/>
              <a:tabLst>
                <a:tab pos="271780" algn="l"/>
              </a:tabLst>
            </a:pPr>
            <a:r>
              <a:rPr lang="en-US" sz="2400" smtClean="0">
                <a:solidFill>
                  <a:schemeClr val="tx1"/>
                </a:solidFill>
              </a:rPr>
              <a:t>no difficulty communicating with others.</a:t>
            </a:r>
            <a:endParaRPr lang="en-US" altLang="zh-CN" sz="2400" b="1" smtClean="0">
              <a:solidFill>
                <a:schemeClr val="tx1"/>
              </a:solidFill>
            </a:endParaRPr>
          </a:p>
        </p:txBody>
      </p:sp>
      <p:sp>
        <p:nvSpPr>
          <p:cNvPr id="61443" name="Text Box 3"/>
          <p:cNvSpPr txBox="1">
            <a:spLocks noChangeArrowheads="1"/>
          </p:cNvSpPr>
          <p:nvPr/>
        </p:nvSpPr>
        <p:spPr bwMode="auto">
          <a:xfrm>
            <a:off x="185876" y="1605755"/>
            <a:ext cx="8566623" cy="819785"/>
          </a:xfrm>
          <a:prstGeom prst="rect">
            <a:avLst/>
          </a:prstGeom>
          <a:noFill/>
          <a:ln w="3175">
            <a:noFill/>
            <a:miter lim="800000"/>
          </a:ln>
          <a:effectLst/>
        </p:spPr>
        <p:txBody>
          <a:bodyPr lIns="81622" tIns="40811" rIns="81622" bIns="40811">
            <a:spAutoFit/>
          </a:bodyPr>
          <a:lstStyle/>
          <a:p>
            <a:pPr>
              <a:spcBef>
                <a:spcPct val="50000"/>
              </a:spcBef>
            </a:pPr>
            <a:r>
              <a:rPr lang="en-US" sz="2400" smtClean="0">
                <a:solidFill>
                  <a:schemeClr val="tx1"/>
                </a:solidFill>
              </a:rPr>
              <a:t>What satisfies me most is that my good command of English makes me have no difficulty communicating with others. </a:t>
            </a:r>
            <a:endParaRPr lang="en-US" altLang="zh-CN" sz="2400" b="1" smtClean="0">
              <a:solidFill>
                <a:schemeClr val="tx1"/>
              </a:solidFill>
            </a:endParaRPr>
          </a:p>
        </p:txBody>
      </p:sp>
      <p:sp>
        <p:nvSpPr>
          <p:cNvPr id="4" name="文本框 3"/>
          <p:cNvSpPr txBox="1"/>
          <p:nvPr/>
        </p:nvSpPr>
        <p:spPr>
          <a:xfrm>
            <a:off x="238760" y="1605915"/>
            <a:ext cx="3785870" cy="460375"/>
          </a:xfrm>
          <a:prstGeom prst="rect">
            <a:avLst/>
          </a:prstGeom>
          <a:solidFill>
            <a:srgbClr val="FC6DF3">
              <a:alpha val="68000"/>
            </a:srgbClr>
          </a:solidFill>
        </p:spPr>
        <p:txBody>
          <a:bodyPr wrap="square" rtlCol="0">
            <a:spAutoFit/>
          </a:bodyPr>
          <a:lstStyle/>
          <a:p>
            <a:endParaRPr lang="zh-CN" altLang="en-US" sz="2400" b="1"/>
          </a:p>
        </p:txBody>
      </p:sp>
      <p:sp>
        <p:nvSpPr>
          <p:cNvPr id="6" name="文本框 5"/>
          <p:cNvSpPr txBox="1"/>
          <p:nvPr/>
        </p:nvSpPr>
        <p:spPr>
          <a:xfrm>
            <a:off x="109220" y="146685"/>
            <a:ext cx="1905000" cy="460375"/>
          </a:xfrm>
          <a:prstGeom prst="rect">
            <a:avLst/>
          </a:prstGeom>
          <a:solidFill>
            <a:srgbClr val="FFE669"/>
          </a:solidFill>
        </p:spPr>
        <p:txBody>
          <a:bodyPr wrap="square" rtlCol="0">
            <a:spAutoFit/>
          </a:bodyPr>
          <a:lstStyle/>
          <a:p>
            <a:r>
              <a:rPr lang="zh-CN" altLang="en-US" sz="2400" b="1"/>
              <a:t>名词性从句</a:t>
            </a:r>
            <a:endParaRPr lang="zh-CN" altLang="en-US" sz="2400" b="1"/>
          </a:p>
        </p:txBody>
      </p:sp>
      <p:sp>
        <p:nvSpPr>
          <p:cNvPr id="2" name="Text Box 3"/>
          <p:cNvSpPr txBox="1">
            <a:spLocks noChangeArrowheads="1"/>
          </p:cNvSpPr>
          <p:nvPr/>
        </p:nvSpPr>
        <p:spPr bwMode="auto">
          <a:xfrm>
            <a:off x="186055" y="2860675"/>
            <a:ext cx="8806815" cy="819785"/>
          </a:xfrm>
          <a:prstGeom prst="rect">
            <a:avLst/>
          </a:prstGeom>
          <a:noFill/>
          <a:ln w="3175">
            <a:noFill/>
            <a:miter lim="800000"/>
          </a:ln>
          <a:effectLst/>
        </p:spPr>
        <p:txBody>
          <a:bodyPr wrap="square" lIns="81622" tIns="40811" rIns="81622" bIns="40811">
            <a:spAutoFit/>
          </a:bodyPr>
          <a:lstStyle/>
          <a:p>
            <a:pPr>
              <a:spcBef>
                <a:spcPct val="50000"/>
              </a:spcBef>
            </a:pPr>
            <a:r>
              <a:rPr lang="en-US" sz="2400" smtClean="0">
                <a:solidFill>
                  <a:schemeClr val="tx1"/>
                </a:solidFill>
              </a:rPr>
              <a:t>4) As the Dragon Boat Festival was approaching, my family decided to hold a party to celebrate it. </a:t>
            </a:r>
            <a:endParaRPr lang="en-US" altLang="zh-CN" sz="2400" b="1" smtClean="0">
              <a:solidFill>
                <a:schemeClr val="tx1"/>
              </a:solidFill>
            </a:endParaRPr>
          </a:p>
        </p:txBody>
      </p:sp>
      <p:sp>
        <p:nvSpPr>
          <p:cNvPr id="3" name="Text Box 3"/>
          <p:cNvSpPr txBox="1">
            <a:spLocks noChangeArrowheads="1"/>
          </p:cNvSpPr>
          <p:nvPr/>
        </p:nvSpPr>
        <p:spPr bwMode="auto">
          <a:xfrm>
            <a:off x="186055" y="3680460"/>
            <a:ext cx="8806815" cy="819785"/>
          </a:xfrm>
          <a:prstGeom prst="rect">
            <a:avLst/>
          </a:prstGeom>
          <a:noFill/>
          <a:ln w="3175">
            <a:noFill/>
            <a:miter lim="800000"/>
          </a:ln>
          <a:effectLst/>
        </p:spPr>
        <p:txBody>
          <a:bodyPr wrap="square" lIns="81622" tIns="40811" rIns="81622" bIns="40811">
            <a:spAutoFit/>
          </a:bodyPr>
          <a:lstStyle/>
          <a:p>
            <a:pPr>
              <a:spcBef>
                <a:spcPct val="50000"/>
              </a:spcBef>
            </a:pPr>
            <a:r>
              <a:rPr lang="en-US" sz="2400" smtClean="0">
                <a:solidFill>
                  <a:schemeClr val="tx1"/>
                </a:solidFill>
              </a:rPr>
              <a:t>With Teachers' Day approaching, my family </a:t>
            </a:r>
            <a:r>
              <a:rPr lang="en-US" sz="2400" smtClean="0">
                <a:sym typeface="+mn-ea"/>
              </a:rPr>
              <a:t>decided to hold a party to celebrate it. </a:t>
            </a:r>
            <a:r>
              <a:rPr lang="en-US" sz="2400" smtClean="0">
                <a:solidFill>
                  <a:schemeClr val="tx1"/>
                </a:solidFill>
              </a:rPr>
              <a:t> </a:t>
            </a:r>
            <a:endParaRPr lang="en-US" altLang="zh-CN" sz="2400" b="1" smtClean="0">
              <a:solidFill>
                <a:schemeClr val="tx1"/>
              </a:solidFill>
            </a:endParaRPr>
          </a:p>
        </p:txBody>
      </p:sp>
      <p:sp>
        <p:nvSpPr>
          <p:cNvPr id="5" name="文本框 4"/>
          <p:cNvSpPr txBox="1"/>
          <p:nvPr/>
        </p:nvSpPr>
        <p:spPr>
          <a:xfrm>
            <a:off x="109220" y="2400300"/>
            <a:ext cx="1905000" cy="460375"/>
          </a:xfrm>
          <a:prstGeom prst="rect">
            <a:avLst/>
          </a:prstGeom>
          <a:solidFill>
            <a:srgbClr val="FFE669"/>
          </a:solidFill>
        </p:spPr>
        <p:txBody>
          <a:bodyPr wrap="square" rtlCol="0">
            <a:spAutoFit/>
          </a:bodyPr>
          <a:lstStyle/>
          <a:p>
            <a:r>
              <a:rPr lang="en-US" altLang="zh-CN" sz="2400" b="1"/>
              <a:t>with </a:t>
            </a:r>
            <a:r>
              <a:rPr lang="zh-CN" altLang="en-US" sz="2400" b="1"/>
              <a:t>结构</a:t>
            </a:r>
            <a:endParaRPr lang="zh-CN" altLang="en-US" sz="2400" b="1"/>
          </a:p>
        </p:txBody>
      </p:sp>
      <p:sp>
        <p:nvSpPr>
          <p:cNvPr id="7" name="文本框 6"/>
          <p:cNvSpPr txBox="1"/>
          <p:nvPr/>
        </p:nvSpPr>
        <p:spPr>
          <a:xfrm>
            <a:off x="186055" y="4500245"/>
            <a:ext cx="3297555" cy="460375"/>
          </a:xfrm>
          <a:prstGeom prst="rect">
            <a:avLst/>
          </a:prstGeom>
          <a:solidFill>
            <a:srgbClr val="FFE669"/>
          </a:solidFill>
        </p:spPr>
        <p:txBody>
          <a:bodyPr wrap="square" rtlCol="0">
            <a:spAutoFit/>
          </a:bodyPr>
          <a:lstStyle/>
          <a:p>
            <a:r>
              <a:rPr lang="zh-CN" altLang="en-US" sz="2400" b="1"/>
              <a:t>强调句</a:t>
            </a:r>
            <a:r>
              <a:rPr lang="en-US" altLang="zh-CN" sz="2400" b="1"/>
              <a:t>/</a:t>
            </a:r>
            <a:r>
              <a:rPr lang="zh-CN" altLang="en-US" sz="2400" b="1"/>
              <a:t>虚拟语气</a:t>
            </a:r>
            <a:r>
              <a:rPr lang="en-US" altLang="zh-CN" sz="2400" b="1"/>
              <a:t>....</a:t>
            </a:r>
            <a:endParaRPr lang="en-US" altLang="zh-CN" sz="2400" b="1"/>
          </a:p>
        </p:txBody>
      </p:sp>
      <p:sp>
        <p:nvSpPr>
          <p:cNvPr id="8" name="文本框 7"/>
          <p:cNvSpPr txBox="1"/>
          <p:nvPr/>
        </p:nvSpPr>
        <p:spPr>
          <a:xfrm>
            <a:off x="238760" y="3635375"/>
            <a:ext cx="4047490" cy="460375"/>
          </a:xfrm>
          <a:prstGeom prst="rect">
            <a:avLst/>
          </a:prstGeom>
          <a:solidFill>
            <a:srgbClr val="FC6DF3">
              <a:alpha val="68000"/>
            </a:srgbClr>
          </a:solidFill>
        </p:spPr>
        <p:txBody>
          <a:bodyPr wrap="square" rtlCol="0">
            <a:spAutoFit/>
          </a:bodyPr>
          <a:lstStyle/>
          <a:p>
            <a:endParaRPr lang="zh-CN" altLang="en-US" sz="2400" b="1"/>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1443"/>
                                        </p:tgtEl>
                                        <p:attrNameLst>
                                          <p:attrName>style.visibility</p:attrName>
                                        </p:attrNameLst>
                                      </p:cBhvr>
                                      <p:to>
                                        <p:strVal val="visible"/>
                                      </p:to>
                                    </p:set>
                                    <p:animEffect transition="in" filter="blinds(horizontal)">
                                      <p:cBhvr>
                                        <p:cTn id="12" dur="500"/>
                                        <p:tgtEl>
                                          <p:spTgt spid="6144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linds(horizontal)">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left)">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blinds(horizontal)">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animBg="1"/>
      <p:bldP spid="4" grpId="0" bldLvl="0" animBg="1"/>
      <p:bldP spid="4" grpId="1" animBg="1"/>
      <p:bldP spid="6" grpId="0" bldLvl="0" animBg="1"/>
      <p:bldP spid="3" grpId="0" bldLvl="0" animBg="1"/>
      <p:bldP spid="5" grpId="0" bldLvl="0" animBg="1"/>
      <p:bldP spid="7" grpId="0" bldLvl="0" animBg="1"/>
      <p:bldP spid="8" grpId="0" bldLvl="0" animBg="1"/>
      <p:bldP spid="8"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60350" y="601345"/>
            <a:ext cx="8753475" cy="1294130"/>
          </a:xfrm>
        </p:spPr>
        <p:txBody>
          <a:bodyPr>
            <a:normAutofit lnSpcReduction="10000"/>
          </a:bodyPr>
          <a:lstStyle/>
          <a:p>
            <a:pPr marL="0" indent="0" algn="just" fontAlgn="auto">
              <a:lnSpc>
                <a:spcPct val="110000"/>
              </a:lnSpc>
              <a:spcBef>
                <a:spcPts val="0"/>
              </a:spcBef>
              <a:buNone/>
            </a:pPr>
            <a:r>
              <a:rPr lang="en-US" altLang="zh-CN" sz="2400" b="1">
                <a:solidFill>
                  <a:schemeClr val="tx1"/>
                </a:solidFill>
                <a:sym typeface="+mn-ea"/>
              </a:rPr>
              <a:t>    Ultimately, the Dragon Boat Festival is coming! </a:t>
            </a:r>
            <a:r>
              <a:rPr lang="en-US" altLang="zh-CN" sz="2400" b="1">
                <a:solidFill>
                  <a:srgbClr val="FF0000"/>
                </a:solidFill>
                <a:sym typeface="+mn-ea"/>
              </a:rPr>
              <a:t>I sincerely invite you to</a:t>
            </a:r>
            <a:r>
              <a:rPr lang="en-US" altLang="zh-CN" sz="2400" b="1">
                <a:solidFill>
                  <a:schemeClr val="tx1"/>
                </a:solidFill>
                <a:sym typeface="+mn-ea"/>
              </a:rPr>
              <a:t> celebrate it with me if you have free time. Hope that you can accept my invitation.</a:t>
            </a:r>
            <a:endParaRPr lang="en-US" altLang="zh-CN" sz="2400" b="1">
              <a:solidFill>
                <a:schemeClr val="tx1"/>
              </a:solidFill>
            </a:endParaRPr>
          </a:p>
          <a:p>
            <a:pPr marL="0" indent="0" algn="just">
              <a:buNone/>
            </a:pPr>
            <a:endParaRPr lang="en-US" altLang="zh-CN" sz="2400" b="1">
              <a:solidFill>
                <a:schemeClr val="tx1"/>
              </a:solidFill>
            </a:endParaRPr>
          </a:p>
        </p:txBody>
      </p:sp>
      <p:sp>
        <p:nvSpPr>
          <p:cNvPr id="4" name="文本框 3"/>
          <p:cNvSpPr txBox="1"/>
          <p:nvPr/>
        </p:nvSpPr>
        <p:spPr>
          <a:xfrm>
            <a:off x="0" y="66675"/>
            <a:ext cx="5904865" cy="521970"/>
          </a:xfrm>
          <a:prstGeom prst="rect">
            <a:avLst/>
          </a:prstGeom>
          <a:noFill/>
        </p:spPr>
        <p:txBody>
          <a:bodyPr wrap="none" rtlCol="0" anchor="t">
            <a:spAutoFit/>
          </a:bodyPr>
          <a:lstStyle/>
          <a:p>
            <a:r>
              <a:rPr lang="zh-CN" altLang="zh-CN" sz="2800" b="1" dirty="0" smtClean="0">
                <a:solidFill>
                  <a:srgbClr val="000000"/>
                </a:solidFill>
                <a:latin typeface="楷体" panose="02010609060101010101" charset="-122"/>
                <a:ea typeface="楷体" panose="02010609060101010101" charset="-122"/>
                <a:cs typeface="宋体" panose="02010600030101010101" pitchFamily="2" charset="-122"/>
                <a:sym typeface="+mn-ea"/>
              </a:rPr>
              <a:t>3.</a:t>
            </a:r>
            <a:r>
              <a:rPr lang="zh-CN" altLang="zh-CN" sz="2800" b="1" dirty="0" smtClean="0">
                <a:solidFill>
                  <a:srgbClr val="FF0000"/>
                </a:solidFill>
                <a:latin typeface="楷体" panose="02010609060101010101" charset="-122"/>
                <a:ea typeface="楷体" panose="02010609060101010101" charset="-122"/>
                <a:cs typeface="宋体" panose="02010600030101010101" pitchFamily="2" charset="-122"/>
                <a:sym typeface="+mn-ea"/>
              </a:rPr>
              <a:t>邀请</a:t>
            </a:r>
            <a:r>
              <a:rPr lang="zh-CN" altLang="zh-CN" sz="2800" b="1" dirty="0" smtClean="0">
                <a:solidFill>
                  <a:srgbClr val="000000"/>
                </a:solidFill>
                <a:latin typeface="楷体" panose="02010609060101010101" charset="-122"/>
                <a:ea typeface="楷体" panose="02010609060101010101" charset="-122"/>
                <a:cs typeface="宋体" panose="02010600030101010101" pitchFamily="2" charset="-122"/>
                <a:sym typeface="+mn-ea"/>
              </a:rPr>
              <a:t>她下个月到你家共度端午节。</a:t>
            </a:r>
            <a:endParaRPr lang="zh-CN" altLang="en-US" sz="2800" b="1"/>
          </a:p>
        </p:txBody>
      </p:sp>
      <p:cxnSp>
        <p:nvCxnSpPr>
          <p:cNvPr id="10" name="直接连接符 9"/>
          <p:cNvCxnSpPr/>
          <p:nvPr/>
        </p:nvCxnSpPr>
        <p:spPr>
          <a:xfrm flipV="1">
            <a:off x="3795395" y="1337945"/>
            <a:ext cx="2653665" cy="63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椭圆 10"/>
          <p:cNvSpPr/>
          <p:nvPr/>
        </p:nvSpPr>
        <p:spPr>
          <a:xfrm>
            <a:off x="6533515" y="0"/>
            <a:ext cx="2480310" cy="575945"/>
          </a:xfrm>
          <a:prstGeom prst="ellipse">
            <a:avLst/>
          </a:prstGeom>
          <a:solidFill>
            <a:srgbClr val="FFE669"/>
          </a:solidFill>
          <a:ln>
            <a:solidFill>
              <a:srgbClr val="FFE6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a:solidFill>
                  <a:schemeClr val="tx1"/>
                </a:solidFill>
              </a:rPr>
              <a:t>coherence </a:t>
            </a:r>
            <a:endParaRPr lang="en-US" altLang="zh-CN" sz="2800" b="1">
              <a:solidFill>
                <a:schemeClr val="tx1"/>
              </a:solidFill>
            </a:endParaRPr>
          </a:p>
        </p:txBody>
      </p:sp>
      <p:sp>
        <p:nvSpPr>
          <p:cNvPr id="9" name="矩形 8"/>
          <p:cNvSpPr/>
          <p:nvPr/>
        </p:nvSpPr>
        <p:spPr>
          <a:xfrm>
            <a:off x="260350" y="1798320"/>
            <a:ext cx="6934200" cy="504190"/>
          </a:xfrm>
          <a:prstGeom prst="rect">
            <a:avLst/>
          </a:prstGeom>
          <a:solidFill>
            <a:srgbClr val="FFE669"/>
          </a:solidFill>
          <a:ln>
            <a:solidFill>
              <a:srgbClr val="FFE6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400" b="1">
                <a:solidFill>
                  <a:schemeClr val="tx1"/>
                </a:solidFill>
              </a:rPr>
              <a:t>(3) Use proper conjunctives to state logically</a:t>
            </a:r>
            <a:endParaRPr lang="en-US" altLang="zh-CN" sz="2400" b="1">
              <a:solidFill>
                <a:schemeClr val="tx1"/>
              </a:solidFill>
            </a:endParaRPr>
          </a:p>
        </p:txBody>
      </p:sp>
      <p:sp>
        <p:nvSpPr>
          <p:cNvPr id="2" name="文本框 1"/>
          <p:cNvSpPr txBox="1"/>
          <p:nvPr/>
        </p:nvSpPr>
        <p:spPr>
          <a:xfrm>
            <a:off x="3750945" y="1337945"/>
            <a:ext cx="2567305" cy="460375"/>
          </a:xfrm>
          <a:prstGeom prst="rect">
            <a:avLst/>
          </a:prstGeom>
          <a:solidFill>
            <a:schemeClr val="bg1"/>
          </a:solidFill>
        </p:spPr>
        <p:txBody>
          <a:bodyPr wrap="none" rtlCol="0" anchor="t">
            <a:spAutoFit/>
          </a:bodyPr>
          <a:lstStyle/>
          <a:p>
            <a:r>
              <a:rPr lang="en-US" altLang="zh-CN" sz="2400" b="1">
                <a:solidFill>
                  <a:srgbClr val="FF0000"/>
                </a:solidFill>
                <a:latin typeface="Calibri" panose="020F0502020204030204" charset="0"/>
                <a:sym typeface="+mn-ea"/>
              </a:rPr>
              <a:t>if you are available</a:t>
            </a:r>
            <a:endParaRPr lang="en-US" altLang="zh-CN" sz="2400" b="1">
              <a:solidFill>
                <a:srgbClr val="FF0000"/>
              </a:solidFill>
              <a:latin typeface="Calibri" panose="020F0502020204030204" charset="0"/>
              <a:sym typeface="+mn-ea"/>
            </a:endParaRPr>
          </a:p>
        </p:txBody>
      </p:sp>
      <p:cxnSp>
        <p:nvCxnSpPr>
          <p:cNvPr id="7" name="直接连接符 6"/>
          <p:cNvCxnSpPr/>
          <p:nvPr/>
        </p:nvCxnSpPr>
        <p:spPr>
          <a:xfrm>
            <a:off x="6637020" y="1338580"/>
            <a:ext cx="1247140" cy="889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6533515" y="1337945"/>
            <a:ext cx="1408430" cy="460375"/>
          </a:xfrm>
          <a:prstGeom prst="rect">
            <a:avLst/>
          </a:prstGeom>
          <a:solidFill>
            <a:schemeClr val="bg1"/>
          </a:solidFill>
        </p:spPr>
        <p:txBody>
          <a:bodyPr wrap="none" rtlCol="0" anchor="t">
            <a:spAutoFit/>
          </a:bodyPr>
          <a:lstStyle/>
          <a:p>
            <a:r>
              <a:rPr lang="en-US" altLang="zh-CN" sz="2400" b="1">
                <a:solidFill>
                  <a:srgbClr val="FF0000"/>
                </a:solidFill>
                <a:latin typeface="Calibri" panose="020F0502020204030204" charset="0"/>
                <a:sym typeface="+mn-ea"/>
              </a:rPr>
              <a:t>Hopefully</a:t>
            </a:r>
            <a:endParaRPr lang="en-US" altLang="zh-CN" sz="2400" b="1">
              <a:solidFill>
                <a:srgbClr val="FF0000"/>
              </a:solidFill>
              <a:latin typeface="Calibri" panose="020F0502020204030204" charset="0"/>
              <a:sym typeface="+mn-ea"/>
            </a:endParaRPr>
          </a:p>
        </p:txBody>
      </p:sp>
      <p:sp>
        <p:nvSpPr>
          <p:cNvPr id="12" name="矩形 11"/>
          <p:cNvSpPr/>
          <p:nvPr/>
        </p:nvSpPr>
        <p:spPr>
          <a:xfrm>
            <a:off x="255270" y="2303780"/>
            <a:ext cx="8616950" cy="267906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gn="just">
              <a:buFont typeface="+mj-ea"/>
              <a:buAutoNum type="circleNumDbPlain"/>
            </a:pPr>
            <a:r>
              <a:rPr lang="en-US" altLang="zh-CN" sz="2400" b="1">
                <a:solidFill>
                  <a:srgbClr val="FF0000"/>
                </a:solidFill>
                <a:sym typeface="+mn-ea"/>
              </a:rPr>
              <a:t>By the way</a:t>
            </a:r>
            <a:r>
              <a:rPr lang="en-US" altLang="zh-CN" sz="2400" b="1">
                <a:solidFill>
                  <a:schemeClr val="tx1"/>
                </a:solidFill>
                <a:sym typeface="+mn-ea"/>
              </a:rPr>
              <a:t>, the traditional Dragon Boat Festival is coming next month. I sincerely invite you to celebrate it with me if you are available. </a:t>
            </a:r>
            <a:r>
              <a:rPr lang="en-US" altLang="zh-CN" sz="2400" b="1">
                <a:solidFill>
                  <a:srgbClr val="FF0000"/>
                </a:solidFill>
                <a:sym typeface="+mn-ea"/>
              </a:rPr>
              <a:t>Hopefully</a:t>
            </a:r>
            <a:r>
              <a:rPr lang="en-US" altLang="zh-CN" sz="2400" b="1">
                <a:solidFill>
                  <a:schemeClr val="tx1"/>
                </a:solidFill>
                <a:sym typeface="+mn-ea"/>
              </a:rPr>
              <a:t>, you can accept my invitation.</a:t>
            </a:r>
            <a:endParaRPr lang="en-US" altLang="zh-CN" sz="2400" b="1">
              <a:solidFill>
                <a:schemeClr val="tx1"/>
              </a:solidFill>
              <a:sym typeface="+mn-ea"/>
            </a:endParaRPr>
          </a:p>
          <a:p>
            <a:pPr marL="457200" indent="-457200" algn="just">
              <a:buFont typeface="+mj-ea"/>
              <a:buAutoNum type="circleNumDbPlain"/>
            </a:pPr>
            <a:r>
              <a:rPr lang="en-US" altLang="zh-CN" sz="2400" b="1">
                <a:solidFill>
                  <a:srgbClr val="FF0000"/>
                </a:solidFill>
                <a:sym typeface="+mn-ea"/>
              </a:rPr>
              <a:t>By the way</a:t>
            </a:r>
            <a:r>
              <a:rPr lang="en-US" altLang="zh-CN" sz="2400" b="1">
                <a:solidFill>
                  <a:schemeClr val="tx1"/>
                </a:solidFill>
                <a:sym typeface="+mn-ea"/>
              </a:rPr>
              <a:t>, ... is </a:t>
            </a:r>
            <a:r>
              <a:rPr lang="en-US" altLang="zh-CN" sz="2400" b="1">
                <a:solidFill>
                  <a:srgbClr val="FF0000"/>
                </a:solidFill>
                <a:sym typeface="+mn-ea"/>
              </a:rPr>
              <a:t>approaching/around the corner</a:t>
            </a:r>
            <a:r>
              <a:rPr lang="en-US" altLang="zh-CN" sz="2400" b="1">
                <a:solidFill>
                  <a:schemeClr val="tx1"/>
                </a:solidFill>
                <a:sym typeface="+mn-ea"/>
              </a:rPr>
              <a:t> next month. My family and I are all expecting your coming </a:t>
            </a:r>
            <a:r>
              <a:rPr lang="en-US" altLang="zh-CN" sz="2400" b="1">
                <a:solidFill>
                  <a:srgbClr val="FF0000"/>
                </a:solidFill>
                <a:sym typeface="+mn-ea"/>
              </a:rPr>
              <a:t>to enjoy the authentic festive atmosphere with us</a:t>
            </a:r>
            <a:r>
              <a:rPr lang="en-US" altLang="zh-CN" sz="2400" b="1">
                <a:solidFill>
                  <a:schemeClr val="tx1"/>
                </a:solidFill>
                <a:sym typeface="+mn-ea"/>
              </a:rPr>
              <a:t>.</a:t>
            </a:r>
            <a:r>
              <a:rPr lang="en-US" altLang="zh-CN" sz="2400" b="1">
                <a:solidFill>
                  <a:schemeClr val="tx1"/>
                </a:solidFill>
                <a:latin typeface="Calibri" panose="020F0502020204030204" charset="0"/>
                <a:sym typeface="+mn-ea"/>
              </a:rPr>
              <a:t> </a:t>
            </a:r>
            <a:r>
              <a:rPr lang="en-US" altLang="zh-CN" sz="2400" b="1">
                <a:solidFill>
                  <a:srgbClr val="FF0000"/>
                </a:solidFill>
                <a:latin typeface="Calibri" panose="020F0502020204030204" charset="0"/>
                <a:sym typeface="+mn-ea"/>
              </a:rPr>
              <a:t>I sincerely hope you can accept my invitation/join us.</a:t>
            </a:r>
            <a:endParaRPr lang="en-US" altLang="zh-CN" sz="2400" b="1">
              <a:solidFill>
                <a:srgbClr val="FF0000"/>
              </a:solidFill>
              <a:latin typeface="Calibri" panose="020F0502020204030204" charset="0"/>
              <a:sym typeface="+mn-ea"/>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linds(horizont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linds(horizontal)">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linds(horizontal)">
                                      <p:cBhvr>
                                        <p:cTn id="37" dur="500"/>
                                        <p:tgtEl>
                                          <p:spTgt spid="12"/>
                                        </p:tgtEl>
                                      </p:cBhvr>
                                    </p:animEffect>
                                  </p:childTnLst>
                                </p:cTn>
                              </p:par>
                              <p:par>
                                <p:cTn id="38" presetID="3" presetClass="entr" presetSubtype="10" fill="hold" nodeType="withEffect">
                                  <p:stCondLst>
                                    <p:cond delay="0"/>
                                  </p:stCondLst>
                                  <p:childTnLst>
                                    <p:set>
                                      <p:cBhvr>
                                        <p:cTn id="39" dur="1" fill="hold">
                                          <p:stCondLst>
                                            <p:cond delay="0"/>
                                          </p:stCondLst>
                                        </p:cTn>
                                        <p:tgtEl>
                                          <p:spTgt spid="12">
                                            <p:txEl>
                                              <p:pRg st="0" end="0"/>
                                            </p:txEl>
                                          </p:spTgt>
                                        </p:tgtEl>
                                        <p:attrNameLst>
                                          <p:attrName>style.visibility</p:attrName>
                                        </p:attrNameLst>
                                      </p:cBhvr>
                                      <p:to>
                                        <p:strVal val="visible"/>
                                      </p:to>
                                    </p:set>
                                    <p:animEffect transition="in" filter="blinds(horizontal)">
                                      <p:cBhvr>
                                        <p:cTn id="40" dur="500"/>
                                        <p:tgtEl>
                                          <p:spTgt spid="12">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nodeType="clickEffect">
                                  <p:stCondLst>
                                    <p:cond delay="0"/>
                                  </p:stCondLst>
                                  <p:childTnLst>
                                    <p:set>
                                      <p:cBhvr>
                                        <p:cTn id="44" dur="1" fill="hold">
                                          <p:stCondLst>
                                            <p:cond delay="0"/>
                                          </p:stCondLst>
                                        </p:cTn>
                                        <p:tgtEl>
                                          <p:spTgt spid="12">
                                            <p:txEl>
                                              <p:pRg st="1" end="1"/>
                                            </p:txEl>
                                          </p:spTgt>
                                        </p:tgtEl>
                                        <p:attrNameLst>
                                          <p:attrName>style.visibility</p:attrName>
                                        </p:attrNameLst>
                                      </p:cBhvr>
                                      <p:to>
                                        <p:strVal val="visible"/>
                                      </p:to>
                                    </p:set>
                                    <p:animEffect transition="in" filter="blinds(horizontal)">
                                      <p:cBhvr>
                                        <p:cTn id="45" dur="500"/>
                                        <p:tgtEl>
                                          <p:spTgt spid="1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9" grpId="0" bldLvl="0" animBg="1"/>
      <p:bldP spid="2" grpId="0" bldLvl="0" animBg="1"/>
      <p:bldP spid="8" grpId="0" bldLvl="0" animBg="1"/>
      <p:bldP spid="12"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7"/>
          <p:cNvSpPr/>
          <p:nvPr/>
        </p:nvSpPr>
        <p:spPr>
          <a:xfrm>
            <a:off x="8947629" y="4942250"/>
            <a:ext cx="196371" cy="199942"/>
          </a:xfrm>
          <a:custGeom>
            <a:avLst/>
            <a:gdLst/>
            <a:ahLst/>
            <a:cxnLst>
              <a:cxn ang="0">
                <a:pos x="9723" y="115708"/>
              </a:cxn>
              <a:cxn ang="0">
                <a:pos x="113136" y="9944"/>
              </a:cxn>
              <a:cxn ang="0">
                <a:pos x="147606" y="9944"/>
              </a:cxn>
              <a:cxn ang="0">
                <a:pos x="251019" y="115708"/>
              </a:cxn>
              <a:cxn ang="0">
                <a:pos x="251019" y="150962"/>
              </a:cxn>
              <a:cxn ang="0">
                <a:pos x="147606" y="256726"/>
              </a:cxn>
              <a:cxn ang="0">
                <a:pos x="113136" y="256726"/>
              </a:cxn>
              <a:cxn ang="0">
                <a:pos x="9723" y="150962"/>
              </a:cxn>
              <a:cxn ang="0">
                <a:pos x="9723" y="115708"/>
              </a:cxn>
            </a:cxnLst>
            <a:rect l="0" t="0" r="0" b="0"/>
            <a:pathLst>
              <a:path w="295" h="295">
                <a:moveTo>
                  <a:pt x="11" y="128"/>
                </a:moveTo>
                <a:lnTo>
                  <a:pt x="128" y="11"/>
                </a:lnTo>
                <a:cubicBezTo>
                  <a:pt x="139" y="0"/>
                  <a:pt x="156" y="0"/>
                  <a:pt x="167" y="11"/>
                </a:cubicBezTo>
                <a:lnTo>
                  <a:pt x="284" y="128"/>
                </a:lnTo>
                <a:cubicBezTo>
                  <a:pt x="295" y="139"/>
                  <a:pt x="295" y="156"/>
                  <a:pt x="284" y="167"/>
                </a:cubicBezTo>
                <a:lnTo>
                  <a:pt x="167" y="284"/>
                </a:lnTo>
                <a:cubicBezTo>
                  <a:pt x="156" y="295"/>
                  <a:pt x="139" y="295"/>
                  <a:pt x="128" y="284"/>
                </a:cubicBezTo>
                <a:lnTo>
                  <a:pt x="11" y="167"/>
                </a:lnTo>
                <a:cubicBezTo>
                  <a:pt x="0" y="156"/>
                  <a:pt x="0" y="139"/>
                  <a:pt x="11" y="128"/>
                </a:cubicBezTo>
                <a:close/>
              </a:path>
            </a:pathLst>
          </a:custGeom>
          <a:solidFill>
            <a:srgbClr val="00AAA2">
              <a:alpha val="100000"/>
            </a:srgbClr>
          </a:solidFill>
          <a:ln w="9525">
            <a:noFill/>
          </a:ln>
        </p:spPr>
        <p:txBody>
          <a:bodyPr/>
          <a:lstStyle/>
          <a:p>
            <a:endParaRPr lang="zh-CN" altLang="en-US" sz="1350"/>
          </a:p>
        </p:txBody>
      </p:sp>
      <p:graphicFrame>
        <p:nvGraphicFramePr>
          <p:cNvPr id="4" name="表格 3"/>
          <p:cNvGraphicFramePr>
            <a:graphicFrameLocks noGrp="1"/>
          </p:cNvGraphicFramePr>
          <p:nvPr>
            <p:custDataLst>
              <p:tags r:id="rId1"/>
            </p:custDataLst>
          </p:nvPr>
        </p:nvGraphicFramePr>
        <p:xfrm>
          <a:off x="88412" y="378801"/>
          <a:ext cx="8968105" cy="4714120"/>
        </p:xfrm>
        <a:graphic>
          <a:graphicData uri="http://schemas.openxmlformats.org/drawingml/2006/table">
            <a:tbl>
              <a:tblPr firstRow="1" bandRow="1">
                <a:tableStyleId>{8799B23B-EC83-4686-B30A-512413B5E67A}</a:tableStyleId>
              </a:tblPr>
              <a:tblGrid>
                <a:gridCol w="958215"/>
                <a:gridCol w="8009890"/>
              </a:tblGrid>
              <a:tr h="384810">
                <a:tc>
                  <a:txBody>
                    <a:bodyPr/>
                    <a:lstStyle/>
                    <a:p>
                      <a:pPr algn="just"/>
                      <a:r>
                        <a:rPr lang="zh-CN" altLang="en-US" sz="1800" b="1" dirty="0" smtClean="0">
                          <a:latin typeface="Times New Roman" panose="02020603050405020304" charset="0"/>
                          <a:ea typeface="楷体" panose="02010609060101010101" charset="-122"/>
                          <a:cs typeface="Times New Roman" panose="02020603050405020304" charset="0"/>
                        </a:rPr>
                        <a:t>表比较</a:t>
                      </a:r>
                      <a:endParaRPr lang="zh-CN" altLang="en-US" sz="1800" b="1" dirty="0" smtClean="0">
                        <a:latin typeface="Times New Roman" panose="02020603050405020304" charset="0"/>
                        <a:ea typeface="楷体" panose="02010609060101010101" charset="-122"/>
                        <a:cs typeface="Times New Roman" panose="02020603050405020304" charset="0"/>
                      </a:endParaRPr>
                    </a:p>
                  </a:txBody>
                  <a:tcPr marL="68551" marR="68551" marT="34275" marB="34275"/>
                </a:tc>
                <a:tc>
                  <a:txBody>
                    <a:bodyPr/>
                    <a:lstStyle/>
                    <a:p>
                      <a:pPr algn="just"/>
                      <a:r>
                        <a:rPr lang="en-US" sz="1800" b="1" baseline="0" dirty="0" smtClean="0">
                          <a:latin typeface="Times New Roman" panose="02020603050405020304" charset="0"/>
                          <a:ea typeface="楷体" panose="02010609060101010101" charset="-122"/>
                          <a:cs typeface="Times New Roman" panose="02020603050405020304" charset="0"/>
                        </a:rPr>
                        <a:t>like; similarly; on the contrary; equally important; compared with; in contrast...</a:t>
                      </a:r>
                      <a:endParaRPr lang="en-US" sz="1800" b="1" baseline="0" dirty="0" smtClean="0">
                        <a:latin typeface="Times New Roman" panose="02020603050405020304" charset="0"/>
                        <a:ea typeface="楷体" panose="02010609060101010101" charset="-122"/>
                        <a:cs typeface="Times New Roman" panose="02020603050405020304" charset="0"/>
                      </a:endParaRPr>
                    </a:p>
                  </a:txBody>
                  <a:tcPr marL="68551" marR="68551" marT="34275" marB="34275"/>
                </a:tc>
              </a:tr>
              <a:tr h="587375">
                <a:tc>
                  <a:txBody>
                    <a:bodyPr/>
                    <a:lstStyle/>
                    <a:p>
                      <a:pPr algn="just"/>
                      <a:r>
                        <a:rPr lang="zh-CN" altLang="en-US" sz="1800" b="1" dirty="0" smtClean="0">
                          <a:latin typeface="Times New Roman" panose="02020603050405020304" charset="0"/>
                          <a:ea typeface="楷体" panose="02010609060101010101" charset="-122"/>
                          <a:cs typeface="Times New Roman" panose="02020603050405020304" charset="0"/>
                        </a:rPr>
                        <a:t>表转折</a:t>
                      </a:r>
                      <a:endParaRPr lang="zh-CN" altLang="en-US" sz="1800" b="1" dirty="0" smtClean="0">
                        <a:latin typeface="Times New Roman" panose="02020603050405020304" charset="0"/>
                        <a:ea typeface="楷体" panose="02010609060101010101" charset="-122"/>
                        <a:cs typeface="Times New Roman" panose="02020603050405020304" charset="0"/>
                      </a:endParaRPr>
                    </a:p>
                  </a:txBody>
                  <a:tcPr marL="68551" marR="68551" marT="34275" marB="34275"/>
                </a:tc>
                <a:tc>
                  <a:txBody>
                    <a:bodyPr/>
                    <a:lstStyle/>
                    <a:p>
                      <a:pPr algn="just"/>
                      <a:r>
                        <a:rPr lang="en-US" altLang="zh-CN" sz="1800" b="1" dirty="0" smtClean="0">
                          <a:latin typeface="Times New Roman" panose="02020603050405020304" charset="0"/>
                          <a:cs typeface="Times New Roman" panose="02020603050405020304" charset="0"/>
                        </a:rPr>
                        <a:t>yet;</a:t>
                      </a:r>
                      <a:r>
                        <a:rPr lang="en-US" altLang="zh-CN" sz="1800" b="1" baseline="0" dirty="0" smtClean="0">
                          <a:latin typeface="Times New Roman" panose="02020603050405020304" charset="0"/>
                          <a:cs typeface="Times New Roman" panose="02020603050405020304" charset="0"/>
                        </a:rPr>
                        <a:t> while;  nevertheless; whereas; although; despite the fact that; on the other hand; even so; instead; unlike; unfortunately…</a:t>
                      </a:r>
                      <a:endParaRPr lang="en-US" altLang="zh-CN" sz="1800" b="1" dirty="0" smtClean="0">
                        <a:latin typeface="Times New Roman" panose="02020603050405020304" charset="0"/>
                        <a:cs typeface="Times New Roman" panose="02020603050405020304" charset="0"/>
                      </a:endParaRPr>
                    </a:p>
                  </a:txBody>
                  <a:tcPr marL="68551" marR="68551" marT="34275" marB="34275"/>
                </a:tc>
              </a:tr>
              <a:tr h="556260">
                <a:tc>
                  <a:txBody>
                    <a:bodyPr/>
                    <a:lstStyle/>
                    <a:p>
                      <a:pPr algn="just"/>
                      <a:r>
                        <a:rPr lang="zh-CN" altLang="en-US" sz="1800" b="1" dirty="0" smtClean="0">
                          <a:latin typeface="Times New Roman" panose="02020603050405020304" charset="0"/>
                          <a:ea typeface="楷体" panose="02010609060101010101" charset="-122"/>
                          <a:cs typeface="Times New Roman" panose="02020603050405020304" charset="0"/>
                        </a:rPr>
                        <a:t>表因果</a:t>
                      </a:r>
                      <a:endParaRPr lang="zh-CN" altLang="en-US" sz="1800" b="1" dirty="0" smtClean="0">
                        <a:latin typeface="Times New Roman" panose="02020603050405020304" charset="0"/>
                        <a:ea typeface="楷体" panose="02010609060101010101" charset="-122"/>
                        <a:cs typeface="Times New Roman" panose="02020603050405020304" charset="0"/>
                      </a:endParaRPr>
                    </a:p>
                  </a:txBody>
                  <a:tcPr marL="68551" marR="68551" marT="34275" marB="34275"/>
                </a:tc>
                <a:tc>
                  <a:txBody>
                    <a:bodyPr/>
                    <a:lstStyle/>
                    <a:p>
                      <a:pPr algn="just"/>
                      <a:r>
                        <a:rPr lang="en-US" altLang="zh-CN" sz="1800" b="1" dirty="0" smtClean="0">
                          <a:latin typeface="Times New Roman" panose="02020603050405020304" charset="0"/>
                          <a:cs typeface="Times New Roman" panose="02020603050405020304" charset="0"/>
                        </a:rPr>
                        <a:t>therefore; as a result/consequence;</a:t>
                      </a:r>
                      <a:r>
                        <a:rPr lang="en-US" altLang="zh-CN" sz="1800" b="1" baseline="0" dirty="0" smtClean="0">
                          <a:latin typeface="Times New Roman" panose="02020603050405020304" charset="0"/>
                          <a:cs typeface="Times New Roman" panose="02020603050405020304" charset="0"/>
                        </a:rPr>
                        <a:t> consequently; hence; accordingly; thanks to; due to; owing to; since; considering that…</a:t>
                      </a:r>
                      <a:endParaRPr lang="en-US" altLang="zh-CN" sz="1800" b="1" dirty="0" smtClean="0">
                        <a:latin typeface="Times New Roman" panose="02020603050405020304" charset="0"/>
                        <a:cs typeface="Times New Roman" panose="02020603050405020304" charset="0"/>
                      </a:endParaRPr>
                    </a:p>
                  </a:txBody>
                  <a:tcPr marL="68551" marR="68551" marT="34275" marB="34275"/>
                </a:tc>
              </a:tr>
              <a:tr h="637540">
                <a:tc>
                  <a:txBody>
                    <a:bodyPr/>
                    <a:lstStyle/>
                    <a:p>
                      <a:pPr algn="just"/>
                      <a:r>
                        <a:rPr lang="zh-CN" altLang="en-US" sz="1800" b="1" dirty="0" smtClean="0">
                          <a:latin typeface="Times New Roman" panose="02020603050405020304" charset="0"/>
                          <a:ea typeface="楷体" panose="02010609060101010101" charset="-122"/>
                          <a:cs typeface="Times New Roman" panose="02020603050405020304" charset="0"/>
                        </a:rPr>
                        <a:t>表递进</a:t>
                      </a:r>
                      <a:endParaRPr lang="zh-CN" altLang="en-US" sz="1800" b="1" dirty="0" smtClean="0">
                        <a:latin typeface="Times New Roman" panose="02020603050405020304" charset="0"/>
                        <a:ea typeface="楷体" panose="02010609060101010101" charset="-122"/>
                        <a:cs typeface="Times New Roman" panose="02020603050405020304" charset="0"/>
                      </a:endParaRPr>
                    </a:p>
                  </a:txBody>
                  <a:tcPr marL="68551" marR="68551" marT="34275" marB="34275"/>
                </a:tc>
                <a:tc>
                  <a:txBody>
                    <a:bodyPr/>
                    <a:lstStyle/>
                    <a:p>
                      <a:pPr algn="just"/>
                      <a:r>
                        <a:rPr lang="en-US" altLang="zh-CN" sz="1800" b="1" dirty="0" smtClean="0">
                          <a:latin typeface="Times New Roman" panose="02020603050405020304" charset="0"/>
                          <a:cs typeface="Times New Roman" panose="02020603050405020304" charset="0"/>
                        </a:rPr>
                        <a:t>what’s more; what’s worse; worse still; moreover; further</a:t>
                      </a:r>
                      <a:r>
                        <a:rPr lang="en-US" altLang="zh-CN" sz="1800" b="1" baseline="0" dirty="0" smtClean="0">
                          <a:latin typeface="Times New Roman" panose="02020603050405020304" charset="0"/>
                          <a:cs typeface="Times New Roman" panose="02020603050405020304" charset="0"/>
                        </a:rPr>
                        <a:t>more; not only… but also...; additionally; in addition; apart from...</a:t>
                      </a:r>
                      <a:endParaRPr lang="en-US" altLang="zh-CN" sz="1800" b="1" baseline="0" dirty="0" smtClean="0">
                        <a:latin typeface="Times New Roman" panose="02020603050405020304" charset="0"/>
                        <a:cs typeface="Times New Roman" panose="02020603050405020304" charset="0"/>
                      </a:endParaRPr>
                    </a:p>
                  </a:txBody>
                  <a:tcPr marL="68551" marR="68551" marT="34275" marB="34275"/>
                </a:tc>
              </a:tr>
              <a:tr h="873760">
                <a:tc>
                  <a:txBody>
                    <a:bodyPr/>
                    <a:lstStyle/>
                    <a:p>
                      <a:pPr algn="just">
                        <a:buNone/>
                      </a:pPr>
                      <a:r>
                        <a:rPr lang="zh-CN" altLang="en-US" sz="1800" b="1" dirty="0">
                          <a:latin typeface="Times New Roman" panose="02020603050405020304" charset="0"/>
                          <a:ea typeface="楷体" panose="02010609060101010101" charset="-122"/>
                          <a:cs typeface="Times New Roman" panose="02020603050405020304" charset="0"/>
                        </a:rPr>
                        <a:t>表次序</a:t>
                      </a:r>
                      <a:endParaRPr lang="zh-CN" altLang="en-US" sz="1800" b="1" dirty="0">
                        <a:latin typeface="Times New Roman" panose="02020603050405020304" charset="0"/>
                        <a:ea typeface="楷体" panose="02010609060101010101" charset="-122"/>
                        <a:cs typeface="Times New Roman" panose="02020603050405020304" charset="0"/>
                      </a:endParaRPr>
                    </a:p>
                  </a:txBody>
                  <a:tcPr marL="68551" marR="68551" marT="34275" marB="34275"/>
                </a:tc>
                <a:tc>
                  <a:txBody>
                    <a:bodyPr/>
                    <a:lstStyle/>
                    <a:p>
                      <a:pPr algn="just">
                        <a:buNone/>
                      </a:pPr>
                      <a:r>
                        <a:rPr lang="en-US" altLang="zh-CN" sz="1800" b="1" baseline="0" dirty="0" smtClean="0">
                          <a:latin typeface="Times New Roman" panose="02020603050405020304" charset="0"/>
                          <a:cs typeface="Times New Roman" panose="02020603050405020304" charset="0"/>
                        </a:rPr>
                        <a:t>at first; in the first place;  first of all; to begin with; above all; then; next; first and foremost; afterwards; the most important of all; eventually; meanwhile; at the same time;</a:t>
                      </a:r>
                      <a:endParaRPr lang="en-US" altLang="zh-CN" sz="1800" b="1" baseline="0" dirty="0" smtClean="0">
                        <a:latin typeface="Times New Roman" panose="02020603050405020304" charset="0"/>
                        <a:cs typeface="Times New Roman" panose="02020603050405020304" charset="0"/>
                      </a:endParaRPr>
                    </a:p>
                  </a:txBody>
                  <a:tcPr marL="68551" marR="68551" marT="34275" marB="34275"/>
                </a:tc>
              </a:tr>
              <a:tr h="615950">
                <a:tc>
                  <a:txBody>
                    <a:bodyPr/>
                    <a:lstStyle/>
                    <a:p>
                      <a:pPr algn="just"/>
                      <a:r>
                        <a:rPr lang="zh-CN" altLang="en-US" sz="1800" b="1" dirty="0" smtClean="0">
                          <a:latin typeface="Times New Roman" panose="02020603050405020304" charset="0"/>
                          <a:ea typeface="楷体" panose="02010609060101010101" charset="-122"/>
                          <a:cs typeface="Times New Roman" panose="02020603050405020304" charset="0"/>
                        </a:rPr>
                        <a:t>表总结</a:t>
                      </a:r>
                      <a:endParaRPr lang="zh-CN" altLang="en-US" sz="1800" b="1" dirty="0" smtClean="0">
                        <a:latin typeface="Times New Roman" panose="02020603050405020304" charset="0"/>
                        <a:ea typeface="楷体" panose="02010609060101010101" charset="-122"/>
                        <a:cs typeface="Times New Roman" panose="02020603050405020304" charset="0"/>
                      </a:endParaRPr>
                    </a:p>
                  </a:txBody>
                  <a:tcPr marL="68551" marR="68551" marT="34275" marB="34275"/>
                </a:tc>
                <a:tc>
                  <a:txBody>
                    <a:bodyPr/>
                    <a:lstStyle/>
                    <a:p>
                      <a:pPr algn="just"/>
                      <a:r>
                        <a:rPr lang="en-US" altLang="zh-CN" sz="1800" b="1" dirty="0" smtClean="0">
                          <a:latin typeface="Times New Roman" panose="02020603050405020304" charset="0"/>
                          <a:cs typeface="Times New Roman" panose="02020603050405020304" charset="0"/>
                        </a:rPr>
                        <a:t>in</a:t>
                      </a:r>
                      <a:r>
                        <a:rPr lang="en-US" altLang="zh-CN" sz="1800" b="1" baseline="0" dirty="0" smtClean="0">
                          <a:latin typeface="Times New Roman" panose="02020603050405020304" charset="0"/>
                          <a:cs typeface="Times New Roman" panose="02020603050405020304" charset="0"/>
                        </a:rPr>
                        <a:t> short/brief/conclusion/summary; to sum up; on the whole; in a word; in general; generally speaking...</a:t>
                      </a:r>
                      <a:endParaRPr lang="en-US" altLang="zh-CN" sz="1800" b="1" dirty="0" smtClean="0">
                        <a:latin typeface="Times New Roman" panose="02020603050405020304" charset="0"/>
                        <a:cs typeface="Times New Roman" panose="02020603050405020304" charset="0"/>
                      </a:endParaRPr>
                    </a:p>
                  </a:txBody>
                  <a:tcPr marL="68551" marR="68551" marT="34275" marB="34275"/>
                </a:tc>
              </a:tr>
              <a:tr h="505460">
                <a:tc>
                  <a:txBody>
                    <a:bodyPr/>
                    <a:lstStyle/>
                    <a:p>
                      <a:pPr algn="just"/>
                      <a:r>
                        <a:rPr lang="zh-CN" altLang="en-US" sz="1800" b="1" dirty="0" smtClean="0">
                          <a:latin typeface="Times New Roman" panose="02020603050405020304" charset="0"/>
                          <a:ea typeface="楷体" panose="02010609060101010101" charset="-122"/>
                          <a:cs typeface="Times New Roman" panose="02020603050405020304" charset="0"/>
                        </a:rPr>
                        <a:t>表例证</a:t>
                      </a:r>
                      <a:endParaRPr lang="zh-CN" altLang="en-US" sz="1800" b="1" dirty="0" smtClean="0">
                        <a:latin typeface="Times New Roman" panose="02020603050405020304" charset="0"/>
                        <a:ea typeface="楷体" panose="02010609060101010101" charset="-122"/>
                        <a:cs typeface="Times New Roman" panose="02020603050405020304" charset="0"/>
                      </a:endParaRPr>
                    </a:p>
                  </a:txBody>
                  <a:tcPr marL="68551" marR="68551" marT="34275" marB="34275"/>
                </a:tc>
                <a:tc>
                  <a:txBody>
                    <a:bodyPr/>
                    <a:lstStyle/>
                    <a:p>
                      <a:pPr algn="just"/>
                      <a:r>
                        <a:rPr lang="en-US" altLang="zh-CN" sz="1800" b="1" dirty="0" smtClean="0">
                          <a:latin typeface="Times New Roman" panose="02020603050405020304" charset="0"/>
                          <a:cs typeface="Times New Roman" panose="02020603050405020304" charset="0"/>
                        </a:rPr>
                        <a:t>for example/instance;</a:t>
                      </a:r>
                      <a:r>
                        <a:rPr lang="en-US" altLang="zh-CN" sz="1800" b="1" baseline="0" dirty="0" smtClean="0">
                          <a:latin typeface="Times New Roman" panose="02020603050405020304" charset="0"/>
                          <a:cs typeface="Times New Roman" panose="02020603050405020304" charset="0"/>
                        </a:rPr>
                        <a:t> take…as an /for example; such as; especially...</a:t>
                      </a:r>
                      <a:endParaRPr lang="en-US" altLang="zh-CN" sz="1800" b="1" dirty="0" smtClean="0">
                        <a:latin typeface="Times New Roman" panose="02020603050405020304" charset="0"/>
                        <a:cs typeface="Times New Roman" panose="02020603050405020304" charset="0"/>
                      </a:endParaRPr>
                    </a:p>
                  </a:txBody>
                  <a:tcPr marL="68551" marR="68551" marT="34275" marB="34275"/>
                </a:tc>
              </a:tr>
              <a:tr h="443230">
                <a:tc>
                  <a:txBody>
                    <a:bodyPr/>
                    <a:lstStyle/>
                    <a:p>
                      <a:pPr algn="just"/>
                      <a:r>
                        <a:rPr lang="zh-CN" altLang="en-US" sz="1800" b="1" dirty="0" smtClean="0">
                          <a:latin typeface="Times New Roman" panose="02020603050405020304" charset="0"/>
                          <a:ea typeface="楷体" panose="02010609060101010101" charset="-122"/>
                          <a:cs typeface="Times New Roman" panose="02020603050405020304" charset="0"/>
                        </a:rPr>
                        <a:t>副词</a:t>
                      </a:r>
                      <a:endParaRPr lang="zh-CN" altLang="en-US" sz="1800" b="1" dirty="0" smtClean="0">
                        <a:latin typeface="Times New Roman" panose="02020603050405020304" charset="0"/>
                        <a:ea typeface="楷体" panose="02010609060101010101" charset="-122"/>
                        <a:cs typeface="Times New Roman" panose="02020603050405020304" charset="0"/>
                      </a:endParaRPr>
                    </a:p>
                  </a:txBody>
                  <a:tcPr marL="68551" marR="68551" marT="34275" marB="34275"/>
                </a:tc>
                <a:tc>
                  <a:txBody>
                    <a:bodyPr/>
                    <a:lstStyle/>
                    <a:p>
                      <a:pPr algn="just"/>
                      <a:r>
                        <a:rPr lang="en-US" altLang="zh-CN" sz="1800" b="1" dirty="0" smtClean="0">
                          <a:latin typeface="Times New Roman" panose="02020603050405020304" charset="0"/>
                          <a:cs typeface="Times New Roman" panose="02020603050405020304" charset="0"/>
                        </a:rPr>
                        <a:t>hopefully; sadly; fortunately; unfortunately; surprisingly…</a:t>
                      </a:r>
                      <a:endParaRPr lang="en-US" altLang="zh-CN" sz="1800" b="1" dirty="0" smtClean="0">
                        <a:latin typeface="Times New Roman" panose="02020603050405020304" charset="0"/>
                        <a:cs typeface="Times New Roman" panose="02020603050405020304" charset="0"/>
                      </a:endParaRPr>
                    </a:p>
                  </a:txBody>
                  <a:tcPr marL="68551" marR="68551" marT="34275" marB="34275"/>
                </a:tc>
              </a:tr>
            </a:tbl>
          </a:graphicData>
        </a:graphic>
      </p:graphicFrame>
      <p:sp>
        <p:nvSpPr>
          <p:cNvPr id="2" name="TextBox 52"/>
          <p:cNvSpPr txBox="1"/>
          <p:nvPr/>
        </p:nvSpPr>
        <p:spPr>
          <a:xfrm>
            <a:off x="0" y="-81280"/>
            <a:ext cx="3459480" cy="460375"/>
          </a:xfrm>
          <a:prstGeom prst="rect">
            <a:avLst/>
          </a:prstGeom>
          <a:noFill/>
          <a:ln w="9525">
            <a:noFill/>
          </a:ln>
        </p:spPr>
        <p:txBody>
          <a:bodyPr wrap="square">
            <a:spAutoFit/>
          </a:bodyPr>
          <a:lstStyle/>
          <a:p>
            <a:r>
              <a:rPr lang="en-US" altLang="zh-CN" sz="2400" b="1" dirty="0">
                <a:solidFill>
                  <a:schemeClr val="tx1"/>
                </a:solidFill>
                <a:latin typeface="Calibri" panose="020F0502020204030204" charset="0"/>
                <a:ea typeface="微软雅黑" panose="020B0503020204020204" charset="-122"/>
                <a:cs typeface="Calibri" panose="020F0502020204030204" charset="0"/>
              </a:rPr>
              <a:t>Common conjunctives</a:t>
            </a:r>
            <a:endParaRPr lang="en-US" altLang="zh-CN" sz="2400" b="1" dirty="0">
              <a:solidFill>
                <a:schemeClr val="tx1"/>
              </a:solidFill>
              <a:latin typeface="Calibri" panose="020F0502020204030204" charset="0"/>
              <a:ea typeface="微软雅黑" panose="020B0503020204020204" charset="-122"/>
              <a:cs typeface="Calibri" panose="020F0502020204030204" charset="0"/>
            </a:endParaRPr>
          </a:p>
        </p:txBody>
      </p:sp>
      <p:sp>
        <p:nvSpPr>
          <p:cNvPr id="7" name="文本框 6"/>
          <p:cNvSpPr txBox="1"/>
          <p:nvPr/>
        </p:nvSpPr>
        <p:spPr>
          <a:xfrm>
            <a:off x="1037590" y="379095"/>
            <a:ext cx="8018145" cy="368300"/>
          </a:xfrm>
          <a:prstGeom prst="rect">
            <a:avLst/>
          </a:prstGeom>
          <a:solidFill>
            <a:schemeClr val="bg1"/>
          </a:solidFill>
        </p:spPr>
        <p:txBody>
          <a:bodyPr wrap="square" rtlCol="0">
            <a:spAutoFit/>
          </a:bodyPr>
          <a:lstStyle/>
          <a:p>
            <a:endParaRPr lang="zh-CN" altLang="en-US"/>
          </a:p>
        </p:txBody>
      </p:sp>
      <p:sp>
        <p:nvSpPr>
          <p:cNvPr id="8" name="文本框 7"/>
          <p:cNvSpPr txBox="1"/>
          <p:nvPr/>
        </p:nvSpPr>
        <p:spPr>
          <a:xfrm>
            <a:off x="1037590" y="747395"/>
            <a:ext cx="8018145" cy="645160"/>
          </a:xfrm>
          <a:prstGeom prst="rect">
            <a:avLst/>
          </a:prstGeom>
          <a:solidFill>
            <a:schemeClr val="bg1"/>
          </a:solidFill>
        </p:spPr>
        <p:txBody>
          <a:bodyPr wrap="square" rtlCol="0">
            <a:spAutoFit/>
          </a:bodyPr>
          <a:lstStyle/>
          <a:p>
            <a:endParaRPr lang="zh-CN" altLang="en-US"/>
          </a:p>
          <a:p>
            <a:endParaRPr lang="zh-CN" altLang="en-US"/>
          </a:p>
        </p:txBody>
      </p:sp>
      <p:sp>
        <p:nvSpPr>
          <p:cNvPr id="9" name="文本框 8"/>
          <p:cNvSpPr txBox="1"/>
          <p:nvPr/>
        </p:nvSpPr>
        <p:spPr>
          <a:xfrm>
            <a:off x="1038225" y="1392555"/>
            <a:ext cx="8018145" cy="645160"/>
          </a:xfrm>
          <a:prstGeom prst="rect">
            <a:avLst/>
          </a:prstGeom>
          <a:solidFill>
            <a:schemeClr val="bg1"/>
          </a:solidFill>
        </p:spPr>
        <p:txBody>
          <a:bodyPr wrap="square" rtlCol="0">
            <a:spAutoFit/>
          </a:bodyPr>
          <a:lstStyle/>
          <a:p>
            <a:endParaRPr lang="zh-CN" altLang="en-US"/>
          </a:p>
          <a:p>
            <a:endParaRPr lang="zh-CN" altLang="en-US"/>
          </a:p>
        </p:txBody>
      </p:sp>
      <p:sp>
        <p:nvSpPr>
          <p:cNvPr id="10" name="文本框 9"/>
          <p:cNvSpPr txBox="1"/>
          <p:nvPr/>
        </p:nvSpPr>
        <p:spPr>
          <a:xfrm>
            <a:off x="1038225" y="2037715"/>
            <a:ext cx="8018145" cy="645160"/>
          </a:xfrm>
          <a:prstGeom prst="rect">
            <a:avLst/>
          </a:prstGeom>
          <a:solidFill>
            <a:schemeClr val="bg1"/>
          </a:solidFill>
        </p:spPr>
        <p:txBody>
          <a:bodyPr wrap="square" rtlCol="0">
            <a:spAutoFit/>
          </a:bodyPr>
          <a:lstStyle/>
          <a:p>
            <a:endParaRPr lang="zh-CN" altLang="en-US"/>
          </a:p>
          <a:p>
            <a:endParaRPr lang="zh-CN" altLang="en-US"/>
          </a:p>
        </p:txBody>
      </p:sp>
      <p:sp>
        <p:nvSpPr>
          <p:cNvPr id="11" name="文本框 10"/>
          <p:cNvSpPr txBox="1"/>
          <p:nvPr/>
        </p:nvSpPr>
        <p:spPr>
          <a:xfrm>
            <a:off x="1037590" y="2682875"/>
            <a:ext cx="8018145" cy="922020"/>
          </a:xfrm>
          <a:prstGeom prst="rect">
            <a:avLst/>
          </a:prstGeom>
          <a:solidFill>
            <a:schemeClr val="bg1"/>
          </a:solidFill>
        </p:spPr>
        <p:txBody>
          <a:bodyPr wrap="square" rtlCol="0">
            <a:spAutoFit/>
          </a:bodyPr>
          <a:lstStyle/>
          <a:p>
            <a:endParaRPr lang="zh-CN" altLang="en-US"/>
          </a:p>
          <a:p>
            <a:endParaRPr lang="zh-CN" altLang="en-US"/>
          </a:p>
          <a:p>
            <a:endParaRPr lang="zh-CN" altLang="en-US"/>
          </a:p>
        </p:txBody>
      </p:sp>
      <p:sp>
        <p:nvSpPr>
          <p:cNvPr id="12" name="文本框 11"/>
          <p:cNvSpPr txBox="1"/>
          <p:nvPr/>
        </p:nvSpPr>
        <p:spPr>
          <a:xfrm>
            <a:off x="1037590" y="3489960"/>
            <a:ext cx="8018145" cy="645160"/>
          </a:xfrm>
          <a:prstGeom prst="rect">
            <a:avLst/>
          </a:prstGeom>
          <a:solidFill>
            <a:schemeClr val="bg1"/>
          </a:solidFill>
        </p:spPr>
        <p:txBody>
          <a:bodyPr wrap="square" rtlCol="0">
            <a:spAutoFit/>
          </a:bodyPr>
          <a:lstStyle/>
          <a:p>
            <a:endParaRPr lang="zh-CN" altLang="en-US"/>
          </a:p>
          <a:p>
            <a:endParaRPr lang="zh-CN" altLang="en-US"/>
          </a:p>
        </p:txBody>
      </p:sp>
      <p:sp>
        <p:nvSpPr>
          <p:cNvPr id="13" name="文本框 12"/>
          <p:cNvSpPr txBox="1"/>
          <p:nvPr/>
        </p:nvSpPr>
        <p:spPr>
          <a:xfrm>
            <a:off x="1037590" y="4033520"/>
            <a:ext cx="8018145" cy="645160"/>
          </a:xfrm>
          <a:prstGeom prst="rect">
            <a:avLst/>
          </a:prstGeom>
          <a:solidFill>
            <a:schemeClr val="bg1"/>
          </a:solidFill>
        </p:spPr>
        <p:txBody>
          <a:bodyPr wrap="square" rtlCol="0">
            <a:spAutoFit/>
          </a:bodyPr>
          <a:lstStyle/>
          <a:p>
            <a:endParaRPr lang="zh-CN" altLang="en-US"/>
          </a:p>
          <a:p>
            <a:endParaRPr lang="zh-CN" altLang="en-US"/>
          </a:p>
        </p:txBody>
      </p:sp>
      <p:sp>
        <p:nvSpPr>
          <p:cNvPr id="14" name="文本框 13"/>
          <p:cNvSpPr txBox="1"/>
          <p:nvPr/>
        </p:nvSpPr>
        <p:spPr>
          <a:xfrm>
            <a:off x="1037590" y="4725035"/>
            <a:ext cx="8018145" cy="368300"/>
          </a:xfrm>
          <a:prstGeom prst="rect">
            <a:avLst/>
          </a:prstGeom>
          <a:solidFill>
            <a:schemeClr val="bg1"/>
          </a:solidFill>
        </p:spPr>
        <p:txBody>
          <a:bodyPr wrap="square" rtlCol="0">
            <a:spAutoFit/>
          </a:bodyPr>
          <a:lstStyle/>
          <a:p>
            <a:endParaRPr lang="zh-CN" altLang="en-US"/>
          </a:p>
        </p:txBody>
      </p:sp>
      <p:pic>
        <p:nvPicPr>
          <p:cNvPr id="5" name="图片 4" descr="水印"/>
          <p:cNvPicPr>
            <a:picLocks noChangeAspect="1"/>
          </p:cNvPicPr>
          <p:nvPr userDrawn="1"/>
        </p:nvPicPr>
        <p:blipFill>
          <a:blip r:embed="rId2"/>
          <a:stretch>
            <a:fillRect/>
          </a:stretch>
        </p:blipFill>
        <p:spPr>
          <a:xfrm>
            <a:off x="5186363" y="47625"/>
            <a:ext cx="3880009" cy="1255871"/>
          </a:xfrm>
          <a:prstGeom prst="rect">
            <a:avLst/>
          </a:prstGeom>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9"/>
                                        </p:tgtEl>
                                      </p:cBhvr>
                                    </p:animEffect>
                                    <p:set>
                                      <p:cBhvr>
                                        <p:cTn id="22" dur="1" fill="hold">
                                          <p:stCondLst>
                                            <p:cond delay="499"/>
                                          </p:stCondLst>
                                        </p:cTn>
                                        <p:tgtEl>
                                          <p:spTgt spid="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10"/>
                                        </p:tgtEl>
                                      </p:cBhvr>
                                    </p:animEffect>
                                    <p:set>
                                      <p:cBhvr>
                                        <p:cTn id="27" dur="1" fill="hold">
                                          <p:stCondLst>
                                            <p:cond delay="499"/>
                                          </p:stCondLst>
                                        </p:cTn>
                                        <p:tgtEl>
                                          <p:spTgt spid="10"/>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11"/>
                                        </p:tgtEl>
                                      </p:cBhvr>
                                    </p:animEffect>
                                    <p:set>
                                      <p:cBhvr>
                                        <p:cTn id="32" dur="1" fill="hold">
                                          <p:stCondLst>
                                            <p:cond delay="499"/>
                                          </p:stCondLst>
                                        </p:cTn>
                                        <p:tgtEl>
                                          <p:spTgt spid="11"/>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12"/>
                                        </p:tgtEl>
                                      </p:cBhvr>
                                    </p:animEffect>
                                    <p:set>
                                      <p:cBhvr>
                                        <p:cTn id="37" dur="1" fill="hold">
                                          <p:stCondLst>
                                            <p:cond delay="499"/>
                                          </p:stCondLst>
                                        </p:cTn>
                                        <p:tgtEl>
                                          <p:spTgt spid="12"/>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xit" presetSubtype="8" fill="hold" grpId="0" nodeType="clickEffect">
                                  <p:stCondLst>
                                    <p:cond delay="0"/>
                                  </p:stCondLst>
                                  <p:childTnLst>
                                    <p:animEffect transition="out" filter="wipe(left)">
                                      <p:cBhvr>
                                        <p:cTn id="41" dur="500"/>
                                        <p:tgtEl>
                                          <p:spTgt spid="13"/>
                                        </p:tgtEl>
                                      </p:cBhvr>
                                    </p:animEffect>
                                    <p:set>
                                      <p:cBhvr>
                                        <p:cTn id="42" dur="1" fill="hold">
                                          <p:stCondLst>
                                            <p:cond delay="499"/>
                                          </p:stCondLst>
                                        </p:cTn>
                                        <p:tgtEl>
                                          <p:spTgt spid="13"/>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2" presetClass="exit" presetSubtype="8" fill="hold" grpId="0" nodeType="clickEffect">
                                  <p:stCondLst>
                                    <p:cond delay="0"/>
                                  </p:stCondLst>
                                  <p:childTnLst>
                                    <p:animEffect transition="out" filter="wipe(left)">
                                      <p:cBhvr>
                                        <p:cTn id="46" dur="500"/>
                                        <p:tgtEl>
                                          <p:spTgt spid="14"/>
                                        </p:tgtEl>
                                      </p:cBhvr>
                                    </p:animEffect>
                                    <p:set>
                                      <p:cBhvr>
                                        <p:cTn id="47" dur="1" fill="hold">
                                          <p:stCondLst>
                                            <p:cond delay="4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bldLvl="0" animBg="1"/>
      <p:bldP spid="9" grpId="0" bldLvl="0" animBg="1"/>
      <p:bldP spid="10" grpId="0" bldLvl="0" animBg="1"/>
      <p:bldP spid="11" grpId="0" bldLvl="0" animBg="1"/>
      <p:bldP spid="12" grpId="0" bldLvl="0" animBg="1"/>
      <p:bldP spid="13" grpId="0" bldLvl="0" animBg="1"/>
      <p:bldP spid="14"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63"/>
          <p:cNvSpPr txBox="1"/>
          <p:nvPr/>
        </p:nvSpPr>
        <p:spPr>
          <a:xfrm>
            <a:off x="244475" y="106680"/>
            <a:ext cx="8525510" cy="4930775"/>
          </a:xfrm>
          <a:prstGeom prst="rect">
            <a:avLst/>
          </a:prstGeom>
          <a:solidFill>
            <a:schemeClr val="bg1"/>
          </a:solidFill>
          <a:ln w="12700" cmpd="sng">
            <a:solidFill>
              <a:schemeClr val="bg1"/>
            </a:solidFill>
            <a:prstDash val="solid"/>
          </a:ln>
        </p:spPr>
        <p:txBody>
          <a:bodyPr wrap="square">
            <a:spAutoFit/>
          </a:bodyPr>
          <a:lstStyle/>
          <a:p>
            <a:pPr algn="just"/>
            <a:r>
              <a:rPr lang="en-US" sz="2400" b="1" dirty="0">
                <a:solidFill>
                  <a:schemeClr val="tx1"/>
                </a:solidFill>
                <a:effectLst/>
                <a:latin typeface="Calibri" panose="020F0502020204030204" charset="0"/>
                <a:ea typeface="微软雅黑" panose="020B0503020204020204" charset="-122"/>
                <a:cs typeface="Calibri" panose="020F0502020204030204" charset="0"/>
              </a:rPr>
              <a:t>Fill in the blanks, using proper conjunctives.</a:t>
            </a:r>
            <a:endParaRPr lang="en-US" sz="2400" b="1" dirty="0">
              <a:solidFill>
                <a:schemeClr val="tx1"/>
              </a:solidFill>
              <a:effectLst/>
              <a:latin typeface="Calibri" panose="020F0502020204030204" charset="0"/>
              <a:ea typeface="微软雅黑" panose="020B0503020204020204" charset="-122"/>
              <a:cs typeface="Calibri" panose="020F0502020204030204" charset="0"/>
            </a:endParaRPr>
          </a:p>
          <a:p>
            <a:pPr algn="just">
              <a:lnSpc>
                <a:spcPts val="2880"/>
              </a:lnSpc>
            </a:pPr>
            <a:endParaRPr lang="en-US" sz="2400" dirty="0">
              <a:solidFill>
                <a:schemeClr val="tx1"/>
              </a:solidFill>
              <a:effectLst/>
              <a:latin typeface="Calibri" panose="020F0502020204030204" charset="0"/>
              <a:ea typeface="微软雅黑" panose="020B0503020204020204" charset="-122"/>
              <a:cs typeface="Calibri" panose="020F0502020204030204" charset="0"/>
            </a:endParaRPr>
          </a:p>
          <a:p>
            <a:pPr algn="just">
              <a:lnSpc>
                <a:spcPts val="2880"/>
              </a:lnSpc>
            </a:pPr>
            <a:r>
              <a:rPr lang="en-US" sz="2400" dirty="0">
                <a:solidFill>
                  <a:schemeClr val="tx1"/>
                </a:solidFill>
                <a:effectLst/>
                <a:latin typeface="Calibri" panose="020F0502020204030204" charset="0"/>
                <a:ea typeface="微软雅黑" panose="020B0503020204020204" charset="-122"/>
                <a:cs typeface="Calibri" panose="020F0502020204030204" charset="0"/>
              </a:rPr>
              <a:t>1 </a:t>
            </a:r>
            <a:r>
              <a:rPr lang="en-US" sz="2400" dirty="0">
                <a:effectLst/>
                <a:latin typeface="Calibri" panose="020F0502020204030204" charset="0"/>
                <a:ea typeface="微软雅黑" panose="020B0503020204020204" charset="-122"/>
                <a:cs typeface="Calibri" panose="020F0502020204030204" charset="0"/>
                <a:sym typeface="+mn-ea"/>
              </a:rPr>
              <a:t>________________</a:t>
            </a:r>
            <a:r>
              <a:rPr lang="en-US" sz="2400" dirty="0">
                <a:solidFill>
                  <a:schemeClr val="tx1"/>
                </a:solidFill>
                <a:effectLst/>
                <a:latin typeface="Calibri" panose="020F0502020204030204" charset="0"/>
                <a:ea typeface="微软雅黑" panose="020B0503020204020204" charset="-122"/>
                <a:cs typeface="Calibri" panose="020F0502020204030204" charset="0"/>
              </a:rPr>
              <a:t>the Spring Festival is around the corner, I'm writing to invite you to spend it with my family __</a:t>
            </a:r>
            <a:r>
              <a:rPr lang="en-US" sz="2400" dirty="0">
                <a:effectLst/>
                <a:latin typeface="Calibri" panose="020F0502020204030204" charset="0"/>
                <a:ea typeface="微软雅黑" panose="020B0503020204020204" charset="-122"/>
                <a:cs typeface="Calibri" panose="020F0502020204030204" charset="0"/>
                <a:sym typeface="+mn-ea"/>
              </a:rPr>
              <a:t>________</a:t>
            </a:r>
            <a:r>
              <a:rPr lang="en-US" sz="2400" dirty="0">
                <a:solidFill>
                  <a:schemeClr val="tx1"/>
                </a:solidFill>
                <a:effectLst/>
                <a:latin typeface="Calibri" panose="020F0502020204030204" charset="0"/>
                <a:ea typeface="微软雅黑" panose="020B0503020204020204" charset="-122"/>
                <a:cs typeface="Calibri" panose="020F0502020204030204" charset="0"/>
              </a:rPr>
              <a:t>___ __________ you can know more about it.</a:t>
            </a:r>
            <a:endParaRPr lang="en-US" sz="2400" dirty="0">
              <a:solidFill>
                <a:schemeClr val="tx1"/>
              </a:solidFill>
              <a:effectLst/>
              <a:latin typeface="Calibri" panose="020F0502020204030204" charset="0"/>
              <a:ea typeface="微软雅黑" panose="020B0503020204020204" charset="-122"/>
              <a:cs typeface="Calibri" panose="020F0502020204030204" charset="0"/>
            </a:endParaRPr>
          </a:p>
          <a:p>
            <a:pPr algn="just">
              <a:lnSpc>
                <a:spcPts val="2880"/>
              </a:lnSpc>
            </a:pPr>
            <a:endParaRPr sz="2400" dirty="0">
              <a:solidFill>
                <a:schemeClr val="tx1"/>
              </a:solidFill>
              <a:effectLst/>
              <a:latin typeface="Calibri" panose="020F0502020204030204" charset="0"/>
              <a:ea typeface="微软雅黑" panose="020B0503020204020204" charset="-122"/>
              <a:cs typeface="Calibri" panose="020F0502020204030204" charset="0"/>
            </a:endParaRPr>
          </a:p>
          <a:p>
            <a:pPr algn="just">
              <a:lnSpc>
                <a:spcPts val="2880"/>
              </a:lnSpc>
            </a:pPr>
            <a:r>
              <a:rPr lang="en-US" sz="2400" dirty="0">
                <a:solidFill>
                  <a:schemeClr val="tx1"/>
                </a:solidFill>
                <a:effectLst/>
                <a:latin typeface="Calibri" panose="020F0502020204030204" charset="0"/>
                <a:ea typeface="微软雅黑" panose="020B0503020204020204" charset="-122"/>
                <a:cs typeface="Calibri" panose="020F0502020204030204" charset="0"/>
              </a:rPr>
              <a:t>2. The whole family get together to enjoy delicious food, </a:t>
            </a:r>
            <a:r>
              <a:rPr lang="en-US" sz="2400" dirty="0">
                <a:effectLst/>
                <a:latin typeface="Calibri" panose="020F0502020204030204" charset="0"/>
                <a:ea typeface="微软雅黑" panose="020B0503020204020204" charset="-122"/>
                <a:cs typeface="Calibri" panose="020F0502020204030204" charset="0"/>
                <a:sym typeface="+mn-ea"/>
              </a:rPr>
              <a:t>_____________ chicken, fish, dumplings to celebrate it, during which we visit our relatives and friends __________.</a:t>
            </a:r>
            <a:endParaRPr lang="en-US" sz="2400" dirty="0">
              <a:effectLst/>
              <a:latin typeface="Calibri" panose="020F0502020204030204" charset="0"/>
              <a:ea typeface="微软雅黑" panose="020B0503020204020204" charset="-122"/>
              <a:cs typeface="Calibri" panose="020F0502020204030204" charset="0"/>
              <a:sym typeface="+mn-ea"/>
            </a:endParaRPr>
          </a:p>
          <a:p>
            <a:pPr algn="just">
              <a:lnSpc>
                <a:spcPts val="2880"/>
              </a:lnSpc>
            </a:pPr>
            <a:endParaRPr lang="en-US" sz="2400" dirty="0">
              <a:solidFill>
                <a:schemeClr val="tx1"/>
              </a:solidFill>
              <a:effectLst/>
              <a:latin typeface="Calibri" panose="020F0502020204030204" charset="0"/>
              <a:ea typeface="微软雅黑" panose="020B0503020204020204" charset="-122"/>
              <a:cs typeface="Calibri" panose="020F0502020204030204" charset="0"/>
            </a:endParaRPr>
          </a:p>
          <a:p>
            <a:pPr algn="just">
              <a:lnSpc>
                <a:spcPts val="2980"/>
              </a:lnSpc>
            </a:pPr>
            <a:r>
              <a:rPr lang="en-US" sz="2400" dirty="0">
                <a:solidFill>
                  <a:schemeClr val="tx1"/>
                </a:solidFill>
                <a:effectLst/>
                <a:latin typeface="Calibri" panose="020F0502020204030204" charset="0"/>
                <a:ea typeface="微软雅黑" panose="020B0503020204020204" charset="-122"/>
                <a:cs typeface="Calibri" panose="020F0502020204030204" charset="0"/>
              </a:rPr>
              <a:t>3. </a:t>
            </a:r>
            <a:r>
              <a:rPr lang="en-US" sz="2400" b="1" dirty="0">
                <a:solidFill>
                  <a:srgbClr val="FF0000"/>
                </a:solidFill>
                <a:effectLst/>
                <a:latin typeface="Calibri" panose="020F0502020204030204" charset="0"/>
                <a:ea typeface="微软雅黑" panose="020B0503020204020204" charset="-122"/>
                <a:cs typeface="Calibri" panose="020F0502020204030204" charset="0"/>
              </a:rPr>
              <a:t>Nowadays/Currently</a:t>
            </a:r>
            <a:r>
              <a:rPr lang="en-US" sz="2400" dirty="0">
                <a:effectLst/>
                <a:latin typeface="Calibri" panose="020F0502020204030204" charset="0"/>
                <a:ea typeface="微软雅黑" panose="020B0503020204020204" charset="-122"/>
                <a:cs typeface="Calibri" panose="020F0502020204030204" charset="0"/>
                <a:sym typeface="+mn-ea"/>
              </a:rPr>
              <a:t>, most students in our school read little English literature, ________________because they consider it too difficult, _______________ because they think it not necessary.</a:t>
            </a:r>
            <a:endParaRPr lang="en-US" sz="2400" dirty="0">
              <a:solidFill>
                <a:schemeClr val="tx1"/>
              </a:solidFill>
              <a:effectLst/>
              <a:latin typeface="Calibri" panose="020F0502020204030204" charset="0"/>
              <a:ea typeface="微软雅黑" panose="020B0503020204020204" charset="-122"/>
              <a:cs typeface="Calibri" panose="020F0502020204030204" charset="0"/>
            </a:endParaRPr>
          </a:p>
        </p:txBody>
      </p:sp>
      <p:sp>
        <p:nvSpPr>
          <p:cNvPr id="11" name="矩形 10">
            <a:hlinkClick r:id="rId1" action="ppaction://hlinksldjump"/>
          </p:cNvPr>
          <p:cNvSpPr/>
          <p:nvPr/>
        </p:nvSpPr>
        <p:spPr>
          <a:xfrm>
            <a:off x="538419" y="2644950"/>
            <a:ext cx="1181084" cy="482240"/>
          </a:xfrm>
          <a:prstGeom prst="rect">
            <a:avLst/>
          </a:prstGeom>
          <a:noFill/>
          <a:ln w="12700">
            <a:noFill/>
          </a:ln>
        </p:spPr>
        <p:txBody>
          <a:bodyPr anchor="ctr"/>
          <a:lstStyle>
            <a:lvl1pPr algn="l" defTabSz="914400" rtl="0" eaLnBrk="1" latinLnBrk="0" hangingPunct="1">
              <a:lnSpc>
                <a:spcPct val="90000"/>
              </a:lnSpc>
              <a:spcBef>
                <a:spcPct val="0"/>
              </a:spcBef>
              <a:buNone/>
              <a:defRPr sz="3200" b="1" kern="1200" baseline="0">
                <a:solidFill>
                  <a:schemeClr val="accent1"/>
                </a:solidFill>
                <a:effectLst/>
                <a:latin typeface="Arial" panose="020B0604020202020204" pitchFamily="34" charset="0"/>
                <a:ea typeface="+mn-ea"/>
                <a:cs typeface="+mj-cs"/>
              </a:defRPr>
            </a:lvl1pPr>
          </a:lstStyle>
          <a:p>
            <a:pPr lvl="0" algn="ctr"/>
            <a:r>
              <a:rPr lang="en-US" altLang="zh-CN" sz="2400" dirty="0">
                <a:solidFill>
                  <a:srgbClr val="FF0000"/>
                </a:solidFill>
                <a:effectLst>
                  <a:outerShdw blurRad="38100" dist="38100" dir="2700000" algn="tl">
                    <a:srgbClr val="000000">
                      <a:alpha val="43137"/>
                    </a:srgbClr>
                  </a:outerShdw>
                </a:effectLst>
                <a:latin typeface="Calibri" panose="020F0502020204030204" charset="0"/>
                <a:ea typeface="宋体" panose="02010600030101010101" pitchFamily="2" charset="-122"/>
                <a:cs typeface="Calibri" panose="020F0502020204030204" charset="0"/>
              </a:rPr>
              <a:t>such as </a:t>
            </a:r>
            <a:endParaRPr lang="en-US" altLang="zh-CN" sz="2400" dirty="0">
              <a:solidFill>
                <a:srgbClr val="FF0000"/>
              </a:solidFill>
              <a:effectLst>
                <a:outerShdw blurRad="38100" dist="38100" dir="2700000" algn="tl">
                  <a:srgbClr val="000000">
                    <a:alpha val="43137"/>
                  </a:srgbClr>
                </a:outerShdw>
              </a:effectLst>
              <a:latin typeface="Calibri" panose="020F0502020204030204" charset="0"/>
              <a:ea typeface="宋体" panose="02010600030101010101" pitchFamily="2" charset="-122"/>
              <a:cs typeface="Calibri" panose="020F0502020204030204" charset="0"/>
            </a:endParaRPr>
          </a:p>
        </p:txBody>
      </p:sp>
      <p:sp>
        <p:nvSpPr>
          <p:cNvPr id="13" name="矩形 12">
            <a:hlinkClick r:id="rId1" action="ppaction://hlinksldjump"/>
          </p:cNvPr>
          <p:cNvSpPr/>
          <p:nvPr/>
        </p:nvSpPr>
        <p:spPr>
          <a:xfrm>
            <a:off x="6465316" y="951595"/>
            <a:ext cx="2065112" cy="547935"/>
          </a:xfrm>
          <a:prstGeom prst="rect">
            <a:avLst/>
          </a:prstGeom>
          <a:noFill/>
          <a:ln w="12700">
            <a:noFill/>
          </a:ln>
        </p:spPr>
        <p:txBody>
          <a:bodyPr anchor="ctr"/>
          <a:lstStyle>
            <a:lvl1pPr algn="l" defTabSz="914400" rtl="0" eaLnBrk="1" latinLnBrk="0" hangingPunct="1">
              <a:lnSpc>
                <a:spcPct val="90000"/>
              </a:lnSpc>
              <a:spcBef>
                <a:spcPct val="0"/>
              </a:spcBef>
              <a:buNone/>
              <a:defRPr sz="3200" b="1" kern="1200" baseline="0">
                <a:solidFill>
                  <a:schemeClr val="accent1"/>
                </a:solidFill>
                <a:effectLst/>
                <a:latin typeface="Arial" panose="020B0604020202020204" pitchFamily="34" charset="0"/>
                <a:ea typeface="+mn-ea"/>
                <a:cs typeface="+mj-cs"/>
              </a:defRPr>
            </a:lvl1pPr>
          </a:lstStyle>
          <a:p>
            <a:pPr lvl="0" algn="ctr"/>
            <a:r>
              <a:rPr lang="en-US" altLang="zh-CN" sz="2400" dirty="0">
                <a:solidFill>
                  <a:srgbClr val="FF0000"/>
                </a:solidFill>
                <a:effectLst>
                  <a:outerShdw blurRad="38100" dist="38100" dir="2700000" algn="tl">
                    <a:srgbClr val="000000">
                      <a:alpha val="43137"/>
                    </a:srgbClr>
                  </a:outerShdw>
                </a:effectLst>
                <a:latin typeface="Calibri" panose="020F0502020204030204" charset="0"/>
                <a:ea typeface="宋体" panose="02010600030101010101" pitchFamily="2" charset="-122"/>
                <a:cs typeface="Calibri" panose="020F0502020204030204" charset="0"/>
              </a:rPr>
              <a:t>                                                         </a:t>
            </a:r>
            <a:r>
              <a:rPr lang="en-US" sz="2400" dirty="0">
                <a:solidFill>
                  <a:srgbClr val="FF0000"/>
                </a:solidFill>
                <a:effectLst>
                  <a:outerShdw blurRad="38100" dist="38100" dir="2700000" algn="tl">
                    <a:srgbClr val="000000">
                      <a:alpha val="43137"/>
                    </a:srgbClr>
                  </a:outerShdw>
                </a:effectLst>
                <a:latin typeface="Calibri" panose="020F0502020204030204" charset="0"/>
                <a:ea typeface="宋体" panose="02010600030101010101" pitchFamily="2" charset="-122"/>
                <a:cs typeface="Calibri" panose="020F0502020204030204" charset="0"/>
              </a:rPr>
              <a:t>in order that/</a:t>
            </a:r>
            <a:endParaRPr lang="en-US" sz="2400" dirty="0">
              <a:solidFill>
                <a:srgbClr val="FF0000"/>
              </a:solidFill>
              <a:effectLst>
                <a:outerShdw blurRad="38100" dist="38100" dir="2700000" algn="tl">
                  <a:srgbClr val="000000">
                    <a:alpha val="43137"/>
                  </a:srgbClr>
                </a:outerShdw>
              </a:effectLst>
              <a:latin typeface="Calibri" panose="020F0502020204030204" charset="0"/>
              <a:ea typeface="宋体" panose="02010600030101010101" pitchFamily="2" charset="-122"/>
              <a:cs typeface="Calibri" panose="020F0502020204030204" charset="0"/>
            </a:endParaRPr>
          </a:p>
        </p:txBody>
      </p:sp>
      <p:sp>
        <p:nvSpPr>
          <p:cNvPr id="14" name="文本框 13"/>
          <p:cNvSpPr txBox="1"/>
          <p:nvPr/>
        </p:nvSpPr>
        <p:spPr>
          <a:xfrm>
            <a:off x="827405" y="749935"/>
            <a:ext cx="1605280" cy="460375"/>
          </a:xfrm>
          <a:prstGeom prst="rect">
            <a:avLst/>
          </a:prstGeom>
          <a:solidFill>
            <a:schemeClr val="bg1"/>
          </a:solidFill>
        </p:spPr>
        <p:txBody>
          <a:bodyPr wrap="square" rtlCol="0" anchor="t">
            <a:spAutoFit/>
          </a:bodyPr>
          <a:lstStyle/>
          <a:p>
            <a:pPr lvl="0" algn="ctr"/>
            <a:r>
              <a:rPr lang="en-US" altLang="zh-CN" sz="2400" b="1" dirty="0">
                <a:solidFill>
                  <a:srgbClr val="FF0000"/>
                </a:solidFill>
                <a:effectLst>
                  <a:outerShdw blurRad="38100" dist="38100" dir="2700000" algn="tl">
                    <a:srgbClr val="000000">
                      <a:alpha val="43137"/>
                    </a:srgbClr>
                  </a:outerShdw>
                </a:effectLst>
                <a:latin typeface="Calibri" panose="020F0502020204030204" charset="0"/>
                <a:cs typeface="Calibri" panose="020F0502020204030204" charset="0"/>
                <a:sym typeface="+mn-ea"/>
              </a:rPr>
              <a:t>Since/As</a:t>
            </a:r>
            <a:endParaRPr lang="en-US" altLang="zh-CN" sz="2400" b="1" dirty="0">
              <a:solidFill>
                <a:srgbClr val="FF0000"/>
              </a:solidFill>
              <a:effectLst>
                <a:outerShdw blurRad="38100" dist="38100" dir="2700000" algn="tl">
                  <a:srgbClr val="000000">
                    <a:alpha val="43137"/>
                  </a:srgbClr>
                </a:outerShdw>
              </a:effectLst>
              <a:latin typeface="Calibri" panose="020F0502020204030204" charset="0"/>
              <a:cs typeface="Calibri" panose="020F0502020204030204" charset="0"/>
              <a:sym typeface="+mn-ea"/>
            </a:endParaRPr>
          </a:p>
        </p:txBody>
      </p:sp>
      <p:sp>
        <p:nvSpPr>
          <p:cNvPr id="15" name="文本框 14"/>
          <p:cNvSpPr txBox="1"/>
          <p:nvPr/>
        </p:nvSpPr>
        <p:spPr>
          <a:xfrm>
            <a:off x="5413458" y="2960921"/>
            <a:ext cx="1052195" cy="460375"/>
          </a:xfrm>
          <a:prstGeom prst="rect">
            <a:avLst/>
          </a:prstGeom>
          <a:noFill/>
        </p:spPr>
        <p:txBody>
          <a:bodyPr wrap="none" rtlCol="0" anchor="t">
            <a:spAutoFit/>
          </a:bodyPr>
          <a:lstStyle/>
          <a:p>
            <a:r>
              <a:rPr lang="en-US" altLang="zh-CN" sz="2400" b="1" dirty="0">
                <a:solidFill>
                  <a:srgbClr val="FF0000"/>
                </a:solidFill>
                <a:effectLst>
                  <a:outerShdw blurRad="38100" dist="38100" dir="2700000" algn="tl">
                    <a:srgbClr val="000000">
                      <a:alpha val="43137"/>
                    </a:srgbClr>
                  </a:outerShdw>
                </a:effectLst>
                <a:latin typeface="Calibri" panose="020F0502020204030204" charset="0"/>
                <a:cs typeface="Calibri" panose="020F0502020204030204" charset="0"/>
                <a:sym typeface="+mn-ea"/>
              </a:rPr>
              <a:t>as well</a:t>
            </a:r>
            <a:endParaRPr lang="en-US" altLang="zh-CN" sz="2400" b="1" dirty="0">
              <a:solidFill>
                <a:srgbClr val="FF0000"/>
              </a:solidFill>
              <a:effectLst>
                <a:outerShdw blurRad="38100" dist="38100" dir="2700000" algn="tl">
                  <a:srgbClr val="000000">
                    <a:alpha val="43137"/>
                  </a:srgbClr>
                </a:outerShdw>
              </a:effectLst>
              <a:latin typeface="Calibri" panose="020F0502020204030204" charset="0"/>
              <a:cs typeface="Calibri" panose="020F0502020204030204" charset="0"/>
              <a:sym typeface="+mn-ea"/>
            </a:endParaRPr>
          </a:p>
        </p:txBody>
      </p:sp>
      <p:sp>
        <p:nvSpPr>
          <p:cNvPr id="16" name="文本框 15"/>
          <p:cNvSpPr txBox="1"/>
          <p:nvPr/>
        </p:nvSpPr>
        <p:spPr>
          <a:xfrm>
            <a:off x="599344" y="1499734"/>
            <a:ext cx="1059180" cy="460375"/>
          </a:xfrm>
          <a:prstGeom prst="rect">
            <a:avLst/>
          </a:prstGeom>
          <a:noFill/>
        </p:spPr>
        <p:txBody>
          <a:bodyPr wrap="none" rtlCol="0" anchor="t">
            <a:spAutoFit/>
          </a:bodyPr>
          <a:lstStyle/>
          <a:p>
            <a:r>
              <a:rPr lang="en-US" altLang="zh-CN" sz="2400" b="1" dirty="0">
                <a:solidFill>
                  <a:srgbClr val="FF0000"/>
                </a:solidFill>
                <a:effectLst>
                  <a:outerShdw blurRad="38100" dist="38100" dir="2700000" algn="tl">
                    <a:srgbClr val="000000">
                      <a:alpha val="43137"/>
                    </a:srgbClr>
                  </a:outerShdw>
                </a:effectLst>
                <a:latin typeface="Calibri" panose="020F0502020204030204" charset="0"/>
                <a:cs typeface="Calibri" panose="020F0502020204030204" charset="0"/>
                <a:sym typeface="+mn-ea"/>
              </a:rPr>
              <a:t>so that</a:t>
            </a:r>
            <a:endParaRPr lang="en-US" altLang="zh-CN" sz="2400" b="1" dirty="0">
              <a:solidFill>
                <a:srgbClr val="FF0000"/>
              </a:solidFill>
              <a:effectLst>
                <a:outerShdw blurRad="38100" dist="38100" dir="2700000" algn="tl">
                  <a:srgbClr val="000000">
                    <a:alpha val="43137"/>
                  </a:srgbClr>
                </a:outerShdw>
              </a:effectLst>
              <a:latin typeface="Calibri" panose="020F0502020204030204" charset="0"/>
              <a:cs typeface="Calibri" panose="020F0502020204030204" charset="0"/>
              <a:sym typeface="+mn-ea"/>
            </a:endParaRPr>
          </a:p>
        </p:txBody>
      </p:sp>
      <p:sp>
        <p:nvSpPr>
          <p:cNvPr id="4" name="文本框 3"/>
          <p:cNvSpPr txBox="1"/>
          <p:nvPr/>
        </p:nvSpPr>
        <p:spPr>
          <a:xfrm>
            <a:off x="3388389" y="4091159"/>
            <a:ext cx="1231900" cy="460375"/>
          </a:xfrm>
          <a:prstGeom prst="rect">
            <a:avLst/>
          </a:prstGeom>
          <a:noFill/>
        </p:spPr>
        <p:txBody>
          <a:bodyPr wrap="none" rtlCol="0" anchor="t">
            <a:spAutoFit/>
          </a:bodyPr>
          <a:lstStyle/>
          <a:p>
            <a:r>
              <a:rPr lang="en-US" altLang="zh-CN" sz="2400" b="1" dirty="0">
                <a:solidFill>
                  <a:srgbClr val="FF0000"/>
                </a:solidFill>
                <a:effectLst>
                  <a:outerShdw blurRad="38100" dist="38100" dir="2700000" algn="tl">
                    <a:srgbClr val="000000">
                      <a:alpha val="43137"/>
                    </a:srgbClr>
                  </a:outerShdw>
                </a:effectLst>
                <a:latin typeface="Calibri" panose="020F0502020204030204" charset="0"/>
                <a:cs typeface="Calibri" panose="020F0502020204030204" charset="0"/>
                <a:sym typeface="+mn-ea"/>
              </a:rPr>
              <a:t>not only </a:t>
            </a:r>
            <a:endParaRPr lang="en-US" altLang="zh-CN" sz="2400" b="1" dirty="0">
              <a:solidFill>
                <a:srgbClr val="FF0000"/>
              </a:solidFill>
              <a:effectLst>
                <a:outerShdw blurRad="38100" dist="38100" dir="2700000" algn="tl">
                  <a:srgbClr val="000000">
                    <a:alpha val="43137"/>
                  </a:srgbClr>
                </a:outerShdw>
              </a:effectLst>
              <a:latin typeface="Calibri" panose="020F0502020204030204" charset="0"/>
              <a:cs typeface="Calibri" panose="020F0502020204030204" charset="0"/>
              <a:sym typeface="+mn-ea"/>
            </a:endParaRPr>
          </a:p>
        </p:txBody>
      </p:sp>
      <p:sp>
        <p:nvSpPr>
          <p:cNvPr id="17" name="文本框 16"/>
          <p:cNvSpPr txBox="1"/>
          <p:nvPr/>
        </p:nvSpPr>
        <p:spPr>
          <a:xfrm>
            <a:off x="1719447" y="4498708"/>
            <a:ext cx="1386205" cy="460375"/>
          </a:xfrm>
          <a:prstGeom prst="rect">
            <a:avLst/>
          </a:prstGeom>
          <a:noFill/>
        </p:spPr>
        <p:txBody>
          <a:bodyPr wrap="none" rtlCol="0" anchor="t">
            <a:spAutoFit/>
          </a:bodyPr>
          <a:lstStyle/>
          <a:p>
            <a:r>
              <a:rPr lang="en-US" altLang="zh-CN" sz="2400" b="1" dirty="0">
                <a:solidFill>
                  <a:srgbClr val="FF0000"/>
                </a:solidFill>
                <a:effectLst>
                  <a:outerShdw blurRad="38100" dist="38100" dir="2700000" algn="tl">
                    <a:srgbClr val="000000">
                      <a:alpha val="43137"/>
                    </a:srgbClr>
                  </a:outerShdw>
                </a:effectLst>
                <a:latin typeface="Calibri" panose="020F0502020204030204" charset="0"/>
                <a:cs typeface="Calibri" panose="020F0502020204030204" charset="0"/>
                <a:sym typeface="+mn-ea"/>
              </a:rPr>
              <a:t>but (also)  </a:t>
            </a:r>
            <a:endParaRPr lang="en-US" altLang="zh-CN" sz="2400" b="1" dirty="0">
              <a:solidFill>
                <a:srgbClr val="FF0000"/>
              </a:solidFill>
              <a:effectLst>
                <a:outerShdw blurRad="38100" dist="38100" dir="2700000" algn="tl">
                  <a:srgbClr val="000000">
                    <a:alpha val="43137"/>
                  </a:srgbClr>
                </a:outerShdw>
              </a:effectLst>
              <a:latin typeface="Calibri" panose="020F0502020204030204" charset="0"/>
              <a:cs typeface="Calibri" panose="020F0502020204030204" charset="0"/>
              <a:sym typeface="+mn-ea"/>
            </a:endParaRPr>
          </a:p>
        </p:txBody>
      </p:sp>
      <p:sp>
        <p:nvSpPr>
          <p:cNvPr id="8" name="十字星 7">
            <a:hlinkClick r:id="rId2" action="ppaction://hlinksldjump"/>
          </p:cNvPr>
          <p:cNvSpPr/>
          <p:nvPr/>
        </p:nvSpPr>
        <p:spPr>
          <a:xfrm>
            <a:off x="8582660" y="0"/>
            <a:ext cx="486410" cy="405765"/>
          </a:xfrm>
          <a:prstGeom prst="star4">
            <a:avLst/>
          </a:prstGeom>
          <a:solidFill>
            <a:srgbClr val="1552D1"/>
          </a:solidFill>
          <a:ln>
            <a:solidFill>
              <a:srgbClr val="1552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strips(downLeft)">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strips(downLeft)">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strips(downLeft)">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strips(downLeft)">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strips(downLeft)">
                                      <p:cBhvr>
                                        <p:cTn id="32" dur="5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12"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strips(downLeft)">
                                      <p:cBhvr>
                                        <p:cTn id="3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animBg="1"/>
      <p:bldP spid="11" grpId="0"/>
      <p:bldP spid="11" grpId="1"/>
      <p:bldP spid="13" grpId="0"/>
      <p:bldP spid="13" grpId="1"/>
      <p:bldP spid="14" grpId="0" bldLvl="0" animBg="1"/>
      <p:bldP spid="14" grpId="1"/>
      <p:bldP spid="15" grpId="0"/>
      <p:bldP spid="15" grpId="1"/>
      <p:bldP spid="16" grpId="0"/>
      <p:bldP spid="16" grpId="1"/>
      <p:bldP spid="4" grpId="0"/>
      <p:bldP spid="4" grpId="1"/>
      <p:bldP spid="17" grpId="0"/>
      <p:bldP spid="17"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63"/>
          <p:cNvSpPr txBox="1"/>
          <p:nvPr/>
        </p:nvSpPr>
        <p:spPr>
          <a:xfrm>
            <a:off x="4445" y="97155"/>
            <a:ext cx="9139555" cy="4154170"/>
          </a:xfrm>
          <a:prstGeom prst="rect">
            <a:avLst/>
          </a:prstGeom>
          <a:solidFill>
            <a:schemeClr val="bg1"/>
          </a:solidFill>
          <a:ln w="9525">
            <a:solidFill>
              <a:schemeClr val="bg1"/>
            </a:solidFill>
          </a:ln>
        </p:spPr>
        <p:txBody>
          <a:bodyPr wrap="square">
            <a:spAutoFit/>
          </a:bodyPr>
          <a:lstStyle/>
          <a:p>
            <a:pPr algn="just"/>
            <a:r>
              <a:rPr lang="en-US" sz="2400" b="1" dirty="0">
                <a:solidFill>
                  <a:schemeClr val="tx1"/>
                </a:solidFill>
                <a:effectLst/>
                <a:latin typeface="Calibri" panose="020F0502020204030204" charset="0"/>
                <a:ea typeface="微软雅黑" panose="020B0503020204020204" charset="-122"/>
                <a:cs typeface="Calibri" panose="020F0502020204030204" charset="0"/>
              </a:rPr>
              <a:t>Fill in the blanks, using proper linking words.</a:t>
            </a:r>
            <a:endParaRPr lang="en-US" sz="2400" b="1" dirty="0">
              <a:solidFill>
                <a:schemeClr val="tx1"/>
              </a:solidFill>
              <a:effectLst/>
              <a:latin typeface="Calibri" panose="020F0502020204030204" charset="0"/>
              <a:ea typeface="微软雅黑" panose="020B0503020204020204" charset="-122"/>
              <a:cs typeface="Calibri" panose="020F0502020204030204" charset="0"/>
            </a:endParaRPr>
          </a:p>
          <a:p>
            <a:pPr algn="just"/>
            <a:r>
              <a:rPr sz="2400" dirty="0">
                <a:solidFill>
                  <a:schemeClr val="tx1"/>
                </a:solidFill>
                <a:effectLst/>
                <a:latin typeface="Calibri" panose="020F0502020204030204" charset="0"/>
                <a:ea typeface="微软雅黑" panose="020B0503020204020204" charset="-122"/>
                <a:cs typeface="Calibri" panose="020F0502020204030204" charset="0"/>
              </a:rPr>
              <a:t>    The reasons for my application are as follows.</a:t>
            </a:r>
            <a:r>
              <a:rPr lang="en-US" sz="2400" dirty="0">
                <a:solidFill>
                  <a:schemeClr val="tx1"/>
                </a:solidFill>
                <a:effectLst/>
                <a:latin typeface="Calibri" panose="020F0502020204030204" charset="0"/>
                <a:ea typeface="微软雅黑" panose="020B0503020204020204" charset="-122"/>
                <a:cs typeface="Calibri" panose="020F0502020204030204" charset="0"/>
              </a:rPr>
              <a:t>___________________</a:t>
            </a:r>
            <a:r>
              <a:rPr lang="en-US" sz="2400" dirty="0">
                <a:effectLst/>
                <a:latin typeface="Calibri" panose="020F0502020204030204" charset="0"/>
                <a:ea typeface="微软雅黑" panose="020B0503020204020204" charset="-122"/>
                <a:cs typeface="Calibri" panose="020F0502020204030204" charset="0"/>
                <a:sym typeface="+mn-ea"/>
              </a:rPr>
              <a:t>_ ____________</a:t>
            </a:r>
            <a:r>
              <a:rPr sz="2400" dirty="0">
                <a:solidFill>
                  <a:schemeClr val="tx1"/>
                </a:solidFill>
                <a:effectLst/>
                <a:latin typeface="Calibri" panose="020F0502020204030204" charset="0"/>
                <a:ea typeface="微软雅黑" panose="020B0503020204020204" charset="-122"/>
                <a:cs typeface="Calibri" panose="020F0502020204030204" charset="0"/>
              </a:rPr>
              <a:t>, having been exposed to foreign teachers since a young age, I can communicate freely with others in </a:t>
            </a:r>
            <a:r>
              <a:rPr lang="en-US" sz="2400" dirty="0">
                <a:solidFill>
                  <a:schemeClr val="tx1"/>
                </a:solidFill>
                <a:effectLst/>
                <a:latin typeface="Calibri" panose="020F0502020204030204" charset="0"/>
                <a:ea typeface="微软雅黑" panose="020B0503020204020204" charset="-122"/>
                <a:cs typeface="Calibri" panose="020F0502020204030204" charset="0"/>
              </a:rPr>
              <a:t>English. _______________</a:t>
            </a:r>
            <a:endParaRPr sz="2400" dirty="0">
              <a:solidFill>
                <a:schemeClr val="tx1"/>
              </a:solidFill>
              <a:effectLst/>
              <a:latin typeface="Calibri" panose="020F0502020204030204" charset="0"/>
              <a:ea typeface="微软雅黑" panose="020B0503020204020204" charset="-122"/>
              <a:cs typeface="Calibri" panose="020F0502020204030204" charset="0"/>
            </a:endParaRPr>
          </a:p>
          <a:p>
            <a:pPr algn="just"/>
            <a:r>
              <a:rPr lang="en-US" sz="2400" dirty="0">
                <a:effectLst/>
                <a:latin typeface="Calibri" panose="020F0502020204030204" charset="0"/>
                <a:ea typeface="微软雅黑" panose="020B0503020204020204" charset="-122"/>
                <a:cs typeface="Calibri" panose="020F0502020204030204" charset="0"/>
                <a:sym typeface="+mn-ea"/>
              </a:rPr>
              <a:t>____________________________________________________</a:t>
            </a:r>
            <a:r>
              <a:rPr sz="2400" dirty="0">
                <a:solidFill>
                  <a:schemeClr val="tx1"/>
                </a:solidFill>
                <a:effectLst/>
                <a:latin typeface="Calibri" panose="020F0502020204030204" charset="0"/>
                <a:ea typeface="微软雅黑" panose="020B0503020204020204" charset="-122"/>
                <a:cs typeface="Calibri" panose="020F0502020204030204" charset="0"/>
              </a:rPr>
              <a:t>, years of being monitor makes me a brilliant organizer, which will help a lot to keep the exhibition in order. </a:t>
            </a:r>
            <a:r>
              <a:rPr lang="en-US" sz="2400" dirty="0">
                <a:effectLst/>
                <a:latin typeface="Calibri" panose="020F0502020204030204" charset="0"/>
                <a:ea typeface="微软雅黑" panose="020B0503020204020204" charset="-122"/>
                <a:cs typeface="Calibri" panose="020F0502020204030204" charset="0"/>
                <a:sym typeface="+mn-ea"/>
              </a:rPr>
              <a:t>__________________________________ _________</a:t>
            </a:r>
            <a:r>
              <a:rPr lang="zh-CN" altLang="en-US" sz="2400" dirty="0">
                <a:effectLst/>
                <a:latin typeface="Calibri" panose="020F0502020204030204" charset="0"/>
                <a:ea typeface="微软雅黑" panose="020B0503020204020204" charset="-122"/>
                <a:cs typeface="Calibri" panose="020F0502020204030204" charset="0"/>
                <a:sym typeface="+mn-ea"/>
              </a:rPr>
              <a:t>，</a:t>
            </a:r>
            <a:r>
              <a:rPr sz="2400" dirty="0">
                <a:solidFill>
                  <a:schemeClr val="tx1"/>
                </a:solidFill>
                <a:effectLst/>
                <a:latin typeface="Calibri" panose="020F0502020204030204" charset="0"/>
                <a:ea typeface="微软雅黑" panose="020B0503020204020204" charset="-122"/>
                <a:cs typeface="Calibri" panose="020F0502020204030204" charset="0"/>
              </a:rPr>
              <a:t>my related knowledge will undoubtedly help the audience learn more about the unique Chinese art form. </a:t>
            </a:r>
            <a:r>
              <a:rPr lang="en-US" sz="2400" dirty="0">
                <a:solidFill>
                  <a:schemeClr val="tx1"/>
                </a:solidFill>
                <a:effectLst/>
                <a:latin typeface="Calibri" panose="020F0502020204030204" charset="0"/>
                <a:ea typeface="微软雅黑" panose="020B0503020204020204" charset="-122"/>
                <a:cs typeface="Calibri" panose="020F0502020204030204" charset="0"/>
              </a:rPr>
              <a:t>___________________</a:t>
            </a:r>
            <a:endParaRPr sz="2400" dirty="0">
              <a:solidFill>
                <a:schemeClr val="tx1"/>
              </a:solidFill>
              <a:effectLst/>
              <a:latin typeface="Calibri" panose="020F0502020204030204" charset="0"/>
              <a:ea typeface="微软雅黑" panose="020B0503020204020204" charset="-122"/>
              <a:cs typeface="Calibri" panose="020F0502020204030204" charset="0"/>
            </a:endParaRPr>
          </a:p>
          <a:p>
            <a:pPr algn="just"/>
            <a:r>
              <a:rPr lang="en-US" sz="2400" dirty="0">
                <a:effectLst/>
                <a:latin typeface="Calibri" panose="020F0502020204030204" charset="0"/>
                <a:ea typeface="微软雅黑" panose="020B0503020204020204" charset="-122"/>
                <a:cs typeface="Calibri" panose="020F0502020204030204" charset="0"/>
                <a:sym typeface="+mn-ea"/>
              </a:rPr>
              <a:t>________</a:t>
            </a:r>
            <a:r>
              <a:rPr sz="2400" dirty="0">
                <a:solidFill>
                  <a:schemeClr val="tx1"/>
                </a:solidFill>
                <a:effectLst/>
                <a:latin typeface="Calibri" panose="020F0502020204030204" charset="0"/>
                <a:ea typeface="微软雅黑" panose="020B0503020204020204" charset="-122"/>
                <a:cs typeface="Calibri" panose="020F0502020204030204" charset="0"/>
              </a:rPr>
              <a:t>, my sense of responsibility will make me a qualified volunteer. </a:t>
            </a:r>
            <a:endParaRPr sz="2400" dirty="0">
              <a:solidFill>
                <a:schemeClr val="tx1"/>
              </a:solidFill>
              <a:effectLst/>
              <a:latin typeface="Calibri" panose="020F0502020204030204" charset="0"/>
              <a:ea typeface="微软雅黑" panose="020B0503020204020204" charset="-122"/>
              <a:cs typeface="Calibri" panose="020F0502020204030204" charset="0"/>
            </a:endParaRPr>
          </a:p>
          <a:p>
            <a:pPr algn="just"/>
            <a:r>
              <a:rPr sz="2400" dirty="0">
                <a:solidFill>
                  <a:schemeClr val="tx1"/>
                </a:solidFill>
                <a:effectLst/>
                <a:latin typeface="Calibri" panose="020F0502020204030204" charset="0"/>
                <a:ea typeface="微软雅黑" panose="020B0503020204020204" charset="-122"/>
                <a:cs typeface="Calibri" panose="020F0502020204030204" charset="0"/>
              </a:rPr>
              <a:t>    I</a:t>
            </a:r>
            <a:r>
              <a:rPr lang="en-US" sz="2400" dirty="0">
                <a:solidFill>
                  <a:schemeClr val="tx1"/>
                </a:solidFill>
                <a:effectLst/>
                <a:latin typeface="Calibri" panose="020F0502020204030204" charset="0"/>
                <a:ea typeface="微软雅黑" panose="020B0503020204020204" charset="-122"/>
                <a:cs typeface="Calibri" panose="020F0502020204030204" charset="0"/>
              </a:rPr>
              <a:t>'</a:t>
            </a:r>
            <a:r>
              <a:rPr sz="2400" dirty="0">
                <a:solidFill>
                  <a:schemeClr val="tx1"/>
                </a:solidFill>
                <a:effectLst/>
                <a:latin typeface="Calibri" panose="020F0502020204030204" charset="0"/>
                <a:ea typeface="微软雅黑" panose="020B0503020204020204" charset="-122"/>
                <a:cs typeface="Calibri" panose="020F0502020204030204" charset="0"/>
              </a:rPr>
              <a:t>d appreciate it if you could take my application into consideration.</a:t>
            </a:r>
            <a:endParaRPr sz="2400" dirty="0">
              <a:solidFill>
                <a:schemeClr val="tx1"/>
              </a:solidFill>
              <a:effectLst/>
              <a:latin typeface="Calibri" panose="020F0502020204030204" charset="0"/>
              <a:ea typeface="微软雅黑" panose="020B0503020204020204" charset="-122"/>
              <a:cs typeface="Calibri" panose="020F0502020204030204" charset="0"/>
            </a:endParaRPr>
          </a:p>
        </p:txBody>
      </p:sp>
      <p:sp>
        <p:nvSpPr>
          <p:cNvPr id="10" name="矩形 9">
            <a:hlinkClick r:id="rId1" action="ppaction://hlinksldjump"/>
          </p:cNvPr>
          <p:cNvSpPr/>
          <p:nvPr/>
        </p:nvSpPr>
        <p:spPr>
          <a:xfrm>
            <a:off x="4445" y="3376295"/>
            <a:ext cx="1652270" cy="481965"/>
          </a:xfrm>
          <a:prstGeom prst="rect">
            <a:avLst/>
          </a:prstGeom>
          <a:noFill/>
          <a:ln w="12700">
            <a:noFill/>
          </a:ln>
        </p:spPr>
        <p:txBody>
          <a:bodyPr anchor="ctr"/>
          <a:lstStyle>
            <a:lvl1pPr algn="l" defTabSz="914400" rtl="0" eaLnBrk="1" latinLnBrk="0" hangingPunct="1">
              <a:lnSpc>
                <a:spcPct val="90000"/>
              </a:lnSpc>
              <a:spcBef>
                <a:spcPct val="0"/>
              </a:spcBef>
              <a:buNone/>
              <a:defRPr sz="3200" b="1" kern="1200" baseline="0">
                <a:solidFill>
                  <a:schemeClr val="accent1"/>
                </a:solidFill>
                <a:effectLst/>
                <a:latin typeface="Arial" panose="020B0604020202020204" pitchFamily="34" charset="0"/>
                <a:ea typeface="+mn-ea"/>
                <a:cs typeface="+mj-cs"/>
              </a:defRPr>
            </a:lvl1pPr>
          </a:lstStyle>
          <a:p>
            <a:pPr lvl="0" algn="l"/>
            <a:r>
              <a:rPr lang="en-US" altLang="zh-CN" sz="2400" dirty="0">
                <a:solidFill>
                  <a:srgbClr val="FF0000"/>
                </a:solidFill>
                <a:effectLst>
                  <a:outerShdw blurRad="38100" dist="38100" dir="2700000" algn="tl">
                    <a:srgbClr val="000000">
                      <a:alpha val="43137"/>
                    </a:srgbClr>
                  </a:outerShdw>
                </a:effectLst>
                <a:latin typeface="Calibri" panose="020F0502020204030204" charset="0"/>
                <a:ea typeface="宋体" panose="02010600030101010101" pitchFamily="2" charset="-122"/>
                <a:cs typeface="Calibri" panose="020F0502020204030204" charset="0"/>
              </a:rPr>
              <a:t>In a word</a:t>
            </a:r>
            <a:endParaRPr lang="en-US" altLang="zh-CN" sz="2400" dirty="0">
              <a:solidFill>
                <a:srgbClr val="FF0000"/>
              </a:solidFill>
              <a:effectLst>
                <a:outerShdw blurRad="38100" dist="38100" dir="2700000" algn="tl">
                  <a:srgbClr val="000000">
                    <a:alpha val="43137"/>
                  </a:srgbClr>
                </a:outerShdw>
              </a:effectLst>
              <a:latin typeface="Calibri" panose="020F0502020204030204" charset="0"/>
              <a:ea typeface="宋体" panose="02010600030101010101" pitchFamily="2" charset="-122"/>
              <a:cs typeface="Calibri" panose="020F0502020204030204" charset="0"/>
            </a:endParaRPr>
          </a:p>
        </p:txBody>
      </p:sp>
      <p:sp>
        <p:nvSpPr>
          <p:cNvPr id="11" name="矩形 10">
            <a:hlinkClick r:id="rId1" action="ppaction://hlinksldjump"/>
          </p:cNvPr>
          <p:cNvSpPr/>
          <p:nvPr/>
        </p:nvSpPr>
        <p:spPr>
          <a:xfrm>
            <a:off x="3724275" y="2249170"/>
            <a:ext cx="4683760" cy="481965"/>
          </a:xfrm>
          <a:prstGeom prst="rect">
            <a:avLst/>
          </a:prstGeom>
          <a:noFill/>
          <a:ln w="12700">
            <a:noFill/>
          </a:ln>
        </p:spPr>
        <p:txBody>
          <a:bodyPr anchor="ctr"/>
          <a:lstStyle>
            <a:lvl1pPr algn="l" defTabSz="914400" rtl="0" eaLnBrk="1" latinLnBrk="0" hangingPunct="1">
              <a:lnSpc>
                <a:spcPct val="90000"/>
              </a:lnSpc>
              <a:spcBef>
                <a:spcPct val="0"/>
              </a:spcBef>
              <a:buNone/>
              <a:defRPr sz="3200" b="1" kern="1200" baseline="0">
                <a:solidFill>
                  <a:schemeClr val="accent1"/>
                </a:solidFill>
                <a:effectLst/>
                <a:latin typeface="Arial" panose="020B0604020202020204" pitchFamily="34" charset="0"/>
                <a:ea typeface="+mn-ea"/>
                <a:cs typeface="+mj-cs"/>
              </a:defRPr>
            </a:lvl1pPr>
          </a:lstStyle>
          <a:p>
            <a:pPr lvl="0" algn="ctr"/>
            <a:r>
              <a:rPr lang="en-US" altLang="zh-CN" sz="2400" dirty="0">
                <a:solidFill>
                  <a:srgbClr val="FF0000"/>
                </a:solidFill>
                <a:effectLst>
                  <a:outerShdw blurRad="38100" dist="38100" dir="2700000" algn="tl">
                    <a:srgbClr val="000000">
                      <a:alpha val="43137"/>
                    </a:srgbClr>
                  </a:outerShdw>
                </a:effectLst>
                <a:latin typeface="Calibri" panose="020F0502020204030204" charset="0"/>
                <a:ea typeface="宋体" panose="02010600030101010101" pitchFamily="2" charset="-122"/>
                <a:cs typeface="Calibri" panose="020F0502020204030204" charset="0"/>
              </a:rPr>
              <a:t>The most important factor is that</a:t>
            </a:r>
            <a:r>
              <a:rPr lang="en-US" altLang="zh-CN" sz="2400" dirty="0">
                <a:solidFill>
                  <a:srgbClr val="FF0000"/>
                </a:solidFill>
                <a:effectLst>
                  <a:outerShdw blurRad="38100" dist="38100" dir="2700000" algn="tl">
                    <a:srgbClr val="000000">
                      <a:alpha val="43137"/>
                    </a:srgbClr>
                  </a:outerShdw>
                </a:effectLst>
                <a:latin typeface="Calibri" panose="020F0502020204030204" charset="0"/>
                <a:cs typeface="Calibri" panose="020F0502020204030204" charset="0"/>
                <a:sym typeface="+mn-ea"/>
              </a:rPr>
              <a:t>/</a:t>
            </a:r>
            <a:endParaRPr lang="en-US" altLang="zh-CN" sz="2400" dirty="0">
              <a:solidFill>
                <a:srgbClr val="FF0000"/>
              </a:solidFill>
              <a:effectLst>
                <a:outerShdw blurRad="38100" dist="38100" dir="2700000" algn="tl">
                  <a:srgbClr val="000000">
                    <a:alpha val="43137"/>
                  </a:srgbClr>
                </a:outerShdw>
              </a:effectLst>
              <a:latin typeface="Calibri" panose="020F0502020204030204" charset="0"/>
              <a:ea typeface="宋体" panose="02010600030101010101" pitchFamily="2" charset="-122"/>
              <a:cs typeface="Calibri" panose="020F0502020204030204" charset="0"/>
            </a:endParaRPr>
          </a:p>
        </p:txBody>
      </p:sp>
      <p:sp>
        <p:nvSpPr>
          <p:cNvPr id="12" name="矩形 11">
            <a:hlinkClick r:id="rId1" action="ppaction://hlinksldjump"/>
          </p:cNvPr>
          <p:cNvSpPr/>
          <p:nvPr/>
        </p:nvSpPr>
        <p:spPr>
          <a:xfrm>
            <a:off x="207628" y="1578082"/>
            <a:ext cx="6633304" cy="482240"/>
          </a:xfrm>
          <a:prstGeom prst="rect">
            <a:avLst/>
          </a:prstGeom>
          <a:noFill/>
          <a:ln w="12700">
            <a:noFill/>
          </a:ln>
        </p:spPr>
        <p:txBody>
          <a:bodyPr anchor="ctr"/>
          <a:lstStyle>
            <a:lvl1pPr algn="l" defTabSz="914400" rtl="0" eaLnBrk="1" latinLnBrk="0" hangingPunct="1">
              <a:lnSpc>
                <a:spcPct val="90000"/>
              </a:lnSpc>
              <a:spcBef>
                <a:spcPct val="0"/>
              </a:spcBef>
              <a:buNone/>
              <a:defRPr sz="3200" b="1" kern="1200" baseline="0">
                <a:solidFill>
                  <a:schemeClr val="accent1"/>
                </a:solidFill>
                <a:effectLst/>
                <a:latin typeface="Arial" panose="020B0604020202020204" pitchFamily="34" charset="0"/>
                <a:ea typeface="+mn-ea"/>
                <a:cs typeface="+mj-cs"/>
              </a:defRPr>
            </a:lvl1pPr>
          </a:lstStyle>
          <a:p>
            <a:pPr lvl="0" algn="ctr"/>
            <a:r>
              <a:rPr lang="en-US" altLang="zh-CN" sz="2400" dirty="0">
                <a:solidFill>
                  <a:srgbClr val="FF0000"/>
                </a:solidFill>
                <a:effectLst>
                  <a:outerShdw blurRad="38100" dist="38100" dir="2700000" algn="tl">
                    <a:srgbClr val="000000">
                      <a:alpha val="43137"/>
                    </a:srgbClr>
                  </a:outerShdw>
                </a:effectLst>
                <a:latin typeface="Calibri" panose="020F0502020204030204" charset="0"/>
                <a:ea typeface="宋体" panose="02010600030101010101" pitchFamily="2" charset="-122"/>
                <a:cs typeface="Calibri" panose="020F0502020204030204" charset="0"/>
              </a:rPr>
              <a:t>What's more/In addition/ Furthermore/Moreover</a:t>
            </a:r>
            <a:endParaRPr lang="en-US" altLang="zh-CN" sz="2400" dirty="0">
              <a:solidFill>
                <a:srgbClr val="FF0000"/>
              </a:solidFill>
              <a:effectLst>
                <a:outerShdw blurRad="38100" dist="38100" dir="2700000" algn="tl">
                  <a:srgbClr val="000000">
                    <a:alpha val="43137"/>
                  </a:srgbClr>
                </a:outerShdw>
              </a:effectLst>
              <a:latin typeface="Calibri" panose="020F0502020204030204" charset="0"/>
              <a:ea typeface="宋体" panose="02010600030101010101" pitchFamily="2" charset="-122"/>
              <a:cs typeface="Calibri" panose="020F0502020204030204" charset="0"/>
            </a:endParaRPr>
          </a:p>
        </p:txBody>
      </p:sp>
      <p:sp>
        <p:nvSpPr>
          <p:cNvPr id="13" name="矩形 12">
            <a:hlinkClick r:id="rId1" action="ppaction://hlinksldjump"/>
          </p:cNvPr>
          <p:cNvSpPr/>
          <p:nvPr/>
        </p:nvSpPr>
        <p:spPr>
          <a:xfrm>
            <a:off x="6017260" y="300990"/>
            <a:ext cx="2946400" cy="481965"/>
          </a:xfrm>
          <a:prstGeom prst="rect">
            <a:avLst/>
          </a:prstGeom>
          <a:noFill/>
          <a:ln w="12700">
            <a:noFill/>
          </a:ln>
        </p:spPr>
        <p:txBody>
          <a:bodyPr anchor="ctr"/>
          <a:lstStyle>
            <a:lvl1pPr algn="l" defTabSz="914400" rtl="0" eaLnBrk="1" latinLnBrk="0" hangingPunct="1">
              <a:lnSpc>
                <a:spcPct val="90000"/>
              </a:lnSpc>
              <a:spcBef>
                <a:spcPct val="0"/>
              </a:spcBef>
              <a:buNone/>
              <a:defRPr sz="3200" b="1" kern="1200" baseline="0">
                <a:solidFill>
                  <a:schemeClr val="accent1"/>
                </a:solidFill>
                <a:effectLst/>
                <a:latin typeface="Arial" panose="020B0604020202020204" pitchFamily="34" charset="0"/>
                <a:ea typeface="+mn-ea"/>
                <a:cs typeface="+mj-cs"/>
              </a:defRPr>
            </a:lvl1pPr>
          </a:lstStyle>
          <a:p>
            <a:pPr lvl="0" algn="ctr"/>
            <a:r>
              <a:rPr lang="en-US" altLang="zh-CN" sz="2400" dirty="0">
                <a:solidFill>
                  <a:srgbClr val="FF0000"/>
                </a:solidFill>
                <a:effectLst>
                  <a:outerShdw blurRad="38100" dist="38100" dir="2700000" algn="tl">
                    <a:srgbClr val="000000">
                      <a:alpha val="43137"/>
                    </a:srgbClr>
                  </a:outerShdw>
                </a:effectLst>
                <a:latin typeface="Calibri" panose="020F0502020204030204" charset="0"/>
                <a:ea typeface="宋体" panose="02010600030101010101" pitchFamily="2" charset="-122"/>
                <a:cs typeface="Calibri" panose="020F0502020204030204" charset="0"/>
              </a:rPr>
              <a:t>                                                         First and foremost/</a:t>
            </a:r>
            <a:endParaRPr lang="zh-CN" altLang="en-US" sz="2400" dirty="0">
              <a:solidFill>
                <a:srgbClr val="FF0000"/>
              </a:solidFill>
              <a:effectLst>
                <a:outerShdw blurRad="38100" dist="38100" dir="2700000" algn="tl">
                  <a:srgbClr val="000000">
                    <a:alpha val="43137"/>
                  </a:srgbClr>
                </a:outerShdw>
              </a:effectLst>
              <a:latin typeface="Calibri" panose="020F0502020204030204" charset="0"/>
              <a:ea typeface="宋体" panose="02010600030101010101" pitchFamily="2" charset="-122"/>
              <a:cs typeface="Calibri" panose="020F0502020204030204" charset="0"/>
            </a:endParaRPr>
          </a:p>
        </p:txBody>
      </p:sp>
      <p:sp>
        <p:nvSpPr>
          <p:cNvPr id="14" name="文本框 13"/>
          <p:cNvSpPr txBox="1"/>
          <p:nvPr/>
        </p:nvSpPr>
        <p:spPr>
          <a:xfrm>
            <a:off x="152149" y="834097"/>
            <a:ext cx="1424305" cy="460375"/>
          </a:xfrm>
          <a:prstGeom prst="rect">
            <a:avLst/>
          </a:prstGeom>
          <a:noFill/>
        </p:spPr>
        <p:txBody>
          <a:bodyPr wrap="none" rtlCol="0" anchor="t">
            <a:spAutoFit/>
          </a:bodyPr>
          <a:lstStyle/>
          <a:p>
            <a:pPr lvl="0" algn="ctr"/>
            <a:r>
              <a:rPr lang="en-US" altLang="zh-CN" sz="2400" b="1" dirty="0">
                <a:solidFill>
                  <a:srgbClr val="FF0000"/>
                </a:solidFill>
                <a:effectLst>
                  <a:outerShdw blurRad="38100" dist="38100" dir="2700000" algn="tl">
                    <a:srgbClr val="000000">
                      <a:alpha val="43137"/>
                    </a:srgbClr>
                  </a:outerShdw>
                </a:effectLst>
                <a:latin typeface="Calibri" panose="020F0502020204030204" charset="0"/>
                <a:cs typeface="Calibri" panose="020F0502020204030204" charset="0"/>
                <a:sym typeface="+mn-ea"/>
              </a:rPr>
              <a:t>First of all</a:t>
            </a:r>
            <a:endParaRPr lang="en-US" altLang="zh-CN" sz="2400" b="1" dirty="0">
              <a:solidFill>
                <a:srgbClr val="FF0000"/>
              </a:solidFill>
              <a:effectLst>
                <a:outerShdw blurRad="38100" dist="38100" dir="2700000" algn="tl">
                  <a:srgbClr val="000000">
                    <a:alpha val="43137"/>
                  </a:srgbClr>
                </a:outerShdw>
              </a:effectLst>
              <a:latin typeface="Calibri" panose="020F0502020204030204" charset="0"/>
              <a:cs typeface="Calibri" panose="020F0502020204030204" charset="0"/>
              <a:sym typeface="+mn-ea"/>
            </a:endParaRPr>
          </a:p>
        </p:txBody>
      </p:sp>
      <p:sp>
        <p:nvSpPr>
          <p:cNvPr id="15" name="文本框 14"/>
          <p:cNvSpPr txBox="1"/>
          <p:nvPr/>
        </p:nvSpPr>
        <p:spPr>
          <a:xfrm>
            <a:off x="6703052" y="1174214"/>
            <a:ext cx="1853565" cy="460375"/>
          </a:xfrm>
          <a:prstGeom prst="rect">
            <a:avLst/>
          </a:prstGeom>
          <a:noFill/>
        </p:spPr>
        <p:txBody>
          <a:bodyPr wrap="none" rtlCol="0" anchor="t">
            <a:spAutoFit/>
          </a:bodyPr>
          <a:lstStyle/>
          <a:p>
            <a:r>
              <a:rPr lang="en-US" altLang="zh-CN" sz="2400" b="1" dirty="0">
                <a:solidFill>
                  <a:srgbClr val="FF0000"/>
                </a:solidFill>
                <a:effectLst>
                  <a:outerShdw blurRad="38100" dist="38100" dir="2700000" algn="tl">
                    <a:srgbClr val="000000">
                      <a:alpha val="43137"/>
                    </a:srgbClr>
                  </a:outerShdw>
                </a:effectLst>
                <a:latin typeface="Calibri" panose="020F0502020204030204" charset="0"/>
                <a:cs typeface="Calibri" panose="020F0502020204030204" charset="0"/>
                <a:sym typeface="+mn-ea"/>
              </a:rPr>
              <a:t>Additionally/</a:t>
            </a:r>
            <a:endParaRPr lang="en-US" altLang="zh-CN" sz="2400" b="1" dirty="0">
              <a:solidFill>
                <a:srgbClr val="FF0000"/>
              </a:solidFill>
              <a:effectLst>
                <a:outerShdw blurRad="38100" dist="38100" dir="2700000" algn="tl">
                  <a:srgbClr val="000000">
                    <a:alpha val="43137"/>
                  </a:srgbClr>
                </a:outerShdw>
              </a:effectLst>
              <a:latin typeface="Calibri" panose="020F0502020204030204" charset="0"/>
              <a:cs typeface="Calibri" panose="020F0502020204030204" charset="0"/>
              <a:sym typeface="+mn-ea"/>
            </a:endParaRPr>
          </a:p>
        </p:txBody>
      </p:sp>
      <p:sp>
        <p:nvSpPr>
          <p:cNvPr id="16" name="文本框 15"/>
          <p:cNvSpPr txBox="1"/>
          <p:nvPr/>
        </p:nvSpPr>
        <p:spPr>
          <a:xfrm>
            <a:off x="101839" y="2637270"/>
            <a:ext cx="1358265" cy="460375"/>
          </a:xfrm>
          <a:prstGeom prst="rect">
            <a:avLst/>
          </a:prstGeom>
          <a:noFill/>
        </p:spPr>
        <p:txBody>
          <a:bodyPr wrap="none" rtlCol="0" anchor="t">
            <a:spAutoFit/>
          </a:bodyPr>
          <a:lstStyle/>
          <a:p>
            <a:r>
              <a:rPr lang="en-US" altLang="zh-CN" sz="2400" b="1" dirty="0">
                <a:solidFill>
                  <a:srgbClr val="FF0000"/>
                </a:solidFill>
                <a:effectLst>
                  <a:outerShdw blurRad="38100" dist="38100" dir="2700000" algn="tl">
                    <a:srgbClr val="000000">
                      <a:alpha val="43137"/>
                    </a:srgbClr>
                  </a:outerShdw>
                </a:effectLst>
                <a:latin typeface="Calibri" panose="020F0502020204030204" charset="0"/>
                <a:cs typeface="Calibri" panose="020F0502020204030204" charset="0"/>
                <a:sym typeface="+mn-ea"/>
              </a:rPr>
              <a:t>Above all</a:t>
            </a:r>
            <a:endParaRPr lang="en-US" altLang="zh-CN" sz="2400" b="1" dirty="0">
              <a:solidFill>
                <a:srgbClr val="FF0000"/>
              </a:solidFill>
              <a:effectLst>
                <a:outerShdw blurRad="38100" dist="38100" dir="2700000" algn="tl">
                  <a:srgbClr val="000000">
                    <a:alpha val="43137"/>
                  </a:srgbClr>
                </a:outerShdw>
              </a:effectLst>
              <a:latin typeface="Calibri" panose="020F0502020204030204" charset="0"/>
              <a:cs typeface="Calibri" panose="020F0502020204030204" charset="0"/>
              <a:sym typeface="+mn-ea"/>
            </a:endParaRPr>
          </a:p>
        </p:txBody>
      </p:sp>
      <p:sp>
        <p:nvSpPr>
          <p:cNvPr id="3" name="矩形 2">
            <a:hlinkClick r:id="rId1" action="ppaction://hlinksldjump"/>
          </p:cNvPr>
          <p:cNvSpPr/>
          <p:nvPr/>
        </p:nvSpPr>
        <p:spPr>
          <a:xfrm>
            <a:off x="5838825" y="3041650"/>
            <a:ext cx="2717800" cy="481965"/>
          </a:xfrm>
          <a:prstGeom prst="rect">
            <a:avLst/>
          </a:prstGeom>
          <a:noFill/>
          <a:ln w="12700">
            <a:noFill/>
          </a:ln>
        </p:spPr>
        <p:txBody>
          <a:bodyPr anchor="ctr"/>
          <a:lstStyle>
            <a:lvl1pPr algn="l" defTabSz="914400" rtl="0" eaLnBrk="1" latinLnBrk="0" hangingPunct="1">
              <a:lnSpc>
                <a:spcPct val="90000"/>
              </a:lnSpc>
              <a:spcBef>
                <a:spcPct val="0"/>
              </a:spcBef>
              <a:buNone/>
              <a:defRPr sz="3200" b="1" kern="1200" baseline="0">
                <a:solidFill>
                  <a:schemeClr val="accent1"/>
                </a:solidFill>
                <a:effectLst/>
                <a:latin typeface="Arial" panose="020B0604020202020204" pitchFamily="34" charset="0"/>
                <a:ea typeface="+mn-ea"/>
                <a:cs typeface="+mj-cs"/>
              </a:defRPr>
            </a:lvl1pPr>
          </a:lstStyle>
          <a:p>
            <a:pPr lvl="0" algn="ctr"/>
            <a:r>
              <a:rPr lang="en-US" altLang="zh-CN" sz="2400" dirty="0">
                <a:solidFill>
                  <a:srgbClr val="FF0000"/>
                </a:solidFill>
                <a:effectLst>
                  <a:outerShdw blurRad="38100" dist="38100" dir="2700000" algn="tl">
                    <a:srgbClr val="000000">
                      <a:alpha val="43137"/>
                    </a:srgbClr>
                  </a:outerShdw>
                </a:effectLst>
                <a:latin typeface="Calibri" panose="020F0502020204030204" charset="0"/>
                <a:ea typeface="宋体" panose="02010600030101010101" pitchFamily="2" charset="-122"/>
                <a:cs typeface="Calibri" panose="020F0502020204030204" charset="0"/>
              </a:rPr>
              <a:t>All in all/ In short/</a:t>
            </a:r>
            <a:endParaRPr lang="en-US" altLang="zh-CN" sz="2400" dirty="0">
              <a:solidFill>
                <a:srgbClr val="FF0000"/>
              </a:solidFill>
              <a:effectLst>
                <a:outerShdw blurRad="38100" dist="38100" dir="2700000" algn="tl">
                  <a:srgbClr val="000000">
                    <a:alpha val="43137"/>
                  </a:srgbClr>
                </a:outerShdw>
              </a:effectLst>
              <a:latin typeface="Calibri" panose="020F0502020204030204" charset="0"/>
              <a:ea typeface="宋体" panose="02010600030101010101" pitchFamily="2" charset="-122"/>
              <a:cs typeface="Calibri" panose="020F050202020403020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strips(downLeft)">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trips(downLeft)">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strips(downLeft)">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strips(downLeft)">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strips(downLeft)">
                                      <p:cBhvr>
                                        <p:cTn id="32" dur="500"/>
                                        <p:tgtEl>
                                          <p:spTgt spid="11"/>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strips(downLeft)">
                                      <p:cBhvr>
                                        <p:cTn id="35" dur="500"/>
                                        <p:tgtEl>
                                          <p:spTgt spid="16"/>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3"/>
                                        </p:tgtEl>
                                        <p:attrNameLst>
                                          <p:attrName>style.visibility</p:attrName>
                                        </p:attrNameLst>
                                      </p:cBhvr>
                                      <p:to>
                                        <p:strVal val="visible"/>
                                      </p:to>
                                    </p:set>
                                    <p:animEffect transition="in" filter="strips(downLeft)">
                                      <p:cBhvr>
                                        <p:cTn id="40" dur="500"/>
                                        <p:tgtEl>
                                          <p:spTgt spid="3"/>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strips(downLeft)">
                                      <p:cBhvr>
                                        <p:cTn id="4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10" grpId="0"/>
      <p:bldP spid="10" grpId="1"/>
      <p:bldP spid="11" grpId="0"/>
      <p:bldP spid="11" grpId="1"/>
      <p:bldP spid="12" grpId="0"/>
      <p:bldP spid="12" grpId="1"/>
      <p:bldP spid="13" grpId="0"/>
      <p:bldP spid="13" grpId="1"/>
      <p:bldP spid="14" grpId="0"/>
      <p:bldP spid="14" grpId="1"/>
      <p:bldP spid="15" grpId="0"/>
      <p:bldP spid="15" grpId="1"/>
      <p:bldP spid="16" grpId="0"/>
      <p:bldP spid="16" grpId="1"/>
      <p:bldP spid="3" grpId="0"/>
      <p:bldP spid="3"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95580" y="659130"/>
            <a:ext cx="8753475" cy="2443480"/>
          </a:xfrm>
        </p:spPr>
        <p:txBody>
          <a:bodyPr>
            <a:normAutofit/>
          </a:bodyPr>
          <a:lstStyle/>
          <a:p>
            <a:pPr marL="0" indent="0" algn="just" fontAlgn="auto">
              <a:lnSpc>
                <a:spcPct val="110000"/>
              </a:lnSpc>
              <a:spcBef>
                <a:spcPts val="0"/>
              </a:spcBef>
              <a:buNone/>
            </a:pPr>
            <a:r>
              <a:rPr lang="en-US" altLang="zh-CN" sz="2400" b="1">
                <a:sym typeface="+mn-ea"/>
              </a:rPr>
              <a:t>     Looking forward to your early reply.</a:t>
            </a:r>
            <a:r>
              <a:rPr lang="en-US" altLang="zh-CN" sz="2400" b="1">
                <a:solidFill>
                  <a:srgbClr val="FF0000"/>
                </a:solidFill>
                <a:sym typeface="+mn-ea"/>
              </a:rPr>
              <a:t> Best wishes for you!</a:t>
            </a:r>
            <a:endParaRPr lang="en-US" altLang="zh-CN" sz="2400" b="1" dirty="0">
              <a:solidFill>
                <a:srgbClr val="FF0000"/>
              </a:solidFill>
              <a:latin typeface="Times New Roman" panose="02020603050405020304" charset="0"/>
              <a:cs typeface="Times New Roman" panose="02020603050405020304" charset="0"/>
              <a:sym typeface="+mn-ea"/>
            </a:endParaRPr>
          </a:p>
          <a:p>
            <a:pPr marL="0" indent="0" algn="just" fontAlgn="auto">
              <a:lnSpc>
                <a:spcPct val="110000"/>
              </a:lnSpc>
              <a:spcBef>
                <a:spcPts val="0"/>
              </a:spcBef>
              <a:buNone/>
            </a:pPr>
            <a:endParaRPr lang="en-US" altLang="zh-CN" sz="2400" b="1"/>
          </a:p>
          <a:p>
            <a:pPr marL="0" indent="0" algn="just">
              <a:buNone/>
            </a:pPr>
            <a:endParaRPr lang="zh-CN" altLang="en-US" sz="2400" b="1"/>
          </a:p>
        </p:txBody>
      </p:sp>
      <p:sp>
        <p:nvSpPr>
          <p:cNvPr id="9" name="文本框 8"/>
          <p:cNvSpPr txBox="1"/>
          <p:nvPr/>
        </p:nvSpPr>
        <p:spPr>
          <a:xfrm>
            <a:off x="490220" y="1767205"/>
            <a:ext cx="8536940" cy="2306955"/>
          </a:xfrm>
          <a:prstGeom prst="rect">
            <a:avLst/>
          </a:prstGeom>
          <a:noFill/>
        </p:spPr>
        <p:txBody>
          <a:bodyPr wrap="square" rtlCol="0">
            <a:spAutoFit/>
          </a:bodyPr>
          <a:lstStyle/>
          <a:p>
            <a:pPr marL="457200" indent="-457200">
              <a:buFont typeface="+mj-ea"/>
              <a:buAutoNum type="circleNumDbPlain"/>
            </a:pPr>
            <a:r>
              <a:rPr lang="zh-CN" altLang="en-US" sz="2400" b="1">
                <a:latin typeface="Calibri" panose="020F0502020204030204" charset="0"/>
              </a:rPr>
              <a:t> </a:t>
            </a:r>
            <a:r>
              <a:rPr lang="en-US" altLang="zh-CN" sz="2400" b="1">
                <a:solidFill>
                  <a:srgbClr val="FF0000"/>
                </a:solidFill>
                <a:latin typeface="Calibri" panose="020F0502020204030204" charset="0"/>
                <a:sym typeface="+mn-ea"/>
              </a:rPr>
              <a:t> May you recover soon</a:t>
            </a:r>
            <a:r>
              <a:rPr lang="en-US" altLang="zh-CN" sz="2400" b="1">
                <a:latin typeface="Calibri" panose="020F0502020204030204" charset="0"/>
                <a:sym typeface="+mn-ea"/>
              </a:rPr>
              <a:t>. We are looking forward to your coming back.</a:t>
            </a:r>
            <a:endParaRPr lang="en-US" altLang="zh-CN" sz="2400" b="1">
              <a:latin typeface="Calibri" panose="020F0502020204030204" charset="0"/>
              <a:sym typeface="+mn-ea"/>
            </a:endParaRPr>
          </a:p>
          <a:p>
            <a:pPr marL="457200" indent="-457200">
              <a:buFont typeface="+mj-ea"/>
              <a:buAutoNum type="circleNumDbPlain"/>
            </a:pPr>
            <a:r>
              <a:rPr lang="en-US" altLang="zh-CN" sz="2400" b="1">
                <a:latin typeface="Calibri" panose="020F0502020204030204" charset="0"/>
              </a:rPr>
              <a:t>  </a:t>
            </a:r>
            <a:r>
              <a:rPr lang="en-US" altLang="zh-CN" sz="2400" b="1">
                <a:solidFill>
                  <a:srgbClr val="FF0000"/>
                </a:solidFill>
                <a:latin typeface="Calibri" panose="020F0502020204030204" charset="0"/>
              </a:rPr>
              <a:t>Wish you speedy recovery</a:t>
            </a:r>
            <a:r>
              <a:rPr lang="en-US" altLang="zh-CN" sz="2400" b="1">
                <a:latin typeface="Calibri" panose="020F0502020204030204" charset="0"/>
              </a:rPr>
              <a:t>. Don't hesitate to tell me if you could come.</a:t>
            </a:r>
            <a:endParaRPr lang="en-US" altLang="zh-CN" sz="2400" b="1">
              <a:latin typeface="Calibri" panose="020F0502020204030204" charset="0"/>
            </a:endParaRPr>
          </a:p>
          <a:p>
            <a:pPr marL="457200" indent="-457200">
              <a:buFont typeface="+mj-ea"/>
              <a:buAutoNum type="circleNumDbPlain"/>
            </a:pPr>
            <a:r>
              <a:rPr lang="en-US" altLang="zh-CN" sz="2400" b="1">
                <a:latin typeface="Calibri" panose="020F0502020204030204" charset="0"/>
              </a:rPr>
              <a:t>  I hope that </a:t>
            </a:r>
            <a:r>
              <a:rPr lang="en-US" altLang="zh-CN" sz="2400" b="1">
                <a:solidFill>
                  <a:srgbClr val="FF0000"/>
                </a:solidFill>
                <a:latin typeface="Calibri" panose="020F0502020204030204" charset="0"/>
              </a:rPr>
              <a:t>by the time this letter reaches you, you will be feeling much better.</a:t>
            </a:r>
            <a:endParaRPr lang="en-US" altLang="zh-CN" sz="2400" b="1">
              <a:solidFill>
                <a:srgbClr val="FF0000"/>
              </a:solidFill>
              <a:latin typeface="Calibri" panose="020F0502020204030204" charset="0"/>
            </a:endParaRPr>
          </a:p>
        </p:txBody>
      </p:sp>
      <p:sp>
        <p:nvSpPr>
          <p:cNvPr id="2" name="文本框 1"/>
          <p:cNvSpPr txBox="1"/>
          <p:nvPr/>
        </p:nvSpPr>
        <p:spPr>
          <a:xfrm>
            <a:off x="45720" y="0"/>
            <a:ext cx="3309620" cy="521970"/>
          </a:xfrm>
          <a:prstGeom prst="rect">
            <a:avLst/>
          </a:prstGeom>
          <a:noFill/>
        </p:spPr>
        <p:txBody>
          <a:bodyPr wrap="square" rtlCol="0">
            <a:spAutoFit/>
          </a:bodyPr>
          <a:lstStyle/>
          <a:p>
            <a:r>
              <a:rPr lang="en-US" altLang="zh-CN" sz="2800" b="1">
                <a:solidFill>
                  <a:srgbClr val="FF0000"/>
                </a:solidFill>
              </a:rPr>
              <a:t>Ending</a:t>
            </a:r>
            <a:r>
              <a:rPr lang="zh-CN" altLang="en-US" sz="2800" b="1">
                <a:solidFill>
                  <a:srgbClr val="FF0000"/>
                </a:solidFill>
              </a:rPr>
              <a:t>：</a:t>
            </a:r>
            <a:r>
              <a:rPr lang="zh-CN" altLang="en-US" sz="2800" b="1"/>
              <a:t>表达祝愿</a:t>
            </a:r>
            <a:endParaRPr lang="zh-CN" altLang="en-US" sz="2800" b="1"/>
          </a:p>
        </p:txBody>
      </p:sp>
      <p:sp>
        <p:nvSpPr>
          <p:cNvPr id="11" name="椭圆 10"/>
          <p:cNvSpPr/>
          <p:nvPr/>
        </p:nvSpPr>
        <p:spPr>
          <a:xfrm>
            <a:off x="6962775" y="0"/>
            <a:ext cx="2064385" cy="658495"/>
          </a:xfrm>
          <a:prstGeom prst="ellipse">
            <a:avLst/>
          </a:prstGeom>
          <a:solidFill>
            <a:srgbClr val="FFE669"/>
          </a:solidFill>
          <a:ln>
            <a:solidFill>
              <a:srgbClr val="FFE6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a:solidFill>
                  <a:schemeClr val="tx1"/>
                </a:solidFill>
              </a:rPr>
              <a:t>specific</a:t>
            </a:r>
            <a:endParaRPr lang="en-US" altLang="zh-CN" sz="2800" b="1">
              <a:solidFill>
                <a:schemeClr val="tx1"/>
              </a:solidFill>
            </a:endParaRPr>
          </a:p>
        </p:txBody>
      </p:sp>
      <p:sp>
        <p:nvSpPr>
          <p:cNvPr id="4" name="椭圆 3"/>
          <p:cNvSpPr/>
          <p:nvPr/>
        </p:nvSpPr>
        <p:spPr>
          <a:xfrm>
            <a:off x="4384040" y="0"/>
            <a:ext cx="2396490" cy="659130"/>
          </a:xfrm>
          <a:prstGeom prst="ellipse">
            <a:avLst/>
          </a:prstGeom>
          <a:solidFill>
            <a:srgbClr val="FFE669"/>
          </a:solidFill>
          <a:ln>
            <a:solidFill>
              <a:srgbClr val="FFE6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a:solidFill>
                  <a:schemeClr val="tx1"/>
                </a:solidFill>
              </a:rPr>
              <a:t>complete</a:t>
            </a:r>
            <a:endParaRPr lang="en-US" altLang="zh-CN" sz="2800" b="1">
              <a:solidFill>
                <a:schemeClr val="tx1"/>
              </a:solidFill>
            </a:endParaRPr>
          </a:p>
        </p:txBody>
      </p:sp>
      <p:sp>
        <p:nvSpPr>
          <p:cNvPr id="6" name="矩形 5"/>
          <p:cNvSpPr/>
          <p:nvPr/>
        </p:nvSpPr>
        <p:spPr>
          <a:xfrm>
            <a:off x="319405" y="1213485"/>
            <a:ext cx="3437255" cy="504190"/>
          </a:xfrm>
          <a:prstGeom prst="rect">
            <a:avLst/>
          </a:prstGeom>
          <a:solidFill>
            <a:srgbClr val="FFE669"/>
          </a:solidFill>
          <a:ln>
            <a:solidFill>
              <a:srgbClr val="FFE6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400" b="1">
                <a:solidFill>
                  <a:schemeClr val="tx1"/>
                </a:solidFill>
              </a:rPr>
              <a:t>(4) Send specific wishes</a:t>
            </a:r>
            <a:endParaRPr lang="en-US" altLang="zh-CN" sz="2400" b="1">
              <a:solidFill>
                <a:schemeClr val="tx1"/>
              </a:solidFill>
            </a:endParaRPr>
          </a:p>
        </p:txBody>
      </p:sp>
      <p:pic>
        <p:nvPicPr>
          <p:cNvPr id="8" name="图片 7" descr="水印"/>
          <p:cNvPicPr>
            <a:picLocks noChangeAspect="1"/>
          </p:cNvPicPr>
          <p:nvPr userDrawn="1"/>
        </p:nvPicPr>
        <p:blipFill>
          <a:blip r:embed="rId1"/>
          <a:stretch>
            <a:fillRect/>
          </a:stretch>
        </p:blipFill>
        <p:spPr>
          <a:xfrm>
            <a:off x="5186363" y="47625"/>
            <a:ext cx="3880009" cy="1255871"/>
          </a:xfrm>
          <a:prstGeom prst="rect">
            <a:avLst/>
          </a:prstGeom>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linds(horizontal)">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9">
                                            <p:txEl>
                                              <p:pRg st="0" end="0"/>
                                            </p:txEl>
                                          </p:spTgt>
                                        </p:tgtEl>
                                        <p:attrNameLst>
                                          <p:attrName>style.visibility</p:attrName>
                                        </p:attrNameLst>
                                      </p:cBhvr>
                                      <p:to>
                                        <p:strVal val="visible"/>
                                      </p:to>
                                    </p:set>
                                    <p:animEffect transition="in" filter="blinds(horizontal)">
                                      <p:cBhvr>
                                        <p:cTn id="22" dur="500"/>
                                        <p:tgtEl>
                                          <p:spTgt spid="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9">
                                            <p:txEl>
                                              <p:pRg st="1" end="1"/>
                                            </p:txEl>
                                          </p:spTgt>
                                        </p:tgtEl>
                                        <p:attrNameLst>
                                          <p:attrName>style.visibility</p:attrName>
                                        </p:attrNameLst>
                                      </p:cBhvr>
                                      <p:to>
                                        <p:strVal val="visible"/>
                                      </p:to>
                                    </p:set>
                                    <p:animEffect transition="in" filter="blinds(horizontal)">
                                      <p:cBhvr>
                                        <p:cTn id="27" dur="500"/>
                                        <p:tgtEl>
                                          <p:spTgt spid="9">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9">
                                            <p:txEl>
                                              <p:pRg st="2" end="2"/>
                                            </p:txEl>
                                          </p:spTgt>
                                        </p:tgtEl>
                                        <p:attrNameLst>
                                          <p:attrName>style.visibility</p:attrName>
                                        </p:attrNameLst>
                                      </p:cBhvr>
                                      <p:to>
                                        <p:strVal val="visible"/>
                                      </p:to>
                                    </p:set>
                                    <p:animEffect transition="in" filter="blinds(horizontal)">
                                      <p:cBhvr>
                                        <p:cTn id="32"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4" grpId="0" bldLvl="0" animBg="1"/>
      <p:bldP spid="6" grpId="0"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04845" y="0"/>
            <a:ext cx="3190240" cy="476250"/>
          </a:xfrm>
        </p:spPr>
        <p:txBody>
          <a:bodyPr>
            <a:normAutofit fontScale="90000"/>
          </a:bodyPr>
          <a:lstStyle/>
          <a:p>
            <a:pPr algn="l"/>
            <a:r>
              <a:rPr lang="en-US" altLang="zh-CN" sz="2800" b="1" i="1"/>
              <a:t>An improved-version</a:t>
            </a:r>
            <a:endParaRPr lang="en-US" altLang="zh-CN" sz="2800" b="1" i="1"/>
          </a:p>
        </p:txBody>
      </p:sp>
      <p:sp>
        <p:nvSpPr>
          <p:cNvPr id="3" name="内容占位符 2"/>
          <p:cNvSpPr>
            <a:spLocks noGrp="1"/>
          </p:cNvSpPr>
          <p:nvPr>
            <p:ph idx="1"/>
          </p:nvPr>
        </p:nvSpPr>
        <p:spPr>
          <a:xfrm>
            <a:off x="97790" y="581025"/>
            <a:ext cx="8948420" cy="3394710"/>
          </a:xfrm>
        </p:spPr>
        <p:txBody>
          <a:bodyPr>
            <a:noAutofit/>
          </a:bodyPr>
          <a:lstStyle/>
          <a:p>
            <a:pPr marL="0" indent="0" algn="just" fontAlgn="auto">
              <a:lnSpc>
                <a:spcPts val="2940"/>
              </a:lnSpc>
              <a:spcBef>
                <a:spcPts val="0"/>
              </a:spcBef>
              <a:buNone/>
            </a:pPr>
            <a:r>
              <a:rPr lang="zh-CN" altLang="en-US" sz="2700" b="1" i="1" dirty="0"/>
              <a:t>Dear </a:t>
            </a:r>
            <a:r>
              <a:rPr lang="zh-CN" altLang="en-US" sz="2700" b="1" i="1" dirty="0" smtClean="0"/>
              <a:t>Amy</a:t>
            </a:r>
            <a:r>
              <a:rPr lang="zh-CN" altLang="en-US" sz="2700" b="1" i="1" dirty="0"/>
              <a:t>,</a:t>
            </a:r>
            <a:endParaRPr lang="zh-CN" altLang="en-US" sz="2700" b="1" i="1" dirty="0"/>
          </a:p>
          <a:p>
            <a:pPr marL="0" indent="0" algn="just" fontAlgn="auto">
              <a:lnSpc>
                <a:spcPts val="2940"/>
              </a:lnSpc>
              <a:spcBef>
                <a:spcPts val="0"/>
              </a:spcBef>
              <a:buNone/>
            </a:pPr>
            <a:r>
              <a:rPr lang="zh-CN" altLang="en-US" sz="2700" b="1" i="1" dirty="0"/>
              <a:t>    </a:t>
            </a:r>
            <a:r>
              <a:rPr lang="zh-CN" altLang="en-US" sz="2700" b="1" i="1" dirty="0">
                <a:solidFill>
                  <a:srgbClr val="FF0000"/>
                </a:solidFill>
              </a:rPr>
              <a:t>I am so sorry to learn that </a:t>
            </a:r>
            <a:r>
              <a:rPr lang="zh-CN" altLang="en-US" sz="2700" b="1" i="1" dirty="0"/>
              <a:t>you suddenly </a:t>
            </a:r>
            <a:r>
              <a:rPr lang="zh-CN" altLang="en-US" sz="2700" b="1" i="1" dirty="0">
                <a:solidFill>
                  <a:srgbClr val="FF0000"/>
                </a:solidFill>
              </a:rPr>
              <a:t>fell ill</a:t>
            </a:r>
            <a:r>
              <a:rPr lang="zh-CN" altLang="en-US" sz="2700" b="1" i="1" dirty="0"/>
              <a:t>. </a:t>
            </a:r>
            <a:r>
              <a:rPr lang="zh-CN" altLang="en-US" sz="2700" b="1" i="1" dirty="0">
                <a:solidFill>
                  <a:srgbClr val="FF0000"/>
                </a:solidFill>
              </a:rPr>
              <a:t>Hopefully</a:t>
            </a:r>
            <a:r>
              <a:rPr lang="zh-CN" altLang="en-US" sz="2700" b="1" i="1" dirty="0"/>
              <a:t> you</a:t>
            </a:r>
            <a:r>
              <a:rPr lang="en-US" altLang="zh-CN" sz="2700" b="1" i="1" dirty="0"/>
              <a:t>'</a:t>
            </a:r>
            <a:r>
              <a:rPr lang="zh-CN" altLang="en-US" sz="2700" b="1" i="1" dirty="0"/>
              <a:t>ll soon be all right.</a:t>
            </a:r>
            <a:endParaRPr lang="zh-CN" altLang="en-US" sz="2700" b="1" i="1" dirty="0"/>
          </a:p>
          <a:p>
            <a:pPr marL="0" indent="0" algn="just" fontAlgn="auto">
              <a:lnSpc>
                <a:spcPts val="2940"/>
              </a:lnSpc>
              <a:spcBef>
                <a:spcPts val="0"/>
              </a:spcBef>
              <a:buNone/>
            </a:pPr>
            <a:r>
              <a:rPr lang="zh-CN" altLang="en-US" sz="2700" b="1" i="1" dirty="0"/>
              <a:t>    </a:t>
            </a:r>
            <a:r>
              <a:rPr lang="zh-CN" altLang="en-US" sz="2700" b="1" i="1" dirty="0">
                <a:solidFill>
                  <a:srgbClr val="FF0000"/>
                </a:solidFill>
              </a:rPr>
              <a:t>As scheduled, </a:t>
            </a:r>
            <a:r>
              <a:rPr lang="zh-CN" altLang="en-US" sz="2700" b="1" i="1" dirty="0"/>
              <a:t>our football match will take place next Saturday. I would greatly appreciate it if you could take part in it </a:t>
            </a:r>
            <a:r>
              <a:rPr lang="zh-CN" altLang="en-US" sz="2700" b="1" i="1" dirty="0">
                <a:solidFill>
                  <a:srgbClr val="FF0000"/>
                </a:solidFill>
              </a:rPr>
              <a:t>by then</a:t>
            </a:r>
            <a:r>
              <a:rPr lang="zh-CN" altLang="en-US" sz="2700" b="1" i="1" dirty="0"/>
              <a:t>. </a:t>
            </a:r>
            <a:r>
              <a:rPr lang="zh-CN" altLang="en-US" sz="2700" b="1" i="1" dirty="0">
                <a:solidFill>
                  <a:srgbClr val="FF0000"/>
                </a:solidFill>
              </a:rPr>
              <a:t>By the way</a:t>
            </a:r>
            <a:r>
              <a:rPr lang="zh-CN" altLang="en-US" sz="2700" b="1" i="1" dirty="0"/>
              <a:t>, our traditional Dragon Boat Festival is coming next month. My family and I are all </a:t>
            </a:r>
            <a:r>
              <a:rPr lang="zh-CN" altLang="en-US" sz="2700" b="1" i="1" dirty="0">
                <a:solidFill>
                  <a:srgbClr val="FF0000"/>
                </a:solidFill>
              </a:rPr>
              <a:t>expecting your coming to enjoy the authentic festive atmosphere with us.</a:t>
            </a:r>
            <a:endParaRPr lang="zh-CN" altLang="en-US" sz="2700" b="1" i="1" dirty="0">
              <a:solidFill>
                <a:srgbClr val="FF0000"/>
              </a:solidFill>
            </a:endParaRPr>
          </a:p>
          <a:p>
            <a:pPr marL="0" indent="0" algn="just" fontAlgn="auto">
              <a:lnSpc>
                <a:spcPts val="2940"/>
              </a:lnSpc>
              <a:spcBef>
                <a:spcPts val="0"/>
              </a:spcBef>
              <a:buNone/>
            </a:pPr>
            <a:r>
              <a:rPr lang="zh-CN" altLang="en-US" sz="2700" b="1" i="1" dirty="0"/>
              <a:t>    </a:t>
            </a:r>
            <a:r>
              <a:rPr lang="en-US" altLang="zh-CN" sz="2700" b="1" i="1" dirty="0">
                <a:solidFill>
                  <a:srgbClr val="FF0000"/>
                </a:solidFill>
                <a:latin typeface="Calibri" panose="020F0502020204030204" charset="0"/>
                <a:sym typeface="+mn-ea"/>
              </a:rPr>
              <a:t>Wish you speedy recovery</a:t>
            </a:r>
            <a:r>
              <a:rPr lang="en-US" altLang="zh-CN" sz="2700" b="1" i="1" dirty="0">
                <a:latin typeface="Calibri" panose="020F0502020204030204" charset="0"/>
                <a:sym typeface="+mn-ea"/>
              </a:rPr>
              <a:t>. Don't hesitate to tell me if you could come.</a:t>
            </a:r>
            <a:r>
              <a:rPr lang="zh-CN" altLang="en-US" sz="2700" b="1" i="1" dirty="0"/>
              <a:t>                </a:t>
            </a:r>
            <a:endParaRPr lang="zh-CN" altLang="en-US" sz="2700" b="1" i="1" dirty="0"/>
          </a:p>
          <a:p>
            <a:pPr marL="0" indent="0" algn="r" fontAlgn="auto">
              <a:lnSpc>
                <a:spcPts val="2940"/>
              </a:lnSpc>
              <a:spcBef>
                <a:spcPts val="0"/>
              </a:spcBef>
              <a:buNone/>
            </a:pPr>
            <a:r>
              <a:rPr lang="zh-CN" altLang="en-US" sz="2700" b="1" i="1" dirty="0"/>
              <a:t>                                                                                                      </a:t>
            </a:r>
            <a:r>
              <a:rPr lang="en-US" altLang="zh-CN" sz="2700" b="1" i="1" dirty="0"/>
              <a:t>Yours,                                                                                                                                                               Li Hua</a:t>
            </a:r>
            <a:endParaRPr lang="en-US" altLang="zh-CN" sz="2700" b="1" i="1" dirty="0"/>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641350" y="699135"/>
            <a:ext cx="7593330" cy="504190"/>
          </a:xfrm>
          <a:prstGeom prst="rect">
            <a:avLst/>
          </a:prstGeom>
          <a:solidFill>
            <a:srgbClr val="FFE669"/>
          </a:solidFill>
          <a:ln>
            <a:solidFill>
              <a:srgbClr val="FFE6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400" b="1">
                <a:solidFill>
                  <a:schemeClr val="tx1"/>
                </a:solidFill>
              </a:rPr>
              <a:t>(1)  Use authentic expressions to communicate properly</a:t>
            </a:r>
            <a:endParaRPr lang="en-US" altLang="zh-CN" sz="2400" b="1">
              <a:solidFill>
                <a:schemeClr val="tx1"/>
              </a:solidFill>
            </a:endParaRPr>
          </a:p>
        </p:txBody>
      </p:sp>
      <p:sp>
        <p:nvSpPr>
          <p:cNvPr id="5" name="矩形 4"/>
          <p:cNvSpPr/>
          <p:nvPr/>
        </p:nvSpPr>
        <p:spPr>
          <a:xfrm>
            <a:off x="654050" y="1533525"/>
            <a:ext cx="7567930" cy="504190"/>
          </a:xfrm>
          <a:prstGeom prst="rect">
            <a:avLst/>
          </a:prstGeom>
          <a:solidFill>
            <a:srgbClr val="FFE669"/>
          </a:solidFill>
          <a:ln>
            <a:solidFill>
              <a:srgbClr val="FFE6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400" b="1">
                <a:solidFill>
                  <a:schemeClr val="tx1"/>
                </a:solidFill>
              </a:rPr>
              <a:t>(2) Use varied structures to state clearly and smoothly </a:t>
            </a:r>
            <a:endParaRPr lang="en-US" altLang="zh-CN" sz="2400" b="1">
              <a:solidFill>
                <a:schemeClr val="tx1"/>
              </a:solidFill>
            </a:endParaRPr>
          </a:p>
        </p:txBody>
      </p:sp>
      <p:sp>
        <p:nvSpPr>
          <p:cNvPr id="9" name="矩形 8"/>
          <p:cNvSpPr/>
          <p:nvPr/>
        </p:nvSpPr>
        <p:spPr>
          <a:xfrm>
            <a:off x="654050" y="2319655"/>
            <a:ext cx="6934200" cy="504190"/>
          </a:xfrm>
          <a:prstGeom prst="rect">
            <a:avLst/>
          </a:prstGeom>
          <a:solidFill>
            <a:srgbClr val="FFE669"/>
          </a:solidFill>
          <a:ln>
            <a:solidFill>
              <a:srgbClr val="FFE6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400" b="1">
                <a:solidFill>
                  <a:schemeClr val="tx1"/>
                </a:solidFill>
              </a:rPr>
              <a:t>(3) Use proper conjunctives to state logically</a:t>
            </a:r>
            <a:endParaRPr lang="en-US" altLang="zh-CN" sz="2400" b="1">
              <a:solidFill>
                <a:schemeClr val="tx1"/>
              </a:solidFill>
            </a:endParaRPr>
          </a:p>
        </p:txBody>
      </p:sp>
      <p:sp>
        <p:nvSpPr>
          <p:cNvPr id="6" name="文本框 5"/>
          <p:cNvSpPr txBox="1"/>
          <p:nvPr/>
        </p:nvSpPr>
        <p:spPr>
          <a:xfrm>
            <a:off x="654050" y="3324860"/>
            <a:ext cx="5982970" cy="1383665"/>
          </a:xfrm>
          <a:prstGeom prst="rect">
            <a:avLst/>
          </a:prstGeom>
          <a:solidFill>
            <a:srgbClr val="FFE669"/>
          </a:solidFill>
        </p:spPr>
        <p:txBody>
          <a:bodyPr wrap="square" rtlCol="0" anchor="t">
            <a:spAutoFit/>
          </a:bodyPr>
          <a:lstStyle/>
          <a:p>
            <a:pPr marL="457200" indent="-457200" algn="l">
              <a:buFont typeface="Wingdings" panose="05000000000000000000" charset="0"/>
              <a:buChar char="Ø"/>
            </a:pPr>
            <a:r>
              <a:rPr lang="en-US" altLang="zh-CN" sz="2800" b="1" dirty="0" smtClean="0">
                <a:solidFill>
                  <a:srgbClr val="FF0000"/>
                </a:solidFill>
                <a:sym typeface="+mn-ea"/>
              </a:rPr>
              <a:t>language:  </a:t>
            </a:r>
            <a:r>
              <a:rPr lang="en-US" altLang="zh-CN" sz="2800" b="1" dirty="0" smtClean="0">
                <a:solidFill>
                  <a:schemeClr val="tx1"/>
                </a:solidFill>
                <a:sym typeface="+mn-ea"/>
              </a:rPr>
              <a:t>varied/authentic</a:t>
            </a:r>
            <a:endParaRPr lang="en-US" altLang="zh-CN" sz="2800" b="1" dirty="0" smtClean="0">
              <a:solidFill>
                <a:schemeClr val="tx1"/>
              </a:solidFill>
              <a:sym typeface="+mn-ea"/>
            </a:endParaRPr>
          </a:p>
          <a:p>
            <a:pPr marL="457200" indent="-457200" algn="l">
              <a:buFont typeface="Wingdings" panose="05000000000000000000" charset="0"/>
              <a:buChar char="Ø"/>
            </a:pPr>
            <a:r>
              <a:rPr lang="en-US" altLang="zh-CN" sz="2800" b="1" dirty="0" smtClean="0">
                <a:solidFill>
                  <a:srgbClr val="FF0000"/>
                </a:solidFill>
                <a:sym typeface="+mn-ea"/>
              </a:rPr>
              <a:t>content:    </a:t>
            </a:r>
            <a:r>
              <a:rPr lang="en-US" altLang="zh-CN" sz="2800" b="1" dirty="0" smtClean="0">
                <a:sym typeface="+mn-ea"/>
              </a:rPr>
              <a:t>complete/specific</a:t>
            </a:r>
            <a:endParaRPr lang="en-US" altLang="zh-CN" sz="2800" b="1" dirty="0" smtClean="0">
              <a:solidFill>
                <a:schemeClr val="tx1"/>
              </a:solidFill>
              <a:sym typeface="+mn-ea"/>
            </a:endParaRPr>
          </a:p>
          <a:p>
            <a:pPr marL="457200" indent="-457200" algn="l">
              <a:buFont typeface="Wingdings" panose="05000000000000000000" charset="0"/>
              <a:buChar char="Ø"/>
            </a:pPr>
            <a:r>
              <a:rPr lang="en-US" altLang="zh-CN" sz="2800" b="1" dirty="0" smtClean="0">
                <a:solidFill>
                  <a:srgbClr val="FF0000"/>
                </a:solidFill>
                <a:sym typeface="+mn-ea"/>
              </a:rPr>
              <a:t>structure:  </a:t>
            </a:r>
            <a:r>
              <a:rPr lang="en-US" altLang="zh-CN" sz="2800" b="1" dirty="0" smtClean="0">
                <a:solidFill>
                  <a:schemeClr val="tx1"/>
                </a:solidFill>
                <a:sym typeface="+mn-ea"/>
              </a:rPr>
              <a:t>smooth</a:t>
            </a:r>
            <a:endParaRPr lang="en-US" altLang="zh-CN" sz="2800" b="1" dirty="0" smtClean="0">
              <a:solidFill>
                <a:schemeClr val="tx1"/>
              </a:solidFill>
              <a:sym typeface="+mn-ea"/>
            </a:endParaRPr>
          </a:p>
        </p:txBody>
      </p:sp>
      <p:sp>
        <p:nvSpPr>
          <p:cNvPr id="7" name="TextBox 52"/>
          <p:cNvSpPr txBox="1"/>
          <p:nvPr/>
        </p:nvSpPr>
        <p:spPr>
          <a:xfrm>
            <a:off x="0" y="0"/>
            <a:ext cx="4222750" cy="583565"/>
          </a:xfrm>
          <a:prstGeom prst="rect">
            <a:avLst/>
          </a:prstGeom>
          <a:noFill/>
          <a:ln w="9525">
            <a:noFill/>
          </a:ln>
        </p:spPr>
        <p:txBody>
          <a:bodyPr wrap="square">
            <a:spAutoFit/>
          </a:bodyPr>
          <a:lstStyle/>
          <a:p>
            <a:r>
              <a:rPr lang="en-US" altLang="zh-CN" sz="3200" b="1" dirty="0">
                <a:solidFill>
                  <a:srgbClr val="FF0000"/>
                </a:solidFill>
                <a:latin typeface="Calibri" panose="020F0502020204030204" charset="0"/>
                <a:ea typeface="微软雅黑" panose="020B0503020204020204" charset="-122"/>
                <a:cs typeface="Calibri" panose="020F0502020204030204" charset="0"/>
              </a:rPr>
              <a:t>Summary</a:t>
            </a:r>
            <a:endParaRPr lang="en-US" altLang="zh-CN" sz="3200" b="1" dirty="0">
              <a:solidFill>
                <a:srgbClr val="FF0000"/>
              </a:solidFill>
              <a:latin typeface="Calibri" panose="020F0502020204030204" charset="0"/>
              <a:ea typeface="微软雅黑" panose="020B0503020204020204" charset="-122"/>
              <a:cs typeface="Calibri" panose="020F0502020204030204" charset="0"/>
            </a:endParaRPr>
          </a:p>
        </p:txBody>
      </p:sp>
      <p:sp>
        <p:nvSpPr>
          <p:cNvPr id="8" name="左弧形箭头 7"/>
          <p:cNvSpPr/>
          <p:nvPr/>
        </p:nvSpPr>
        <p:spPr>
          <a:xfrm>
            <a:off x="67310" y="1802130"/>
            <a:ext cx="573405" cy="1800225"/>
          </a:xfrm>
          <a:prstGeom prst="curvedRightArrow">
            <a:avLst/>
          </a:prstGeom>
          <a:gradFill>
            <a:gsLst>
              <a:gs pos="0">
                <a:srgbClr val="14CD68"/>
              </a:gs>
              <a:gs pos="100000">
                <a:srgbClr val="0B6E38"/>
              </a:gs>
            </a:gsLst>
            <a:lin ang="5400000" scaled="0"/>
          </a:gra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2" name="矩形 1"/>
          <p:cNvSpPr/>
          <p:nvPr/>
        </p:nvSpPr>
        <p:spPr>
          <a:xfrm>
            <a:off x="4222433" y="0"/>
            <a:ext cx="1268095" cy="645160"/>
          </a:xfrm>
          <a:prstGeom prst="rect">
            <a:avLst/>
          </a:prstGeom>
          <a:noFill/>
          <a:ln>
            <a:noFill/>
          </a:ln>
        </p:spPr>
        <p:txBody>
          <a:bodyPr wrap="none" rtlCol="0" anchor="t">
            <a:spAutoFit/>
          </a:bodyPr>
          <a:lstStyle/>
          <a:p>
            <a:pPr algn="ctr"/>
            <a:r>
              <a:rPr lang="en-US" altLang="zh-CN" sz="3600" b="1">
                <a:ln w="9525">
                  <a:solidFill>
                    <a:schemeClr val="bg1"/>
                  </a:solidFill>
                  <a:prstDash val="solid"/>
                </a:ln>
                <a:solidFill>
                  <a:schemeClr val="tx1"/>
                </a:solidFill>
                <a:effectLst>
                  <a:outerShdw blurRad="12700" dist="38100" dir="2700000" algn="tl" rotWithShape="0">
                    <a:schemeClr val="bg1">
                      <a:lumMod val="50000"/>
                    </a:schemeClr>
                  </a:outerShdw>
                </a:effectLst>
              </a:rPr>
              <a:t>How?</a:t>
            </a:r>
            <a:endParaRPr lang="en-US" altLang="zh-CN" sz="3600" b="1">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blinds(horizontal)">
                                      <p:cBhvr>
                                        <p:cTn id="3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bldLvl="0" animBg="1"/>
      <p:bldP spid="9" grpId="0" bldLvl="0" animBg="1"/>
      <p:bldP spid="6" grpId="0" bldLvl="0" animBg="1"/>
      <p:bldP spid="6" grpId="1" animBg="1"/>
      <p:bldP spid="8" grpId="0" animBg="1"/>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标题 1"/>
          <p:cNvSpPr>
            <a:spLocks noGrp="1"/>
          </p:cNvSpPr>
          <p:nvPr>
            <p:ph type="ctrTitle"/>
          </p:nvPr>
        </p:nvSpPr>
        <p:spPr/>
        <p:txBody>
          <a:bodyPr vert="horz" wrap="square" lIns="68582" tIns="34290" rIns="68582" bIns="34290" anchor="ctr"/>
          <a:lstStyle/>
          <a:p>
            <a:pPr>
              <a:buClrTx/>
              <a:buSzTx/>
              <a:buFontTx/>
            </a:pPr>
            <a:r>
              <a:rPr lang="en-US" altLang="zh-CN" dirty="0">
                <a:ea typeface="宋体" panose="02010600030101010101" pitchFamily="2" charset="-122"/>
              </a:rPr>
              <a:t>                                                                                                      </a:t>
            </a:r>
            <a:endParaRPr lang="zh-CN" altLang="en-US" dirty="0">
              <a:ea typeface="宋体" panose="02010600030101010101" pitchFamily="2" charset="-122"/>
            </a:endParaRPr>
          </a:p>
        </p:txBody>
      </p:sp>
      <p:sp>
        <p:nvSpPr>
          <p:cNvPr id="3075" name="副标题 2"/>
          <p:cNvSpPr>
            <a:spLocks noGrp="1"/>
          </p:cNvSpPr>
          <p:nvPr>
            <p:ph type="subTitle" idx="1"/>
          </p:nvPr>
        </p:nvSpPr>
        <p:spPr/>
        <p:txBody>
          <a:bodyPr vert="horz" wrap="square" lIns="68582" tIns="34290" rIns="68582" bIns="34290" anchor="t"/>
          <a:lstStyle/>
          <a:p>
            <a:pPr>
              <a:buClrTx/>
              <a:buSzTx/>
              <a:buFontTx/>
            </a:pPr>
            <a:endParaRPr lang="zh-CN" altLang="en-US" dirty="0">
              <a:latin typeface="+mn-lt"/>
              <a:ea typeface="宋体" panose="02010600030101010101" pitchFamily="2" charset="-122"/>
              <a:cs typeface="+mn-cs"/>
            </a:endParaRPr>
          </a:p>
        </p:txBody>
      </p:sp>
      <p:pic>
        <p:nvPicPr>
          <p:cNvPr id="3076" name="Picture 2" descr="D:\用户目录\我的文档\Tencent Files\215216993\Image\C2C\B9E3F83B7F4FFFB5D22FCED87F2115E5.jpg"/>
          <p:cNvPicPr>
            <a:picLocks noChangeAspect="1"/>
          </p:cNvPicPr>
          <p:nvPr/>
        </p:nvPicPr>
        <p:blipFill>
          <a:blip r:embed="rId1"/>
          <a:stretch>
            <a:fillRect/>
          </a:stretch>
        </p:blipFill>
        <p:spPr>
          <a:xfrm>
            <a:off x="1199" y="767"/>
            <a:ext cx="9141602" cy="5142865"/>
          </a:xfrm>
          <a:prstGeom prst="rect">
            <a:avLst/>
          </a:prstGeom>
          <a:noFill/>
          <a:ln w="9525">
            <a:noFill/>
          </a:ln>
        </p:spPr>
      </p:pic>
      <p:sp>
        <p:nvSpPr>
          <p:cNvPr id="4" name="矩形 3"/>
          <p:cNvSpPr/>
          <p:nvPr/>
        </p:nvSpPr>
        <p:spPr>
          <a:xfrm>
            <a:off x="192723" y="384810"/>
            <a:ext cx="8758555" cy="829945"/>
          </a:xfrm>
          <a:prstGeom prst="rect">
            <a:avLst/>
          </a:prstGeom>
          <a:noFill/>
          <a:ln>
            <a:noFill/>
          </a:ln>
        </p:spPr>
        <p:txBody>
          <a:bodyPr wrap="none" rtlCol="0" anchor="t">
            <a:spAutoFit/>
          </a:bodyPr>
          <a:lstStyle/>
          <a:p>
            <a:pPr algn="ctr"/>
            <a:r>
              <a:rPr lang="en-US" altLang="zh-CN" sz="4800" b="1">
                <a:solidFill>
                  <a:schemeClr val="tx1"/>
                </a:solidFill>
                <a:effectLst>
                  <a:outerShdw blurRad="38100" dist="19050" dir="2700000" algn="tl" rotWithShape="0">
                    <a:schemeClr val="dk1">
                      <a:alpha val="40000"/>
                    </a:schemeClr>
                  </a:outerShdw>
                </a:effectLst>
              </a:rPr>
              <a:t>How to improve practical writing?</a:t>
            </a:r>
            <a:endParaRPr lang="en-US" altLang="zh-CN" sz="4800" b="1">
              <a:solidFill>
                <a:schemeClr val="tx1"/>
              </a:solidFill>
              <a:effectLst>
                <a:outerShdw blurRad="38100" dist="19050" dir="2700000" algn="tl" rotWithShape="0">
                  <a:schemeClr val="dk1">
                    <a:alpha val="40000"/>
                  </a:schemeClr>
                </a:outerShdw>
              </a:effectLst>
            </a:endParaRPr>
          </a:p>
        </p:txBody>
      </p:sp>
    </p:spTree>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94945" y="742950"/>
            <a:ext cx="8461375" cy="3394710"/>
          </a:xfrm>
        </p:spPr>
        <p:txBody>
          <a:bodyPr>
            <a:normAutofit fontScale="90000" lnSpcReduction="10000"/>
          </a:bodyPr>
          <a:lstStyle/>
          <a:p>
            <a:pPr lvl="0" indent="0" algn="just" fontAlgn="ctr">
              <a:lnSpc>
                <a:spcPct val="110000"/>
              </a:lnSpc>
              <a:spcBef>
                <a:spcPct val="0"/>
              </a:spcBef>
              <a:spcAft>
                <a:spcPct val="0"/>
              </a:spcAft>
            </a:pPr>
            <a:r>
              <a:rPr lang="zh-CN" altLang="en-US" b="1" dirty="0" smtClean="0">
                <a:solidFill>
                  <a:srgbClr val="000000"/>
                </a:solidFill>
                <a:latin typeface="楷体" panose="02010609060101010101" charset="-122"/>
                <a:ea typeface="楷体" panose="02010609060101010101" charset="-122"/>
                <a:cs typeface="宋体" panose="02010600030101010101" pitchFamily="2" charset="-122"/>
                <a:sym typeface="+mn-ea"/>
              </a:rPr>
              <a:t>假</a:t>
            </a:r>
            <a:r>
              <a:rPr lang="zh-CN" altLang="zh-CN" b="1" dirty="0" smtClean="0">
                <a:solidFill>
                  <a:srgbClr val="000000"/>
                </a:solidFill>
                <a:latin typeface="楷体" panose="02010609060101010101" charset="-122"/>
                <a:ea typeface="楷体" panose="02010609060101010101" charset="-122"/>
                <a:cs typeface="宋体" panose="02010600030101010101" pitchFamily="2" charset="-122"/>
                <a:sym typeface="+mn-ea"/>
              </a:rPr>
              <a:t>定你是李华，你校来自爱尔兰的外教</a:t>
            </a:r>
            <a:r>
              <a:rPr lang="en-US" altLang="zh-CN" b="1" dirty="0" smtClean="0">
                <a:solidFill>
                  <a:srgbClr val="000000"/>
                </a:solidFill>
                <a:latin typeface="Times New Roman" panose="02020603050405020304" charset="0"/>
                <a:ea typeface="楷体" panose="02010609060101010101" charset="-122"/>
                <a:cs typeface="Times New Roman" panose="02020603050405020304" charset="0"/>
                <a:sym typeface="+mn-ea"/>
              </a:rPr>
              <a:t>Peter</a:t>
            </a:r>
            <a:r>
              <a:rPr lang="zh-CN" altLang="en-US" b="1" dirty="0" smtClean="0">
                <a:solidFill>
                  <a:srgbClr val="000000"/>
                </a:solidFill>
                <a:latin typeface="楷体" panose="02010609060101010101" charset="-122"/>
                <a:ea typeface="楷体" panose="02010609060101010101" charset="-122"/>
                <a:cs typeface="宋体" panose="02010600030101010101" pitchFamily="2" charset="-122"/>
                <a:sym typeface="+mn-ea"/>
              </a:rPr>
              <a:t>因病回国休假。请给他写一封电子邮件，内容包括</a:t>
            </a:r>
            <a:r>
              <a:rPr lang="en-US" altLang="zh-CN" b="1" dirty="0" smtClean="0">
                <a:solidFill>
                  <a:srgbClr val="000000"/>
                </a:solidFill>
                <a:latin typeface="楷体" panose="02010609060101010101" charset="-122"/>
                <a:ea typeface="楷体" panose="02010609060101010101" charset="-122"/>
                <a:cs typeface="Times New Roman" panose="02020603050405020304" charset="0"/>
                <a:sym typeface="+mn-ea"/>
              </a:rPr>
              <a:t>:</a:t>
            </a:r>
            <a:endParaRPr lang="en-US" altLang="zh-CN" b="1" dirty="0" smtClean="0">
              <a:solidFill>
                <a:srgbClr val="000000"/>
              </a:solidFill>
              <a:latin typeface="楷体" panose="02010609060101010101" charset="-122"/>
              <a:ea typeface="楷体" panose="02010609060101010101" charset="-122"/>
              <a:cs typeface="Times New Roman" panose="02020603050405020304" charset="0"/>
              <a:sym typeface="+mn-ea"/>
            </a:endParaRPr>
          </a:p>
          <a:p>
            <a:pPr marL="0" lvl="0" indent="0" algn="just" fontAlgn="ctr">
              <a:lnSpc>
                <a:spcPct val="110000"/>
              </a:lnSpc>
              <a:spcBef>
                <a:spcPct val="0"/>
              </a:spcBef>
              <a:spcAft>
                <a:spcPct val="0"/>
              </a:spcAft>
              <a:buNone/>
            </a:pPr>
            <a:r>
              <a:rPr lang="en-US" altLang="zh-CN" b="1" dirty="0" smtClean="0">
                <a:solidFill>
                  <a:srgbClr val="000000"/>
                </a:solidFill>
                <a:latin typeface="楷体" panose="02010609060101010101" charset="-122"/>
                <a:ea typeface="楷体" panose="02010609060101010101" charset="-122"/>
                <a:cs typeface="Times New Roman" panose="02020603050405020304" charset="0"/>
                <a:sym typeface="+mn-ea"/>
              </a:rPr>
              <a:t>    1.</a:t>
            </a:r>
            <a:r>
              <a:rPr lang="zh-CN" altLang="en-US" b="1" dirty="0" smtClean="0">
                <a:solidFill>
                  <a:srgbClr val="000000"/>
                </a:solidFill>
                <a:latin typeface="楷体" panose="02010609060101010101" charset="-122"/>
                <a:ea typeface="楷体" panose="02010609060101010101" charset="-122"/>
                <a:cs typeface="宋体" panose="02010600030101010101" pitchFamily="2" charset="-122"/>
                <a:sym typeface="+mn-ea"/>
              </a:rPr>
              <a:t>询问近况；</a:t>
            </a:r>
            <a:endParaRPr lang="zh-CN" altLang="en-US" b="1" dirty="0" smtClean="0">
              <a:solidFill>
                <a:srgbClr val="000000"/>
              </a:solidFill>
              <a:latin typeface="楷体" panose="02010609060101010101" charset="-122"/>
              <a:ea typeface="楷体" panose="02010609060101010101" charset="-122"/>
              <a:cs typeface="宋体" panose="02010600030101010101" pitchFamily="2" charset="-122"/>
              <a:sym typeface="+mn-ea"/>
            </a:endParaRPr>
          </a:p>
          <a:p>
            <a:pPr marL="0" lvl="0" indent="0" algn="just" fontAlgn="ctr">
              <a:lnSpc>
                <a:spcPct val="110000"/>
              </a:lnSpc>
              <a:spcBef>
                <a:spcPct val="0"/>
              </a:spcBef>
              <a:spcAft>
                <a:spcPct val="0"/>
              </a:spcAft>
              <a:buNone/>
            </a:pPr>
            <a:r>
              <a:rPr lang="en-US" altLang="zh-CN" b="1" dirty="0" smtClean="0">
                <a:solidFill>
                  <a:srgbClr val="000000"/>
                </a:solidFill>
                <a:latin typeface="楷体" panose="02010609060101010101" charset="-122"/>
                <a:ea typeface="楷体" panose="02010609060101010101" charset="-122"/>
                <a:cs typeface="Times New Roman" panose="02020603050405020304" charset="0"/>
                <a:sym typeface="+mn-ea"/>
              </a:rPr>
              <a:t>    2.</a:t>
            </a:r>
            <a:r>
              <a:rPr lang="zh-CN" altLang="en-US" b="1" dirty="0" smtClean="0">
                <a:solidFill>
                  <a:srgbClr val="000000"/>
                </a:solidFill>
                <a:latin typeface="楷体" panose="02010609060101010101" charset="-122"/>
                <a:ea typeface="楷体" panose="02010609060101010101" charset="-122"/>
                <a:cs typeface="宋体" panose="02010600030101010101" pitchFamily="2" charset="-122"/>
                <a:sym typeface="+mn-ea"/>
              </a:rPr>
              <a:t>分享班级最新消息；</a:t>
            </a:r>
            <a:endParaRPr lang="zh-CN" altLang="en-US" b="1" dirty="0" smtClean="0">
              <a:solidFill>
                <a:srgbClr val="000000"/>
              </a:solidFill>
              <a:latin typeface="楷体" panose="02010609060101010101" charset="-122"/>
              <a:ea typeface="楷体" panose="02010609060101010101" charset="-122"/>
              <a:cs typeface="宋体" panose="02010600030101010101" pitchFamily="2" charset="-122"/>
              <a:sym typeface="+mn-ea"/>
            </a:endParaRPr>
          </a:p>
          <a:p>
            <a:pPr marL="0" lvl="0" indent="0" algn="just" fontAlgn="ctr">
              <a:lnSpc>
                <a:spcPct val="110000"/>
              </a:lnSpc>
              <a:spcBef>
                <a:spcPct val="0"/>
              </a:spcBef>
              <a:spcAft>
                <a:spcPct val="0"/>
              </a:spcAft>
              <a:buNone/>
            </a:pPr>
            <a:r>
              <a:rPr lang="en-US" altLang="zh-CN" b="1" dirty="0" smtClean="0">
                <a:solidFill>
                  <a:srgbClr val="000000"/>
                </a:solidFill>
                <a:latin typeface="楷体" panose="02010609060101010101" charset="-122"/>
                <a:ea typeface="楷体" panose="02010609060101010101" charset="-122"/>
                <a:cs typeface="Times New Roman" panose="02020603050405020304" charset="0"/>
                <a:sym typeface="+mn-ea"/>
              </a:rPr>
              <a:t>    3.</a:t>
            </a:r>
            <a:r>
              <a:rPr lang="zh-CN" altLang="en-US" b="1" dirty="0" smtClean="0">
                <a:solidFill>
                  <a:srgbClr val="000000"/>
                </a:solidFill>
                <a:latin typeface="楷体" panose="02010609060101010101" charset="-122"/>
                <a:ea typeface="楷体" panose="02010609060101010101" charset="-122"/>
                <a:cs typeface="宋体" panose="02010600030101010101" pitchFamily="2" charset="-122"/>
                <a:sym typeface="+mn-ea"/>
              </a:rPr>
              <a:t>表达祝愿。</a:t>
            </a:r>
            <a:endParaRPr lang="zh-CN" altLang="en-US" b="1" dirty="0" smtClean="0">
              <a:latin typeface="楷体" panose="02010609060101010101" charset="-122"/>
              <a:ea typeface="楷体" panose="02010609060101010101" charset="-122"/>
              <a:cs typeface="宋体" panose="02010600030101010101" pitchFamily="2" charset="-122"/>
            </a:endParaRPr>
          </a:p>
          <a:p>
            <a:pPr marL="0" lvl="0" indent="0" algn="just" eaLnBrk="0" fontAlgn="ctr" hangingPunct="0">
              <a:lnSpc>
                <a:spcPct val="110000"/>
              </a:lnSpc>
              <a:spcBef>
                <a:spcPct val="0"/>
              </a:spcBef>
              <a:spcAft>
                <a:spcPct val="0"/>
              </a:spcAft>
              <a:buNone/>
            </a:pPr>
            <a:r>
              <a:rPr lang="zh-CN" altLang="en-US" b="1" dirty="0" smtClean="0">
                <a:solidFill>
                  <a:srgbClr val="000000"/>
                </a:solidFill>
                <a:latin typeface="楷体" panose="02010609060101010101" charset="-122"/>
                <a:ea typeface="楷体" panose="02010609060101010101" charset="-122"/>
                <a:cs typeface="宋体" panose="02010600030101010101" pitchFamily="2" charset="-122"/>
                <a:sym typeface="+mn-ea"/>
              </a:rPr>
              <a:t>  注意</a:t>
            </a:r>
            <a:r>
              <a:rPr lang="en-US" altLang="zh-CN" b="1" dirty="0" smtClean="0">
                <a:solidFill>
                  <a:srgbClr val="000000"/>
                </a:solidFill>
                <a:latin typeface="楷体" panose="02010609060101010101" charset="-122"/>
                <a:ea typeface="楷体" panose="02010609060101010101" charset="-122"/>
                <a:cs typeface="Times New Roman" panose="02020603050405020304" charset="0"/>
                <a:sym typeface="+mn-ea"/>
              </a:rPr>
              <a:t>:1.</a:t>
            </a:r>
            <a:r>
              <a:rPr lang="zh-CN" altLang="en-US" b="1" dirty="0" smtClean="0">
                <a:solidFill>
                  <a:srgbClr val="000000"/>
                </a:solidFill>
                <a:latin typeface="楷体" panose="02010609060101010101" charset="-122"/>
                <a:ea typeface="楷体" panose="02010609060101010101" charset="-122"/>
                <a:cs typeface="宋体" panose="02010600030101010101" pitchFamily="2" charset="-122"/>
                <a:sym typeface="+mn-ea"/>
              </a:rPr>
              <a:t>词数</a:t>
            </a:r>
            <a:r>
              <a:rPr lang="en-US" altLang="zh-CN" b="1" dirty="0" smtClean="0">
                <a:solidFill>
                  <a:srgbClr val="000000"/>
                </a:solidFill>
                <a:latin typeface="楷体" panose="02010609060101010101" charset="-122"/>
                <a:ea typeface="楷体" panose="02010609060101010101" charset="-122"/>
                <a:cs typeface="Times New Roman" panose="02020603050405020304" charset="0"/>
                <a:sym typeface="+mn-ea"/>
              </a:rPr>
              <a:t>80</a:t>
            </a:r>
            <a:r>
              <a:rPr lang="zh-CN" altLang="en-US" b="1" dirty="0" smtClean="0">
                <a:solidFill>
                  <a:srgbClr val="000000"/>
                </a:solidFill>
                <a:latin typeface="楷体" panose="02010609060101010101" charset="-122"/>
                <a:ea typeface="楷体" panose="02010609060101010101" charset="-122"/>
                <a:cs typeface="宋体" panose="02010600030101010101" pitchFamily="2" charset="-122"/>
                <a:sym typeface="+mn-ea"/>
              </a:rPr>
              <a:t>左右；</a:t>
            </a:r>
            <a:endParaRPr lang="zh-CN" altLang="en-US" b="1" dirty="0" smtClean="0">
              <a:solidFill>
                <a:srgbClr val="000000"/>
              </a:solidFill>
              <a:latin typeface="楷体" panose="02010609060101010101" charset="-122"/>
              <a:ea typeface="楷体" panose="02010609060101010101" charset="-122"/>
              <a:cs typeface="宋体" panose="02010600030101010101" pitchFamily="2" charset="-122"/>
              <a:sym typeface="+mn-ea"/>
            </a:endParaRPr>
          </a:p>
          <a:p>
            <a:pPr marL="0" lvl="0" indent="0" algn="just" eaLnBrk="0" fontAlgn="ctr" hangingPunct="0">
              <a:lnSpc>
                <a:spcPct val="110000"/>
              </a:lnSpc>
              <a:spcBef>
                <a:spcPct val="0"/>
              </a:spcBef>
              <a:spcAft>
                <a:spcPct val="0"/>
              </a:spcAft>
              <a:buNone/>
            </a:pPr>
            <a:r>
              <a:rPr lang="zh-CN" altLang="en-US" b="1" dirty="0" smtClean="0">
                <a:solidFill>
                  <a:srgbClr val="000000"/>
                </a:solidFill>
                <a:latin typeface="楷体" panose="02010609060101010101" charset="-122"/>
                <a:ea typeface="楷体" panose="02010609060101010101" charset="-122"/>
                <a:cs typeface="宋体" panose="02010600030101010101" pitchFamily="2" charset="-122"/>
                <a:sym typeface="+mn-ea"/>
              </a:rPr>
              <a:t>       </a:t>
            </a:r>
            <a:r>
              <a:rPr lang="en-US" altLang="zh-CN" b="1" dirty="0" smtClean="0">
                <a:solidFill>
                  <a:srgbClr val="000000"/>
                </a:solidFill>
                <a:latin typeface="楷体" panose="02010609060101010101" charset="-122"/>
                <a:ea typeface="楷体" panose="02010609060101010101" charset="-122"/>
                <a:cs typeface="Times New Roman" panose="02020603050405020304" charset="0"/>
                <a:sym typeface="+mn-ea"/>
              </a:rPr>
              <a:t>2.</a:t>
            </a:r>
            <a:r>
              <a:rPr lang="zh-CN" altLang="en-US" b="1" dirty="0" smtClean="0">
                <a:solidFill>
                  <a:srgbClr val="000000"/>
                </a:solidFill>
                <a:latin typeface="楷体" panose="02010609060101010101" charset="-122"/>
                <a:ea typeface="楷体" panose="02010609060101010101" charset="-122"/>
                <a:cs typeface="宋体" panose="02010600030101010101" pitchFamily="2" charset="-122"/>
                <a:sym typeface="+mn-ea"/>
              </a:rPr>
              <a:t>可适当增加细节，以使行文连贯。</a:t>
            </a:r>
            <a:endParaRPr lang="zh-CN" altLang="en-US" b="1" dirty="0">
              <a:latin typeface="楷体" panose="02010609060101010101" charset="-122"/>
              <a:ea typeface="楷体" panose="02010609060101010101" charset="-122"/>
            </a:endParaRPr>
          </a:p>
          <a:p>
            <a:pPr lvl="0" algn="just" fontAlgn="ctr">
              <a:spcBef>
                <a:spcPct val="0"/>
              </a:spcBef>
              <a:spcAft>
                <a:spcPct val="0"/>
              </a:spcAft>
            </a:pPr>
            <a:endParaRPr lang="zh-CN" altLang="en-US" b="1"/>
          </a:p>
        </p:txBody>
      </p:sp>
      <p:sp>
        <p:nvSpPr>
          <p:cNvPr id="4" name="文本框 3">
            <a:hlinkClick r:id="rId1" action="ppaction://hlinksldjump"/>
          </p:cNvPr>
          <p:cNvSpPr txBox="1"/>
          <p:nvPr/>
        </p:nvSpPr>
        <p:spPr>
          <a:xfrm>
            <a:off x="-59690" y="0"/>
            <a:ext cx="5081270" cy="583565"/>
          </a:xfrm>
          <a:prstGeom prst="rect">
            <a:avLst/>
          </a:prstGeom>
          <a:noFill/>
        </p:spPr>
        <p:txBody>
          <a:bodyPr wrap="square" rtlCol="0">
            <a:spAutoFit/>
          </a:bodyPr>
          <a:lstStyle/>
          <a:p>
            <a:r>
              <a:rPr lang="en-US" altLang="zh-CN" sz="3200" b="1">
                <a:solidFill>
                  <a:srgbClr val="FF0000"/>
                </a:solidFill>
              </a:rPr>
              <a:t>Homework</a:t>
            </a:r>
            <a:endParaRPr lang="en-US" altLang="zh-CN" sz="3200" b="1">
              <a:solidFill>
                <a:srgbClr val="FF0000"/>
              </a:solidFill>
            </a:endParaRPr>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17" descr="C:\Users\ABC\Desktop\pen.png"/>
          <p:cNvPicPr>
            <a:picLocks noChangeAspect="1" noChangeArrowheads="1"/>
          </p:cNvPicPr>
          <p:nvPr/>
        </p:nvPicPr>
        <p:blipFill>
          <a:blip r:embed="rId1" cstate="print">
            <a:biLevel thresh="25000"/>
            <a:extLst>
              <a:ext uri="{28A0092B-C50C-407E-A947-70E740481C1C}">
                <a14:useLocalDpi xmlns:a14="http://schemas.microsoft.com/office/drawing/2010/main" val="0"/>
              </a:ext>
            </a:extLst>
          </a:blip>
          <a:srcRect/>
          <a:stretch>
            <a:fillRect/>
          </a:stretch>
        </p:blipFill>
        <p:spPr bwMode="auto">
          <a:xfrm>
            <a:off x="4176440" y="1489037"/>
            <a:ext cx="529099" cy="529168"/>
          </a:xfrm>
          <a:prstGeom prst="rect">
            <a:avLst/>
          </a:prstGeom>
          <a:noFill/>
          <a:extLst>
            <a:ext uri="{909E8E84-426E-40DD-AFC4-6F175D3DCCD1}">
              <a14:hiddenFill xmlns:a14="http://schemas.microsoft.com/office/drawing/2010/main">
                <a:solidFill>
                  <a:srgbClr val="FFFFFF"/>
                </a:solidFill>
              </a14:hiddenFill>
            </a:ext>
          </a:extLst>
        </p:spPr>
      </p:pic>
      <p:sp>
        <p:nvSpPr>
          <p:cNvPr id="2" name="标题 1"/>
          <p:cNvSpPr>
            <a:spLocks noGrp="1"/>
          </p:cNvSpPr>
          <p:nvPr>
            <p:ph type="title"/>
          </p:nvPr>
        </p:nvSpPr>
        <p:spPr>
          <a:xfrm>
            <a:off x="3317875" y="-52070"/>
            <a:ext cx="1454785" cy="857250"/>
          </a:xfrm>
        </p:spPr>
        <p:txBody>
          <a:bodyPr>
            <a:normAutofit/>
          </a:bodyPr>
          <a:lstStyle/>
          <a:p>
            <a:pPr algn="l"/>
            <a:r>
              <a:rPr lang="en-US" sz="2800" b="1" dirty="0" smtClean="0">
                <a:latin typeface="楷体" panose="02010609060101010101" charset="-122"/>
                <a:ea typeface="楷体" panose="02010609060101010101" charset="-122"/>
              </a:rPr>
              <a:t>13-14</a:t>
            </a:r>
            <a:r>
              <a:rPr lang="zh-CN" altLang="en-US" sz="2800" b="1" dirty="0" smtClean="0">
                <a:latin typeface="楷体" panose="02010609060101010101" charset="-122"/>
                <a:ea typeface="楷体" panose="02010609060101010101" charset="-122"/>
              </a:rPr>
              <a:t>分</a:t>
            </a:r>
            <a:endParaRPr lang="zh-CN" altLang="en-US" sz="2800" b="1" dirty="0" smtClean="0">
              <a:latin typeface="楷体" panose="02010609060101010101" charset="-122"/>
              <a:ea typeface="楷体" panose="02010609060101010101" charset="-122"/>
            </a:endParaRPr>
          </a:p>
        </p:txBody>
      </p:sp>
      <p:sp>
        <p:nvSpPr>
          <p:cNvPr id="34" name="TextBox 33"/>
          <p:cNvSpPr txBox="1"/>
          <p:nvPr/>
        </p:nvSpPr>
        <p:spPr>
          <a:xfrm>
            <a:off x="204716" y="696036"/>
            <a:ext cx="6909179" cy="4831080"/>
          </a:xfrm>
          <a:prstGeom prst="rect">
            <a:avLst/>
          </a:prstGeom>
          <a:noFill/>
        </p:spPr>
        <p:txBody>
          <a:bodyPr wrap="square" rtlCol="0">
            <a:spAutoFit/>
          </a:bodyPr>
          <a:lstStyle/>
          <a:p>
            <a:pPr algn="just">
              <a:lnSpc>
                <a:spcPct val="110000"/>
              </a:lnSpc>
            </a:pPr>
            <a:r>
              <a:rPr lang="en-US" altLang="zh-CN" sz="2000" b="1" dirty="0" smtClean="0">
                <a:latin typeface="Times New Roman" panose="02020603050405020304" charset="0"/>
                <a:cs typeface="Times New Roman" panose="02020603050405020304" charset="0"/>
              </a:rPr>
              <a:t>Dear Peter,</a:t>
            </a:r>
            <a:endParaRPr lang="zh-CN" altLang="zh-CN" sz="2000" b="1" dirty="0" smtClean="0">
              <a:latin typeface="Times New Roman" panose="02020603050405020304" charset="0"/>
              <a:cs typeface="Times New Roman" panose="02020603050405020304" charset="0"/>
            </a:endParaRPr>
          </a:p>
          <a:p>
            <a:pPr algn="just">
              <a:lnSpc>
                <a:spcPct val="110000"/>
              </a:lnSpc>
            </a:pPr>
            <a:r>
              <a:rPr lang="en-US" altLang="zh-CN" sz="2000" b="1" dirty="0" smtClean="0">
                <a:latin typeface="Times New Roman" panose="02020603050405020304" charset="0"/>
                <a:cs typeface="Times New Roman" panose="02020603050405020304" charset="0"/>
              </a:rPr>
              <a:t>      We’ve been missing you badly since you had gone back to Ireland for health reasons. I’m writing on behalf of the whole class to extend our concern to you.</a:t>
            </a:r>
            <a:endParaRPr lang="zh-CN" altLang="zh-CN" sz="2000" b="1" dirty="0" smtClean="0">
              <a:latin typeface="Times New Roman" panose="02020603050405020304" charset="0"/>
              <a:cs typeface="Times New Roman" panose="02020603050405020304" charset="0"/>
            </a:endParaRPr>
          </a:p>
          <a:p>
            <a:pPr algn="just">
              <a:lnSpc>
                <a:spcPct val="110000"/>
              </a:lnSpc>
            </a:pPr>
            <a:r>
              <a:rPr lang="en-US" altLang="zh-CN" sz="2000" b="1" dirty="0" smtClean="0">
                <a:latin typeface="Times New Roman" panose="02020603050405020304" charset="0"/>
                <a:cs typeface="Times New Roman" panose="02020603050405020304" charset="0"/>
              </a:rPr>
              <a:t>      So have you got better now? The class atmosphere is much less active without your humor, but we do study hard and write an essay every other week as you hoped. Also, Mary and I had won the first prize in the school speech contest with your guidance through phone calls. Many thanks for that!</a:t>
            </a:r>
            <a:endParaRPr lang="zh-CN" altLang="zh-CN" sz="2000" b="1" dirty="0" smtClean="0">
              <a:latin typeface="Times New Roman" panose="02020603050405020304" charset="0"/>
              <a:cs typeface="Times New Roman" panose="02020603050405020304" charset="0"/>
            </a:endParaRPr>
          </a:p>
          <a:p>
            <a:pPr algn="just">
              <a:lnSpc>
                <a:spcPct val="110000"/>
              </a:lnSpc>
            </a:pPr>
            <a:r>
              <a:rPr lang="en-US" altLang="zh-CN" sz="2000" b="1" dirty="0" smtClean="0">
                <a:latin typeface="Times New Roman" panose="02020603050405020304" charset="0"/>
                <a:cs typeface="Times New Roman" panose="02020603050405020304" charset="0"/>
              </a:rPr>
              <a:t>      May you recover soon. We are looking forward to attending you class again!</a:t>
            </a:r>
            <a:endParaRPr lang="zh-CN" altLang="zh-CN" sz="2000" b="1" dirty="0" smtClean="0">
              <a:latin typeface="Times New Roman" panose="02020603050405020304" charset="0"/>
              <a:cs typeface="Times New Roman" panose="02020603050405020304" charset="0"/>
            </a:endParaRPr>
          </a:p>
          <a:p>
            <a:pPr algn="r">
              <a:lnSpc>
                <a:spcPct val="110000"/>
              </a:lnSpc>
            </a:pPr>
            <a:r>
              <a:rPr lang="en-US" altLang="zh-CN" sz="2000" b="1" dirty="0" smtClean="0">
                <a:latin typeface="Times New Roman" panose="02020603050405020304" charset="0"/>
                <a:cs typeface="Times New Roman" panose="02020603050405020304" charset="0"/>
              </a:rPr>
              <a:t>Yours,</a:t>
            </a:r>
            <a:endParaRPr lang="zh-CN" altLang="zh-CN" sz="2000" b="1" dirty="0" smtClean="0">
              <a:latin typeface="Times New Roman" panose="02020603050405020304" charset="0"/>
              <a:cs typeface="Times New Roman" panose="02020603050405020304" charset="0"/>
            </a:endParaRPr>
          </a:p>
          <a:p>
            <a:pPr algn="r">
              <a:lnSpc>
                <a:spcPct val="110000"/>
              </a:lnSpc>
            </a:pPr>
            <a:r>
              <a:rPr lang="en-US" altLang="zh-CN" sz="2000" b="1" dirty="0" smtClean="0">
                <a:latin typeface="Times New Roman" panose="02020603050405020304" charset="0"/>
                <a:cs typeface="Times New Roman" panose="02020603050405020304" charset="0"/>
              </a:rPr>
              <a:t>Li </a:t>
            </a:r>
            <a:r>
              <a:rPr lang="en-US" altLang="zh-CN" sz="2000" b="1" dirty="0" err="1" smtClean="0">
                <a:latin typeface="Times New Roman" panose="02020603050405020304" charset="0"/>
                <a:cs typeface="Times New Roman" panose="02020603050405020304" charset="0"/>
              </a:rPr>
              <a:t>Hua</a:t>
            </a:r>
            <a:endParaRPr lang="zh-CN" altLang="zh-CN" sz="2000" b="1" dirty="0" smtClean="0">
              <a:latin typeface="Times New Roman" panose="02020603050405020304" charset="0"/>
              <a:cs typeface="Times New Roman" panose="02020603050405020304" charset="0"/>
            </a:endParaRPr>
          </a:p>
          <a:p>
            <a:pPr>
              <a:lnSpc>
                <a:spcPct val="110000"/>
              </a:lnSpc>
            </a:pPr>
            <a:endParaRPr lang="zh-CN" altLang="en-US" sz="2000" dirty="0"/>
          </a:p>
        </p:txBody>
      </p:sp>
      <p:sp>
        <p:nvSpPr>
          <p:cNvPr id="40" name="TextBox 39"/>
          <p:cNvSpPr txBox="1"/>
          <p:nvPr/>
        </p:nvSpPr>
        <p:spPr>
          <a:xfrm>
            <a:off x="7349319" y="1044053"/>
            <a:ext cx="1187356" cy="922020"/>
          </a:xfrm>
          <a:prstGeom prst="rect">
            <a:avLst/>
          </a:prstGeom>
          <a:noFill/>
          <a:ln w="34925">
            <a:solidFill>
              <a:schemeClr val="accent3"/>
            </a:solidFill>
            <a:prstDash val="sysDot"/>
          </a:ln>
        </p:spPr>
        <p:txBody>
          <a:bodyPr wrap="square" rtlCol="0">
            <a:spAutoFit/>
          </a:bodyPr>
          <a:lstStyle/>
          <a:p>
            <a:r>
              <a:rPr lang="zh-CN" altLang="en-US" b="1" dirty="0" smtClean="0">
                <a:latin typeface="楷体" panose="02010609060101010101" charset="-122"/>
                <a:ea typeface="楷体" panose="02010609060101010101" charset="-122"/>
                <a:cs typeface="Times New Roman" panose="02020603050405020304" charset="0"/>
              </a:rPr>
              <a:t>表达思念</a:t>
            </a:r>
            <a:endParaRPr lang="en-US" altLang="zh-CN" b="1" dirty="0" smtClean="0">
              <a:latin typeface="楷体" panose="02010609060101010101" charset="-122"/>
              <a:ea typeface="楷体" panose="02010609060101010101" charset="-122"/>
              <a:cs typeface="Times New Roman" panose="02020603050405020304" charset="0"/>
            </a:endParaRPr>
          </a:p>
          <a:p>
            <a:r>
              <a:rPr lang="zh-CN" altLang="en-US" b="1" dirty="0" smtClean="0">
                <a:latin typeface="楷体" panose="02010609060101010101" charset="-122"/>
                <a:ea typeface="楷体" panose="02010609060101010101" charset="-122"/>
                <a:cs typeface="Times New Roman" panose="02020603050405020304" charset="0"/>
              </a:rPr>
              <a:t>语气委婉</a:t>
            </a:r>
            <a:endParaRPr lang="en-US" altLang="zh-CN" b="1" dirty="0" smtClean="0">
              <a:latin typeface="楷体" panose="02010609060101010101" charset="-122"/>
              <a:ea typeface="楷体" panose="02010609060101010101" charset="-122"/>
              <a:cs typeface="Times New Roman" panose="02020603050405020304" charset="0"/>
            </a:endParaRPr>
          </a:p>
          <a:p>
            <a:r>
              <a:rPr lang="zh-CN" altLang="en-US" b="1" dirty="0" smtClean="0">
                <a:latin typeface="楷体" panose="02010609060101010101" charset="-122"/>
                <a:ea typeface="楷体" panose="02010609060101010101" charset="-122"/>
                <a:cs typeface="Times New Roman" panose="02020603050405020304" charset="0"/>
              </a:rPr>
              <a:t>目的明确</a:t>
            </a:r>
            <a:endParaRPr lang="zh-CN" altLang="en-US" b="1" dirty="0">
              <a:latin typeface="楷体" panose="02010609060101010101" charset="-122"/>
              <a:ea typeface="楷体" panose="02010609060101010101" charset="-122"/>
              <a:cs typeface="Times New Roman" panose="02020603050405020304" charset="0"/>
            </a:endParaRPr>
          </a:p>
        </p:txBody>
      </p:sp>
      <p:sp>
        <p:nvSpPr>
          <p:cNvPr id="41" name="TextBox 40"/>
          <p:cNvSpPr txBox="1"/>
          <p:nvPr/>
        </p:nvSpPr>
        <p:spPr>
          <a:xfrm>
            <a:off x="7340789" y="2274058"/>
            <a:ext cx="1187356" cy="1198880"/>
          </a:xfrm>
          <a:prstGeom prst="rect">
            <a:avLst/>
          </a:prstGeom>
          <a:noFill/>
          <a:ln w="34925">
            <a:solidFill>
              <a:schemeClr val="accent3"/>
            </a:solidFill>
            <a:prstDash val="sysDot"/>
          </a:ln>
        </p:spPr>
        <p:txBody>
          <a:bodyPr wrap="square" rtlCol="0">
            <a:spAutoFit/>
          </a:bodyPr>
          <a:lstStyle/>
          <a:p>
            <a:r>
              <a:rPr lang="zh-CN" altLang="en-US" b="1" dirty="0" smtClean="0">
                <a:latin typeface="楷体" panose="02010609060101010101" charset="-122"/>
                <a:ea typeface="楷体" panose="02010609060101010101" charset="-122"/>
                <a:cs typeface="Times New Roman" panose="02020603050405020304" charset="0"/>
              </a:rPr>
              <a:t>询问近况分享消息</a:t>
            </a:r>
            <a:endParaRPr lang="en-US" altLang="zh-CN" b="1" dirty="0" smtClean="0">
              <a:latin typeface="楷体" panose="02010609060101010101" charset="-122"/>
              <a:ea typeface="楷体" panose="02010609060101010101" charset="-122"/>
              <a:cs typeface="Times New Roman" panose="02020603050405020304" charset="0"/>
            </a:endParaRPr>
          </a:p>
          <a:p>
            <a:r>
              <a:rPr lang="zh-CN" altLang="en-US" b="1" dirty="0" smtClean="0">
                <a:solidFill>
                  <a:srgbClr val="FF0000"/>
                </a:solidFill>
                <a:latin typeface="楷体" panose="02010609060101010101" charset="-122"/>
                <a:ea typeface="楷体" panose="02010609060101010101" charset="-122"/>
                <a:cs typeface="Times New Roman" panose="02020603050405020304" charset="0"/>
              </a:rPr>
              <a:t>围绕外教</a:t>
            </a:r>
            <a:endParaRPr lang="en-US" altLang="zh-CN" b="1" dirty="0" smtClean="0">
              <a:solidFill>
                <a:srgbClr val="FF0000"/>
              </a:solidFill>
              <a:latin typeface="楷体" panose="02010609060101010101" charset="-122"/>
              <a:ea typeface="楷体" panose="02010609060101010101" charset="-122"/>
              <a:cs typeface="Times New Roman" panose="02020603050405020304" charset="0"/>
            </a:endParaRPr>
          </a:p>
          <a:p>
            <a:r>
              <a:rPr lang="zh-CN" altLang="en-US" b="1" dirty="0" smtClean="0">
                <a:solidFill>
                  <a:srgbClr val="FF0000"/>
                </a:solidFill>
                <a:latin typeface="楷体" panose="02010609060101010101" charset="-122"/>
                <a:ea typeface="楷体" panose="02010609060101010101" charset="-122"/>
                <a:cs typeface="Times New Roman" panose="02020603050405020304" charset="0"/>
              </a:rPr>
              <a:t>表达感谢</a:t>
            </a:r>
            <a:endParaRPr lang="en-US" altLang="zh-CN" b="1" dirty="0" smtClean="0">
              <a:solidFill>
                <a:srgbClr val="FF0000"/>
              </a:solidFill>
              <a:latin typeface="楷体" panose="02010609060101010101" charset="-122"/>
              <a:ea typeface="楷体" panose="02010609060101010101" charset="-122"/>
              <a:cs typeface="Times New Roman" panose="02020603050405020304" charset="0"/>
            </a:endParaRPr>
          </a:p>
        </p:txBody>
      </p:sp>
      <p:sp>
        <p:nvSpPr>
          <p:cNvPr id="42" name="TextBox 41"/>
          <p:cNvSpPr txBox="1"/>
          <p:nvPr/>
        </p:nvSpPr>
        <p:spPr>
          <a:xfrm>
            <a:off x="7322024" y="3657599"/>
            <a:ext cx="1187356" cy="368300"/>
          </a:xfrm>
          <a:prstGeom prst="rect">
            <a:avLst/>
          </a:prstGeom>
          <a:noFill/>
          <a:ln w="34925">
            <a:solidFill>
              <a:schemeClr val="accent3"/>
            </a:solidFill>
            <a:prstDash val="sysDot"/>
          </a:ln>
        </p:spPr>
        <p:txBody>
          <a:bodyPr wrap="square" rtlCol="0">
            <a:spAutoFit/>
          </a:bodyPr>
          <a:lstStyle/>
          <a:p>
            <a:r>
              <a:rPr lang="zh-CN" altLang="en-US" b="1" dirty="0" smtClean="0">
                <a:latin typeface="楷体" panose="02010609060101010101" charset="-122"/>
                <a:ea typeface="楷体" panose="02010609060101010101" charset="-122"/>
                <a:cs typeface="Times New Roman" panose="02020603050405020304" charset="0"/>
              </a:rPr>
              <a:t>衷心祝愿</a:t>
            </a:r>
            <a:endParaRPr lang="en-US" altLang="zh-CN" b="1" dirty="0" smtClean="0">
              <a:latin typeface="楷体" panose="02010609060101010101" charset="-122"/>
              <a:ea typeface="楷体" panose="02010609060101010101" charset="-122"/>
              <a:cs typeface="Times New Roman" panose="02020603050405020304" charset="0"/>
            </a:endParaRPr>
          </a:p>
        </p:txBody>
      </p:sp>
      <p:cxnSp>
        <p:nvCxnSpPr>
          <p:cNvPr id="44" name="直接连接符 43"/>
          <p:cNvCxnSpPr/>
          <p:nvPr/>
        </p:nvCxnSpPr>
        <p:spPr>
          <a:xfrm>
            <a:off x="655093" y="1361364"/>
            <a:ext cx="3214048" cy="0"/>
          </a:xfrm>
          <a:prstGeom prst="line">
            <a:avLst/>
          </a:prstGeom>
          <a:ln w="31750">
            <a:solidFill>
              <a:srgbClr val="FF0000"/>
            </a:solidFill>
          </a:ln>
        </p:spPr>
        <p:style>
          <a:lnRef idx="1">
            <a:schemeClr val="dk1"/>
          </a:lnRef>
          <a:fillRef idx="0">
            <a:schemeClr val="dk1"/>
          </a:fillRef>
          <a:effectRef idx="0">
            <a:schemeClr val="dk1"/>
          </a:effectRef>
          <a:fontRef idx="minor">
            <a:schemeClr val="tx1"/>
          </a:fontRef>
        </p:style>
      </p:cxnSp>
      <p:cxnSp>
        <p:nvCxnSpPr>
          <p:cNvPr id="50" name="直接连接符 49"/>
          <p:cNvCxnSpPr/>
          <p:nvPr/>
        </p:nvCxnSpPr>
        <p:spPr>
          <a:xfrm flipV="1">
            <a:off x="1455192" y="1699146"/>
            <a:ext cx="1707677" cy="1706"/>
          </a:xfrm>
          <a:prstGeom prst="line">
            <a:avLst/>
          </a:prstGeom>
          <a:ln w="31750">
            <a:solidFill>
              <a:srgbClr val="FF0000"/>
            </a:solidFill>
          </a:ln>
        </p:spPr>
        <p:style>
          <a:lnRef idx="1">
            <a:schemeClr val="dk1"/>
          </a:lnRef>
          <a:fillRef idx="0">
            <a:schemeClr val="dk1"/>
          </a:fillRef>
          <a:effectRef idx="0">
            <a:schemeClr val="dk1"/>
          </a:effectRef>
          <a:fontRef idx="minor">
            <a:schemeClr val="tx1"/>
          </a:fontRef>
        </p:style>
      </p:cxnSp>
      <p:cxnSp>
        <p:nvCxnSpPr>
          <p:cNvPr id="55" name="直接连接符 54"/>
          <p:cNvCxnSpPr/>
          <p:nvPr/>
        </p:nvCxnSpPr>
        <p:spPr>
          <a:xfrm flipV="1">
            <a:off x="1119116" y="2026693"/>
            <a:ext cx="2053988" cy="3411"/>
          </a:xfrm>
          <a:prstGeom prst="line">
            <a:avLst/>
          </a:prstGeom>
          <a:ln w="31750">
            <a:solidFill>
              <a:srgbClr val="FF0000"/>
            </a:solidFill>
          </a:ln>
        </p:spPr>
        <p:style>
          <a:lnRef idx="1">
            <a:schemeClr val="dk1"/>
          </a:lnRef>
          <a:fillRef idx="0">
            <a:schemeClr val="dk1"/>
          </a:fillRef>
          <a:effectRef idx="0">
            <a:schemeClr val="dk1"/>
          </a:effectRef>
          <a:fontRef idx="minor">
            <a:schemeClr val="tx1"/>
          </a:fontRef>
        </p:style>
      </p:cxnSp>
      <p:cxnSp>
        <p:nvCxnSpPr>
          <p:cNvPr id="58" name="直接连接符 57"/>
          <p:cNvCxnSpPr/>
          <p:nvPr/>
        </p:nvCxnSpPr>
        <p:spPr>
          <a:xfrm flipV="1">
            <a:off x="1008229" y="2364475"/>
            <a:ext cx="2543601" cy="15353"/>
          </a:xfrm>
          <a:prstGeom prst="line">
            <a:avLst/>
          </a:prstGeom>
          <a:ln w="31750">
            <a:solidFill>
              <a:srgbClr val="FF0000"/>
            </a:solidFill>
          </a:ln>
        </p:spPr>
        <p:style>
          <a:lnRef idx="1">
            <a:schemeClr val="dk1"/>
          </a:lnRef>
          <a:fillRef idx="0">
            <a:schemeClr val="dk1"/>
          </a:fillRef>
          <a:effectRef idx="0">
            <a:schemeClr val="dk1"/>
          </a:effectRef>
          <a:fontRef idx="minor">
            <a:schemeClr val="tx1"/>
          </a:fontRef>
        </p:style>
      </p:cxnSp>
      <p:cxnSp>
        <p:nvCxnSpPr>
          <p:cNvPr id="61" name="直接连接符 60"/>
          <p:cNvCxnSpPr/>
          <p:nvPr/>
        </p:nvCxnSpPr>
        <p:spPr>
          <a:xfrm>
            <a:off x="237130" y="2722728"/>
            <a:ext cx="3294229" cy="0"/>
          </a:xfrm>
          <a:prstGeom prst="line">
            <a:avLst/>
          </a:prstGeom>
          <a:ln w="31750">
            <a:solidFill>
              <a:srgbClr val="FF0000"/>
            </a:solidFill>
          </a:ln>
        </p:spPr>
        <p:style>
          <a:lnRef idx="1">
            <a:schemeClr val="dk1"/>
          </a:lnRef>
          <a:fillRef idx="0">
            <a:schemeClr val="dk1"/>
          </a:fillRef>
          <a:effectRef idx="0">
            <a:schemeClr val="dk1"/>
          </a:effectRef>
          <a:fontRef idx="minor">
            <a:schemeClr val="tx1"/>
          </a:fontRef>
        </p:style>
      </p:cxnSp>
      <p:cxnSp>
        <p:nvCxnSpPr>
          <p:cNvPr id="63" name="直接连接符 62"/>
          <p:cNvCxnSpPr/>
          <p:nvPr/>
        </p:nvCxnSpPr>
        <p:spPr>
          <a:xfrm>
            <a:off x="3029803" y="3050275"/>
            <a:ext cx="1494430" cy="1"/>
          </a:xfrm>
          <a:prstGeom prst="line">
            <a:avLst/>
          </a:prstGeom>
          <a:ln w="31750">
            <a:solidFill>
              <a:srgbClr val="FF0000"/>
            </a:solidFill>
          </a:ln>
        </p:spPr>
        <p:style>
          <a:lnRef idx="1">
            <a:schemeClr val="dk1"/>
          </a:lnRef>
          <a:fillRef idx="0">
            <a:schemeClr val="dk1"/>
          </a:fillRef>
          <a:effectRef idx="0">
            <a:schemeClr val="dk1"/>
          </a:effectRef>
          <a:fontRef idx="minor">
            <a:schemeClr val="tx1"/>
          </a:fontRef>
        </p:style>
      </p:cxnSp>
      <p:cxnSp>
        <p:nvCxnSpPr>
          <p:cNvPr id="65" name="直接连接符 64"/>
          <p:cNvCxnSpPr/>
          <p:nvPr/>
        </p:nvCxnSpPr>
        <p:spPr>
          <a:xfrm flipV="1">
            <a:off x="5916305" y="3367585"/>
            <a:ext cx="1166884" cy="10235"/>
          </a:xfrm>
          <a:prstGeom prst="line">
            <a:avLst/>
          </a:prstGeom>
          <a:ln w="31750">
            <a:solidFill>
              <a:srgbClr val="FF0000"/>
            </a:solidFill>
          </a:ln>
        </p:spPr>
        <p:style>
          <a:lnRef idx="1">
            <a:schemeClr val="dk1"/>
          </a:lnRef>
          <a:fillRef idx="0">
            <a:schemeClr val="dk1"/>
          </a:fillRef>
          <a:effectRef idx="0">
            <a:schemeClr val="dk1"/>
          </a:effectRef>
          <a:fontRef idx="minor">
            <a:schemeClr val="tx1"/>
          </a:fontRef>
        </p:style>
      </p:cxnSp>
      <p:cxnSp>
        <p:nvCxnSpPr>
          <p:cNvPr id="67" name="直接连接符 66"/>
          <p:cNvCxnSpPr/>
          <p:nvPr/>
        </p:nvCxnSpPr>
        <p:spPr>
          <a:xfrm flipV="1">
            <a:off x="237130" y="3684896"/>
            <a:ext cx="950225" cy="1706"/>
          </a:xfrm>
          <a:prstGeom prst="line">
            <a:avLst/>
          </a:prstGeom>
          <a:ln w="31750">
            <a:solidFill>
              <a:srgbClr val="FF0000"/>
            </a:solidFill>
          </a:ln>
        </p:spPr>
        <p:style>
          <a:lnRef idx="1">
            <a:schemeClr val="dk1"/>
          </a:lnRef>
          <a:fillRef idx="0">
            <a:schemeClr val="dk1"/>
          </a:fillRef>
          <a:effectRef idx="0">
            <a:schemeClr val="dk1"/>
          </a:effectRef>
          <a:fontRef idx="minor">
            <a:schemeClr val="tx1"/>
          </a:fontRef>
        </p:style>
      </p:cxnSp>
      <p:cxnSp>
        <p:nvCxnSpPr>
          <p:cNvPr id="69" name="直接连接符 68"/>
          <p:cNvCxnSpPr/>
          <p:nvPr/>
        </p:nvCxnSpPr>
        <p:spPr>
          <a:xfrm flipV="1">
            <a:off x="3490640" y="3686601"/>
            <a:ext cx="2333768" cy="10236"/>
          </a:xfrm>
          <a:prstGeom prst="line">
            <a:avLst/>
          </a:prstGeom>
          <a:ln w="31750">
            <a:solidFill>
              <a:srgbClr val="FF0000"/>
            </a:solidFill>
          </a:ln>
        </p:spPr>
        <p:style>
          <a:lnRef idx="1">
            <a:schemeClr val="dk1"/>
          </a:lnRef>
          <a:fillRef idx="0">
            <a:schemeClr val="dk1"/>
          </a:fillRef>
          <a:effectRef idx="0">
            <a:schemeClr val="dk1"/>
          </a:effectRef>
          <a:fontRef idx="minor">
            <a:schemeClr val="tx1"/>
          </a:fontRef>
        </p:style>
      </p:cxnSp>
      <p:cxnSp>
        <p:nvCxnSpPr>
          <p:cNvPr id="18" name="直接连接符 17"/>
          <p:cNvCxnSpPr/>
          <p:nvPr/>
        </p:nvCxnSpPr>
        <p:spPr>
          <a:xfrm flipV="1">
            <a:off x="667034" y="4024384"/>
            <a:ext cx="2333768" cy="10236"/>
          </a:xfrm>
          <a:prstGeom prst="line">
            <a:avLst/>
          </a:prstGeom>
          <a:ln w="31750">
            <a:solidFill>
              <a:srgbClr val="FF0000"/>
            </a:solidFill>
          </a:ln>
        </p:spPr>
        <p:style>
          <a:lnRef idx="1">
            <a:schemeClr val="dk1"/>
          </a:lnRef>
          <a:fillRef idx="0">
            <a:schemeClr val="dk1"/>
          </a:fillRef>
          <a:effectRef idx="0">
            <a:schemeClr val="dk1"/>
          </a:effectRef>
          <a:fontRef idx="minor">
            <a:schemeClr val="tx1"/>
          </a:fontRef>
        </p:style>
      </p:cxn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cBhvr additive="base">
                                        <p:cTn id="7" dur="500" fill="hold"/>
                                        <p:tgtEl>
                                          <p:spTgt spid="44"/>
                                        </p:tgtEl>
                                        <p:attrNameLst>
                                          <p:attrName>ppt_x</p:attrName>
                                        </p:attrNameLst>
                                      </p:cBhvr>
                                      <p:tavLst>
                                        <p:tav tm="0">
                                          <p:val>
                                            <p:strVal val="#ppt_x"/>
                                          </p:val>
                                        </p:tav>
                                        <p:tav tm="100000">
                                          <p:val>
                                            <p:strVal val="#ppt_x"/>
                                          </p:val>
                                        </p:tav>
                                      </p:tavLst>
                                    </p:anim>
                                    <p:anim calcmode="lin" valueType="num">
                                      <p:cBhvr additive="base">
                                        <p:cTn id="8"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0"/>
                                        </p:tgtEl>
                                        <p:attrNameLst>
                                          <p:attrName>style.visibility</p:attrName>
                                        </p:attrNameLst>
                                      </p:cBhvr>
                                      <p:to>
                                        <p:strVal val="visible"/>
                                      </p:to>
                                    </p:set>
                                    <p:anim calcmode="lin" valueType="num">
                                      <p:cBhvr additive="base">
                                        <p:cTn id="13" dur="500" fill="hold"/>
                                        <p:tgtEl>
                                          <p:spTgt spid="50"/>
                                        </p:tgtEl>
                                        <p:attrNameLst>
                                          <p:attrName>ppt_x</p:attrName>
                                        </p:attrNameLst>
                                      </p:cBhvr>
                                      <p:tavLst>
                                        <p:tav tm="0">
                                          <p:val>
                                            <p:strVal val="#ppt_x"/>
                                          </p:val>
                                        </p:tav>
                                        <p:tav tm="100000">
                                          <p:val>
                                            <p:strVal val="#ppt_x"/>
                                          </p:val>
                                        </p:tav>
                                      </p:tavLst>
                                    </p:anim>
                                    <p:anim calcmode="lin" valueType="num">
                                      <p:cBhvr additive="base">
                                        <p:cTn id="14" dur="500" fill="hold"/>
                                        <p:tgtEl>
                                          <p:spTgt spid="5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5"/>
                                        </p:tgtEl>
                                        <p:attrNameLst>
                                          <p:attrName>style.visibility</p:attrName>
                                        </p:attrNameLst>
                                      </p:cBhvr>
                                      <p:to>
                                        <p:strVal val="visible"/>
                                      </p:to>
                                    </p:set>
                                    <p:anim calcmode="lin" valueType="num">
                                      <p:cBhvr additive="base">
                                        <p:cTn id="19" dur="500" fill="hold"/>
                                        <p:tgtEl>
                                          <p:spTgt spid="55"/>
                                        </p:tgtEl>
                                        <p:attrNameLst>
                                          <p:attrName>ppt_x</p:attrName>
                                        </p:attrNameLst>
                                      </p:cBhvr>
                                      <p:tavLst>
                                        <p:tav tm="0">
                                          <p:val>
                                            <p:strVal val="#ppt_x"/>
                                          </p:val>
                                        </p:tav>
                                        <p:tav tm="100000">
                                          <p:val>
                                            <p:strVal val="#ppt_x"/>
                                          </p:val>
                                        </p:tav>
                                      </p:tavLst>
                                    </p:anim>
                                    <p:anim calcmode="lin" valueType="num">
                                      <p:cBhvr additive="base">
                                        <p:cTn id="20" dur="500" fill="hold"/>
                                        <p:tgtEl>
                                          <p:spTgt spid="5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0"/>
                                        </p:tgtEl>
                                        <p:attrNameLst>
                                          <p:attrName>style.visibility</p:attrName>
                                        </p:attrNameLst>
                                      </p:cBhvr>
                                      <p:to>
                                        <p:strVal val="visible"/>
                                      </p:to>
                                    </p:set>
                                    <p:anim calcmode="lin" valueType="num">
                                      <p:cBhvr additive="base">
                                        <p:cTn id="25" dur="500" fill="hold"/>
                                        <p:tgtEl>
                                          <p:spTgt spid="40"/>
                                        </p:tgtEl>
                                        <p:attrNameLst>
                                          <p:attrName>ppt_x</p:attrName>
                                        </p:attrNameLst>
                                      </p:cBhvr>
                                      <p:tavLst>
                                        <p:tav tm="0">
                                          <p:val>
                                            <p:strVal val="#ppt_x"/>
                                          </p:val>
                                        </p:tav>
                                        <p:tav tm="100000">
                                          <p:val>
                                            <p:strVal val="#ppt_x"/>
                                          </p:val>
                                        </p:tav>
                                      </p:tavLst>
                                    </p:anim>
                                    <p:anim calcmode="lin" valueType="num">
                                      <p:cBhvr additive="base">
                                        <p:cTn id="26"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8"/>
                                        </p:tgtEl>
                                        <p:attrNameLst>
                                          <p:attrName>style.visibility</p:attrName>
                                        </p:attrNameLst>
                                      </p:cBhvr>
                                      <p:to>
                                        <p:strVal val="visible"/>
                                      </p:to>
                                    </p:set>
                                    <p:anim calcmode="lin" valueType="num">
                                      <p:cBhvr additive="base">
                                        <p:cTn id="31" dur="500" fill="hold"/>
                                        <p:tgtEl>
                                          <p:spTgt spid="58"/>
                                        </p:tgtEl>
                                        <p:attrNameLst>
                                          <p:attrName>ppt_x</p:attrName>
                                        </p:attrNameLst>
                                      </p:cBhvr>
                                      <p:tavLst>
                                        <p:tav tm="0">
                                          <p:val>
                                            <p:strVal val="#ppt_x"/>
                                          </p:val>
                                        </p:tav>
                                        <p:tav tm="100000">
                                          <p:val>
                                            <p:strVal val="#ppt_x"/>
                                          </p:val>
                                        </p:tav>
                                      </p:tavLst>
                                    </p:anim>
                                    <p:anim calcmode="lin" valueType="num">
                                      <p:cBhvr additive="base">
                                        <p:cTn id="32" dur="500" fill="hold"/>
                                        <p:tgtEl>
                                          <p:spTgt spid="5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1"/>
                                        </p:tgtEl>
                                        <p:attrNameLst>
                                          <p:attrName>style.visibility</p:attrName>
                                        </p:attrNameLst>
                                      </p:cBhvr>
                                      <p:to>
                                        <p:strVal val="visible"/>
                                      </p:to>
                                    </p:set>
                                    <p:anim calcmode="lin" valueType="num">
                                      <p:cBhvr additive="base">
                                        <p:cTn id="37" dur="500" fill="hold"/>
                                        <p:tgtEl>
                                          <p:spTgt spid="61"/>
                                        </p:tgtEl>
                                        <p:attrNameLst>
                                          <p:attrName>ppt_x</p:attrName>
                                        </p:attrNameLst>
                                      </p:cBhvr>
                                      <p:tavLst>
                                        <p:tav tm="0">
                                          <p:val>
                                            <p:strVal val="#ppt_x"/>
                                          </p:val>
                                        </p:tav>
                                        <p:tav tm="100000">
                                          <p:val>
                                            <p:strVal val="#ppt_x"/>
                                          </p:val>
                                        </p:tav>
                                      </p:tavLst>
                                    </p:anim>
                                    <p:anim calcmode="lin" valueType="num">
                                      <p:cBhvr additive="base">
                                        <p:cTn id="38" dur="500" fill="hold"/>
                                        <p:tgtEl>
                                          <p:spTgt spid="6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3"/>
                                        </p:tgtEl>
                                        <p:attrNameLst>
                                          <p:attrName>style.visibility</p:attrName>
                                        </p:attrNameLst>
                                      </p:cBhvr>
                                      <p:to>
                                        <p:strVal val="visible"/>
                                      </p:to>
                                    </p:set>
                                    <p:anim calcmode="lin" valueType="num">
                                      <p:cBhvr additive="base">
                                        <p:cTn id="43" dur="500" fill="hold"/>
                                        <p:tgtEl>
                                          <p:spTgt spid="63"/>
                                        </p:tgtEl>
                                        <p:attrNameLst>
                                          <p:attrName>ppt_x</p:attrName>
                                        </p:attrNameLst>
                                      </p:cBhvr>
                                      <p:tavLst>
                                        <p:tav tm="0">
                                          <p:val>
                                            <p:strVal val="#ppt_x"/>
                                          </p:val>
                                        </p:tav>
                                        <p:tav tm="100000">
                                          <p:val>
                                            <p:strVal val="#ppt_x"/>
                                          </p:val>
                                        </p:tav>
                                      </p:tavLst>
                                    </p:anim>
                                    <p:anim calcmode="lin" valueType="num">
                                      <p:cBhvr additive="base">
                                        <p:cTn id="44" dur="500" fill="hold"/>
                                        <p:tgtEl>
                                          <p:spTgt spid="6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5"/>
                                        </p:tgtEl>
                                        <p:attrNameLst>
                                          <p:attrName>style.visibility</p:attrName>
                                        </p:attrNameLst>
                                      </p:cBhvr>
                                      <p:to>
                                        <p:strVal val="visible"/>
                                      </p:to>
                                    </p:set>
                                    <p:anim calcmode="lin" valueType="num">
                                      <p:cBhvr additive="base">
                                        <p:cTn id="49" dur="500" fill="hold"/>
                                        <p:tgtEl>
                                          <p:spTgt spid="65"/>
                                        </p:tgtEl>
                                        <p:attrNameLst>
                                          <p:attrName>ppt_x</p:attrName>
                                        </p:attrNameLst>
                                      </p:cBhvr>
                                      <p:tavLst>
                                        <p:tav tm="0">
                                          <p:val>
                                            <p:strVal val="#ppt_x"/>
                                          </p:val>
                                        </p:tav>
                                        <p:tav tm="100000">
                                          <p:val>
                                            <p:strVal val="#ppt_x"/>
                                          </p:val>
                                        </p:tav>
                                      </p:tavLst>
                                    </p:anim>
                                    <p:anim calcmode="lin" valueType="num">
                                      <p:cBhvr additive="base">
                                        <p:cTn id="50" dur="500" fill="hold"/>
                                        <p:tgtEl>
                                          <p:spTgt spid="6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67"/>
                                        </p:tgtEl>
                                        <p:attrNameLst>
                                          <p:attrName>style.visibility</p:attrName>
                                        </p:attrNameLst>
                                      </p:cBhvr>
                                      <p:to>
                                        <p:strVal val="visible"/>
                                      </p:to>
                                    </p:set>
                                    <p:anim calcmode="lin" valueType="num">
                                      <p:cBhvr additive="base">
                                        <p:cTn id="55" dur="500" fill="hold"/>
                                        <p:tgtEl>
                                          <p:spTgt spid="67"/>
                                        </p:tgtEl>
                                        <p:attrNameLst>
                                          <p:attrName>ppt_x</p:attrName>
                                        </p:attrNameLst>
                                      </p:cBhvr>
                                      <p:tavLst>
                                        <p:tav tm="0">
                                          <p:val>
                                            <p:strVal val="#ppt_x"/>
                                          </p:val>
                                        </p:tav>
                                        <p:tav tm="100000">
                                          <p:val>
                                            <p:strVal val="#ppt_x"/>
                                          </p:val>
                                        </p:tav>
                                      </p:tavLst>
                                    </p:anim>
                                    <p:anim calcmode="lin" valueType="num">
                                      <p:cBhvr additive="base">
                                        <p:cTn id="56" dur="500" fill="hold"/>
                                        <p:tgtEl>
                                          <p:spTgt spid="67"/>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69"/>
                                        </p:tgtEl>
                                        <p:attrNameLst>
                                          <p:attrName>style.visibility</p:attrName>
                                        </p:attrNameLst>
                                      </p:cBhvr>
                                      <p:to>
                                        <p:strVal val="visible"/>
                                      </p:to>
                                    </p:set>
                                    <p:anim calcmode="lin" valueType="num">
                                      <p:cBhvr additive="base">
                                        <p:cTn id="61" dur="500" fill="hold"/>
                                        <p:tgtEl>
                                          <p:spTgt spid="69"/>
                                        </p:tgtEl>
                                        <p:attrNameLst>
                                          <p:attrName>ppt_x</p:attrName>
                                        </p:attrNameLst>
                                      </p:cBhvr>
                                      <p:tavLst>
                                        <p:tav tm="0">
                                          <p:val>
                                            <p:strVal val="#ppt_x"/>
                                          </p:val>
                                        </p:tav>
                                        <p:tav tm="100000">
                                          <p:val>
                                            <p:strVal val="#ppt_x"/>
                                          </p:val>
                                        </p:tav>
                                      </p:tavLst>
                                    </p:anim>
                                    <p:anim calcmode="lin" valueType="num">
                                      <p:cBhvr additive="base">
                                        <p:cTn id="62" dur="500" fill="hold"/>
                                        <p:tgtEl>
                                          <p:spTgt spid="69"/>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41"/>
                                        </p:tgtEl>
                                        <p:attrNameLst>
                                          <p:attrName>style.visibility</p:attrName>
                                        </p:attrNameLst>
                                      </p:cBhvr>
                                      <p:to>
                                        <p:strVal val="visible"/>
                                      </p:to>
                                    </p:set>
                                    <p:anim calcmode="lin" valueType="num">
                                      <p:cBhvr additive="base">
                                        <p:cTn id="67" dur="500" fill="hold"/>
                                        <p:tgtEl>
                                          <p:spTgt spid="41"/>
                                        </p:tgtEl>
                                        <p:attrNameLst>
                                          <p:attrName>ppt_x</p:attrName>
                                        </p:attrNameLst>
                                      </p:cBhvr>
                                      <p:tavLst>
                                        <p:tav tm="0">
                                          <p:val>
                                            <p:strVal val="#ppt_x"/>
                                          </p:val>
                                        </p:tav>
                                        <p:tav tm="100000">
                                          <p:val>
                                            <p:strVal val="#ppt_x"/>
                                          </p:val>
                                        </p:tav>
                                      </p:tavLst>
                                    </p:anim>
                                    <p:anim calcmode="lin" valueType="num">
                                      <p:cBhvr additive="base">
                                        <p:cTn id="68"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8"/>
                                        </p:tgtEl>
                                        <p:attrNameLst>
                                          <p:attrName>style.visibility</p:attrName>
                                        </p:attrNameLst>
                                      </p:cBhvr>
                                      <p:to>
                                        <p:strVal val="visible"/>
                                      </p:to>
                                    </p:set>
                                    <p:anim calcmode="lin" valueType="num">
                                      <p:cBhvr additive="base">
                                        <p:cTn id="73" dur="500" fill="hold"/>
                                        <p:tgtEl>
                                          <p:spTgt spid="18"/>
                                        </p:tgtEl>
                                        <p:attrNameLst>
                                          <p:attrName>ppt_x</p:attrName>
                                        </p:attrNameLst>
                                      </p:cBhvr>
                                      <p:tavLst>
                                        <p:tav tm="0">
                                          <p:val>
                                            <p:strVal val="#ppt_x"/>
                                          </p:val>
                                        </p:tav>
                                        <p:tav tm="100000">
                                          <p:val>
                                            <p:strVal val="#ppt_x"/>
                                          </p:val>
                                        </p:tav>
                                      </p:tavLst>
                                    </p:anim>
                                    <p:anim calcmode="lin" valueType="num">
                                      <p:cBhvr additive="base">
                                        <p:cTn id="7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42"/>
                                        </p:tgtEl>
                                        <p:attrNameLst>
                                          <p:attrName>style.visibility</p:attrName>
                                        </p:attrNameLst>
                                      </p:cBhvr>
                                      <p:to>
                                        <p:strVal val="visible"/>
                                      </p:to>
                                    </p:set>
                                    <p:anim calcmode="lin" valueType="num">
                                      <p:cBhvr additive="base">
                                        <p:cTn id="79" dur="500" fill="hold"/>
                                        <p:tgtEl>
                                          <p:spTgt spid="42"/>
                                        </p:tgtEl>
                                        <p:attrNameLst>
                                          <p:attrName>ppt_x</p:attrName>
                                        </p:attrNameLst>
                                      </p:cBhvr>
                                      <p:tavLst>
                                        <p:tav tm="0">
                                          <p:val>
                                            <p:strVal val="#ppt_x"/>
                                          </p:val>
                                        </p:tav>
                                        <p:tav tm="100000">
                                          <p:val>
                                            <p:strVal val="#ppt_x"/>
                                          </p:val>
                                        </p:tav>
                                      </p:tavLst>
                                    </p:anim>
                                    <p:anim calcmode="lin" valueType="num">
                                      <p:cBhvr additive="base">
                                        <p:cTn id="80"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3" presetClass="entr" presetSubtype="10" fill="hold" grpId="0" nodeType="clickEffect">
                                  <p:stCondLst>
                                    <p:cond delay="0"/>
                                  </p:stCondLst>
                                  <p:childTnLst>
                                    <p:set>
                                      <p:cBhvr>
                                        <p:cTn id="84" dur="1" fill="hold">
                                          <p:stCondLst>
                                            <p:cond delay="0"/>
                                          </p:stCondLst>
                                        </p:cTn>
                                        <p:tgtEl>
                                          <p:spTgt spid="2"/>
                                        </p:tgtEl>
                                        <p:attrNameLst>
                                          <p:attrName>style.visibility</p:attrName>
                                        </p:attrNameLst>
                                      </p:cBhvr>
                                      <p:to>
                                        <p:strVal val="visible"/>
                                      </p:to>
                                    </p:set>
                                    <p:animEffect transition="in" filter="blinds(horizontal)">
                                      <p:cBhvr>
                                        <p:cTn id="8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40" grpId="0" bldLvl="0" animBg="1"/>
      <p:bldP spid="41" grpId="0" bldLvl="0" animBg="1"/>
      <p:bldP spid="42" grpId="0" bldLvl="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376805" y="1972310"/>
            <a:ext cx="4390390" cy="1445260"/>
          </a:xfrm>
          <a:prstGeom prst="rect">
            <a:avLst/>
          </a:prstGeom>
          <a:noFill/>
          <a:ln>
            <a:noFill/>
          </a:ln>
        </p:spPr>
        <p:txBody>
          <a:bodyPr wrap="none" rtlCol="0" anchor="t">
            <a:spAutoFit/>
          </a:bodyPr>
          <a:lstStyle/>
          <a:p>
            <a:pPr algn="ctr"/>
            <a:r>
              <a:rPr lang="en-US" altLang="zh-CN" sz="8800" b="1" i="1">
                <a:solidFill>
                  <a:schemeClr val="tx1"/>
                </a:solidFill>
                <a:effectLst>
                  <a:outerShdw blurRad="38100" dist="19050" dir="2700000" algn="tl" rotWithShape="0">
                    <a:schemeClr val="dk1">
                      <a:alpha val="40000"/>
                    </a:schemeClr>
                  </a:outerShdw>
                </a:effectLst>
                <a:latin typeface="Brush Script MT" panose="03060802040406070304" charset="0"/>
                <a:cs typeface="Brush Script MT" panose="03060802040406070304" charset="0"/>
              </a:rPr>
              <a:t>Thank you!</a:t>
            </a:r>
            <a:endParaRPr lang="en-US" altLang="zh-CN" sz="8800" b="1" i="1">
              <a:solidFill>
                <a:schemeClr val="tx1"/>
              </a:solidFill>
              <a:effectLst>
                <a:outerShdw blurRad="38100" dist="19050" dir="2700000" algn="tl" rotWithShape="0">
                  <a:schemeClr val="dk1">
                    <a:alpha val="40000"/>
                  </a:schemeClr>
                </a:outerShdw>
              </a:effectLst>
              <a:latin typeface="Brush Script MT" panose="03060802040406070304" charset="0"/>
              <a:cs typeface="Brush Script MT" panose="03060802040406070304" charset="0"/>
            </a:endParaRP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2225" y="583565"/>
            <a:ext cx="9099550" cy="2183765"/>
          </a:xfrm>
          <a:prstGeom prst="rect">
            <a:avLst/>
          </a:prstGeom>
          <a:noFill/>
          <a:ln w="19050" cmpd="sng">
            <a:solidFill>
              <a:srgbClr val="0070C0"/>
            </a:solidFill>
            <a:prstDash val="sysDot"/>
          </a:ln>
        </p:spPr>
        <p:txBody>
          <a:bodyPr wrap="square" rtlCol="0" anchor="t">
            <a:spAutoFit/>
          </a:bodyPr>
          <a:lstStyle/>
          <a:p>
            <a:pPr algn="l" fontAlgn="ctr">
              <a:buClrTx/>
              <a:buSzTx/>
              <a:buNone/>
            </a:pPr>
            <a:r>
              <a:rPr lang="en-US" altLang="zh-CN" sz="2800" b="1">
                <a:sym typeface="+mn-ea"/>
              </a:rPr>
              <a:t>    </a:t>
            </a:r>
            <a:r>
              <a:rPr lang="zh-CN" altLang="zh-CN" sz="2700" b="1" dirty="0" smtClean="0">
                <a:solidFill>
                  <a:srgbClr val="000000"/>
                </a:solidFill>
                <a:latin typeface="楷体" panose="02010609060101010101" charset="-122"/>
                <a:ea typeface="楷体" panose="02010609060101010101" charset="-122"/>
                <a:cs typeface="宋体" panose="02010600030101010101" pitchFamily="2" charset="-122"/>
                <a:sym typeface="+mn-ea"/>
              </a:rPr>
              <a:t> 假如你是李华，你班交换生Amy这两天因身体不适，未能到校上课，请给她写一封邮件，要点如下：</a:t>
            </a:r>
            <a:endParaRPr lang="zh-CN" altLang="zh-CN" sz="2700" b="1" dirty="0" smtClean="0">
              <a:solidFill>
                <a:srgbClr val="000000"/>
              </a:solidFill>
              <a:latin typeface="楷体" panose="02010609060101010101" charset="-122"/>
              <a:ea typeface="楷体" panose="02010609060101010101" charset="-122"/>
              <a:cs typeface="宋体" panose="02010600030101010101" pitchFamily="2" charset="-122"/>
              <a:sym typeface="+mn-ea"/>
            </a:endParaRPr>
          </a:p>
          <a:p>
            <a:pPr algn="l" fontAlgn="ctr">
              <a:buClrTx/>
              <a:buSzTx/>
              <a:buNone/>
            </a:pPr>
            <a:r>
              <a:rPr lang="zh-CN" altLang="zh-CN" sz="2700" b="1" dirty="0" smtClean="0">
                <a:solidFill>
                  <a:srgbClr val="000000"/>
                </a:solidFill>
                <a:latin typeface="楷体" panose="02010609060101010101" charset="-122"/>
                <a:ea typeface="楷体" panose="02010609060101010101" charset="-122"/>
                <a:cs typeface="宋体" panose="02010600030101010101" pitchFamily="2" charset="-122"/>
                <a:sym typeface="+mn-ea"/>
              </a:rPr>
              <a:t>1. 表示</a:t>
            </a:r>
            <a:r>
              <a:rPr lang="zh-CN" altLang="zh-CN" sz="2700" b="1" dirty="0" smtClean="0">
                <a:solidFill>
                  <a:srgbClr val="FF0000"/>
                </a:solidFill>
                <a:latin typeface="楷体" panose="02010609060101010101" charset="-122"/>
                <a:ea typeface="楷体" panose="02010609060101010101" charset="-122"/>
                <a:cs typeface="宋体" panose="02010600030101010101" pitchFamily="2" charset="-122"/>
                <a:sym typeface="+mn-ea"/>
              </a:rPr>
              <a:t>安慰</a:t>
            </a:r>
            <a:r>
              <a:rPr lang="zh-CN" altLang="zh-CN" sz="2700" b="1" dirty="0" smtClean="0">
                <a:solidFill>
                  <a:srgbClr val="000000"/>
                </a:solidFill>
                <a:latin typeface="楷体" panose="02010609060101010101" charset="-122"/>
                <a:ea typeface="楷体" panose="02010609060101010101" charset="-122"/>
                <a:cs typeface="宋体" panose="02010600030101010101" pitchFamily="2" charset="-122"/>
                <a:sym typeface="+mn-ea"/>
              </a:rPr>
              <a:t>；2.</a:t>
            </a:r>
            <a:r>
              <a:rPr lang="zh-CN" altLang="zh-CN" sz="2700" b="1" dirty="0" smtClean="0">
                <a:solidFill>
                  <a:srgbClr val="FF0000"/>
                </a:solidFill>
                <a:latin typeface="楷体" panose="02010609060101010101" charset="-122"/>
                <a:ea typeface="楷体" panose="02010609060101010101" charset="-122"/>
                <a:cs typeface="宋体" panose="02010600030101010101" pitchFamily="2" charset="-122"/>
                <a:sym typeface="+mn-ea"/>
              </a:rPr>
              <a:t>询问</a:t>
            </a:r>
            <a:r>
              <a:rPr lang="zh-CN" altLang="zh-CN" sz="2700" b="1" dirty="0" smtClean="0">
                <a:solidFill>
                  <a:srgbClr val="000000"/>
                </a:solidFill>
                <a:latin typeface="楷体" panose="02010609060101010101" charset="-122"/>
                <a:ea typeface="楷体" panose="02010609060101010101" charset="-122"/>
                <a:cs typeface="宋体" panose="02010600030101010101" pitchFamily="2" charset="-122"/>
                <a:sym typeface="+mn-ea"/>
              </a:rPr>
              <a:t>她是否能参加下周六学校举行的足球比赛；3.</a:t>
            </a:r>
            <a:r>
              <a:rPr lang="zh-CN" altLang="zh-CN" sz="2700" b="1" dirty="0" smtClean="0">
                <a:solidFill>
                  <a:srgbClr val="FF0000"/>
                </a:solidFill>
                <a:latin typeface="楷体" panose="02010609060101010101" charset="-122"/>
                <a:ea typeface="楷体" panose="02010609060101010101" charset="-122"/>
                <a:cs typeface="宋体" panose="02010600030101010101" pitchFamily="2" charset="-122"/>
                <a:sym typeface="+mn-ea"/>
              </a:rPr>
              <a:t>邀请</a:t>
            </a:r>
            <a:r>
              <a:rPr lang="zh-CN" altLang="zh-CN" sz="2700" b="1" dirty="0" smtClean="0">
                <a:solidFill>
                  <a:srgbClr val="000000"/>
                </a:solidFill>
                <a:latin typeface="楷体" panose="02010609060101010101" charset="-122"/>
                <a:ea typeface="楷体" panose="02010609060101010101" charset="-122"/>
                <a:cs typeface="宋体" panose="02010600030101010101" pitchFamily="2" charset="-122"/>
                <a:sym typeface="+mn-ea"/>
              </a:rPr>
              <a:t>她下个月到你家共度端午节。</a:t>
            </a:r>
            <a:endParaRPr lang="zh-CN" altLang="zh-CN" sz="2700" b="1" dirty="0" smtClean="0">
              <a:solidFill>
                <a:srgbClr val="000000"/>
              </a:solidFill>
              <a:latin typeface="楷体" panose="02010609060101010101" charset="-122"/>
              <a:ea typeface="楷体" panose="02010609060101010101" charset="-122"/>
              <a:cs typeface="宋体" panose="02010600030101010101" pitchFamily="2" charset="-122"/>
              <a:sym typeface="+mn-ea"/>
            </a:endParaRPr>
          </a:p>
          <a:p>
            <a:pPr algn="l" fontAlgn="ctr">
              <a:buClrTx/>
              <a:buSzTx/>
              <a:buNone/>
            </a:pPr>
            <a:r>
              <a:rPr lang="zh-CN" altLang="zh-CN" sz="2700" b="1" dirty="0" smtClean="0">
                <a:solidFill>
                  <a:srgbClr val="000000"/>
                </a:solidFill>
                <a:latin typeface="楷体" panose="02010609060101010101" charset="-122"/>
                <a:ea typeface="楷体" panose="02010609060101010101" charset="-122"/>
                <a:cs typeface="宋体" panose="02010600030101010101" pitchFamily="2" charset="-122"/>
                <a:sym typeface="+mn-ea"/>
              </a:rPr>
              <a:t>注意：1.词数80左右； 2.可适当增加细节，以使行文连贯。</a:t>
            </a:r>
            <a:endParaRPr lang="zh-CN" altLang="zh-CN" sz="2700" b="1" dirty="0" smtClean="0">
              <a:solidFill>
                <a:srgbClr val="000000"/>
              </a:solidFill>
              <a:latin typeface="楷体" panose="02010609060101010101" charset="-122"/>
              <a:ea typeface="楷体" panose="02010609060101010101" charset="-122"/>
              <a:cs typeface="宋体" panose="02010600030101010101" pitchFamily="2" charset="-122"/>
            </a:endParaRPr>
          </a:p>
        </p:txBody>
      </p:sp>
      <p:sp>
        <p:nvSpPr>
          <p:cNvPr id="3" name="文本框 2"/>
          <p:cNvSpPr txBox="1"/>
          <p:nvPr/>
        </p:nvSpPr>
        <p:spPr>
          <a:xfrm>
            <a:off x="0" y="0"/>
            <a:ext cx="3815715" cy="583565"/>
          </a:xfrm>
          <a:prstGeom prst="rect">
            <a:avLst/>
          </a:prstGeom>
          <a:noFill/>
        </p:spPr>
        <p:txBody>
          <a:bodyPr wrap="square" rtlCol="0">
            <a:spAutoFit/>
          </a:bodyPr>
          <a:lstStyle/>
          <a:p>
            <a:r>
              <a:rPr lang="en-US" altLang="zh-CN" sz="3200" b="1">
                <a:solidFill>
                  <a:srgbClr val="FF0000"/>
                </a:solidFill>
              </a:rPr>
              <a:t>Homework-checking</a:t>
            </a:r>
            <a:endParaRPr lang="en-US" altLang="zh-CN" sz="3200" b="1">
              <a:solidFill>
                <a:srgbClr val="FF0000"/>
              </a:solidFill>
            </a:endParaRPr>
          </a:p>
        </p:txBody>
      </p:sp>
      <p:sp>
        <p:nvSpPr>
          <p:cNvPr id="4" name="文本框 3"/>
          <p:cNvSpPr txBox="1"/>
          <p:nvPr/>
        </p:nvSpPr>
        <p:spPr>
          <a:xfrm>
            <a:off x="741680" y="2887345"/>
            <a:ext cx="7111365" cy="1917065"/>
          </a:xfrm>
          <a:prstGeom prst="rect">
            <a:avLst/>
          </a:prstGeom>
          <a:solidFill>
            <a:srgbClr val="FFE669"/>
          </a:solidFill>
        </p:spPr>
        <p:txBody>
          <a:bodyPr wrap="square" rtlCol="0">
            <a:spAutoFit/>
          </a:bodyPr>
          <a:lstStyle/>
          <a:p>
            <a:pPr marL="457200" indent="0" fontAlgn="auto">
              <a:lnSpc>
                <a:spcPct val="110000"/>
              </a:lnSpc>
              <a:buFont typeface="Wingdings" panose="05000000000000000000" charset="0"/>
              <a:buChar char="ü"/>
            </a:pPr>
            <a:r>
              <a:rPr lang="en-US" altLang="zh-CN" sz="2700" b="1" dirty="0" smtClean="0">
                <a:solidFill>
                  <a:srgbClr val="000000"/>
                </a:solidFill>
                <a:latin typeface="Calibri" panose="020F0502020204030204" charset="0"/>
                <a:ea typeface="楷体" panose="02010609060101010101" charset="-122"/>
                <a:cs typeface="Calibri" panose="020F0502020204030204" charset="0"/>
              </a:rPr>
              <a:t>type: a letter of inquiry and invitation;</a:t>
            </a:r>
            <a:endParaRPr lang="en-US" altLang="zh-CN" sz="2700" b="1" dirty="0" smtClean="0">
              <a:solidFill>
                <a:srgbClr val="000000"/>
              </a:solidFill>
              <a:latin typeface="Calibri" panose="020F0502020204030204" charset="0"/>
              <a:ea typeface="楷体" panose="02010609060101010101" charset="-122"/>
              <a:cs typeface="Calibri" panose="020F0502020204030204" charset="0"/>
            </a:endParaRPr>
          </a:p>
          <a:p>
            <a:pPr marL="457200" indent="0" fontAlgn="auto">
              <a:lnSpc>
                <a:spcPct val="110000"/>
              </a:lnSpc>
              <a:buFont typeface="Wingdings" panose="05000000000000000000" charset="0"/>
              <a:buChar char="ü"/>
            </a:pPr>
            <a:r>
              <a:rPr lang="en-US" altLang="zh-CN" sz="2700" b="1" dirty="0" smtClean="0">
                <a:solidFill>
                  <a:srgbClr val="000000"/>
                </a:solidFill>
                <a:latin typeface="Calibri" panose="020F0502020204030204" charset="0"/>
                <a:ea typeface="楷体" panose="02010609060101010101" charset="-122"/>
                <a:cs typeface="Calibri" panose="020F0502020204030204" charset="0"/>
              </a:rPr>
              <a:t>content: 3 given points;</a:t>
            </a:r>
            <a:endParaRPr lang="en-US" altLang="zh-CN" sz="2700" b="1" dirty="0" smtClean="0">
              <a:solidFill>
                <a:srgbClr val="000000"/>
              </a:solidFill>
              <a:latin typeface="Calibri" panose="020F0502020204030204" charset="0"/>
              <a:ea typeface="楷体" panose="02010609060101010101" charset="-122"/>
              <a:cs typeface="Calibri" panose="020F0502020204030204" charset="0"/>
            </a:endParaRPr>
          </a:p>
          <a:p>
            <a:pPr marL="457200" indent="0" fontAlgn="auto">
              <a:lnSpc>
                <a:spcPct val="110000"/>
              </a:lnSpc>
              <a:buFont typeface="Wingdings" panose="05000000000000000000" charset="0"/>
              <a:buChar char="ü"/>
            </a:pPr>
            <a:r>
              <a:rPr lang="en-US" altLang="zh-CN" sz="2700" b="1" dirty="0" smtClean="0">
                <a:solidFill>
                  <a:srgbClr val="000000"/>
                </a:solidFill>
                <a:latin typeface="Calibri" panose="020F0502020204030204" charset="0"/>
                <a:ea typeface="楷体" panose="02010609060101010101" charset="-122"/>
                <a:cs typeface="Calibri" panose="020F0502020204030204" charset="0"/>
              </a:rPr>
              <a:t>tense</a:t>
            </a:r>
            <a:r>
              <a:rPr lang="zh-CN" altLang="en-US" sz="2700" b="1" dirty="0" smtClean="0">
                <a:solidFill>
                  <a:srgbClr val="000000"/>
                </a:solidFill>
                <a:latin typeface="Calibri" panose="020F0502020204030204" charset="0"/>
                <a:ea typeface="楷体" panose="02010609060101010101" charset="-122"/>
                <a:cs typeface="Calibri" panose="020F0502020204030204" charset="0"/>
              </a:rPr>
              <a:t>：</a:t>
            </a:r>
            <a:r>
              <a:rPr lang="en-US" altLang="zh-CN" sz="2700" b="1" dirty="0" smtClean="0">
                <a:solidFill>
                  <a:srgbClr val="000000"/>
                </a:solidFill>
                <a:latin typeface="Calibri" panose="020F0502020204030204" charset="0"/>
                <a:ea typeface="楷体" panose="02010609060101010101" charset="-122"/>
                <a:cs typeface="Calibri" panose="020F0502020204030204" charset="0"/>
              </a:rPr>
              <a:t>simple present and future tense;</a:t>
            </a:r>
            <a:endParaRPr lang="en-US" altLang="zh-CN" sz="2700" b="1" dirty="0" smtClean="0">
              <a:solidFill>
                <a:srgbClr val="000000"/>
              </a:solidFill>
              <a:latin typeface="Calibri" panose="020F0502020204030204" charset="0"/>
              <a:ea typeface="楷体" panose="02010609060101010101" charset="-122"/>
              <a:cs typeface="Calibri" panose="020F0502020204030204" charset="0"/>
            </a:endParaRPr>
          </a:p>
          <a:p>
            <a:pPr marL="457200" indent="0" fontAlgn="auto">
              <a:lnSpc>
                <a:spcPct val="110000"/>
              </a:lnSpc>
              <a:buFont typeface="Wingdings" panose="05000000000000000000" charset="0"/>
              <a:buChar char="ü"/>
            </a:pPr>
            <a:r>
              <a:rPr lang="en-US" altLang="zh-CN" sz="2700" b="1" dirty="0" smtClean="0">
                <a:solidFill>
                  <a:srgbClr val="000000"/>
                </a:solidFill>
                <a:latin typeface="Calibri" panose="020F0502020204030204" charset="0"/>
                <a:ea typeface="楷体" panose="02010609060101010101" charset="-122"/>
                <a:cs typeface="Calibri" panose="020F0502020204030204" charset="0"/>
                <a:sym typeface="+mn-ea"/>
              </a:rPr>
              <a:t>person: the 1st person;  the 2nd person</a:t>
            </a:r>
            <a:endParaRPr lang="en-US" altLang="zh-CN" sz="2700" b="1" dirty="0" smtClean="0">
              <a:solidFill>
                <a:srgbClr val="000000"/>
              </a:solidFill>
              <a:latin typeface="Calibri" panose="020F0502020204030204" charset="0"/>
              <a:ea typeface="楷体" panose="02010609060101010101" charset="-122"/>
              <a:cs typeface="Calibri" panose="020F050202020403020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linds(horizont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linds(horizont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linds(horizontal)">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十字星 7">
            <a:hlinkClick r:id="rId1" action="ppaction://hlinksldjump"/>
          </p:cNvPr>
          <p:cNvSpPr/>
          <p:nvPr/>
        </p:nvSpPr>
        <p:spPr>
          <a:xfrm>
            <a:off x="0" y="0"/>
            <a:ext cx="486410" cy="405765"/>
          </a:xfrm>
          <a:prstGeom prst="star4">
            <a:avLst/>
          </a:prstGeom>
          <a:solidFill>
            <a:srgbClr val="1552D1"/>
          </a:solidFill>
          <a:ln>
            <a:solidFill>
              <a:srgbClr val="1552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TextBox 2"/>
          <p:cNvSpPr txBox="1"/>
          <p:nvPr/>
        </p:nvSpPr>
        <p:spPr>
          <a:xfrm>
            <a:off x="175260" y="170180"/>
            <a:ext cx="8794115" cy="4677410"/>
          </a:xfrm>
          <a:prstGeom prst="rect">
            <a:avLst/>
          </a:prstGeom>
          <a:noFill/>
        </p:spPr>
        <p:txBody>
          <a:bodyPr wrap="square" rtlCol="0">
            <a:spAutoFit/>
          </a:bodyPr>
          <a:lstStyle/>
          <a:p>
            <a:pPr marL="0" indent="0" algn="just" fontAlgn="auto">
              <a:lnSpc>
                <a:spcPts val="2980"/>
              </a:lnSpc>
              <a:spcBef>
                <a:spcPts val="0"/>
              </a:spcBef>
              <a:buNone/>
            </a:pPr>
            <a:r>
              <a:rPr lang="en-US" altLang="zh-CN" sz="2800">
                <a:solidFill>
                  <a:schemeClr val="tx1"/>
                </a:solidFill>
                <a:sym typeface="+mn-ea"/>
              </a:rPr>
              <a:t>Dear Army,</a:t>
            </a:r>
            <a:endParaRPr lang="en-US" altLang="zh-CN" sz="2800">
              <a:solidFill>
                <a:schemeClr val="tx1"/>
              </a:solidFill>
            </a:endParaRPr>
          </a:p>
          <a:p>
            <a:pPr marL="0" indent="0" algn="just" fontAlgn="auto">
              <a:lnSpc>
                <a:spcPts val="2980"/>
              </a:lnSpc>
              <a:spcBef>
                <a:spcPts val="0"/>
              </a:spcBef>
              <a:buNone/>
            </a:pPr>
            <a:r>
              <a:rPr lang="en-US" altLang="zh-CN" sz="2800">
                <a:solidFill>
                  <a:schemeClr val="tx1"/>
                </a:solidFill>
                <a:sym typeface="+mn-ea"/>
              </a:rPr>
              <a:t>    Knowing that you couldn't go to school because of your healthy problem, I'm writing to express my sincerely concerning to you.</a:t>
            </a:r>
            <a:endParaRPr lang="en-US" altLang="zh-CN" sz="2800">
              <a:solidFill>
                <a:schemeClr val="tx1"/>
              </a:solidFill>
            </a:endParaRPr>
          </a:p>
          <a:p>
            <a:pPr marL="0" indent="0" algn="just" fontAlgn="auto">
              <a:lnSpc>
                <a:spcPts val="2980"/>
              </a:lnSpc>
              <a:spcBef>
                <a:spcPts val="0"/>
              </a:spcBef>
              <a:buNone/>
            </a:pPr>
            <a:r>
              <a:rPr lang="en-US" altLang="zh-CN" sz="2800">
                <a:solidFill>
                  <a:schemeClr val="tx1"/>
                </a:solidFill>
                <a:sym typeface="+mn-ea"/>
              </a:rPr>
              <a:t>    Having healthy problem is an ordinary thing, so you shouldn't worry about it a lot. Moreover, the soccer ball games which you expect most will be hold in school next Saturday. I wonder if you can join it in this situation. Oltimately, the Dragon Boat Festival will coming! I sincerely invite you to celebrate it with me if you have free time. Hope that you can accept my invitation.</a:t>
            </a:r>
            <a:endParaRPr lang="en-US" altLang="zh-CN" sz="2800">
              <a:solidFill>
                <a:schemeClr val="tx1"/>
              </a:solidFill>
            </a:endParaRPr>
          </a:p>
          <a:p>
            <a:pPr marL="0" indent="0" algn="just" fontAlgn="auto">
              <a:lnSpc>
                <a:spcPts val="2980"/>
              </a:lnSpc>
              <a:spcBef>
                <a:spcPts val="0"/>
              </a:spcBef>
              <a:buNone/>
            </a:pPr>
            <a:r>
              <a:rPr lang="en-US" altLang="zh-CN" sz="2800">
                <a:solidFill>
                  <a:schemeClr val="tx1"/>
                </a:solidFill>
                <a:sym typeface="+mn-ea"/>
              </a:rPr>
              <a:t>    Looking forward to your early reply. Best wishes for you!</a:t>
            </a:r>
            <a:endParaRPr lang="en-US" altLang="zh-CN" sz="2800" b="1" dirty="0">
              <a:solidFill>
                <a:schemeClr val="tx1"/>
              </a:solidFill>
              <a:latin typeface="Times New Roman" panose="02020603050405020304" charset="0"/>
              <a:cs typeface="Times New Roman" panose="02020603050405020304" charset="0"/>
              <a:sym typeface="+mn-ea"/>
            </a:endParaRPr>
          </a:p>
        </p:txBody>
      </p:sp>
      <p:cxnSp>
        <p:nvCxnSpPr>
          <p:cNvPr id="10" name="直接连接符 9"/>
          <p:cNvCxnSpPr/>
          <p:nvPr/>
        </p:nvCxnSpPr>
        <p:spPr>
          <a:xfrm>
            <a:off x="252095" y="1302385"/>
            <a:ext cx="266382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a:off x="7452360" y="1347470"/>
            <a:ext cx="144018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 name="直接连接符 3"/>
          <p:cNvCxnSpPr/>
          <p:nvPr/>
        </p:nvCxnSpPr>
        <p:spPr>
          <a:xfrm flipV="1">
            <a:off x="252095" y="1707515"/>
            <a:ext cx="1656080" cy="698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flipV="1">
            <a:off x="625475" y="1912620"/>
            <a:ext cx="8267065" cy="444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323850" y="2313305"/>
            <a:ext cx="612076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4860290" y="2787650"/>
            <a:ext cx="324040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flipV="1">
            <a:off x="5001895" y="3219450"/>
            <a:ext cx="1214120" cy="1016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252095" y="3579495"/>
            <a:ext cx="144018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5645785" y="3579495"/>
            <a:ext cx="151892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矩形 12"/>
          <p:cNvSpPr/>
          <p:nvPr/>
        </p:nvSpPr>
        <p:spPr>
          <a:xfrm>
            <a:off x="252095" y="915035"/>
            <a:ext cx="2663825" cy="4324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a:solidFill>
                  <a:srgbClr val="FF0000"/>
                </a:solidFill>
              </a:rPr>
              <a:t>health problem</a:t>
            </a:r>
            <a:endParaRPr lang="en-US" altLang="zh-CN" sz="2800">
              <a:solidFill>
                <a:srgbClr val="FF0000"/>
              </a:solidFill>
            </a:endParaRPr>
          </a:p>
        </p:txBody>
      </p:sp>
      <p:sp>
        <p:nvSpPr>
          <p:cNvPr id="14" name="矩形 13"/>
          <p:cNvSpPr/>
          <p:nvPr/>
        </p:nvSpPr>
        <p:spPr>
          <a:xfrm>
            <a:off x="7452360" y="981075"/>
            <a:ext cx="1609090" cy="4324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a:solidFill>
                  <a:srgbClr val="FF0000"/>
                </a:solidFill>
              </a:rPr>
              <a:t>sincere</a:t>
            </a:r>
            <a:endParaRPr lang="en-US" altLang="zh-CN" sz="2800">
              <a:solidFill>
                <a:srgbClr val="FF0000"/>
              </a:solidFill>
            </a:endParaRPr>
          </a:p>
        </p:txBody>
      </p:sp>
      <p:sp>
        <p:nvSpPr>
          <p:cNvPr id="15" name="矩形 14"/>
          <p:cNvSpPr/>
          <p:nvPr/>
        </p:nvSpPr>
        <p:spPr>
          <a:xfrm>
            <a:off x="252095" y="1347470"/>
            <a:ext cx="1656715" cy="4324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a:solidFill>
                  <a:srgbClr val="FF0000"/>
                </a:solidFill>
              </a:rPr>
              <a:t>concern</a:t>
            </a:r>
            <a:endParaRPr lang="en-US" altLang="zh-CN" sz="2800">
              <a:solidFill>
                <a:srgbClr val="FF0000"/>
              </a:solidFill>
            </a:endParaRPr>
          </a:p>
        </p:txBody>
      </p:sp>
      <p:sp>
        <p:nvSpPr>
          <p:cNvPr id="16" name="矩形 15"/>
          <p:cNvSpPr/>
          <p:nvPr/>
        </p:nvSpPr>
        <p:spPr>
          <a:xfrm>
            <a:off x="4860290" y="2464435"/>
            <a:ext cx="3302635" cy="4324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a:solidFill>
                  <a:srgbClr val="FF0000"/>
                </a:solidFill>
              </a:rPr>
              <a:t>will be held in our school</a:t>
            </a:r>
            <a:endParaRPr lang="en-US" altLang="zh-CN" sz="2400">
              <a:solidFill>
                <a:srgbClr val="FF0000"/>
              </a:solidFill>
            </a:endParaRPr>
          </a:p>
        </p:txBody>
      </p:sp>
      <p:sp>
        <p:nvSpPr>
          <p:cNvPr id="17" name="矩形 16"/>
          <p:cNvSpPr/>
          <p:nvPr/>
        </p:nvSpPr>
        <p:spPr>
          <a:xfrm>
            <a:off x="5001895" y="2859405"/>
            <a:ext cx="1902460" cy="4324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a:solidFill>
                  <a:srgbClr val="FF0000"/>
                </a:solidFill>
              </a:rPr>
              <a:t>join in it</a:t>
            </a:r>
            <a:endParaRPr lang="en-US" altLang="zh-CN" sz="2800">
              <a:solidFill>
                <a:srgbClr val="FF0000"/>
              </a:solidFill>
            </a:endParaRPr>
          </a:p>
        </p:txBody>
      </p:sp>
      <p:sp>
        <p:nvSpPr>
          <p:cNvPr id="18" name="矩形 17"/>
          <p:cNvSpPr/>
          <p:nvPr/>
        </p:nvSpPr>
        <p:spPr>
          <a:xfrm>
            <a:off x="69215" y="3219450"/>
            <a:ext cx="1774825" cy="4324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a:solidFill>
                  <a:srgbClr val="FF0000"/>
                </a:solidFill>
              </a:rPr>
              <a:t>Ultimately</a:t>
            </a:r>
            <a:endParaRPr lang="en-US" altLang="zh-CN" sz="2800">
              <a:solidFill>
                <a:srgbClr val="FF0000"/>
              </a:solidFill>
            </a:endParaRPr>
          </a:p>
        </p:txBody>
      </p:sp>
      <p:sp>
        <p:nvSpPr>
          <p:cNvPr id="19" name="矩形 18"/>
          <p:cNvSpPr/>
          <p:nvPr/>
        </p:nvSpPr>
        <p:spPr>
          <a:xfrm>
            <a:off x="5551170" y="3229610"/>
            <a:ext cx="1708150" cy="4324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a:solidFill>
                  <a:srgbClr val="FF0000"/>
                </a:solidFill>
              </a:rPr>
              <a:t>is coming</a:t>
            </a:r>
            <a:endParaRPr lang="en-US" altLang="zh-CN" sz="2800">
              <a:solidFill>
                <a:srgbClr val="FF0000"/>
              </a:solidFill>
            </a:endParaRPr>
          </a:p>
        </p:txBody>
      </p:sp>
      <p:cxnSp>
        <p:nvCxnSpPr>
          <p:cNvPr id="20" name="直接连接符 19"/>
          <p:cNvCxnSpPr/>
          <p:nvPr/>
        </p:nvCxnSpPr>
        <p:spPr>
          <a:xfrm>
            <a:off x="6763385" y="2451735"/>
            <a:ext cx="2071370" cy="127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flipV="1">
            <a:off x="323850" y="2859405"/>
            <a:ext cx="864235" cy="1206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22" name="矩形 21"/>
          <p:cNvSpPr/>
          <p:nvPr/>
        </p:nvSpPr>
        <p:spPr>
          <a:xfrm>
            <a:off x="6665595" y="2032000"/>
            <a:ext cx="2227580" cy="4324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a:solidFill>
                  <a:srgbClr val="FF0000"/>
                </a:solidFill>
              </a:rPr>
              <a:t>the soccer </a:t>
            </a:r>
            <a:endParaRPr lang="en-US" altLang="zh-CN" sz="2800">
              <a:solidFill>
                <a:srgbClr val="FF0000"/>
              </a:solidFill>
            </a:endParaRPr>
          </a:p>
        </p:txBody>
      </p:sp>
      <p:sp>
        <p:nvSpPr>
          <p:cNvPr id="23" name="矩形 22"/>
          <p:cNvSpPr/>
          <p:nvPr/>
        </p:nvSpPr>
        <p:spPr>
          <a:xfrm>
            <a:off x="188595" y="2464435"/>
            <a:ext cx="1134745" cy="4324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a:solidFill>
                  <a:srgbClr val="FF0000"/>
                </a:solidFill>
              </a:rPr>
              <a:t>game</a:t>
            </a:r>
            <a:endParaRPr lang="en-US" altLang="zh-CN" sz="2800">
              <a:solidFill>
                <a:srgbClr val="FF0000"/>
              </a:solidFill>
            </a:endParaRPr>
          </a:p>
        </p:txBody>
      </p:sp>
      <p:sp>
        <p:nvSpPr>
          <p:cNvPr id="24" name="矩形 23"/>
          <p:cNvSpPr/>
          <p:nvPr/>
        </p:nvSpPr>
        <p:spPr>
          <a:xfrm>
            <a:off x="7184390" y="4711065"/>
            <a:ext cx="1708150" cy="4324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a:solidFill>
                  <a:srgbClr val="FF0000"/>
                </a:solidFill>
              </a:rPr>
              <a:t>....</a:t>
            </a:r>
            <a:endParaRPr lang="en-US" altLang="zh-CN" sz="2800">
              <a:solidFill>
                <a:srgbClr val="FF0000"/>
              </a:solidFill>
            </a:endParaRPr>
          </a:p>
        </p:txBody>
      </p:sp>
      <p:sp>
        <p:nvSpPr>
          <p:cNvPr id="25" name="TextBox 2"/>
          <p:cNvSpPr txBox="1"/>
          <p:nvPr/>
        </p:nvSpPr>
        <p:spPr>
          <a:xfrm>
            <a:off x="252095" y="265430"/>
            <a:ext cx="8794115" cy="4831080"/>
          </a:xfrm>
          <a:prstGeom prst="rect">
            <a:avLst/>
          </a:prstGeom>
          <a:solidFill>
            <a:schemeClr val="bg1"/>
          </a:solidFill>
        </p:spPr>
        <p:txBody>
          <a:bodyPr wrap="square" rtlCol="0">
            <a:spAutoFit/>
          </a:bodyPr>
          <a:lstStyle/>
          <a:p>
            <a:pPr marL="0" indent="0" algn="just" fontAlgn="auto">
              <a:lnSpc>
                <a:spcPts val="3080"/>
              </a:lnSpc>
              <a:spcBef>
                <a:spcPts val="0"/>
              </a:spcBef>
              <a:buNone/>
            </a:pPr>
            <a:r>
              <a:rPr lang="en-US" altLang="zh-CN" sz="2800" dirty="0">
                <a:solidFill>
                  <a:schemeClr val="tx1"/>
                </a:solidFill>
                <a:sym typeface="+mn-ea"/>
              </a:rPr>
              <a:t>Dear </a:t>
            </a:r>
            <a:r>
              <a:rPr lang="en-US" altLang="zh-CN" sz="2800" dirty="0" smtClean="0">
                <a:solidFill>
                  <a:schemeClr val="tx1"/>
                </a:solidFill>
                <a:sym typeface="+mn-ea"/>
              </a:rPr>
              <a:t>Amy</a:t>
            </a:r>
            <a:r>
              <a:rPr lang="en-US" altLang="zh-CN" sz="2800" dirty="0">
                <a:solidFill>
                  <a:schemeClr val="tx1"/>
                </a:solidFill>
                <a:sym typeface="+mn-ea"/>
              </a:rPr>
              <a:t>,</a:t>
            </a:r>
            <a:endParaRPr lang="en-US" altLang="zh-CN" sz="2800" dirty="0">
              <a:solidFill>
                <a:schemeClr val="tx1"/>
              </a:solidFill>
            </a:endParaRPr>
          </a:p>
          <a:p>
            <a:pPr marL="0" indent="0" algn="just" fontAlgn="auto">
              <a:lnSpc>
                <a:spcPts val="3080"/>
              </a:lnSpc>
              <a:spcBef>
                <a:spcPts val="0"/>
              </a:spcBef>
              <a:buNone/>
            </a:pPr>
            <a:r>
              <a:rPr lang="en-US" altLang="zh-CN" sz="2800" dirty="0">
                <a:solidFill>
                  <a:schemeClr val="tx1"/>
                </a:solidFill>
                <a:sym typeface="+mn-ea"/>
              </a:rPr>
              <a:t>    Knowing that you couldn't go to school because of your health problem, I'm writing to express my sincere concern to you.</a:t>
            </a:r>
            <a:endParaRPr lang="en-US" altLang="zh-CN" sz="2800" dirty="0">
              <a:solidFill>
                <a:schemeClr val="tx1"/>
              </a:solidFill>
            </a:endParaRPr>
          </a:p>
          <a:p>
            <a:pPr marL="0" indent="0" algn="just" fontAlgn="auto">
              <a:lnSpc>
                <a:spcPts val="3080"/>
              </a:lnSpc>
              <a:spcBef>
                <a:spcPts val="0"/>
              </a:spcBef>
              <a:buNone/>
            </a:pPr>
            <a:r>
              <a:rPr lang="en-US" altLang="zh-CN" sz="2800" dirty="0">
                <a:solidFill>
                  <a:schemeClr val="tx1"/>
                </a:solidFill>
                <a:sym typeface="+mn-ea"/>
              </a:rPr>
              <a:t>    The soccer game which you expect most will be held in our school next Saturday. I wonder if you can join in it in this situation. Ultimately, the Dragon Boat Festival is coming! I sincerely invite you to celebrate it with me if you have free time. Hope that you can accept my invitation.</a:t>
            </a:r>
            <a:endParaRPr lang="en-US" altLang="zh-CN" sz="2800" dirty="0">
              <a:solidFill>
                <a:schemeClr val="tx1"/>
              </a:solidFill>
            </a:endParaRPr>
          </a:p>
          <a:p>
            <a:pPr marL="0" indent="0" algn="just" fontAlgn="auto">
              <a:lnSpc>
                <a:spcPts val="3080"/>
              </a:lnSpc>
              <a:spcBef>
                <a:spcPts val="0"/>
              </a:spcBef>
              <a:buNone/>
            </a:pPr>
            <a:r>
              <a:rPr lang="en-US" altLang="zh-CN" sz="2800" dirty="0">
                <a:solidFill>
                  <a:schemeClr val="tx1"/>
                </a:solidFill>
                <a:sym typeface="+mn-ea"/>
              </a:rPr>
              <a:t>    Looking forward to your early reply. Best wishes for you!</a:t>
            </a:r>
            <a:endParaRPr lang="en-US" altLang="zh-CN" sz="2800" dirty="0">
              <a:solidFill>
                <a:schemeClr val="tx1"/>
              </a:solidFill>
              <a:sym typeface="+mn-ea"/>
            </a:endParaRPr>
          </a:p>
          <a:p>
            <a:pPr marL="0" indent="0" algn="just" fontAlgn="auto">
              <a:lnSpc>
                <a:spcPts val="3080"/>
              </a:lnSpc>
              <a:spcBef>
                <a:spcPts val="0"/>
              </a:spcBef>
              <a:buNone/>
            </a:pPr>
            <a:r>
              <a:rPr lang="en-US" altLang="zh-CN" sz="2800" b="1" dirty="0">
                <a:solidFill>
                  <a:schemeClr val="tx1"/>
                </a:solidFill>
                <a:latin typeface="Times New Roman" panose="02020603050405020304" charset="0"/>
                <a:cs typeface="Times New Roman" panose="02020603050405020304" charset="0"/>
                <a:sym typeface="+mn-ea"/>
              </a:rPr>
              <a:t>                                                                                   </a:t>
            </a:r>
            <a:r>
              <a:rPr lang="en-US" altLang="zh-CN" sz="2800" dirty="0">
                <a:solidFill>
                  <a:schemeClr val="tx1"/>
                </a:solidFill>
                <a:sym typeface="+mn-ea"/>
              </a:rPr>
              <a:t>    Yours,</a:t>
            </a:r>
            <a:endParaRPr lang="en-US" altLang="zh-CN" sz="2800" dirty="0">
              <a:solidFill>
                <a:schemeClr val="tx1"/>
              </a:solidFill>
              <a:sym typeface="+mn-ea"/>
            </a:endParaRPr>
          </a:p>
          <a:p>
            <a:pPr marL="0" indent="0" algn="just" fontAlgn="auto">
              <a:lnSpc>
                <a:spcPts val="3080"/>
              </a:lnSpc>
              <a:spcBef>
                <a:spcPts val="0"/>
              </a:spcBef>
              <a:buNone/>
            </a:pPr>
            <a:r>
              <a:rPr lang="en-US" altLang="zh-CN" sz="2800" dirty="0">
                <a:solidFill>
                  <a:schemeClr val="tx1"/>
                </a:solidFill>
                <a:sym typeface="+mn-ea"/>
              </a:rPr>
              <a:t>                                                                                               Li Hua</a:t>
            </a:r>
            <a:endParaRPr lang="en-US" altLang="zh-CN" sz="2800" b="1" dirty="0">
              <a:solidFill>
                <a:schemeClr val="tx1"/>
              </a:solidFill>
              <a:latin typeface="Times New Roman" panose="02020603050405020304" charset="0"/>
              <a:cs typeface="Times New Roman" panose="02020603050405020304" charset="0"/>
              <a:sym typeface="+mn-ea"/>
            </a:endParaRPr>
          </a:p>
        </p:txBody>
      </p:sp>
      <p:sp>
        <p:nvSpPr>
          <p:cNvPr id="28" name="云形标注 27">
            <a:hlinkClick r:id="rId2" action="ppaction://hlinksldjump"/>
          </p:cNvPr>
          <p:cNvSpPr/>
          <p:nvPr/>
        </p:nvSpPr>
        <p:spPr>
          <a:xfrm>
            <a:off x="4367530" y="405765"/>
            <a:ext cx="4112260" cy="1325245"/>
          </a:xfrm>
          <a:prstGeom prst="cloudCallout">
            <a:avLst/>
          </a:prstGeom>
          <a:solidFill>
            <a:schemeClr val="bg1"/>
          </a:solidFill>
          <a:ln>
            <a:solidFill>
              <a:srgbClr val="1552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b="1">
                <a:solidFill>
                  <a:srgbClr val="FF0000"/>
                </a:solidFill>
              </a:rPr>
              <a:t> higher marks?</a:t>
            </a:r>
            <a:endParaRPr lang="en-US" altLang="zh-CN" sz="3200" b="1">
              <a:solidFill>
                <a:srgbClr val="FF0000"/>
              </a:solidFill>
            </a:endParaRPr>
          </a:p>
        </p:txBody>
      </p:sp>
      <p:pic>
        <p:nvPicPr>
          <p:cNvPr id="26" name="图片 25" descr="水印"/>
          <p:cNvPicPr>
            <a:picLocks noChangeAspect="1"/>
          </p:cNvPicPr>
          <p:nvPr userDrawn="1"/>
        </p:nvPicPr>
        <p:blipFill>
          <a:blip r:embed="rId3"/>
          <a:stretch>
            <a:fillRect/>
          </a:stretch>
        </p:blipFill>
        <p:spPr>
          <a:xfrm>
            <a:off x="5186363" y="47625"/>
            <a:ext cx="3880009" cy="1255871"/>
          </a:xfrm>
          <a:prstGeom prst="rect">
            <a:avLst/>
          </a:prstGeom>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horizont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linds(horizontal)">
                                      <p:cBhvr>
                                        <p:cTn id="17" dur="500"/>
                                        <p:tgtEl>
                                          <p:spTgt spid="2"/>
                                        </p:tgtEl>
                                      </p:cBhvr>
                                    </p:animEffect>
                                  </p:childTnLst>
                                </p:cTn>
                              </p:par>
                              <p:par>
                                <p:cTn id="18" presetID="3" presetClass="entr" presetSubtype="10" fill="hold" nodeType="with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blinds(horizontal)">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blinds(horizontal)">
                                      <p:cBhvr>
                                        <p:cTn id="25" dur="500"/>
                                        <p:tgtEl>
                                          <p:spTgt spid="14"/>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blinds(horizontal)">
                                      <p:cBhvr>
                                        <p:cTn id="28" dur="500"/>
                                        <p:tgtEl>
                                          <p:spTgt spid="15"/>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blinds(horizontal)">
                                      <p:cBhvr>
                                        <p:cTn id="33" dur="500"/>
                                        <p:tgtEl>
                                          <p:spTgt spid="5"/>
                                        </p:tgtEl>
                                      </p:cBhvr>
                                    </p:animEffect>
                                  </p:childTnLst>
                                </p:cTn>
                              </p:par>
                              <p:par>
                                <p:cTn id="34" presetID="3" presetClass="entr" presetSubtype="10" fill="hold" nodeType="with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blinds(horizontal)">
                                      <p:cBhvr>
                                        <p:cTn id="36" dur="500"/>
                                        <p:tgtEl>
                                          <p:spTgt spid="6"/>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20"/>
                                        </p:tgtEl>
                                        <p:attrNameLst>
                                          <p:attrName>style.visibility</p:attrName>
                                        </p:attrNameLst>
                                      </p:cBhvr>
                                      <p:to>
                                        <p:strVal val="visible"/>
                                      </p:to>
                                    </p:set>
                                    <p:animEffect transition="in" filter="blinds(horizontal)">
                                      <p:cBhvr>
                                        <p:cTn id="41" dur="500"/>
                                        <p:tgtEl>
                                          <p:spTgt spid="20"/>
                                        </p:tgtEl>
                                      </p:cBhvr>
                                    </p:animEffect>
                                  </p:childTnLst>
                                </p:cTn>
                              </p:par>
                              <p:par>
                                <p:cTn id="42" presetID="3" presetClass="entr" presetSubtype="10" fill="hold" nodeType="withEffect">
                                  <p:stCondLst>
                                    <p:cond delay="0"/>
                                  </p:stCondLst>
                                  <p:childTnLst>
                                    <p:set>
                                      <p:cBhvr>
                                        <p:cTn id="43" dur="1" fill="hold">
                                          <p:stCondLst>
                                            <p:cond delay="0"/>
                                          </p:stCondLst>
                                        </p:cTn>
                                        <p:tgtEl>
                                          <p:spTgt spid="21"/>
                                        </p:tgtEl>
                                        <p:attrNameLst>
                                          <p:attrName>style.visibility</p:attrName>
                                        </p:attrNameLst>
                                      </p:cBhvr>
                                      <p:to>
                                        <p:strVal val="visible"/>
                                      </p:to>
                                    </p:set>
                                    <p:animEffect transition="in" filter="blinds(horizontal)">
                                      <p:cBhvr>
                                        <p:cTn id="44" dur="500"/>
                                        <p:tgtEl>
                                          <p:spTgt spid="21"/>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22"/>
                                        </p:tgtEl>
                                        <p:attrNameLst>
                                          <p:attrName>style.visibility</p:attrName>
                                        </p:attrNameLst>
                                      </p:cBhvr>
                                      <p:to>
                                        <p:strVal val="visible"/>
                                      </p:to>
                                    </p:set>
                                    <p:animEffect transition="in" filter="blinds(horizontal)">
                                      <p:cBhvr>
                                        <p:cTn id="49" dur="500"/>
                                        <p:tgtEl>
                                          <p:spTgt spid="22"/>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blinds(horizontal)">
                                      <p:cBhvr>
                                        <p:cTn id="52" dur="500"/>
                                        <p:tgtEl>
                                          <p:spTgt spid="23"/>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blinds(horizontal)">
                                      <p:cBhvr>
                                        <p:cTn id="57" dur="500"/>
                                        <p:tgtEl>
                                          <p:spTgt spid="7"/>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blinds(horizontal)">
                                      <p:cBhvr>
                                        <p:cTn id="62" dur="500"/>
                                        <p:tgtEl>
                                          <p:spTgt spid="16"/>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9"/>
                                        </p:tgtEl>
                                        <p:attrNameLst>
                                          <p:attrName>style.visibility</p:attrName>
                                        </p:attrNameLst>
                                      </p:cBhvr>
                                      <p:to>
                                        <p:strVal val="visible"/>
                                      </p:to>
                                    </p:set>
                                    <p:animEffect transition="in" filter="blinds(horizontal)">
                                      <p:cBhvr>
                                        <p:cTn id="67" dur="500"/>
                                        <p:tgtEl>
                                          <p:spTgt spid="9"/>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17"/>
                                        </p:tgtEl>
                                        <p:attrNameLst>
                                          <p:attrName>style.visibility</p:attrName>
                                        </p:attrNameLst>
                                      </p:cBhvr>
                                      <p:to>
                                        <p:strVal val="visible"/>
                                      </p:to>
                                    </p:set>
                                    <p:animEffect transition="in" filter="blinds(horizontal)">
                                      <p:cBhvr>
                                        <p:cTn id="72" dur="500"/>
                                        <p:tgtEl>
                                          <p:spTgt spid="17"/>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11"/>
                                        </p:tgtEl>
                                        <p:attrNameLst>
                                          <p:attrName>style.visibility</p:attrName>
                                        </p:attrNameLst>
                                      </p:cBhvr>
                                      <p:to>
                                        <p:strVal val="visible"/>
                                      </p:to>
                                    </p:set>
                                    <p:animEffect transition="in" filter="blinds(horizontal)">
                                      <p:cBhvr>
                                        <p:cTn id="77" dur="500"/>
                                        <p:tgtEl>
                                          <p:spTgt spid="11"/>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18"/>
                                        </p:tgtEl>
                                        <p:attrNameLst>
                                          <p:attrName>style.visibility</p:attrName>
                                        </p:attrNameLst>
                                      </p:cBhvr>
                                      <p:to>
                                        <p:strVal val="visible"/>
                                      </p:to>
                                    </p:set>
                                    <p:animEffect transition="in" filter="blinds(horizontal)">
                                      <p:cBhvr>
                                        <p:cTn id="82" dur="500"/>
                                        <p:tgtEl>
                                          <p:spTgt spid="18"/>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nodeType="clickEffect">
                                  <p:stCondLst>
                                    <p:cond delay="0"/>
                                  </p:stCondLst>
                                  <p:childTnLst>
                                    <p:set>
                                      <p:cBhvr>
                                        <p:cTn id="86" dur="1" fill="hold">
                                          <p:stCondLst>
                                            <p:cond delay="0"/>
                                          </p:stCondLst>
                                        </p:cTn>
                                        <p:tgtEl>
                                          <p:spTgt spid="12"/>
                                        </p:tgtEl>
                                        <p:attrNameLst>
                                          <p:attrName>style.visibility</p:attrName>
                                        </p:attrNameLst>
                                      </p:cBhvr>
                                      <p:to>
                                        <p:strVal val="visible"/>
                                      </p:to>
                                    </p:set>
                                    <p:animEffect transition="in" filter="blinds(horizontal)">
                                      <p:cBhvr>
                                        <p:cTn id="87" dur="500"/>
                                        <p:tgtEl>
                                          <p:spTgt spid="12"/>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19"/>
                                        </p:tgtEl>
                                        <p:attrNameLst>
                                          <p:attrName>style.visibility</p:attrName>
                                        </p:attrNameLst>
                                      </p:cBhvr>
                                      <p:to>
                                        <p:strVal val="visible"/>
                                      </p:to>
                                    </p:set>
                                    <p:animEffect transition="in" filter="blinds(horizontal)">
                                      <p:cBhvr>
                                        <p:cTn id="92" dur="500"/>
                                        <p:tgtEl>
                                          <p:spTgt spid="19"/>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24"/>
                                        </p:tgtEl>
                                        <p:attrNameLst>
                                          <p:attrName>style.visibility</p:attrName>
                                        </p:attrNameLst>
                                      </p:cBhvr>
                                      <p:to>
                                        <p:strVal val="visible"/>
                                      </p:to>
                                    </p:set>
                                    <p:animEffect transition="in" filter="blinds(horizontal)">
                                      <p:cBhvr>
                                        <p:cTn id="97" dur="500"/>
                                        <p:tgtEl>
                                          <p:spTgt spid="24"/>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grpId="0" nodeType="clickEffect">
                                  <p:stCondLst>
                                    <p:cond delay="0"/>
                                  </p:stCondLst>
                                  <p:childTnLst>
                                    <p:set>
                                      <p:cBhvr>
                                        <p:cTn id="101" dur="1" fill="hold">
                                          <p:stCondLst>
                                            <p:cond delay="0"/>
                                          </p:stCondLst>
                                        </p:cTn>
                                        <p:tgtEl>
                                          <p:spTgt spid="25"/>
                                        </p:tgtEl>
                                        <p:attrNameLst>
                                          <p:attrName>style.visibility</p:attrName>
                                        </p:attrNameLst>
                                      </p:cBhvr>
                                      <p:to>
                                        <p:strVal val="visible"/>
                                      </p:to>
                                    </p:set>
                                    <p:animEffect transition="in" filter="blinds(horizontal)">
                                      <p:cBhvr>
                                        <p:cTn id="102" dur="500"/>
                                        <p:tgtEl>
                                          <p:spTgt spid="25"/>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grpId="0" nodeType="clickEffect">
                                  <p:stCondLst>
                                    <p:cond delay="0"/>
                                  </p:stCondLst>
                                  <p:childTnLst>
                                    <p:set>
                                      <p:cBhvr>
                                        <p:cTn id="106" dur="1" fill="hold">
                                          <p:stCondLst>
                                            <p:cond delay="0"/>
                                          </p:stCondLst>
                                        </p:cTn>
                                        <p:tgtEl>
                                          <p:spTgt spid="28"/>
                                        </p:tgtEl>
                                        <p:attrNameLst>
                                          <p:attrName>style.visibility</p:attrName>
                                        </p:attrNameLst>
                                      </p:cBhvr>
                                      <p:to>
                                        <p:strVal val="visible"/>
                                      </p:to>
                                    </p:set>
                                    <p:animEffect transition="in" filter="blinds(horizontal)">
                                      <p:cBhvr>
                                        <p:cTn id="10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4" grpId="0" bldLvl="0" animBg="1"/>
      <p:bldP spid="14" grpId="1" animBg="1"/>
      <p:bldP spid="15" grpId="0" bldLvl="0" animBg="1"/>
      <p:bldP spid="15" grpId="1" animBg="1"/>
      <p:bldP spid="16" grpId="0" bldLvl="0" animBg="1"/>
      <p:bldP spid="16" grpId="1" animBg="1"/>
      <p:bldP spid="17" grpId="0" bldLvl="0" animBg="1"/>
      <p:bldP spid="17" grpId="1" animBg="1"/>
      <p:bldP spid="18" grpId="0" bldLvl="0" animBg="1"/>
      <p:bldP spid="18" grpId="1" animBg="1"/>
      <p:bldP spid="19" grpId="0" bldLvl="0" animBg="1"/>
      <p:bldP spid="19" grpId="1" animBg="1"/>
      <p:bldP spid="22" grpId="0" bldLvl="0" animBg="1"/>
      <p:bldP spid="22" grpId="1" animBg="1"/>
      <p:bldP spid="23" grpId="0" bldLvl="0" animBg="1"/>
      <p:bldP spid="23" grpId="1" animBg="1"/>
      <p:bldP spid="24" grpId="0" bldLvl="0" animBg="1"/>
      <p:bldP spid="24" grpId="1" animBg="1"/>
      <p:bldP spid="25" grpId="0" bldLvl="0" animBg="1"/>
      <p:bldP spid="25" grpId="1" animBg="1"/>
      <p:bldP spid="28" grpId="0" bldLvl="0" animBg="1"/>
      <p:bldP spid="28"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占位符 17409"/>
          <p:cNvSpPr>
            <a:spLocks noGrp="1"/>
          </p:cNvSpPr>
          <p:nvPr/>
        </p:nvSpPr>
        <p:spPr>
          <a:xfrm>
            <a:off x="394970" y="870585"/>
            <a:ext cx="8353425" cy="3522345"/>
          </a:xfrm>
          <a:prstGeom prst="rect">
            <a:avLst/>
          </a:prstGeom>
          <a:noFill/>
          <a:ln w="31750">
            <a:solidFill>
              <a:schemeClr val="tx1"/>
            </a:solidFill>
            <a:miter/>
          </a:ln>
        </p:spPr>
        <p:txBody>
          <a:bodyPr anchor="t"/>
          <a:lstStyle>
            <a:lvl1pPr marL="342900" lvl="0" indent="-342900" algn="l" defTabSz="914400" eaLnBrk="1" fontAlgn="base" latinLnBrk="0" hangingPunct="1">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9pPr>
          </a:lstStyle>
          <a:p>
            <a:pPr>
              <a:lnSpc>
                <a:spcPct val="90000"/>
              </a:lnSpc>
              <a:buNone/>
            </a:pPr>
            <a:r>
              <a:rPr lang="zh-CN" altLang="en-US" sz="2400" b="1" dirty="0">
                <a:solidFill>
                  <a:schemeClr val="tx1"/>
                </a:solidFill>
                <a:latin typeface="华文楷体" panose="02010600040101010101" charset="-122"/>
                <a:ea typeface="华文楷体" panose="02010600040101010101" charset="-122"/>
                <a:cs typeface="华文楷体" panose="02010600040101010101" charset="-122"/>
              </a:rPr>
              <a:t>1.本题总分为</a:t>
            </a:r>
            <a:r>
              <a:rPr lang="en-US" altLang="zh-CN" sz="2400" b="1" dirty="0">
                <a:solidFill>
                  <a:srgbClr val="FF0000"/>
                </a:solidFill>
                <a:latin typeface="华文楷体" panose="02010600040101010101" charset="-122"/>
                <a:ea typeface="华文楷体" panose="02010600040101010101" charset="-122"/>
                <a:cs typeface="华文楷体" panose="02010600040101010101" charset="-122"/>
              </a:rPr>
              <a:t>15</a:t>
            </a:r>
            <a:r>
              <a:rPr lang="zh-CN" altLang="en-US" sz="2400" b="1" dirty="0">
                <a:solidFill>
                  <a:schemeClr val="tx1"/>
                </a:solidFill>
                <a:latin typeface="华文楷体" panose="02010600040101010101" charset="-122"/>
                <a:ea typeface="华文楷体" panose="02010600040101010101" charset="-122"/>
                <a:cs typeface="华文楷体" panose="02010600040101010101" charset="-122"/>
              </a:rPr>
              <a:t>分，按5个档次给分。</a:t>
            </a:r>
            <a:endParaRPr lang="zh-CN" altLang="en-US" sz="2400" b="1" dirty="0">
              <a:solidFill>
                <a:schemeClr val="tx1"/>
              </a:solidFill>
              <a:latin typeface="华文楷体" panose="02010600040101010101" charset="-122"/>
              <a:ea typeface="华文楷体" panose="02010600040101010101" charset="-122"/>
              <a:cs typeface="华文楷体" panose="02010600040101010101" charset="-122"/>
            </a:endParaRPr>
          </a:p>
          <a:p>
            <a:pPr>
              <a:lnSpc>
                <a:spcPct val="90000"/>
              </a:lnSpc>
              <a:buNone/>
            </a:pPr>
            <a:r>
              <a:rPr lang="zh-CN" altLang="en-US" sz="2400" b="1" dirty="0">
                <a:solidFill>
                  <a:schemeClr val="tx1"/>
                </a:solidFill>
                <a:latin typeface="华文楷体" panose="02010600040101010101" charset="-122"/>
                <a:ea typeface="华文楷体" panose="02010600040101010101" charset="-122"/>
                <a:cs typeface="华文楷体" panose="02010600040101010101" charset="-122"/>
              </a:rPr>
              <a:t>2.评分时，先根据</a:t>
            </a:r>
            <a:r>
              <a:rPr lang="zh-CN" altLang="en-US" sz="2400" b="1" dirty="0">
                <a:solidFill>
                  <a:srgbClr val="FF0000"/>
                </a:solidFill>
                <a:latin typeface="华文楷体" panose="02010600040101010101" charset="-122"/>
                <a:ea typeface="华文楷体" panose="02010600040101010101" charset="-122"/>
                <a:cs typeface="华文楷体" panose="02010600040101010101" charset="-122"/>
              </a:rPr>
              <a:t>文章内容</a:t>
            </a:r>
            <a:r>
              <a:rPr lang="zh-CN" altLang="en-US" sz="2400" b="1" dirty="0">
                <a:solidFill>
                  <a:schemeClr val="tx1"/>
                </a:solidFill>
                <a:latin typeface="华文楷体" panose="02010600040101010101" charset="-122"/>
                <a:ea typeface="华文楷体" panose="02010600040101010101" charset="-122"/>
                <a:cs typeface="华文楷体" panose="02010600040101010101" charset="-122"/>
              </a:rPr>
              <a:t>和</a:t>
            </a:r>
            <a:r>
              <a:rPr lang="zh-CN" altLang="en-US" sz="2400" b="1" dirty="0">
                <a:solidFill>
                  <a:srgbClr val="FF0000"/>
                </a:solidFill>
                <a:latin typeface="华文楷体" panose="02010600040101010101" charset="-122"/>
                <a:ea typeface="华文楷体" panose="02010600040101010101" charset="-122"/>
                <a:cs typeface="华文楷体" panose="02010600040101010101" charset="-122"/>
              </a:rPr>
              <a:t>语言</a:t>
            </a:r>
            <a:r>
              <a:rPr lang="zh-CN" altLang="en-US" sz="2400" b="1" dirty="0">
                <a:solidFill>
                  <a:schemeClr val="tx1"/>
                </a:solidFill>
                <a:latin typeface="华文楷体" panose="02010600040101010101" charset="-122"/>
                <a:ea typeface="华文楷体" panose="02010600040101010101" charset="-122"/>
                <a:cs typeface="华文楷体" panose="02010600040101010101" charset="-122"/>
              </a:rPr>
              <a:t>初步确定其所属档次，然后以该档次的要求来衡量，确定或调整档次，最后给分。</a:t>
            </a:r>
            <a:endParaRPr lang="zh-CN" altLang="en-US" sz="2400" b="1" dirty="0">
              <a:solidFill>
                <a:schemeClr val="tx1"/>
              </a:solidFill>
              <a:latin typeface="华文楷体" panose="02010600040101010101" charset="-122"/>
              <a:ea typeface="华文楷体" panose="02010600040101010101" charset="-122"/>
              <a:cs typeface="华文楷体" panose="02010600040101010101" charset="-122"/>
            </a:endParaRPr>
          </a:p>
          <a:p>
            <a:pPr>
              <a:lnSpc>
                <a:spcPct val="90000"/>
              </a:lnSpc>
              <a:buNone/>
            </a:pPr>
            <a:r>
              <a:rPr lang="zh-CN" altLang="en-US" sz="2400" b="1" dirty="0">
                <a:solidFill>
                  <a:schemeClr val="tx1"/>
                </a:solidFill>
                <a:latin typeface="华文楷体" panose="02010600040101010101" charset="-122"/>
                <a:ea typeface="华文楷体" panose="02010600040101010101" charset="-122"/>
                <a:cs typeface="华文楷体" panose="02010600040101010101" charset="-122"/>
              </a:rPr>
              <a:t>3.</a:t>
            </a:r>
            <a:r>
              <a:rPr lang="zh-CN" altLang="en-US" sz="2400" b="1" dirty="0">
                <a:solidFill>
                  <a:srgbClr val="FF0000"/>
                </a:solidFill>
                <a:latin typeface="华文楷体" panose="02010600040101010101" charset="-122"/>
                <a:ea typeface="华文楷体" panose="02010600040101010101" charset="-122"/>
                <a:cs typeface="华文楷体" panose="02010600040101010101" charset="-122"/>
                <a:sym typeface="+mn-ea"/>
              </a:rPr>
              <a:t>词数少于</a:t>
            </a:r>
            <a:r>
              <a:rPr lang="en-US" altLang="zh-CN" sz="2400" b="1" dirty="0">
                <a:solidFill>
                  <a:srgbClr val="FF0000"/>
                </a:solidFill>
                <a:latin typeface="华文楷体" panose="02010600040101010101" charset="-122"/>
                <a:ea typeface="华文楷体" panose="02010600040101010101" charset="-122"/>
                <a:cs typeface="华文楷体" panose="02010600040101010101" charset="-122"/>
                <a:sym typeface="+mn-ea"/>
              </a:rPr>
              <a:t>60</a:t>
            </a:r>
            <a:r>
              <a:rPr lang="zh-CN" altLang="zh-CN" sz="2400" b="1" dirty="0">
                <a:solidFill>
                  <a:srgbClr val="FF0000"/>
                </a:solidFill>
                <a:latin typeface="华文楷体" panose="02010600040101010101" charset="-122"/>
                <a:ea typeface="华文楷体" panose="02010600040101010101" charset="-122"/>
                <a:cs typeface="华文楷体" panose="02010600040101010101" charset="-122"/>
                <a:sym typeface="+mn-ea"/>
              </a:rPr>
              <a:t>和多于</a:t>
            </a:r>
            <a:r>
              <a:rPr lang="en-US" altLang="zh-CN" sz="2400" b="1" dirty="0">
                <a:solidFill>
                  <a:srgbClr val="FF0000"/>
                </a:solidFill>
                <a:latin typeface="华文楷体" panose="02010600040101010101" charset="-122"/>
                <a:ea typeface="华文楷体" panose="02010600040101010101" charset="-122"/>
                <a:cs typeface="华文楷体" panose="02010600040101010101" charset="-122"/>
                <a:sym typeface="+mn-ea"/>
              </a:rPr>
              <a:t>100</a:t>
            </a:r>
            <a:r>
              <a:rPr lang="zh-CN" altLang="en-US" sz="2400" b="1" dirty="0">
                <a:solidFill>
                  <a:srgbClr val="FF0000"/>
                </a:solidFill>
                <a:latin typeface="华文楷体" panose="02010600040101010101" charset="-122"/>
                <a:ea typeface="华文楷体" panose="02010600040101010101" charset="-122"/>
                <a:cs typeface="华文楷体" panose="02010600040101010101" charset="-122"/>
                <a:sym typeface="+mn-ea"/>
              </a:rPr>
              <a:t>的，从总分中减去</a:t>
            </a:r>
            <a:r>
              <a:rPr lang="en-US" altLang="zh-CN" sz="2400" b="1" dirty="0">
                <a:solidFill>
                  <a:srgbClr val="FF0000"/>
                </a:solidFill>
                <a:latin typeface="华文楷体" panose="02010600040101010101" charset="-122"/>
                <a:ea typeface="华文楷体" panose="02010600040101010101" charset="-122"/>
                <a:cs typeface="华文楷体" panose="02010600040101010101" charset="-122"/>
                <a:sym typeface="+mn-ea"/>
              </a:rPr>
              <a:t>2</a:t>
            </a:r>
            <a:r>
              <a:rPr lang="zh-CN" altLang="en-US" sz="2400" b="1" dirty="0">
                <a:solidFill>
                  <a:srgbClr val="FF0000"/>
                </a:solidFill>
                <a:latin typeface="华文楷体" panose="02010600040101010101" charset="-122"/>
                <a:ea typeface="华文楷体" panose="02010600040101010101" charset="-122"/>
                <a:cs typeface="华文楷体" panose="02010600040101010101" charset="-122"/>
                <a:sym typeface="+mn-ea"/>
              </a:rPr>
              <a:t>分</a:t>
            </a:r>
            <a:r>
              <a:rPr lang="zh-CN" altLang="en-US" sz="2400" b="1" dirty="0">
                <a:latin typeface="华文楷体" panose="02010600040101010101" charset="-122"/>
                <a:ea typeface="华文楷体" panose="02010600040101010101" charset="-122"/>
                <a:cs typeface="华文楷体" panose="02010600040101010101" charset="-122"/>
                <a:sym typeface="+mn-ea"/>
              </a:rPr>
              <a:t>。</a:t>
            </a:r>
            <a:endParaRPr lang="zh-CN" altLang="en-US" sz="2400" b="1" dirty="0">
              <a:solidFill>
                <a:schemeClr val="tx1"/>
              </a:solidFill>
              <a:latin typeface="华文楷体" panose="02010600040101010101" charset="-122"/>
              <a:ea typeface="华文楷体" panose="02010600040101010101" charset="-122"/>
              <a:cs typeface="华文楷体" panose="02010600040101010101" charset="-122"/>
              <a:sym typeface="+mn-ea"/>
            </a:endParaRPr>
          </a:p>
          <a:p>
            <a:pPr>
              <a:lnSpc>
                <a:spcPct val="90000"/>
              </a:lnSpc>
              <a:buNone/>
            </a:pPr>
            <a:r>
              <a:rPr lang="en-US" altLang="zh-CN" sz="2400" b="1" dirty="0">
                <a:solidFill>
                  <a:schemeClr val="tx1"/>
                </a:solidFill>
                <a:latin typeface="华文楷体" panose="02010600040101010101" charset="-122"/>
                <a:ea typeface="华文楷体" panose="02010600040101010101" charset="-122"/>
                <a:cs typeface="华文楷体" panose="02010600040101010101" charset="-122"/>
              </a:rPr>
              <a:t>4.</a:t>
            </a:r>
            <a:r>
              <a:rPr lang="zh-CN" altLang="en-US" sz="2400" b="1" dirty="0">
                <a:solidFill>
                  <a:schemeClr val="tx1"/>
                </a:solidFill>
                <a:latin typeface="华文楷体" panose="02010600040101010101" charset="-122"/>
                <a:ea typeface="华文楷体" panose="02010600040101010101" charset="-122"/>
                <a:cs typeface="华文楷体" panose="02010600040101010101" charset="-122"/>
              </a:rPr>
              <a:t>应注意的主要内容为：内容要点，应用词汇和语法结构的</a:t>
            </a:r>
            <a:r>
              <a:rPr lang="zh-CN" altLang="en-US" sz="2400" b="1" dirty="0">
                <a:solidFill>
                  <a:srgbClr val="FF0000"/>
                </a:solidFill>
                <a:latin typeface="华文楷体" panose="02010600040101010101" charset="-122"/>
                <a:ea typeface="华文楷体" panose="02010600040101010101" charset="-122"/>
                <a:cs typeface="华文楷体" panose="02010600040101010101" charset="-122"/>
              </a:rPr>
              <a:t>丰富</a:t>
            </a:r>
            <a:r>
              <a:rPr lang="zh-CN" altLang="en-US" sz="2400" b="1" dirty="0">
                <a:solidFill>
                  <a:schemeClr val="tx1"/>
                </a:solidFill>
                <a:latin typeface="华文楷体" panose="02010600040101010101" charset="-122"/>
                <a:ea typeface="华文楷体" panose="02010600040101010101" charset="-122"/>
                <a:cs typeface="华文楷体" panose="02010600040101010101" charset="-122"/>
              </a:rPr>
              <a:t>性和</a:t>
            </a:r>
            <a:r>
              <a:rPr lang="zh-CN" altLang="en-US" sz="2400" b="1" dirty="0">
                <a:solidFill>
                  <a:srgbClr val="FF0000"/>
                </a:solidFill>
                <a:latin typeface="华文楷体" panose="02010600040101010101" charset="-122"/>
                <a:ea typeface="华文楷体" panose="02010600040101010101" charset="-122"/>
                <a:cs typeface="华文楷体" panose="02010600040101010101" charset="-122"/>
              </a:rPr>
              <a:t>准确</a:t>
            </a:r>
            <a:r>
              <a:rPr lang="zh-CN" altLang="en-US" sz="2400" b="1" dirty="0">
                <a:solidFill>
                  <a:schemeClr val="tx1"/>
                </a:solidFill>
                <a:latin typeface="华文楷体" panose="02010600040101010101" charset="-122"/>
                <a:ea typeface="华文楷体" panose="02010600040101010101" charset="-122"/>
                <a:cs typeface="华文楷体" panose="02010600040101010101" charset="-122"/>
              </a:rPr>
              <a:t>性以及上下文的</a:t>
            </a:r>
            <a:r>
              <a:rPr lang="zh-CN" altLang="en-US" sz="2400" b="1" dirty="0">
                <a:solidFill>
                  <a:srgbClr val="FF0000"/>
                </a:solidFill>
                <a:latin typeface="华文楷体" panose="02010600040101010101" charset="-122"/>
                <a:ea typeface="华文楷体" panose="02010600040101010101" charset="-122"/>
                <a:cs typeface="华文楷体" panose="02010600040101010101" charset="-122"/>
              </a:rPr>
              <a:t>连贯</a:t>
            </a:r>
            <a:r>
              <a:rPr lang="zh-CN" altLang="en-US" sz="2400" b="1" dirty="0">
                <a:solidFill>
                  <a:schemeClr val="tx1"/>
                </a:solidFill>
                <a:latin typeface="华文楷体" panose="02010600040101010101" charset="-122"/>
                <a:ea typeface="华文楷体" panose="02010600040101010101" charset="-122"/>
                <a:cs typeface="华文楷体" panose="02010600040101010101" charset="-122"/>
              </a:rPr>
              <a:t>性。</a:t>
            </a:r>
            <a:endParaRPr lang="zh-CN" altLang="en-US" sz="2400" b="1" dirty="0">
              <a:solidFill>
                <a:schemeClr val="tx1"/>
              </a:solidFill>
              <a:latin typeface="华文楷体" panose="02010600040101010101" charset="-122"/>
              <a:ea typeface="华文楷体" panose="02010600040101010101" charset="-122"/>
              <a:cs typeface="华文楷体" panose="02010600040101010101" charset="-122"/>
            </a:endParaRPr>
          </a:p>
          <a:p>
            <a:pPr>
              <a:lnSpc>
                <a:spcPct val="90000"/>
              </a:lnSpc>
              <a:buNone/>
            </a:pPr>
            <a:r>
              <a:rPr lang="zh-CN" altLang="en-US" sz="2400" b="1" dirty="0">
                <a:solidFill>
                  <a:schemeClr val="tx1"/>
                </a:solidFill>
                <a:latin typeface="华文楷体" panose="02010600040101010101" charset="-122"/>
                <a:ea typeface="华文楷体" panose="02010600040101010101" charset="-122"/>
                <a:cs typeface="华文楷体" panose="02010600040101010101" charset="-122"/>
              </a:rPr>
              <a:t>5.</a:t>
            </a:r>
            <a:r>
              <a:rPr lang="zh-CN" altLang="en-US" sz="2400" b="1" dirty="0">
                <a:solidFill>
                  <a:srgbClr val="FF0000"/>
                </a:solidFill>
                <a:latin typeface="华文楷体" panose="02010600040101010101" charset="-122"/>
                <a:ea typeface="华文楷体" panose="02010600040101010101" charset="-122"/>
                <a:cs typeface="华文楷体" panose="02010600040101010101" charset="-122"/>
              </a:rPr>
              <a:t>拼写与标点</a:t>
            </a:r>
            <a:r>
              <a:rPr lang="zh-CN" altLang="en-US" sz="2400" b="1" dirty="0">
                <a:solidFill>
                  <a:schemeClr val="tx1"/>
                </a:solidFill>
                <a:latin typeface="华文楷体" panose="02010600040101010101" charset="-122"/>
                <a:ea typeface="华文楷体" panose="02010600040101010101" charset="-122"/>
                <a:cs typeface="华文楷体" panose="02010600040101010101" charset="-122"/>
              </a:rPr>
              <a:t>符号是</a:t>
            </a:r>
            <a:r>
              <a:rPr lang="zh-CN" altLang="en-US" sz="2400" b="1" dirty="0">
                <a:solidFill>
                  <a:srgbClr val="FF0000"/>
                </a:solidFill>
                <a:latin typeface="华文楷体" panose="02010600040101010101" charset="-122"/>
                <a:ea typeface="华文楷体" panose="02010600040101010101" charset="-122"/>
                <a:cs typeface="华文楷体" panose="02010600040101010101" charset="-122"/>
              </a:rPr>
              <a:t>语言准确性</a:t>
            </a:r>
            <a:r>
              <a:rPr lang="zh-CN" altLang="en-US" sz="2400" b="1" dirty="0">
                <a:solidFill>
                  <a:schemeClr val="tx1"/>
                </a:solidFill>
                <a:latin typeface="华文楷体" panose="02010600040101010101" charset="-122"/>
                <a:ea typeface="华文楷体" panose="02010600040101010101" charset="-122"/>
                <a:cs typeface="华文楷体" panose="02010600040101010101" charset="-122"/>
              </a:rPr>
              <a:t>的一个方面，应视其对交际的影响程度予以考虑。英，美拼写及词汇用法均可接受。</a:t>
            </a:r>
            <a:endParaRPr lang="zh-CN" altLang="en-US" sz="2400" b="1" dirty="0">
              <a:solidFill>
                <a:schemeClr val="tx1"/>
              </a:solidFill>
              <a:latin typeface="华文楷体" panose="02010600040101010101" charset="-122"/>
              <a:ea typeface="华文楷体" panose="02010600040101010101" charset="-122"/>
              <a:cs typeface="华文楷体" panose="02010600040101010101" charset="-122"/>
            </a:endParaRPr>
          </a:p>
          <a:p>
            <a:pPr>
              <a:lnSpc>
                <a:spcPct val="90000"/>
              </a:lnSpc>
              <a:buNone/>
            </a:pPr>
            <a:r>
              <a:rPr lang="zh-CN" altLang="en-US" sz="2400" b="1" dirty="0">
                <a:solidFill>
                  <a:schemeClr val="tx1"/>
                </a:solidFill>
                <a:latin typeface="华文楷体" panose="02010600040101010101" charset="-122"/>
                <a:ea typeface="华文楷体" panose="02010600040101010101" charset="-122"/>
                <a:cs typeface="华文楷体" panose="02010600040101010101" charset="-122"/>
              </a:rPr>
              <a:t>6.若</a:t>
            </a:r>
            <a:r>
              <a:rPr lang="zh-CN" altLang="en-US" sz="2400" b="1" dirty="0">
                <a:solidFill>
                  <a:srgbClr val="FF0000"/>
                </a:solidFill>
                <a:latin typeface="华文楷体" panose="02010600040101010101" charset="-122"/>
                <a:ea typeface="华文楷体" panose="02010600040101010101" charset="-122"/>
                <a:cs typeface="华文楷体" panose="02010600040101010101" charset="-122"/>
              </a:rPr>
              <a:t>书写</a:t>
            </a:r>
            <a:r>
              <a:rPr lang="zh-CN" altLang="en-US" sz="2400" b="1" dirty="0">
                <a:solidFill>
                  <a:schemeClr val="tx1"/>
                </a:solidFill>
                <a:latin typeface="华文楷体" panose="02010600040101010101" charset="-122"/>
                <a:ea typeface="华文楷体" panose="02010600040101010101" charset="-122"/>
                <a:cs typeface="华文楷体" panose="02010600040101010101" charset="-122"/>
              </a:rPr>
              <a:t>较差，以至影响交际，将分数降低一个档次。</a:t>
            </a:r>
            <a:endParaRPr lang="zh-CN" altLang="en-US" sz="2400" b="1" dirty="0">
              <a:solidFill>
                <a:schemeClr val="tx1"/>
              </a:solidFill>
              <a:latin typeface="华文楷体" panose="02010600040101010101" charset="-122"/>
              <a:ea typeface="华文楷体" panose="02010600040101010101" charset="-122"/>
              <a:cs typeface="华文楷体" panose="02010600040101010101" charset="-122"/>
            </a:endParaRPr>
          </a:p>
        </p:txBody>
      </p:sp>
      <p:sp>
        <p:nvSpPr>
          <p:cNvPr id="3" name="文本框 2">
            <a:hlinkClick r:id="rId1" action="ppaction://hlinksldjump"/>
          </p:cNvPr>
          <p:cNvSpPr txBox="1"/>
          <p:nvPr/>
        </p:nvSpPr>
        <p:spPr>
          <a:xfrm>
            <a:off x="0" y="0"/>
            <a:ext cx="3815715" cy="583565"/>
          </a:xfrm>
          <a:prstGeom prst="rect">
            <a:avLst/>
          </a:prstGeom>
          <a:noFill/>
        </p:spPr>
        <p:txBody>
          <a:bodyPr wrap="square" rtlCol="0">
            <a:spAutoFit/>
          </a:bodyPr>
          <a:lstStyle/>
          <a:p>
            <a:r>
              <a:rPr lang="en-US" altLang="zh-CN" sz="3200" b="1">
                <a:solidFill>
                  <a:srgbClr val="FF0000"/>
                </a:solidFill>
              </a:rPr>
              <a:t>Requirements</a:t>
            </a:r>
            <a:endParaRPr lang="en-US" altLang="zh-CN" sz="3200" b="1">
              <a:solidFill>
                <a:srgbClr val="FF0000"/>
              </a:solidFill>
            </a:endParaRPr>
          </a:p>
        </p:txBody>
      </p:sp>
      <p:sp>
        <p:nvSpPr>
          <p:cNvPr id="2" name="文本框 1"/>
          <p:cNvSpPr txBox="1"/>
          <p:nvPr/>
        </p:nvSpPr>
        <p:spPr>
          <a:xfrm>
            <a:off x="3154045" y="3106420"/>
            <a:ext cx="1532890" cy="460375"/>
          </a:xfrm>
          <a:prstGeom prst="rect">
            <a:avLst/>
          </a:prstGeom>
          <a:solidFill>
            <a:srgbClr val="FC6DF3">
              <a:alpha val="68000"/>
            </a:srgbClr>
          </a:solidFill>
        </p:spPr>
        <p:txBody>
          <a:bodyPr wrap="square" rtlCol="0">
            <a:spAutoFit/>
          </a:bodyPr>
          <a:lstStyle/>
          <a:p>
            <a:endParaRPr lang="zh-CN" altLang="en-US" sz="2400" b="1"/>
          </a:p>
        </p:txBody>
      </p:sp>
      <p:sp>
        <p:nvSpPr>
          <p:cNvPr id="5" name="文本框 4"/>
          <p:cNvSpPr txBox="1"/>
          <p:nvPr/>
        </p:nvSpPr>
        <p:spPr>
          <a:xfrm>
            <a:off x="1753235" y="2736215"/>
            <a:ext cx="939165" cy="460375"/>
          </a:xfrm>
          <a:prstGeom prst="rect">
            <a:avLst/>
          </a:prstGeom>
          <a:solidFill>
            <a:srgbClr val="FC6DF3">
              <a:alpha val="68000"/>
            </a:srgbClr>
          </a:solidFill>
        </p:spPr>
        <p:txBody>
          <a:bodyPr wrap="square" rtlCol="0">
            <a:spAutoFit/>
          </a:bodyPr>
          <a:lstStyle/>
          <a:p>
            <a:endParaRPr lang="zh-CN" altLang="en-US" sz="2400" b="1"/>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left)">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animBg="1"/>
      <p:bldP spid="2" grpId="0" bldLvl="0" animBg="1"/>
      <p:bldP spid="2" grpId="1" animBg="1"/>
      <p:bldP spid="5" grpId="0" bldLvl="0" animBg="1"/>
      <p:bldP spid="5"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p:nvPr>
            <p:custDataLst>
              <p:tags r:id="rId1"/>
            </p:custDataLst>
          </p:nvPr>
        </p:nvGraphicFramePr>
        <p:xfrm>
          <a:off x="0" y="587375"/>
          <a:ext cx="8429625" cy="4482465"/>
        </p:xfrm>
        <a:graphic>
          <a:graphicData uri="http://schemas.openxmlformats.org/drawingml/2006/table">
            <a:tbl>
              <a:tblPr firstRow="1" bandRow="1">
                <a:tableStyleId>{5C22544A-7EE6-4342-B048-85BDC9FD1C3A}</a:tableStyleId>
              </a:tblPr>
              <a:tblGrid>
                <a:gridCol w="1359535"/>
                <a:gridCol w="7070090"/>
              </a:tblGrid>
              <a:tr h="459105">
                <a:tc>
                  <a:txBody>
                    <a:bodyPr/>
                    <a:lstStyle/>
                    <a:p>
                      <a:pPr algn="ctr">
                        <a:buNone/>
                      </a:pPr>
                      <a:r>
                        <a:rPr lang="zh-CN" altLang="en-US" b="1"/>
                        <a:t>档    次</a:t>
                      </a:r>
                      <a:endParaRPr lang="zh-CN" altLang="en-US" b="1"/>
                    </a:p>
                  </a:txBody>
                  <a:tcPr/>
                </a:tc>
                <a:tc>
                  <a:txBody>
                    <a:bodyPr/>
                    <a:lstStyle/>
                    <a:p>
                      <a:pPr algn="ctr">
                        <a:buNone/>
                      </a:pPr>
                      <a:r>
                        <a:rPr lang="zh-CN" altLang="en-US" b="1"/>
                        <a:t>描            述</a:t>
                      </a:r>
                      <a:endParaRPr lang="zh-CN" altLang="en-US" b="1"/>
                    </a:p>
                  </a:txBody>
                  <a:tcPr/>
                </a:tc>
              </a:tr>
              <a:tr h="1334135">
                <a:tc>
                  <a:txBody>
                    <a:bodyPr/>
                    <a:lstStyle/>
                    <a:p>
                      <a:pPr algn="ctr">
                        <a:buNone/>
                      </a:pPr>
                      <a:endParaRPr lang="zh-CN" altLang="en-US" sz="1800" b="1">
                        <a:sym typeface="+mn-ea"/>
                      </a:endParaRPr>
                    </a:p>
                    <a:p>
                      <a:pPr algn="ctr">
                        <a:buNone/>
                      </a:pPr>
                      <a:endParaRPr lang="zh-CN" altLang="en-US" sz="1800" b="1">
                        <a:sym typeface="+mn-ea"/>
                      </a:endParaRPr>
                    </a:p>
                    <a:p>
                      <a:pPr algn="ctr">
                        <a:buNone/>
                      </a:pPr>
                      <a:r>
                        <a:rPr lang="zh-CN" altLang="en-US" sz="1800" b="1">
                          <a:sym typeface="+mn-ea"/>
                        </a:rPr>
                        <a:t>第五档</a:t>
                      </a:r>
                      <a:endParaRPr lang="zh-CN" altLang="en-US" sz="1800" b="1">
                        <a:sym typeface="+mn-ea"/>
                      </a:endParaRPr>
                    </a:p>
                    <a:p>
                      <a:pPr algn="ctr">
                        <a:buNone/>
                      </a:pPr>
                      <a:r>
                        <a:rPr lang="zh-CN" altLang="en-US" sz="1800" b="1">
                          <a:sym typeface="+mn-ea"/>
                        </a:rPr>
                        <a:t>(13-15) </a:t>
                      </a:r>
                      <a:endParaRPr lang="zh-CN" altLang="en-US" b="1"/>
                    </a:p>
                  </a:txBody>
                  <a:tcPr/>
                </a:tc>
                <a:tc>
                  <a:txBody>
                    <a:bodyPr/>
                    <a:lstStyle/>
                    <a:p>
                      <a:pPr>
                        <a:buNone/>
                      </a:pPr>
                      <a:r>
                        <a:rPr lang="zh-CN" altLang="en-US" b="1"/>
                        <a:t>完全完成了试题规定的任务。</a:t>
                      </a:r>
                      <a:endParaRPr lang="zh-CN" altLang="en-US" b="1"/>
                    </a:p>
                    <a:p>
                      <a:pPr>
                        <a:buNone/>
                      </a:pPr>
                      <a:r>
                        <a:rPr lang="en-US" altLang="zh-CN" b="1"/>
                        <a:t>—</a:t>
                      </a:r>
                      <a:r>
                        <a:rPr lang="zh-CN" altLang="en-US" b="1"/>
                        <a:t>覆盖</a:t>
                      </a:r>
                      <a:r>
                        <a:rPr lang="zh-CN" altLang="en-US" b="1">
                          <a:solidFill>
                            <a:srgbClr val="FF0000"/>
                          </a:solidFill>
                        </a:rPr>
                        <a:t>所有内容要点</a:t>
                      </a:r>
                      <a:r>
                        <a:rPr lang="zh-CN" altLang="en-US" b="1"/>
                        <a:t>。</a:t>
                      </a:r>
                      <a:endParaRPr lang="zh-CN" altLang="en-US" b="1"/>
                    </a:p>
                    <a:p>
                      <a:pPr>
                        <a:buNone/>
                      </a:pPr>
                      <a:r>
                        <a:rPr lang="en-US" altLang="zh-CN" sz="1800" b="1">
                          <a:sym typeface="+mn-ea"/>
                        </a:rPr>
                        <a:t>—</a:t>
                      </a:r>
                      <a:r>
                        <a:rPr lang="zh-CN" altLang="en-US" b="1"/>
                        <a:t>应用了</a:t>
                      </a:r>
                      <a:r>
                        <a:rPr lang="zh-CN" altLang="en-US" b="1">
                          <a:solidFill>
                            <a:srgbClr val="FF0000"/>
                          </a:solidFill>
                        </a:rPr>
                        <a:t>较多的语法结构和词汇</a:t>
                      </a:r>
                      <a:r>
                        <a:rPr lang="zh-CN" altLang="en-US" b="1"/>
                        <a:t>。</a:t>
                      </a:r>
                      <a:endParaRPr lang="zh-CN" altLang="en-US" b="1"/>
                    </a:p>
                    <a:p>
                      <a:pPr>
                        <a:buNone/>
                      </a:pPr>
                      <a:r>
                        <a:rPr lang="en-US" altLang="zh-CN" b="1"/>
                        <a:t>—</a:t>
                      </a:r>
                      <a:r>
                        <a:rPr lang="zh-CN" altLang="en-US" b="1"/>
                        <a:t>语法结构或词汇方面有些许错误，但为尽力使用较复杂结构或较高级词汇所致；具备较强的语言运用能力。</a:t>
                      </a:r>
                      <a:endParaRPr lang="zh-CN" altLang="en-US" b="1"/>
                    </a:p>
                    <a:p>
                      <a:pPr>
                        <a:buNone/>
                      </a:pPr>
                      <a:r>
                        <a:rPr lang="en-US" altLang="zh-CN" b="1"/>
                        <a:t>—</a:t>
                      </a:r>
                      <a:r>
                        <a:rPr lang="zh-CN" altLang="en-US" b="1"/>
                        <a:t>有效地使用了语句间的连接成分，使</a:t>
                      </a:r>
                      <a:r>
                        <a:rPr lang="zh-CN" altLang="en-US" b="1">
                          <a:solidFill>
                            <a:srgbClr val="FF0000"/>
                          </a:solidFill>
                        </a:rPr>
                        <a:t>全文结构紧凑</a:t>
                      </a:r>
                      <a:r>
                        <a:rPr lang="zh-CN" altLang="en-US" b="1"/>
                        <a:t>。完全达到了预期的写作目的。</a:t>
                      </a:r>
                      <a:endParaRPr lang="zh-CN" altLang="en-US" b="1"/>
                    </a:p>
                  </a:txBody>
                  <a:tcPr/>
                </a:tc>
              </a:tr>
              <a:tr h="1424305">
                <a:tc>
                  <a:txBody>
                    <a:bodyPr/>
                    <a:lstStyle/>
                    <a:p>
                      <a:pPr algn="ctr">
                        <a:buNone/>
                      </a:pPr>
                      <a:endParaRPr lang="zh-CN" altLang="en-US" sz="1800" b="1">
                        <a:sym typeface="+mn-ea"/>
                      </a:endParaRPr>
                    </a:p>
                    <a:p>
                      <a:pPr algn="ctr">
                        <a:buNone/>
                      </a:pPr>
                      <a:endParaRPr lang="zh-CN" altLang="en-US" sz="1800" b="1">
                        <a:sym typeface="+mn-ea"/>
                      </a:endParaRPr>
                    </a:p>
                    <a:p>
                      <a:pPr algn="ctr">
                        <a:buNone/>
                      </a:pPr>
                      <a:r>
                        <a:rPr lang="zh-CN" altLang="en-US" sz="1800" b="1">
                          <a:sym typeface="+mn-ea"/>
                        </a:rPr>
                        <a:t>第四档</a:t>
                      </a:r>
                      <a:endParaRPr lang="zh-CN" altLang="en-US" sz="1800" b="1">
                        <a:sym typeface="+mn-ea"/>
                      </a:endParaRPr>
                    </a:p>
                    <a:p>
                      <a:pPr algn="ctr">
                        <a:buNone/>
                      </a:pPr>
                      <a:r>
                        <a:rPr lang="zh-CN" altLang="en-US" sz="1800" b="1">
                          <a:sym typeface="+mn-ea"/>
                        </a:rPr>
                        <a:t>(10-12)  </a:t>
                      </a:r>
                      <a:endParaRPr lang="zh-CN" altLang="en-US" b="1"/>
                    </a:p>
                  </a:txBody>
                  <a:tcPr/>
                </a:tc>
                <a:tc>
                  <a:txBody>
                    <a:bodyPr/>
                    <a:lstStyle/>
                    <a:p>
                      <a:pPr>
                        <a:buNone/>
                      </a:pPr>
                      <a:r>
                        <a:rPr lang="zh-CN" altLang="en-US" b="1"/>
                        <a:t>完全完成了试题规定的任务。</a:t>
                      </a:r>
                      <a:endParaRPr lang="zh-CN" altLang="en-US" b="1"/>
                    </a:p>
                    <a:p>
                      <a:pPr>
                        <a:buNone/>
                      </a:pPr>
                      <a:r>
                        <a:rPr lang="en-US" altLang="zh-CN" sz="1800" b="1">
                          <a:sym typeface="+mn-ea"/>
                        </a:rPr>
                        <a:t>—</a:t>
                      </a:r>
                      <a:r>
                        <a:rPr lang="zh-CN" altLang="en-US" b="1"/>
                        <a:t>虽漏掉1、2个次重点，但</a:t>
                      </a:r>
                      <a:r>
                        <a:rPr lang="zh-CN" altLang="en-US" b="1">
                          <a:solidFill>
                            <a:srgbClr val="FF0000"/>
                          </a:solidFill>
                        </a:rPr>
                        <a:t>覆盖所有主要内容</a:t>
                      </a:r>
                      <a:r>
                        <a:rPr lang="zh-CN" altLang="en-US" b="1"/>
                        <a:t>。</a:t>
                      </a:r>
                      <a:endParaRPr lang="zh-CN" altLang="en-US" b="1"/>
                    </a:p>
                    <a:p>
                      <a:pPr>
                        <a:buNone/>
                      </a:pPr>
                      <a:r>
                        <a:rPr lang="en-US" altLang="zh-CN" sz="1800" b="1">
                          <a:sym typeface="+mn-ea"/>
                        </a:rPr>
                        <a:t>—</a:t>
                      </a:r>
                      <a:r>
                        <a:rPr lang="zh-CN" altLang="en-US" b="1"/>
                        <a:t>应用的语法结构和词汇能满足任务的要求。</a:t>
                      </a:r>
                      <a:endParaRPr lang="zh-CN" altLang="en-US" b="1"/>
                    </a:p>
                    <a:p>
                      <a:pPr>
                        <a:buNone/>
                      </a:pPr>
                      <a:r>
                        <a:rPr lang="en-US" altLang="zh-CN" sz="1800" b="1">
                          <a:sym typeface="+mn-ea"/>
                        </a:rPr>
                        <a:t>—</a:t>
                      </a:r>
                      <a:r>
                        <a:rPr lang="zh-CN" altLang="en-US" b="1"/>
                        <a:t>语法结构或词汇方面应用基本准确，些许错误主要是因尝试较复杂语法结构或词汇所致。</a:t>
                      </a:r>
                      <a:endParaRPr lang="zh-CN" altLang="en-US" b="1"/>
                    </a:p>
                    <a:p>
                      <a:pPr>
                        <a:buNone/>
                      </a:pPr>
                      <a:r>
                        <a:rPr lang="en-US" altLang="zh-CN" sz="1800" b="1">
                          <a:sym typeface="+mn-ea"/>
                        </a:rPr>
                        <a:t>—</a:t>
                      </a:r>
                      <a:r>
                        <a:rPr lang="zh-CN" altLang="en-US" b="1"/>
                        <a:t>应用简单的语句间连接成分，使</a:t>
                      </a:r>
                      <a:r>
                        <a:rPr lang="zh-CN" altLang="en-US" b="1">
                          <a:solidFill>
                            <a:srgbClr val="FF0000"/>
                          </a:solidFill>
                        </a:rPr>
                        <a:t>全文结构紧凑</a:t>
                      </a:r>
                      <a:r>
                        <a:rPr lang="zh-CN" altLang="en-US" b="1"/>
                        <a:t>。达到了预期的写作目的。</a:t>
                      </a:r>
                      <a:endParaRPr lang="zh-CN" altLang="en-US" b="1"/>
                    </a:p>
                  </a:txBody>
                  <a:tcPr/>
                </a:tc>
              </a:tr>
            </a:tbl>
          </a:graphicData>
        </a:graphic>
      </p:graphicFrame>
      <p:sp>
        <p:nvSpPr>
          <p:cNvPr id="4" name="文本框 3"/>
          <p:cNvSpPr txBox="1"/>
          <p:nvPr/>
        </p:nvSpPr>
        <p:spPr>
          <a:xfrm>
            <a:off x="6823075" y="587375"/>
            <a:ext cx="2320925" cy="3969385"/>
          </a:xfrm>
          <a:prstGeom prst="rect">
            <a:avLst/>
          </a:prstGeom>
          <a:solidFill>
            <a:srgbClr val="FFE669"/>
          </a:solidFill>
        </p:spPr>
        <p:txBody>
          <a:bodyPr wrap="square" rtlCol="0" anchor="t">
            <a:spAutoFit/>
          </a:bodyPr>
          <a:lstStyle/>
          <a:p>
            <a:pPr marL="457200" indent="-457200" algn="l">
              <a:buFont typeface="Wingdings" panose="05000000000000000000" charset="0"/>
              <a:buChar char="Ø"/>
            </a:pPr>
            <a:r>
              <a:rPr lang="en-US" altLang="zh-CN" sz="2800" b="1" dirty="0" smtClean="0">
                <a:solidFill>
                  <a:srgbClr val="FF0000"/>
                </a:solidFill>
                <a:sym typeface="+mn-ea"/>
              </a:rPr>
              <a:t>language:</a:t>
            </a:r>
            <a:endParaRPr lang="en-US" altLang="zh-CN" sz="2800" b="1" dirty="0" smtClean="0">
              <a:solidFill>
                <a:srgbClr val="FF0000"/>
              </a:solidFill>
              <a:sym typeface="+mn-ea"/>
            </a:endParaRPr>
          </a:p>
          <a:p>
            <a:pPr marL="457200" indent="-457200" algn="l"/>
            <a:r>
              <a:rPr lang="en-US" altLang="zh-CN" sz="2800" b="1" dirty="0" smtClean="0">
                <a:solidFill>
                  <a:schemeClr val="tx1"/>
                </a:solidFill>
                <a:sym typeface="+mn-ea"/>
              </a:rPr>
              <a:t>     correct</a:t>
            </a:r>
            <a:endParaRPr lang="en-US" altLang="zh-CN" sz="2800" b="1" dirty="0" smtClean="0">
              <a:solidFill>
                <a:schemeClr val="tx1"/>
              </a:solidFill>
              <a:sym typeface="+mn-ea"/>
            </a:endParaRPr>
          </a:p>
          <a:p>
            <a:pPr marL="457200" indent="-457200" algn="l"/>
            <a:r>
              <a:rPr lang="en-US" altLang="zh-CN" sz="2800" b="1" dirty="0" smtClean="0">
                <a:solidFill>
                  <a:schemeClr val="tx1"/>
                </a:solidFill>
                <a:sym typeface="+mn-ea"/>
              </a:rPr>
              <a:t>	varied</a:t>
            </a:r>
            <a:endParaRPr lang="en-US" altLang="zh-CN" sz="2800" b="1" dirty="0" smtClean="0">
              <a:solidFill>
                <a:schemeClr val="tx1"/>
              </a:solidFill>
              <a:sym typeface="+mn-ea"/>
            </a:endParaRPr>
          </a:p>
          <a:p>
            <a:pPr algn="l"/>
            <a:r>
              <a:rPr lang="en-US" altLang="zh-CN" sz="2800" b="1" dirty="0" smtClean="0">
                <a:solidFill>
                  <a:schemeClr val="tx1"/>
                </a:solidFill>
                <a:sym typeface="+mn-ea"/>
              </a:rPr>
              <a:t>      authentic</a:t>
            </a:r>
            <a:endParaRPr lang="en-US" altLang="zh-CN" sz="2800" b="1" dirty="0" smtClean="0">
              <a:solidFill>
                <a:schemeClr val="tx1"/>
              </a:solidFill>
              <a:sym typeface="+mn-ea"/>
            </a:endParaRPr>
          </a:p>
          <a:p>
            <a:pPr marL="457200" indent="-457200" algn="l">
              <a:buFont typeface="Wingdings" panose="05000000000000000000" charset="0"/>
              <a:buChar char="Ø"/>
            </a:pPr>
            <a:r>
              <a:rPr lang="en-US" altLang="zh-CN" sz="2800" b="1" dirty="0" smtClean="0">
                <a:solidFill>
                  <a:srgbClr val="FF0000"/>
                </a:solidFill>
                <a:sym typeface="+mn-ea"/>
              </a:rPr>
              <a:t>content:</a:t>
            </a:r>
            <a:endParaRPr lang="en-US" altLang="zh-CN" sz="2800" b="1" dirty="0" smtClean="0">
              <a:solidFill>
                <a:srgbClr val="FF0000"/>
              </a:solidFill>
              <a:sym typeface="+mn-ea"/>
            </a:endParaRPr>
          </a:p>
          <a:p>
            <a:pPr indent="0" algn="l">
              <a:buFont typeface="Wingdings" panose="05000000000000000000" charset="0"/>
              <a:buNone/>
            </a:pPr>
            <a:r>
              <a:rPr lang="en-US" altLang="zh-CN" sz="2800" b="1" dirty="0" smtClean="0">
                <a:sym typeface="+mn-ea"/>
              </a:rPr>
              <a:t>      complete</a:t>
            </a:r>
            <a:endParaRPr lang="en-US" altLang="zh-CN" sz="2800" b="1" dirty="0" smtClean="0">
              <a:solidFill>
                <a:schemeClr val="tx1"/>
              </a:solidFill>
              <a:sym typeface="+mn-ea"/>
            </a:endParaRPr>
          </a:p>
          <a:p>
            <a:pPr algn="l"/>
            <a:r>
              <a:rPr lang="en-US" altLang="zh-CN" sz="2800" b="1" dirty="0" smtClean="0">
                <a:solidFill>
                  <a:schemeClr val="tx1"/>
                </a:solidFill>
                <a:sym typeface="+mn-ea"/>
              </a:rPr>
              <a:t>      specific</a:t>
            </a:r>
            <a:endParaRPr lang="en-US" altLang="zh-CN" sz="2800" b="1" dirty="0" smtClean="0">
              <a:solidFill>
                <a:schemeClr val="tx1"/>
              </a:solidFill>
              <a:sym typeface="+mn-ea"/>
            </a:endParaRPr>
          </a:p>
          <a:p>
            <a:pPr marL="457200" indent="-457200" algn="l">
              <a:buFont typeface="Wingdings" panose="05000000000000000000" charset="0"/>
              <a:buChar char="Ø"/>
            </a:pPr>
            <a:r>
              <a:rPr lang="en-US" altLang="zh-CN" sz="2800" b="1" dirty="0" smtClean="0">
                <a:solidFill>
                  <a:srgbClr val="FF0000"/>
                </a:solidFill>
                <a:sym typeface="+mn-ea"/>
              </a:rPr>
              <a:t>structure:</a:t>
            </a:r>
            <a:endParaRPr lang="en-US" altLang="zh-CN" sz="2800" b="1" dirty="0" smtClean="0">
              <a:solidFill>
                <a:srgbClr val="FF0000"/>
              </a:solidFill>
              <a:sym typeface="+mn-ea"/>
            </a:endParaRPr>
          </a:p>
          <a:p>
            <a:pPr marL="457200" indent="-457200" algn="l"/>
            <a:r>
              <a:rPr lang="en-US" altLang="zh-CN" sz="2800" b="1" dirty="0" smtClean="0">
                <a:solidFill>
                  <a:schemeClr val="tx1"/>
                </a:solidFill>
                <a:sym typeface="+mn-ea"/>
              </a:rPr>
              <a:t>	smooth</a:t>
            </a:r>
            <a:endParaRPr lang="en-US" altLang="zh-CN" sz="2800" b="1" dirty="0" smtClean="0">
              <a:solidFill>
                <a:schemeClr val="tx1"/>
              </a:solidFill>
              <a:sym typeface="+mn-ea"/>
            </a:endParaRPr>
          </a:p>
        </p:txBody>
      </p:sp>
      <p:sp>
        <p:nvSpPr>
          <p:cNvPr id="3" name="文本框 2"/>
          <p:cNvSpPr txBox="1"/>
          <p:nvPr/>
        </p:nvSpPr>
        <p:spPr>
          <a:xfrm>
            <a:off x="0" y="0"/>
            <a:ext cx="3815715" cy="583565"/>
          </a:xfrm>
          <a:prstGeom prst="rect">
            <a:avLst/>
          </a:prstGeom>
          <a:noFill/>
        </p:spPr>
        <p:txBody>
          <a:bodyPr wrap="square" rtlCol="0">
            <a:spAutoFit/>
          </a:bodyPr>
          <a:lstStyle/>
          <a:p>
            <a:r>
              <a:rPr lang="en-US" altLang="zh-CN" sz="3200" b="1"/>
              <a:t>Criteria</a:t>
            </a:r>
            <a:endParaRPr lang="en-US" altLang="zh-CN" sz="3200" b="1"/>
          </a:p>
        </p:txBody>
      </p:sp>
      <p:pic>
        <p:nvPicPr>
          <p:cNvPr id="8" name="图片 7" descr="水印"/>
          <p:cNvPicPr>
            <a:picLocks noChangeAspect="1"/>
          </p:cNvPicPr>
          <p:nvPr userDrawn="1"/>
        </p:nvPicPr>
        <p:blipFill>
          <a:blip r:embed="rId2"/>
          <a:stretch>
            <a:fillRect/>
          </a:stretch>
        </p:blipFill>
        <p:spPr>
          <a:xfrm>
            <a:off x="5186363" y="47625"/>
            <a:ext cx="3880009" cy="1255871"/>
          </a:xfrm>
          <a:prstGeom prst="rect">
            <a:avLst/>
          </a:prstGeom>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2"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blinds(horizontal)">
                                      <p:cBhvr>
                                        <p:cTn id="7" dur="500"/>
                                        <p:tgtEl>
                                          <p:spTgt spid="4">
                                            <p:bg/>
                                          </p:spTgt>
                                        </p:tgtEl>
                                      </p:cBhvr>
                                    </p:animEffect>
                                  </p:childTnLst>
                                </p:cTn>
                              </p:par>
                              <p:par>
                                <p:cTn id="8" presetID="3" presetClass="entr" presetSubtype="10" fill="hold" grpId="2"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blinds(horizontal)">
                                      <p:cBhvr>
                                        <p:cTn id="10" dur="500"/>
                                        <p:tgtEl>
                                          <p:spTgt spid="4">
                                            <p:txEl>
                                              <p:pRg st="0" end="0"/>
                                            </p:txEl>
                                          </p:spTgt>
                                        </p:tgtEl>
                                      </p:cBhvr>
                                    </p:animEffect>
                                  </p:childTnLst>
                                </p:cTn>
                              </p:par>
                              <p:par>
                                <p:cTn id="11" presetID="3" presetClass="entr" presetSubtype="10" fill="hold" grpId="2" nodeType="with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blinds(horizontal)">
                                      <p:cBhvr>
                                        <p:cTn id="13" dur="500"/>
                                        <p:tgtEl>
                                          <p:spTgt spid="4">
                                            <p:txEl>
                                              <p:pRg st="1" end="1"/>
                                            </p:txEl>
                                          </p:spTgt>
                                        </p:tgtEl>
                                      </p:cBhvr>
                                    </p:animEffect>
                                  </p:childTnLst>
                                </p:cTn>
                              </p:par>
                              <p:par>
                                <p:cTn id="14" presetID="3" presetClass="entr" presetSubtype="10" fill="hold" grpId="2" nodeType="with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Effect transition="in" filter="blinds(horizontal)">
                                      <p:cBhvr>
                                        <p:cTn id="16" dur="500"/>
                                        <p:tgtEl>
                                          <p:spTgt spid="4">
                                            <p:txEl>
                                              <p:pRg st="2" end="2"/>
                                            </p:txEl>
                                          </p:spTgt>
                                        </p:tgtEl>
                                      </p:cBhvr>
                                    </p:animEffect>
                                  </p:childTnLst>
                                </p:cTn>
                              </p:par>
                              <p:par>
                                <p:cTn id="17" presetID="3" presetClass="entr" presetSubtype="10" fill="hold" grpId="2"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blinds(horizontal)">
                                      <p:cBhvr>
                                        <p:cTn id="19" dur="500"/>
                                        <p:tgtEl>
                                          <p:spTgt spid="4">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2" nodeType="click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Effect transition="in" filter="blinds(horizontal)">
                                      <p:cBhvr>
                                        <p:cTn id="24" dur="500"/>
                                        <p:tgtEl>
                                          <p:spTgt spid="4">
                                            <p:txEl>
                                              <p:pRg st="4" end="4"/>
                                            </p:txEl>
                                          </p:spTgt>
                                        </p:tgtEl>
                                      </p:cBhvr>
                                    </p:animEffect>
                                  </p:childTnLst>
                                </p:cTn>
                              </p:par>
                              <p:par>
                                <p:cTn id="25" presetID="3" presetClass="entr" presetSubtype="10" fill="hold" grpId="2"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blinds(horizontal)">
                                      <p:cBhvr>
                                        <p:cTn id="27" dur="500"/>
                                        <p:tgtEl>
                                          <p:spTgt spid="4">
                                            <p:txEl>
                                              <p:pRg st="5" end="5"/>
                                            </p:txEl>
                                          </p:spTgt>
                                        </p:tgtEl>
                                      </p:cBhvr>
                                    </p:animEffect>
                                  </p:childTnLst>
                                </p:cTn>
                              </p:par>
                              <p:par>
                                <p:cTn id="28" presetID="3" presetClass="entr" presetSubtype="10" fill="hold" grpId="2" nodeType="withEffect">
                                  <p:stCondLst>
                                    <p:cond delay="0"/>
                                  </p:stCondLst>
                                  <p:childTnLst>
                                    <p:set>
                                      <p:cBhvr>
                                        <p:cTn id="29" dur="1" fill="hold">
                                          <p:stCondLst>
                                            <p:cond delay="0"/>
                                          </p:stCondLst>
                                        </p:cTn>
                                        <p:tgtEl>
                                          <p:spTgt spid="4">
                                            <p:txEl>
                                              <p:pRg st="6" end="6"/>
                                            </p:txEl>
                                          </p:spTgt>
                                        </p:tgtEl>
                                        <p:attrNameLst>
                                          <p:attrName>style.visibility</p:attrName>
                                        </p:attrNameLst>
                                      </p:cBhvr>
                                      <p:to>
                                        <p:strVal val="visible"/>
                                      </p:to>
                                    </p:set>
                                    <p:animEffect transition="in" filter="blinds(horizontal)">
                                      <p:cBhvr>
                                        <p:cTn id="30" dur="500"/>
                                        <p:tgtEl>
                                          <p:spTgt spid="4">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2"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Effect transition="in" filter="blinds(horizontal)">
                                      <p:cBhvr>
                                        <p:cTn id="35" dur="500"/>
                                        <p:tgtEl>
                                          <p:spTgt spid="4">
                                            <p:txEl>
                                              <p:pRg st="7" end="7"/>
                                            </p:txEl>
                                          </p:spTgt>
                                        </p:tgtEl>
                                      </p:cBhvr>
                                    </p:animEffect>
                                  </p:childTnLst>
                                </p:cTn>
                              </p:par>
                              <p:par>
                                <p:cTn id="36" presetID="3" presetClass="entr" presetSubtype="10" fill="hold" grpId="2" nodeType="withEffect">
                                  <p:stCondLst>
                                    <p:cond delay="0"/>
                                  </p:stCondLst>
                                  <p:childTnLst>
                                    <p:set>
                                      <p:cBhvr>
                                        <p:cTn id="37" dur="1" fill="hold">
                                          <p:stCondLst>
                                            <p:cond delay="0"/>
                                          </p:stCondLst>
                                        </p:cTn>
                                        <p:tgtEl>
                                          <p:spTgt spid="4">
                                            <p:txEl>
                                              <p:pRg st="8" end="8"/>
                                            </p:txEl>
                                          </p:spTgt>
                                        </p:tgtEl>
                                        <p:attrNameLst>
                                          <p:attrName>style.visibility</p:attrName>
                                        </p:attrNameLst>
                                      </p:cBhvr>
                                      <p:to>
                                        <p:strVal val="visible"/>
                                      </p:to>
                                    </p:set>
                                    <p:animEffect transition="in" filter="blinds(horizontal)">
                                      <p:cBhvr>
                                        <p:cTn id="38"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animBg="1"/>
      <p:bldP spid="4" grpId="2" bldLvl="0" animBg="1" uiExpand="1"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68590" y="522043"/>
            <a:ext cx="6420662" cy="4215765"/>
          </a:xfrm>
          <a:prstGeom prst="rect">
            <a:avLst/>
          </a:prstGeom>
          <a:noFill/>
        </p:spPr>
        <p:txBody>
          <a:bodyPr wrap="square" rtlCol="0">
            <a:spAutoFit/>
          </a:bodyPr>
          <a:lstStyle/>
          <a:p>
            <a:pPr marL="0" indent="0" algn="just" fontAlgn="auto">
              <a:lnSpc>
                <a:spcPts val="2680"/>
              </a:lnSpc>
              <a:spcBef>
                <a:spcPts val="0"/>
              </a:spcBef>
              <a:buNone/>
            </a:pPr>
            <a:r>
              <a:rPr lang="en-US" altLang="zh-CN" sz="2400" dirty="0">
                <a:solidFill>
                  <a:schemeClr val="tx1"/>
                </a:solidFill>
                <a:sym typeface="+mn-ea"/>
              </a:rPr>
              <a:t>Dear </a:t>
            </a:r>
            <a:r>
              <a:rPr lang="en-US" altLang="zh-CN" sz="2400" dirty="0" smtClean="0">
                <a:solidFill>
                  <a:schemeClr val="tx1"/>
                </a:solidFill>
                <a:sym typeface="+mn-ea"/>
              </a:rPr>
              <a:t>Amy</a:t>
            </a:r>
            <a:r>
              <a:rPr lang="en-US" altLang="zh-CN" sz="2400" dirty="0">
                <a:solidFill>
                  <a:schemeClr val="tx1"/>
                </a:solidFill>
                <a:sym typeface="+mn-ea"/>
              </a:rPr>
              <a:t>,</a:t>
            </a:r>
            <a:endParaRPr lang="en-US" altLang="zh-CN" sz="2400" dirty="0">
              <a:solidFill>
                <a:schemeClr val="tx1"/>
              </a:solidFill>
            </a:endParaRPr>
          </a:p>
          <a:p>
            <a:pPr marL="0" indent="0" algn="just" fontAlgn="auto">
              <a:lnSpc>
                <a:spcPts val="2680"/>
              </a:lnSpc>
              <a:spcBef>
                <a:spcPts val="0"/>
              </a:spcBef>
              <a:buNone/>
            </a:pPr>
            <a:r>
              <a:rPr lang="en-US" altLang="zh-CN" sz="2400" dirty="0">
                <a:solidFill>
                  <a:schemeClr val="tx1"/>
                </a:solidFill>
                <a:sym typeface="+mn-ea"/>
              </a:rPr>
              <a:t>    Knowing that </a:t>
            </a:r>
            <a:r>
              <a:rPr lang="en-US" altLang="zh-CN" sz="2400" dirty="0">
                <a:solidFill>
                  <a:srgbClr val="FF0000"/>
                </a:solidFill>
                <a:sym typeface="+mn-ea"/>
              </a:rPr>
              <a:t>you couldn't go to school</a:t>
            </a:r>
            <a:r>
              <a:rPr lang="en-US" altLang="zh-CN" sz="2400" dirty="0">
                <a:solidFill>
                  <a:schemeClr val="tx1"/>
                </a:solidFill>
                <a:sym typeface="+mn-ea"/>
              </a:rPr>
              <a:t> because of </a:t>
            </a:r>
            <a:r>
              <a:rPr lang="en-US" altLang="zh-CN" sz="2400" dirty="0">
                <a:solidFill>
                  <a:srgbClr val="FF0000"/>
                </a:solidFill>
                <a:sym typeface="+mn-ea"/>
              </a:rPr>
              <a:t>your health problem</a:t>
            </a:r>
            <a:r>
              <a:rPr lang="en-US" altLang="zh-CN" sz="2400" dirty="0">
                <a:solidFill>
                  <a:schemeClr val="tx1"/>
                </a:solidFill>
                <a:sym typeface="+mn-ea"/>
              </a:rPr>
              <a:t>, I'm writing to express my sincere concern to you.</a:t>
            </a:r>
            <a:endParaRPr lang="en-US" altLang="zh-CN" sz="2400" dirty="0">
              <a:solidFill>
                <a:schemeClr val="tx1"/>
              </a:solidFill>
            </a:endParaRPr>
          </a:p>
          <a:p>
            <a:pPr marL="0" indent="0" algn="just" fontAlgn="auto">
              <a:lnSpc>
                <a:spcPts val="2680"/>
              </a:lnSpc>
              <a:spcBef>
                <a:spcPts val="0"/>
              </a:spcBef>
              <a:buNone/>
            </a:pPr>
            <a:r>
              <a:rPr lang="en-US" altLang="zh-CN" sz="2400" dirty="0">
                <a:solidFill>
                  <a:schemeClr val="tx1"/>
                </a:solidFill>
                <a:sym typeface="+mn-ea"/>
              </a:rPr>
              <a:t>    The soccer game which you expect most will be held in our school next </a:t>
            </a:r>
            <a:r>
              <a:rPr lang="en-US" altLang="zh-CN" sz="2400" dirty="0" err="1">
                <a:solidFill>
                  <a:schemeClr val="tx1"/>
                </a:solidFill>
                <a:sym typeface="+mn-ea"/>
              </a:rPr>
              <a:t>saturday</a:t>
            </a:r>
            <a:r>
              <a:rPr lang="en-US" altLang="zh-CN" sz="2400" dirty="0">
                <a:solidFill>
                  <a:schemeClr val="tx1"/>
                </a:solidFill>
                <a:sym typeface="+mn-ea"/>
              </a:rPr>
              <a:t>. I wonder if you can join in it </a:t>
            </a:r>
            <a:r>
              <a:rPr lang="en-US" altLang="zh-CN" sz="2400" dirty="0">
                <a:solidFill>
                  <a:srgbClr val="FF0000"/>
                </a:solidFill>
                <a:sym typeface="+mn-ea"/>
              </a:rPr>
              <a:t>in this situation</a:t>
            </a:r>
            <a:r>
              <a:rPr lang="en-US" altLang="zh-CN" sz="2400" dirty="0">
                <a:solidFill>
                  <a:schemeClr val="tx1"/>
                </a:solidFill>
                <a:sym typeface="+mn-ea"/>
              </a:rPr>
              <a:t>.</a:t>
            </a:r>
            <a:r>
              <a:rPr lang="en-US" altLang="zh-CN" sz="2400" dirty="0">
                <a:solidFill>
                  <a:srgbClr val="FF0000"/>
                </a:solidFill>
                <a:sym typeface="+mn-ea"/>
              </a:rPr>
              <a:t> Ultimately,</a:t>
            </a:r>
            <a:r>
              <a:rPr lang="en-US" altLang="zh-CN" sz="2400" dirty="0">
                <a:solidFill>
                  <a:schemeClr val="tx1"/>
                </a:solidFill>
                <a:sym typeface="+mn-ea"/>
              </a:rPr>
              <a:t> the Dragon Boat Festival </a:t>
            </a:r>
            <a:r>
              <a:rPr lang="en-US" altLang="zh-CN" sz="2400" dirty="0">
                <a:solidFill>
                  <a:srgbClr val="FF0000"/>
                </a:solidFill>
                <a:sym typeface="+mn-ea"/>
              </a:rPr>
              <a:t>is coming</a:t>
            </a:r>
            <a:r>
              <a:rPr lang="en-US" altLang="zh-CN" sz="2400" dirty="0">
                <a:solidFill>
                  <a:schemeClr val="tx1"/>
                </a:solidFill>
                <a:sym typeface="+mn-ea"/>
              </a:rPr>
              <a:t>! I sincerely invite you to celebrate it with me </a:t>
            </a:r>
            <a:r>
              <a:rPr lang="en-US" altLang="zh-CN" sz="2400" dirty="0">
                <a:solidFill>
                  <a:srgbClr val="FF0000"/>
                </a:solidFill>
                <a:sym typeface="+mn-ea"/>
              </a:rPr>
              <a:t>if you have free time.</a:t>
            </a:r>
            <a:r>
              <a:rPr lang="en-US" altLang="zh-CN" sz="2400" dirty="0">
                <a:solidFill>
                  <a:schemeClr val="tx1"/>
                </a:solidFill>
                <a:sym typeface="+mn-ea"/>
              </a:rPr>
              <a:t> </a:t>
            </a:r>
            <a:r>
              <a:rPr lang="en-US" altLang="zh-CN" sz="2400" dirty="0">
                <a:solidFill>
                  <a:srgbClr val="FF0000"/>
                </a:solidFill>
                <a:sym typeface="+mn-ea"/>
              </a:rPr>
              <a:t>Hope that</a:t>
            </a:r>
            <a:r>
              <a:rPr lang="en-US" altLang="zh-CN" sz="2400" dirty="0">
                <a:solidFill>
                  <a:schemeClr val="tx1"/>
                </a:solidFill>
                <a:sym typeface="+mn-ea"/>
              </a:rPr>
              <a:t> you can accept my invitation.</a:t>
            </a:r>
            <a:endParaRPr lang="en-US" altLang="zh-CN" sz="2400" dirty="0">
              <a:solidFill>
                <a:schemeClr val="tx1"/>
              </a:solidFill>
            </a:endParaRPr>
          </a:p>
          <a:p>
            <a:pPr marL="0" indent="0" algn="just" fontAlgn="auto">
              <a:lnSpc>
                <a:spcPts val="2680"/>
              </a:lnSpc>
              <a:spcBef>
                <a:spcPts val="0"/>
              </a:spcBef>
              <a:buNone/>
            </a:pPr>
            <a:r>
              <a:rPr lang="en-US" altLang="zh-CN" sz="2400" dirty="0">
                <a:solidFill>
                  <a:schemeClr val="tx1"/>
                </a:solidFill>
                <a:sym typeface="+mn-ea"/>
              </a:rPr>
              <a:t>    </a:t>
            </a:r>
            <a:r>
              <a:rPr lang="en-US" altLang="zh-CN" sz="2400" dirty="0">
                <a:solidFill>
                  <a:srgbClr val="FF0000"/>
                </a:solidFill>
                <a:sym typeface="+mn-ea"/>
              </a:rPr>
              <a:t>Looking forward to your early reply. Best wishes for you!</a:t>
            </a:r>
            <a:r>
              <a:rPr lang="en-US" altLang="zh-CN" sz="2400" b="1" dirty="0">
                <a:solidFill>
                  <a:srgbClr val="FF0000"/>
                </a:solidFill>
                <a:latin typeface="Times New Roman" panose="02020603050405020304" charset="0"/>
                <a:cs typeface="Times New Roman" panose="02020603050405020304" charset="0"/>
                <a:sym typeface="+mn-ea"/>
              </a:rPr>
              <a:t>              </a:t>
            </a:r>
            <a:r>
              <a:rPr lang="en-US" altLang="zh-CN" sz="2400" b="1" dirty="0">
                <a:solidFill>
                  <a:schemeClr val="tx1"/>
                </a:solidFill>
                <a:latin typeface="Times New Roman" panose="02020603050405020304" charset="0"/>
                <a:cs typeface="Times New Roman" panose="02020603050405020304" charset="0"/>
                <a:sym typeface="+mn-ea"/>
              </a:rPr>
              <a:t>                                                      </a:t>
            </a:r>
            <a:r>
              <a:rPr lang="en-US" altLang="zh-CN" sz="2400" b="1" dirty="0">
                <a:solidFill>
                  <a:srgbClr val="FF0000"/>
                </a:solidFill>
                <a:latin typeface="Times New Roman" panose="02020603050405020304" charset="0"/>
                <a:cs typeface="Times New Roman" panose="02020603050405020304" charset="0"/>
                <a:sym typeface="+mn-ea"/>
              </a:rPr>
              <a:t>                   </a:t>
            </a:r>
            <a:r>
              <a:rPr lang="en-US" altLang="zh-CN" sz="2400" dirty="0">
                <a:sym typeface="+mn-ea"/>
              </a:rPr>
              <a:t>                                                                                                 </a:t>
            </a:r>
            <a:endParaRPr lang="en-US" altLang="zh-CN" sz="2400" dirty="0">
              <a:sym typeface="+mn-ea"/>
            </a:endParaRPr>
          </a:p>
        </p:txBody>
      </p:sp>
      <p:sp>
        <p:nvSpPr>
          <p:cNvPr id="35" name="TextBox 34"/>
          <p:cNvSpPr txBox="1"/>
          <p:nvPr/>
        </p:nvSpPr>
        <p:spPr>
          <a:xfrm>
            <a:off x="6844510" y="860409"/>
            <a:ext cx="2103909" cy="645160"/>
          </a:xfrm>
          <a:prstGeom prst="rect">
            <a:avLst/>
          </a:prstGeom>
          <a:noFill/>
          <a:ln w="34925">
            <a:solidFill>
              <a:schemeClr val="accent3"/>
            </a:solidFill>
            <a:prstDash val="sysDot"/>
          </a:ln>
        </p:spPr>
        <p:txBody>
          <a:bodyPr wrap="square" rtlCol="0">
            <a:spAutoFit/>
          </a:bodyPr>
          <a:lstStyle>
            <a:defPPr>
              <a:defRPr lang="zh-CN"/>
            </a:defPPr>
            <a:lvl1pPr>
              <a:defRPr sz="2400" b="1">
                <a:latin typeface="楷体" panose="02010609060101010101" charset="-122"/>
                <a:ea typeface="楷体" panose="02010609060101010101" charset="-122"/>
                <a:cs typeface="Times New Roman" panose="02020603050405020304" charset="0"/>
              </a:defRPr>
            </a:lvl1pPr>
          </a:lstStyle>
          <a:p>
            <a:r>
              <a:rPr lang="zh-CN" altLang="en-US" sz="1800" dirty="0" smtClean="0">
                <a:solidFill>
                  <a:srgbClr val="FF0000"/>
                </a:solidFill>
              </a:rPr>
              <a:t>语言：</a:t>
            </a:r>
            <a:endParaRPr lang="en-US" altLang="zh-CN" sz="1800" dirty="0" smtClean="0">
              <a:solidFill>
                <a:srgbClr val="FF0000"/>
              </a:solidFill>
            </a:endParaRPr>
          </a:p>
          <a:p>
            <a:r>
              <a:rPr lang="zh-CN" altLang="en-US" sz="1800" dirty="0" smtClean="0"/>
              <a:t>语言枯燥乏味</a:t>
            </a:r>
            <a:endParaRPr lang="zh-CN" altLang="en-US" sz="1800" dirty="0" smtClean="0">
              <a:sym typeface="+mn-ea"/>
            </a:endParaRPr>
          </a:p>
        </p:txBody>
      </p:sp>
      <p:sp>
        <p:nvSpPr>
          <p:cNvPr id="36" name="TextBox 35"/>
          <p:cNvSpPr txBox="1"/>
          <p:nvPr/>
        </p:nvSpPr>
        <p:spPr>
          <a:xfrm>
            <a:off x="6844979" y="1972587"/>
            <a:ext cx="2103909" cy="1198880"/>
          </a:xfrm>
          <a:prstGeom prst="rect">
            <a:avLst/>
          </a:prstGeom>
          <a:noFill/>
          <a:ln w="34925">
            <a:solidFill>
              <a:schemeClr val="accent3"/>
            </a:solidFill>
            <a:prstDash val="sysDot"/>
          </a:ln>
        </p:spPr>
        <p:txBody>
          <a:bodyPr wrap="square" rtlCol="0">
            <a:spAutoFit/>
          </a:bodyPr>
          <a:lstStyle>
            <a:defPPr>
              <a:defRPr lang="zh-CN"/>
            </a:defPPr>
            <a:lvl1pPr>
              <a:defRPr sz="2400" b="1">
                <a:latin typeface="楷体" panose="02010609060101010101" charset="-122"/>
                <a:ea typeface="楷体" panose="02010609060101010101" charset="-122"/>
                <a:cs typeface="Times New Roman" panose="02020603050405020304" charset="0"/>
              </a:defRPr>
            </a:lvl1pPr>
          </a:lstStyle>
          <a:p>
            <a:r>
              <a:rPr lang="zh-CN" altLang="en-US" sz="1800" dirty="0" smtClean="0">
                <a:solidFill>
                  <a:srgbClr val="FF0000"/>
                </a:solidFill>
              </a:rPr>
              <a:t>内容：</a:t>
            </a:r>
            <a:endParaRPr lang="en-US" altLang="zh-CN" sz="1800" dirty="0">
              <a:solidFill>
                <a:srgbClr val="FF0000"/>
              </a:solidFill>
            </a:endParaRPr>
          </a:p>
          <a:p>
            <a:r>
              <a:rPr lang="en-US" altLang="zh-CN" sz="1800" dirty="0" smtClean="0"/>
              <a:t>1</a:t>
            </a:r>
            <a:r>
              <a:rPr lang="en-US" altLang="zh-CN" sz="1800" dirty="0"/>
              <a:t>)</a:t>
            </a:r>
            <a:r>
              <a:rPr lang="zh-CN" altLang="en-US" sz="1800" dirty="0"/>
              <a:t>形式化问候与祝愿</a:t>
            </a:r>
            <a:endParaRPr lang="en-US" altLang="zh-CN" sz="1800" dirty="0"/>
          </a:p>
          <a:p>
            <a:r>
              <a:rPr lang="en-US" altLang="zh-CN" sz="1800" dirty="0" smtClean="0"/>
              <a:t>2)</a:t>
            </a:r>
            <a:r>
              <a:rPr lang="zh-CN" altLang="en-US" sz="1800" dirty="0" smtClean="0">
                <a:sym typeface="+mn-ea"/>
              </a:rPr>
              <a:t>语气不得体</a:t>
            </a:r>
            <a:endParaRPr lang="zh-CN" altLang="en-US" sz="1800" dirty="0" smtClean="0">
              <a:sym typeface="+mn-ea"/>
            </a:endParaRPr>
          </a:p>
        </p:txBody>
      </p:sp>
      <p:sp>
        <p:nvSpPr>
          <p:cNvPr id="9" name="TextBox 8"/>
          <p:cNvSpPr txBox="1"/>
          <p:nvPr/>
        </p:nvSpPr>
        <p:spPr>
          <a:xfrm>
            <a:off x="6844979" y="3505971"/>
            <a:ext cx="2103909" cy="922020"/>
          </a:xfrm>
          <a:prstGeom prst="rect">
            <a:avLst/>
          </a:prstGeom>
          <a:noFill/>
          <a:ln w="34925">
            <a:solidFill>
              <a:schemeClr val="accent3"/>
            </a:solidFill>
            <a:prstDash val="sysDot"/>
          </a:ln>
        </p:spPr>
        <p:txBody>
          <a:bodyPr wrap="square" rtlCol="0">
            <a:spAutoFit/>
          </a:bodyPr>
          <a:lstStyle>
            <a:defPPr>
              <a:defRPr lang="zh-CN"/>
            </a:defPPr>
            <a:lvl1pPr>
              <a:defRPr sz="2400" b="1">
                <a:latin typeface="楷体" panose="02010609060101010101" charset="-122"/>
                <a:ea typeface="楷体" panose="02010609060101010101" charset="-122"/>
                <a:cs typeface="Times New Roman" panose="02020603050405020304" charset="0"/>
              </a:defRPr>
            </a:lvl1pPr>
          </a:lstStyle>
          <a:p>
            <a:r>
              <a:rPr lang="zh-CN" altLang="en-US" sz="1800" dirty="0">
                <a:solidFill>
                  <a:srgbClr val="FF0000"/>
                </a:solidFill>
              </a:rPr>
              <a:t>结构：</a:t>
            </a:r>
            <a:endParaRPr lang="zh-CN" altLang="en-US" sz="1800" dirty="0">
              <a:solidFill>
                <a:srgbClr val="FF0000"/>
              </a:solidFill>
            </a:endParaRPr>
          </a:p>
          <a:p>
            <a:r>
              <a:rPr lang="en-US" altLang="zh-CN" sz="1800" dirty="0" smtClean="0"/>
              <a:t>1)</a:t>
            </a:r>
            <a:r>
              <a:rPr lang="zh-CN" altLang="en-US" sz="1800" dirty="0" smtClean="0">
                <a:sym typeface="+mn-ea"/>
              </a:rPr>
              <a:t>简单</a:t>
            </a:r>
            <a:r>
              <a:rPr lang="zh-CN" altLang="en-US" sz="1800" dirty="0">
                <a:sym typeface="+mn-ea"/>
              </a:rPr>
              <a:t>罗列要点</a:t>
            </a:r>
            <a:endParaRPr lang="en-US" altLang="zh-CN" sz="1800" dirty="0" smtClean="0"/>
          </a:p>
          <a:p>
            <a:r>
              <a:rPr lang="en-US" altLang="zh-CN" sz="1800" dirty="0" smtClean="0">
                <a:sym typeface="+mn-ea"/>
              </a:rPr>
              <a:t>2)</a:t>
            </a:r>
            <a:r>
              <a:rPr lang="zh-CN" altLang="en-US" sz="1800" dirty="0" smtClean="0"/>
              <a:t>上下语意不连贯</a:t>
            </a:r>
            <a:endParaRPr lang="en-US" altLang="zh-CN" sz="1800" dirty="0"/>
          </a:p>
        </p:txBody>
      </p:sp>
      <p:sp>
        <p:nvSpPr>
          <p:cNvPr id="4" name="文本框 3"/>
          <p:cNvSpPr txBox="1"/>
          <p:nvPr/>
        </p:nvSpPr>
        <p:spPr>
          <a:xfrm>
            <a:off x="0" y="0"/>
            <a:ext cx="3815715" cy="521970"/>
          </a:xfrm>
          <a:prstGeom prst="rect">
            <a:avLst/>
          </a:prstGeom>
          <a:noFill/>
        </p:spPr>
        <p:txBody>
          <a:bodyPr wrap="square" rtlCol="0">
            <a:spAutoFit/>
          </a:bodyPr>
          <a:lstStyle/>
          <a:p>
            <a:r>
              <a:rPr lang="en-US" altLang="zh-CN" sz="2800" b="1"/>
              <a:t>Common problems</a:t>
            </a:r>
            <a:endParaRPr lang="en-US" altLang="zh-CN" sz="2800" b="1"/>
          </a:p>
        </p:txBody>
      </p:sp>
      <p:sp>
        <p:nvSpPr>
          <p:cNvPr id="2" name="矩形 1"/>
          <p:cNvSpPr/>
          <p:nvPr/>
        </p:nvSpPr>
        <p:spPr>
          <a:xfrm>
            <a:off x="4120198" y="0"/>
            <a:ext cx="1991995" cy="1014730"/>
          </a:xfrm>
          <a:prstGeom prst="rect">
            <a:avLst/>
          </a:prstGeom>
          <a:noFill/>
          <a:ln>
            <a:noFill/>
          </a:ln>
        </p:spPr>
        <p:txBody>
          <a:bodyPr wrap="none" rtlCol="0" anchor="t">
            <a:spAutoFit/>
          </a:bodyPr>
          <a:lstStyle/>
          <a:p>
            <a:pPr algn="ctr"/>
            <a:r>
              <a:rPr lang="en-US" altLang="zh-CN" sz="6000" b="1">
                <a:ln w="9525">
                  <a:solidFill>
                    <a:schemeClr val="bg1"/>
                  </a:solidFill>
                  <a:prstDash val="solid"/>
                </a:ln>
                <a:solidFill>
                  <a:schemeClr val="tx1"/>
                </a:solidFill>
                <a:effectLst>
                  <a:outerShdw blurRad="12700" dist="38100" dir="2700000" algn="tl" rotWithShape="0">
                    <a:schemeClr val="bg1">
                      <a:lumMod val="50000"/>
                    </a:schemeClr>
                  </a:outerShdw>
                </a:effectLst>
              </a:rPr>
              <a:t>How?</a:t>
            </a:r>
            <a:endParaRPr lang="en-US" altLang="zh-CN" sz="6000" b="1">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6" name="文本框 5"/>
          <p:cNvSpPr txBox="1"/>
          <p:nvPr/>
        </p:nvSpPr>
        <p:spPr>
          <a:xfrm>
            <a:off x="5405755" y="4313555"/>
            <a:ext cx="1330325" cy="829945"/>
          </a:xfrm>
          <a:prstGeom prst="rect">
            <a:avLst/>
          </a:prstGeom>
          <a:noFill/>
        </p:spPr>
        <p:txBody>
          <a:bodyPr wrap="square" rtlCol="0">
            <a:spAutoFit/>
          </a:bodyPr>
          <a:lstStyle/>
          <a:p>
            <a:r>
              <a:rPr lang="en-US" altLang="zh-CN" sz="2400">
                <a:latin typeface="Calibri" panose="020F0502020204030204" charset="0"/>
                <a:cs typeface="Calibri" panose="020F0502020204030204" charset="0"/>
              </a:rPr>
              <a:t>Yours</a:t>
            </a:r>
            <a:r>
              <a:rPr lang="zh-CN" altLang="en-US" sz="2400">
                <a:latin typeface="Calibri" panose="020F0502020204030204" charset="0"/>
                <a:cs typeface="Calibri" panose="020F0502020204030204" charset="0"/>
              </a:rPr>
              <a:t>，</a:t>
            </a:r>
            <a:endParaRPr lang="zh-CN" altLang="en-US" sz="2400">
              <a:latin typeface="Calibri" panose="020F0502020204030204" charset="0"/>
              <a:cs typeface="Calibri" panose="020F0502020204030204" charset="0"/>
            </a:endParaRPr>
          </a:p>
          <a:p>
            <a:r>
              <a:rPr lang="en-US" altLang="zh-CN" sz="2400">
                <a:latin typeface="Calibri" panose="020F0502020204030204" charset="0"/>
                <a:cs typeface="Calibri" panose="020F0502020204030204" charset="0"/>
              </a:rPr>
              <a:t>Li Hua</a:t>
            </a:r>
            <a:endParaRPr lang="en-US" altLang="zh-CN" sz="2400">
              <a:latin typeface="Calibri" panose="020F0502020204030204" charset="0"/>
              <a:cs typeface="Calibri" panose="020F0502020204030204" charset="0"/>
            </a:endParaRPr>
          </a:p>
        </p:txBody>
      </p:sp>
      <p:sp>
        <p:nvSpPr>
          <p:cNvPr id="7" name="文本框 6"/>
          <p:cNvSpPr txBox="1"/>
          <p:nvPr/>
        </p:nvSpPr>
        <p:spPr>
          <a:xfrm>
            <a:off x="6736080" y="860425"/>
            <a:ext cx="2320925" cy="3538220"/>
          </a:xfrm>
          <a:prstGeom prst="rect">
            <a:avLst/>
          </a:prstGeom>
          <a:solidFill>
            <a:srgbClr val="FFE669"/>
          </a:solidFill>
        </p:spPr>
        <p:txBody>
          <a:bodyPr wrap="square" rtlCol="0" anchor="t">
            <a:spAutoFit/>
          </a:bodyPr>
          <a:lstStyle/>
          <a:p>
            <a:pPr marL="457200" indent="-457200" algn="l">
              <a:buFont typeface="Wingdings" panose="05000000000000000000" charset="0"/>
              <a:buChar char="Ø"/>
            </a:pPr>
            <a:r>
              <a:rPr lang="en-US" altLang="zh-CN" sz="2800" b="1" dirty="0" smtClean="0">
                <a:solidFill>
                  <a:srgbClr val="FF0000"/>
                </a:solidFill>
                <a:sym typeface="+mn-ea"/>
              </a:rPr>
              <a:t>language:</a:t>
            </a:r>
            <a:endParaRPr lang="en-US" altLang="zh-CN" sz="2800" b="1" dirty="0" smtClean="0">
              <a:solidFill>
                <a:schemeClr val="tx1"/>
              </a:solidFill>
              <a:sym typeface="+mn-ea"/>
            </a:endParaRPr>
          </a:p>
          <a:p>
            <a:pPr marL="457200" indent="-457200" algn="l"/>
            <a:r>
              <a:rPr lang="en-US" altLang="zh-CN" sz="2800" b="1" dirty="0" smtClean="0">
                <a:solidFill>
                  <a:schemeClr val="tx1"/>
                </a:solidFill>
                <a:sym typeface="+mn-ea"/>
              </a:rPr>
              <a:t>	varied</a:t>
            </a:r>
            <a:endParaRPr lang="en-US" altLang="zh-CN" sz="2800" b="1" dirty="0" smtClean="0">
              <a:solidFill>
                <a:schemeClr val="tx1"/>
              </a:solidFill>
              <a:sym typeface="+mn-ea"/>
            </a:endParaRPr>
          </a:p>
          <a:p>
            <a:pPr algn="l"/>
            <a:r>
              <a:rPr lang="en-US" altLang="zh-CN" sz="2800" b="1" dirty="0" smtClean="0">
                <a:solidFill>
                  <a:schemeClr val="tx1"/>
                </a:solidFill>
                <a:sym typeface="+mn-ea"/>
              </a:rPr>
              <a:t>      authentic</a:t>
            </a:r>
            <a:endParaRPr lang="en-US" altLang="zh-CN" sz="2800" b="1" dirty="0" smtClean="0">
              <a:solidFill>
                <a:schemeClr val="tx1"/>
              </a:solidFill>
              <a:sym typeface="+mn-ea"/>
            </a:endParaRPr>
          </a:p>
          <a:p>
            <a:pPr marL="457200" indent="-457200" algn="l">
              <a:buFont typeface="Wingdings" panose="05000000000000000000" charset="0"/>
              <a:buChar char="Ø"/>
            </a:pPr>
            <a:r>
              <a:rPr lang="en-US" altLang="zh-CN" sz="2800" b="1" dirty="0" smtClean="0">
                <a:solidFill>
                  <a:srgbClr val="FF0000"/>
                </a:solidFill>
                <a:sym typeface="+mn-ea"/>
              </a:rPr>
              <a:t>content:</a:t>
            </a:r>
            <a:endParaRPr lang="en-US" altLang="zh-CN" sz="2800" b="1" dirty="0" smtClean="0">
              <a:solidFill>
                <a:srgbClr val="FF0000"/>
              </a:solidFill>
              <a:sym typeface="+mn-ea"/>
            </a:endParaRPr>
          </a:p>
          <a:p>
            <a:pPr indent="0" algn="l">
              <a:buFont typeface="Wingdings" panose="05000000000000000000" charset="0"/>
              <a:buNone/>
            </a:pPr>
            <a:r>
              <a:rPr lang="en-US" altLang="zh-CN" sz="2800" b="1" dirty="0" smtClean="0">
                <a:sym typeface="+mn-ea"/>
              </a:rPr>
              <a:t>      complete</a:t>
            </a:r>
            <a:endParaRPr lang="en-US" altLang="zh-CN" sz="2800" b="1" dirty="0" smtClean="0">
              <a:sym typeface="+mn-ea"/>
            </a:endParaRPr>
          </a:p>
          <a:p>
            <a:pPr indent="0" algn="l">
              <a:buFont typeface="Wingdings" panose="05000000000000000000" charset="0"/>
              <a:buNone/>
            </a:pPr>
            <a:r>
              <a:rPr lang="en-US" altLang="zh-CN" sz="2800" b="1" dirty="0" smtClean="0">
                <a:sym typeface="+mn-ea"/>
              </a:rPr>
              <a:t>      specific</a:t>
            </a:r>
            <a:endParaRPr lang="en-US" altLang="zh-CN" sz="2800" b="1" dirty="0" smtClean="0">
              <a:solidFill>
                <a:schemeClr val="tx1"/>
              </a:solidFill>
              <a:sym typeface="+mn-ea"/>
            </a:endParaRPr>
          </a:p>
          <a:p>
            <a:pPr marL="457200" indent="-457200" algn="l">
              <a:buFont typeface="Wingdings" panose="05000000000000000000" charset="0"/>
              <a:buChar char="Ø"/>
            </a:pPr>
            <a:r>
              <a:rPr lang="en-US" altLang="zh-CN" sz="2800" b="1" dirty="0" smtClean="0">
                <a:solidFill>
                  <a:srgbClr val="FF0000"/>
                </a:solidFill>
                <a:sym typeface="+mn-ea"/>
              </a:rPr>
              <a:t>structure:</a:t>
            </a:r>
            <a:endParaRPr lang="en-US" altLang="zh-CN" sz="2800" b="1" dirty="0" smtClean="0">
              <a:solidFill>
                <a:srgbClr val="FF0000"/>
              </a:solidFill>
              <a:sym typeface="+mn-ea"/>
            </a:endParaRPr>
          </a:p>
          <a:p>
            <a:pPr marL="457200" indent="-457200" algn="l"/>
            <a:r>
              <a:rPr lang="en-US" altLang="zh-CN" sz="2800" b="1" dirty="0" smtClean="0">
                <a:solidFill>
                  <a:schemeClr val="tx1"/>
                </a:solidFill>
                <a:sym typeface="+mn-ea"/>
              </a:rPr>
              <a:t>	smooth</a:t>
            </a:r>
            <a:endParaRPr lang="en-US" altLang="zh-CN" sz="2800" b="1" dirty="0" smtClean="0">
              <a:solidFill>
                <a:schemeClr val="tx1"/>
              </a:solidFill>
              <a:sym typeface="+mn-ea"/>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ppt_x"/>
                                          </p:val>
                                        </p:tav>
                                        <p:tav tm="100000">
                                          <p:val>
                                            <p:strVal val="#ppt_x"/>
                                          </p:val>
                                        </p:tav>
                                      </p:tavLst>
                                    </p:anim>
                                    <p:anim calcmode="lin" valueType="num">
                                      <p:cBhvr additive="base">
                                        <p:cTn id="8"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6"/>
                                        </p:tgtEl>
                                        <p:attrNameLst>
                                          <p:attrName>style.visibility</p:attrName>
                                        </p:attrNameLst>
                                      </p:cBhvr>
                                      <p:to>
                                        <p:strVal val="visible"/>
                                      </p:to>
                                    </p:set>
                                    <p:anim calcmode="lin" valueType="num">
                                      <p:cBhvr additive="base">
                                        <p:cTn id="13" dur="500" fill="hold"/>
                                        <p:tgtEl>
                                          <p:spTgt spid="36"/>
                                        </p:tgtEl>
                                        <p:attrNameLst>
                                          <p:attrName>ppt_x</p:attrName>
                                        </p:attrNameLst>
                                      </p:cBhvr>
                                      <p:tavLst>
                                        <p:tav tm="0">
                                          <p:val>
                                            <p:strVal val="#ppt_x"/>
                                          </p:val>
                                        </p:tav>
                                        <p:tav tm="100000">
                                          <p:val>
                                            <p:strVal val="#ppt_x"/>
                                          </p:val>
                                        </p:tav>
                                      </p:tavLst>
                                    </p:anim>
                                    <p:anim calcmode="lin" valueType="num">
                                      <p:cBhvr additive="base">
                                        <p:cTn id="14"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blinds(horizontal)">
                                      <p:cBhvr>
                                        <p:cTn id="25" dur="5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blinds(horizontal)">
                                      <p:cBhvr>
                                        <p:cTn id="3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bldLvl="0" animBg="1"/>
      <p:bldP spid="36" grpId="0" bldLvl="0" animBg="1"/>
      <p:bldP spid="9" grpId="0" bldLvl="0" animBg="1"/>
      <p:bldP spid="2" grpId="0"/>
      <p:bldP spid="7" grpId="0" bldLvl="0" animBg="1"/>
      <p:bldP spid="7"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8105" y="0"/>
            <a:ext cx="8536305" cy="1365885"/>
          </a:xfrm>
        </p:spPr>
        <p:txBody>
          <a:bodyPr>
            <a:noAutofit/>
          </a:bodyPr>
          <a:lstStyle/>
          <a:p>
            <a:pPr marL="0" indent="0" algn="just">
              <a:buNone/>
            </a:pPr>
            <a:r>
              <a:rPr lang="en-US" altLang="zh-CN" sz="2800" b="1" dirty="0" smtClean="0">
                <a:solidFill>
                  <a:srgbClr val="FF0000"/>
                </a:solidFill>
                <a:latin typeface="Calibri" panose="020F0502020204030204" charset="0"/>
                <a:ea typeface="楷体" panose="02010609060101010101" charset="-122"/>
                <a:cs typeface="Calibri" panose="020F0502020204030204" charset="0"/>
                <a:sym typeface="+mn-ea"/>
              </a:rPr>
              <a:t>Beginning: </a:t>
            </a:r>
            <a:r>
              <a:rPr lang="en-US" altLang="zh-CN" sz="2800" b="1" dirty="0" smtClean="0">
                <a:solidFill>
                  <a:srgbClr val="000000"/>
                </a:solidFill>
                <a:latin typeface="Calibri" panose="020F0502020204030204" charset="0"/>
                <a:ea typeface="楷体" panose="02010609060101010101" charset="-122"/>
                <a:cs typeface="Calibri" panose="020F0502020204030204" charset="0"/>
                <a:sym typeface="+mn-ea"/>
              </a:rPr>
              <a:t> 1. </a:t>
            </a:r>
            <a:r>
              <a:rPr lang="zh-CN" altLang="zh-CN" sz="2800" b="1" dirty="0" smtClean="0">
                <a:solidFill>
                  <a:srgbClr val="000000"/>
                </a:solidFill>
                <a:latin typeface="Calibri" panose="020F0502020204030204" charset="0"/>
                <a:ea typeface="楷体" panose="02010609060101010101" charset="-122"/>
                <a:cs typeface="Calibri" panose="020F0502020204030204" charset="0"/>
                <a:sym typeface="+mn-ea"/>
              </a:rPr>
              <a:t>表示</a:t>
            </a:r>
            <a:r>
              <a:rPr lang="zh-CN" altLang="zh-CN" sz="2800" b="1" dirty="0" smtClean="0">
                <a:solidFill>
                  <a:srgbClr val="FF0000"/>
                </a:solidFill>
                <a:latin typeface="Calibri" panose="020F0502020204030204" charset="0"/>
                <a:ea typeface="楷体" panose="02010609060101010101" charset="-122"/>
                <a:cs typeface="Calibri" panose="020F0502020204030204" charset="0"/>
                <a:sym typeface="+mn-ea"/>
              </a:rPr>
              <a:t>安慰</a:t>
            </a:r>
            <a:endParaRPr lang="zh-CN" altLang="zh-CN" sz="2800" b="1" dirty="0" smtClean="0">
              <a:solidFill>
                <a:srgbClr val="FF0000"/>
              </a:solidFill>
              <a:latin typeface="Calibri" panose="020F0502020204030204" charset="0"/>
              <a:ea typeface="楷体" panose="02010609060101010101" charset="-122"/>
              <a:cs typeface="Calibri" panose="020F0502020204030204" charset="0"/>
              <a:sym typeface="+mn-ea"/>
            </a:endParaRPr>
          </a:p>
          <a:p>
            <a:pPr marL="0" indent="0" algn="just">
              <a:buNone/>
            </a:pPr>
            <a:r>
              <a:rPr lang="en-US" altLang="zh-CN" sz="2800" b="1">
                <a:solidFill>
                  <a:schemeClr val="tx1"/>
                </a:solidFill>
                <a:latin typeface="Calibri" panose="020F0502020204030204" charset="0"/>
                <a:cs typeface="Calibri" panose="020F0502020204030204" charset="0"/>
                <a:sym typeface="+mn-ea"/>
              </a:rPr>
              <a:t>    </a:t>
            </a:r>
            <a:r>
              <a:rPr lang="en-US" altLang="zh-CN" sz="2400" b="1">
                <a:solidFill>
                  <a:schemeClr val="tx1"/>
                </a:solidFill>
                <a:latin typeface="Calibri" panose="020F0502020204030204" charset="0"/>
                <a:cs typeface="Calibri" panose="020F0502020204030204" charset="0"/>
                <a:sym typeface="+mn-ea"/>
              </a:rPr>
              <a:t>Knowing that you couldn't go to school because of your health problem, I'm writing to express my sincere concern to you.</a:t>
            </a:r>
            <a:endParaRPr lang="en-US" altLang="zh-CN" sz="2400" b="1">
              <a:solidFill>
                <a:schemeClr val="tx1"/>
              </a:solidFill>
              <a:latin typeface="Calibri" panose="020F0502020204030204" charset="0"/>
              <a:cs typeface="Calibri" panose="020F0502020204030204" charset="0"/>
              <a:sym typeface="+mn-ea"/>
            </a:endParaRPr>
          </a:p>
        </p:txBody>
      </p:sp>
      <p:sp>
        <p:nvSpPr>
          <p:cNvPr id="6" name="文本框 5"/>
          <p:cNvSpPr txBox="1"/>
          <p:nvPr/>
        </p:nvSpPr>
        <p:spPr>
          <a:xfrm>
            <a:off x="280670" y="1612900"/>
            <a:ext cx="8559800" cy="3338195"/>
          </a:xfrm>
          <a:prstGeom prst="rect">
            <a:avLst/>
          </a:prstGeom>
          <a:noFill/>
        </p:spPr>
        <p:txBody>
          <a:bodyPr wrap="square" rtlCol="0">
            <a:spAutoFit/>
          </a:bodyPr>
          <a:lstStyle/>
          <a:p>
            <a:pPr indent="0" fontAlgn="auto">
              <a:lnSpc>
                <a:spcPct val="110000"/>
              </a:lnSpc>
            </a:pPr>
            <a:r>
              <a:rPr lang="zh-CN" altLang="en-US" sz="2400" b="1"/>
              <a:t>表达</a:t>
            </a:r>
            <a:r>
              <a:rPr lang="en-US" altLang="zh-CN" sz="2400" b="1"/>
              <a:t>“</a:t>
            </a:r>
            <a:r>
              <a:rPr lang="zh-CN" altLang="en-US" sz="2400" b="1"/>
              <a:t>安慰</a:t>
            </a:r>
            <a:r>
              <a:rPr lang="en-US" altLang="zh-CN" sz="2400" b="1"/>
              <a:t>”</a:t>
            </a:r>
            <a:r>
              <a:rPr lang="zh-CN" altLang="en-US" sz="2400" b="1"/>
              <a:t>的常用句型：</a:t>
            </a:r>
            <a:endParaRPr lang="zh-CN" altLang="en-US" sz="2400" b="1"/>
          </a:p>
          <a:p>
            <a:pPr marL="342900" indent="0" fontAlgn="auto">
              <a:lnSpc>
                <a:spcPct val="110000"/>
              </a:lnSpc>
              <a:buFont typeface="Wingdings" panose="05000000000000000000" charset="0"/>
              <a:buChar char="ü"/>
            </a:pPr>
            <a:r>
              <a:rPr lang="en-US" altLang="zh-CN" sz="2400" b="1">
                <a:sym typeface="+mn-ea"/>
              </a:rPr>
              <a:t>Knowing ..., I feel terribly sorry about that.</a:t>
            </a:r>
            <a:endParaRPr lang="en-US" altLang="zh-CN" sz="2400" b="1"/>
          </a:p>
          <a:p>
            <a:pPr marL="342900" indent="0" fontAlgn="auto">
              <a:lnSpc>
                <a:spcPct val="110000"/>
              </a:lnSpc>
              <a:buFont typeface="Wingdings" panose="05000000000000000000" charset="0"/>
              <a:buChar char="ü"/>
            </a:pPr>
            <a:r>
              <a:rPr lang="en-US" altLang="zh-CN" sz="2400" b="1"/>
              <a:t>I’m very sorry to hear that....</a:t>
            </a:r>
            <a:endParaRPr lang="en-US" altLang="zh-CN" sz="2400" b="1"/>
          </a:p>
          <a:p>
            <a:pPr marL="342900" indent="0" fontAlgn="auto">
              <a:lnSpc>
                <a:spcPct val="110000"/>
              </a:lnSpc>
              <a:buFont typeface="Wingdings" panose="05000000000000000000" charset="0"/>
              <a:buChar char="ü"/>
            </a:pPr>
            <a:r>
              <a:rPr lang="en-US" altLang="zh-CN" sz="2400" b="1"/>
              <a:t>I regret to hear that....</a:t>
            </a:r>
            <a:endParaRPr lang="en-US" altLang="zh-CN" sz="2400" b="1"/>
          </a:p>
          <a:p>
            <a:pPr marL="342900" indent="0" fontAlgn="auto">
              <a:lnSpc>
                <a:spcPct val="110000"/>
              </a:lnSpc>
              <a:buFont typeface="Wingdings" panose="05000000000000000000" charset="0"/>
              <a:buChar char="ü"/>
            </a:pPr>
            <a:r>
              <a:rPr lang="en-US" altLang="zh-CN" sz="2400" b="1"/>
              <a:t>I'm much grieved to hear that....</a:t>
            </a:r>
            <a:endParaRPr lang="en-US" altLang="zh-CN" sz="2400" b="1"/>
          </a:p>
          <a:p>
            <a:pPr marL="342900" indent="0" fontAlgn="auto">
              <a:lnSpc>
                <a:spcPct val="110000"/>
              </a:lnSpc>
              <a:buFont typeface="Wingdings" panose="05000000000000000000" charset="0"/>
              <a:buChar char="ü"/>
            </a:pPr>
            <a:r>
              <a:rPr lang="en-US" altLang="zh-CN" sz="2400" b="1"/>
              <a:t>I'm shocked to hear of....</a:t>
            </a:r>
            <a:endParaRPr lang="en-US" altLang="zh-CN" sz="2400" b="1"/>
          </a:p>
          <a:p>
            <a:pPr marL="342900" indent="0" fontAlgn="auto">
              <a:lnSpc>
                <a:spcPct val="110000"/>
              </a:lnSpc>
              <a:buFont typeface="Wingdings" panose="05000000000000000000" charset="0"/>
              <a:buChar char="ü"/>
            </a:pPr>
            <a:r>
              <a:rPr lang="zh-CN" altLang="en-US" sz="2400" b="1"/>
              <a:t>I can't tell you how sorry</a:t>
            </a:r>
            <a:r>
              <a:rPr lang="en-US" altLang="zh-CN" sz="2400" b="1"/>
              <a:t>/sad</a:t>
            </a:r>
            <a:r>
              <a:rPr lang="zh-CN" altLang="en-US" sz="2400" b="1"/>
              <a:t> I felt when I heard that...</a:t>
            </a:r>
            <a:endParaRPr lang="zh-CN" altLang="en-US" sz="2400" b="1"/>
          </a:p>
          <a:p>
            <a:pPr marL="342900" indent="0" fontAlgn="auto">
              <a:lnSpc>
                <a:spcPct val="110000"/>
              </a:lnSpc>
              <a:buFont typeface="Wingdings" panose="05000000000000000000" charset="0"/>
              <a:buChar char="ü"/>
            </a:pPr>
            <a:r>
              <a:rPr lang="zh-CN" altLang="en-US" sz="2400" b="1"/>
              <a:t>I am writing to express my deep sympathy/care for you.</a:t>
            </a:r>
            <a:endParaRPr lang="en-US" altLang="zh-CN" sz="2400" b="1"/>
          </a:p>
        </p:txBody>
      </p:sp>
      <p:sp>
        <p:nvSpPr>
          <p:cNvPr id="2" name="矩形 1"/>
          <p:cNvSpPr/>
          <p:nvPr/>
        </p:nvSpPr>
        <p:spPr>
          <a:xfrm>
            <a:off x="304165" y="1612900"/>
            <a:ext cx="7593330" cy="504190"/>
          </a:xfrm>
          <a:prstGeom prst="rect">
            <a:avLst/>
          </a:prstGeom>
          <a:solidFill>
            <a:srgbClr val="FFE669"/>
          </a:solidFill>
          <a:ln>
            <a:solidFill>
              <a:srgbClr val="FFE6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400" b="1">
                <a:solidFill>
                  <a:schemeClr val="tx1"/>
                </a:solidFill>
              </a:rPr>
              <a:t>(1)  Use authentic expressions to communicate properly</a:t>
            </a:r>
            <a:endParaRPr lang="en-US" altLang="zh-CN" sz="2400" b="1">
              <a:solidFill>
                <a:schemeClr val="tx1"/>
              </a:solidFill>
            </a:endParaRPr>
          </a:p>
        </p:txBody>
      </p:sp>
      <p:cxnSp>
        <p:nvCxnSpPr>
          <p:cNvPr id="5" name="直接连接符 4"/>
          <p:cNvCxnSpPr/>
          <p:nvPr/>
        </p:nvCxnSpPr>
        <p:spPr>
          <a:xfrm>
            <a:off x="7092315" y="987425"/>
            <a:ext cx="165608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222885" y="1344295"/>
            <a:ext cx="100838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280670" y="2201545"/>
            <a:ext cx="8641080" cy="17805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zh-CN" sz="2400" b="1">
                <a:solidFill>
                  <a:schemeClr val="tx1"/>
                </a:solidFill>
                <a:latin typeface="Calibri" panose="020F0502020204030204" charset="0"/>
              </a:rPr>
              <a:t>① </a:t>
            </a:r>
            <a:r>
              <a:rPr lang="en-US" altLang="zh-CN" sz="2400" b="1">
                <a:solidFill>
                  <a:schemeClr val="tx1"/>
                </a:solidFill>
              </a:rPr>
              <a:t>Knowing that you are absent from school because of illness, </a:t>
            </a:r>
            <a:r>
              <a:rPr lang="en-US" altLang="zh-CN" sz="2400" b="1">
                <a:solidFill>
                  <a:srgbClr val="FF0000"/>
                </a:solidFill>
              </a:rPr>
              <a:t>I feel terribly sorry about it.</a:t>
            </a:r>
            <a:endParaRPr lang="en-US" altLang="zh-CN" sz="2400" b="1">
              <a:solidFill>
                <a:srgbClr val="FF0000"/>
              </a:solidFill>
            </a:endParaRPr>
          </a:p>
          <a:p>
            <a:pPr indent="0" algn="just">
              <a:buFont typeface="+mj-ea"/>
              <a:buNone/>
            </a:pPr>
            <a:r>
              <a:rPr lang="en-US" altLang="zh-CN" sz="2400" b="1">
                <a:solidFill>
                  <a:schemeClr val="tx1"/>
                </a:solidFill>
                <a:latin typeface="Calibri" panose="020F0502020204030204" charset="0"/>
                <a:sym typeface="+mn-ea"/>
              </a:rPr>
              <a:t>② </a:t>
            </a:r>
            <a:r>
              <a:rPr lang="en-US" altLang="zh-CN" sz="2400" b="1">
                <a:solidFill>
                  <a:schemeClr val="tx1"/>
                </a:solidFill>
                <a:sym typeface="+mn-ea"/>
              </a:rPr>
              <a:t>I'm so sorry to hear that </a:t>
            </a:r>
            <a:r>
              <a:rPr lang="en-US" altLang="zh-CN" sz="2400" b="1">
                <a:solidFill>
                  <a:srgbClr val="FF0000"/>
                </a:solidFill>
                <a:sym typeface="+mn-ea"/>
              </a:rPr>
              <a:t>you suddenly fell ill.</a:t>
            </a:r>
            <a:r>
              <a:rPr lang="en-US" altLang="zh-CN" sz="2400" b="1">
                <a:solidFill>
                  <a:schemeClr val="tx1"/>
                </a:solidFill>
                <a:sym typeface="+mn-ea"/>
              </a:rPr>
              <a:t> </a:t>
            </a:r>
            <a:r>
              <a:rPr lang="en-US" altLang="zh-CN" sz="2400" b="1">
                <a:solidFill>
                  <a:srgbClr val="FF0000"/>
                </a:solidFill>
                <a:sym typeface="+mn-ea"/>
              </a:rPr>
              <a:t>Hopefully,</a:t>
            </a:r>
            <a:r>
              <a:rPr lang="en-US" altLang="zh-CN" sz="2400" b="1">
                <a:solidFill>
                  <a:schemeClr val="tx1"/>
                </a:solidFill>
                <a:sym typeface="+mn-ea"/>
              </a:rPr>
              <a:t> you'll soon be all right.</a:t>
            </a:r>
            <a:endParaRPr lang="en-US" altLang="zh-CN" sz="2400" b="1">
              <a:solidFill>
                <a:schemeClr val="tx1"/>
              </a:solidFill>
              <a:latin typeface="Calibri" panose="020F0502020204030204" charset="0"/>
              <a:sym typeface="+mn-ea"/>
            </a:endParaRPr>
          </a:p>
        </p:txBody>
      </p:sp>
      <p:cxnSp>
        <p:nvCxnSpPr>
          <p:cNvPr id="8" name="直接连接符 7"/>
          <p:cNvCxnSpPr/>
          <p:nvPr/>
        </p:nvCxnSpPr>
        <p:spPr>
          <a:xfrm>
            <a:off x="2863850" y="987425"/>
            <a:ext cx="267462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文本框 11"/>
          <p:cNvSpPr txBox="1"/>
          <p:nvPr/>
        </p:nvSpPr>
        <p:spPr>
          <a:xfrm>
            <a:off x="78105" y="639445"/>
            <a:ext cx="8762365" cy="829945"/>
          </a:xfrm>
          <a:prstGeom prst="rect">
            <a:avLst/>
          </a:prstGeom>
          <a:solidFill>
            <a:schemeClr val="bg1"/>
          </a:solidFill>
        </p:spPr>
        <p:txBody>
          <a:bodyPr wrap="square" rtlCol="0" anchor="t">
            <a:spAutoFit/>
          </a:bodyPr>
          <a:lstStyle/>
          <a:p>
            <a:pPr indent="0" algn="just">
              <a:buFont typeface="+mj-ea"/>
              <a:buNone/>
            </a:pPr>
            <a:r>
              <a:rPr lang="en-US" altLang="zh-CN" sz="2400" b="1">
                <a:sym typeface="+mn-ea"/>
              </a:rPr>
              <a:t>  Knowing that </a:t>
            </a:r>
            <a:r>
              <a:rPr lang="en-US" altLang="zh-CN" sz="2400" b="1">
                <a:solidFill>
                  <a:srgbClr val="FF0000"/>
                </a:solidFill>
                <a:sym typeface="+mn-ea"/>
              </a:rPr>
              <a:t>you are absent from school because of illness</a:t>
            </a:r>
            <a:r>
              <a:rPr lang="en-US" altLang="zh-CN" sz="2400" b="1">
                <a:sym typeface="+mn-ea"/>
              </a:rPr>
              <a:t>, I am writing to </a:t>
            </a:r>
            <a:r>
              <a:rPr lang="en-US" altLang="zh-CN" sz="2400" b="1">
                <a:solidFill>
                  <a:srgbClr val="FF0000"/>
                </a:solidFill>
                <a:sym typeface="+mn-ea"/>
              </a:rPr>
              <a:t>express my deep care/sincere concern for you</a:t>
            </a:r>
            <a:r>
              <a:rPr lang="en-US" altLang="zh-CN" sz="2400" b="1">
                <a:sym typeface="+mn-ea"/>
              </a:rPr>
              <a:t>.</a:t>
            </a:r>
            <a:endParaRPr lang="zh-CN" altLang="en-US" sz="240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linds(horizontal)">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linds(horizontal)">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linds(horizontal)">
                                      <p:cBhvr>
                                        <p:cTn id="20" dur="500"/>
                                        <p:tgtEl>
                                          <p:spTgt spid="12"/>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2"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linds(horizontal)">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2"/>
                                        </p:tgtEl>
                                        <p:attrNameLst>
                                          <p:attrName>style.visibility</p:attrName>
                                        </p:attrNameLst>
                                      </p:cBhvr>
                                      <p:to>
                                        <p:strVal val="visible"/>
                                      </p:to>
                                    </p:set>
                                    <p:animEffect transition="in" filter="blinds(horizontal)">
                                      <p:cBhvr>
                                        <p:cTn id="30" dur="500"/>
                                        <p:tgtEl>
                                          <p:spTgt spid="2"/>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xit" presetSubtype="10" fill="hold" grpId="0" nodeType="clickEffect">
                                  <p:stCondLst>
                                    <p:cond delay="0"/>
                                  </p:stCondLst>
                                  <p:childTnLst>
                                    <p:animEffect transition="out" filter="blinds(horizontal)">
                                      <p:cBhvr>
                                        <p:cTn id="34" dur="500"/>
                                        <p:tgtEl>
                                          <p:spTgt spid="6"/>
                                        </p:tgtEl>
                                      </p:cBhvr>
                                    </p:animEffect>
                                    <p:set>
                                      <p:cBhvr>
                                        <p:cTn id="35" dur="1" fill="hold">
                                          <p:stCondLst>
                                            <p:cond delay="499"/>
                                          </p:stCondLst>
                                        </p:cTn>
                                        <p:tgtEl>
                                          <p:spTgt spid="6"/>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9">
                                            <p:bg/>
                                          </p:spTgt>
                                        </p:tgtEl>
                                        <p:attrNameLst>
                                          <p:attrName>style.visibility</p:attrName>
                                        </p:attrNameLst>
                                      </p:cBhvr>
                                      <p:to>
                                        <p:strVal val="visible"/>
                                      </p:to>
                                    </p:set>
                                    <p:animEffect transition="in" filter="blinds(horizontal)">
                                      <p:cBhvr>
                                        <p:cTn id="40" dur="500"/>
                                        <p:tgtEl>
                                          <p:spTgt spid="9">
                                            <p:bg/>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9">
                                            <p:txEl>
                                              <p:pRg st="0" end="0"/>
                                            </p:txEl>
                                          </p:spTgt>
                                        </p:tgtEl>
                                        <p:attrNameLst>
                                          <p:attrName>style.visibility</p:attrName>
                                        </p:attrNameLst>
                                      </p:cBhvr>
                                      <p:to>
                                        <p:strVal val="visible"/>
                                      </p:to>
                                    </p:set>
                                    <p:animEffect transition="in" filter="blinds(horizontal)">
                                      <p:cBhvr>
                                        <p:cTn id="45" dur="500"/>
                                        <p:tgtEl>
                                          <p:spTgt spid="9">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9">
                                            <p:txEl>
                                              <p:pRg st="1" end="1"/>
                                            </p:txEl>
                                          </p:spTgt>
                                        </p:tgtEl>
                                        <p:attrNameLst>
                                          <p:attrName>style.visibility</p:attrName>
                                        </p:attrNameLst>
                                      </p:cBhvr>
                                      <p:to>
                                        <p:strVal val="visible"/>
                                      </p:to>
                                    </p:set>
                                    <p:animEffect transition="in" filter="blinds(horizontal)">
                                      <p:cBhvr>
                                        <p:cTn id="50" dur="5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6" grpId="2"/>
      <p:bldP spid="2" grpId="0" bldLvl="0" animBg="1"/>
      <p:bldP spid="9" grpId="0" bldLvl="0" animBg="1" uiExpand="1" build="allAtOnce"/>
      <p:bldP spid="12" grpId="0" bldLvl="0" animBg="1"/>
      <p:bldP spid="12"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25730" y="521970"/>
            <a:ext cx="9093041" cy="3046095"/>
          </a:xfrm>
          <a:prstGeom prst="rect">
            <a:avLst/>
          </a:prstGeom>
          <a:noFill/>
        </p:spPr>
        <p:txBody>
          <a:bodyPr wrap="square" rtlCol="0">
            <a:spAutoFit/>
          </a:bodyPr>
          <a:lstStyle/>
          <a:p>
            <a:pPr indent="0">
              <a:buNone/>
            </a:pPr>
            <a:r>
              <a:rPr lang="en-US" altLang="zh-CN" sz="2400">
                <a:latin typeface="Calibri" panose="020F0502020204030204" charset="0"/>
                <a:cs typeface="Calibri" panose="020F0502020204030204" charset="0"/>
              </a:rPr>
              <a:t>1. </a:t>
            </a:r>
            <a:r>
              <a:rPr lang="zh-CN" altLang="en-US" sz="2400">
                <a:latin typeface="Calibri" panose="020F0502020204030204" charset="0"/>
                <a:cs typeface="Calibri" panose="020F0502020204030204" charset="0"/>
              </a:rPr>
              <a:t>现在，我们很难放下手机专注于学习或工作。</a:t>
            </a:r>
            <a:endParaRPr lang="zh-CN" altLang="en-US" sz="2400">
              <a:latin typeface="Calibri" panose="020F0502020204030204" charset="0"/>
              <a:cs typeface="Calibri" panose="020F0502020204030204" charset="0"/>
            </a:endParaRPr>
          </a:p>
          <a:p>
            <a:pPr indent="0">
              <a:buNone/>
            </a:pPr>
            <a:r>
              <a:rPr lang="en-US" altLang="zh-CN" sz="2400">
                <a:latin typeface="Calibri" panose="020F0502020204030204" charset="0"/>
                <a:cs typeface="Calibri" panose="020F0502020204030204" charset="0"/>
              </a:rPr>
              <a:t>Nowadays, it is </a:t>
            </a:r>
            <a:r>
              <a:rPr lang="en-US" altLang="zh-CN" sz="2400">
                <a:solidFill>
                  <a:schemeClr val="tx1"/>
                </a:solidFill>
                <a:latin typeface="Calibri" panose="020F0502020204030204" charset="0"/>
                <a:cs typeface="Calibri" panose="020F0502020204030204" charset="0"/>
              </a:rPr>
              <a:t>difficult</a:t>
            </a:r>
            <a:r>
              <a:rPr lang="en-US" altLang="zh-CN" sz="2400">
                <a:latin typeface="Calibri" panose="020F0502020204030204" charset="0"/>
                <a:cs typeface="Calibri" panose="020F0502020204030204" charset="0"/>
              </a:rPr>
              <a:t> for us to put down our smartphone and pay attention to our study and work.</a:t>
            </a:r>
            <a:endParaRPr lang="en-US" altLang="zh-CN" sz="2400">
              <a:latin typeface="Calibri" panose="020F0502020204030204" charset="0"/>
              <a:cs typeface="Calibri" panose="020F0502020204030204" charset="0"/>
            </a:endParaRPr>
          </a:p>
          <a:p>
            <a:pPr indent="0">
              <a:buNone/>
            </a:pPr>
            <a:endParaRPr lang="en-US" altLang="zh-CN" sz="2400">
              <a:latin typeface="Calibri" panose="020F0502020204030204" charset="0"/>
              <a:cs typeface="Calibri" panose="020F0502020204030204" charset="0"/>
            </a:endParaRPr>
          </a:p>
          <a:p>
            <a:pPr indent="0">
              <a:buNone/>
            </a:pPr>
            <a:r>
              <a:rPr lang="en-US" altLang="zh-CN" sz="2400">
                <a:latin typeface="Calibri" panose="020F0502020204030204" charset="0"/>
                <a:cs typeface="Calibri" panose="020F0502020204030204" charset="0"/>
              </a:rPr>
              <a:t>2. </a:t>
            </a:r>
            <a:r>
              <a:rPr lang="zh-CN" altLang="zh-CN" sz="2400">
                <a:latin typeface="Calibri" panose="020F0502020204030204" charset="0"/>
                <a:cs typeface="Calibri" panose="020F0502020204030204" charset="0"/>
              </a:rPr>
              <a:t>在仪式上，我们对父母为我们所做的一切表达了谢意。</a:t>
            </a:r>
            <a:endParaRPr lang="zh-CN" altLang="zh-CN" sz="2400">
              <a:latin typeface="Calibri" panose="020F0502020204030204" charset="0"/>
              <a:cs typeface="Calibri" panose="020F0502020204030204" charset="0"/>
            </a:endParaRPr>
          </a:p>
          <a:p>
            <a:pPr indent="0">
              <a:buNone/>
            </a:pPr>
            <a:r>
              <a:rPr lang="en-US" altLang="zh-CN" sz="2400">
                <a:latin typeface="Calibri" panose="020F0502020204030204" charset="0"/>
                <a:cs typeface="Calibri" panose="020F0502020204030204" charset="0"/>
              </a:rPr>
              <a:t>During the ceremony, we </a:t>
            </a:r>
            <a:r>
              <a:rPr lang="en-US" altLang="zh-CN" sz="2400">
                <a:solidFill>
                  <a:schemeClr val="tx1"/>
                </a:solidFill>
                <a:latin typeface="Calibri" panose="020F0502020204030204" charset="0"/>
                <a:cs typeface="Calibri" panose="020F0502020204030204" charset="0"/>
              </a:rPr>
              <a:t>say thanks to </a:t>
            </a:r>
            <a:r>
              <a:rPr lang="en-US" altLang="zh-CN" sz="2400">
                <a:latin typeface="Calibri" panose="020F0502020204030204" charset="0"/>
                <a:cs typeface="Calibri" panose="020F0502020204030204" charset="0"/>
              </a:rPr>
              <a:t>our parents for what they have done for us.</a:t>
            </a:r>
            <a:endParaRPr lang="en-US" altLang="zh-CN" sz="2400">
              <a:latin typeface="Calibri" panose="020F0502020204030204" charset="0"/>
              <a:cs typeface="Calibri" panose="020F0502020204030204" charset="0"/>
            </a:endParaRPr>
          </a:p>
          <a:p>
            <a:pPr indent="0">
              <a:buNone/>
            </a:pPr>
            <a:r>
              <a:rPr lang="en-US" altLang="zh-CN" sz="2400">
                <a:latin typeface="Calibri" panose="020F0502020204030204" charset="0"/>
                <a:cs typeface="Calibri" panose="020F0502020204030204" charset="0"/>
              </a:rPr>
              <a:t>    </a:t>
            </a:r>
            <a:endParaRPr lang="en-US" altLang="zh-CN" sz="2400">
              <a:latin typeface="Calibri" panose="020F0502020204030204" charset="0"/>
              <a:cs typeface="Calibri" panose="020F0502020204030204" charset="0"/>
            </a:endParaRPr>
          </a:p>
        </p:txBody>
      </p:sp>
      <p:cxnSp>
        <p:nvCxnSpPr>
          <p:cNvPr id="3" name="直接连接符 2"/>
          <p:cNvCxnSpPr/>
          <p:nvPr/>
        </p:nvCxnSpPr>
        <p:spPr>
          <a:xfrm flipV="1">
            <a:off x="2170430" y="1255236"/>
            <a:ext cx="868680" cy="1143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16" name="直接连接符 15"/>
          <p:cNvCxnSpPr/>
          <p:nvPr/>
        </p:nvCxnSpPr>
        <p:spPr>
          <a:xfrm>
            <a:off x="2988310" y="2760345"/>
            <a:ext cx="1583690" cy="0"/>
          </a:xfrm>
          <a:prstGeom prst="line">
            <a:avLst/>
          </a:prstGeom>
          <a:ln w="47625">
            <a:solidFill>
              <a:srgbClr val="FF0000"/>
            </a:solidFill>
          </a:ln>
        </p:spPr>
        <p:style>
          <a:lnRef idx="1">
            <a:schemeClr val="accent2"/>
          </a:lnRef>
          <a:fillRef idx="0">
            <a:schemeClr val="accent2"/>
          </a:fillRef>
          <a:effectRef idx="0">
            <a:schemeClr val="accent2"/>
          </a:effectRef>
          <a:fontRef idx="minor">
            <a:schemeClr val="tx1"/>
          </a:fontRef>
        </p:style>
      </p:cxnSp>
      <p:sp>
        <p:nvSpPr>
          <p:cNvPr id="14" name="文本框 13"/>
          <p:cNvSpPr txBox="1"/>
          <p:nvPr/>
        </p:nvSpPr>
        <p:spPr>
          <a:xfrm>
            <a:off x="92393" y="2438400"/>
            <a:ext cx="8861108" cy="829945"/>
          </a:xfrm>
          <a:prstGeom prst="rect">
            <a:avLst/>
          </a:prstGeom>
          <a:solidFill>
            <a:schemeClr val="bg1"/>
          </a:solidFill>
        </p:spPr>
        <p:txBody>
          <a:bodyPr wrap="square" rtlCol="0" anchor="t">
            <a:spAutoFit/>
          </a:bodyPr>
          <a:lstStyle/>
          <a:p>
            <a:pPr indent="0">
              <a:buNone/>
            </a:pPr>
            <a:r>
              <a:rPr lang="en-US" altLang="zh-CN" sz="2400">
                <a:latin typeface="Calibri" panose="020F0502020204030204" charset="0"/>
                <a:cs typeface="Calibri" panose="020F0502020204030204" charset="0"/>
                <a:sym typeface="+mn-ea"/>
              </a:rPr>
              <a:t> During the ceremony,  we </a:t>
            </a:r>
            <a:r>
              <a:rPr lang="en-US" altLang="zh-CN" sz="2400">
                <a:solidFill>
                  <a:srgbClr val="FF0000"/>
                </a:solidFill>
                <a:latin typeface="Calibri" panose="020F0502020204030204" charset="0"/>
                <a:cs typeface="Calibri" panose="020F0502020204030204" charset="0"/>
                <a:sym typeface="+mn-ea"/>
              </a:rPr>
              <a:t>conveyed</a:t>
            </a:r>
            <a:r>
              <a:rPr lang="en-US" altLang="zh-CN" sz="2400">
                <a:latin typeface="Calibri" panose="020F0502020204030204" charset="0"/>
                <a:cs typeface="Calibri" panose="020F0502020204030204" charset="0"/>
                <a:sym typeface="+mn-ea"/>
              </a:rPr>
              <a:t>/</a:t>
            </a:r>
            <a:r>
              <a:rPr lang="en-US" altLang="zh-CN" sz="2400">
                <a:solidFill>
                  <a:srgbClr val="FF0000"/>
                </a:solidFill>
                <a:latin typeface="Calibri" panose="020F0502020204030204" charset="0"/>
                <a:cs typeface="Calibri" panose="020F0502020204030204" charset="0"/>
                <a:sym typeface="+mn-ea"/>
              </a:rPr>
              <a:t>expressed our appreciation / gratefulness to</a:t>
            </a:r>
            <a:r>
              <a:rPr lang="en-US" altLang="zh-CN" sz="2400">
                <a:latin typeface="Calibri" panose="020F0502020204030204" charset="0"/>
                <a:cs typeface="Calibri" panose="020F0502020204030204" charset="0"/>
                <a:sym typeface="+mn-ea"/>
              </a:rPr>
              <a:t> our parents for what they have done for us.</a:t>
            </a:r>
            <a:endParaRPr lang="zh-CN" altLang="en-US" sz="2400">
              <a:latin typeface="Calibri" panose="020F0502020204030204" charset="0"/>
              <a:cs typeface="Calibri" panose="020F0502020204030204" charset="0"/>
            </a:endParaRPr>
          </a:p>
        </p:txBody>
      </p:sp>
      <p:sp>
        <p:nvSpPr>
          <p:cNvPr id="13" name="文本框 12"/>
          <p:cNvSpPr txBox="1"/>
          <p:nvPr/>
        </p:nvSpPr>
        <p:spPr>
          <a:xfrm>
            <a:off x="125730" y="963295"/>
            <a:ext cx="8795385" cy="829945"/>
          </a:xfrm>
          <a:prstGeom prst="rect">
            <a:avLst/>
          </a:prstGeom>
          <a:solidFill>
            <a:schemeClr val="bg1"/>
          </a:solidFill>
        </p:spPr>
        <p:txBody>
          <a:bodyPr wrap="square" rtlCol="0" anchor="t">
            <a:spAutoFit/>
          </a:bodyPr>
          <a:lstStyle/>
          <a:p>
            <a:pPr indent="0">
              <a:buNone/>
            </a:pPr>
            <a:r>
              <a:rPr lang="en-US" altLang="zh-CN" sz="2400">
                <a:latin typeface="Calibri" panose="020F0502020204030204" charset="0"/>
                <a:cs typeface="Calibri" panose="020F0502020204030204" charset="0"/>
                <a:sym typeface="+mn-ea"/>
              </a:rPr>
              <a:t>Nowadays, it is </a:t>
            </a:r>
            <a:r>
              <a:rPr lang="en-US" altLang="zh-CN" sz="2400">
                <a:solidFill>
                  <a:srgbClr val="FF0000"/>
                </a:solidFill>
                <a:latin typeface="Calibri" panose="020F0502020204030204" charset="0"/>
                <a:cs typeface="Calibri" panose="020F0502020204030204" charset="0"/>
                <a:sym typeface="+mn-ea"/>
              </a:rPr>
              <a:t>a challenge / challenging/ tough </a:t>
            </a:r>
            <a:r>
              <a:rPr lang="en-US" altLang="zh-CN" sz="2400">
                <a:latin typeface="Calibri" panose="020F0502020204030204" charset="0"/>
                <a:cs typeface="Calibri" panose="020F0502020204030204" charset="0"/>
                <a:sym typeface="+mn-ea"/>
              </a:rPr>
              <a:t>for us to put down our   smartphone and focus on/ devote ourself to study and work.</a:t>
            </a:r>
            <a:endParaRPr lang="zh-CN" altLang="en-US" sz="2400">
              <a:latin typeface="Calibri" panose="020F0502020204030204" charset="0"/>
              <a:cs typeface="Calibri" panose="020F0502020204030204" charset="0"/>
            </a:endParaRPr>
          </a:p>
        </p:txBody>
      </p:sp>
      <p:sp>
        <p:nvSpPr>
          <p:cNvPr id="17" name="文本框 16"/>
          <p:cNvSpPr txBox="1"/>
          <p:nvPr/>
        </p:nvSpPr>
        <p:spPr>
          <a:xfrm>
            <a:off x="141605" y="3343275"/>
            <a:ext cx="9092565" cy="1568450"/>
          </a:xfrm>
          <a:prstGeom prst="rect">
            <a:avLst/>
          </a:prstGeom>
          <a:noFill/>
        </p:spPr>
        <p:txBody>
          <a:bodyPr wrap="square" rtlCol="0">
            <a:spAutoFit/>
          </a:bodyPr>
          <a:lstStyle/>
          <a:p>
            <a:r>
              <a:rPr lang="en-US" altLang="zh-CN" sz="2400">
                <a:latin typeface="Times New Roman" panose="02020603050405020304" charset="0"/>
              </a:rPr>
              <a:t>3.</a:t>
            </a:r>
            <a:r>
              <a:rPr lang="zh-CN" altLang="zh-CN" sz="2400">
                <a:latin typeface="Times New Roman" panose="02020603050405020304" charset="0"/>
              </a:rPr>
              <a:t>沉溺于手机会对我们的健康，尤其是眼睛造成伤害。</a:t>
            </a:r>
            <a:endParaRPr lang="zh-CN" altLang="zh-CN" sz="2400">
              <a:latin typeface="Times New Roman" panose="02020603050405020304" charset="0"/>
            </a:endParaRPr>
          </a:p>
          <a:p>
            <a:r>
              <a:rPr lang="en-US" altLang="zh-CN" sz="2400">
                <a:latin typeface="Calibri" panose="020F0502020204030204" charset="0"/>
                <a:cs typeface="Calibri" panose="020F0502020204030204" charset="0"/>
              </a:rPr>
              <a:t>Being addicted to smartphones is </a:t>
            </a:r>
            <a:r>
              <a:rPr lang="en-US" altLang="zh-CN" sz="2400">
                <a:solidFill>
                  <a:srgbClr val="0000FF"/>
                </a:solidFill>
                <a:latin typeface="Calibri" panose="020F0502020204030204" charset="0"/>
                <a:cs typeface="Calibri" panose="020F0502020204030204" charset="0"/>
              </a:rPr>
              <a:t>harmful</a:t>
            </a:r>
            <a:r>
              <a:rPr lang="en-US" altLang="zh-CN" sz="2400">
                <a:latin typeface="Calibri" panose="020F0502020204030204" charset="0"/>
                <a:cs typeface="Calibri" panose="020F0502020204030204" charset="0"/>
              </a:rPr>
              <a:t> to our health, especially to our eyes.</a:t>
            </a:r>
            <a:endParaRPr lang="en-US" altLang="zh-CN" sz="2400">
              <a:latin typeface="Calibri" panose="020F0502020204030204" charset="0"/>
              <a:cs typeface="Calibri" panose="020F0502020204030204" charset="0"/>
            </a:endParaRPr>
          </a:p>
          <a:p>
            <a:endParaRPr lang="en-US" altLang="zh-CN" sz="2400">
              <a:latin typeface="Calibri" panose="020F0502020204030204" charset="0"/>
              <a:cs typeface="Calibri" panose="020F0502020204030204" charset="0"/>
            </a:endParaRPr>
          </a:p>
        </p:txBody>
      </p:sp>
      <p:sp>
        <p:nvSpPr>
          <p:cNvPr id="18" name="文本框 17"/>
          <p:cNvSpPr txBox="1"/>
          <p:nvPr/>
        </p:nvSpPr>
        <p:spPr>
          <a:xfrm>
            <a:off x="207645" y="3817620"/>
            <a:ext cx="8558530" cy="829945"/>
          </a:xfrm>
          <a:prstGeom prst="rect">
            <a:avLst/>
          </a:prstGeom>
          <a:solidFill>
            <a:schemeClr val="bg1"/>
          </a:solidFill>
        </p:spPr>
        <p:txBody>
          <a:bodyPr wrap="square" rtlCol="0" anchor="t">
            <a:spAutoFit/>
          </a:bodyPr>
          <a:lstStyle/>
          <a:p>
            <a:r>
              <a:rPr lang="en-US" altLang="zh-CN" sz="2400">
                <a:latin typeface="Calibri" panose="020F0502020204030204" charset="0"/>
                <a:cs typeface="Calibri" panose="020F0502020204030204" charset="0"/>
                <a:sym typeface="+mn-ea"/>
              </a:rPr>
              <a:t>Being addicted to smartphones is o</a:t>
            </a:r>
            <a:r>
              <a:rPr lang="en-US" altLang="zh-CN" sz="2400">
                <a:solidFill>
                  <a:srgbClr val="FE2045"/>
                </a:solidFill>
                <a:latin typeface="Calibri" panose="020F0502020204030204" charset="0"/>
                <a:cs typeface="Calibri" panose="020F0502020204030204" charset="0"/>
                <a:sym typeface="+mn-ea"/>
              </a:rPr>
              <a:t>f great harm</a:t>
            </a:r>
            <a:r>
              <a:rPr lang="en-US" altLang="zh-CN" sz="2400">
                <a:latin typeface="Calibri" panose="020F0502020204030204" charset="0"/>
                <a:cs typeface="Calibri" panose="020F0502020204030204" charset="0"/>
                <a:sym typeface="+mn-ea"/>
              </a:rPr>
              <a:t> to / </a:t>
            </a:r>
            <a:r>
              <a:rPr lang="en-US" altLang="zh-CN" sz="2400">
                <a:solidFill>
                  <a:srgbClr val="FE2045"/>
                </a:solidFill>
                <a:latin typeface="Calibri" panose="020F0502020204030204" charset="0"/>
                <a:cs typeface="Calibri" panose="020F0502020204030204" charset="0"/>
                <a:sym typeface="+mn-ea"/>
              </a:rPr>
              <a:t>does harm to</a:t>
            </a:r>
            <a:r>
              <a:rPr lang="en-US" altLang="zh-CN" sz="2400">
                <a:latin typeface="Calibri" panose="020F0502020204030204" charset="0"/>
                <a:cs typeface="Calibri" panose="020F0502020204030204" charset="0"/>
                <a:sym typeface="+mn-ea"/>
              </a:rPr>
              <a:t> our health, especially to our eyes.</a:t>
            </a:r>
            <a:endParaRPr lang="zh-CN" altLang="en-US" sz="2400">
              <a:latin typeface="Calibri" panose="020F0502020204030204" charset="0"/>
              <a:cs typeface="Calibri" panose="020F0502020204030204" charset="0"/>
            </a:endParaRPr>
          </a:p>
        </p:txBody>
      </p:sp>
      <p:sp>
        <p:nvSpPr>
          <p:cNvPr id="19" name="文本框 18"/>
          <p:cNvSpPr txBox="1"/>
          <p:nvPr/>
        </p:nvSpPr>
        <p:spPr>
          <a:xfrm>
            <a:off x="0" y="0"/>
            <a:ext cx="3815715" cy="521970"/>
          </a:xfrm>
          <a:prstGeom prst="rect">
            <a:avLst/>
          </a:prstGeom>
          <a:noFill/>
        </p:spPr>
        <p:txBody>
          <a:bodyPr wrap="square" rtlCol="0">
            <a:spAutoFit/>
          </a:bodyPr>
          <a:lstStyle/>
          <a:p>
            <a:r>
              <a:rPr lang="en-US" altLang="zh-CN" sz="2800" b="1"/>
              <a:t>Practice</a:t>
            </a:r>
            <a:endParaRPr lang="en-US" altLang="zh-CN" sz="2800" b="1"/>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horizont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linds(horizontal)">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linds(horizontal)">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blinds(horizontal)">
                                      <p:cBhvr>
                                        <p:cTn id="2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ldLvl="0" animBg="1"/>
      <p:bldP spid="13" grpId="0" bldLvl="0" animBg="1"/>
      <p:bldP spid="18" grpId="0" animBg="1"/>
      <p:bldP spid="18" grpId="1" animBg="1"/>
    </p:bldLst>
  </p:timing>
</p:sld>
</file>

<file path=ppt/tags/tag1.xml><?xml version="1.0" encoding="utf-8"?>
<p:tagLst xmlns:p="http://schemas.openxmlformats.org/presentationml/2006/main">
  <p:tag name="KSO_WM_UNIT_TABLE_BEAUTIFY" val="smartTable{53b53077-964b-453c-80d5-78ce7ea97200}"/>
</p:tagLst>
</file>

<file path=ppt/tags/tag2.xml><?xml version="1.0" encoding="utf-8"?>
<p:tagLst xmlns:p="http://schemas.openxmlformats.org/presentationml/2006/main">
  <p:tag name="KSO_WM_UNIT_TABLE_BEAUTIFY" val="smartTable{53d9beb0-59be-4e2f-970d-ea605fb25f91}"/>
  <p:tag name="TABLE_ENDDRAG_ORIGIN_RECT" val="680*368"/>
  <p:tag name="TABLE_ENDDRAG_RECT" val="22*8*680*368"/>
</p:tagLst>
</file>

<file path=ppt/theme/theme1.xml><?xml version="1.0" encoding="utf-8"?>
<a:theme xmlns:a="http://schemas.openxmlformats.org/drawingml/2006/main" name="第一PPT，www.1ppt.co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11543</Words>
  <Application>WPS 演示</Application>
  <PresentationFormat>全屏显示(16:9)</PresentationFormat>
  <Paragraphs>391</Paragraphs>
  <Slides>22</Slides>
  <Notes>5</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22</vt:i4>
      </vt:variant>
    </vt:vector>
  </HeadingPairs>
  <TitlesOfParts>
    <vt:vector size="38" baseType="lpstr">
      <vt:lpstr>Arial</vt:lpstr>
      <vt:lpstr>宋体</vt:lpstr>
      <vt:lpstr>Wingdings</vt:lpstr>
      <vt:lpstr>楷体</vt:lpstr>
      <vt:lpstr>Wingdings</vt:lpstr>
      <vt:lpstr>Calibri</vt:lpstr>
      <vt:lpstr>Times New Roman</vt:lpstr>
      <vt:lpstr>华文楷体</vt:lpstr>
      <vt:lpstr>Comic Sans MS</vt:lpstr>
      <vt:lpstr>微软雅黑</vt:lpstr>
      <vt:lpstr>Arial Unicode MS</vt:lpstr>
      <vt:lpstr>Brush Script MT</vt:lpstr>
      <vt:lpstr>HelveticaNeue</vt:lpstr>
      <vt:lpstr>NumberOnly</vt:lpstr>
      <vt:lpstr>华文新魏</vt:lpstr>
      <vt:lpstr>第一PPT，www.1ppt.com</vt:lpstr>
      <vt:lpstr>PowerPoint 演示文稿</vt:lpstr>
      <vt:lpstr>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An improved-version</vt:lpstr>
      <vt:lpstr>PowerPoint 演示文稿</vt:lpstr>
      <vt:lpstr>PowerPoint 演示文稿</vt:lpstr>
      <vt:lpstr>13-14分</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公开课</dc:title>
  <dc:creator>第一PPT</dc:creator>
  <cp:keywords>www.1ppt.com</cp:keywords>
  <dc:description>www.1ppt.com</dc:description>
  <cp:lastModifiedBy>南山有谷堆</cp:lastModifiedBy>
  <cp:revision>161</cp:revision>
  <dcterms:created xsi:type="dcterms:W3CDTF">2016-05-27T01:57:00Z</dcterms:created>
  <dcterms:modified xsi:type="dcterms:W3CDTF">2020-11-11T03:01:33Z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2052-11.8.2.8506</vt:lpwstr>
  </property>
</Properties>
</file>