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8" r:id="rId3"/>
  </p:sldMasterIdLst>
  <p:notesMasterIdLst>
    <p:notesMasterId r:id="rId17"/>
  </p:notesMasterIdLst>
  <p:sldIdLst>
    <p:sldId id="381" r:id="rId4"/>
    <p:sldId id="256" r:id="rId5"/>
    <p:sldId id="364" r:id="rId6"/>
    <p:sldId id="284" r:id="rId7"/>
    <p:sldId id="314" r:id="rId8"/>
    <p:sldId id="315" r:id="rId9"/>
    <p:sldId id="324" r:id="rId10"/>
    <p:sldId id="323" r:id="rId11"/>
    <p:sldId id="320" r:id="rId12"/>
    <p:sldId id="325" r:id="rId13"/>
    <p:sldId id="321" r:id="rId14"/>
    <p:sldId id="326" r:id="rId15"/>
    <p:sldId id="362" r:id="rId16"/>
    <p:sldId id="262" r:id="rId18"/>
    <p:sldId id="285" r:id="rId19"/>
    <p:sldId id="365" r:id="rId20"/>
    <p:sldId id="360" r:id="rId21"/>
    <p:sldId id="361" r:id="rId22"/>
    <p:sldId id="282"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A6"/>
    <a:srgbClr val="006BB6"/>
    <a:srgbClr val="3D6949"/>
    <a:srgbClr val="386144"/>
    <a:srgbClr val="2F5139"/>
    <a:srgbClr val="394740"/>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0"/>
    <p:restoredTop sz="93673"/>
  </p:normalViewPr>
  <p:slideViewPr>
    <p:cSldViewPr snapToGrid="0" snapToObjects="1">
      <p:cViewPr varScale="1">
        <p:scale>
          <a:sx n="106" d="100"/>
          <a:sy n="106" d="100"/>
        </p:scale>
        <p:origin x="684" y="96"/>
      </p:cViewPr>
      <p:guideLst/>
    </p:cSldViewPr>
  </p:slideViewPr>
  <p:notesTextViewPr>
    <p:cViewPr>
      <p:scale>
        <a:sx n="1" d="1"/>
        <a:sy n="1" d="1"/>
      </p:scale>
      <p:origin x="0" y="0"/>
    </p:cViewPr>
  </p:notesTextViewPr>
  <p:notesViewPr>
    <p:cSldViewPr snapToGrid="0" snapToObjects="1">
      <p:cViewPr varScale="1">
        <p:scale>
          <a:sx n="85" d="100"/>
          <a:sy n="85" d="100"/>
        </p:scale>
        <p:origin x="2680" y="1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notesMaster" Target="notesMasters/notes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officeplus.cn/"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组 2"/>
          <p:cNvGrpSpPr/>
          <p:nvPr userDrawn="1"/>
        </p:nvGrpSpPr>
        <p:grpSpPr>
          <a:xfrm>
            <a:off x="1" y="2266932"/>
            <a:ext cx="12192000" cy="1446549"/>
            <a:chOff x="1" y="2266932"/>
            <a:chExt cx="12192000" cy="1446549"/>
          </a:xfrm>
        </p:grpSpPr>
        <p:sp>
          <p:nvSpPr>
            <p:cNvPr id="4" name="矩形 3"/>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8" name="文本占位符 7"/>
          <p:cNvSpPr>
            <a:spLocks noGrp="1"/>
          </p:cNvSpPr>
          <p:nvPr>
            <p:ph type="body" sz="quarter" idx="10"/>
          </p:nvPr>
        </p:nvSpPr>
        <p:spPr>
          <a:xfrm>
            <a:off x="1404505" y="2266933"/>
            <a:ext cx="9382991" cy="1446550"/>
          </a:xfrm>
          <a:prstGeom prst="rect">
            <a:avLst/>
          </a:prstGeom>
          <a:solidFill>
            <a:schemeClr val="tx1">
              <a:lumMod val="75000"/>
              <a:lumOff val="25000"/>
            </a:schemeClr>
          </a:solidFill>
        </p:spPr>
        <p:txBody>
          <a:bodyPr anchor="ctr"/>
          <a:lstStyle>
            <a:lvl1pPr marL="0" indent="0" algn="ctr">
              <a:buNone/>
              <a:defRPr sz="8800" b="1">
                <a:solidFill>
                  <a:schemeClr val="bg1"/>
                </a:solidFill>
              </a:defRPr>
            </a:lvl1pPr>
          </a:lstStyle>
          <a:p>
            <a:pPr lvl="0"/>
            <a:endParaRPr kumimoji="1" lang="zh-CN" altLang="en-US" dirty="0"/>
          </a:p>
        </p:txBody>
      </p:sp>
      <p:sp>
        <p:nvSpPr>
          <p:cNvPr id="9" name="文本占位符 7"/>
          <p:cNvSpPr>
            <a:spLocks noGrp="1"/>
          </p:cNvSpPr>
          <p:nvPr>
            <p:ph type="body" sz="quarter" idx="11"/>
          </p:nvPr>
        </p:nvSpPr>
        <p:spPr>
          <a:xfrm>
            <a:off x="1404505" y="3816147"/>
            <a:ext cx="9382991" cy="505227"/>
          </a:xfrm>
          <a:prstGeom prst="rect">
            <a:avLst/>
          </a:prstGeom>
          <a:noFill/>
        </p:spPr>
        <p:txBody>
          <a:bodyPr anchor="t"/>
          <a:lstStyle>
            <a:lvl1pPr marL="0" indent="0" algn="ctr">
              <a:buNone/>
              <a:defRPr sz="2400" b="1">
                <a:solidFill>
                  <a:schemeClr val="tx1">
                    <a:lumMod val="75000"/>
                    <a:lumOff val="25000"/>
                  </a:schemeClr>
                </a:solidFill>
              </a:defRPr>
            </a:lvl1pPr>
          </a:lstStyle>
          <a:p>
            <a:pPr lvl="0"/>
            <a:endParaRPr kumimoji="1" lang="zh-CN" altLang="en-US"/>
          </a:p>
        </p:txBody>
      </p:sp>
      <p:sp>
        <p:nvSpPr>
          <p:cNvPr id="10" name="文本占位符 7"/>
          <p:cNvSpPr>
            <a:spLocks noGrp="1"/>
          </p:cNvSpPr>
          <p:nvPr>
            <p:ph type="body" sz="quarter" idx="12"/>
          </p:nvPr>
        </p:nvSpPr>
        <p:spPr>
          <a:xfrm>
            <a:off x="1404505" y="4424038"/>
            <a:ext cx="9382991" cy="505227"/>
          </a:xfrm>
          <a:prstGeom prst="rect">
            <a:avLst/>
          </a:prstGeom>
          <a:noFill/>
        </p:spPr>
        <p:txBody>
          <a:bodyPr anchor="t"/>
          <a:lstStyle>
            <a:lvl1pPr marL="285750" indent="-285750" algn="ctr">
              <a:buFont typeface="Wingdings" panose="05000000000000000000" pitchFamily="2" charset="2"/>
              <a:buChar char="n"/>
              <a:defRPr sz="1400" b="1">
                <a:solidFill>
                  <a:schemeClr val="tx1">
                    <a:lumMod val="75000"/>
                    <a:lumOff val="25000"/>
                  </a:schemeClr>
                </a:solidFill>
              </a:defRPr>
            </a:lvl1pPr>
          </a:lstStyle>
          <a:p>
            <a:pPr lvl="0"/>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标注</a:t>
            </a:r>
            <a:endPar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字体使用 </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行距</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背景图片出处</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声明</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英文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rPr>
              <a:t>Century Gothic</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正文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1.3</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dirty="0" err="1">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cn.bing.com</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本网站所提供的任何信息内容（包括但不限于 </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PPT</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模板、</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Word</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文档、</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Excel</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图表、图片素材等）均受</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中华人民共和国著作权法</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信息网络传播权保护条例</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及其他适用的法律法规的保护，未经权利人书面明确授权，信息内容的任何部分</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包括图片或图表</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不得被全部或部分的复制、传播、销售，否则将承担法律责任。</a:t>
            </a:r>
            <a:endPar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endParaRP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rPr>
              <a:t>OfficePLUS</a:t>
            </a:r>
            <a:endParaRPr kumimoji="0" lang="zh-CN" altLang="en-US"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背景图片素材">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9600"/>
            <a:r>
              <a:rPr lang="zh-CN" altLang="en-US" sz="18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背景图片素材</a:t>
            </a:r>
            <a:endParaRPr lang="zh-CN" altLang="en-US" sz="18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endParaRPr>
          </a:p>
        </p:txBody>
      </p:sp>
      <p:sp>
        <p:nvSpPr>
          <p:cNvPr id="5" name="矩形 4"/>
          <p:cNvSpPr/>
          <p:nvPr userDrawn="1"/>
        </p:nvSpPr>
        <p:spPr>
          <a:xfrm>
            <a:off x="440603" y="182445"/>
            <a:ext cx="777777" cy="246221"/>
          </a:xfrm>
          <a:prstGeom prst="rect">
            <a:avLst/>
          </a:prstGeom>
        </p:spPr>
        <p:txBody>
          <a:bodyPr wrap="none">
            <a:spAutoFit/>
          </a:bodyPr>
          <a:lstStyle/>
          <a:p>
            <a:pPr defTabSz="609600"/>
            <a:r>
              <a:rPr kumimoji="1" lang="en-US" altLang="zh-CN"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fficePLUS">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marL="0" marR="0" lvl="0" indent="0" algn="ctr" defTabSz="609600" eaLnBrk="1" fontAlgn="auto" latinLnBrk="0" hangingPunct="1">
              <a:lnSpc>
                <a:spcPct val="100000"/>
              </a:lnSpc>
              <a:spcBef>
                <a:spcPts val="0"/>
              </a:spcBef>
              <a:spcAft>
                <a:spcPts val="0"/>
              </a:spcAft>
              <a:buClrTx/>
              <a:buSzTx/>
              <a:buFontTx/>
              <a:buNone/>
              <a:defRPr/>
            </a:pPr>
            <a:r>
              <a:rPr kumimoji="1" lang="zh-CN" altLang="en-US" sz="1335" b="0" i="0" u="none" strike="noStrike" kern="0" cap="none" spc="0" normalizeH="0" baseline="0" noProof="0" dirty="0">
                <a:ln>
                  <a:noFill/>
                </a:ln>
                <a:solidFill>
                  <a:srgbClr val="000000"/>
                </a:solidFill>
                <a:effectLst/>
                <a:uLnTx/>
                <a:uFillTx/>
                <a:latin typeface="Century Gothic" panose="020B0502020202020204"/>
                <a:ea typeface="微软雅黑" panose="020B0503020204020204" pitchFamily="34" charset="-122"/>
              </a:rPr>
              <a:t>点击</a:t>
            </a:r>
            <a:r>
              <a:rPr kumimoji="1" lang="en-US" altLang="zh-CN" sz="1335" b="0" i="0" u="none" strike="noStrike" kern="0" cap="none" spc="0" normalizeH="0" baseline="0" noProof="0" dirty="0">
                <a:ln>
                  <a:noFill/>
                </a:ln>
                <a:solidFill>
                  <a:srgbClr val="000000"/>
                </a:solidFill>
                <a:effectLst/>
                <a:uLnTx/>
                <a:uFillTx/>
                <a:latin typeface="Segoe UI Light" panose="020B0502040204020203" charset="0"/>
                <a:ea typeface="Segoe UI Light" panose="020B0502040204020203" charset="0"/>
                <a:cs typeface="Segoe UI Light" panose="020B0502040204020203" charset="0"/>
              </a:rPr>
              <a:t>Logo</a:t>
            </a:r>
            <a:r>
              <a:rPr kumimoji="1" lang="zh-CN" altLang="en-US" sz="1335" b="0" i="0" u="none" strike="noStrike" kern="0" cap="none" spc="0" normalizeH="0" baseline="0" noProof="0" dirty="0">
                <a:ln>
                  <a:noFill/>
                </a:ln>
                <a:solidFill>
                  <a:srgbClr val="000000"/>
                </a:solidFill>
                <a:effectLst/>
                <a:uLnTx/>
                <a:uFillTx/>
                <a:latin typeface="Century Gothic" panose="020B0502020202020204"/>
                <a:ea typeface="微软雅黑" panose="020B0503020204020204" pitchFamily="34" charset="-122"/>
              </a:rPr>
              <a:t>获取更多优质模板（放映模式）</a:t>
            </a:r>
            <a:endParaRPr kumimoji="1" lang="zh-CN" altLang="en-US" sz="1335" b="0" i="0" u="none" strike="noStrike" kern="0" cap="none" spc="0" normalizeH="0" baseline="0" noProof="0" dirty="0">
              <a:ln>
                <a:noFill/>
              </a:ln>
              <a:solidFill>
                <a:srgbClr val="000000"/>
              </a:solidFill>
              <a:effectLst/>
              <a:uLnTx/>
              <a:uFillTx/>
              <a:latin typeface="Century Gothic" panose="020B0502020202020204"/>
              <a:ea typeface="微软雅黑" panose="020B0503020204020204" pitchFamily="34" charset="-122"/>
            </a:endParaRP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832"/>
            <a:ext cx="3048000" cy="4023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_三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组 2"/>
          <p:cNvGrpSpPr/>
          <p:nvPr userDrawn="1"/>
        </p:nvGrpSpPr>
        <p:grpSpPr>
          <a:xfrm>
            <a:off x="1" y="812206"/>
            <a:ext cx="12192000" cy="850340"/>
            <a:chOff x="1" y="2266932"/>
            <a:chExt cx="12192000" cy="1446549"/>
          </a:xfrm>
        </p:grpSpPr>
        <p:sp>
          <p:nvSpPr>
            <p:cNvPr id="4" name="矩形 3"/>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0" name="文本占位符 7"/>
          <p:cNvSpPr>
            <a:spLocks noGrp="1"/>
          </p:cNvSpPr>
          <p:nvPr>
            <p:ph type="body" sz="quarter" idx="10"/>
          </p:nvPr>
        </p:nvSpPr>
        <p:spPr>
          <a:xfrm>
            <a:off x="3584865" y="812206"/>
            <a:ext cx="5022272" cy="842459"/>
          </a:xfrm>
          <a:prstGeom prst="rect">
            <a:avLst/>
          </a:prstGeom>
          <a:solidFill>
            <a:schemeClr val="tx1">
              <a:lumMod val="75000"/>
              <a:lumOff val="25000"/>
            </a:schemeClr>
          </a:solidFill>
        </p:spPr>
        <p:txBody>
          <a:bodyPr anchor="ctr"/>
          <a:lstStyle>
            <a:lvl1pPr marL="0" indent="0" algn="ctr">
              <a:buNone/>
              <a:defRPr sz="4400" b="1">
                <a:solidFill>
                  <a:schemeClr val="bg1"/>
                </a:solidFill>
              </a:defRPr>
            </a:lvl1pPr>
          </a:lstStyle>
          <a:p>
            <a:pPr lvl="0"/>
            <a:endParaRPr kumimoji="1" lang="zh-CN" altLang="en-US" dirty="0"/>
          </a:p>
        </p:txBody>
      </p:sp>
      <p:grpSp>
        <p:nvGrpSpPr>
          <p:cNvPr id="15" name="组 14"/>
          <p:cNvGrpSpPr/>
          <p:nvPr userDrawn="1"/>
        </p:nvGrpSpPr>
        <p:grpSpPr>
          <a:xfrm>
            <a:off x="-1" y="3494585"/>
            <a:ext cx="12192001" cy="250400"/>
            <a:chOff x="1" y="2266932"/>
            <a:chExt cx="12192000" cy="1446549"/>
          </a:xfrm>
        </p:grpSpPr>
        <p:sp>
          <p:nvSpPr>
            <p:cNvPr id="16" name="矩形 15"/>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1" name="文本占位符 7"/>
          <p:cNvSpPr>
            <a:spLocks noGrp="1"/>
          </p:cNvSpPr>
          <p:nvPr>
            <p:ph type="body" sz="quarter" idx="11" hasCustomPrompt="1"/>
          </p:nvPr>
        </p:nvSpPr>
        <p:spPr>
          <a:xfrm>
            <a:off x="1825338" y="3304115"/>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4" name="文本占位符 7"/>
          <p:cNvSpPr>
            <a:spLocks noGrp="1"/>
          </p:cNvSpPr>
          <p:nvPr>
            <p:ph type="body" sz="quarter" idx="12" hasCustomPrompt="1"/>
          </p:nvPr>
        </p:nvSpPr>
        <p:spPr>
          <a:xfrm>
            <a:off x="5013612" y="3311997"/>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5" name="文本占位符 7"/>
          <p:cNvSpPr>
            <a:spLocks noGrp="1"/>
          </p:cNvSpPr>
          <p:nvPr>
            <p:ph type="body" sz="quarter" idx="13" hasCustomPrompt="1"/>
          </p:nvPr>
        </p:nvSpPr>
        <p:spPr>
          <a:xfrm>
            <a:off x="8201886" y="3304115"/>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_四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组 2"/>
          <p:cNvGrpSpPr/>
          <p:nvPr userDrawn="1"/>
        </p:nvGrpSpPr>
        <p:grpSpPr>
          <a:xfrm>
            <a:off x="1" y="812206"/>
            <a:ext cx="12192000" cy="850340"/>
            <a:chOff x="1" y="2266932"/>
            <a:chExt cx="12192000" cy="1446549"/>
          </a:xfrm>
        </p:grpSpPr>
        <p:sp>
          <p:nvSpPr>
            <p:cNvPr id="4" name="矩形 3"/>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0" name="文本占位符 7"/>
          <p:cNvSpPr>
            <a:spLocks noGrp="1"/>
          </p:cNvSpPr>
          <p:nvPr>
            <p:ph type="body" sz="quarter" idx="10"/>
          </p:nvPr>
        </p:nvSpPr>
        <p:spPr>
          <a:xfrm>
            <a:off x="3584865" y="812206"/>
            <a:ext cx="5022272" cy="842459"/>
          </a:xfrm>
          <a:prstGeom prst="rect">
            <a:avLst/>
          </a:prstGeom>
          <a:solidFill>
            <a:schemeClr val="tx1">
              <a:lumMod val="75000"/>
              <a:lumOff val="25000"/>
            </a:schemeClr>
          </a:solidFill>
        </p:spPr>
        <p:txBody>
          <a:bodyPr anchor="ctr"/>
          <a:lstStyle>
            <a:lvl1pPr marL="0" indent="0" algn="ctr">
              <a:buNone/>
              <a:defRPr sz="4400" b="1">
                <a:solidFill>
                  <a:schemeClr val="bg1"/>
                </a:solidFill>
              </a:defRPr>
            </a:lvl1pPr>
          </a:lstStyle>
          <a:p>
            <a:pPr lvl="0"/>
            <a:endParaRPr kumimoji="1" lang="zh-CN" altLang="en-US" dirty="0"/>
          </a:p>
        </p:txBody>
      </p:sp>
      <p:grpSp>
        <p:nvGrpSpPr>
          <p:cNvPr id="11" name="组 10"/>
          <p:cNvGrpSpPr/>
          <p:nvPr userDrawn="1"/>
        </p:nvGrpSpPr>
        <p:grpSpPr>
          <a:xfrm>
            <a:off x="-2" y="4472199"/>
            <a:ext cx="12192001" cy="250400"/>
            <a:chOff x="1" y="2266932"/>
            <a:chExt cx="12192000" cy="1446549"/>
          </a:xfrm>
        </p:grpSpPr>
        <p:sp>
          <p:nvSpPr>
            <p:cNvPr id="12" name="矩形 11"/>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5" name="组 14"/>
          <p:cNvGrpSpPr/>
          <p:nvPr userDrawn="1"/>
        </p:nvGrpSpPr>
        <p:grpSpPr>
          <a:xfrm>
            <a:off x="-1" y="3075199"/>
            <a:ext cx="12192001" cy="250400"/>
            <a:chOff x="1" y="2266932"/>
            <a:chExt cx="12192000" cy="1446549"/>
          </a:xfrm>
        </p:grpSpPr>
        <p:sp>
          <p:nvSpPr>
            <p:cNvPr id="16" name="矩形 15"/>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9" name="文本占位符 7"/>
          <p:cNvSpPr>
            <a:spLocks noGrp="1"/>
          </p:cNvSpPr>
          <p:nvPr>
            <p:ph type="body" sz="quarter" idx="11" hasCustomPrompt="1"/>
          </p:nvPr>
        </p:nvSpPr>
        <p:spPr>
          <a:xfrm>
            <a:off x="1825338" y="2884729"/>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0" name="文本占位符 7"/>
          <p:cNvSpPr>
            <a:spLocks noGrp="1"/>
          </p:cNvSpPr>
          <p:nvPr>
            <p:ph type="body" sz="quarter" idx="12" hasCustomPrompt="1"/>
          </p:nvPr>
        </p:nvSpPr>
        <p:spPr>
          <a:xfrm>
            <a:off x="5013612" y="2892611"/>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2" name="文本占位符 7"/>
          <p:cNvSpPr>
            <a:spLocks noGrp="1"/>
          </p:cNvSpPr>
          <p:nvPr>
            <p:ph type="body" sz="quarter" idx="14" hasCustomPrompt="1"/>
          </p:nvPr>
        </p:nvSpPr>
        <p:spPr>
          <a:xfrm>
            <a:off x="3584865" y="4296624"/>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3" name="文本占位符 7"/>
          <p:cNvSpPr>
            <a:spLocks noGrp="1"/>
          </p:cNvSpPr>
          <p:nvPr>
            <p:ph type="body" sz="quarter" idx="15" hasCustomPrompt="1"/>
          </p:nvPr>
        </p:nvSpPr>
        <p:spPr>
          <a:xfrm>
            <a:off x="6773139" y="4304506"/>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dirty="0"/>
              <a:t>标题</a:t>
            </a:r>
            <a:endParaRPr kumimoji="1"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_五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组 2"/>
          <p:cNvGrpSpPr/>
          <p:nvPr userDrawn="1"/>
        </p:nvGrpSpPr>
        <p:grpSpPr>
          <a:xfrm>
            <a:off x="1" y="812206"/>
            <a:ext cx="12192000" cy="850340"/>
            <a:chOff x="1" y="2266932"/>
            <a:chExt cx="12192000" cy="1446549"/>
          </a:xfrm>
        </p:grpSpPr>
        <p:sp>
          <p:nvSpPr>
            <p:cNvPr id="4" name="矩形 3"/>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0" name="文本占位符 7"/>
          <p:cNvSpPr>
            <a:spLocks noGrp="1"/>
          </p:cNvSpPr>
          <p:nvPr>
            <p:ph type="body" sz="quarter" idx="10"/>
          </p:nvPr>
        </p:nvSpPr>
        <p:spPr>
          <a:xfrm>
            <a:off x="3584865" y="812206"/>
            <a:ext cx="5022272" cy="842459"/>
          </a:xfrm>
          <a:prstGeom prst="rect">
            <a:avLst/>
          </a:prstGeom>
          <a:solidFill>
            <a:schemeClr val="tx1">
              <a:lumMod val="75000"/>
              <a:lumOff val="25000"/>
            </a:schemeClr>
          </a:solidFill>
        </p:spPr>
        <p:txBody>
          <a:bodyPr anchor="ctr"/>
          <a:lstStyle>
            <a:lvl1pPr marL="0" indent="0" algn="ctr">
              <a:buNone/>
              <a:defRPr sz="4400" b="1">
                <a:solidFill>
                  <a:schemeClr val="bg1"/>
                </a:solidFill>
              </a:defRPr>
            </a:lvl1pPr>
          </a:lstStyle>
          <a:p>
            <a:pPr lvl="0"/>
            <a:endParaRPr kumimoji="1" lang="zh-CN" altLang="en-US" dirty="0"/>
          </a:p>
        </p:txBody>
      </p:sp>
      <p:grpSp>
        <p:nvGrpSpPr>
          <p:cNvPr id="11" name="组 10"/>
          <p:cNvGrpSpPr/>
          <p:nvPr userDrawn="1"/>
        </p:nvGrpSpPr>
        <p:grpSpPr>
          <a:xfrm>
            <a:off x="-2" y="4472199"/>
            <a:ext cx="12192001" cy="250400"/>
            <a:chOff x="1" y="2266932"/>
            <a:chExt cx="12192000" cy="1446549"/>
          </a:xfrm>
        </p:grpSpPr>
        <p:sp>
          <p:nvSpPr>
            <p:cNvPr id="12" name="矩形 11"/>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5" name="组 14"/>
          <p:cNvGrpSpPr/>
          <p:nvPr userDrawn="1"/>
        </p:nvGrpSpPr>
        <p:grpSpPr>
          <a:xfrm>
            <a:off x="-1" y="3075199"/>
            <a:ext cx="12192001" cy="250400"/>
            <a:chOff x="1" y="2266932"/>
            <a:chExt cx="12192000" cy="1446549"/>
          </a:xfrm>
        </p:grpSpPr>
        <p:sp>
          <p:nvSpPr>
            <p:cNvPr id="16" name="矩形 15"/>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9" name="文本占位符 7"/>
          <p:cNvSpPr>
            <a:spLocks noGrp="1"/>
          </p:cNvSpPr>
          <p:nvPr>
            <p:ph type="body" sz="quarter" idx="11" hasCustomPrompt="1"/>
          </p:nvPr>
        </p:nvSpPr>
        <p:spPr>
          <a:xfrm>
            <a:off x="1825338" y="2884729"/>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0" name="文本占位符 7"/>
          <p:cNvSpPr>
            <a:spLocks noGrp="1"/>
          </p:cNvSpPr>
          <p:nvPr>
            <p:ph type="body" sz="quarter" idx="12" hasCustomPrompt="1"/>
          </p:nvPr>
        </p:nvSpPr>
        <p:spPr>
          <a:xfrm>
            <a:off x="5013612" y="2892611"/>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1" name="文本占位符 7"/>
          <p:cNvSpPr>
            <a:spLocks noGrp="1"/>
          </p:cNvSpPr>
          <p:nvPr>
            <p:ph type="body" sz="quarter" idx="13" hasCustomPrompt="1"/>
          </p:nvPr>
        </p:nvSpPr>
        <p:spPr>
          <a:xfrm>
            <a:off x="8201886" y="2884729"/>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2" name="文本占位符 7"/>
          <p:cNvSpPr>
            <a:spLocks noGrp="1"/>
          </p:cNvSpPr>
          <p:nvPr>
            <p:ph type="body" sz="quarter" idx="14" hasCustomPrompt="1"/>
          </p:nvPr>
        </p:nvSpPr>
        <p:spPr>
          <a:xfrm>
            <a:off x="3584865" y="4296624"/>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3" name="文本占位符 7"/>
          <p:cNvSpPr>
            <a:spLocks noGrp="1"/>
          </p:cNvSpPr>
          <p:nvPr>
            <p:ph type="body" sz="quarter" idx="15" hasCustomPrompt="1"/>
          </p:nvPr>
        </p:nvSpPr>
        <p:spPr>
          <a:xfrm>
            <a:off x="6773139" y="4304506"/>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dirty="0"/>
              <a:t>标题</a:t>
            </a:r>
            <a:endParaRPr kumimoji="1"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_六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组 2"/>
          <p:cNvGrpSpPr/>
          <p:nvPr userDrawn="1"/>
        </p:nvGrpSpPr>
        <p:grpSpPr>
          <a:xfrm>
            <a:off x="1" y="812206"/>
            <a:ext cx="12192000" cy="850340"/>
            <a:chOff x="1" y="2266932"/>
            <a:chExt cx="12192000" cy="1446549"/>
          </a:xfrm>
        </p:grpSpPr>
        <p:sp>
          <p:nvSpPr>
            <p:cNvPr id="4" name="矩形 3"/>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0" name="文本占位符 7"/>
          <p:cNvSpPr>
            <a:spLocks noGrp="1"/>
          </p:cNvSpPr>
          <p:nvPr>
            <p:ph type="body" sz="quarter" idx="10"/>
          </p:nvPr>
        </p:nvSpPr>
        <p:spPr>
          <a:xfrm>
            <a:off x="3584865" y="812206"/>
            <a:ext cx="5022272" cy="842459"/>
          </a:xfrm>
          <a:prstGeom prst="rect">
            <a:avLst/>
          </a:prstGeom>
          <a:solidFill>
            <a:schemeClr val="tx1">
              <a:lumMod val="75000"/>
              <a:lumOff val="25000"/>
            </a:schemeClr>
          </a:solidFill>
        </p:spPr>
        <p:txBody>
          <a:bodyPr anchor="ctr"/>
          <a:lstStyle>
            <a:lvl1pPr marL="0" indent="0" algn="ctr">
              <a:buNone/>
              <a:defRPr sz="4400" b="1">
                <a:solidFill>
                  <a:schemeClr val="bg1"/>
                </a:solidFill>
              </a:defRPr>
            </a:lvl1pPr>
          </a:lstStyle>
          <a:p>
            <a:pPr lvl="0"/>
            <a:endParaRPr kumimoji="1" lang="zh-CN" altLang="en-US" dirty="0"/>
          </a:p>
        </p:txBody>
      </p:sp>
      <p:grpSp>
        <p:nvGrpSpPr>
          <p:cNvPr id="11" name="组 10"/>
          <p:cNvGrpSpPr/>
          <p:nvPr userDrawn="1"/>
        </p:nvGrpSpPr>
        <p:grpSpPr>
          <a:xfrm>
            <a:off x="-2" y="4472199"/>
            <a:ext cx="12192001" cy="250400"/>
            <a:chOff x="1" y="2266932"/>
            <a:chExt cx="12192000" cy="1446549"/>
          </a:xfrm>
        </p:grpSpPr>
        <p:sp>
          <p:nvSpPr>
            <p:cNvPr id="12" name="矩形 11"/>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5" name="组 14"/>
          <p:cNvGrpSpPr/>
          <p:nvPr userDrawn="1"/>
        </p:nvGrpSpPr>
        <p:grpSpPr>
          <a:xfrm>
            <a:off x="-1" y="3075199"/>
            <a:ext cx="12192001" cy="250400"/>
            <a:chOff x="1" y="2266932"/>
            <a:chExt cx="12192000" cy="1446549"/>
          </a:xfrm>
        </p:grpSpPr>
        <p:sp>
          <p:nvSpPr>
            <p:cNvPr id="16" name="矩形 15"/>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9" name="文本占位符 7"/>
          <p:cNvSpPr>
            <a:spLocks noGrp="1"/>
          </p:cNvSpPr>
          <p:nvPr>
            <p:ph type="body" sz="quarter" idx="11" hasCustomPrompt="1"/>
          </p:nvPr>
        </p:nvSpPr>
        <p:spPr>
          <a:xfrm>
            <a:off x="1825338" y="2884729"/>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0" name="文本占位符 7"/>
          <p:cNvSpPr>
            <a:spLocks noGrp="1"/>
          </p:cNvSpPr>
          <p:nvPr>
            <p:ph type="body" sz="quarter" idx="12" hasCustomPrompt="1"/>
          </p:nvPr>
        </p:nvSpPr>
        <p:spPr>
          <a:xfrm>
            <a:off x="5013612" y="2892611"/>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1" name="文本占位符 7"/>
          <p:cNvSpPr>
            <a:spLocks noGrp="1"/>
          </p:cNvSpPr>
          <p:nvPr>
            <p:ph type="body" sz="quarter" idx="13" hasCustomPrompt="1"/>
          </p:nvPr>
        </p:nvSpPr>
        <p:spPr>
          <a:xfrm>
            <a:off x="8201886" y="2884729"/>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2" name="文本占位符 7"/>
          <p:cNvSpPr>
            <a:spLocks noGrp="1"/>
          </p:cNvSpPr>
          <p:nvPr>
            <p:ph type="body" sz="quarter" idx="14" hasCustomPrompt="1"/>
          </p:nvPr>
        </p:nvSpPr>
        <p:spPr>
          <a:xfrm>
            <a:off x="1825338" y="4296624"/>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3" name="文本占位符 7"/>
          <p:cNvSpPr>
            <a:spLocks noGrp="1"/>
          </p:cNvSpPr>
          <p:nvPr>
            <p:ph type="body" sz="quarter" idx="15" hasCustomPrompt="1"/>
          </p:nvPr>
        </p:nvSpPr>
        <p:spPr>
          <a:xfrm>
            <a:off x="5013612" y="4304506"/>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4" name="文本占位符 7"/>
          <p:cNvSpPr>
            <a:spLocks noGrp="1"/>
          </p:cNvSpPr>
          <p:nvPr>
            <p:ph type="body" sz="quarter" idx="16" hasCustomPrompt="1"/>
          </p:nvPr>
        </p:nvSpPr>
        <p:spPr>
          <a:xfrm>
            <a:off x="8201886" y="4296624"/>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 1"/>
          <p:cNvGrpSpPr/>
          <p:nvPr userDrawn="1"/>
        </p:nvGrpSpPr>
        <p:grpSpPr>
          <a:xfrm>
            <a:off x="0" y="4077323"/>
            <a:ext cx="12192000" cy="1446549"/>
            <a:chOff x="1" y="2266932"/>
            <a:chExt cx="12192000" cy="1446549"/>
          </a:xfrm>
        </p:grpSpPr>
        <p:sp>
          <p:nvSpPr>
            <p:cNvPr id="3" name="矩形 2"/>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7" name="文本占位符 7"/>
          <p:cNvSpPr>
            <a:spLocks noGrp="1"/>
          </p:cNvSpPr>
          <p:nvPr>
            <p:ph type="body" sz="quarter" idx="10"/>
          </p:nvPr>
        </p:nvSpPr>
        <p:spPr>
          <a:xfrm>
            <a:off x="988869" y="4077323"/>
            <a:ext cx="9382991" cy="1446550"/>
          </a:xfrm>
          <a:prstGeom prst="rect">
            <a:avLst/>
          </a:prstGeom>
          <a:solidFill>
            <a:schemeClr val="tx1">
              <a:lumMod val="75000"/>
              <a:lumOff val="25000"/>
            </a:schemeClr>
          </a:solidFill>
        </p:spPr>
        <p:txBody>
          <a:bodyPr anchor="ctr"/>
          <a:lstStyle>
            <a:lvl1pPr marL="0" indent="0" algn="l">
              <a:buNone/>
              <a:defRPr sz="8800" b="1">
                <a:solidFill>
                  <a:schemeClr val="bg1"/>
                </a:solidFill>
              </a:defRPr>
            </a:lvl1pPr>
          </a:lstStyle>
          <a:p>
            <a:pPr lvl="0"/>
            <a:endParaRPr kumimoji="1"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文本占位符 7"/>
          <p:cNvSpPr>
            <a:spLocks noGrp="1"/>
          </p:cNvSpPr>
          <p:nvPr>
            <p:ph type="body" sz="quarter" idx="10" hasCustomPrompt="1"/>
          </p:nvPr>
        </p:nvSpPr>
        <p:spPr>
          <a:xfrm>
            <a:off x="1227883" y="182033"/>
            <a:ext cx="5338017" cy="529569"/>
          </a:xfrm>
          <a:prstGeom prst="rect">
            <a:avLst/>
          </a:prstGeom>
          <a:solidFill>
            <a:schemeClr val="tx1">
              <a:lumMod val="75000"/>
              <a:lumOff val="25000"/>
            </a:schemeClr>
          </a:solidFill>
          <a:ln w="12700" cmpd="sng">
            <a:noFill/>
          </a:ln>
        </p:spPr>
        <p:txBody>
          <a:bodyPr vert="horz" anchor="ctr"/>
          <a:lstStyle>
            <a:lvl1pPr marL="0" indent="0" algn="l">
              <a:buNone/>
              <a:def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grpSp>
        <p:nvGrpSpPr>
          <p:cNvPr id="6" name="组 5"/>
          <p:cNvGrpSpPr/>
          <p:nvPr userDrawn="1"/>
        </p:nvGrpSpPr>
        <p:grpSpPr>
          <a:xfrm>
            <a:off x="-1" y="182033"/>
            <a:ext cx="1104901" cy="529569"/>
            <a:chOff x="1" y="2266932"/>
            <a:chExt cx="12192000" cy="1446549"/>
          </a:xfrm>
        </p:grpSpPr>
        <p:sp>
          <p:nvSpPr>
            <p:cNvPr id="7" name="矩形 6"/>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245225"/>
            <a:ext cx="2844800" cy="476250"/>
          </a:xfrm>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3" name="页脚占位符 2"/>
          <p:cNvSpPr>
            <a:spLocks noGrp="1"/>
          </p:cNvSpPr>
          <p:nvPr>
            <p:ph type="ftr" sz="quarter" idx="11"/>
          </p:nvPr>
        </p:nvSpPr>
        <p:spPr>
          <a:xfrm>
            <a:off x="4165600" y="6245225"/>
            <a:ext cx="3860800" cy="476250"/>
          </a:xfr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8737600" y="6245225"/>
            <a:ext cx="2844800" cy="476250"/>
          </a:xfrm>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2.png"/><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descr="水印"/>
          <p:cNvPicPr>
            <a:picLocks noChangeAspect="1"/>
          </p:cNvPicPr>
          <p:nvPr userDrawn="1"/>
        </p:nvPicPr>
        <p:blipFill>
          <a:blip r:embed="rId10"/>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图片 11" descr="水印"/>
          <p:cNvPicPr>
            <a:picLocks noChangeAspect="1"/>
          </p:cNvPicPr>
          <p:nvPr userDrawn="1"/>
        </p:nvPicPr>
        <p:blipFill>
          <a:blip r:embed="rId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2.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2" Type="http://schemas.openxmlformats.org/officeDocument/2006/relationships/notesSlide" Target="../notesSlides/notesSlide1.xml"/><Relationship Id="rId11" Type="http://schemas.openxmlformats.org/officeDocument/2006/relationships/slideLayout" Target="../slideLayouts/slideLayout7.xml"/><Relationship Id="rId10" Type="http://schemas.openxmlformats.org/officeDocument/2006/relationships/tags" Target="../tags/tag11.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0059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 32"/>
          <p:cNvGrpSpPr/>
          <p:nvPr/>
        </p:nvGrpSpPr>
        <p:grpSpPr>
          <a:xfrm>
            <a:off x="475615" y="2863215"/>
            <a:ext cx="7187565" cy="1168400"/>
            <a:chOff x="1227882" y="3136900"/>
            <a:chExt cx="10227517" cy="1168400"/>
          </a:xfrm>
        </p:grpSpPr>
        <p:sp>
          <p:nvSpPr>
            <p:cNvPr id="34" name="右箭头 33"/>
            <p:cNvSpPr/>
            <p:nvPr/>
          </p:nvSpPr>
          <p:spPr>
            <a:xfrm>
              <a:off x="1227882" y="3136900"/>
              <a:ext cx="10227517" cy="1168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grpSp>
          <p:nvGrpSpPr>
            <p:cNvPr id="35" name="组 34"/>
            <p:cNvGrpSpPr/>
            <p:nvPr/>
          </p:nvGrpSpPr>
          <p:grpSpPr>
            <a:xfrm>
              <a:off x="1227882" y="3416300"/>
              <a:ext cx="9656018" cy="571500"/>
              <a:chOff x="1" y="2266932"/>
              <a:chExt cx="12192000" cy="1446549"/>
            </a:xfrm>
          </p:grpSpPr>
          <p:sp>
            <p:nvSpPr>
              <p:cNvPr id="38" name="矩形 37"/>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7" name="矩形 36"/>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6" name="矩形 35"/>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grpSp>
      </p:grpSp>
      <p:sp>
        <p:nvSpPr>
          <p:cNvPr id="2" name="文本占位符 1"/>
          <p:cNvSpPr>
            <a:spLocks noGrp="1"/>
          </p:cNvSpPr>
          <p:nvPr>
            <p:ph type="body" sz="quarter" idx="10"/>
          </p:nvPr>
        </p:nvSpPr>
        <p:spPr>
          <a:xfrm>
            <a:off x="1228090" y="182245"/>
            <a:ext cx="5682615" cy="529590"/>
          </a:xfrm>
        </p:spPr>
        <p:txBody>
          <a:bodyPr/>
          <a:lstStyle/>
          <a:p>
            <a:r>
              <a:rPr kumimoji="1" lang="zh-CN" altLang="en-US" dirty="0"/>
              <a:t>Causality- make sentences logical</a:t>
            </a:r>
            <a:endParaRPr kumimoji="1" lang="zh-CN" altLang="en-US" dirty="0"/>
          </a:p>
        </p:txBody>
      </p:sp>
      <p:grpSp>
        <p:nvGrpSpPr>
          <p:cNvPr id="18" name="组 17"/>
          <p:cNvGrpSpPr/>
          <p:nvPr/>
        </p:nvGrpSpPr>
        <p:grpSpPr>
          <a:xfrm>
            <a:off x="983615" y="929005"/>
            <a:ext cx="5927090" cy="1915160"/>
            <a:chOff x="1350851" y="860513"/>
            <a:chExt cx="6168176" cy="1915160"/>
          </a:xfrm>
        </p:grpSpPr>
        <p:sp>
          <p:nvSpPr>
            <p:cNvPr id="19" name="矩形 18"/>
            <p:cNvSpPr/>
            <p:nvPr/>
          </p:nvSpPr>
          <p:spPr>
            <a:xfrm>
              <a:off x="4006722" y="860513"/>
              <a:ext cx="3512305" cy="191516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0000"/>
                </a:solidFill>
                <a:latin typeface="Century Gothic" panose="020B0502020202020204"/>
                <a:ea typeface="微软雅黑" panose="020B0503020204020204" pitchFamily="34" charset="-122"/>
              </a:endParaRPr>
            </a:p>
          </p:txBody>
        </p:sp>
        <p:sp>
          <p:nvSpPr>
            <p:cNvPr id="21" name="五边形 20"/>
            <p:cNvSpPr/>
            <p:nvPr/>
          </p:nvSpPr>
          <p:spPr>
            <a:xfrm>
              <a:off x="1350852" y="1291432"/>
              <a:ext cx="2655449" cy="90281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CN" sz="1865" dirty="0">
                <a:solidFill>
                  <a:srgbClr val="FFFFFF"/>
                </a:solidFill>
                <a:latin typeface="Century Gothic" panose="020B0502020202020204"/>
                <a:ea typeface="微软雅黑" panose="020B0503020204020204" pitchFamily="34" charset="-122"/>
              </a:endParaRPr>
            </a:p>
          </p:txBody>
        </p:sp>
        <p:sp>
          <p:nvSpPr>
            <p:cNvPr id="22" name="矩形 21"/>
            <p:cNvSpPr/>
            <p:nvPr/>
          </p:nvSpPr>
          <p:spPr>
            <a:xfrm>
              <a:off x="1350851" y="1287868"/>
              <a:ext cx="2230267" cy="829945"/>
            </a:xfrm>
            <a:prstGeom prst="rect">
              <a:avLst/>
            </a:prstGeom>
          </p:spPr>
          <p:txBody>
            <a:bodyPr wrap="square">
              <a:spAutoFit/>
            </a:bodyPr>
            <a:lstStyle/>
            <a:p>
              <a:r>
                <a:rPr lang="en-US" altLang="zh-CN" sz="1600" b="1" dirty="0">
                  <a:solidFill>
                    <a:srgbClr val="FFFFFF"/>
                  </a:solidFill>
                  <a:latin typeface="微软雅黑" panose="020B0503020204020204" pitchFamily="34" charset="-122"/>
                  <a:ea typeface="微软雅黑" panose="020B0503020204020204" pitchFamily="34" charset="-122"/>
                </a:rPr>
                <a:t>Part 1- </a:t>
              </a:r>
              <a:r>
                <a:rPr lang="zh-CN" altLang="en-US" sz="1600" b="1" dirty="0">
                  <a:solidFill>
                    <a:srgbClr val="FFFFFF"/>
                  </a:solidFill>
                  <a:latin typeface="微软雅黑" panose="020B0503020204020204" pitchFamily="34" charset="-122"/>
                  <a:ea typeface="微软雅黑" panose="020B0503020204020204" pitchFamily="34" charset="-122"/>
                  <a:sym typeface="+mn-ea"/>
                </a:rPr>
                <a:t>Difficulties</a:t>
              </a:r>
              <a:endParaRPr lang="zh-CN" altLang="en-US" sz="1600" b="1" dirty="0">
                <a:solidFill>
                  <a:srgbClr val="FFFFFF"/>
                </a:solidFill>
                <a:latin typeface="微软雅黑" panose="020B0503020204020204" pitchFamily="34" charset="-122"/>
                <a:ea typeface="微软雅黑" panose="020B0503020204020204" pitchFamily="34" charset="-122"/>
                <a:sym typeface="+mn-ea"/>
              </a:endParaRPr>
            </a:p>
            <a:p>
              <a:pPr algn="ctr"/>
              <a:r>
                <a:rPr lang="en-US" altLang="zh-CN" sz="3200" b="1" dirty="0">
                  <a:solidFill>
                    <a:srgbClr val="FFFFFF"/>
                  </a:solidFill>
                  <a:latin typeface="微软雅黑" panose="020B0503020204020204" pitchFamily="34" charset="-122"/>
                  <a:ea typeface="微软雅黑" panose="020B0503020204020204" pitchFamily="34" charset="-122"/>
                </a:rPr>
                <a:t>Causes</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grpSp>
        <p:nvGrpSpPr>
          <p:cNvPr id="23" name="组 22"/>
          <p:cNvGrpSpPr/>
          <p:nvPr/>
        </p:nvGrpSpPr>
        <p:grpSpPr>
          <a:xfrm>
            <a:off x="976728" y="4013187"/>
            <a:ext cx="5934075" cy="1825625"/>
            <a:chOff x="1351487" y="1287868"/>
            <a:chExt cx="5934075" cy="1825625"/>
          </a:xfrm>
        </p:grpSpPr>
        <p:sp>
          <p:nvSpPr>
            <p:cNvPr id="24" name="矩形 23"/>
            <p:cNvSpPr/>
            <p:nvPr/>
          </p:nvSpPr>
          <p:spPr>
            <a:xfrm>
              <a:off x="4007692" y="1287868"/>
              <a:ext cx="3277870" cy="182562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0000"/>
                </a:solidFill>
                <a:latin typeface="Century Gothic" panose="020B0502020202020204"/>
                <a:ea typeface="微软雅黑" panose="020B0503020204020204" pitchFamily="34" charset="-122"/>
              </a:endParaRPr>
            </a:p>
          </p:txBody>
        </p:sp>
        <p:sp>
          <p:nvSpPr>
            <p:cNvPr id="26" name="五边形 25"/>
            <p:cNvSpPr/>
            <p:nvPr/>
          </p:nvSpPr>
          <p:spPr>
            <a:xfrm>
              <a:off x="1351487" y="1667987"/>
              <a:ext cx="2655449" cy="90281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CN" sz="1865" dirty="0">
                <a:solidFill>
                  <a:srgbClr val="FFFFFF"/>
                </a:solidFill>
                <a:latin typeface="Century Gothic" panose="020B0502020202020204"/>
                <a:ea typeface="微软雅黑" panose="020B0503020204020204" pitchFamily="34" charset="-122"/>
              </a:endParaRPr>
            </a:p>
          </p:txBody>
        </p:sp>
        <p:sp>
          <p:nvSpPr>
            <p:cNvPr id="27" name="矩形 26"/>
            <p:cNvSpPr/>
            <p:nvPr/>
          </p:nvSpPr>
          <p:spPr>
            <a:xfrm>
              <a:off x="1358471" y="1689823"/>
              <a:ext cx="2656205" cy="829945"/>
            </a:xfrm>
            <a:prstGeom prst="rect">
              <a:avLst/>
            </a:prstGeom>
          </p:spPr>
          <p:txBody>
            <a:bodyPr wrap="square">
              <a:spAutoFit/>
            </a:bodyPr>
            <a:lstStyle/>
            <a:p>
              <a:r>
                <a:rPr lang="en-US" altLang="zh-CN" sz="1600" b="1" dirty="0">
                  <a:solidFill>
                    <a:srgbClr val="FFFFFF"/>
                  </a:solidFill>
                  <a:latin typeface="微软雅黑" panose="020B0503020204020204" pitchFamily="34" charset="-122"/>
                  <a:ea typeface="微软雅黑" panose="020B0503020204020204" pitchFamily="34" charset="-122"/>
                </a:rPr>
                <a:t>Part 2 - </a:t>
              </a:r>
              <a:r>
                <a:rPr lang="zh-CN" altLang="en-US" sz="1600" b="1" dirty="0">
                  <a:solidFill>
                    <a:srgbClr val="FFFFFF"/>
                  </a:solidFill>
                  <a:latin typeface="微软雅黑" panose="020B0503020204020204" pitchFamily="34" charset="-122"/>
                  <a:ea typeface="微软雅黑" panose="020B0503020204020204" pitchFamily="34" charset="-122"/>
                  <a:sym typeface="+mn-ea"/>
                </a:rPr>
                <a:t>Helps</a:t>
              </a:r>
              <a:endParaRPr lang="zh-CN" altLang="en-US" sz="1600" b="1" dirty="0">
                <a:solidFill>
                  <a:srgbClr val="FFFFFF"/>
                </a:solidFill>
                <a:latin typeface="微软雅黑" panose="020B0503020204020204" pitchFamily="34" charset="-122"/>
                <a:ea typeface="微软雅黑" panose="020B0503020204020204" pitchFamily="34" charset="-122"/>
              </a:endParaRPr>
            </a:p>
            <a:p>
              <a:pPr algn="ctr"/>
              <a:r>
                <a:rPr lang="en-US" altLang="zh-CN" sz="3200" b="1" dirty="0">
                  <a:solidFill>
                    <a:srgbClr val="FFFFFF"/>
                  </a:solidFill>
                  <a:latin typeface="微软雅黑" panose="020B0503020204020204" pitchFamily="34" charset="-122"/>
                  <a:ea typeface="微软雅黑" panose="020B0503020204020204" pitchFamily="34" charset="-122"/>
                </a:rPr>
                <a:t>Effects</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grpSp>
        <p:nvGrpSpPr>
          <p:cNvPr id="28" name="组 27"/>
          <p:cNvGrpSpPr/>
          <p:nvPr/>
        </p:nvGrpSpPr>
        <p:grpSpPr>
          <a:xfrm>
            <a:off x="7663180" y="973057"/>
            <a:ext cx="4306570" cy="5714128"/>
            <a:chOff x="1350851" y="1291432"/>
            <a:chExt cx="3378599" cy="4580723"/>
          </a:xfrm>
        </p:grpSpPr>
        <p:sp>
          <p:nvSpPr>
            <p:cNvPr id="29" name="矩形 28"/>
            <p:cNvSpPr/>
            <p:nvPr/>
          </p:nvSpPr>
          <p:spPr>
            <a:xfrm>
              <a:off x="1350851" y="2347741"/>
              <a:ext cx="3378599" cy="3524414"/>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0000"/>
                </a:solidFill>
                <a:latin typeface="Century Gothic" panose="020B0502020202020204"/>
                <a:ea typeface="微软雅黑" panose="020B0503020204020204" pitchFamily="34" charset="-122"/>
              </a:endParaRPr>
            </a:p>
          </p:txBody>
        </p:sp>
        <p:sp>
          <p:nvSpPr>
            <p:cNvPr id="31" name="五边形 30"/>
            <p:cNvSpPr/>
            <p:nvPr/>
          </p:nvSpPr>
          <p:spPr>
            <a:xfrm>
              <a:off x="1350852" y="1291432"/>
              <a:ext cx="2655449" cy="90281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CN" sz="1865" dirty="0">
                <a:solidFill>
                  <a:srgbClr val="FFFFFF"/>
                </a:solidFill>
                <a:latin typeface="Century Gothic" panose="020B0502020202020204"/>
                <a:ea typeface="微软雅黑" panose="020B0503020204020204" pitchFamily="34" charset="-122"/>
              </a:endParaRPr>
            </a:p>
          </p:txBody>
        </p:sp>
        <p:sp>
          <p:nvSpPr>
            <p:cNvPr id="32" name="矩形 31"/>
            <p:cNvSpPr/>
            <p:nvPr/>
          </p:nvSpPr>
          <p:spPr>
            <a:xfrm>
              <a:off x="1351409" y="1352837"/>
              <a:ext cx="2654935" cy="780369"/>
            </a:xfrm>
            <a:prstGeom prst="rect">
              <a:avLst/>
            </a:prstGeom>
          </p:spPr>
          <p:txBody>
            <a:bodyPr wrap="square">
              <a:spAutoFit/>
            </a:bodyPr>
            <a:lstStyle/>
            <a:p>
              <a:pPr fontAlgn="auto">
                <a:lnSpc>
                  <a:spcPts val="3440"/>
                </a:lnSpc>
              </a:pPr>
              <a:r>
                <a:rPr lang="en-US" altLang="zh-CN" sz="3200" b="1" dirty="0">
                  <a:solidFill>
                    <a:srgbClr val="FFFFFF"/>
                  </a:solidFill>
                  <a:latin typeface="微软雅黑" panose="020B0503020204020204" pitchFamily="34" charset="-122"/>
                  <a:ea typeface="微软雅黑" panose="020B0503020204020204" pitchFamily="34" charset="-122"/>
                </a:rPr>
                <a:t>The whole </a:t>
              </a:r>
              <a:endParaRPr lang="en-US" altLang="zh-CN" sz="3200" b="1" dirty="0">
                <a:solidFill>
                  <a:srgbClr val="FFFFFF"/>
                </a:solidFill>
                <a:latin typeface="微软雅黑" panose="020B0503020204020204" pitchFamily="34" charset="-122"/>
                <a:ea typeface="微软雅黑" panose="020B0503020204020204" pitchFamily="34" charset="-122"/>
              </a:endParaRPr>
            </a:p>
            <a:p>
              <a:pPr fontAlgn="auto">
                <a:lnSpc>
                  <a:spcPts val="3440"/>
                </a:lnSpc>
              </a:pPr>
              <a:r>
                <a:rPr lang="en-US" altLang="zh-CN" sz="3200" b="1" dirty="0">
                  <a:solidFill>
                    <a:srgbClr val="FFFFFF"/>
                  </a:solidFill>
                  <a:latin typeface="微软雅黑" panose="020B0503020204020204" pitchFamily="34" charset="-122"/>
                  <a:ea typeface="微软雅黑" panose="020B0503020204020204" pitchFamily="34" charset="-122"/>
                </a:rPr>
                <a:t>sentence</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475615" y="3152775"/>
            <a:ext cx="7410450" cy="370840"/>
          </a:xfrm>
          <a:prstGeom prst="rect">
            <a:avLst/>
          </a:prstGeom>
          <a:noFill/>
        </p:spPr>
        <p:txBody>
          <a:bodyPr wrap="square" rtlCol="0" anchor="t">
            <a:spAutoFit/>
          </a:bodyPr>
          <a:p>
            <a:pPr>
              <a:lnSpc>
                <a:spcPct val="130000"/>
              </a:lnSpc>
              <a:spcBef>
                <a:spcPts val="600"/>
              </a:spcBef>
            </a:pPr>
            <a:r>
              <a:rPr lang="zh-CN" altLang="en-US" sz="1400" b="1" kern="0" dirty="0">
                <a:latin typeface="微软雅黑" panose="020B0503020204020204" pitchFamily="34" charset="-122"/>
                <a:ea typeface="微软雅黑" panose="020B0503020204020204" pitchFamily="34" charset="-122"/>
                <a:cs typeface="+mn-ea"/>
                <a:sym typeface="+mn-lt"/>
              </a:rPr>
              <a:t>the English corner  themed  "Cultural Exchange between China and the West"</a:t>
            </a:r>
            <a:endParaRPr lang="zh-CN" altLang="en-US" sz="1400" b="1" kern="0" dirty="0">
              <a:latin typeface="微软雅黑" panose="020B0503020204020204" pitchFamily="34" charset="-122"/>
              <a:ea typeface="微软雅黑" panose="020B0503020204020204" pitchFamily="34" charset="-122"/>
              <a:cs typeface="+mn-ea"/>
              <a:sym typeface="+mn-lt"/>
            </a:endParaRPr>
          </a:p>
        </p:txBody>
      </p:sp>
      <p:sp>
        <p:nvSpPr>
          <p:cNvPr id="4" name="文本框 8"/>
          <p:cNvSpPr txBox="1"/>
          <p:nvPr/>
        </p:nvSpPr>
        <p:spPr>
          <a:xfrm>
            <a:off x="3535045" y="1165860"/>
            <a:ext cx="3375660" cy="1291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b="1" dirty="0">
                <a:solidFill>
                  <a:schemeClr val="accent1"/>
                </a:solidFill>
                <a:latin typeface="微软雅黑" panose="020B0503020204020204" pitchFamily="34" charset="-122"/>
                <a:ea typeface="微软雅黑" panose="020B0503020204020204" pitchFamily="34" charset="-122"/>
              </a:rPr>
              <a:t>messed up with </a:t>
            </a:r>
            <a:r>
              <a:rPr lang="zh-CN" altLang="en-US" sz="2000" b="1" dirty="0">
                <a:solidFill>
                  <a:schemeClr val="accent1"/>
                </a:solidFill>
                <a:latin typeface="微软雅黑" panose="020B0503020204020204" pitchFamily="34" charset="-122"/>
                <a:ea typeface="微软雅黑" panose="020B0503020204020204" pitchFamily="34" charset="-122"/>
                <a:sym typeface="+mn-ea"/>
              </a:rPr>
              <a:t> cross-culture understanding </a:t>
            </a:r>
            <a:r>
              <a:rPr lang="zh-CN" altLang="en-US" sz="2000" b="1" dirty="0">
                <a:solidFill>
                  <a:schemeClr val="accent1"/>
                </a:solidFill>
                <a:latin typeface="微软雅黑" panose="020B0503020204020204" pitchFamily="34" charset="-122"/>
                <a:ea typeface="微软雅黑" panose="020B0503020204020204" pitchFamily="34" charset="-122"/>
              </a:rPr>
              <a:t>obstacles </a:t>
            </a:r>
            <a:endParaRPr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632933" y="4016997"/>
            <a:ext cx="3277870" cy="1691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b="1" dirty="0">
                <a:solidFill>
                  <a:srgbClr val="FFC000"/>
                </a:solidFill>
                <a:latin typeface="微软雅黑" panose="020B0503020204020204" pitchFamily="34" charset="-122"/>
                <a:ea typeface="微软雅黑" panose="020B0503020204020204" pitchFamily="34" charset="-122"/>
              </a:rPr>
              <a:t>appreciate literary works and embrace diverse cultures, savour authentic English. </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6" name="文本框 8"/>
          <p:cNvSpPr txBox="1"/>
          <p:nvPr/>
        </p:nvSpPr>
        <p:spPr>
          <a:xfrm>
            <a:off x="7675245" y="2242874"/>
            <a:ext cx="4306570" cy="44926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2000" b="1" dirty="0">
                <a:solidFill>
                  <a:schemeClr val="accent1"/>
                </a:solidFill>
                <a:latin typeface="微软雅黑" panose="020B0503020204020204" pitchFamily="34" charset="-122"/>
                <a:ea typeface="微软雅黑" panose="020B0503020204020204" pitchFamily="34" charset="-122"/>
                <a:sym typeface="+mn-ea"/>
              </a:rPr>
              <a:t>M</a:t>
            </a:r>
            <a:r>
              <a:rPr lang="zh-CN" altLang="en-US" sz="2000" b="1" dirty="0">
                <a:solidFill>
                  <a:schemeClr val="accent1"/>
                </a:solidFill>
                <a:latin typeface="微软雅黑" panose="020B0503020204020204" pitchFamily="34" charset="-122"/>
                <a:ea typeface="微软雅黑" panose="020B0503020204020204" pitchFamily="34" charset="-122"/>
                <a:sym typeface="+mn-ea"/>
              </a:rPr>
              <a:t>essed up with  cross-culture understanding obstacles</a:t>
            </a:r>
            <a:r>
              <a:rPr lang="en-US" altLang="zh-CN" sz="2000" b="1" dirty="0">
                <a:solidFill>
                  <a:schemeClr val="accent1"/>
                </a:solidFill>
                <a:latin typeface="微软雅黑" panose="020B0503020204020204" pitchFamily="34" charset="-122"/>
                <a:ea typeface="微软雅黑" panose="020B0503020204020204" pitchFamily="34" charset="-122"/>
                <a:sym typeface="+mn-ea"/>
              </a:rPr>
              <a:t>, </a:t>
            </a:r>
            <a:r>
              <a:rPr lang="zh-CN" altLang="en-US" sz="2000" b="1" dirty="0">
                <a:solidFill>
                  <a:srgbClr val="FFC000"/>
                </a:solidFill>
                <a:latin typeface="微软雅黑" panose="020B0503020204020204" pitchFamily="34" charset="-122"/>
                <a:ea typeface="微软雅黑" panose="020B0503020204020204" pitchFamily="34" charset="-122"/>
                <a:sym typeface="+mn-ea"/>
              </a:rPr>
              <a:t>we appreciated literary works and savoured authentic English under your guidance, embracing diverse cultures. </a:t>
            </a:r>
            <a:r>
              <a:rPr sz="2000" b="1" dirty="0">
                <a:solidFill>
                  <a:schemeClr val="accent3"/>
                </a:solidFill>
                <a:latin typeface="微软雅黑" panose="020B0503020204020204" pitchFamily="34" charset="-122"/>
                <a:ea typeface="微软雅黑" panose="020B0503020204020204" pitchFamily="34" charset="-122"/>
              </a:rPr>
              <a:t>With cross-cultural notions and visions exchang</a:t>
            </a:r>
            <a:r>
              <a:rPr lang="en-US" sz="2000" b="1" dirty="0">
                <a:solidFill>
                  <a:schemeClr val="accent3"/>
                </a:solidFill>
                <a:latin typeface="微软雅黑" panose="020B0503020204020204" pitchFamily="34" charset="-122"/>
                <a:ea typeface="微软雅黑" panose="020B0503020204020204" pitchFamily="34" charset="-122"/>
              </a:rPr>
              <a:t>ed</a:t>
            </a:r>
            <a:r>
              <a:rPr sz="2000" b="1" dirty="0">
                <a:solidFill>
                  <a:schemeClr val="accent3"/>
                </a:solidFill>
                <a:latin typeface="微软雅黑" panose="020B0503020204020204" pitchFamily="34" charset="-122"/>
                <a:ea typeface="微软雅黑" panose="020B0503020204020204" pitchFamily="34" charset="-122"/>
              </a:rPr>
              <a:t>, </a:t>
            </a:r>
            <a:r>
              <a:rPr lang="en-US" sz="2000" b="1" dirty="0">
                <a:solidFill>
                  <a:schemeClr val="accent3"/>
                </a:solidFill>
                <a:latin typeface="微软雅黑" panose="020B0503020204020204" pitchFamily="34" charset="-122"/>
                <a:ea typeface="微软雅黑" panose="020B0503020204020204" pitchFamily="34" charset="-122"/>
              </a:rPr>
              <a:t>our</a:t>
            </a:r>
            <a:r>
              <a:rPr sz="2000" b="1" dirty="0">
                <a:solidFill>
                  <a:schemeClr val="accent3"/>
                </a:solidFill>
                <a:latin typeface="微软雅黑" panose="020B0503020204020204" pitchFamily="34" charset="-122"/>
                <a:ea typeface="微软雅黑" panose="020B0503020204020204" pitchFamily="34" charset="-122"/>
              </a:rPr>
              <a:t> knowledge scope was enriched and our friendship has been flourishing!</a:t>
            </a:r>
            <a:endParaRPr sz="2000" b="1" dirty="0">
              <a:solidFill>
                <a:schemeClr val="accent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1000" fill="hold"/>
                                        <p:tgtEl>
                                          <p:spTgt spid="33"/>
                                        </p:tgtEl>
                                        <p:attrNameLst>
                                          <p:attrName>ppt_x</p:attrName>
                                        </p:attrNameLst>
                                      </p:cBhvr>
                                      <p:tavLst>
                                        <p:tav tm="0">
                                          <p:val>
                                            <p:strVal val="#ppt_x-.2"/>
                                          </p:val>
                                        </p:tav>
                                        <p:tav tm="100000">
                                          <p:val>
                                            <p:strVal val="#ppt_x"/>
                                          </p:val>
                                        </p:tav>
                                      </p:tavLst>
                                    </p:anim>
                                    <p:anim calcmode="lin" valueType="num">
                                      <p:cBhvr>
                                        <p:cTn id="22"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3"/>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2"/>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 32"/>
          <p:cNvGrpSpPr/>
          <p:nvPr/>
        </p:nvGrpSpPr>
        <p:grpSpPr>
          <a:xfrm>
            <a:off x="364490" y="2848610"/>
            <a:ext cx="7624445" cy="1168400"/>
            <a:chOff x="1227882" y="3136900"/>
            <a:chExt cx="10227517" cy="1168400"/>
          </a:xfrm>
        </p:grpSpPr>
        <p:sp>
          <p:nvSpPr>
            <p:cNvPr id="34" name="右箭头 33"/>
            <p:cNvSpPr/>
            <p:nvPr/>
          </p:nvSpPr>
          <p:spPr>
            <a:xfrm>
              <a:off x="1227882" y="3136900"/>
              <a:ext cx="10227517" cy="1168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grpSp>
          <p:nvGrpSpPr>
            <p:cNvPr id="35" name="组 34"/>
            <p:cNvGrpSpPr/>
            <p:nvPr/>
          </p:nvGrpSpPr>
          <p:grpSpPr>
            <a:xfrm>
              <a:off x="1227882" y="3416300"/>
              <a:ext cx="9656018" cy="571500"/>
              <a:chOff x="1" y="2266932"/>
              <a:chExt cx="12192000" cy="1446549"/>
            </a:xfrm>
          </p:grpSpPr>
          <p:sp>
            <p:nvSpPr>
              <p:cNvPr id="36" name="矩形 35"/>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7" name="矩形 36"/>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8" name="矩形 37"/>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grpSp>
      </p:grpSp>
      <p:sp>
        <p:nvSpPr>
          <p:cNvPr id="2" name="文本占位符 1"/>
          <p:cNvSpPr>
            <a:spLocks noGrp="1"/>
          </p:cNvSpPr>
          <p:nvPr>
            <p:ph type="body" sz="quarter" idx="10"/>
          </p:nvPr>
        </p:nvSpPr>
        <p:spPr>
          <a:xfrm>
            <a:off x="1228090" y="182245"/>
            <a:ext cx="5682615" cy="529590"/>
          </a:xfrm>
        </p:spPr>
        <p:txBody>
          <a:bodyPr/>
          <a:lstStyle/>
          <a:p>
            <a:r>
              <a:rPr kumimoji="1" lang="zh-CN" altLang="en-US" dirty="0"/>
              <a:t>Causality- make sentences logical</a:t>
            </a:r>
            <a:endParaRPr kumimoji="1" lang="zh-CN" altLang="en-US" dirty="0"/>
          </a:p>
        </p:txBody>
      </p:sp>
      <p:grpSp>
        <p:nvGrpSpPr>
          <p:cNvPr id="18" name="组 17"/>
          <p:cNvGrpSpPr/>
          <p:nvPr/>
        </p:nvGrpSpPr>
        <p:grpSpPr>
          <a:xfrm>
            <a:off x="983615" y="929005"/>
            <a:ext cx="6074410" cy="1915160"/>
            <a:chOff x="1350851" y="860513"/>
            <a:chExt cx="6554761" cy="1915160"/>
          </a:xfrm>
        </p:grpSpPr>
        <p:sp>
          <p:nvSpPr>
            <p:cNvPr id="19" name="矩形 18"/>
            <p:cNvSpPr/>
            <p:nvPr/>
          </p:nvSpPr>
          <p:spPr>
            <a:xfrm>
              <a:off x="4006621" y="860513"/>
              <a:ext cx="3898991" cy="191516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0000"/>
                </a:solidFill>
                <a:latin typeface="Century Gothic" panose="020B0502020202020204"/>
                <a:ea typeface="微软雅黑" panose="020B0503020204020204" pitchFamily="34" charset="-122"/>
              </a:endParaRPr>
            </a:p>
          </p:txBody>
        </p:sp>
        <p:sp>
          <p:nvSpPr>
            <p:cNvPr id="21" name="五边形 20"/>
            <p:cNvSpPr/>
            <p:nvPr/>
          </p:nvSpPr>
          <p:spPr>
            <a:xfrm>
              <a:off x="1350852" y="1291432"/>
              <a:ext cx="2655449" cy="90281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CN" sz="1865" dirty="0">
                <a:solidFill>
                  <a:srgbClr val="FFFFFF"/>
                </a:solidFill>
                <a:latin typeface="Century Gothic" panose="020B0502020202020204"/>
                <a:ea typeface="微软雅黑" panose="020B0503020204020204" pitchFamily="34" charset="-122"/>
              </a:endParaRPr>
            </a:p>
          </p:txBody>
        </p:sp>
        <p:sp>
          <p:nvSpPr>
            <p:cNvPr id="22" name="矩形 21"/>
            <p:cNvSpPr/>
            <p:nvPr/>
          </p:nvSpPr>
          <p:spPr>
            <a:xfrm>
              <a:off x="1350851" y="1287868"/>
              <a:ext cx="2230267" cy="829945"/>
            </a:xfrm>
            <a:prstGeom prst="rect">
              <a:avLst/>
            </a:prstGeom>
          </p:spPr>
          <p:txBody>
            <a:bodyPr wrap="square">
              <a:spAutoFit/>
            </a:bodyPr>
            <a:lstStyle/>
            <a:p>
              <a:r>
                <a:rPr lang="en-US" altLang="zh-CN" sz="1600" b="1" dirty="0">
                  <a:solidFill>
                    <a:srgbClr val="FFFFFF"/>
                  </a:solidFill>
                  <a:latin typeface="微软雅黑" panose="020B0503020204020204" pitchFamily="34" charset="-122"/>
                  <a:ea typeface="微软雅黑" panose="020B0503020204020204" pitchFamily="34" charset="-122"/>
                </a:rPr>
                <a:t>Part 1- </a:t>
              </a:r>
              <a:r>
                <a:rPr lang="zh-CN" altLang="en-US" sz="1600" b="1" dirty="0">
                  <a:solidFill>
                    <a:srgbClr val="FFFFFF"/>
                  </a:solidFill>
                  <a:latin typeface="微软雅黑" panose="020B0503020204020204" pitchFamily="34" charset="-122"/>
                  <a:ea typeface="微软雅黑" panose="020B0503020204020204" pitchFamily="34" charset="-122"/>
                  <a:sym typeface="+mn-ea"/>
                </a:rPr>
                <a:t>Difficulties</a:t>
              </a:r>
              <a:endParaRPr lang="zh-CN" altLang="en-US" sz="1600" b="1" dirty="0">
                <a:solidFill>
                  <a:srgbClr val="FFFFFF"/>
                </a:solidFill>
                <a:latin typeface="微软雅黑" panose="020B0503020204020204" pitchFamily="34" charset="-122"/>
                <a:ea typeface="微软雅黑" panose="020B0503020204020204" pitchFamily="34" charset="-122"/>
                <a:sym typeface="+mn-ea"/>
              </a:endParaRPr>
            </a:p>
            <a:p>
              <a:pPr algn="ctr"/>
              <a:r>
                <a:rPr lang="en-US" altLang="zh-CN" sz="3200" b="1" dirty="0">
                  <a:solidFill>
                    <a:srgbClr val="FFFFFF"/>
                  </a:solidFill>
                  <a:latin typeface="微软雅黑" panose="020B0503020204020204" pitchFamily="34" charset="-122"/>
                  <a:ea typeface="微软雅黑" panose="020B0503020204020204" pitchFamily="34" charset="-122"/>
                </a:rPr>
                <a:t>Causes</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grpSp>
        <p:nvGrpSpPr>
          <p:cNvPr id="23" name="组 22"/>
          <p:cNvGrpSpPr/>
          <p:nvPr/>
        </p:nvGrpSpPr>
        <p:grpSpPr>
          <a:xfrm>
            <a:off x="976630" y="4013200"/>
            <a:ext cx="6081395" cy="2096135"/>
            <a:chOff x="1351487" y="1287868"/>
            <a:chExt cx="6545580" cy="2096135"/>
          </a:xfrm>
        </p:grpSpPr>
        <p:sp>
          <p:nvSpPr>
            <p:cNvPr id="24" name="矩形 23"/>
            <p:cNvSpPr/>
            <p:nvPr/>
          </p:nvSpPr>
          <p:spPr>
            <a:xfrm>
              <a:off x="4007692" y="1287868"/>
              <a:ext cx="3889375" cy="209613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0000"/>
                </a:solidFill>
                <a:latin typeface="Century Gothic" panose="020B0502020202020204"/>
                <a:ea typeface="微软雅黑" panose="020B0503020204020204" pitchFamily="34" charset="-122"/>
              </a:endParaRPr>
            </a:p>
          </p:txBody>
        </p:sp>
        <p:sp>
          <p:nvSpPr>
            <p:cNvPr id="26" name="五边形 25"/>
            <p:cNvSpPr/>
            <p:nvPr/>
          </p:nvSpPr>
          <p:spPr>
            <a:xfrm>
              <a:off x="1351487" y="1667987"/>
              <a:ext cx="2655449" cy="90281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CN" sz="1865" dirty="0">
                <a:solidFill>
                  <a:srgbClr val="FFFFFF"/>
                </a:solidFill>
                <a:latin typeface="Century Gothic" panose="020B0502020202020204"/>
                <a:ea typeface="微软雅黑" panose="020B0503020204020204" pitchFamily="34" charset="-122"/>
              </a:endParaRPr>
            </a:p>
          </p:txBody>
        </p:sp>
        <p:sp>
          <p:nvSpPr>
            <p:cNvPr id="27" name="矩形 26"/>
            <p:cNvSpPr/>
            <p:nvPr/>
          </p:nvSpPr>
          <p:spPr>
            <a:xfrm>
              <a:off x="1358471" y="1710778"/>
              <a:ext cx="2656205" cy="829945"/>
            </a:xfrm>
            <a:prstGeom prst="rect">
              <a:avLst/>
            </a:prstGeom>
          </p:spPr>
          <p:txBody>
            <a:bodyPr wrap="square">
              <a:spAutoFit/>
            </a:bodyPr>
            <a:lstStyle/>
            <a:p>
              <a:r>
                <a:rPr lang="en-US" altLang="zh-CN" sz="1600" b="1" dirty="0">
                  <a:solidFill>
                    <a:srgbClr val="FFFFFF"/>
                  </a:solidFill>
                  <a:latin typeface="微软雅黑" panose="020B0503020204020204" pitchFamily="34" charset="-122"/>
                  <a:ea typeface="微软雅黑" panose="020B0503020204020204" pitchFamily="34" charset="-122"/>
                </a:rPr>
                <a:t>Part 2 - </a:t>
              </a:r>
              <a:r>
                <a:rPr lang="zh-CN" altLang="en-US" sz="1600" b="1" dirty="0">
                  <a:solidFill>
                    <a:srgbClr val="FFFFFF"/>
                  </a:solidFill>
                  <a:latin typeface="微软雅黑" panose="020B0503020204020204" pitchFamily="34" charset="-122"/>
                  <a:ea typeface="微软雅黑" panose="020B0503020204020204" pitchFamily="34" charset="-122"/>
                  <a:sym typeface="+mn-ea"/>
                </a:rPr>
                <a:t>Helps</a:t>
              </a:r>
              <a:endParaRPr lang="zh-CN" altLang="en-US" sz="1600" b="1" dirty="0">
                <a:solidFill>
                  <a:srgbClr val="FFFFFF"/>
                </a:solidFill>
                <a:latin typeface="微软雅黑" panose="020B0503020204020204" pitchFamily="34" charset="-122"/>
                <a:ea typeface="微软雅黑" panose="020B0503020204020204" pitchFamily="34" charset="-122"/>
              </a:endParaRPr>
            </a:p>
            <a:p>
              <a:pPr algn="ctr"/>
              <a:r>
                <a:rPr lang="en-US" altLang="zh-CN" sz="3200" b="1" dirty="0">
                  <a:solidFill>
                    <a:srgbClr val="FFFFFF"/>
                  </a:solidFill>
                  <a:latin typeface="微软雅黑" panose="020B0503020204020204" pitchFamily="34" charset="-122"/>
                  <a:ea typeface="微软雅黑" panose="020B0503020204020204" pitchFamily="34" charset="-122"/>
                </a:rPr>
                <a:t>Effects</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grpSp>
        <p:nvGrpSpPr>
          <p:cNvPr id="28" name="组 27"/>
          <p:cNvGrpSpPr/>
          <p:nvPr/>
        </p:nvGrpSpPr>
        <p:grpSpPr>
          <a:xfrm>
            <a:off x="7988935" y="813043"/>
            <a:ext cx="4020185" cy="5616332"/>
            <a:chOff x="1240325" y="1291432"/>
            <a:chExt cx="3498698" cy="4777114"/>
          </a:xfrm>
        </p:grpSpPr>
        <p:sp>
          <p:nvSpPr>
            <p:cNvPr id="29" name="矩形 28"/>
            <p:cNvSpPr/>
            <p:nvPr/>
          </p:nvSpPr>
          <p:spPr>
            <a:xfrm>
              <a:off x="1240325" y="2347691"/>
              <a:ext cx="3498698" cy="3720855"/>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0000"/>
                </a:solidFill>
                <a:latin typeface="Century Gothic" panose="020B0502020202020204"/>
                <a:ea typeface="微软雅黑" panose="020B0503020204020204" pitchFamily="34" charset="-122"/>
              </a:endParaRPr>
            </a:p>
          </p:txBody>
        </p:sp>
        <p:sp>
          <p:nvSpPr>
            <p:cNvPr id="31" name="五边形 30"/>
            <p:cNvSpPr/>
            <p:nvPr/>
          </p:nvSpPr>
          <p:spPr>
            <a:xfrm>
              <a:off x="1350852" y="1291432"/>
              <a:ext cx="2655449" cy="90281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CN" sz="1865" dirty="0">
                <a:solidFill>
                  <a:srgbClr val="FFFFFF"/>
                </a:solidFill>
                <a:latin typeface="Century Gothic" panose="020B0502020202020204"/>
                <a:ea typeface="微软雅黑" panose="020B0503020204020204" pitchFamily="34" charset="-122"/>
              </a:endParaRPr>
            </a:p>
          </p:txBody>
        </p:sp>
        <p:sp>
          <p:nvSpPr>
            <p:cNvPr id="32" name="矩形 31"/>
            <p:cNvSpPr/>
            <p:nvPr/>
          </p:nvSpPr>
          <p:spPr>
            <a:xfrm>
              <a:off x="1351534" y="1366302"/>
              <a:ext cx="2654935" cy="827997"/>
            </a:xfrm>
            <a:prstGeom prst="rect">
              <a:avLst/>
            </a:prstGeom>
          </p:spPr>
          <p:txBody>
            <a:bodyPr wrap="square">
              <a:spAutoFit/>
            </a:bodyPr>
            <a:lstStyle/>
            <a:p>
              <a:pPr fontAlgn="auto">
                <a:lnSpc>
                  <a:spcPts val="3440"/>
                </a:lnSpc>
              </a:pPr>
              <a:r>
                <a:rPr lang="en-US" altLang="zh-CN" sz="3200" b="1" dirty="0">
                  <a:solidFill>
                    <a:srgbClr val="FFFFFF"/>
                  </a:solidFill>
                  <a:latin typeface="微软雅黑" panose="020B0503020204020204" pitchFamily="34" charset="-122"/>
                  <a:ea typeface="微软雅黑" panose="020B0503020204020204" pitchFamily="34" charset="-122"/>
                </a:rPr>
                <a:t>The whole </a:t>
              </a:r>
              <a:endParaRPr lang="en-US" altLang="zh-CN" sz="3200" b="1" dirty="0">
                <a:solidFill>
                  <a:srgbClr val="FFFFFF"/>
                </a:solidFill>
                <a:latin typeface="微软雅黑" panose="020B0503020204020204" pitchFamily="34" charset="-122"/>
                <a:ea typeface="微软雅黑" panose="020B0503020204020204" pitchFamily="34" charset="-122"/>
              </a:endParaRPr>
            </a:p>
            <a:p>
              <a:pPr fontAlgn="auto">
                <a:lnSpc>
                  <a:spcPts val="3440"/>
                </a:lnSpc>
              </a:pPr>
              <a:r>
                <a:rPr lang="en-US" altLang="zh-CN" sz="3200" b="1" dirty="0">
                  <a:solidFill>
                    <a:srgbClr val="FFFFFF"/>
                  </a:solidFill>
                  <a:latin typeface="微软雅黑" panose="020B0503020204020204" pitchFamily="34" charset="-122"/>
                  <a:ea typeface="微软雅黑" panose="020B0503020204020204" pitchFamily="34" charset="-122"/>
                </a:rPr>
                <a:t>sentence</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364490" y="3243580"/>
            <a:ext cx="7410450" cy="370840"/>
          </a:xfrm>
          <a:prstGeom prst="rect">
            <a:avLst/>
          </a:prstGeom>
          <a:noFill/>
        </p:spPr>
        <p:txBody>
          <a:bodyPr wrap="square" rtlCol="0" anchor="t">
            <a:spAutoFit/>
          </a:bodyPr>
          <a:p>
            <a:pPr>
              <a:lnSpc>
                <a:spcPct val="130000"/>
              </a:lnSpc>
              <a:spcBef>
                <a:spcPts val="600"/>
              </a:spcBef>
            </a:pPr>
            <a:r>
              <a:rPr lang="zh-CN" altLang="en-US" sz="1400" b="1" kern="0" dirty="0">
                <a:latin typeface="微软雅黑" panose="020B0503020204020204" pitchFamily="34" charset="-122"/>
                <a:ea typeface="微软雅黑" panose="020B0503020204020204" pitchFamily="34" charset="-122"/>
                <a:cs typeface="+mn-ea"/>
                <a:sym typeface="+mn-lt"/>
              </a:rPr>
              <a:t>the English corner  themed  "Cultural Exchange between China and the West"</a:t>
            </a:r>
            <a:endParaRPr lang="zh-CN" altLang="en-US" sz="1400" b="1" kern="0" dirty="0">
              <a:latin typeface="微软雅黑" panose="020B0503020204020204" pitchFamily="34" charset="-122"/>
              <a:ea typeface="微软雅黑" panose="020B0503020204020204" pitchFamily="34" charset="-122"/>
              <a:cs typeface="+mn-ea"/>
              <a:sym typeface="+mn-lt"/>
            </a:endParaRPr>
          </a:p>
        </p:txBody>
      </p:sp>
      <p:sp>
        <p:nvSpPr>
          <p:cNvPr id="4" name="文本框 8"/>
          <p:cNvSpPr txBox="1"/>
          <p:nvPr/>
        </p:nvSpPr>
        <p:spPr>
          <a:xfrm>
            <a:off x="3451113" y="1240790"/>
            <a:ext cx="3613262" cy="1291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b="1" dirty="0">
                <a:solidFill>
                  <a:schemeClr val="accent1"/>
                </a:solidFill>
                <a:latin typeface="微软雅黑" panose="020B0503020204020204" pitchFamily="34" charset="-122"/>
                <a:ea typeface="微软雅黑" panose="020B0503020204020204" pitchFamily="34" charset="-122"/>
              </a:rPr>
              <a:t>in desperate need of the guidance </a:t>
            </a:r>
            <a:r>
              <a:rPr lang="en-US" altLang="zh-CN" sz="2000" b="1" dirty="0">
                <a:solidFill>
                  <a:schemeClr val="accent1"/>
                </a:solidFill>
                <a:latin typeface="微软雅黑" panose="020B0503020204020204" pitchFamily="34" charset="-122"/>
                <a:ea typeface="微软雅黑" panose="020B0503020204020204" pitchFamily="34" charset="-122"/>
              </a:rPr>
              <a:t>of</a:t>
            </a:r>
            <a:r>
              <a:rPr lang="zh-CN" altLang="en-US" sz="2000" b="1" dirty="0">
                <a:solidFill>
                  <a:schemeClr val="accent1"/>
                </a:solidFill>
                <a:latin typeface="微软雅黑" panose="020B0503020204020204" pitchFamily="34" charset="-122"/>
                <a:ea typeface="微软雅黑" panose="020B0503020204020204" pitchFamily="34" charset="-122"/>
              </a:rPr>
              <a:t> </a:t>
            </a:r>
            <a:r>
              <a:rPr lang="en-US" altLang="zh-CN" sz="2000" b="1" dirty="0">
                <a:solidFill>
                  <a:schemeClr val="accent1"/>
                </a:solidFill>
                <a:latin typeface="微软雅黑" panose="020B0503020204020204" pitchFamily="34" charset="-122"/>
                <a:ea typeface="微软雅黑" panose="020B0503020204020204" pitchFamily="34" charset="-122"/>
              </a:rPr>
              <a:t>w</a:t>
            </a:r>
            <a:r>
              <a:rPr lang="zh-CN" altLang="en-US" sz="2000" b="1" dirty="0">
                <a:solidFill>
                  <a:schemeClr val="accent1"/>
                </a:solidFill>
                <a:latin typeface="微软雅黑" panose="020B0503020204020204" pitchFamily="34" charset="-122"/>
                <a:ea typeface="微软雅黑" panose="020B0503020204020204" pitchFamily="34" charset="-122"/>
              </a:rPr>
              <a:t>est</a:t>
            </a:r>
            <a:r>
              <a:rPr lang="en-US" altLang="zh-CN" sz="2000" b="1" dirty="0">
                <a:solidFill>
                  <a:schemeClr val="accent1"/>
                </a:solidFill>
                <a:latin typeface="微软雅黑" panose="020B0503020204020204" pitchFamily="34" charset="-122"/>
                <a:ea typeface="微软雅黑" panose="020B0503020204020204" pitchFamily="34" charset="-122"/>
              </a:rPr>
              <a:t>ern</a:t>
            </a:r>
            <a:r>
              <a:rPr lang="zh-CN" altLang="en-US" sz="2000" b="1" dirty="0">
                <a:solidFill>
                  <a:schemeClr val="accent1"/>
                </a:solidFill>
                <a:latin typeface="微软雅黑" panose="020B0503020204020204" pitchFamily="34" charset="-122"/>
                <a:ea typeface="微软雅黑" panose="020B0503020204020204" pitchFamily="34" charset="-122"/>
              </a:rPr>
              <a:t> literature</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450818" y="4017645"/>
            <a:ext cx="3613557" cy="20916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b="1" dirty="0">
                <a:solidFill>
                  <a:srgbClr val="FFC000"/>
                </a:solidFill>
                <a:latin typeface="微软雅黑" panose="020B0503020204020204" pitchFamily="34" charset="-122"/>
                <a:ea typeface="微软雅黑" panose="020B0503020204020204" pitchFamily="34" charset="-122"/>
              </a:rPr>
              <a:t> your  constructive suggestions stimulated our interest</a:t>
            </a:r>
            <a:r>
              <a:rPr lang="en-US" altLang="zh-CN" sz="2000" b="1" dirty="0">
                <a:solidFill>
                  <a:srgbClr val="FFC000"/>
                </a:solidFill>
                <a:latin typeface="微软雅黑" panose="020B0503020204020204" pitchFamily="34" charset="-122"/>
                <a:ea typeface="微软雅黑" panose="020B0503020204020204" pitchFamily="34" charset="-122"/>
              </a:rPr>
              <a:t>;</a:t>
            </a:r>
            <a:endParaRPr lang="en-US" altLang="zh-CN" sz="2000" b="1" dirty="0">
              <a:solidFill>
                <a:srgbClr val="FFC000"/>
              </a:solidFill>
              <a:latin typeface="微软雅黑" panose="020B0503020204020204" pitchFamily="34" charset="-122"/>
              <a:ea typeface="微软雅黑" panose="020B0503020204020204" pitchFamily="34" charset="-122"/>
            </a:endParaRPr>
          </a:p>
          <a:p>
            <a:pPr>
              <a:lnSpc>
                <a:spcPct val="130000"/>
              </a:lnSpc>
            </a:pPr>
            <a:r>
              <a:rPr lang="en-US" altLang="zh-CN" sz="2000" b="1" dirty="0">
                <a:solidFill>
                  <a:srgbClr val="FFC000"/>
                </a:solidFill>
                <a:latin typeface="微软雅黑" panose="020B0503020204020204" pitchFamily="34" charset="-122"/>
                <a:ea typeface="微软雅黑" panose="020B0503020204020204" pitchFamily="34" charset="-122"/>
              </a:rPr>
              <a:t>your speech delighted the atmosphere</a:t>
            </a:r>
            <a:endParaRPr lang="en-US" altLang="zh-CN" sz="2000" b="1" dirty="0">
              <a:solidFill>
                <a:srgbClr val="FFC000"/>
              </a:solidFill>
              <a:latin typeface="微软雅黑" panose="020B0503020204020204" pitchFamily="34" charset="-122"/>
              <a:ea typeface="微软雅黑" panose="020B0503020204020204" pitchFamily="34" charset="-122"/>
            </a:endParaRPr>
          </a:p>
        </p:txBody>
      </p:sp>
      <p:sp>
        <p:nvSpPr>
          <p:cNvPr id="6" name="文本框 8"/>
          <p:cNvSpPr txBox="1"/>
          <p:nvPr/>
        </p:nvSpPr>
        <p:spPr>
          <a:xfrm>
            <a:off x="7988935" y="2054860"/>
            <a:ext cx="4020185" cy="44075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b="1" dirty="0">
                <a:solidFill>
                  <a:schemeClr val="accent1"/>
                </a:solidFill>
                <a:latin typeface="微软雅黑" panose="020B0503020204020204" pitchFamily="34" charset="-122"/>
                <a:ea typeface="微软雅黑" panose="020B0503020204020204" pitchFamily="34" charset="-122"/>
              </a:rPr>
              <a:t>As non-native English speakers, we are in desperate need of the guidance from someone like you with profound knowledge and deep insight into the English literature. </a:t>
            </a:r>
            <a:r>
              <a:rPr lang="zh-CN" altLang="en-US" b="1" dirty="0">
                <a:solidFill>
                  <a:srgbClr val="FFC000"/>
                </a:solidFill>
                <a:latin typeface="微软雅黑" panose="020B0503020204020204" pitchFamily="34" charset="-122"/>
                <a:ea typeface="微软雅黑" panose="020B0503020204020204" pitchFamily="34" charset="-122"/>
              </a:rPr>
              <a:t>The English Corner activity ended up well because of your  constructive suggestions that stimulated our interest. It was your speech that delighted the atmosphere here, </a:t>
            </a:r>
            <a:r>
              <a:rPr b="1" dirty="0">
                <a:solidFill>
                  <a:schemeClr val="accent3"/>
                </a:solidFill>
                <a:latin typeface="微软雅黑" panose="020B0503020204020204" pitchFamily="34" charset="-122"/>
                <a:ea typeface="微软雅黑" panose="020B0503020204020204" pitchFamily="34" charset="-122"/>
              </a:rPr>
              <a:t>making the activity more fascinating.</a:t>
            </a:r>
            <a:endParaRPr b="1" dirty="0">
              <a:solidFill>
                <a:schemeClr val="accent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1000" fill="hold"/>
                                        <p:tgtEl>
                                          <p:spTgt spid="33"/>
                                        </p:tgtEl>
                                        <p:attrNameLst>
                                          <p:attrName>ppt_x</p:attrName>
                                        </p:attrNameLst>
                                      </p:cBhvr>
                                      <p:tavLst>
                                        <p:tav tm="0">
                                          <p:val>
                                            <p:strVal val="#ppt_x-.2"/>
                                          </p:val>
                                        </p:tav>
                                        <p:tav tm="100000">
                                          <p:val>
                                            <p:strVal val="#ppt_x"/>
                                          </p:val>
                                        </p:tav>
                                      </p:tavLst>
                                    </p:anim>
                                    <p:anim calcmode="lin" valueType="num">
                                      <p:cBhvr>
                                        <p:cTn id="22"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3"/>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2"/>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 32"/>
          <p:cNvGrpSpPr/>
          <p:nvPr/>
        </p:nvGrpSpPr>
        <p:grpSpPr>
          <a:xfrm>
            <a:off x="461010" y="2868295"/>
            <a:ext cx="7313930" cy="1168400"/>
            <a:chOff x="1227882" y="3136900"/>
            <a:chExt cx="10227517" cy="1168400"/>
          </a:xfrm>
        </p:grpSpPr>
        <p:sp>
          <p:nvSpPr>
            <p:cNvPr id="34" name="右箭头 33"/>
            <p:cNvSpPr/>
            <p:nvPr/>
          </p:nvSpPr>
          <p:spPr>
            <a:xfrm>
              <a:off x="1227882" y="3136900"/>
              <a:ext cx="10227517" cy="1168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grpSp>
          <p:nvGrpSpPr>
            <p:cNvPr id="35" name="组 34"/>
            <p:cNvGrpSpPr/>
            <p:nvPr/>
          </p:nvGrpSpPr>
          <p:grpSpPr>
            <a:xfrm>
              <a:off x="1227882" y="3416300"/>
              <a:ext cx="9656018" cy="571500"/>
              <a:chOff x="1" y="2266932"/>
              <a:chExt cx="12192000" cy="1446549"/>
            </a:xfrm>
          </p:grpSpPr>
          <p:sp>
            <p:nvSpPr>
              <p:cNvPr id="36" name="矩形 35"/>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7" name="矩形 36"/>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8" name="矩形 37"/>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grpSp>
      </p:grpSp>
      <p:sp>
        <p:nvSpPr>
          <p:cNvPr id="2" name="文本占位符 1"/>
          <p:cNvSpPr>
            <a:spLocks noGrp="1"/>
          </p:cNvSpPr>
          <p:nvPr>
            <p:ph type="body" sz="quarter" idx="10"/>
          </p:nvPr>
        </p:nvSpPr>
        <p:spPr>
          <a:xfrm>
            <a:off x="1228090" y="182245"/>
            <a:ext cx="5682615" cy="529590"/>
          </a:xfrm>
        </p:spPr>
        <p:txBody>
          <a:bodyPr/>
          <a:lstStyle/>
          <a:p>
            <a:r>
              <a:rPr kumimoji="1" lang="zh-CN" altLang="en-US" dirty="0"/>
              <a:t>Causality- make sentences logical</a:t>
            </a:r>
            <a:endParaRPr kumimoji="1" lang="zh-CN" altLang="en-US" dirty="0"/>
          </a:p>
        </p:txBody>
      </p:sp>
      <p:grpSp>
        <p:nvGrpSpPr>
          <p:cNvPr id="18" name="组 17"/>
          <p:cNvGrpSpPr/>
          <p:nvPr/>
        </p:nvGrpSpPr>
        <p:grpSpPr>
          <a:xfrm>
            <a:off x="983615" y="929005"/>
            <a:ext cx="6032500" cy="1915160"/>
            <a:chOff x="1350851" y="860513"/>
            <a:chExt cx="6047415" cy="1915160"/>
          </a:xfrm>
        </p:grpSpPr>
        <p:sp>
          <p:nvSpPr>
            <p:cNvPr id="19" name="矩形 18"/>
            <p:cNvSpPr/>
            <p:nvPr/>
          </p:nvSpPr>
          <p:spPr>
            <a:xfrm>
              <a:off x="4006621" y="860513"/>
              <a:ext cx="3391645" cy="191516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0000"/>
                </a:solidFill>
                <a:latin typeface="Century Gothic" panose="020B0502020202020204"/>
                <a:ea typeface="微软雅黑" panose="020B0503020204020204" pitchFamily="34" charset="-122"/>
              </a:endParaRPr>
            </a:p>
          </p:txBody>
        </p:sp>
        <p:sp>
          <p:nvSpPr>
            <p:cNvPr id="21" name="五边形 20"/>
            <p:cNvSpPr/>
            <p:nvPr/>
          </p:nvSpPr>
          <p:spPr>
            <a:xfrm>
              <a:off x="1350852" y="1291432"/>
              <a:ext cx="2655449" cy="90281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CN" sz="1865" dirty="0">
                <a:solidFill>
                  <a:srgbClr val="FFFFFF"/>
                </a:solidFill>
                <a:latin typeface="Century Gothic" panose="020B0502020202020204"/>
                <a:ea typeface="微软雅黑" panose="020B0503020204020204" pitchFamily="34" charset="-122"/>
              </a:endParaRPr>
            </a:p>
          </p:txBody>
        </p:sp>
        <p:sp>
          <p:nvSpPr>
            <p:cNvPr id="22" name="矩形 21"/>
            <p:cNvSpPr/>
            <p:nvPr/>
          </p:nvSpPr>
          <p:spPr>
            <a:xfrm>
              <a:off x="1350851" y="1287868"/>
              <a:ext cx="2230267" cy="829945"/>
            </a:xfrm>
            <a:prstGeom prst="rect">
              <a:avLst/>
            </a:prstGeom>
          </p:spPr>
          <p:txBody>
            <a:bodyPr wrap="square">
              <a:spAutoFit/>
            </a:bodyPr>
            <a:lstStyle/>
            <a:p>
              <a:r>
                <a:rPr lang="en-US" altLang="zh-CN" sz="1600" b="1" dirty="0">
                  <a:solidFill>
                    <a:srgbClr val="FFFFFF"/>
                  </a:solidFill>
                  <a:latin typeface="微软雅黑" panose="020B0503020204020204" pitchFamily="34" charset="-122"/>
                  <a:ea typeface="微软雅黑" panose="020B0503020204020204" pitchFamily="34" charset="-122"/>
                </a:rPr>
                <a:t>Part 1- </a:t>
              </a:r>
              <a:r>
                <a:rPr lang="zh-CN" altLang="en-US" sz="1600" b="1" dirty="0">
                  <a:solidFill>
                    <a:srgbClr val="FFFFFF"/>
                  </a:solidFill>
                  <a:latin typeface="微软雅黑" panose="020B0503020204020204" pitchFamily="34" charset="-122"/>
                  <a:ea typeface="微软雅黑" panose="020B0503020204020204" pitchFamily="34" charset="-122"/>
                  <a:sym typeface="+mn-ea"/>
                </a:rPr>
                <a:t>Helps</a:t>
              </a:r>
              <a:endParaRPr lang="zh-CN" altLang="en-US" sz="1600" b="1" dirty="0">
                <a:solidFill>
                  <a:srgbClr val="FFFFFF"/>
                </a:solidFill>
                <a:latin typeface="微软雅黑" panose="020B0503020204020204" pitchFamily="34" charset="-122"/>
                <a:ea typeface="微软雅黑" panose="020B0503020204020204" pitchFamily="34" charset="-122"/>
                <a:sym typeface="+mn-ea"/>
              </a:endParaRPr>
            </a:p>
            <a:p>
              <a:pPr algn="ctr"/>
              <a:r>
                <a:rPr lang="en-US" altLang="zh-CN" sz="3200" b="1" dirty="0">
                  <a:solidFill>
                    <a:srgbClr val="FFFFFF"/>
                  </a:solidFill>
                  <a:latin typeface="微软雅黑" panose="020B0503020204020204" pitchFamily="34" charset="-122"/>
                  <a:ea typeface="微软雅黑" panose="020B0503020204020204" pitchFamily="34" charset="-122"/>
                </a:rPr>
                <a:t>Causes</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grpSp>
        <p:nvGrpSpPr>
          <p:cNvPr id="23" name="组 22"/>
          <p:cNvGrpSpPr/>
          <p:nvPr/>
        </p:nvGrpSpPr>
        <p:grpSpPr>
          <a:xfrm>
            <a:off x="897255" y="4036060"/>
            <a:ext cx="6118225" cy="2073275"/>
            <a:chOff x="1272111" y="1287868"/>
            <a:chExt cx="6118226" cy="2096135"/>
          </a:xfrm>
        </p:grpSpPr>
        <p:sp>
          <p:nvSpPr>
            <p:cNvPr id="24" name="矩形 23"/>
            <p:cNvSpPr/>
            <p:nvPr/>
          </p:nvSpPr>
          <p:spPr>
            <a:xfrm>
              <a:off x="4007691" y="1287868"/>
              <a:ext cx="3382646" cy="209613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0000"/>
                </a:solidFill>
                <a:latin typeface="Century Gothic" panose="020B0502020202020204"/>
                <a:ea typeface="微软雅黑" panose="020B0503020204020204" pitchFamily="34" charset="-122"/>
              </a:endParaRPr>
            </a:p>
          </p:txBody>
        </p:sp>
        <p:sp>
          <p:nvSpPr>
            <p:cNvPr id="26" name="五边形 25"/>
            <p:cNvSpPr/>
            <p:nvPr/>
          </p:nvSpPr>
          <p:spPr>
            <a:xfrm>
              <a:off x="1351487" y="1667987"/>
              <a:ext cx="2655449" cy="90281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CN" sz="1865" dirty="0">
                <a:solidFill>
                  <a:srgbClr val="FFFFFF"/>
                </a:solidFill>
                <a:latin typeface="Century Gothic" panose="020B0502020202020204"/>
                <a:ea typeface="微软雅黑" panose="020B0503020204020204" pitchFamily="34" charset="-122"/>
              </a:endParaRPr>
            </a:p>
          </p:txBody>
        </p:sp>
        <p:sp>
          <p:nvSpPr>
            <p:cNvPr id="27" name="矩形 26"/>
            <p:cNvSpPr/>
            <p:nvPr/>
          </p:nvSpPr>
          <p:spPr>
            <a:xfrm>
              <a:off x="1272111" y="1710778"/>
              <a:ext cx="2656205" cy="839096"/>
            </a:xfrm>
            <a:prstGeom prst="rect">
              <a:avLst/>
            </a:prstGeom>
          </p:spPr>
          <p:txBody>
            <a:bodyPr wrap="square">
              <a:spAutoFit/>
            </a:bodyPr>
            <a:lstStyle/>
            <a:p>
              <a:r>
                <a:rPr lang="en-US" altLang="zh-CN" sz="1600" b="1" dirty="0">
                  <a:solidFill>
                    <a:srgbClr val="FFFFFF"/>
                  </a:solidFill>
                  <a:latin typeface="微软雅黑" panose="020B0503020204020204" pitchFamily="34" charset="-122"/>
                  <a:ea typeface="微软雅黑" panose="020B0503020204020204" pitchFamily="34" charset="-122"/>
                </a:rPr>
                <a:t>Part 2 - Improvement</a:t>
              </a:r>
              <a:endParaRPr lang="zh-CN" altLang="en-US" sz="1600" b="1" dirty="0">
                <a:solidFill>
                  <a:srgbClr val="FFFFFF"/>
                </a:solidFill>
                <a:latin typeface="微软雅黑" panose="020B0503020204020204" pitchFamily="34" charset="-122"/>
                <a:ea typeface="微软雅黑" panose="020B0503020204020204" pitchFamily="34" charset="-122"/>
              </a:endParaRPr>
            </a:p>
            <a:p>
              <a:pPr algn="ctr"/>
              <a:r>
                <a:rPr lang="en-US" altLang="zh-CN" sz="3200" b="1" dirty="0">
                  <a:solidFill>
                    <a:srgbClr val="FFFFFF"/>
                  </a:solidFill>
                  <a:latin typeface="微软雅黑" panose="020B0503020204020204" pitchFamily="34" charset="-122"/>
                  <a:ea typeface="微软雅黑" panose="020B0503020204020204" pitchFamily="34" charset="-122"/>
                </a:rPr>
                <a:t>Effects</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grpSp>
        <p:nvGrpSpPr>
          <p:cNvPr id="28" name="组 27"/>
          <p:cNvGrpSpPr/>
          <p:nvPr/>
        </p:nvGrpSpPr>
        <p:grpSpPr>
          <a:xfrm>
            <a:off x="7774940" y="970280"/>
            <a:ext cx="4194810" cy="5358765"/>
            <a:chOff x="1270744" y="1291432"/>
            <a:chExt cx="3458705" cy="4370614"/>
          </a:xfrm>
        </p:grpSpPr>
        <p:sp>
          <p:nvSpPr>
            <p:cNvPr id="29" name="矩形 28"/>
            <p:cNvSpPr/>
            <p:nvPr/>
          </p:nvSpPr>
          <p:spPr>
            <a:xfrm>
              <a:off x="1270744" y="2347358"/>
              <a:ext cx="3458705" cy="3314688"/>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0000"/>
                </a:solidFill>
                <a:latin typeface="Century Gothic" panose="020B0502020202020204"/>
                <a:ea typeface="微软雅黑" panose="020B0503020204020204" pitchFamily="34" charset="-122"/>
              </a:endParaRPr>
            </a:p>
          </p:txBody>
        </p:sp>
        <p:sp>
          <p:nvSpPr>
            <p:cNvPr id="31" name="五边形 30"/>
            <p:cNvSpPr/>
            <p:nvPr/>
          </p:nvSpPr>
          <p:spPr>
            <a:xfrm>
              <a:off x="1350852" y="1291432"/>
              <a:ext cx="2655449" cy="90281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CN" sz="1865" dirty="0">
                <a:solidFill>
                  <a:srgbClr val="FFFFFF"/>
                </a:solidFill>
                <a:latin typeface="Century Gothic" panose="020B0502020202020204"/>
                <a:ea typeface="微软雅黑" panose="020B0503020204020204" pitchFamily="34" charset="-122"/>
              </a:endParaRPr>
            </a:p>
          </p:txBody>
        </p:sp>
        <p:sp>
          <p:nvSpPr>
            <p:cNvPr id="32" name="矩形 31"/>
            <p:cNvSpPr/>
            <p:nvPr/>
          </p:nvSpPr>
          <p:spPr>
            <a:xfrm>
              <a:off x="1400167" y="1399964"/>
              <a:ext cx="2654935" cy="793951"/>
            </a:xfrm>
            <a:prstGeom prst="rect">
              <a:avLst/>
            </a:prstGeom>
          </p:spPr>
          <p:txBody>
            <a:bodyPr wrap="square">
              <a:spAutoFit/>
            </a:bodyPr>
            <a:lstStyle/>
            <a:p>
              <a:pPr fontAlgn="auto">
                <a:lnSpc>
                  <a:spcPts val="3440"/>
                </a:lnSpc>
              </a:pPr>
              <a:r>
                <a:rPr lang="en-US" altLang="zh-CN" sz="3200" b="1" dirty="0">
                  <a:solidFill>
                    <a:srgbClr val="FFFFFF"/>
                  </a:solidFill>
                  <a:latin typeface="微软雅黑" panose="020B0503020204020204" pitchFamily="34" charset="-122"/>
                  <a:ea typeface="微软雅黑" panose="020B0503020204020204" pitchFamily="34" charset="-122"/>
                </a:rPr>
                <a:t>The whole </a:t>
              </a:r>
              <a:endParaRPr lang="en-US" altLang="zh-CN" sz="3200" b="1" dirty="0">
                <a:solidFill>
                  <a:srgbClr val="FFFFFF"/>
                </a:solidFill>
                <a:latin typeface="微软雅黑" panose="020B0503020204020204" pitchFamily="34" charset="-122"/>
                <a:ea typeface="微软雅黑" panose="020B0503020204020204" pitchFamily="34" charset="-122"/>
              </a:endParaRPr>
            </a:p>
            <a:p>
              <a:pPr fontAlgn="auto">
                <a:lnSpc>
                  <a:spcPts val="3440"/>
                </a:lnSpc>
              </a:pPr>
              <a:r>
                <a:rPr lang="en-US" altLang="zh-CN" sz="3200" b="1" dirty="0">
                  <a:solidFill>
                    <a:srgbClr val="FFFFFF"/>
                  </a:solidFill>
                  <a:latin typeface="微软雅黑" panose="020B0503020204020204" pitchFamily="34" charset="-122"/>
                  <a:ea typeface="微软雅黑" panose="020B0503020204020204" pitchFamily="34" charset="-122"/>
                </a:rPr>
                <a:t>sentence</a:t>
              </a:r>
              <a:endParaRPr lang="en-US" altLang="zh-CN" sz="3200" b="1" dirty="0">
                <a:solidFill>
                  <a:srgbClr val="FFFFFF"/>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461010" y="3248025"/>
            <a:ext cx="7410450" cy="370840"/>
          </a:xfrm>
          <a:prstGeom prst="rect">
            <a:avLst/>
          </a:prstGeom>
          <a:noFill/>
        </p:spPr>
        <p:txBody>
          <a:bodyPr wrap="square" rtlCol="0" anchor="t">
            <a:spAutoFit/>
          </a:bodyPr>
          <a:p>
            <a:pPr>
              <a:lnSpc>
                <a:spcPct val="130000"/>
              </a:lnSpc>
              <a:spcBef>
                <a:spcPts val="600"/>
              </a:spcBef>
            </a:pPr>
            <a:r>
              <a:rPr lang="zh-CN" altLang="en-US" sz="1400" b="1" kern="0" dirty="0">
                <a:latin typeface="微软雅黑" panose="020B0503020204020204" pitchFamily="34" charset="-122"/>
                <a:ea typeface="微软雅黑" panose="020B0503020204020204" pitchFamily="34" charset="-122"/>
                <a:cs typeface="+mn-ea"/>
                <a:sym typeface="+mn-lt"/>
              </a:rPr>
              <a:t>the English corner  themed  "Cultural Exchange between China and the West"</a:t>
            </a:r>
            <a:endParaRPr lang="zh-CN" altLang="en-US" sz="1400" b="1" kern="0" dirty="0">
              <a:latin typeface="微软雅黑" panose="020B0503020204020204" pitchFamily="34" charset="-122"/>
              <a:ea typeface="微软雅黑" panose="020B0503020204020204" pitchFamily="34" charset="-122"/>
              <a:cs typeface="+mn-ea"/>
              <a:sym typeface="+mn-lt"/>
            </a:endParaRPr>
          </a:p>
        </p:txBody>
      </p:sp>
      <p:sp>
        <p:nvSpPr>
          <p:cNvPr id="4" name="文本框 8"/>
          <p:cNvSpPr txBox="1"/>
          <p:nvPr/>
        </p:nvSpPr>
        <p:spPr>
          <a:xfrm>
            <a:off x="3632835" y="1040765"/>
            <a:ext cx="3559175" cy="1691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b="1" dirty="0">
                <a:solidFill>
                  <a:schemeClr val="accent1"/>
                </a:solidFill>
                <a:latin typeface="微软雅黑" panose="020B0503020204020204" pitchFamily="34" charset="-122"/>
                <a:ea typeface="微软雅黑" panose="020B0503020204020204" pitchFamily="34" charset="-122"/>
              </a:rPr>
              <a:t>Bridging cultural understanding and mutual learning between the west and the east</a:t>
            </a:r>
            <a:r>
              <a:rPr sz="2000" dirty="0">
                <a:solidFill>
                  <a:schemeClr val="tx1">
                    <a:lumMod val="75000"/>
                    <a:lumOff val="25000"/>
                  </a:schemeClr>
                </a:solidFill>
                <a:latin typeface="微软雅黑" panose="020B0503020204020204" pitchFamily="34" charset="-122"/>
                <a:ea typeface="微软雅黑" panose="020B0503020204020204" pitchFamily="34" charset="-122"/>
              </a:rPr>
              <a:t>	</a:t>
            </a:r>
            <a:endParaRPr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632835" y="4411980"/>
            <a:ext cx="3383280" cy="1291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b="1" dirty="0">
                <a:solidFill>
                  <a:srgbClr val="FFC000"/>
                </a:solidFill>
                <a:latin typeface="微软雅黑" panose="020B0503020204020204" pitchFamily="34" charset="-122"/>
                <a:ea typeface="微软雅黑" panose="020B0503020204020204" pitchFamily="34" charset="-122"/>
              </a:rPr>
              <a:t>broadening horizon, becoming a global citizen</a:t>
            </a:r>
            <a:endParaRPr lang="en-US" altLang="zh-CN" sz="2000" b="1" dirty="0">
              <a:solidFill>
                <a:srgbClr val="FFC000"/>
              </a:solidFill>
              <a:latin typeface="微软雅黑" panose="020B0503020204020204" pitchFamily="34" charset="-122"/>
              <a:ea typeface="微软雅黑" panose="020B0503020204020204" pitchFamily="34" charset="-122"/>
            </a:endParaRPr>
          </a:p>
        </p:txBody>
      </p:sp>
      <p:sp>
        <p:nvSpPr>
          <p:cNvPr id="6" name="文本框 8"/>
          <p:cNvSpPr txBox="1"/>
          <p:nvPr/>
        </p:nvSpPr>
        <p:spPr>
          <a:xfrm>
            <a:off x="7871459" y="2236713"/>
            <a:ext cx="4194175" cy="40925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b="1" dirty="0">
                <a:solidFill>
                  <a:schemeClr val="accent1"/>
                </a:solidFill>
                <a:latin typeface="微软雅黑" panose="020B0503020204020204" pitchFamily="34" charset="-122"/>
                <a:ea typeface="微软雅黑" panose="020B0503020204020204" pitchFamily="34" charset="-122"/>
              </a:rPr>
              <a:t>Bridging cultural understanding and mutual learning between the west and the east by your patienct guidance, </a:t>
            </a:r>
            <a:r>
              <a:rPr lang="zh-CN" altLang="en-US" sz="2000" b="1" dirty="0">
                <a:solidFill>
                  <a:srgbClr val="FFC000"/>
                </a:solidFill>
                <a:latin typeface="微软雅黑" panose="020B0503020204020204" pitchFamily="34" charset="-122"/>
                <a:ea typeface="微软雅黑" panose="020B0503020204020204" pitchFamily="34" charset="-122"/>
              </a:rPr>
              <a:t>we broadened our horizon and enhanced awareness of global citizen, </a:t>
            </a:r>
            <a:r>
              <a:rPr sz="2000" b="1" dirty="0">
                <a:solidFill>
                  <a:schemeClr val="accent3"/>
                </a:solidFill>
                <a:latin typeface="微软雅黑" panose="020B0503020204020204" pitchFamily="34" charset="-122"/>
                <a:ea typeface="微软雅黑" panose="020B0503020204020204" pitchFamily="34" charset="-122"/>
              </a:rPr>
              <a:t>learn</a:t>
            </a:r>
            <a:r>
              <a:rPr lang="en-US" sz="2000" b="1" dirty="0">
                <a:solidFill>
                  <a:schemeClr val="accent3"/>
                </a:solidFill>
                <a:latin typeface="微软雅黑" panose="020B0503020204020204" pitchFamily="34" charset="-122"/>
                <a:ea typeface="微软雅黑" panose="020B0503020204020204" pitchFamily="34" charset="-122"/>
              </a:rPr>
              <a:t>ing</a:t>
            </a:r>
            <a:r>
              <a:rPr sz="2000" b="1" dirty="0">
                <a:solidFill>
                  <a:schemeClr val="accent3"/>
                </a:solidFill>
                <a:latin typeface="微软雅黑" panose="020B0503020204020204" pitchFamily="34" charset="-122"/>
                <a:ea typeface="微软雅黑" panose="020B0503020204020204" pitchFamily="34" charset="-122"/>
              </a:rPr>
              <a:t> more than fun from the academic atmosphere and colorful activities !</a:t>
            </a:r>
            <a:endParaRPr sz="2000" b="1" dirty="0">
              <a:solidFill>
                <a:schemeClr val="accent3"/>
              </a:solidFill>
              <a:latin typeface="微软雅黑" panose="020B0503020204020204" pitchFamily="34" charset="-122"/>
              <a:ea typeface="微软雅黑" panose="020B0503020204020204" pitchFamily="34"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1000" fill="hold"/>
                                        <p:tgtEl>
                                          <p:spTgt spid="33"/>
                                        </p:tgtEl>
                                        <p:attrNameLst>
                                          <p:attrName>ppt_x</p:attrName>
                                        </p:attrNameLst>
                                      </p:cBhvr>
                                      <p:tavLst>
                                        <p:tav tm="0">
                                          <p:val>
                                            <p:strVal val="#ppt_x-.2"/>
                                          </p:val>
                                        </p:tav>
                                        <p:tav tm="100000">
                                          <p:val>
                                            <p:strVal val="#ppt_x"/>
                                          </p:val>
                                        </p:tav>
                                      </p:tavLst>
                                    </p:anim>
                                    <p:anim calcmode="lin" valueType="num">
                                      <p:cBhvr>
                                        <p:cTn id="22"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3"/>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2"/>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8090" y="182245"/>
            <a:ext cx="6336030" cy="529590"/>
          </a:xfrm>
        </p:spPr>
        <p:txBody>
          <a:bodyPr/>
          <a:lstStyle/>
          <a:p>
            <a:r>
              <a:rPr kumimoji="1" lang="zh-CN" altLang="en-US" dirty="0"/>
              <a:t>Completeness-cover all the key points</a:t>
            </a:r>
            <a:endParaRPr kumimoji="1" lang="zh-CN" altLang="en-US" dirty="0"/>
          </a:p>
        </p:txBody>
      </p:sp>
      <p:sp>
        <p:nvSpPr>
          <p:cNvPr id="19" name="PA_椭圆 13"/>
          <p:cNvSpPr/>
          <p:nvPr>
            <p:custDataLst>
              <p:tags r:id="rId1"/>
            </p:custDataLst>
          </p:nvPr>
        </p:nvSpPr>
        <p:spPr>
          <a:xfrm rot="2687795">
            <a:off x="4057092" y="3254195"/>
            <a:ext cx="4432300" cy="1974850"/>
          </a:xfrm>
          <a:prstGeom prst="ellipse">
            <a:avLst/>
          </a:prstGeom>
          <a:noFill/>
          <a:ln w="19050">
            <a:solidFill>
              <a:srgbClr val="323F4F">
                <a:alpha val="90000"/>
              </a:srgbClr>
            </a:solid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20" name="PA_椭圆 213"/>
          <p:cNvSpPr/>
          <p:nvPr>
            <p:custDataLst>
              <p:tags r:id="rId2"/>
            </p:custDataLst>
          </p:nvPr>
        </p:nvSpPr>
        <p:spPr>
          <a:xfrm rot="8087795">
            <a:off x="4042710" y="3254195"/>
            <a:ext cx="4432300" cy="1974850"/>
          </a:xfrm>
          <a:prstGeom prst="ellipse">
            <a:avLst/>
          </a:prstGeom>
          <a:noFill/>
          <a:ln w="19050">
            <a:solidFill>
              <a:srgbClr val="323F4F">
                <a:alpha val="90000"/>
              </a:srgbClr>
            </a:solid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21" name="PA_椭圆 214"/>
          <p:cNvSpPr/>
          <p:nvPr>
            <p:custDataLst>
              <p:tags r:id="rId3"/>
            </p:custDataLst>
          </p:nvPr>
        </p:nvSpPr>
        <p:spPr>
          <a:xfrm>
            <a:off x="6195455" y="5448135"/>
            <a:ext cx="155575" cy="155575"/>
          </a:xfrm>
          <a:prstGeom prst="ellipse">
            <a:avLst/>
          </a:prstGeom>
          <a:solidFill>
            <a:srgbClr val="1B677F"/>
          </a:solidFill>
          <a:ln w="12700" cap="flat" cmpd="sng" algn="ctr">
            <a:noFill/>
            <a:prstDash val="solid"/>
            <a:miter lim="800000"/>
          </a:ln>
          <a:effectLst/>
          <a:extLst>
            <a:ext uri="{91240B29-F687-4F45-9708-019B960494DF}">
              <a14:hiddenLine xmlns:a14="http://schemas.microsoft.com/office/drawing/2010/main" w="12700">
                <a:solidFill>
                  <a:srgbClr val="FF0000"/>
                </a:solidFill>
                <a:prstDash val="solid"/>
                <a:miter lim="800000"/>
                <a:headEnd/>
                <a:tailEnd/>
              </a14:hiddenLine>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22" name="PA_椭圆 215"/>
          <p:cNvSpPr/>
          <p:nvPr>
            <p:custDataLst>
              <p:tags r:id="rId4"/>
            </p:custDataLst>
          </p:nvPr>
        </p:nvSpPr>
        <p:spPr>
          <a:xfrm>
            <a:off x="6187756" y="2892428"/>
            <a:ext cx="155575" cy="155575"/>
          </a:xfrm>
          <a:prstGeom prst="ellipse">
            <a:avLst/>
          </a:prstGeom>
          <a:solidFill>
            <a:srgbClr val="1B677F"/>
          </a:solidFill>
          <a:ln w="12700" cap="flat" cmpd="sng" algn="ctr">
            <a:noFill/>
            <a:prstDash val="solid"/>
            <a:miter lim="800000"/>
          </a:ln>
          <a:effectLst/>
          <a:extLst>
            <a:ext uri="{91240B29-F687-4F45-9708-019B960494DF}">
              <a14:hiddenLine xmlns:a14="http://schemas.microsoft.com/office/drawing/2010/main" w="12700">
                <a:solidFill>
                  <a:srgbClr val="FF0000"/>
                </a:solidFill>
                <a:prstDash val="solid"/>
                <a:miter lim="800000"/>
                <a:headEnd/>
                <a:tailEnd/>
              </a14:hiddenLine>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23" name="PA_椭圆 217"/>
          <p:cNvSpPr/>
          <p:nvPr>
            <p:custDataLst>
              <p:tags r:id="rId5"/>
            </p:custDataLst>
          </p:nvPr>
        </p:nvSpPr>
        <p:spPr>
          <a:xfrm>
            <a:off x="7462518" y="4200525"/>
            <a:ext cx="155575" cy="155575"/>
          </a:xfrm>
          <a:prstGeom prst="ellipse">
            <a:avLst/>
          </a:prstGeom>
          <a:solidFill>
            <a:srgbClr val="1B677F"/>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24" name="PA_椭圆 218"/>
          <p:cNvSpPr/>
          <p:nvPr>
            <p:custDataLst>
              <p:tags r:id="rId6"/>
            </p:custDataLst>
          </p:nvPr>
        </p:nvSpPr>
        <p:spPr>
          <a:xfrm>
            <a:off x="4922521" y="4176844"/>
            <a:ext cx="155575" cy="155575"/>
          </a:xfrm>
          <a:prstGeom prst="ellipse">
            <a:avLst/>
          </a:prstGeom>
          <a:solidFill>
            <a:srgbClr val="1B677F"/>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25" name="PA_文本框 219"/>
          <p:cNvSpPr txBox="1"/>
          <p:nvPr>
            <p:custDataLst>
              <p:tags r:id="rId7"/>
            </p:custDataLst>
          </p:nvPr>
        </p:nvSpPr>
        <p:spPr>
          <a:xfrm>
            <a:off x="4820415" y="2459306"/>
            <a:ext cx="889000" cy="1322070"/>
          </a:xfrm>
          <a:prstGeom prst="rect">
            <a:avLst/>
          </a:prstGeom>
          <a:noFill/>
          <a:ln>
            <a:noFill/>
          </a:ln>
          <a:extLst>
            <a:ext uri="{91240B29-F687-4F45-9708-019B960494DF}">
              <a14:hiddenLine xmlns:a14="http://schemas.microsoft.com/office/drawing/2010/main">
                <a:solidFill>
                  <a:srgbClr val="FF0000"/>
                </a:solidFill>
              </a14:hiddenLine>
            </a:ext>
          </a:extLst>
        </p:spPr>
        <p:txBody>
          <a:bodyPr wrap="square" rtlCol="0">
            <a:spAutoFit/>
          </a:bodyPr>
          <a:p>
            <a:r>
              <a:rPr lang="en-US" altLang="zh-CN" sz="8000" b="1" dirty="0">
                <a:solidFill>
                  <a:srgbClr val="FFC200">
                    <a:alpha val="90000"/>
                  </a:srgbClr>
                </a:solidFill>
                <a:latin typeface="Calibri" panose="020F0502020204030204" charset="0"/>
                <a:cs typeface="Calibri" panose="020F0502020204030204" charset="0"/>
              </a:rPr>
              <a:t>1</a:t>
            </a:r>
            <a:endParaRPr lang="en-US" altLang="zh-CN" sz="8000" b="1" dirty="0">
              <a:solidFill>
                <a:srgbClr val="FFC200">
                  <a:alpha val="90000"/>
                </a:srgbClr>
              </a:solidFill>
              <a:latin typeface="Calibri" panose="020F0502020204030204" charset="0"/>
              <a:cs typeface="Calibri" panose="020F0502020204030204" charset="0"/>
            </a:endParaRPr>
          </a:p>
        </p:txBody>
      </p:sp>
      <p:sp>
        <p:nvSpPr>
          <p:cNvPr id="26" name="PA_文本框 220"/>
          <p:cNvSpPr txBox="1"/>
          <p:nvPr>
            <p:custDataLst>
              <p:tags r:id="rId8"/>
            </p:custDataLst>
          </p:nvPr>
        </p:nvSpPr>
        <p:spPr>
          <a:xfrm>
            <a:off x="6770873" y="2458930"/>
            <a:ext cx="889000" cy="1322070"/>
          </a:xfrm>
          <a:prstGeom prst="rect">
            <a:avLst/>
          </a:prstGeom>
          <a:noFill/>
          <a:ln>
            <a:noFill/>
          </a:ln>
          <a:extLst>
            <a:ext uri="{91240B29-F687-4F45-9708-019B960494DF}">
              <a14:hiddenLine xmlns:a14="http://schemas.microsoft.com/office/drawing/2010/main">
                <a:solidFill>
                  <a:srgbClr val="FF0000"/>
                </a:solidFill>
              </a14:hiddenLine>
            </a:ext>
          </a:extLst>
        </p:spPr>
        <p:txBody>
          <a:bodyPr wrap="square" rtlCol="0">
            <a:spAutoFit/>
          </a:bodyPr>
          <a:p>
            <a:r>
              <a:rPr lang="en-US" altLang="zh-CN" sz="8000" b="1" dirty="0">
                <a:solidFill>
                  <a:srgbClr val="FFC200">
                    <a:alpha val="90000"/>
                  </a:srgbClr>
                </a:solidFill>
                <a:latin typeface="Calibri" panose="020F0502020204030204" charset="0"/>
                <a:cs typeface="Calibri" panose="020F0502020204030204" charset="0"/>
              </a:rPr>
              <a:t>2</a:t>
            </a:r>
            <a:endParaRPr lang="en-US" altLang="zh-CN" sz="8000" b="1" dirty="0">
              <a:solidFill>
                <a:srgbClr val="FFC200">
                  <a:alpha val="90000"/>
                </a:srgbClr>
              </a:solidFill>
              <a:latin typeface="Calibri" panose="020F0502020204030204" charset="0"/>
              <a:cs typeface="Calibri" panose="020F0502020204030204" charset="0"/>
            </a:endParaRPr>
          </a:p>
        </p:txBody>
      </p:sp>
      <p:sp>
        <p:nvSpPr>
          <p:cNvPr id="27" name="PA_文本框 221"/>
          <p:cNvSpPr txBox="1"/>
          <p:nvPr>
            <p:custDataLst>
              <p:tags r:id="rId9"/>
            </p:custDataLst>
          </p:nvPr>
        </p:nvSpPr>
        <p:spPr>
          <a:xfrm>
            <a:off x="4741053" y="4586623"/>
            <a:ext cx="792087" cy="1322070"/>
          </a:xfrm>
          <a:prstGeom prst="rect">
            <a:avLst/>
          </a:prstGeom>
          <a:noFill/>
          <a:ln>
            <a:noFill/>
          </a:ln>
          <a:extLst>
            <a:ext uri="{91240B29-F687-4F45-9708-019B960494DF}">
              <a14:hiddenLine xmlns:a14="http://schemas.microsoft.com/office/drawing/2010/main">
                <a:solidFill>
                  <a:srgbClr val="FF0000"/>
                </a:solidFill>
              </a14:hiddenLine>
            </a:ext>
          </a:extLst>
        </p:spPr>
        <p:txBody>
          <a:bodyPr wrap="square" rtlCol="0">
            <a:spAutoFit/>
          </a:bodyPr>
          <a:p>
            <a:r>
              <a:rPr lang="en-US" altLang="zh-CN" sz="8000" b="1" dirty="0">
                <a:solidFill>
                  <a:srgbClr val="FFC200">
                    <a:alpha val="90000"/>
                  </a:srgbClr>
                </a:solidFill>
                <a:latin typeface="Calibri" panose="020F0502020204030204" charset="0"/>
                <a:cs typeface="Calibri" panose="020F0502020204030204" charset="0"/>
              </a:rPr>
              <a:t>3</a:t>
            </a:r>
            <a:endParaRPr lang="en-US" altLang="zh-CN" sz="8000" b="1" dirty="0">
              <a:solidFill>
                <a:srgbClr val="FFC200">
                  <a:alpha val="90000"/>
                </a:srgbClr>
              </a:solidFill>
              <a:latin typeface="Calibri" panose="020F0502020204030204" charset="0"/>
              <a:cs typeface="Calibri" panose="020F0502020204030204" charset="0"/>
            </a:endParaRPr>
          </a:p>
        </p:txBody>
      </p:sp>
      <p:sp>
        <p:nvSpPr>
          <p:cNvPr id="28" name="PA_文本框 222"/>
          <p:cNvSpPr txBox="1"/>
          <p:nvPr>
            <p:custDataLst>
              <p:tags r:id="rId10"/>
            </p:custDataLst>
          </p:nvPr>
        </p:nvSpPr>
        <p:spPr>
          <a:xfrm>
            <a:off x="7013345" y="4678051"/>
            <a:ext cx="792087" cy="1322070"/>
          </a:xfrm>
          <a:prstGeom prst="rect">
            <a:avLst/>
          </a:prstGeom>
          <a:noFill/>
        </p:spPr>
        <p:txBody>
          <a:bodyPr wrap="square" rtlCol="0">
            <a:spAutoFit/>
          </a:bodyPr>
          <a:p>
            <a:r>
              <a:rPr lang="en-US" altLang="zh-CN" sz="8000" b="1" dirty="0">
                <a:solidFill>
                  <a:srgbClr val="FFC200">
                    <a:alpha val="90000"/>
                  </a:srgbClr>
                </a:solidFill>
                <a:latin typeface="Calibri" panose="020F0502020204030204" charset="0"/>
                <a:cs typeface="Calibri" panose="020F0502020204030204" charset="0"/>
              </a:rPr>
              <a:t>4</a:t>
            </a:r>
            <a:endParaRPr lang="en-US" altLang="zh-CN" sz="8000" b="1" dirty="0">
              <a:solidFill>
                <a:srgbClr val="FFC200">
                  <a:alpha val="90000"/>
                </a:srgbClr>
              </a:solidFill>
              <a:latin typeface="Calibri" panose="020F0502020204030204" charset="0"/>
              <a:cs typeface="Calibri" panose="020F0502020204030204" charset="0"/>
            </a:endParaRPr>
          </a:p>
        </p:txBody>
      </p:sp>
      <p:grpSp>
        <p:nvGrpSpPr>
          <p:cNvPr id="29" name="组合 28"/>
          <p:cNvGrpSpPr/>
          <p:nvPr/>
        </p:nvGrpSpPr>
        <p:grpSpPr>
          <a:xfrm>
            <a:off x="878841" y="4566285"/>
            <a:ext cx="3406140" cy="1546224"/>
            <a:chOff x="4114526" y="2412339"/>
            <a:chExt cx="1963226" cy="635323"/>
          </a:xfrm>
        </p:grpSpPr>
        <p:sp>
          <p:nvSpPr>
            <p:cNvPr id="30" name="文本框 29"/>
            <p:cNvSpPr txBox="1"/>
            <p:nvPr/>
          </p:nvSpPr>
          <p:spPr>
            <a:xfrm>
              <a:off x="4114526" y="2412339"/>
              <a:ext cx="1963226" cy="189162"/>
            </a:xfrm>
            <a:prstGeom prst="rect">
              <a:avLst/>
            </a:prstGeom>
            <a:noFill/>
          </p:spPr>
          <p:txBody>
            <a:bodyPr wrap="square" rtlCol="0">
              <a:spAutoFit/>
              <a:scene3d>
                <a:camera prst="orthographicFront"/>
                <a:lightRig rig="threePt" dir="t"/>
              </a:scene3d>
              <a:sp3d contourW="12700"/>
            </a:bodyPr>
            <a:p>
              <a:pPr algn="ctr"/>
              <a:r>
                <a:rPr lang="zh-CN" altLang="en-US" sz="2400" b="1" dirty="0" smtClean="0">
                  <a:solidFill>
                    <a:srgbClr val="002060"/>
                  </a:solidFill>
                  <a:latin typeface="Century Gothic" panose="020B0502020202020204" pitchFamily="34" charset="0"/>
                </a:rPr>
                <a:t>回顾Mike对活动的帮助</a:t>
              </a:r>
              <a:endParaRPr lang="zh-CN" altLang="en-US" sz="2400" b="1" dirty="0" smtClean="0">
                <a:solidFill>
                  <a:srgbClr val="002060"/>
                </a:solidFill>
                <a:latin typeface="Century Gothic" panose="020B0502020202020204" pitchFamily="34" charset="0"/>
              </a:endParaRPr>
            </a:p>
          </p:txBody>
        </p:sp>
        <p:sp>
          <p:nvSpPr>
            <p:cNvPr id="31" name="文本框 30"/>
            <p:cNvSpPr txBox="1"/>
            <p:nvPr/>
          </p:nvSpPr>
          <p:spPr>
            <a:xfrm>
              <a:off x="4187359" y="2751004"/>
              <a:ext cx="1890392" cy="296658"/>
            </a:xfrm>
            <a:prstGeom prst="rect">
              <a:avLst/>
            </a:prstGeom>
            <a:noFill/>
          </p:spPr>
          <p:txBody>
            <a:bodyPr wrap="square" rtlCol="0">
              <a:spAutoFit/>
              <a:scene3d>
                <a:camera prst="orthographicFront"/>
                <a:lightRig rig="threePt" dir="t"/>
              </a:scene3d>
              <a:sp3d contourW="12700"/>
            </a:bodyPr>
            <a:p>
              <a:pPr algn="l">
                <a:lnSpc>
                  <a:spcPct val="114000"/>
                </a:lnSpc>
              </a:pPr>
              <a:r>
                <a:rPr lang="en-US" altLang="zh-CN" b="1" dirty="0">
                  <a:solidFill>
                    <a:sysClr val="windowText" lastClr="000000">
                      <a:lumMod val="65000"/>
                      <a:lumOff val="35000"/>
                    </a:sysClr>
                  </a:solidFill>
                  <a:latin typeface="微软雅黑" panose="020B0503020204020204" pitchFamily="34" charset="-122"/>
                  <a:ea typeface="微软雅黑" panose="020B0503020204020204" pitchFamily="34" charset="-122"/>
                </a:rPr>
                <a:t>Use causality to describe 1-2 difficulties and helps.</a:t>
              </a:r>
              <a:endParaRPr lang="en-US" altLang="zh-CN" b="1"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005205" y="1884680"/>
            <a:ext cx="3490595" cy="2109470"/>
            <a:chOff x="3943518" y="2310101"/>
            <a:chExt cx="2271419" cy="2109524"/>
          </a:xfrm>
        </p:grpSpPr>
        <p:sp>
          <p:nvSpPr>
            <p:cNvPr id="33" name="文本框 32"/>
            <p:cNvSpPr txBox="1"/>
            <p:nvPr/>
          </p:nvSpPr>
          <p:spPr>
            <a:xfrm>
              <a:off x="3943970" y="2310101"/>
              <a:ext cx="2133781" cy="460387"/>
            </a:xfrm>
            <a:prstGeom prst="rect">
              <a:avLst/>
            </a:prstGeom>
            <a:noFill/>
          </p:spPr>
          <p:txBody>
            <a:bodyPr wrap="square" rtlCol="0">
              <a:spAutoFit/>
              <a:scene3d>
                <a:camera prst="orthographicFront"/>
                <a:lightRig rig="threePt" dir="t"/>
              </a:scene3d>
              <a:sp3d contourW="12700"/>
            </a:bodyPr>
            <a:p>
              <a:pPr algn="ctr"/>
              <a:r>
                <a:rPr lang="zh-CN" altLang="en-US" sz="2400" b="1" dirty="0" smtClean="0">
                  <a:solidFill>
                    <a:srgbClr val="002060"/>
                  </a:solidFill>
                  <a:latin typeface="Century Gothic" panose="020B0502020202020204" pitchFamily="34" charset="0"/>
                </a:rPr>
                <a:t>写信目的</a:t>
              </a:r>
              <a:endParaRPr lang="zh-CN" altLang="en-US" sz="2400" b="1" dirty="0" smtClean="0">
                <a:solidFill>
                  <a:srgbClr val="002060"/>
                </a:solidFill>
                <a:latin typeface="Century Gothic" panose="020B0502020202020204" pitchFamily="34" charset="0"/>
              </a:endParaRPr>
            </a:p>
          </p:txBody>
        </p:sp>
        <p:sp>
          <p:nvSpPr>
            <p:cNvPr id="34" name="文本框 33"/>
            <p:cNvSpPr txBox="1"/>
            <p:nvPr/>
          </p:nvSpPr>
          <p:spPr>
            <a:xfrm>
              <a:off x="3943518" y="2750802"/>
              <a:ext cx="2271419" cy="1668823"/>
            </a:xfrm>
            <a:prstGeom prst="rect">
              <a:avLst/>
            </a:prstGeom>
            <a:noFill/>
          </p:spPr>
          <p:txBody>
            <a:bodyPr wrap="square" rtlCol="0">
              <a:spAutoFit/>
              <a:scene3d>
                <a:camera prst="orthographicFront"/>
                <a:lightRig rig="threePt" dir="t"/>
              </a:scene3d>
              <a:sp3d contourW="12700"/>
            </a:bodyPr>
            <a:p>
              <a:pPr algn="l">
                <a:lnSpc>
                  <a:spcPct val="114000"/>
                </a:lnSpc>
              </a:pPr>
              <a:r>
                <a:rPr lang="en-US" altLang="zh-CN" b="1" dirty="0">
                  <a:solidFill>
                    <a:sysClr val="windowText" lastClr="000000">
                      <a:lumMod val="65000"/>
                      <a:lumOff val="35000"/>
                    </a:sysClr>
                  </a:solidFill>
                  <a:latin typeface="微软雅黑" panose="020B0503020204020204" pitchFamily="34" charset="-122"/>
                  <a:ea typeface="微软雅黑" panose="020B0503020204020204" pitchFamily="34" charset="-122"/>
                </a:rPr>
                <a:t> for your being part of our English Corner activity last Sunday, with the theme of  "Cultural Exchange between China and the West"</a:t>
              </a:r>
              <a:endParaRPr lang="en-US" altLang="zh-CN" b="1"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8101965" y="4612640"/>
            <a:ext cx="3766185" cy="1535984"/>
            <a:chOff x="3943969" y="2412339"/>
            <a:chExt cx="2133782" cy="1043377"/>
          </a:xfrm>
        </p:grpSpPr>
        <p:sp>
          <p:nvSpPr>
            <p:cNvPr id="37" name="文本框 36"/>
            <p:cNvSpPr txBox="1"/>
            <p:nvPr/>
          </p:nvSpPr>
          <p:spPr>
            <a:xfrm>
              <a:off x="3943970" y="2412339"/>
              <a:ext cx="2133781" cy="312728"/>
            </a:xfrm>
            <a:prstGeom prst="rect">
              <a:avLst/>
            </a:prstGeom>
            <a:noFill/>
          </p:spPr>
          <p:txBody>
            <a:bodyPr wrap="square" rtlCol="0">
              <a:spAutoFit/>
              <a:scene3d>
                <a:camera prst="orthographicFront"/>
                <a:lightRig rig="threePt" dir="t"/>
              </a:scene3d>
              <a:sp3d contourW="12700"/>
            </a:bodyPr>
            <a:p>
              <a:pPr algn="ctr"/>
              <a:r>
                <a:rPr lang="zh-CN" altLang="en-US" sz="2400" b="1" dirty="0" smtClean="0">
                  <a:solidFill>
                    <a:srgbClr val="002060"/>
                  </a:solidFill>
                  <a:latin typeface="Century Gothic" panose="020B0502020202020204" pitchFamily="34" charset="0"/>
                </a:rPr>
                <a:t>表达祝愿</a:t>
              </a:r>
              <a:endParaRPr lang="zh-CN" altLang="en-US" sz="2400" b="1" dirty="0" smtClean="0">
                <a:solidFill>
                  <a:srgbClr val="002060"/>
                </a:solidFill>
                <a:latin typeface="Century Gothic" panose="020B0502020202020204" pitchFamily="34" charset="0"/>
              </a:endParaRPr>
            </a:p>
          </p:txBody>
        </p:sp>
        <p:sp>
          <p:nvSpPr>
            <p:cNvPr id="38" name="文本框 37"/>
            <p:cNvSpPr txBox="1"/>
            <p:nvPr/>
          </p:nvSpPr>
          <p:spPr>
            <a:xfrm>
              <a:off x="3943969" y="2750893"/>
              <a:ext cx="2133782" cy="704823"/>
            </a:xfrm>
            <a:prstGeom prst="rect">
              <a:avLst/>
            </a:prstGeom>
            <a:noFill/>
          </p:spPr>
          <p:txBody>
            <a:bodyPr wrap="square" rtlCol="0">
              <a:spAutoFit/>
              <a:scene3d>
                <a:camera prst="orthographicFront"/>
                <a:lightRig rig="threePt" dir="t"/>
              </a:scene3d>
              <a:sp3d contourW="12700"/>
            </a:bodyPr>
            <a:p>
              <a:pPr algn="l">
                <a:lnSpc>
                  <a:spcPct val="114000"/>
                </a:lnSpc>
              </a:pPr>
              <a:r>
                <a:rPr lang="en-US" altLang="zh-CN" b="1" dirty="0">
                  <a:solidFill>
                    <a:sysClr val="windowText" lastClr="000000">
                      <a:lumMod val="65000"/>
                      <a:lumOff val="35000"/>
                    </a:sysClr>
                  </a:solidFill>
                  <a:latin typeface="微软雅黑" panose="020B0503020204020204" pitchFamily="34" charset="-122"/>
                  <a:ea typeface="微软雅黑" panose="020B0503020204020204" pitchFamily="34" charset="-122"/>
                </a:rPr>
                <a:t>Attached the letter is an auspicious Chinese knot. May every moment full of joy! </a:t>
              </a:r>
              <a:endParaRPr lang="en-US" altLang="zh-CN" b="1"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8101967" y="1896745"/>
            <a:ext cx="3987163" cy="1182469"/>
            <a:chOff x="3943970" y="2412339"/>
            <a:chExt cx="2259361" cy="1182470"/>
          </a:xfrm>
        </p:grpSpPr>
        <p:sp>
          <p:nvSpPr>
            <p:cNvPr id="40" name="文本框 39"/>
            <p:cNvSpPr txBox="1"/>
            <p:nvPr/>
          </p:nvSpPr>
          <p:spPr>
            <a:xfrm>
              <a:off x="3943970" y="2412339"/>
              <a:ext cx="2133781" cy="460375"/>
            </a:xfrm>
            <a:prstGeom prst="rect">
              <a:avLst/>
            </a:prstGeom>
            <a:noFill/>
          </p:spPr>
          <p:txBody>
            <a:bodyPr wrap="square" rtlCol="0">
              <a:spAutoFit/>
              <a:scene3d>
                <a:camera prst="orthographicFront"/>
                <a:lightRig rig="threePt" dir="t"/>
              </a:scene3d>
              <a:sp3d contourW="12700"/>
            </a:bodyPr>
            <a:p>
              <a:pPr algn="ctr"/>
              <a:r>
                <a:rPr lang="zh-CN" altLang="en-US" sz="2400" b="1" dirty="0" smtClean="0">
                  <a:solidFill>
                    <a:srgbClr val="002060"/>
                  </a:solidFill>
                  <a:latin typeface="Century Gothic" panose="020B0502020202020204" pitchFamily="34" charset="0"/>
                </a:rPr>
                <a:t>表达感谢</a:t>
              </a:r>
              <a:endParaRPr lang="zh-CN" altLang="en-US" sz="2400" b="1" dirty="0" smtClean="0">
                <a:solidFill>
                  <a:srgbClr val="002060"/>
                </a:solidFill>
                <a:latin typeface="Century Gothic" panose="020B0502020202020204" pitchFamily="34" charset="0"/>
              </a:endParaRPr>
            </a:p>
          </p:txBody>
        </p:sp>
        <p:sp>
          <p:nvSpPr>
            <p:cNvPr id="41" name="文本框 40"/>
            <p:cNvSpPr txBox="1"/>
            <p:nvPr/>
          </p:nvSpPr>
          <p:spPr>
            <a:xfrm>
              <a:off x="4069549" y="2872813"/>
              <a:ext cx="2133782" cy="721996"/>
            </a:xfrm>
            <a:prstGeom prst="rect">
              <a:avLst/>
            </a:prstGeom>
            <a:noFill/>
          </p:spPr>
          <p:txBody>
            <a:bodyPr wrap="square" rtlCol="0">
              <a:spAutoFit/>
              <a:scene3d>
                <a:camera prst="orthographicFront"/>
                <a:lightRig rig="threePt" dir="t"/>
              </a:scene3d>
              <a:sp3d contourW="12700"/>
            </a:bodyPr>
            <a:p>
              <a:pPr algn="l">
                <a:lnSpc>
                  <a:spcPct val="114000"/>
                </a:lnSpc>
              </a:pPr>
              <a:r>
                <a:rPr lang="en-US" altLang="zh-CN" b="1" dirty="0">
                  <a:solidFill>
                    <a:sysClr val="windowText" lastClr="000000">
                      <a:lumMod val="65000"/>
                      <a:lumOff val="35000"/>
                    </a:sysClr>
                  </a:solidFill>
                  <a:latin typeface="微软雅黑" panose="020B0503020204020204" pitchFamily="34" charset="-122"/>
                  <a:ea typeface="微软雅黑" panose="020B0503020204020204" pitchFamily="34" charset="-122"/>
                </a:rPr>
                <a:t> I am writing to extend my sincere gratitude</a:t>
              </a:r>
              <a:endParaRPr lang="en-US" altLang="zh-CN" b="1"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sp>
        <p:nvSpPr>
          <p:cNvPr id="44" name="文本框 43"/>
          <p:cNvSpPr txBox="1"/>
          <p:nvPr/>
        </p:nvSpPr>
        <p:spPr>
          <a:xfrm>
            <a:off x="2752725" y="963930"/>
            <a:ext cx="8053070" cy="583565"/>
          </a:xfrm>
          <a:prstGeom prst="rect">
            <a:avLst/>
          </a:prstGeom>
          <a:noFill/>
        </p:spPr>
        <p:txBody>
          <a:bodyPr wrap="square" rtlCol="0" anchor="t">
            <a:spAutoFit/>
          </a:bodyPr>
          <a:p>
            <a:r>
              <a:rPr lang="zh-CN" altLang="en-US" sz="3200" b="1"/>
              <a:t> </a:t>
            </a:r>
            <a:r>
              <a:rPr lang="en-US" altLang="zh-CN" sz="3200" b="1"/>
              <a:t>How many</a:t>
            </a:r>
            <a:r>
              <a:rPr lang="zh-CN" altLang="en-US" sz="3200" b="1"/>
              <a:t> key </a:t>
            </a:r>
            <a:r>
              <a:rPr lang="en-US" altLang="zh-CN" sz="3200" b="1"/>
              <a:t>poin</a:t>
            </a:r>
            <a:r>
              <a:rPr lang="zh-CN" altLang="en-US" sz="3200" b="1"/>
              <a:t>ts</a:t>
            </a:r>
            <a:r>
              <a:rPr lang="en-US" altLang="zh-CN" sz="3200" b="1"/>
              <a:t>?</a:t>
            </a:r>
            <a:r>
              <a:rPr lang="zh-CN" altLang="en-US" sz="3200" b="1"/>
              <a:t> </a:t>
            </a:r>
            <a:r>
              <a:rPr lang="en-US" altLang="zh-CN" sz="3200" b="1"/>
              <a:t>What are they?</a:t>
            </a:r>
            <a:endParaRPr lang="en-US" altLang="zh-CN" sz="3200" b="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heel(1)">
                                      <p:cBhvr>
                                        <p:cTn id="15" dur="2000"/>
                                        <p:tgtEl>
                                          <p:spTgt spid="25"/>
                                        </p:tgtEl>
                                      </p:cBhvr>
                                    </p:animEffect>
                                  </p:childTnLst>
                                </p:cTn>
                              </p:par>
                              <p:par>
                                <p:cTn id="16" presetID="21" presetClass="entr" presetSubtype="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heel(1)">
                                      <p:cBhvr>
                                        <p:cTn id="18" dur="20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heel(1)">
                                      <p:cBhvr>
                                        <p:cTn id="23" dur="2000"/>
                                        <p:tgtEl>
                                          <p:spTgt spid="26"/>
                                        </p:tgtEl>
                                      </p:cBhvr>
                                    </p:animEffect>
                                  </p:childTnLst>
                                </p:cTn>
                              </p:par>
                              <p:par>
                                <p:cTn id="24" presetID="21" presetClass="entr" presetSubtype="1"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heel(1)">
                                      <p:cBhvr>
                                        <p:cTn id="26" dur="20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heel(1)">
                                      <p:cBhvr>
                                        <p:cTn id="31" dur="2000"/>
                                        <p:tgtEl>
                                          <p:spTgt spid="27"/>
                                        </p:tgtEl>
                                      </p:cBhvr>
                                    </p:animEffect>
                                  </p:childTnLst>
                                </p:cTn>
                              </p:par>
                              <p:par>
                                <p:cTn id="32" presetID="21" presetClass="entr" presetSubtype="1"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heel(1)">
                                      <p:cBhvr>
                                        <p:cTn id="34" dur="20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heel(1)">
                                      <p:cBhvr>
                                        <p:cTn id="39" dur="2000"/>
                                        <p:tgtEl>
                                          <p:spTgt spid="28"/>
                                        </p:tgtEl>
                                      </p:cBhvr>
                                    </p:animEffect>
                                  </p:childTnLst>
                                </p:cTn>
                              </p:par>
                              <p:par>
                                <p:cTn id="40" presetID="21" presetClass="entr" presetSubtype="1"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heel(1)">
                                      <p:cBhvr>
                                        <p:cTn id="4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6" grpId="0"/>
      <p:bldP spid="26" grpId="1"/>
      <p:bldP spid="27" grpId="0"/>
      <p:bldP spid="27" grpId="1"/>
      <p:bldP spid="28" grpId="0"/>
      <p:bldP spid="28" grpId="1"/>
      <p:bldP spid="19" grpId="0" animBg="1"/>
      <p:bldP spid="19" grpId="1" animBg="1"/>
      <p:bldP spid="20" grpId="0" animBg="1"/>
      <p:bldP spid="2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88695" y="4077335"/>
            <a:ext cx="10299700" cy="1446530"/>
          </a:xfrm>
        </p:spPr>
        <p:txBody>
          <a:bodyPr/>
          <a:lstStyle/>
          <a:p>
            <a:pPr algn="ctr"/>
            <a:r>
              <a:rPr lang="en-US" altLang="zh-CN" sz="4400" dirty="0">
                <a:ln w="0"/>
                <a:latin typeface="微软雅黑" panose="020B0503020204020204" pitchFamily="34" charset="-122"/>
                <a:ea typeface="微软雅黑" panose="020B0503020204020204" pitchFamily="34" charset="-122"/>
              </a:rPr>
              <a:t>2</a:t>
            </a:r>
            <a:r>
              <a:rPr lang="zh-CN" altLang="en-US" sz="4400" dirty="0">
                <a:ln w="0"/>
                <a:latin typeface="微软雅黑" panose="020B0503020204020204" pitchFamily="34" charset="-122"/>
                <a:ea typeface="微软雅黑" panose="020B0503020204020204" pitchFamily="34" charset="-122"/>
              </a:rPr>
              <a:t> 应用文高分作文，必作于细成于严</a:t>
            </a:r>
            <a:endParaRPr lang="zh-CN" altLang="en-US" sz="4400" dirty="0">
              <a:ln w="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8090" y="182245"/>
            <a:ext cx="8904605" cy="529590"/>
          </a:xfrm>
        </p:spPr>
        <p:txBody>
          <a:bodyPr/>
          <a:lstStyle/>
          <a:p>
            <a:r>
              <a:rPr kumimoji="1" lang="zh-CN" altLang="en-US" dirty="0"/>
              <a:t>高分作文作于细：夯实基础，表意清楚，语法无误，句型正确</a:t>
            </a:r>
            <a:endParaRPr kumimoji="1" lang="zh-CN" altLang="en-US" dirty="0"/>
          </a:p>
        </p:txBody>
      </p:sp>
      <p:pic>
        <p:nvPicPr>
          <p:cNvPr id="3" name="图片 2"/>
          <p:cNvPicPr>
            <a:picLocks noChangeAspect="1"/>
          </p:cNvPicPr>
          <p:nvPr/>
        </p:nvPicPr>
        <p:blipFill>
          <a:blip r:embed="rId1"/>
          <a:srcRect l="1922" t="5997" r="2198" b="7715"/>
          <a:stretch>
            <a:fillRect/>
          </a:stretch>
        </p:blipFill>
        <p:spPr>
          <a:xfrm>
            <a:off x="542925" y="2087880"/>
            <a:ext cx="11510645" cy="2682875"/>
          </a:xfrm>
          <a:prstGeom prst="rect">
            <a:avLst/>
          </a:prstGeom>
        </p:spPr>
      </p:pic>
      <p:sp>
        <p:nvSpPr>
          <p:cNvPr id="10" name="标注: 弯曲线形(带边框和强调线) 9"/>
          <p:cNvSpPr/>
          <p:nvPr/>
        </p:nvSpPr>
        <p:spPr>
          <a:xfrm flipH="1">
            <a:off x="959485" y="1626235"/>
            <a:ext cx="3221355" cy="461645"/>
          </a:xfrm>
          <a:prstGeom prst="accentBorderCallout2">
            <a:avLst>
              <a:gd name="adj1" fmla="val 18750"/>
              <a:gd name="adj2" fmla="val -8333"/>
              <a:gd name="adj3" fmla="val 18750"/>
              <a:gd name="adj4" fmla="val -16667"/>
              <a:gd name="adj5" fmla="val 195048"/>
              <a:gd name="adj6" fmla="val -71910"/>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拼写错误 </a:t>
            </a:r>
            <a:r>
              <a:rPr lang="en-US" altLang="zh-CN" sz="2400" b="1" dirty="0">
                <a:solidFill>
                  <a:srgbClr val="FF0000"/>
                </a:solidFill>
              </a:rPr>
              <a:t>gratitude</a:t>
            </a:r>
            <a:endParaRPr lang="en-US" altLang="zh-CN" sz="2400" b="1" dirty="0">
              <a:solidFill>
                <a:srgbClr val="FF0000"/>
              </a:solidFill>
            </a:endParaRPr>
          </a:p>
        </p:txBody>
      </p:sp>
      <p:sp>
        <p:nvSpPr>
          <p:cNvPr id="5" name="标注: 弯曲线形(带边框和强调线) 9"/>
          <p:cNvSpPr/>
          <p:nvPr/>
        </p:nvSpPr>
        <p:spPr>
          <a:xfrm flipH="1">
            <a:off x="1529715" y="840105"/>
            <a:ext cx="5797550" cy="461645"/>
          </a:xfrm>
          <a:prstGeom prst="accentBorderCallout2">
            <a:avLst>
              <a:gd name="adj1" fmla="val 18750"/>
              <a:gd name="adj2" fmla="val -8333"/>
              <a:gd name="adj3" fmla="val 18750"/>
              <a:gd name="adj4" fmla="val -16667"/>
              <a:gd name="adj5" fmla="val 314993"/>
              <a:gd name="adj6" fmla="val -37985"/>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sym typeface="+mn-ea"/>
              </a:rPr>
              <a:t>动词、介词错误 </a:t>
            </a:r>
            <a:r>
              <a:rPr lang="en-US" altLang="zh-CN" sz="2400" b="1" dirty="0">
                <a:solidFill>
                  <a:srgbClr val="FF0000"/>
                </a:solidFill>
                <a:sym typeface="+mn-ea"/>
              </a:rPr>
              <a:t>to you for attending</a:t>
            </a:r>
            <a:endParaRPr lang="en-US" altLang="zh-CN" sz="2400" b="1" dirty="0">
              <a:solidFill>
                <a:srgbClr val="FF0000"/>
              </a:solidFill>
              <a:sym typeface="+mn-ea"/>
            </a:endParaRPr>
          </a:p>
        </p:txBody>
      </p:sp>
      <p:sp>
        <p:nvSpPr>
          <p:cNvPr id="14" name="标注: 弯曲线形(带边框和强调线) 13"/>
          <p:cNvSpPr/>
          <p:nvPr/>
        </p:nvSpPr>
        <p:spPr>
          <a:xfrm>
            <a:off x="6008370" y="4129405"/>
            <a:ext cx="5060950" cy="419735"/>
          </a:xfrm>
          <a:prstGeom prst="accentBorderCallout2">
            <a:avLst>
              <a:gd name="adj1" fmla="val 18750"/>
              <a:gd name="adj2" fmla="val -8333"/>
              <a:gd name="adj3" fmla="val 18750"/>
              <a:gd name="adj4" fmla="val -16667"/>
              <a:gd name="adj5" fmla="val -104992"/>
              <a:gd name="adj6" fmla="val -63324"/>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sym typeface="+mn-ea"/>
              </a:rPr>
              <a:t>拼写错误 </a:t>
            </a:r>
            <a:r>
              <a:rPr lang="en-US" altLang="zh-CN" sz="2400" b="1" dirty="0">
                <a:solidFill>
                  <a:srgbClr val="FF0000"/>
                </a:solidFill>
                <a:sym typeface="+mn-ea"/>
              </a:rPr>
              <a:t>Corner; guidance</a:t>
            </a:r>
            <a:endParaRPr lang="en-US" altLang="zh-CN" sz="2400" b="1" dirty="0">
              <a:solidFill>
                <a:srgbClr val="FF0000"/>
              </a:solidFill>
              <a:sym typeface="+mn-ea"/>
            </a:endParaRPr>
          </a:p>
        </p:txBody>
      </p:sp>
      <p:cxnSp>
        <p:nvCxnSpPr>
          <p:cNvPr id="18" name="直接连接符 17"/>
          <p:cNvCxnSpPr/>
          <p:nvPr/>
        </p:nvCxnSpPr>
        <p:spPr>
          <a:xfrm flipV="1">
            <a:off x="5604510" y="3776345"/>
            <a:ext cx="680720" cy="353060"/>
          </a:xfrm>
          <a:prstGeom prst="line">
            <a:avLst/>
          </a:prstGeom>
          <a:noFill/>
          <a:ln w="28575" cap="flat" cmpd="sng" algn="ctr">
            <a:solidFill>
              <a:srgbClr val="BBE0E3"/>
            </a:solidFill>
            <a:prstDash val="solid"/>
          </a:ln>
          <a:effectLst/>
        </p:spPr>
      </p:cxnSp>
      <p:sp>
        <p:nvSpPr>
          <p:cNvPr id="15" name="标注: 弯曲线形(带边框和强调线) 14"/>
          <p:cNvSpPr/>
          <p:nvPr/>
        </p:nvSpPr>
        <p:spPr>
          <a:xfrm>
            <a:off x="3613785" y="4770755"/>
            <a:ext cx="4175760" cy="419735"/>
          </a:xfrm>
          <a:prstGeom prst="accentBorderCallout2">
            <a:avLst>
              <a:gd name="adj1" fmla="val 18750"/>
              <a:gd name="adj2" fmla="val -8333"/>
              <a:gd name="adj3" fmla="val 18750"/>
              <a:gd name="adj4" fmla="val -16667"/>
              <a:gd name="adj5" fmla="val -27080"/>
              <a:gd name="adj6" fmla="val -52896"/>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词组错误</a:t>
            </a:r>
            <a:r>
              <a:rPr lang="en-US" altLang="zh-CN" sz="2400" b="1" dirty="0">
                <a:solidFill>
                  <a:srgbClr val="000000"/>
                </a:solidFill>
              </a:rPr>
              <a:t>, </a:t>
            </a:r>
            <a:r>
              <a:rPr lang="zh-CN" altLang="en-US" sz="2400" b="1" dirty="0">
                <a:solidFill>
                  <a:srgbClr val="000000"/>
                </a:solidFill>
              </a:rPr>
              <a:t>汉式思维 </a:t>
            </a:r>
            <a:r>
              <a:rPr lang="en-US" altLang="zh-CN" sz="2400" b="1" dirty="0">
                <a:solidFill>
                  <a:srgbClr val="FF0000"/>
                </a:solidFill>
              </a:rPr>
              <a:t>made</a:t>
            </a:r>
            <a:r>
              <a:rPr lang="en-US" altLang="zh-CN" sz="2400" b="1" dirty="0">
                <a:solidFill>
                  <a:srgbClr val="000000"/>
                </a:solidFill>
              </a:rPr>
              <a:t> </a:t>
            </a:r>
            <a:endParaRPr lang="en-US" altLang="zh-CN" sz="2400" b="1" dirty="0">
              <a:solidFill>
                <a:srgbClr val="000000"/>
              </a:solidFill>
            </a:endParaRPr>
          </a:p>
        </p:txBody>
      </p:sp>
      <p:grpSp>
        <p:nvGrpSpPr>
          <p:cNvPr id="54" name="组 53"/>
          <p:cNvGrpSpPr/>
          <p:nvPr/>
        </p:nvGrpSpPr>
        <p:grpSpPr>
          <a:xfrm>
            <a:off x="922655" y="5190644"/>
            <a:ext cx="10750550" cy="1427326"/>
            <a:chOff x="1227883" y="1226034"/>
            <a:chExt cx="10205859" cy="1928162"/>
          </a:xfrm>
        </p:grpSpPr>
        <p:sp>
          <p:nvSpPr>
            <p:cNvPr id="61" name="矩形 60"/>
            <p:cNvSpPr/>
            <p:nvPr/>
          </p:nvSpPr>
          <p:spPr>
            <a:xfrm>
              <a:off x="1397557" y="1982216"/>
              <a:ext cx="10036185" cy="11719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00">
                <a:lnSpc>
                  <a:spcPct val="130000"/>
                </a:lnSpc>
              </a:pPr>
              <a:endParaRPr lang="en-US" altLang="zh-CN" sz="1600" b="1" dirty="0">
                <a:solidFill>
                  <a:schemeClr val="bg1"/>
                </a:solidFill>
                <a:ea typeface="微软雅黑" panose="020B0503020204020204" pitchFamily="34" charset="-122"/>
              </a:endParaRPr>
            </a:p>
          </p:txBody>
        </p:sp>
        <p:grpSp>
          <p:nvGrpSpPr>
            <p:cNvPr id="56" name="组 55"/>
            <p:cNvGrpSpPr/>
            <p:nvPr/>
          </p:nvGrpSpPr>
          <p:grpSpPr>
            <a:xfrm>
              <a:off x="1227883" y="1237835"/>
              <a:ext cx="2631587" cy="747719"/>
              <a:chOff x="1227883" y="1237835"/>
              <a:chExt cx="2631587" cy="747719"/>
            </a:xfrm>
          </p:grpSpPr>
          <p:sp>
            <p:nvSpPr>
              <p:cNvPr id="58" name="直角三角形 57"/>
              <p:cNvSpPr/>
              <p:nvPr/>
            </p:nvSpPr>
            <p:spPr>
              <a:xfrm>
                <a:off x="1837443" y="1237835"/>
                <a:ext cx="97714" cy="97714"/>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9" name="矩形 58"/>
              <p:cNvSpPr/>
              <p:nvPr/>
            </p:nvSpPr>
            <p:spPr>
              <a:xfrm>
                <a:off x="1227883" y="1332412"/>
                <a:ext cx="2631587" cy="653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00">
                  <a:lnSpc>
                    <a:spcPct val="130000"/>
                  </a:lnSpc>
                </a:pPr>
                <a:endParaRPr lang="en-US" altLang="zh-CN" sz="1600" b="1" dirty="0">
                  <a:solidFill>
                    <a:schemeClr val="bg1"/>
                  </a:solidFill>
                  <a:ea typeface="微软雅黑" panose="020B0503020204020204" pitchFamily="34" charset="-122"/>
                </a:endParaRPr>
              </a:p>
            </p:txBody>
          </p:sp>
          <p:sp>
            <p:nvSpPr>
              <p:cNvPr id="60" name="页外连接符 59"/>
              <p:cNvSpPr/>
              <p:nvPr/>
            </p:nvSpPr>
            <p:spPr>
              <a:xfrm>
                <a:off x="1397725" y="1240971"/>
                <a:ext cx="444137" cy="561703"/>
              </a:xfrm>
              <a:prstGeom prst="flowChartOffpage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57" name="矩形 56"/>
            <p:cNvSpPr/>
            <p:nvPr/>
          </p:nvSpPr>
          <p:spPr>
            <a:xfrm>
              <a:off x="1843930" y="1226034"/>
              <a:ext cx="1826141" cy="771177"/>
            </a:xfrm>
            <a:prstGeom prst="rect">
              <a:avLst/>
            </a:prstGeom>
          </p:spPr>
          <p:txBody>
            <a:bodyPr wrap="square">
              <a:spAutoFit/>
            </a:bodyPr>
            <a:lstStyle/>
            <a:p>
              <a:pPr lvl="0" algn="ctr" defTabSz="609600">
                <a:lnSpc>
                  <a:spcPct val="130000"/>
                </a:lnSpc>
              </a:pPr>
              <a:r>
                <a:rPr lang="zh-CN" altLang="en-US" sz="2400" b="1" dirty="0">
                  <a:solidFill>
                    <a:schemeClr val="bg1"/>
                  </a:solidFill>
                  <a:ea typeface="微软雅黑" panose="020B0503020204020204" pitchFamily="34" charset="-122"/>
                </a:rPr>
                <a:t>评讲反馈</a:t>
              </a:r>
              <a:endParaRPr lang="zh-CN" altLang="en-US" sz="2400" b="1" dirty="0">
                <a:solidFill>
                  <a:schemeClr val="bg1"/>
                </a:solidFill>
                <a:ea typeface="微软雅黑" panose="020B0503020204020204" pitchFamily="34" charset="-122"/>
              </a:endParaRPr>
            </a:p>
          </p:txBody>
        </p:sp>
      </p:grpSp>
      <p:sp>
        <p:nvSpPr>
          <p:cNvPr id="6" name="文本框 5"/>
          <p:cNvSpPr txBox="1"/>
          <p:nvPr/>
        </p:nvSpPr>
        <p:spPr>
          <a:xfrm>
            <a:off x="1390015" y="5752465"/>
            <a:ext cx="10319385" cy="730885"/>
          </a:xfrm>
          <a:prstGeom prst="rect">
            <a:avLst/>
          </a:prstGeom>
          <a:noFill/>
        </p:spPr>
        <p:txBody>
          <a:bodyPr wrap="square" rtlCol="0" anchor="t">
            <a:spAutoFit/>
          </a:bodyPr>
          <a:p>
            <a:pPr>
              <a:lnSpc>
                <a:spcPct val="130000"/>
              </a:lnSpc>
              <a:spcBef>
                <a:spcPts val="600"/>
              </a:spcBef>
            </a:pPr>
            <a:r>
              <a:rPr lang="zh-CN" altLang="en-US" sz="1600" b="1" kern="0" dirty="0">
                <a:solidFill>
                  <a:schemeClr val="bg1"/>
                </a:solidFill>
                <a:latin typeface="微软雅黑" panose="020B0503020204020204" pitchFamily="34" charset="-122"/>
                <a:ea typeface="微软雅黑" panose="020B0503020204020204" pitchFamily="34" charset="-122"/>
                <a:cs typeface="+mn-ea"/>
                <a:sym typeface="+mn-lt"/>
              </a:rPr>
              <a:t>为了具备较强的语言运用能力，达成有效交际，我们要夯实基础，语言准确，写作时注意人称、数、时态等英语思维，避免汉式英语；能够准确使用大纲重点词汇和短语，做到表意清楚，语法无误，句型正确，地道自然。</a:t>
            </a:r>
            <a:endParaRPr lang="zh-CN" altLang="en-US" sz="16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1000" fill="hold"/>
                                        <p:tgtEl>
                                          <p:spTgt spid="54"/>
                                        </p:tgtEl>
                                        <p:attrNameLst>
                                          <p:attrName>ppt_x</p:attrName>
                                        </p:attrNameLst>
                                      </p:cBhvr>
                                      <p:tavLst>
                                        <p:tav tm="0">
                                          <p:val>
                                            <p:strVal val="#ppt_x-.2"/>
                                          </p:val>
                                        </p:tav>
                                        <p:tav tm="100000">
                                          <p:val>
                                            <p:strVal val="#ppt_x"/>
                                          </p:val>
                                        </p:tav>
                                      </p:tavLst>
                                    </p:anim>
                                    <p:anim calcmode="lin" valueType="num">
                                      <p:cBhvr>
                                        <p:cTn id="31"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32"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5" grpId="0" bldLvl="0" animBg="1"/>
      <p:bldP spid="14" grpId="0" bldLvl="0" animBg="1"/>
      <p:bldP spid="1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l="1762" t="5130" r="1402" b="7076"/>
          <a:stretch>
            <a:fillRect/>
          </a:stretch>
        </p:blipFill>
        <p:spPr>
          <a:xfrm>
            <a:off x="959485" y="2188845"/>
            <a:ext cx="10948035" cy="2673985"/>
          </a:xfrm>
          <a:prstGeom prst="rect">
            <a:avLst/>
          </a:prstGeom>
        </p:spPr>
      </p:pic>
      <p:sp>
        <p:nvSpPr>
          <p:cNvPr id="2" name="文本占位符 1"/>
          <p:cNvSpPr>
            <a:spLocks noGrp="1"/>
          </p:cNvSpPr>
          <p:nvPr>
            <p:ph type="body" sz="quarter" idx="10"/>
          </p:nvPr>
        </p:nvSpPr>
        <p:spPr>
          <a:xfrm>
            <a:off x="1228090" y="182245"/>
            <a:ext cx="8904605" cy="529590"/>
          </a:xfrm>
        </p:spPr>
        <p:txBody>
          <a:bodyPr/>
          <a:lstStyle/>
          <a:p>
            <a:r>
              <a:rPr kumimoji="1" lang="zh-CN" altLang="en-US" dirty="0"/>
              <a:t>高分作文作于细：夯实基础，表意清楚，语法无误，句型正确</a:t>
            </a:r>
            <a:endParaRPr kumimoji="1" lang="zh-CN" altLang="en-US" dirty="0"/>
          </a:p>
        </p:txBody>
      </p:sp>
      <p:sp>
        <p:nvSpPr>
          <p:cNvPr id="5" name="标注: 弯曲线形(带边框和强调线) 9"/>
          <p:cNvSpPr/>
          <p:nvPr/>
        </p:nvSpPr>
        <p:spPr>
          <a:xfrm flipH="1">
            <a:off x="833755" y="881380"/>
            <a:ext cx="7969885" cy="744855"/>
          </a:xfrm>
          <a:prstGeom prst="accentBorderCallout2">
            <a:avLst>
              <a:gd name="adj1" fmla="val 18750"/>
              <a:gd name="adj2" fmla="val -8333"/>
              <a:gd name="adj3" fmla="val 18750"/>
              <a:gd name="adj4" fmla="val -16667"/>
              <a:gd name="adj5" fmla="val 188064"/>
              <a:gd name="adj6" fmla="val -22244"/>
            </a:avLst>
          </a:prstGeom>
          <a:solidFill>
            <a:srgbClr val="BBE0E3"/>
          </a:solidFill>
          <a:ln w="25400" cap="flat" cmpd="sng" algn="ctr">
            <a:solidFill>
              <a:srgbClr val="BBE0E3">
                <a:shade val="50000"/>
              </a:srgbClr>
            </a:solidFill>
            <a:prstDash val="solid"/>
          </a:ln>
          <a:effectLst/>
        </p:spPr>
        <p:txBody>
          <a:bodyPr rtlCol="0" anchor="ctr"/>
          <a:p>
            <a:pPr algn="l"/>
            <a:r>
              <a:rPr sz="2400" b="1" dirty="0">
                <a:sym typeface="+mn-ea"/>
              </a:rPr>
              <a:t>受读后续写描述性语言的影响，在应用文写作中使用</a:t>
            </a:r>
            <a:r>
              <a:rPr lang="zh-CN" sz="2400" b="1" dirty="0">
                <a:sym typeface="+mn-ea"/>
              </a:rPr>
              <a:t>描述性</a:t>
            </a:r>
            <a:r>
              <a:rPr sz="2400" b="1" dirty="0">
                <a:sym typeface="+mn-ea"/>
              </a:rPr>
              <a:t>的句子过于繁琐和夸张，给人不真实的感觉</a:t>
            </a:r>
            <a:endParaRPr sz="2400" b="1" dirty="0">
              <a:sym typeface="+mn-ea"/>
            </a:endParaRPr>
          </a:p>
        </p:txBody>
      </p:sp>
      <p:sp>
        <p:nvSpPr>
          <p:cNvPr id="14" name="标注: 弯曲线形(带边框和强调线) 13"/>
          <p:cNvSpPr/>
          <p:nvPr/>
        </p:nvSpPr>
        <p:spPr>
          <a:xfrm>
            <a:off x="5542915" y="4594860"/>
            <a:ext cx="6129655" cy="828040"/>
          </a:xfrm>
          <a:prstGeom prst="accentBorderCallout2">
            <a:avLst>
              <a:gd name="adj1" fmla="val 18750"/>
              <a:gd name="adj2" fmla="val -8333"/>
              <a:gd name="adj3" fmla="val 18750"/>
              <a:gd name="adj4" fmla="val -16667"/>
              <a:gd name="adj5" fmla="val -191104"/>
              <a:gd name="adj6" fmla="val -21754"/>
            </a:avLst>
          </a:prstGeom>
          <a:solidFill>
            <a:srgbClr val="BBE0E3"/>
          </a:solidFill>
          <a:ln w="25400" cap="flat" cmpd="sng" algn="ctr">
            <a:solidFill>
              <a:srgbClr val="BBE0E3">
                <a:shade val="50000"/>
              </a:srgbClr>
            </a:solidFill>
            <a:prstDash val="solid"/>
          </a:ln>
          <a:effectLst/>
        </p:spPr>
        <p:txBody>
          <a:bodyPr rtlCol="0" anchor="ctr"/>
          <a:p>
            <a:pPr algn="l"/>
            <a:r>
              <a:rPr lang="zh-CN" altLang="en-US" sz="2400" b="1" dirty="0">
                <a:solidFill>
                  <a:schemeClr val="tx1"/>
                </a:solidFill>
                <a:sym typeface="+mn-ea"/>
              </a:rPr>
              <a:t>没能按照第一层级信息拓展交际内容，凸显“中西方文化交流”的英语角主题活动</a:t>
            </a:r>
            <a:endParaRPr lang="zh-CN" altLang="en-US" sz="2400" b="1" dirty="0">
              <a:solidFill>
                <a:schemeClr val="tx1"/>
              </a:solidFill>
              <a:sym typeface="+mn-ea"/>
            </a:endParaRPr>
          </a:p>
        </p:txBody>
      </p:sp>
      <p:cxnSp>
        <p:nvCxnSpPr>
          <p:cNvPr id="18" name="直接连接符 17"/>
          <p:cNvCxnSpPr/>
          <p:nvPr/>
        </p:nvCxnSpPr>
        <p:spPr>
          <a:xfrm flipV="1">
            <a:off x="5177155" y="3484880"/>
            <a:ext cx="3048000" cy="1109980"/>
          </a:xfrm>
          <a:prstGeom prst="line">
            <a:avLst/>
          </a:prstGeom>
          <a:noFill/>
          <a:ln w="28575" cap="flat" cmpd="sng" algn="ctr">
            <a:solidFill>
              <a:srgbClr val="BBE0E3"/>
            </a:solidFill>
            <a:prstDash val="solid"/>
          </a:ln>
          <a:effectLst/>
        </p:spPr>
      </p:cxnSp>
      <p:grpSp>
        <p:nvGrpSpPr>
          <p:cNvPr id="78" name="组 77"/>
          <p:cNvGrpSpPr/>
          <p:nvPr/>
        </p:nvGrpSpPr>
        <p:grpSpPr>
          <a:xfrm>
            <a:off x="902335" y="5070475"/>
            <a:ext cx="10770870" cy="1475740"/>
            <a:chOff x="1227883" y="1237835"/>
            <a:chExt cx="10467637" cy="1475467"/>
          </a:xfrm>
        </p:grpSpPr>
        <p:sp>
          <p:nvSpPr>
            <p:cNvPr id="85" name="矩形 84"/>
            <p:cNvSpPr/>
            <p:nvPr/>
          </p:nvSpPr>
          <p:spPr>
            <a:xfrm>
              <a:off x="1397725" y="1845257"/>
              <a:ext cx="10297795" cy="86804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00">
                <a:lnSpc>
                  <a:spcPct val="130000"/>
                </a:lnSpc>
              </a:pPr>
              <a:endParaRPr lang="en-US" altLang="zh-CN" sz="1600" b="1" dirty="0">
                <a:solidFill>
                  <a:schemeClr val="bg1"/>
                </a:solidFill>
                <a:ea typeface="微软雅黑" panose="020B0503020204020204" pitchFamily="34" charset="-122"/>
              </a:endParaRPr>
            </a:p>
          </p:txBody>
        </p:sp>
        <p:grpSp>
          <p:nvGrpSpPr>
            <p:cNvPr id="80" name="组 79"/>
            <p:cNvGrpSpPr/>
            <p:nvPr/>
          </p:nvGrpSpPr>
          <p:grpSpPr>
            <a:xfrm>
              <a:off x="1227883" y="1237835"/>
              <a:ext cx="2631440" cy="607695"/>
              <a:chOff x="1227883" y="1237835"/>
              <a:chExt cx="2631440" cy="607695"/>
            </a:xfrm>
          </p:grpSpPr>
          <p:sp>
            <p:nvSpPr>
              <p:cNvPr id="82" name="直角三角形 81"/>
              <p:cNvSpPr/>
              <p:nvPr/>
            </p:nvSpPr>
            <p:spPr>
              <a:xfrm>
                <a:off x="1837443" y="1237835"/>
                <a:ext cx="97714" cy="97714"/>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3" name="矩形 82"/>
              <p:cNvSpPr/>
              <p:nvPr/>
            </p:nvSpPr>
            <p:spPr>
              <a:xfrm>
                <a:off x="1227883" y="1332450"/>
                <a:ext cx="2631440" cy="513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00">
                  <a:lnSpc>
                    <a:spcPct val="130000"/>
                  </a:lnSpc>
                </a:pPr>
                <a:endParaRPr lang="en-US" altLang="zh-CN" sz="1600" b="1" dirty="0">
                  <a:solidFill>
                    <a:schemeClr val="bg1"/>
                  </a:solidFill>
                  <a:ea typeface="微软雅黑" panose="020B0503020204020204" pitchFamily="34" charset="-122"/>
                </a:endParaRPr>
              </a:p>
            </p:txBody>
          </p:sp>
          <p:sp>
            <p:nvSpPr>
              <p:cNvPr id="84" name="页外连接符 83"/>
              <p:cNvSpPr/>
              <p:nvPr/>
            </p:nvSpPr>
            <p:spPr>
              <a:xfrm>
                <a:off x="1397725" y="1240971"/>
                <a:ext cx="444137" cy="561703"/>
              </a:xfrm>
              <a:prstGeom prst="flowChartOffpageConnector">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81" name="矩形 80"/>
            <p:cNvSpPr/>
            <p:nvPr/>
          </p:nvSpPr>
          <p:spPr>
            <a:xfrm>
              <a:off x="2140567" y="1335612"/>
              <a:ext cx="1402080" cy="570759"/>
            </a:xfrm>
            <a:prstGeom prst="rect">
              <a:avLst/>
            </a:prstGeom>
          </p:spPr>
          <p:txBody>
            <a:bodyPr wrap="square">
              <a:spAutoFit/>
            </a:bodyPr>
            <a:lstStyle/>
            <a:p>
              <a:pPr lvl="0" algn="ctr" defTabSz="609600">
                <a:lnSpc>
                  <a:spcPct val="130000"/>
                </a:lnSpc>
              </a:pPr>
              <a:r>
                <a:rPr lang="zh-CN" altLang="en-US" sz="2400" b="1" dirty="0">
                  <a:solidFill>
                    <a:schemeClr val="bg1"/>
                  </a:solidFill>
                  <a:ea typeface="微软雅黑" panose="020B0503020204020204" pitchFamily="34" charset="-122"/>
                  <a:sym typeface="+mn-ea"/>
                </a:rPr>
                <a:t>评讲反馈</a:t>
              </a:r>
              <a:endParaRPr lang="en-US" altLang="zh-CN" sz="1600" b="1" dirty="0">
                <a:solidFill>
                  <a:schemeClr val="bg1"/>
                </a:solidFill>
                <a:ea typeface="微软雅黑" panose="020B0503020204020204" pitchFamily="34" charset="-122"/>
              </a:endParaRPr>
            </a:p>
          </p:txBody>
        </p:sp>
      </p:grpSp>
      <p:sp>
        <p:nvSpPr>
          <p:cNvPr id="6" name="文本框 5"/>
          <p:cNvSpPr txBox="1"/>
          <p:nvPr/>
        </p:nvSpPr>
        <p:spPr>
          <a:xfrm>
            <a:off x="1353185" y="5739130"/>
            <a:ext cx="10319385" cy="730885"/>
          </a:xfrm>
          <a:prstGeom prst="rect">
            <a:avLst/>
          </a:prstGeom>
          <a:noFill/>
        </p:spPr>
        <p:txBody>
          <a:bodyPr wrap="square" rtlCol="0" anchor="t">
            <a:spAutoFit/>
          </a:bodyPr>
          <a:p>
            <a:pPr>
              <a:lnSpc>
                <a:spcPct val="130000"/>
              </a:lnSpc>
              <a:spcBef>
                <a:spcPts val="600"/>
              </a:spcBef>
            </a:pPr>
            <a:r>
              <a:rPr lang="zh-CN" altLang="en-US" sz="1600" b="1" kern="0" dirty="0">
                <a:solidFill>
                  <a:schemeClr val="bg1"/>
                </a:solidFill>
                <a:latin typeface="微软雅黑" panose="020B0503020204020204" pitchFamily="34" charset="-122"/>
                <a:ea typeface="微软雅黑" panose="020B0503020204020204" pitchFamily="34" charset="-122"/>
                <a:cs typeface="+mn-ea"/>
                <a:sym typeface="+mn-lt"/>
              </a:rPr>
              <a:t>在写作实际中，很多学生忽视背景信息，只关注内容要点和写作文体，习惯于死记硬背和仿写范文，暴露了新课标理念不强，角色代入能力不足，对第一层级隐藏信息解读不透等问题。</a:t>
            </a:r>
            <a:endParaRPr lang="zh-CN" altLang="en-US" sz="1600" b="1" kern="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pic>
        <p:nvPicPr>
          <p:cNvPr id="3" name="图片 2" descr="水印"/>
          <p:cNvPicPr>
            <a:picLocks noChangeAspect="1"/>
          </p:cNvPicPr>
          <p:nvPr userDrawn="1"/>
        </p:nvPicPr>
        <p:blipFill>
          <a:blip r:embed="rId2"/>
          <a:stretch>
            <a:fillRect/>
          </a:stretch>
        </p:blipFill>
        <p:spPr>
          <a:xfrm>
            <a:off x="7186295" y="3937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78"/>
                                        </p:tgtEl>
                                        <p:attrNameLst>
                                          <p:attrName>style.visibility</p:attrName>
                                        </p:attrNameLst>
                                      </p:cBhvr>
                                      <p:to>
                                        <p:strVal val="visible"/>
                                      </p:to>
                                    </p:set>
                                    <p:anim calcmode="lin" valueType="num">
                                      <p:cBhvr>
                                        <p:cTn id="20" dur="1000" fill="hold"/>
                                        <p:tgtEl>
                                          <p:spTgt spid="78"/>
                                        </p:tgtEl>
                                        <p:attrNameLst>
                                          <p:attrName>ppt_x</p:attrName>
                                        </p:attrNameLst>
                                      </p:cBhvr>
                                      <p:tavLst>
                                        <p:tav tm="0">
                                          <p:val>
                                            <p:strVal val="#ppt_x-.2"/>
                                          </p:val>
                                        </p:tav>
                                        <p:tav tm="100000">
                                          <p:val>
                                            <p:strVal val="#ppt_x"/>
                                          </p:val>
                                        </p:tav>
                                      </p:tavLst>
                                    </p:anim>
                                    <p:anim calcmode="lin" valueType="num">
                                      <p:cBhvr>
                                        <p:cTn id="21" dur="1000" fill="hold"/>
                                        <p:tgtEl>
                                          <p:spTgt spid="7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8090" y="182245"/>
            <a:ext cx="3917315" cy="529590"/>
          </a:xfrm>
        </p:spPr>
        <p:txBody>
          <a:bodyPr/>
          <a:lstStyle/>
          <a:p>
            <a:pPr algn="ctr"/>
            <a:r>
              <a:rPr kumimoji="1" lang="zh-CN" altLang="en-US" dirty="0"/>
              <a:t>One possible version</a:t>
            </a:r>
            <a:endParaRPr kumimoji="1" lang="zh-CN" altLang="en-US" dirty="0"/>
          </a:p>
        </p:txBody>
      </p:sp>
      <p:sp>
        <p:nvSpPr>
          <p:cNvPr id="4" name="文本框 3"/>
          <p:cNvSpPr txBox="1"/>
          <p:nvPr/>
        </p:nvSpPr>
        <p:spPr>
          <a:xfrm>
            <a:off x="1019175" y="929005"/>
            <a:ext cx="10934065" cy="4754245"/>
          </a:xfrm>
          <a:prstGeom prst="rect">
            <a:avLst/>
          </a:prstGeom>
          <a:noFill/>
        </p:spPr>
        <p:txBody>
          <a:bodyPr wrap="square" rtlCol="0" anchor="t">
            <a:spAutoFit/>
          </a:bodyPr>
          <a:p>
            <a:pPr fontAlgn="auto">
              <a:lnSpc>
                <a:spcPts val="278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Dear Mike,</a:t>
            </a:r>
            <a:endParaRPr lang="zh-CN" altLang="en-US" sz="2400" kern="0" dirty="0">
              <a:latin typeface="微软雅黑" panose="020B0503020204020204" pitchFamily="34" charset="-122"/>
              <a:ea typeface="微软雅黑" panose="020B0503020204020204" pitchFamily="34" charset="-122"/>
              <a:cs typeface="+mn-ea"/>
              <a:sym typeface="+mn-lt"/>
            </a:endParaRPr>
          </a:p>
          <a:p>
            <a:pPr fontAlgn="auto">
              <a:lnSpc>
                <a:spcPts val="278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      I'm writing this letter to extend my hearty gratitude for your presence at the English Corner last Sunday, which proved to be successful with your assistance.</a:t>
            </a:r>
            <a:endParaRPr lang="zh-CN" altLang="en-US" sz="2400" kern="0" dirty="0">
              <a:latin typeface="微软雅黑" panose="020B0503020204020204" pitchFamily="34" charset="-122"/>
              <a:ea typeface="微软雅黑" panose="020B0503020204020204" pitchFamily="34" charset="-122"/>
              <a:cs typeface="+mn-ea"/>
              <a:sym typeface="+mn-lt"/>
            </a:endParaRPr>
          </a:p>
          <a:p>
            <a:pPr fontAlgn="auto">
              <a:lnSpc>
                <a:spcPts val="278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     Without your help, we students couldn't have known so much first-hand knowledge about Western cultures, especially the festival part you shared with us, which impressed us deeply. Apart from it, if it had not been for your patient guidance, some students wouldn't have managed to express themselves in English for the first time and build confidence.</a:t>
            </a:r>
            <a:endParaRPr lang="zh-CN" altLang="en-US" sz="2400" kern="0" dirty="0">
              <a:latin typeface="微软雅黑" panose="020B0503020204020204" pitchFamily="34" charset="-122"/>
              <a:ea typeface="微软雅黑" panose="020B0503020204020204" pitchFamily="34" charset="-122"/>
              <a:cs typeface="+mn-ea"/>
              <a:sym typeface="+mn-lt"/>
            </a:endParaRPr>
          </a:p>
          <a:p>
            <a:pPr fontAlgn="auto">
              <a:lnSpc>
                <a:spcPts val="278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    Again, I'd like to express my thanks to you and wish you all the best! </a:t>
            </a:r>
            <a:endParaRPr lang="zh-CN" altLang="en-US" sz="2400" kern="0" dirty="0">
              <a:latin typeface="微软雅黑" panose="020B0503020204020204" pitchFamily="34" charset="-122"/>
              <a:ea typeface="微软雅黑" panose="020B0503020204020204" pitchFamily="34" charset="-122"/>
              <a:cs typeface="+mn-ea"/>
              <a:sym typeface="+mn-lt"/>
            </a:endParaRPr>
          </a:p>
          <a:p>
            <a:pPr fontAlgn="auto">
              <a:lnSpc>
                <a:spcPts val="278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                                                                                       Yours,</a:t>
            </a:r>
            <a:endParaRPr lang="zh-CN" altLang="en-US" sz="2400" kern="0" dirty="0">
              <a:latin typeface="微软雅黑" panose="020B0503020204020204" pitchFamily="34" charset="-122"/>
              <a:ea typeface="微软雅黑" panose="020B0503020204020204" pitchFamily="34" charset="-122"/>
              <a:cs typeface="+mn-ea"/>
              <a:sym typeface="+mn-lt"/>
            </a:endParaRPr>
          </a:p>
          <a:p>
            <a:pPr fontAlgn="auto">
              <a:lnSpc>
                <a:spcPts val="278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                                                                                       Li Hua</a:t>
            </a:r>
            <a:endParaRPr lang="zh-CN" altLang="en-US" sz="2400" kern="0" dirty="0">
              <a:latin typeface="微软雅黑" panose="020B0503020204020204" pitchFamily="34" charset="-122"/>
              <a:ea typeface="微软雅黑" panose="020B0503020204020204" pitchFamily="34" charset="-122"/>
              <a:cs typeface="+mn-ea"/>
              <a:sym typeface="+mn-lt"/>
            </a:endParaRPr>
          </a:p>
        </p:txBody>
      </p:sp>
      <p:grpSp>
        <p:nvGrpSpPr>
          <p:cNvPr id="54" name="组 53"/>
          <p:cNvGrpSpPr/>
          <p:nvPr/>
        </p:nvGrpSpPr>
        <p:grpSpPr>
          <a:xfrm>
            <a:off x="922655" y="5190644"/>
            <a:ext cx="10750550" cy="1427326"/>
            <a:chOff x="1227883" y="1226034"/>
            <a:chExt cx="10205859" cy="1928162"/>
          </a:xfrm>
        </p:grpSpPr>
        <p:sp>
          <p:nvSpPr>
            <p:cNvPr id="61" name="矩形 60"/>
            <p:cNvSpPr/>
            <p:nvPr/>
          </p:nvSpPr>
          <p:spPr>
            <a:xfrm>
              <a:off x="1397557" y="1982216"/>
              <a:ext cx="10036185" cy="11719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gn="ctr" defTabSz="609600">
                <a:lnSpc>
                  <a:spcPct val="130000"/>
                </a:lnSpc>
              </a:pPr>
              <a:endParaRPr lang="en-US" altLang="zh-CN" sz="1600" b="1" dirty="0">
                <a:solidFill>
                  <a:schemeClr val="bg1"/>
                </a:solidFill>
                <a:ea typeface="微软雅黑" panose="020B0503020204020204" pitchFamily="34" charset="-122"/>
              </a:endParaRPr>
            </a:p>
          </p:txBody>
        </p:sp>
        <p:grpSp>
          <p:nvGrpSpPr>
            <p:cNvPr id="56" name="组 55"/>
            <p:cNvGrpSpPr/>
            <p:nvPr/>
          </p:nvGrpSpPr>
          <p:grpSpPr>
            <a:xfrm>
              <a:off x="1227883" y="1237835"/>
              <a:ext cx="2631587" cy="747719"/>
              <a:chOff x="1227883" y="1237835"/>
              <a:chExt cx="2631587" cy="747719"/>
            </a:xfrm>
          </p:grpSpPr>
          <p:sp>
            <p:nvSpPr>
              <p:cNvPr id="58" name="直角三角形 57"/>
              <p:cNvSpPr/>
              <p:nvPr/>
            </p:nvSpPr>
            <p:spPr>
              <a:xfrm>
                <a:off x="1837443" y="1237835"/>
                <a:ext cx="97714" cy="97714"/>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59" name="矩形 58"/>
              <p:cNvSpPr/>
              <p:nvPr/>
            </p:nvSpPr>
            <p:spPr>
              <a:xfrm>
                <a:off x="1227883" y="1332412"/>
                <a:ext cx="2631587" cy="653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gn="ctr" defTabSz="609600">
                  <a:lnSpc>
                    <a:spcPct val="130000"/>
                  </a:lnSpc>
                </a:pPr>
                <a:endParaRPr lang="en-US" altLang="zh-CN" sz="1600" b="1" dirty="0">
                  <a:solidFill>
                    <a:schemeClr val="bg1"/>
                  </a:solidFill>
                  <a:ea typeface="微软雅黑" panose="020B0503020204020204" pitchFamily="34" charset="-122"/>
                </a:endParaRPr>
              </a:p>
            </p:txBody>
          </p:sp>
          <p:sp>
            <p:nvSpPr>
              <p:cNvPr id="60" name="页外连接符 59"/>
              <p:cNvSpPr/>
              <p:nvPr/>
            </p:nvSpPr>
            <p:spPr>
              <a:xfrm>
                <a:off x="1397725" y="1240971"/>
                <a:ext cx="444137" cy="561703"/>
              </a:xfrm>
              <a:prstGeom prst="flowChartOffpage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grpSp>
        <p:sp>
          <p:nvSpPr>
            <p:cNvPr id="57" name="矩形 56"/>
            <p:cNvSpPr/>
            <p:nvPr/>
          </p:nvSpPr>
          <p:spPr>
            <a:xfrm>
              <a:off x="1843930" y="1226034"/>
              <a:ext cx="1826141" cy="771177"/>
            </a:xfrm>
            <a:prstGeom prst="rect">
              <a:avLst/>
            </a:prstGeom>
          </p:spPr>
          <p:txBody>
            <a:bodyPr wrap="square">
              <a:spAutoFit/>
            </a:bodyPr>
            <a:p>
              <a:pPr lvl="0" algn="ctr" defTabSz="609600">
                <a:lnSpc>
                  <a:spcPct val="130000"/>
                </a:lnSpc>
              </a:pPr>
              <a:r>
                <a:rPr lang="zh-CN" altLang="en-US" sz="2400" b="1" dirty="0">
                  <a:solidFill>
                    <a:schemeClr val="bg1"/>
                  </a:solidFill>
                  <a:ea typeface="微软雅黑" panose="020B0503020204020204" pitchFamily="34" charset="-122"/>
                </a:rPr>
                <a:t>评讲反馈</a:t>
              </a:r>
              <a:endParaRPr lang="zh-CN" altLang="en-US" sz="2400" b="1" dirty="0">
                <a:solidFill>
                  <a:schemeClr val="bg1"/>
                </a:solidFill>
                <a:ea typeface="微软雅黑" panose="020B0503020204020204" pitchFamily="34" charset="-122"/>
              </a:endParaRPr>
            </a:p>
          </p:txBody>
        </p:sp>
      </p:grpSp>
      <p:sp>
        <p:nvSpPr>
          <p:cNvPr id="3" name="文本框 2"/>
          <p:cNvSpPr txBox="1"/>
          <p:nvPr/>
        </p:nvSpPr>
        <p:spPr>
          <a:xfrm>
            <a:off x="1916430" y="5899150"/>
            <a:ext cx="7506970" cy="570865"/>
          </a:xfrm>
          <a:prstGeom prst="rect">
            <a:avLst/>
          </a:prstGeom>
          <a:noFill/>
        </p:spPr>
        <p:txBody>
          <a:bodyPr wrap="square" rtlCol="0" anchor="t">
            <a:spAutoFit/>
          </a:bodyPr>
          <a:p>
            <a:pPr>
              <a:lnSpc>
                <a:spcPct val="130000"/>
              </a:lnSpc>
              <a:spcBef>
                <a:spcPts val="600"/>
              </a:spcBef>
            </a:pPr>
            <a:r>
              <a:rPr lang="zh-CN" altLang="en-US" sz="2400" b="1" kern="0" dirty="0">
                <a:solidFill>
                  <a:schemeClr val="bg1"/>
                </a:solidFill>
                <a:latin typeface="微软雅黑" panose="020B0503020204020204" pitchFamily="34" charset="-122"/>
                <a:ea typeface="微软雅黑" panose="020B0503020204020204" pitchFamily="34" charset="-122"/>
                <a:cs typeface="+mn-ea"/>
                <a:sym typeface="+mn-lt"/>
              </a:rPr>
              <a:t>Can you comment on this composition?</a:t>
            </a:r>
            <a:endParaRPr lang="zh-CN" altLang="en-US" sz="24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ppt_x</p:attrName>
                                        </p:attrNameLst>
                                      </p:cBhvr>
                                      <p:tavLst>
                                        <p:tav tm="0">
                                          <p:val>
                                            <p:strVal val="#ppt_x-.2"/>
                                          </p:val>
                                        </p:tav>
                                        <p:tav tm="100000">
                                          <p:val>
                                            <p:strVal val="#ppt_x"/>
                                          </p:val>
                                        </p:tav>
                                      </p:tavLst>
                                    </p:anim>
                                    <p:anim calcmode="lin" valueType="num">
                                      <p:cBhvr>
                                        <p:cTn id="8"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8090" y="182245"/>
            <a:ext cx="9716135" cy="529590"/>
          </a:xfrm>
        </p:spPr>
        <p:txBody>
          <a:bodyPr/>
          <a:lstStyle/>
          <a:p>
            <a:pPr algn="ctr"/>
            <a:r>
              <a:rPr kumimoji="1" lang="zh-CN" altLang="en-US" dirty="0"/>
              <a:t>高分作文成于严：内容真实，评誉恰当，用语适度，叙事精练</a:t>
            </a:r>
            <a:endParaRPr kumimoji="1" lang="zh-CN" altLang="en-US" dirty="0"/>
          </a:p>
        </p:txBody>
      </p:sp>
      <p:pic>
        <p:nvPicPr>
          <p:cNvPr id="3" name="图片 2"/>
          <p:cNvPicPr>
            <a:picLocks noChangeAspect="1"/>
          </p:cNvPicPr>
          <p:nvPr/>
        </p:nvPicPr>
        <p:blipFill>
          <a:blip r:embed="rId1"/>
          <a:srcRect l="2447" t="15170" b="1935"/>
          <a:stretch>
            <a:fillRect/>
          </a:stretch>
        </p:blipFill>
        <p:spPr>
          <a:xfrm>
            <a:off x="995680" y="946150"/>
            <a:ext cx="7874635" cy="4455795"/>
          </a:xfrm>
          <a:prstGeom prst="rect">
            <a:avLst/>
          </a:prstGeom>
        </p:spPr>
      </p:pic>
      <p:grpSp>
        <p:nvGrpSpPr>
          <p:cNvPr id="78" name="组 77"/>
          <p:cNvGrpSpPr/>
          <p:nvPr/>
        </p:nvGrpSpPr>
        <p:grpSpPr>
          <a:xfrm>
            <a:off x="951865" y="5027930"/>
            <a:ext cx="10770870" cy="1475740"/>
            <a:chOff x="1227883" y="1237835"/>
            <a:chExt cx="10467637" cy="1475467"/>
          </a:xfrm>
        </p:grpSpPr>
        <p:sp>
          <p:nvSpPr>
            <p:cNvPr id="85" name="矩形 84"/>
            <p:cNvSpPr/>
            <p:nvPr/>
          </p:nvSpPr>
          <p:spPr>
            <a:xfrm>
              <a:off x="1397725" y="1845257"/>
              <a:ext cx="10297795" cy="86804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gn="ctr" defTabSz="609600">
                <a:lnSpc>
                  <a:spcPct val="130000"/>
                </a:lnSpc>
              </a:pPr>
              <a:endParaRPr lang="en-US" altLang="zh-CN" sz="1600" b="1" dirty="0">
                <a:solidFill>
                  <a:schemeClr val="bg1"/>
                </a:solidFill>
                <a:ea typeface="微软雅黑" panose="020B0503020204020204" pitchFamily="34" charset="-122"/>
              </a:endParaRPr>
            </a:p>
          </p:txBody>
        </p:sp>
        <p:grpSp>
          <p:nvGrpSpPr>
            <p:cNvPr id="80" name="组 79"/>
            <p:cNvGrpSpPr/>
            <p:nvPr/>
          </p:nvGrpSpPr>
          <p:grpSpPr>
            <a:xfrm>
              <a:off x="1227883" y="1237835"/>
              <a:ext cx="3536731" cy="607582"/>
              <a:chOff x="1227883" y="1237835"/>
              <a:chExt cx="3536731" cy="607582"/>
            </a:xfrm>
          </p:grpSpPr>
          <p:sp>
            <p:nvSpPr>
              <p:cNvPr id="82" name="直角三角形 81"/>
              <p:cNvSpPr/>
              <p:nvPr/>
            </p:nvSpPr>
            <p:spPr>
              <a:xfrm>
                <a:off x="1837443" y="1237835"/>
                <a:ext cx="97714" cy="97714"/>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3" name="矩形 82"/>
              <p:cNvSpPr/>
              <p:nvPr/>
            </p:nvSpPr>
            <p:spPr>
              <a:xfrm>
                <a:off x="1227883" y="1332432"/>
                <a:ext cx="3536731" cy="512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gn="ctr" defTabSz="609600">
                  <a:lnSpc>
                    <a:spcPct val="130000"/>
                  </a:lnSpc>
                </a:pPr>
                <a:endParaRPr lang="en-US" altLang="zh-CN" sz="1600" b="1" dirty="0">
                  <a:solidFill>
                    <a:schemeClr val="bg1"/>
                  </a:solidFill>
                  <a:ea typeface="微软雅黑" panose="020B0503020204020204" pitchFamily="34" charset="-122"/>
                </a:endParaRPr>
              </a:p>
            </p:txBody>
          </p:sp>
          <p:sp>
            <p:nvSpPr>
              <p:cNvPr id="84" name="页外连接符 83"/>
              <p:cNvSpPr/>
              <p:nvPr/>
            </p:nvSpPr>
            <p:spPr>
              <a:xfrm>
                <a:off x="1397725" y="1240971"/>
                <a:ext cx="444137" cy="561703"/>
              </a:xfrm>
              <a:prstGeom prst="flowChartOffpageConnector">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grpSp>
        <p:sp>
          <p:nvSpPr>
            <p:cNvPr id="81" name="矩形 80"/>
            <p:cNvSpPr/>
            <p:nvPr/>
          </p:nvSpPr>
          <p:spPr>
            <a:xfrm>
              <a:off x="2140567" y="1335612"/>
              <a:ext cx="1402080" cy="570759"/>
            </a:xfrm>
            <a:prstGeom prst="rect">
              <a:avLst/>
            </a:prstGeom>
          </p:spPr>
          <p:txBody>
            <a:bodyPr wrap="square">
              <a:spAutoFit/>
            </a:bodyPr>
            <a:p>
              <a:pPr lvl="0" algn="ctr" defTabSz="609600">
                <a:lnSpc>
                  <a:spcPct val="130000"/>
                </a:lnSpc>
              </a:pPr>
              <a:r>
                <a:rPr lang="zh-CN" altLang="en-US" sz="2400" b="1" dirty="0">
                  <a:solidFill>
                    <a:schemeClr val="bg1"/>
                  </a:solidFill>
                  <a:ea typeface="微软雅黑" panose="020B0503020204020204" pitchFamily="34" charset="-122"/>
                  <a:sym typeface="+mn-ea"/>
                </a:rPr>
                <a:t>评讲反馈</a:t>
              </a:r>
              <a:endParaRPr lang="en-US" altLang="zh-CN" sz="1600" b="1" dirty="0">
                <a:solidFill>
                  <a:schemeClr val="bg1"/>
                </a:solidFill>
                <a:ea typeface="微软雅黑" panose="020B0503020204020204" pitchFamily="34" charset="-122"/>
              </a:endParaRPr>
            </a:p>
          </p:txBody>
        </p:sp>
      </p:grpSp>
      <p:sp>
        <p:nvSpPr>
          <p:cNvPr id="5" name="文本框 4"/>
          <p:cNvSpPr txBox="1"/>
          <p:nvPr/>
        </p:nvSpPr>
        <p:spPr>
          <a:xfrm>
            <a:off x="1916430" y="5899150"/>
            <a:ext cx="9157970" cy="570865"/>
          </a:xfrm>
          <a:prstGeom prst="rect">
            <a:avLst/>
          </a:prstGeom>
          <a:noFill/>
        </p:spPr>
        <p:txBody>
          <a:bodyPr wrap="square" rtlCol="0" anchor="t">
            <a:spAutoFit/>
          </a:bodyPr>
          <a:p>
            <a:pPr>
              <a:lnSpc>
                <a:spcPct val="130000"/>
              </a:lnSpc>
              <a:spcBef>
                <a:spcPts val="600"/>
              </a:spcBef>
            </a:pPr>
            <a:r>
              <a:rPr lang="zh-CN" altLang="en-US" sz="2400" b="1" kern="0" dirty="0">
                <a:solidFill>
                  <a:schemeClr val="bg1"/>
                </a:solidFill>
                <a:latin typeface="微软雅黑" panose="020B0503020204020204" pitchFamily="34" charset="-122"/>
                <a:ea typeface="微软雅黑" panose="020B0503020204020204" pitchFamily="34" charset="-122"/>
                <a:cs typeface="+mn-ea"/>
                <a:sym typeface="+mn-lt"/>
              </a:rPr>
              <a:t>Can you comment on this </a:t>
            </a:r>
            <a:r>
              <a:rPr lang="zh-CN" altLang="en-US" sz="2400" b="1" kern="0" dirty="0">
                <a:solidFill>
                  <a:schemeClr val="bg1"/>
                </a:solidFill>
                <a:latin typeface="微软雅黑" panose="020B0503020204020204" pitchFamily="34" charset="-122"/>
                <a:ea typeface="微软雅黑" panose="020B0503020204020204" pitchFamily="34" charset="-122"/>
                <a:cs typeface="+mn-ea"/>
                <a:sym typeface="+mn-ea"/>
              </a:rPr>
              <a:t>student's </a:t>
            </a:r>
            <a:r>
              <a:rPr lang="zh-CN" altLang="en-US" sz="2400" b="1" kern="0" dirty="0">
                <a:solidFill>
                  <a:schemeClr val="bg1"/>
                </a:solidFill>
                <a:latin typeface="微软雅黑" panose="020B0503020204020204" pitchFamily="34" charset="-122"/>
                <a:ea typeface="微软雅黑" panose="020B0503020204020204" pitchFamily="34" charset="-122"/>
                <a:cs typeface="+mn-ea"/>
                <a:sym typeface="+mn-lt"/>
              </a:rPr>
              <a:t>composition?</a:t>
            </a:r>
            <a:endParaRPr lang="zh-CN" altLang="en-US" sz="24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8870315" y="848360"/>
            <a:ext cx="3173730" cy="4651375"/>
          </a:xfrm>
          <a:prstGeom prst="rect">
            <a:avLst/>
          </a:prstGeom>
        </p:spPr>
        <p:txBody>
          <a:bodyPr wrap="square">
            <a:spAutoFit/>
          </a:bodyPr>
          <a:p>
            <a:pPr marL="457200" indent="-457200">
              <a:buFont typeface="Wingdings" panose="05000000000000000000" charset="0"/>
              <a:buChar char="Ø"/>
            </a:pPr>
            <a:r>
              <a:rPr lang="en-US" altLang="zh-CN" sz="2800" b="1" dirty="0">
                <a:solidFill>
                  <a:srgbClr val="C00000"/>
                </a:solidFill>
                <a:latin typeface="微软雅黑" panose="020B0503020204020204" pitchFamily="34" charset="-122"/>
                <a:ea typeface="微软雅黑" panose="020B0503020204020204" pitchFamily="34" charset="-122"/>
              </a:rPr>
              <a:t>criteria</a:t>
            </a:r>
            <a:endParaRPr lang="en-US" altLang="zh-CN" sz="2800" b="1" dirty="0">
              <a:solidFill>
                <a:srgbClr val="C00000"/>
              </a:solidFill>
              <a:latin typeface="微软雅黑" panose="020B0503020204020204" pitchFamily="34" charset="-122"/>
              <a:ea typeface="微软雅黑" panose="020B0503020204020204" pitchFamily="34" charset="-122"/>
            </a:endParaRPr>
          </a:p>
          <a:p>
            <a:pPr fontAlgn="auto">
              <a:lnSpc>
                <a:spcPts val="2300"/>
              </a:lnSpc>
            </a:pPr>
            <a:r>
              <a:rPr lang="en-US" altLang="zh-CN" sz="2000" b="1" dirty="0">
                <a:solidFill>
                  <a:srgbClr val="002060"/>
                </a:solidFill>
              </a:rPr>
              <a:t>1.</a:t>
            </a:r>
            <a:r>
              <a:rPr lang="zh-CN" altLang="en-US" sz="2000" b="1" dirty="0">
                <a:solidFill>
                  <a:srgbClr val="002060"/>
                </a:solidFill>
              </a:rPr>
              <a:t>完全完成了试题规定的任务</a:t>
            </a:r>
            <a:r>
              <a:rPr lang="en-US" altLang="zh-CN" sz="2000" b="1" dirty="0">
                <a:solidFill>
                  <a:srgbClr val="002060"/>
                </a:solidFill>
              </a:rPr>
              <a:t>;</a:t>
            </a:r>
            <a:endParaRPr lang="zh-CN" altLang="en-US" sz="2000" b="1" dirty="0">
              <a:solidFill>
                <a:srgbClr val="002060"/>
              </a:solidFill>
            </a:endParaRPr>
          </a:p>
          <a:p>
            <a:pPr fontAlgn="auto">
              <a:lnSpc>
                <a:spcPts val="2300"/>
              </a:lnSpc>
            </a:pPr>
            <a:r>
              <a:rPr lang="en-US" altLang="zh-CN" sz="2000" b="1" dirty="0">
                <a:solidFill>
                  <a:srgbClr val="002060"/>
                </a:solidFill>
              </a:rPr>
              <a:t>2.</a:t>
            </a:r>
            <a:r>
              <a:rPr lang="zh-CN" altLang="en-US" sz="2000" b="1" dirty="0">
                <a:solidFill>
                  <a:srgbClr val="002060"/>
                </a:solidFill>
              </a:rPr>
              <a:t>覆盖所有内容要点</a:t>
            </a:r>
            <a:r>
              <a:rPr lang="en-US" altLang="zh-CN" sz="2000" b="1" dirty="0">
                <a:solidFill>
                  <a:srgbClr val="002060"/>
                </a:solidFill>
              </a:rPr>
              <a:t>;</a:t>
            </a:r>
            <a:endParaRPr lang="zh-CN" altLang="en-US" sz="2000" b="1" dirty="0">
              <a:solidFill>
                <a:srgbClr val="002060"/>
              </a:solidFill>
            </a:endParaRPr>
          </a:p>
          <a:p>
            <a:pPr fontAlgn="auto">
              <a:lnSpc>
                <a:spcPts val="2300"/>
              </a:lnSpc>
            </a:pPr>
            <a:r>
              <a:rPr lang="en-US" altLang="zh-CN" sz="2000" b="1" dirty="0">
                <a:solidFill>
                  <a:srgbClr val="002060"/>
                </a:solidFill>
              </a:rPr>
              <a:t>3.</a:t>
            </a:r>
            <a:r>
              <a:rPr lang="zh-CN" altLang="en-US" sz="2000" b="1" dirty="0">
                <a:solidFill>
                  <a:srgbClr val="002060"/>
                </a:solidFill>
              </a:rPr>
              <a:t>应用了较多的语法结构和词汇</a:t>
            </a:r>
            <a:r>
              <a:rPr lang="en-US" altLang="zh-CN" sz="2000" b="1" dirty="0">
                <a:solidFill>
                  <a:srgbClr val="002060"/>
                </a:solidFill>
              </a:rPr>
              <a:t>;</a:t>
            </a:r>
            <a:endParaRPr lang="zh-CN" altLang="en-US" sz="2000" b="1" dirty="0">
              <a:solidFill>
                <a:srgbClr val="002060"/>
              </a:solidFill>
            </a:endParaRPr>
          </a:p>
          <a:p>
            <a:pPr fontAlgn="auto">
              <a:lnSpc>
                <a:spcPts val="2300"/>
              </a:lnSpc>
            </a:pPr>
            <a:r>
              <a:rPr lang="en-US" altLang="zh-CN" sz="2000" b="1" dirty="0">
                <a:solidFill>
                  <a:srgbClr val="002060"/>
                </a:solidFill>
              </a:rPr>
              <a:t>4.</a:t>
            </a:r>
            <a:r>
              <a:rPr lang="zh-CN" altLang="en-US" sz="2000" b="1" dirty="0">
                <a:solidFill>
                  <a:srgbClr val="002060"/>
                </a:solidFill>
              </a:rPr>
              <a:t>语法结构或词汇方面有些许错误</a:t>
            </a:r>
            <a:r>
              <a:rPr lang="en-US" altLang="zh-CN" sz="2000" b="1" dirty="0">
                <a:solidFill>
                  <a:srgbClr val="002060"/>
                </a:solidFill>
              </a:rPr>
              <a:t>,</a:t>
            </a:r>
            <a:r>
              <a:rPr lang="zh-CN" altLang="en-US" sz="2000" b="1" dirty="0">
                <a:solidFill>
                  <a:srgbClr val="002060"/>
                </a:solidFill>
              </a:rPr>
              <a:t>但是因尽力使用较复杂结构或较高级词汇所致</a:t>
            </a:r>
            <a:r>
              <a:rPr lang="en-US" altLang="zh-CN" sz="2000" b="1" dirty="0">
                <a:solidFill>
                  <a:srgbClr val="002060"/>
                </a:solidFill>
              </a:rPr>
              <a:t>;</a:t>
            </a:r>
            <a:r>
              <a:rPr lang="zh-CN" altLang="en-US" sz="2000" b="1" dirty="0">
                <a:solidFill>
                  <a:srgbClr val="002060"/>
                </a:solidFill>
              </a:rPr>
              <a:t>具备较强的语言运用能力</a:t>
            </a:r>
            <a:r>
              <a:rPr lang="en-US" altLang="zh-CN" sz="2000" b="1" dirty="0">
                <a:solidFill>
                  <a:srgbClr val="002060"/>
                </a:solidFill>
              </a:rPr>
              <a:t>;</a:t>
            </a:r>
            <a:endParaRPr lang="zh-CN" altLang="en-US" sz="2000" b="1" dirty="0">
              <a:solidFill>
                <a:srgbClr val="002060"/>
              </a:solidFill>
            </a:endParaRPr>
          </a:p>
          <a:p>
            <a:pPr fontAlgn="auto">
              <a:lnSpc>
                <a:spcPts val="2300"/>
              </a:lnSpc>
            </a:pPr>
            <a:r>
              <a:rPr lang="en-US" altLang="zh-CN" sz="2000" b="1" dirty="0">
                <a:solidFill>
                  <a:srgbClr val="002060"/>
                </a:solidFill>
              </a:rPr>
              <a:t>5.</a:t>
            </a:r>
            <a:r>
              <a:rPr lang="zh-CN" altLang="en-US" sz="2000" b="1" dirty="0">
                <a:solidFill>
                  <a:srgbClr val="002060"/>
                </a:solidFill>
              </a:rPr>
              <a:t>有效地使用了语句间的连接成分</a:t>
            </a:r>
            <a:r>
              <a:rPr lang="en-US" altLang="zh-CN" sz="2000" b="1" dirty="0">
                <a:solidFill>
                  <a:srgbClr val="002060"/>
                </a:solidFill>
              </a:rPr>
              <a:t>,</a:t>
            </a:r>
            <a:r>
              <a:rPr lang="zh-CN" altLang="en-US" sz="2000" b="1" dirty="0">
                <a:solidFill>
                  <a:srgbClr val="002060"/>
                </a:solidFill>
              </a:rPr>
              <a:t>使全文结构紧凑</a:t>
            </a:r>
            <a:r>
              <a:rPr lang="en-US" altLang="zh-CN" sz="2000" b="1" dirty="0">
                <a:solidFill>
                  <a:srgbClr val="002060"/>
                </a:solidFill>
              </a:rPr>
              <a:t>;</a:t>
            </a:r>
            <a:endParaRPr lang="zh-CN" altLang="en-US" sz="2000" b="1" dirty="0">
              <a:solidFill>
                <a:srgbClr val="002060"/>
              </a:solidFill>
            </a:endParaRPr>
          </a:p>
          <a:p>
            <a:pPr fontAlgn="auto">
              <a:lnSpc>
                <a:spcPts val="2300"/>
              </a:lnSpc>
            </a:pPr>
            <a:r>
              <a:rPr lang="en-US" altLang="zh-CN" sz="2000" b="1" dirty="0">
                <a:solidFill>
                  <a:srgbClr val="002060"/>
                </a:solidFill>
              </a:rPr>
              <a:t>6.</a:t>
            </a:r>
            <a:r>
              <a:rPr lang="zh-CN" altLang="en-US" sz="2000" b="1" dirty="0">
                <a:solidFill>
                  <a:srgbClr val="002060"/>
                </a:solidFill>
              </a:rPr>
              <a:t>完全达到了预期的写作目的。</a:t>
            </a:r>
            <a:endParaRPr lang="zh-CN" altLang="en-US" sz="2000" b="1" dirty="0">
              <a:solidFill>
                <a:srgbClr val="002060"/>
              </a:solidFill>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1000" fill="hold"/>
                                        <p:tgtEl>
                                          <p:spTgt spid="78"/>
                                        </p:tgtEl>
                                        <p:attrNameLst>
                                          <p:attrName>ppt_x</p:attrName>
                                        </p:attrNameLst>
                                      </p:cBhvr>
                                      <p:tavLst>
                                        <p:tav tm="0">
                                          <p:val>
                                            <p:strVal val="#ppt_x-.2"/>
                                          </p:val>
                                        </p:tav>
                                        <p:tav tm="100000">
                                          <p:val>
                                            <p:strVal val="#ppt_x"/>
                                          </p:val>
                                        </p:tav>
                                      </p:tavLst>
                                    </p:anim>
                                    <p:anim calcmode="lin" valueType="num">
                                      <p:cBhvr>
                                        <p:cTn id="8" dur="1000" fill="hold"/>
                                        <p:tgtEl>
                                          <p:spTgt spid="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7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489813" y="2266933"/>
            <a:ext cx="7212376" cy="1446550"/>
          </a:xfrm>
        </p:spPr>
        <p:txBody>
          <a:bodyPr/>
          <a:lstStyle/>
          <a:p>
            <a:r>
              <a:rPr lang="en-US" altLang="zh-CN" dirty="0">
                <a:ln w="0"/>
                <a:latin typeface="微软雅黑" panose="020B0503020204020204" pitchFamily="34" charset="-122"/>
                <a:ea typeface="微软雅黑" panose="020B0503020204020204" pitchFamily="34" charset="-122"/>
              </a:rPr>
              <a:t>THANK</a:t>
            </a:r>
            <a:r>
              <a:rPr lang="zh-CN" altLang="en-US" dirty="0">
                <a:ln w="0"/>
                <a:latin typeface="微软雅黑" panose="020B0503020204020204" pitchFamily="34" charset="-122"/>
                <a:ea typeface="微软雅黑" panose="020B0503020204020204" pitchFamily="34" charset="-122"/>
              </a:rPr>
              <a:t> </a:t>
            </a:r>
            <a:r>
              <a:rPr lang="en-US" altLang="zh-CN" dirty="0">
                <a:ln w="0"/>
                <a:latin typeface="微软雅黑" panose="020B0503020204020204" pitchFamily="34" charset="-122"/>
                <a:ea typeface="微软雅黑" panose="020B0503020204020204" pitchFamily="34" charset="-122"/>
              </a:rPr>
              <a:t>YOU</a:t>
            </a:r>
            <a:endParaRPr lang="zh-CN" altLang="en-US" dirty="0">
              <a:ln w="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73530" y="2295525"/>
            <a:ext cx="8749030" cy="1376680"/>
          </a:xfrm>
        </p:spPr>
        <p:txBody>
          <a:bodyPr/>
          <a:lstStyle/>
          <a:p>
            <a:r>
              <a:rPr lang="zh-CN" altLang="en-US" sz="7200">
                <a:ln w="0"/>
                <a:latin typeface="微软雅黑" panose="020B0503020204020204" pitchFamily="34" charset="-122"/>
                <a:ea typeface="微软雅黑" panose="020B0503020204020204" pitchFamily="34" charset="-122"/>
              </a:rPr>
              <a:t>衢州五校期中联考</a:t>
            </a:r>
            <a:endParaRPr lang="zh-CN" altLang="en-US" sz="7200">
              <a:ln w="0"/>
              <a:latin typeface="微软雅黑" panose="020B0503020204020204" pitchFamily="34" charset="-122"/>
              <a:ea typeface="微软雅黑" panose="020B0503020204020204" pitchFamily="34" charset="-122"/>
            </a:endParaRPr>
          </a:p>
        </p:txBody>
      </p:sp>
      <p:sp>
        <p:nvSpPr>
          <p:cNvPr id="3" name="文本占位符 2"/>
          <p:cNvSpPr>
            <a:spLocks noGrp="1"/>
          </p:cNvSpPr>
          <p:nvPr>
            <p:ph type="body" sz="quarter" idx="11"/>
          </p:nvPr>
        </p:nvSpPr>
        <p:spPr>
          <a:xfrm>
            <a:off x="1404620" y="3816350"/>
            <a:ext cx="9382760" cy="745490"/>
          </a:xfrm>
        </p:spPr>
        <p:txBody>
          <a:bodyPr/>
          <a:lstStyle/>
          <a:p>
            <a:r>
              <a:rPr kumimoji="1" lang="zh-CN" sz="4400" dirty="0">
                <a:latin typeface="微软雅黑" panose="020B0503020204020204" pitchFamily="34" charset="-122"/>
                <a:ea typeface="微软雅黑" panose="020B0503020204020204" pitchFamily="34" charset="-122"/>
                <a:cs typeface="微软雅黑" panose="020B0503020204020204" pitchFamily="34" charset="-122"/>
              </a:rPr>
              <a:t>应用文讲评 </a:t>
            </a:r>
            <a:r>
              <a:rPr kumimoji="1" lang="en-US" altLang="zh-CN" sz="4400" dirty="0">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4400" dirty="0">
                <a:latin typeface="微软雅黑" panose="020B0503020204020204" pitchFamily="34" charset="-122"/>
                <a:ea typeface="微软雅黑" panose="020B0503020204020204" pitchFamily="34" charset="-122"/>
                <a:cs typeface="微软雅黑" panose="020B0503020204020204" pitchFamily="34" charset="-122"/>
              </a:rPr>
              <a:t>感谢信</a:t>
            </a:r>
            <a:endParaRPr kumimoji="1" lang="zh-CN" altLang="en-US" sz="4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占位符 3"/>
          <p:cNvSpPr>
            <a:spLocks noGrp="1"/>
          </p:cNvSpPr>
          <p:nvPr>
            <p:ph type="body" sz="quarter" idx="12"/>
          </p:nvPr>
        </p:nvSpPr>
        <p:spPr>
          <a:xfrm>
            <a:off x="2251075" y="5143500"/>
            <a:ext cx="9382760" cy="1096645"/>
          </a:xfrm>
        </p:spPr>
        <p:txBody>
          <a:bodyPr/>
          <a:lstStyle/>
          <a:p>
            <a:pPr>
              <a:lnSpc>
                <a:spcPct val="130000"/>
              </a:lnSpc>
            </a:pPr>
            <a:r>
              <a:rPr lang="zh-CN" altLang="en-US" sz="2400" dirty="0" smtClean="0">
                <a:latin typeface="微软雅黑" panose="020B0503020204020204" pitchFamily="34" charset="-122"/>
                <a:ea typeface="微软雅黑" panose="020B0503020204020204" pitchFamily="34" charset="-122"/>
              </a:rPr>
              <a:t>浙江省常山一中</a:t>
            </a:r>
            <a:endParaRPr lang="zh-CN" altLang="en-US" sz="2400" dirty="0">
              <a:latin typeface="微软雅黑" panose="020B0503020204020204" pitchFamily="34" charset="-122"/>
              <a:ea typeface="微软雅黑" panose="020B0503020204020204" pitchFamily="34" charset="-122"/>
            </a:endParaRPr>
          </a:p>
          <a:p>
            <a:pPr>
              <a:lnSpc>
                <a:spcPct val="130000"/>
              </a:lnSpc>
            </a:pPr>
            <a:r>
              <a:rPr lang="zh-CN" altLang="en-US" sz="2400" dirty="0">
                <a:latin typeface="微软雅黑" panose="020B0503020204020204" pitchFamily="34" charset="-122"/>
                <a:ea typeface="微软雅黑" panose="020B0503020204020204" pitchFamily="34" charset="-122"/>
              </a:rPr>
              <a:t>吴俊峰</a:t>
            </a:r>
            <a:endParaRPr lang="zh-CN" altLang="en-US" sz="2400" dirty="0">
              <a:latin typeface="微软雅黑" panose="020B0503020204020204" pitchFamily="34" charset="-122"/>
              <a:ea typeface="微软雅黑" panose="020B0503020204020204" pitchFamily="34" charset="-122"/>
            </a:endParaRPr>
          </a:p>
        </p:txBody>
      </p:sp>
      <p:grpSp>
        <p:nvGrpSpPr>
          <p:cNvPr id="35" name="组 34"/>
          <p:cNvGrpSpPr/>
          <p:nvPr/>
        </p:nvGrpSpPr>
        <p:grpSpPr>
          <a:xfrm rot="0">
            <a:off x="423545" y="332740"/>
            <a:ext cx="981075" cy="459105"/>
            <a:chOff x="1" y="2266932"/>
            <a:chExt cx="12192000" cy="1446549"/>
          </a:xfrm>
        </p:grpSpPr>
        <p:sp>
          <p:nvSpPr>
            <p:cNvPr id="36" name="矩形 35"/>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7" name="矩形 36"/>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8" name="矩形 37"/>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grpSp>
      <p:sp>
        <p:nvSpPr>
          <p:cNvPr id="7" name="文本框 6"/>
          <p:cNvSpPr txBox="1"/>
          <p:nvPr/>
        </p:nvSpPr>
        <p:spPr>
          <a:xfrm>
            <a:off x="1404620" y="332740"/>
            <a:ext cx="2399030" cy="491490"/>
          </a:xfrm>
          <a:prstGeom prst="rect">
            <a:avLst/>
          </a:prstGeom>
          <a:noFill/>
        </p:spPr>
        <p:txBody>
          <a:bodyPr wrap="square" rtlCol="0">
            <a:spAutoFit/>
          </a:bodyPr>
          <a:p>
            <a:pPr>
              <a:lnSpc>
                <a:spcPct val="130000"/>
              </a:lnSpc>
              <a:spcBef>
                <a:spcPts val="600"/>
              </a:spcBef>
            </a:pPr>
            <a:r>
              <a:rPr lang="en-US" altLang="zh-CN" sz="2000" i="1" kern="0" dirty="0">
                <a:latin typeface="微软雅黑" panose="020B0503020204020204" pitchFamily="34" charset="-122"/>
                <a:ea typeface="微软雅黑" panose="020B0503020204020204" pitchFamily="34" charset="-122"/>
                <a:cs typeface="+mn-ea"/>
                <a:sym typeface="+mn-lt"/>
              </a:rPr>
              <a:t>2020</a:t>
            </a:r>
            <a:r>
              <a:rPr lang="zh-CN" altLang="en-US" sz="2000" i="1" kern="0" dirty="0">
                <a:latin typeface="微软雅黑" panose="020B0503020204020204" pitchFamily="34" charset="-122"/>
                <a:ea typeface="微软雅黑" panose="020B0503020204020204" pitchFamily="34" charset="-122"/>
                <a:cs typeface="+mn-ea"/>
                <a:sym typeface="+mn-lt"/>
              </a:rPr>
              <a:t>学年第一学期</a:t>
            </a:r>
            <a:endParaRPr lang="zh-CN" altLang="en-US" sz="2000" i="1"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88695" y="4077335"/>
            <a:ext cx="10299700" cy="1446530"/>
          </a:xfrm>
        </p:spPr>
        <p:txBody>
          <a:bodyPr/>
          <a:lstStyle/>
          <a:p>
            <a:pPr algn="ctr"/>
            <a:r>
              <a:rPr lang="en-US" altLang="zh-CN" sz="4400" dirty="0">
                <a:ln w="0"/>
                <a:latin typeface="微软雅黑" panose="020B0503020204020204" pitchFamily="34" charset="-122"/>
                <a:ea typeface="微软雅黑" panose="020B0503020204020204" pitchFamily="34" charset="-122"/>
              </a:rPr>
              <a:t>1</a:t>
            </a:r>
            <a:r>
              <a:rPr lang="zh-CN" altLang="en-US" sz="4400" dirty="0">
                <a:ln w="0"/>
                <a:latin typeface="微软雅黑" panose="020B0503020204020204" pitchFamily="34" charset="-122"/>
                <a:ea typeface="微软雅黑" panose="020B0503020204020204" pitchFamily="34" charset="-122"/>
              </a:rPr>
              <a:t> 提升写作高阶思维，有效交际</a:t>
            </a:r>
            <a:r>
              <a:rPr lang="en-US" altLang="zh-CN" sz="4400" dirty="0">
                <a:ln w="0"/>
                <a:latin typeface="微软雅黑" panose="020B0503020204020204" pitchFamily="34" charset="-122"/>
                <a:ea typeface="微软雅黑" panose="020B0503020204020204" pitchFamily="34" charset="-122"/>
              </a:rPr>
              <a:t>4C</a:t>
            </a:r>
            <a:r>
              <a:rPr lang="zh-CN" altLang="en-US" sz="4400" dirty="0">
                <a:ln w="0"/>
                <a:latin typeface="微软雅黑" panose="020B0503020204020204" pitchFamily="34" charset="-122"/>
                <a:ea typeface="微软雅黑" panose="020B0503020204020204" pitchFamily="34" charset="-122"/>
              </a:rPr>
              <a:t>原则</a:t>
            </a:r>
            <a:endParaRPr lang="zh-CN" altLang="en-US" sz="4400" dirty="0">
              <a:ln w="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8090" y="182245"/>
            <a:ext cx="4486910" cy="529590"/>
          </a:xfrm>
        </p:spPr>
        <p:txBody>
          <a:bodyPr/>
          <a:lstStyle/>
          <a:p>
            <a:pPr algn="ctr"/>
            <a:r>
              <a:rPr kumimoji="1" lang="en-US" dirty="0"/>
              <a:t>The</a:t>
            </a:r>
            <a:r>
              <a:rPr kumimoji="1" dirty="0"/>
              <a:t> thank-you letter</a:t>
            </a:r>
            <a:endParaRPr kumimoji="1" dirty="0"/>
          </a:p>
        </p:txBody>
      </p:sp>
      <p:sp>
        <p:nvSpPr>
          <p:cNvPr id="3" name="文本框 2"/>
          <p:cNvSpPr txBox="1"/>
          <p:nvPr/>
        </p:nvSpPr>
        <p:spPr>
          <a:xfrm>
            <a:off x="1044575" y="1276350"/>
            <a:ext cx="10779125" cy="4389755"/>
          </a:xfrm>
          <a:prstGeom prst="rect">
            <a:avLst/>
          </a:prstGeom>
          <a:noFill/>
        </p:spPr>
        <p:txBody>
          <a:bodyPr wrap="square" rtlCol="0" anchor="t">
            <a:spAutoFit/>
          </a:bodyPr>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假定你是李华，是校学生会主席。上周日，你邀请了外教Mike来参加主题为“中西方文化交流”的英语角活动，请你给他写一封感谢信。要点包括：</a:t>
            </a:r>
            <a:endParaRPr lang="zh-CN" altLang="en-US"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1. 表达感谢：</a:t>
            </a:r>
            <a:endParaRPr lang="zh-CN" altLang="en-US"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2. 回顾Mike对活动的帮助；</a:t>
            </a:r>
            <a:endParaRPr lang="zh-CN" altLang="en-US"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3.表达祝愿。</a:t>
            </a:r>
            <a:endParaRPr lang="zh-CN" altLang="en-US"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注意：</a:t>
            </a:r>
            <a:endParaRPr lang="zh-CN" altLang="en-US"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1.词数80左右；</a:t>
            </a:r>
            <a:endParaRPr lang="zh-CN" altLang="en-US"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2.可适当增加细节，以使行文连贯。</a:t>
            </a:r>
            <a:endParaRPr lang="zh-CN" altLang="en-US" sz="2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8090" y="182245"/>
            <a:ext cx="7366000" cy="529590"/>
          </a:xfrm>
        </p:spPr>
        <p:txBody>
          <a:bodyPr/>
          <a:lstStyle/>
          <a:p>
            <a:pPr algn="ctr"/>
            <a:r>
              <a:rPr kumimoji="1" dirty="0"/>
              <a:t>How to write </a:t>
            </a:r>
            <a:r>
              <a:rPr kumimoji="1" lang="en-US" dirty="0"/>
              <a:t>the</a:t>
            </a:r>
            <a:r>
              <a:rPr kumimoji="1" dirty="0"/>
              <a:t> genuine appreciation letter</a:t>
            </a:r>
            <a:endParaRPr kumimoji="1" lang="zh-CN" dirty="0"/>
          </a:p>
        </p:txBody>
      </p:sp>
      <p:sp>
        <p:nvSpPr>
          <p:cNvPr id="3" name="文本框 2"/>
          <p:cNvSpPr txBox="1"/>
          <p:nvPr/>
        </p:nvSpPr>
        <p:spPr>
          <a:xfrm>
            <a:off x="1023620" y="884555"/>
            <a:ext cx="11008995" cy="1607185"/>
          </a:xfrm>
          <a:prstGeom prst="rect">
            <a:avLst/>
          </a:prstGeom>
          <a:noFill/>
        </p:spPr>
        <p:txBody>
          <a:bodyPr wrap="square" rtlCol="0" anchor="t">
            <a:spAutoFit/>
          </a:bodyPr>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     </a:t>
            </a:r>
            <a:r>
              <a:rPr lang="zh-CN" altLang="en-US" sz="2400" kern="0" dirty="0">
                <a:latin typeface="微软雅黑" panose="020B0503020204020204" pitchFamily="34" charset="-122"/>
                <a:ea typeface="微软雅黑" panose="020B0503020204020204" pitchFamily="34" charset="-122"/>
                <a:cs typeface="+mn-ea"/>
                <a:sym typeface="+mn-lt"/>
              </a:rPr>
              <a:t>假定你是李华，是校学生会主席。上周日，你邀请了外教Mike来参加主题为“中西方文化交流”的英语角活动，请你给他写一封感谢信。要点包括：</a:t>
            </a:r>
            <a:endParaRPr lang="zh-CN" altLang="en-US"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1. 表达感谢：2. 回顾Mike对活动的帮助；3.表达祝愿。</a:t>
            </a:r>
            <a:endParaRPr lang="zh-CN" altLang="en-US" sz="2400" kern="0" dirty="0">
              <a:latin typeface="微软雅黑" panose="020B0503020204020204" pitchFamily="34" charset="-122"/>
              <a:ea typeface="微软雅黑" panose="020B0503020204020204" pitchFamily="34" charset="-122"/>
              <a:cs typeface="+mn-ea"/>
              <a:sym typeface="+mn-lt"/>
            </a:endParaRPr>
          </a:p>
        </p:txBody>
      </p:sp>
      <p:graphicFrame>
        <p:nvGraphicFramePr>
          <p:cNvPr id="5" name="表格 4"/>
          <p:cNvGraphicFramePr>
            <a:graphicFrameLocks noGrp="1"/>
          </p:cNvGraphicFramePr>
          <p:nvPr>
            <p:custDataLst>
              <p:tags r:id="rId1"/>
            </p:custDataLst>
          </p:nvPr>
        </p:nvGraphicFramePr>
        <p:xfrm>
          <a:off x="1023620" y="2665095"/>
          <a:ext cx="11064875" cy="3983355"/>
        </p:xfrm>
        <a:graphic>
          <a:graphicData uri="http://schemas.openxmlformats.org/drawingml/2006/table">
            <a:tbl>
              <a:tblPr firstRow="1" firstCol="1" bandRow="1">
                <a:effectLst/>
                <a:tableStyleId>{5940675A-B579-460E-94D1-54222C63F5DA}</a:tableStyleId>
              </a:tblPr>
              <a:tblGrid>
                <a:gridCol w="1594485"/>
                <a:gridCol w="9470390"/>
              </a:tblGrid>
              <a:tr h="736600">
                <a:tc>
                  <a:txBody>
                    <a:bodyPr/>
                    <a:lstStyle>
                      <a:lvl1pPr marL="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1pPr>
                      <a:lvl2pPr marL="3429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2pPr>
                      <a:lvl3pPr marL="6858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3pPr>
                      <a:lvl4pPr marL="10287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4pPr>
                      <a:lvl5pPr marL="13716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5pPr>
                      <a:lvl6pPr marL="17145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6pPr>
                      <a:lvl7pPr marL="20574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7pPr>
                      <a:lvl8pPr marL="24003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8pPr>
                      <a:lvl9pPr marL="27432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9pPr>
                    </a:lstStyle>
                    <a:p>
                      <a:pPr algn="ctr">
                        <a:lnSpc>
                          <a:spcPts val="1900"/>
                        </a:lnSpc>
                        <a:spcAft>
                          <a:spcPts val="0"/>
                        </a:spcAft>
                      </a:pPr>
                      <a:endParaRPr lang="en-US" altLang="zh-CN" sz="2400" b="1" kern="100" dirty="0">
                        <a:solidFill>
                          <a:sysClr val="window" lastClr="FFFFFF"/>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ts val="1900"/>
                        </a:lnSpc>
                        <a:spcAft>
                          <a:spcPts val="0"/>
                        </a:spcAft>
                      </a:pPr>
                      <a:r>
                        <a:rPr lang="en-US" altLang="zh-CN" sz="2400" b="1" kern="100" dirty="0">
                          <a:solidFill>
                            <a:sysClr val="window" lastClr="FFFFFF"/>
                          </a:solidFill>
                          <a:effectLst/>
                          <a:latin typeface="微软雅黑" panose="020B0503020204020204" pitchFamily="34" charset="-122"/>
                          <a:ea typeface="微软雅黑" panose="020B0503020204020204" pitchFamily="34" charset="-122"/>
                          <a:cs typeface="Times New Roman" panose="02020603050405020304" pitchFamily="18" charset="0"/>
                        </a:rPr>
                        <a:t>F</a:t>
                      </a:r>
                      <a:r>
                        <a:rPr lang="zh-CN" sz="2400" b="1" kern="100" dirty="0">
                          <a:solidFill>
                            <a:sysClr val="window" lastClr="FFFFFF"/>
                          </a:solidFill>
                          <a:effectLst/>
                          <a:latin typeface="微软雅黑" panose="020B0503020204020204" pitchFamily="34" charset="-122"/>
                          <a:ea typeface="微软雅黑" panose="020B0503020204020204" pitchFamily="34" charset="-122"/>
                          <a:cs typeface="Times New Roman" panose="02020603050405020304" pitchFamily="18" charset="0"/>
                        </a:rPr>
                        <a:t>ormat </a:t>
                      </a:r>
                      <a:endParaRPr lang="zh-CN" sz="2400" b="1" kern="100" dirty="0">
                        <a:solidFill>
                          <a:sysClr val="window" lastClr="FFFFFF"/>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75000"/>
                      </a:srgbClr>
                    </a:solidFill>
                  </a:tcPr>
                </a:tc>
                <a:tc>
                  <a:txBody>
                    <a:bodyPr/>
                    <a:lstStyle>
                      <a:lvl1pPr marL="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1pPr>
                      <a:lvl2pPr marL="3429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2pPr>
                      <a:lvl3pPr marL="6858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3pPr>
                      <a:lvl4pPr marL="10287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4pPr>
                      <a:lvl5pPr marL="13716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5pPr>
                      <a:lvl6pPr marL="17145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6pPr>
                      <a:lvl7pPr marL="20574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7pPr>
                      <a:lvl8pPr marL="24003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8pPr>
                      <a:lvl9pPr marL="27432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9pPr>
                    </a:lstStyle>
                    <a:p>
                      <a:pPr algn="just">
                        <a:lnSpc>
                          <a:spcPts val="1000"/>
                        </a:lnSpc>
                        <a:spcAft>
                          <a:spcPts val="0"/>
                        </a:spcAft>
                      </a:pPr>
                      <a:endParaRPr lang="en-US" altLang="zh-CN" sz="2400" b="1" kern="100" dirty="0">
                        <a:solidFill>
                          <a:sysClr val="window" lastClr="FFFFFF"/>
                        </a:solidFill>
                        <a:effectLst/>
                        <a:latin typeface="Adobe 黑体 Std R" panose="020B0400000000000000" pitchFamily="34" charset="-122"/>
                        <a:ea typeface="Adobe 黑体 Std R" panose="020B0400000000000000" pitchFamily="34" charset="-122"/>
                        <a:cs typeface="Times New Roman" panose="02020603050405020304" pitchFamily="18" charset="0"/>
                      </a:endParaRPr>
                    </a:p>
                    <a:p>
                      <a:pPr algn="just">
                        <a:lnSpc>
                          <a:spcPts val="2400"/>
                        </a:lnSpc>
                        <a:spcAft>
                          <a:spcPts val="0"/>
                        </a:spcAft>
                      </a:pPr>
                      <a:endParaRPr lang="zh-CN" sz="2000" b="0" kern="100" dirty="0">
                        <a:solidFill>
                          <a:sysClr val="window" lastClr="FFFFFF"/>
                        </a:solidFill>
                        <a:effectLst/>
                        <a:latin typeface="Adobe 黑体 Std R" panose="020B0400000000000000" pitchFamily="34" charset="-122"/>
                        <a:ea typeface="Adobe 黑体 Std R" panose="020B0400000000000000"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75000"/>
                      </a:srgbClr>
                    </a:solidFill>
                  </a:tcPr>
                </a:tc>
              </a:tr>
              <a:tr h="1395730">
                <a:tc>
                  <a:txBody>
                    <a:bodyPr/>
                    <a:lstStyle>
                      <a:lvl1pPr marL="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1pPr>
                      <a:lvl2pPr marL="3429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2pPr>
                      <a:lvl3pPr marL="6858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3pPr>
                      <a:lvl4pPr marL="10287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4pPr>
                      <a:lvl5pPr marL="13716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5pPr>
                      <a:lvl6pPr marL="17145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6pPr>
                      <a:lvl7pPr marL="20574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7pPr>
                      <a:lvl8pPr marL="24003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8pPr>
                      <a:lvl9pPr marL="27432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9pPr>
                    </a:lstStyle>
                    <a:p>
                      <a:pPr algn="ctr">
                        <a:lnSpc>
                          <a:spcPts val="1900"/>
                        </a:lnSpc>
                        <a:spcAft>
                          <a:spcPts val="0"/>
                        </a:spcAft>
                      </a:pPr>
                      <a:endParaRPr lang="en-US" altLang="zh-CN" sz="2400" b="1"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auto">
                        <a:lnSpc>
                          <a:spcPts val="2800"/>
                        </a:lnSpc>
                        <a:spcAft>
                          <a:spcPts val="0"/>
                        </a:spcAft>
                      </a:pPr>
                      <a:r>
                        <a:rPr lang="en-US" altLang="zh-CN" sz="2400" b="1"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rPr>
                        <a:t>Structure</a:t>
                      </a:r>
                      <a:endParaRPr lang="zh-CN" sz="2400" b="1"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auto">
                        <a:lnSpc>
                          <a:spcPts val="2800"/>
                        </a:lnSpc>
                        <a:spcAft>
                          <a:spcPts val="0"/>
                        </a:spcAft>
                      </a:pPr>
                      <a:r>
                        <a:rPr lang="zh-CN" sz="1800" b="1" kern="100" dirty="0">
                          <a:solidFill>
                            <a:srgbClr val="FFFF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kern="100" dirty="0">
                          <a:solidFill>
                            <a:srgbClr val="FFFF00"/>
                          </a:solidFill>
                          <a:effectLst/>
                          <a:latin typeface="微软雅黑" panose="020B0503020204020204" pitchFamily="34" charset="-122"/>
                          <a:ea typeface="微软雅黑" panose="020B0503020204020204" pitchFamily="34" charset="-122"/>
                          <a:cs typeface="微软雅黑" panose="020B0503020204020204" pitchFamily="34" charset="-122"/>
                        </a:rPr>
                        <a:t>3 paras</a:t>
                      </a:r>
                      <a:r>
                        <a:rPr lang="zh-CN" sz="1800" b="1" kern="100" dirty="0">
                          <a:solidFill>
                            <a:srgbClr val="FFFF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800" b="1" kern="100" dirty="0">
                        <a:solidFill>
                          <a:srgbClr val="FFFF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50000"/>
                      </a:srgbClr>
                    </a:solidFill>
                  </a:tcPr>
                </a:tc>
                <a:tc>
                  <a:txBody>
                    <a:bodyPr/>
                    <a:lstStyle>
                      <a:lvl1pPr marL="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1pPr>
                      <a:lvl2pPr marL="3429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2pPr>
                      <a:lvl3pPr marL="6858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3pPr>
                      <a:lvl4pPr marL="10287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4pPr>
                      <a:lvl5pPr marL="13716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5pPr>
                      <a:lvl6pPr marL="17145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6pPr>
                      <a:lvl7pPr marL="20574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7pPr>
                      <a:lvl8pPr marL="24003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8pPr>
                      <a:lvl9pPr marL="27432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9pPr>
                    </a:lstStyle>
                    <a:p>
                      <a:pPr algn="just">
                        <a:lnSpc>
                          <a:spcPts val="2400"/>
                        </a:lnSpc>
                        <a:spcAft>
                          <a:spcPts val="0"/>
                        </a:spcAft>
                      </a:pPr>
                      <a:endParaRPr lang="zh-CN" altLang="en-US" sz="2000" b="0" kern="100" dirty="0">
                        <a:solidFill>
                          <a:sysClr val="window" lastClr="FFFFFF"/>
                        </a:solidFill>
                        <a:effectLst/>
                        <a:latin typeface="Adobe 黑体 Std R" panose="020B0400000000000000" pitchFamily="34" charset="-122"/>
                        <a:ea typeface="Adobe 黑体 Std R" panose="020B0400000000000000"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50000"/>
                      </a:srgbClr>
                    </a:solidFill>
                  </a:tcPr>
                </a:tc>
              </a:tr>
              <a:tr h="936625">
                <a:tc>
                  <a:txBody>
                    <a:bodyPr/>
                    <a:lstStyle>
                      <a:lvl1pPr marL="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1pPr>
                      <a:lvl2pPr marL="3429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2pPr>
                      <a:lvl3pPr marL="6858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3pPr>
                      <a:lvl4pPr marL="10287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4pPr>
                      <a:lvl5pPr marL="13716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5pPr>
                      <a:lvl6pPr marL="17145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6pPr>
                      <a:lvl7pPr marL="20574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7pPr>
                      <a:lvl8pPr marL="24003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8pPr>
                      <a:lvl9pPr marL="27432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9pPr>
                    </a:lstStyle>
                    <a:p>
                      <a:pPr algn="ctr" fontAlgn="auto">
                        <a:lnSpc>
                          <a:spcPts val="2800"/>
                        </a:lnSpc>
                        <a:spcAft>
                          <a:spcPts val="0"/>
                        </a:spcAft>
                      </a:pPr>
                      <a:r>
                        <a:rPr lang="en-US" altLang="zh-CN" sz="2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C</a:t>
                      </a:r>
                      <a:r>
                        <a:rPr lang="zh-CN" sz="2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ontents</a:t>
                      </a:r>
                      <a:endParaRPr lang="zh-CN" sz="2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ctr" fontAlgn="auto">
                        <a:lnSpc>
                          <a:spcPts val="2800"/>
                        </a:lnSpc>
                        <a:spcAft>
                          <a:spcPts val="0"/>
                        </a:spcAft>
                      </a:pPr>
                      <a:r>
                        <a:rPr lang="en-US" altLang="zh-CN" sz="1800" b="1" kern="100" dirty="0">
                          <a:solidFill>
                            <a:srgbClr val="FFFF00"/>
                          </a:solidFill>
                          <a:effectLst/>
                          <a:latin typeface="微软雅黑" panose="020B0503020204020204" pitchFamily="34" charset="-122"/>
                          <a:ea typeface="微软雅黑" panose="020B0503020204020204" pitchFamily="34" charset="-122"/>
                          <a:cs typeface="Times New Roman" panose="02020603050405020304" pitchFamily="18" charset="0"/>
                        </a:rPr>
                        <a:t>(4 key points)</a:t>
                      </a:r>
                      <a:endParaRPr lang="en-US" altLang="zh-CN" sz="1800" b="1" kern="100" dirty="0">
                        <a:solidFill>
                          <a:srgbClr val="FFFF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25000"/>
                      </a:srgbClr>
                    </a:solidFill>
                  </a:tcPr>
                </a:tc>
                <a:tc>
                  <a:txBody>
                    <a:bodyPr/>
                    <a:lstStyle>
                      <a:lvl1pPr marL="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1pPr>
                      <a:lvl2pPr marL="3429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2pPr>
                      <a:lvl3pPr marL="6858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3pPr>
                      <a:lvl4pPr marL="10287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4pPr>
                      <a:lvl5pPr marL="13716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5pPr>
                      <a:lvl6pPr marL="17145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6pPr>
                      <a:lvl7pPr marL="20574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7pPr>
                      <a:lvl8pPr marL="24003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8pPr>
                      <a:lvl9pPr marL="27432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9pPr>
                    </a:lstStyle>
                    <a:p>
                      <a:pPr algn="just">
                        <a:lnSpc>
                          <a:spcPts val="2400"/>
                        </a:lnSpc>
                        <a:spcAft>
                          <a:spcPts val="0"/>
                        </a:spcAft>
                      </a:pPr>
                      <a:endParaRPr lang="zh-CN" altLang="en-US" sz="2000" b="0" kern="100" dirty="0">
                        <a:solidFill>
                          <a:sysClr val="window" lastClr="FFFFFF"/>
                        </a:solidFill>
                        <a:effectLst/>
                        <a:latin typeface="Adobe 黑体 Std R" panose="020B0400000000000000" pitchFamily="34" charset="-122"/>
                        <a:ea typeface="Adobe 黑体 Std R" panose="020B0400000000000000"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25000"/>
                      </a:srgbClr>
                    </a:solidFill>
                  </a:tcPr>
                </a:tc>
              </a:tr>
              <a:tr h="914400">
                <a:tc>
                  <a:txBody>
                    <a:bodyPr/>
                    <a:lstStyle>
                      <a:lvl1pPr marL="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1pPr>
                      <a:lvl2pPr marL="3429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2pPr>
                      <a:lvl3pPr marL="6858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3pPr>
                      <a:lvl4pPr marL="10287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4pPr>
                      <a:lvl5pPr marL="13716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5pPr>
                      <a:lvl6pPr marL="17145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6pPr>
                      <a:lvl7pPr marL="20574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7pPr>
                      <a:lvl8pPr marL="24003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8pPr>
                      <a:lvl9pPr marL="27432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9pPr>
                    </a:lstStyle>
                    <a:p>
                      <a:pPr algn="ctr">
                        <a:lnSpc>
                          <a:spcPts val="1900"/>
                        </a:lnSpc>
                        <a:spcAft>
                          <a:spcPts val="0"/>
                        </a:spcAft>
                      </a:pPr>
                      <a:r>
                        <a:rPr lang="en-US" altLang="zh-CN" sz="2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T</a:t>
                      </a:r>
                      <a:r>
                        <a:rPr lang="zh-CN" sz="2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one and language</a:t>
                      </a:r>
                      <a:endParaRPr lang="zh-CN" sz="24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10000"/>
                      </a:srgbClr>
                    </a:solidFill>
                  </a:tcPr>
                </a:tc>
                <a:tc>
                  <a:txBody>
                    <a:bodyPr/>
                    <a:lstStyle>
                      <a:lvl1pPr marL="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1pPr>
                      <a:lvl2pPr marL="3429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2pPr>
                      <a:lvl3pPr marL="6858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3pPr>
                      <a:lvl4pPr marL="10287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4pPr>
                      <a:lvl5pPr marL="13716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5pPr>
                      <a:lvl6pPr marL="17145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6pPr>
                      <a:lvl7pPr marL="20574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7pPr>
                      <a:lvl8pPr marL="24003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8pPr>
                      <a:lvl9pPr marL="2743200" algn="l" defTabSz="685800" rtl="0" eaLnBrk="1" latinLnBrk="0" hangingPunct="1">
                        <a:defRPr sz="1350" kern="1200">
                          <a:solidFill>
                            <a:sysClr val="windowText" lastClr="000000"/>
                          </a:solidFill>
                          <a:latin typeface="Arial" panose="020B0604020202020204"/>
                          <a:ea typeface="华文隶书" panose="02010800040101010101" pitchFamily="2" charset="-122"/>
                        </a:defRPr>
                      </a:lvl9pPr>
                    </a:lstStyle>
                    <a:p>
                      <a:pPr algn="just">
                        <a:lnSpc>
                          <a:spcPts val="2400"/>
                        </a:lnSpc>
                        <a:spcAft>
                          <a:spcPts val="0"/>
                        </a:spcAft>
                      </a:pPr>
                      <a:endParaRPr lang="zh-CN" sz="2000" b="0" kern="100" dirty="0">
                        <a:solidFill>
                          <a:schemeClr val="bg1"/>
                        </a:solidFill>
                        <a:effectLst/>
                        <a:latin typeface="Adobe 黑体 Std R" panose="020B0400000000000000" pitchFamily="34" charset="-122"/>
                        <a:ea typeface="Adobe 黑体 Std R" panose="020B0400000000000000"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10000"/>
                      </a:srgbClr>
                    </a:solidFill>
                  </a:tcPr>
                </a:tc>
              </a:tr>
            </a:tbl>
          </a:graphicData>
        </a:graphic>
      </p:graphicFrame>
      <p:sp>
        <p:nvSpPr>
          <p:cNvPr id="6" name="文本框 5"/>
          <p:cNvSpPr txBox="1"/>
          <p:nvPr/>
        </p:nvSpPr>
        <p:spPr>
          <a:xfrm>
            <a:off x="2639060" y="2665095"/>
            <a:ext cx="9420860" cy="706755"/>
          </a:xfrm>
          <a:prstGeom prst="rect">
            <a:avLst/>
          </a:prstGeom>
          <a:noFill/>
        </p:spPr>
        <p:txBody>
          <a:bodyPr wrap="square" rtlCol="0" anchor="t">
            <a:spAutoFit/>
          </a:bodyPr>
          <a:p>
            <a:pPr algn="just" defTabSz="685800">
              <a:lnSpc>
                <a:spcPts val="2400"/>
              </a:lnSpc>
              <a:spcAft>
                <a:spcPts val="0"/>
              </a:spcAft>
            </a:pPr>
            <a:r>
              <a:rPr lang="zh-CN" sz="2000" kern="100" dirty="0">
                <a:solidFill>
                  <a:sysClr val="window" lastClr="FFFFFF"/>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An epistolary form requiring the complete form of the letter (title, body, conclusion, and closing)</a:t>
            </a:r>
            <a:endParaRPr lang="zh-CN" altLang="en-US" sz="1200" kern="0" dirty="0">
              <a:latin typeface="微软雅黑" panose="020B0503020204020204" pitchFamily="34" charset="-122"/>
              <a:ea typeface="微软雅黑" panose="020B0503020204020204" pitchFamily="34" charset="-122"/>
              <a:cs typeface="+mn-ea"/>
              <a:sym typeface="+mn-lt"/>
            </a:endParaRPr>
          </a:p>
        </p:txBody>
      </p:sp>
      <p:sp>
        <p:nvSpPr>
          <p:cNvPr id="7" name="文本框 6"/>
          <p:cNvSpPr txBox="1"/>
          <p:nvPr/>
        </p:nvSpPr>
        <p:spPr>
          <a:xfrm>
            <a:off x="2639060" y="3422650"/>
            <a:ext cx="9394190" cy="1322070"/>
          </a:xfrm>
          <a:prstGeom prst="rect">
            <a:avLst/>
          </a:prstGeom>
          <a:noFill/>
        </p:spPr>
        <p:txBody>
          <a:bodyPr wrap="square" rtlCol="0" anchor="t">
            <a:spAutoFit/>
          </a:bodyPr>
          <a:p>
            <a:pPr algn="just" defTabSz="685800">
              <a:lnSpc>
                <a:spcPts val="2400"/>
              </a:lnSpc>
              <a:spcAft>
                <a:spcPts val="0"/>
              </a:spcAft>
            </a:pPr>
            <a:r>
              <a:rPr lang="zh-CN" altLang="en-US" b="1"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① </a:t>
            </a:r>
            <a:r>
              <a:rPr lang="en-US" altLang="zh-CN"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B</a:t>
            </a:r>
            <a:r>
              <a:rPr lang="zh-CN" altLang="en-US"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ackground information of the letter  </a:t>
            </a:r>
            <a:r>
              <a:rPr lang="en-US" altLang="zh-CN"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Thank</a:t>
            </a:r>
            <a:r>
              <a:rPr lang="en-US" altLang="zh-CN"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s </a:t>
            </a:r>
            <a:r>
              <a:rPr lang="zh-CN" altLang="en-US"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for Mike</a:t>
            </a:r>
            <a:r>
              <a:rPr lang="en-US" altLang="zh-CN"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's</a:t>
            </a:r>
            <a:r>
              <a:rPr lang="zh-CN" altLang="en-US"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attend</a:t>
            </a:r>
            <a:r>
              <a:rPr lang="en-US" altLang="zh-CN"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ing</a:t>
            </a:r>
            <a:r>
              <a:rPr lang="zh-CN" altLang="en-US"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defTabSz="685800">
              <a:lnSpc>
                <a:spcPts val="2400"/>
              </a:lnSpc>
              <a:spcAft>
                <a:spcPts val="0"/>
              </a:spcAft>
            </a:pPr>
            <a:r>
              <a:rPr lang="zh-CN" altLang="en-US"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the English corner  theme</a:t>
            </a:r>
            <a:r>
              <a:rPr lang="en-US" altLang="zh-CN"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d</a:t>
            </a:r>
            <a:r>
              <a:rPr lang="zh-CN" altLang="en-US"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"Cultural Exchange between China and the West"</a:t>
            </a:r>
            <a:r>
              <a:rPr lang="en-US" altLang="zh-CN"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b="0"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defTabSz="685800">
              <a:lnSpc>
                <a:spcPts val="2400"/>
              </a:lnSpc>
              <a:spcAft>
                <a:spcPts val="0"/>
              </a:spcAft>
            </a:pPr>
            <a:r>
              <a:rPr lang="zh-CN" altLang="en-US" b="1"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② </a:t>
            </a:r>
            <a:r>
              <a:rPr lang="zh-CN" altLang="en-US"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Review Mike's help to the activity</a:t>
            </a:r>
            <a:r>
              <a:rPr lang="zh-CN" altLang="en-US"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Open-ended point</a:t>
            </a:r>
            <a:r>
              <a:rPr lang="en-US" altLang="zh-CN"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defTabSz="685800">
              <a:lnSpc>
                <a:spcPts val="2400"/>
              </a:lnSpc>
              <a:spcAft>
                <a:spcPts val="0"/>
              </a:spcAft>
            </a:pPr>
            <a:r>
              <a:rPr lang="zh-CN" altLang="en-US" b="1"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③ </a:t>
            </a:r>
            <a:r>
              <a:rPr lang="zh-CN" altLang="en-US" kern="100" dirty="0">
                <a:solidFill>
                  <a:sysClr val="window" lastClr="FFFFFF"/>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Express wishes</a:t>
            </a:r>
            <a:endParaRPr lang="zh-CN" altLang="en-US" kern="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8" name="文本框 7"/>
          <p:cNvSpPr txBox="1"/>
          <p:nvPr/>
        </p:nvSpPr>
        <p:spPr>
          <a:xfrm>
            <a:off x="2639060" y="4892040"/>
            <a:ext cx="9421495" cy="706755"/>
          </a:xfrm>
          <a:prstGeom prst="rect">
            <a:avLst/>
          </a:prstGeom>
          <a:noFill/>
        </p:spPr>
        <p:txBody>
          <a:bodyPr wrap="square" rtlCol="0" anchor="t">
            <a:spAutoFit/>
          </a:bodyPr>
          <a:p>
            <a:pPr algn="just" defTabSz="685800">
              <a:lnSpc>
                <a:spcPts val="2400"/>
              </a:lnSpc>
              <a:spcAft>
                <a:spcPts val="0"/>
              </a:spcAft>
            </a:pPr>
            <a:r>
              <a:rPr lang="zh-CN" altLang="en-US" kern="100" dirty="0">
                <a:solidFill>
                  <a:sysClr val="window" lastClr="FFFFFF"/>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1. Writing </a:t>
            </a:r>
            <a:r>
              <a:rPr lang="en-US" altLang="zh-CN" kern="100" dirty="0">
                <a:solidFill>
                  <a:sysClr val="window" lastClr="FFFFFF"/>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b</a:t>
            </a:r>
            <a:r>
              <a:rPr lang="zh-CN" altLang="en-US" kern="100" dirty="0">
                <a:solidFill>
                  <a:sysClr val="window" lastClr="FFFFFF"/>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ackground information </a:t>
            </a:r>
            <a:r>
              <a:rPr lang="zh-CN" altLang="en-US"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altLang="zh-CN"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L</a:t>
            </a:r>
            <a:r>
              <a:rPr lang="zh-CN" altLang="en-US"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evel 1 information)</a:t>
            </a:r>
            <a:r>
              <a:rPr lang="zh-CN" altLang="en-US" kern="100" dirty="0">
                <a:solidFill>
                  <a:sysClr val="window" lastClr="FFFFFF"/>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 2. Express gratitude;</a:t>
            </a:r>
            <a:endParaRPr lang="zh-CN" altLang="en-US" b="0" kern="100" dirty="0">
              <a:solidFill>
                <a:sysClr val="window" lastClr="FFFFFF"/>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just" defTabSz="685800">
              <a:lnSpc>
                <a:spcPts val="2400"/>
              </a:lnSpc>
              <a:spcAft>
                <a:spcPts val="0"/>
              </a:spcAft>
            </a:pPr>
            <a:r>
              <a:rPr lang="zh-CN" altLang="en-US" kern="100" dirty="0">
                <a:solidFill>
                  <a:sysClr val="window" lastClr="FFFFFF"/>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3. Review Mike's help to the activity;                                      4. Express good wishes</a:t>
            </a:r>
            <a:endParaRPr lang="zh-CN" altLang="en-US" kern="0" dirty="0">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2745740" y="5934710"/>
            <a:ext cx="8113395" cy="706755"/>
          </a:xfrm>
          <a:prstGeom prst="rect">
            <a:avLst/>
          </a:prstGeom>
          <a:noFill/>
        </p:spPr>
        <p:txBody>
          <a:bodyPr wrap="square" rtlCol="0" anchor="t">
            <a:spAutoFit/>
          </a:bodyPr>
          <a:p>
            <a:pPr algn="just" defTabSz="685800">
              <a:lnSpc>
                <a:spcPts val="2400"/>
              </a:lnSpc>
              <a:spcAft>
                <a:spcPts val="0"/>
              </a:spcAft>
            </a:pPr>
            <a:r>
              <a:rPr lang="zh-CN"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The content should be true, and the appraisal be appropriate.</a:t>
            </a:r>
            <a:endParaRPr lang="zh-CN"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just" defTabSz="685800">
              <a:lnSpc>
                <a:spcPts val="2400"/>
              </a:lnSpc>
              <a:spcAft>
                <a:spcPts val="0"/>
              </a:spcAft>
            </a:pPr>
            <a:r>
              <a:rPr lang="zh-CN"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Speak in moderation and in narrative.</a:t>
            </a:r>
            <a:endParaRPr lang="zh-CN" altLang="en-US"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ppt_x</p:attrName>
                                        </p:attrNameLst>
                                      </p:cBhvr>
                                      <p:tavLst>
                                        <p:tav tm="0">
                                          <p:val>
                                            <p:strVal val="#ppt_x-.2"/>
                                          </p:val>
                                        </p:tav>
                                        <p:tav tm="100000">
                                          <p:val>
                                            <p:strVal val="#ppt_x"/>
                                          </p:val>
                                        </p:tav>
                                      </p:tavLst>
                                    </p:anim>
                                    <p:anim calcmode="lin" valueType="num">
                                      <p:cBhvr>
                                        <p:cTn id="2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ppt_x</p:attrName>
                                        </p:attrNameLst>
                                      </p:cBhvr>
                                      <p:tavLst>
                                        <p:tav tm="0">
                                          <p:val>
                                            <p:strVal val="#ppt_x-.2"/>
                                          </p:val>
                                        </p:tav>
                                        <p:tav tm="100000">
                                          <p:val>
                                            <p:strVal val="#ppt_x"/>
                                          </p:val>
                                        </p:tav>
                                      </p:tavLst>
                                    </p:anim>
                                    <p:anim calcmode="lin" valueType="num">
                                      <p:cBhvr>
                                        <p:cTn id="3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8090" y="182245"/>
            <a:ext cx="3862705" cy="529590"/>
          </a:xfrm>
        </p:spPr>
        <p:txBody>
          <a:bodyPr/>
          <a:lstStyle/>
          <a:p>
            <a:pPr algn="ctr"/>
            <a:r>
              <a:rPr kumimoji="1" dirty="0"/>
              <a:t>Information hierarchy</a:t>
            </a:r>
            <a:endParaRPr kumimoji="1" dirty="0"/>
          </a:p>
        </p:txBody>
      </p:sp>
      <p:sp>
        <p:nvSpPr>
          <p:cNvPr id="3" name="矩形 2"/>
          <p:cNvSpPr/>
          <p:nvPr/>
        </p:nvSpPr>
        <p:spPr>
          <a:xfrm>
            <a:off x="4875153" y="1321061"/>
            <a:ext cx="2976880" cy="768350"/>
          </a:xfrm>
          <a:prstGeom prst="rect">
            <a:avLst/>
          </a:prstGeom>
          <a:solidFill>
            <a:schemeClr val="accent1">
              <a:lumMod val="75000"/>
            </a:schemeClr>
          </a:solidFill>
        </p:spPr>
        <p:txBody>
          <a:bodyPr wrap="none">
            <a:spAutoFit/>
          </a:bodyPr>
          <a:lstStyle/>
          <a:p>
            <a:pPr defTabSz="609600"/>
            <a:r>
              <a:rPr lang="zh-CN" altLang="en-US" sz="4400" b="1" dirty="0">
                <a:solidFill>
                  <a:schemeClr val="bg1"/>
                </a:solidFill>
                <a:ea typeface="微软雅黑" panose="020B0503020204020204" pitchFamily="34" charset="-122"/>
              </a:rPr>
              <a:t>信息层级性</a:t>
            </a:r>
            <a:endParaRPr lang="zh-CN" altLang="en-US" sz="4400" b="1" dirty="0">
              <a:solidFill>
                <a:schemeClr val="bg1"/>
              </a:solidFill>
              <a:ea typeface="微软雅黑" panose="020B0503020204020204" pitchFamily="34" charset="-122"/>
            </a:endParaRPr>
          </a:p>
        </p:txBody>
      </p:sp>
      <p:sp>
        <p:nvSpPr>
          <p:cNvPr id="5" name="矩形 4"/>
          <p:cNvSpPr/>
          <p:nvPr/>
        </p:nvSpPr>
        <p:spPr>
          <a:xfrm rot="16200000">
            <a:off x="1996532" y="-675471"/>
            <a:ext cx="769441" cy="47625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200000">
            <a:off x="9702800" y="-401320"/>
            <a:ext cx="769620" cy="42081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Oval 22"/>
          <p:cNvSpPr>
            <a:spLocks noChangeArrowheads="1"/>
          </p:cNvSpPr>
          <p:nvPr/>
        </p:nvSpPr>
        <p:spPr bwMode="auto">
          <a:xfrm>
            <a:off x="3398520" y="2324735"/>
            <a:ext cx="3659505" cy="1289050"/>
          </a:xfrm>
          <a:prstGeom prst="ellipse">
            <a:avLst/>
          </a:prstGeom>
          <a:gradFill>
            <a:gsLst>
              <a:gs pos="0">
                <a:srgbClr val="F17445">
                  <a:lumMod val="75000"/>
                </a:srgbClr>
              </a:gs>
              <a:gs pos="99000">
                <a:srgbClr val="F17445"/>
              </a:gs>
            </a:gsLst>
            <a:lin ang="5400000" scaled="0"/>
          </a:gradFill>
          <a:ln w="25400">
            <a:gradFill>
              <a:gsLst>
                <a:gs pos="0">
                  <a:srgbClr val="F17445"/>
                </a:gs>
                <a:gs pos="99000">
                  <a:srgbClr val="F17445">
                    <a:lumMod val="75000"/>
                  </a:srgb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ctr" anchorCtr="0" compatLnSpc="1"/>
          <a:p>
            <a:pPr algn="ctr"/>
            <a:r>
              <a:rPr lang="en-US" altLang="zh-CN" sz="3200" b="1" dirty="0">
                <a:solidFill>
                  <a:sysClr val="window" lastClr="FFFFFF"/>
                </a:solidFill>
                <a:latin typeface="微软雅黑" panose="020B0503020204020204" pitchFamily="34" charset="-122"/>
                <a:ea typeface="微软雅黑" panose="020B0503020204020204" pitchFamily="34" charset="-122"/>
              </a:rPr>
              <a:t>Information</a:t>
            </a:r>
            <a:endParaRPr lang="en-US" altLang="zh-CN" sz="3200" b="1" dirty="0">
              <a:solidFill>
                <a:sysClr val="window" lastClr="FFFFFF"/>
              </a:solidFill>
              <a:latin typeface="微软雅黑" panose="020B0503020204020204" pitchFamily="34" charset="-122"/>
              <a:ea typeface="微软雅黑" panose="020B0503020204020204" pitchFamily="34" charset="-122"/>
            </a:endParaRPr>
          </a:p>
        </p:txBody>
      </p:sp>
      <p:sp>
        <p:nvSpPr>
          <p:cNvPr id="26" name="Line 23"/>
          <p:cNvSpPr>
            <a:spLocks noChangeShapeType="1"/>
          </p:cNvSpPr>
          <p:nvPr/>
        </p:nvSpPr>
        <p:spPr bwMode="auto">
          <a:xfrm flipH="1">
            <a:off x="1026076" y="3133952"/>
            <a:ext cx="2372206" cy="0"/>
          </a:xfrm>
          <a:prstGeom prst="line">
            <a:avLst/>
          </a:prstGeom>
          <a:noFill/>
          <a:ln w="5" cap="flat">
            <a:solidFill>
              <a:sysClr val="windowText" lastClr="000000">
                <a:lumMod val="75000"/>
                <a:lumOff val="25000"/>
              </a:sysClr>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56618" tIns="28310" rIns="56618" bIns="28310" numCol="1" anchor="t" anchorCtr="0" compatLnSpc="1"/>
          <a:p>
            <a:endParaRPr lang="zh-CN" altLang="en-US">
              <a:solidFill>
                <a:srgbClr val="0E4D93"/>
              </a:solidFill>
            </a:endParaRPr>
          </a:p>
        </p:txBody>
      </p:sp>
      <p:sp>
        <p:nvSpPr>
          <p:cNvPr id="31" name="Freeform 27"/>
          <p:cNvSpPr/>
          <p:nvPr/>
        </p:nvSpPr>
        <p:spPr bwMode="auto">
          <a:xfrm>
            <a:off x="2763326" y="3210598"/>
            <a:ext cx="1307114" cy="1110116"/>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gradFill>
            <a:gsLst>
              <a:gs pos="0">
                <a:srgbClr val="009288">
                  <a:lumMod val="75000"/>
                </a:srgbClr>
              </a:gs>
              <a:gs pos="100000">
                <a:srgbClr val="009288"/>
              </a:gs>
            </a:gsLst>
            <a:lin ang="5400000" scaled="0"/>
          </a:gradFill>
          <a:ln w="12700">
            <a:gradFill>
              <a:gsLst>
                <a:gs pos="0">
                  <a:srgbClr val="009288"/>
                </a:gs>
                <a:gs pos="100000">
                  <a:srgbClr val="009288">
                    <a:lumMod val="75000"/>
                  </a:srgb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p>
            <a:endParaRPr lang="zh-CN" altLang="en-US">
              <a:solidFill>
                <a:srgbClr val="0E4D93"/>
              </a:solidFill>
            </a:endParaRPr>
          </a:p>
        </p:txBody>
      </p:sp>
      <p:sp>
        <p:nvSpPr>
          <p:cNvPr id="33" name="Freeform 28"/>
          <p:cNvSpPr/>
          <p:nvPr/>
        </p:nvSpPr>
        <p:spPr bwMode="auto">
          <a:xfrm>
            <a:off x="2101090" y="3210598"/>
            <a:ext cx="1969352" cy="1770252"/>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gradFill>
            <a:gsLst>
              <a:gs pos="0">
                <a:srgbClr val="E94744">
                  <a:lumMod val="75000"/>
                </a:srgbClr>
              </a:gs>
              <a:gs pos="100000">
                <a:srgbClr val="E94744"/>
              </a:gs>
            </a:gsLst>
            <a:lin ang="5400000" scaled="0"/>
          </a:gradFill>
          <a:ln w="12700">
            <a:gradFill>
              <a:gsLst>
                <a:gs pos="0">
                  <a:srgbClr val="E94744"/>
                </a:gs>
                <a:gs pos="100000">
                  <a:srgbClr val="E94744">
                    <a:lumMod val="75000"/>
                  </a:srgb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p>
            <a:endParaRPr lang="zh-CN" altLang="en-US">
              <a:solidFill>
                <a:srgbClr val="0E4D93"/>
              </a:solidFill>
            </a:endParaRPr>
          </a:p>
        </p:txBody>
      </p:sp>
      <p:sp>
        <p:nvSpPr>
          <p:cNvPr id="34" name="Freeform 29"/>
          <p:cNvSpPr/>
          <p:nvPr/>
        </p:nvSpPr>
        <p:spPr bwMode="auto">
          <a:xfrm>
            <a:off x="1458695" y="3210598"/>
            <a:ext cx="2611748" cy="241308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gradFill>
            <a:gsLst>
              <a:gs pos="0">
                <a:srgbClr val="4472C4">
                  <a:lumMod val="75000"/>
                </a:srgbClr>
              </a:gs>
              <a:gs pos="100000">
                <a:srgbClr val="4472C4"/>
              </a:gs>
            </a:gsLst>
            <a:lin ang="5400000" scaled="0"/>
          </a:gradFill>
          <a:ln w="12700">
            <a:gradFill>
              <a:gsLst>
                <a:gs pos="0">
                  <a:srgbClr val="4472C4"/>
                </a:gs>
                <a:gs pos="100000">
                  <a:srgbClr val="4472C4">
                    <a:lumMod val="75000"/>
                  </a:srgb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p>
            <a:endParaRPr lang="zh-CN" altLang="en-US">
              <a:solidFill>
                <a:srgbClr val="0E4D93"/>
              </a:solidFill>
            </a:endParaRPr>
          </a:p>
        </p:txBody>
      </p:sp>
      <p:sp>
        <p:nvSpPr>
          <p:cNvPr id="35" name="TextBox 7"/>
          <p:cNvSpPr txBox="1"/>
          <p:nvPr/>
        </p:nvSpPr>
        <p:spPr>
          <a:xfrm>
            <a:off x="4116517" y="3906261"/>
            <a:ext cx="1401445" cy="486410"/>
          </a:xfrm>
          <a:prstGeom prst="rect">
            <a:avLst/>
          </a:prstGeom>
          <a:noFill/>
        </p:spPr>
        <p:txBody>
          <a:bodyPr wrap="none" lIns="56618" tIns="28310" rIns="56618" bIns="28310" rtlCol="0" anchor="ctr">
            <a:spAutoFit/>
          </a:bodyPr>
          <a:p>
            <a:r>
              <a:rPr lang="en-US" altLang="zh-CN" sz="2800" b="1" dirty="0">
                <a:solidFill>
                  <a:srgbClr val="009288">
                    <a:lumMod val="75000"/>
                  </a:srgbClr>
                </a:solidFill>
                <a:latin typeface="微软雅黑" panose="020B0503020204020204" pitchFamily="34" charset="-122"/>
                <a:ea typeface="微软雅黑" panose="020B0503020204020204" pitchFamily="34" charset="-122"/>
              </a:rPr>
              <a:t>Level-1</a:t>
            </a:r>
            <a:endParaRPr lang="en-US" altLang="zh-CN" sz="2800" b="1" dirty="0">
              <a:solidFill>
                <a:srgbClr val="009288">
                  <a:lumMod val="75000"/>
                </a:srgbClr>
              </a:solidFill>
              <a:latin typeface="微软雅黑" panose="020B0503020204020204" pitchFamily="34" charset="-122"/>
              <a:ea typeface="微软雅黑" panose="020B0503020204020204" pitchFamily="34" charset="-122"/>
            </a:endParaRPr>
          </a:p>
        </p:txBody>
      </p:sp>
      <p:sp>
        <p:nvSpPr>
          <p:cNvPr id="36" name="TextBox 8"/>
          <p:cNvSpPr txBox="1"/>
          <p:nvPr/>
        </p:nvSpPr>
        <p:spPr>
          <a:xfrm>
            <a:off x="4116518" y="4670428"/>
            <a:ext cx="1401445" cy="486410"/>
          </a:xfrm>
          <a:prstGeom prst="rect">
            <a:avLst/>
          </a:prstGeom>
          <a:noFill/>
        </p:spPr>
        <p:txBody>
          <a:bodyPr wrap="none" lIns="56618" tIns="28310" rIns="56618" bIns="28310" rtlCol="0" anchor="ctr">
            <a:spAutoFit/>
          </a:bodyPr>
          <a:p>
            <a:pPr algn="l"/>
            <a:r>
              <a:rPr lang="en-US" altLang="zh-CN" sz="2800" b="1" dirty="0">
                <a:solidFill>
                  <a:srgbClr val="E94744">
                    <a:lumMod val="75000"/>
                  </a:srgbClr>
                </a:solidFill>
                <a:latin typeface="微软雅黑" panose="020B0503020204020204" pitchFamily="34" charset="-122"/>
                <a:ea typeface="微软雅黑" panose="020B0503020204020204" pitchFamily="34" charset="-122"/>
              </a:rPr>
              <a:t>Level-2</a:t>
            </a:r>
            <a:endParaRPr lang="en-US" altLang="zh-CN" sz="2800" b="1" dirty="0">
              <a:solidFill>
                <a:srgbClr val="E94744">
                  <a:lumMod val="75000"/>
                </a:srgbClr>
              </a:solidFill>
              <a:latin typeface="微软雅黑" panose="020B0503020204020204" pitchFamily="34" charset="-122"/>
              <a:ea typeface="微软雅黑" panose="020B0503020204020204" pitchFamily="34" charset="-122"/>
            </a:endParaRPr>
          </a:p>
        </p:txBody>
      </p:sp>
      <p:sp>
        <p:nvSpPr>
          <p:cNvPr id="37" name="TextBox 9"/>
          <p:cNvSpPr txBox="1"/>
          <p:nvPr/>
        </p:nvSpPr>
        <p:spPr>
          <a:xfrm>
            <a:off x="4070162" y="5455665"/>
            <a:ext cx="1401445" cy="486410"/>
          </a:xfrm>
          <a:prstGeom prst="rect">
            <a:avLst/>
          </a:prstGeom>
          <a:noFill/>
        </p:spPr>
        <p:txBody>
          <a:bodyPr wrap="none" lIns="56618" tIns="28310" rIns="56618" bIns="28310" rtlCol="0" anchor="ctr">
            <a:spAutoFit/>
          </a:bodyPr>
          <a:p>
            <a:pPr algn="l"/>
            <a:r>
              <a:rPr lang="en-US" altLang="zh-CN" sz="2800" b="1" dirty="0">
                <a:solidFill>
                  <a:srgbClr val="4472C4">
                    <a:lumMod val="75000"/>
                  </a:srgbClr>
                </a:solidFill>
                <a:latin typeface="微软雅黑" panose="020B0503020204020204" pitchFamily="34" charset="-122"/>
                <a:ea typeface="微软雅黑" panose="020B0503020204020204" pitchFamily="34" charset="-122"/>
              </a:rPr>
              <a:t>Level-3</a:t>
            </a:r>
            <a:endParaRPr lang="en-US" altLang="zh-CN" sz="2800" b="1" dirty="0">
              <a:solidFill>
                <a:srgbClr val="4472C4">
                  <a:lumMod val="75000"/>
                </a:srgbClr>
              </a:solidFill>
              <a:latin typeface="微软雅黑" panose="020B0503020204020204" pitchFamily="34" charset="-122"/>
              <a:ea typeface="微软雅黑" panose="020B0503020204020204" pitchFamily="34" charset="-122"/>
            </a:endParaRPr>
          </a:p>
        </p:txBody>
      </p:sp>
      <p:sp>
        <p:nvSpPr>
          <p:cNvPr id="38" name="TextBox 10"/>
          <p:cNvSpPr txBox="1"/>
          <p:nvPr/>
        </p:nvSpPr>
        <p:spPr>
          <a:xfrm>
            <a:off x="5739765" y="3702685"/>
            <a:ext cx="6379845" cy="894080"/>
          </a:xfrm>
          <a:prstGeom prst="rect">
            <a:avLst/>
          </a:prstGeom>
          <a:noFill/>
        </p:spPr>
        <p:txBody>
          <a:bodyPr wrap="square" lIns="56618" tIns="28310" rIns="56618" bIns="28310" rtlCol="0">
            <a:spAutoFit/>
          </a:bodyPr>
          <a:p>
            <a:pPr fontAlgn="auto">
              <a:lnSpc>
                <a:spcPts val="2180"/>
              </a:lnSpc>
              <a:spcBef>
                <a:spcPct val="0"/>
              </a:spcBef>
              <a:buNone/>
            </a:pPr>
            <a:r>
              <a:rPr lang="zh-CN" altLang="en-US" sz="2400" b="1" dirty="0">
                <a:solidFill>
                  <a:srgbClr val="3D6949"/>
                </a:solidFill>
                <a:latin typeface="微软雅黑" panose="020B0503020204020204" pitchFamily="34" charset="-122"/>
                <a:ea typeface="微软雅黑" panose="020B0503020204020204" pitchFamily="34" charset="-122"/>
              </a:rPr>
              <a:t>Thanks for Mike's attending the English corner  themed  "Cultural Exchange between China and the West"</a:t>
            </a:r>
            <a:endParaRPr lang="zh-CN" altLang="en-US" sz="2400" b="1" dirty="0">
              <a:solidFill>
                <a:srgbClr val="3D6949"/>
              </a:solidFill>
              <a:latin typeface="微软雅黑" panose="020B0503020204020204" pitchFamily="34" charset="-122"/>
              <a:ea typeface="微软雅黑" panose="020B0503020204020204" pitchFamily="34" charset="-122"/>
            </a:endParaRPr>
          </a:p>
        </p:txBody>
      </p:sp>
      <p:sp>
        <p:nvSpPr>
          <p:cNvPr id="39" name="TextBox 11"/>
          <p:cNvSpPr txBox="1"/>
          <p:nvPr/>
        </p:nvSpPr>
        <p:spPr>
          <a:xfrm>
            <a:off x="5668010" y="4829175"/>
            <a:ext cx="6523355" cy="614680"/>
          </a:xfrm>
          <a:prstGeom prst="rect">
            <a:avLst/>
          </a:prstGeom>
          <a:noFill/>
        </p:spPr>
        <p:txBody>
          <a:bodyPr wrap="square" lIns="56618" tIns="28310" rIns="56618" bIns="28310" rtlCol="0">
            <a:spAutoFit/>
          </a:bodyPr>
          <a:p>
            <a:pPr fontAlgn="auto">
              <a:lnSpc>
                <a:spcPts val="2180"/>
              </a:lnSpc>
              <a:spcBef>
                <a:spcPct val="0"/>
              </a:spcBef>
              <a:buNone/>
            </a:pPr>
            <a:r>
              <a:rPr sz="2400" b="1" dirty="0">
                <a:solidFill>
                  <a:srgbClr val="C00000"/>
                </a:solidFill>
                <a:latin typeface="微软雅黑" panose="020B0503020204020204" pitchFamily="34" charset="-122"/>
                <a:ea typeface="微软雅黑" panose="020B0503020204020204" pitchFamily="34" charset="-122"/>
              </a:rPr>
              <a:t>Express gratitude</a:t>
            </a:r>
            <a:r>
              <a:rPr lang="en-US" sz="2400" b="1" dirty="0">
                <a:solidFill>
                  <a:srgbClr val="C00000"/>
                </a:solidFill>
                <a:latin typeface="微软雅黑" panose="020B0503020204020204" pitchFamily="34" charset="-122"/>
                <a:ea typeface="微软雅黑" panose="020B0503020204020204" pitchFamily="34" charset="-122"/>
              </a:rPr>
              <a:t>; </a:t>
            </a:r>
            <a:r>
              <a:rPr sz="2400" b="1" dirty="0">
                <a:solidFill>
                  <a:srgbClr val="C00000"/>
                </a:solidFill>
                <a:latin typeface="微软雅黑" panose="020B0503020204020204" pitchFamily="34" charset="-122"/>
                <a:ea typeface="微软雅黑" panose="020B0503020204020204" pitchFamily="34" charset="-122"/>
              </a:rPr>
              <a:t>Review Mike's help to the activity;  Express good wishes</a:t>
            </a:r>
            <a:endParaRPr sz="2400" b="1" dirty="0">
              <a:solidFill>
                <a:srgbClr val="C00000"/>
              </a:solidFill>
              <a:latin typeface="微软雅黑" panose="020B0503020204020204" pitchFamily="34" charset="-122"/>
              <a:ea typeface="微软雅黑" panose="020B0503020204020204" pitchFamily="34" charset="-122"/>
            </a:endParaRPr>
          </a:p>
        </p:txBody>
      </p:sp>
      <p:sp>
        <p:nvSpPr>
          <p:cNvPr id="40" name="TextBox 12"/>
          <p:cNvSpPr txBox="1"/>
          <p:nvPr/>
        </p:nvSpPr>
        <p:spPr>
          <a:xfrm>
            <a:off x="5668010" y="5455920"/>
            <a:ext cx="6153785" cy="498475"/>
          </a:xfrm>
          <a:prstGeom prst="rect">
            <a:avLst/>
          </a:prstGeom>
          <a:noFill/>
        </p:spPr>
        <p:txBody>
          <a:bodyPr wrap="square" lIns="56618" tIns="28310" rIns="56618" bIns="28310" rtlCol="0">
            <a:spAutoFit/>
          </a:bodyPr>
          <a:p>
            <a:pPr>
              <a:lnSpc>
                <a:spcPct val="120000"/>
              </a:lnSpc>
            </a:pPr>
            <a:r>
              <a:rPr lang="en-US" sz="2400" b="1" dirty="0">
                <a:solidFill>
                  <a:srgbClr val="0062A6"/>
                </a:solidFill>
                <a:latin typeface="微软雅黑" panose="020B0503020204020204" pitchFamily="34" charset="-122"/>
                <a:ea typeface="微软雅黑" panose="020B0503020204020204" pitchFamily="34" charset="-122"/>
              </a:rPr>
              <a:t>T</a:t>
            </a:r>
            <a:r>
              <a:rPr sz="2400" b="1" dirty="0">
                <a:solidFill>
                  <a:srgbClr val="0062A6"/>
                </a:solidFill>
                <a:latin typeface="微软雅黑" panose="020B0503020204020204" pitchFamily="34" charset="-122"/>
                <a:ea typeface="微软雅黑" panose="020B0503020204020204" pitchFamily="34" charset="-122"/>
              </a:rPr>
              <a:t>itle, body, conclusion, and closing</a:t>
            </a:r>
            <a:endParaRPr sz="2400" b="1" dirty="0">
              <a:solidFill>
                <a:srgbClr val="0062A6"/>
              </a:solidFill>
              <a:latin typeface="微软雅黑" panose="020B0503020204020204" pitchFamily="34" charset="-122"/>
              <a:ea typeface="微软雅黑" panose="020B0503020204020204" pitchFamily="34" charset="-122"/>
            </a:endParaRPr>
          </a:p>
        </p:txBody>
      </p:sp>
      <p:sp>
        <p:nvSpPr>
          <p:cNvPr id="41" name="Freeform 24"/>
          <p:cNvSpPr>
            <a:spLocks noEditPoints="1"/>
          </p:cNvSpPr>
          <p:nvPr/>
        </p:nvSpPr>
        <p:spPr bwMode="auto">
          <a:xfrm>
            <a:off x="2681478" y="3000443"/>
            <a:ext cx="275313" cy="27443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gradFill>
            <a:gsLst>
              <a:gs pos="0">
                <a:srgbClr val="009288">
                  <a:lumMod val="75000"/>
                </a:srgbClr>
              </a:gs>
              <a:gs pos="100000">
                <a:srgbClr val="009288"/>
              </a:gs>
            </a:gsLst>
            <a:lin ang="5400000" scaled="0"/>
          </a:gradFill>
          <a:ln w="12700">
            <a:gradFill>
              <a:gsLst>
                <a:gs pos="0">
                  <a:srgbClr val="009288"/>
                </a:gs>
                <a:gs pos="100000">
                  <a:srgbClr val="009288">
                    <a:lumMod val="75000"/>
                  </a:srgb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p>
            <a:endParaRPr lang="zh-CN" altLang="en-US">
              <a:solidFill>
                <a:srgbClr val="0E4D93"/>
              </a:solidFill>
            </a:endParaRPr>
          </a:p>
        </p:txBody>
      </p:sp>
      <p:sp>
        <p:nvSpPr>
          <p:cNvPr id="42" name="Freeform 25"/>
          <p:cNvSpPr>
            <a:spLocks noEditPoints="1"/>
          </p:cNvSpPr>
          <p:nvPr/>
        </p:nvSpPr>
        <p:spPr bwMode="auto">
          <a:xfrm>
            <a:off x="2036602" y="3000443"/>
            <a:ext cx="277793" cy="27443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gradFill>
            <a:gsLst>
              <a:gs pos="0">
                <a:srgbClr val="E94744">
                  <a:lumMod val="75000"/>
                </a:srgbClr>
              </a:gs>
              <a:gs pos="100000">
                <a:srgbClr val="E94744"/>
              </a:gs>
            </a:gsLst>
            <a:lin ang="5400000" scaled="0"/>
          </a:gradFill>
          <a:ln w="12700">
            <a:gradFill>
              <a:gsLst>
                <a:gs pos="0">
                  <a:srgbClr val="E94744"/>
                </a:gs>
                <a:gs pos="100000">
                  <a:srgbClr val="E94744">
                    <a:lumMod val="75000"/>
                  </a:srgb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p>
            <a:endParaRPr lang="zh-CN" altLang="en-US">
              <a:solidFill>
                <a:srgbClr val="0E4D93"/>
              </a:solidFill>
            </a:endParaRPr>
          </a:p>
        </p:txBody>
      </p:sp>
      <p:sp>
        <p:nvSpPr>
          <p:cNvPr id="43" name="Freeform 26"/>
          <p:cNvSpPr>
            <a:spLocks noEditPoints="1"/>
          </p:cNvSpPr>
          <p:nvPr/>
        </p:nvSpPr>
        <p:spPr bwMode="auto">
          <a:xfrm>
            <a:off x="1394207" y="3000443"/>
            <a:ext cx="280273" cy="27443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gradFill>
            <a:gsLst>
              <a:gs pos="0">
                <a:srgbClr val="4472C4">
                  <a:lumMod val="75000"/>
                </a:srgbClr>
              </a:gs>
              <a:gs pos="100000">
                <a:srgbClr val="4472C4"/>
              </a:gs>
            </a:gsLst>
            <a:lin ang="5400000" scaled="0"/>
          </a:gradFill>
          <a:ln w="12700">
            <a:gradFill>
              <a:gsLst>
                <a:gs pos="0">
                  <a:srgbClr val="4472C4"/>
                </a:gs>
                <a:gs pos="100000">
                  <a:srgbClr val="4472C4">
                    <a:lumMod val="75000"/>
                  </a:srgb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p>
            <a:endParaRPr lang="zh-CN" altLang="en-US">
              <a:solidFill>
                <a:srgbClr val="0E4D93"/>
              </a:solidFill>
            </a:endParaRPr>
          </a:p>
        </p:txBody>
      </p:sp>
      <p:sp>
        <p:nvSpPr>
          <p:cNvPr id="7" name="文本框 6"/>
          <p:cNvSpPr txBox="1"/>
          <p:nvPr/>
        </p:nvSpPr>
        <p:spPr>
          <a:xfrm>
            <a:off x="8253730" y="1500505"/>
            <a:ext cx="3668395" cy="410845"/>
          </a:xfrm>
          <a:prstGeom prst="rect">
            <a:avLst/>
          </a:prstGeom>
          <a:noFill/>
        </p:spPr>
        <p:txBody>
          <a:bodyPr wrap="square" rtlCol="0" anchor="t">
            <a:spAutoFit/>
          </a:bodyPr>
          <a:p>
            <a:pPr>
              <a:lnSpc>
                <a:spcPct val="130000"/>
              </a:lnSpc>
              <a:spcBef>
                <a:spcPts val="600"/>
              </a:spcBef>
            </a:pPr>
            <a:r>
              <a:rPr lang="zh-CN" altLang="en-US" sz="1600" b="1" kern="0" dirty="0">
                <a:solidFill>
                  <a:schemeClr val="bg1"/>
                </a:solidFill>
                <a:latin typeface="微软雅黑" panose="020B0503020204020204" pitchFamily="34" charset="-122"/>
                <a:ea typeface="微软雅黑" panose="020B0503020204020204" pitchFamily="34" charset="-122"/>
                <a:cs typeface="+mn-ea"/>
                <a:sym typeface="+mn-lt"/>
              </a:rPr>
              <a:t>第一层级信息直接影响交际的有效性</a:t>
            </a:r>
            <a:endParaRPr lang="zh-CN" altLang="en-US" sz="16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141605" y="1301115"/>
            <a:ext cx="4620895" cy="730885"/>
          </a:xfrm>
          <a:prstGeom prst="rect">
            <a:avLst/>
          </a:prstGeom>
          <a:noFill/>
        </p:spPr>
        <p:txBody>
          <a:bodyPr wrap="square" rtlCol="0" anchor="t">
            <a:spAutoFit/>
          </a:bodyPr>
          <a:p>
            <a:pPr>
              <a:lnSpc>
                <a:spcPct val="130000"/>
              </a:lnSpc>
              <a:spcBef>
                <a:spcPts val="600"/>
              </a:spcBef>
            </a:pPr>
            <a:r>
              <a:rPr lang="zh-CN" altLang="en-US" sz="1600" b="1" kern="0" dirty="0">
                <a:solidFill>
                  <a:schemeClr val="bg1"/>
                </a:solidFill>
                <a:latin typeface="微软雅黑" panose="020B0503020204020204" pitchFamily="34" charset="-122"/>
                <a:ea typeface="微软雅黑" panose="020B0503020204020204" pitchFamily="34" charset="-122"/>
                <a:cs typeface="+mn-ea"/>
                <a:sym typeface="+mn-lt"/>
              </a:rPr>
              <a:t>The first level of information directly affects the effectiveness of communication</a:t>
            </a:r>
            <a:endParaRPr lang="zh-CN" altLang="en-US" sz="16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a:off x="5668010" y="3613785"/>
            <a:ext cx="6253480" cy="1057275"/>
          </a:xfrm>
          <a:prstGeom prst="rect">
            <a:avLst/>
          </a:prstGeom>
          <a:noFill/>
          <a:ln w="57150">
            <a:solidFill>
              <a:srgbClr val="00B0F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right)">
                                      <p:cBhvr>
                                        <p:cTn id="13" dur="500"/>
                                        <p:tgtEl>
                                          <p:spTgt spid="26"/>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 calcmode="lin" valueType="num">
                                      <p:cBhvr>
                                        <p:cTn id="19" dur="500" fill="hold"/>
                                        <p:tgtEl>
                                          <p:spTgt spid="41"/>
                                        </p:tgtEl>
                                        <p:attrNameLst>
                                          <p:attrName>style.rotation</p:attrName>
                                        </p:attrNameLst>
                                      </p:cBhvr>
                                      <p:tavLst>
                                        <p:tav tm="0">
                                          <p:val>
                                            <p:fltVal val="360"/>
                                          </p:val>
                                        </p:tav>
                                        <p:tav tm="100000">
                                          <p:val>
                                            <p:fltVal val="0"/>
                                          </p:val>
                                        </p:tav>
                                      </p:tavLst>
                                    </p:anim>
                                    <p:animEffect transition="in" filter="fade">
                                      <p:cBhvr>
                                        <p:cTn id="20" dur="500"/>
                                        <p:tgtEl>
                                          <p:spTgt spid="41"/>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 calcmode="lin" valueType="num">
                                      <p:cBhvr>
                                        <p:cTn id="25" dur="500" fill="hold"/>
                                        <p:tgtEl>
                                          <p:spTgt spid="42"/>
                                        </p:tgtEl>
                                        <p:attrNameLst>
                                          <p:attrName>style.rotation</p:attrName>
                                        </p:attrNameLst>
                                      </p:cBhvr>
                                      <p:tavLst>
                                        <p:tav tm="0">
                                          <p:val>
                                            <p:fltVal val="360"/>
                                          </p:val>
                                        </p:tav>
                                        <p:tav tm="100000">
                                          <p:val>
                                            <p:fltVal val="0"/>
                                          </p:val>
                                        </p:tav>
                                      </p:tavLst>
                                    </p:anim>
                                    <p:animEffect transition="in" filter="fade">
                                      <p:cBhvr>
                                        <p:cTn id="26" dur="500"/>
                                        <p:tgtEl>
                                          <p:spTgt spid="42"/>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 calcmode="lin" valueType="num">
                                      <p:cBhvr>
                                        <p:cTn id="31" dur="500" fill="hold"/>
                                        <p:tgtEl>
                                          <p:spTgt spid="43"/>
                                        </p:tgtEl>
                                        <p:attrNameLst>
                                          <p:attrName>style.rotation</p:attrName>
                                        </p:attrNameLst>
                                      </p:cBhvr>
                                      <p:tavLst>
                                        <p:tav tm="0">
                                          <p:val>
                                            <p:fltVal val="360"/>
                                          </p:val>
                                        </p:tav>
                                        <p:tav tm="100000">
                                          <p:val>
                                            <p:fltVal val="0"/>
                                          </p:val>
                                        </p:tav>
                                      </p:tavLst>
                                    </p:anim>
                                    <p:animEffect transition="in" filter="fade">
                                      <p:cBhvr>
                                        <p:cTn id="32" dur="500"/>
                                        <p:tgtEl>
                                          <p:spTgt spid="43"/>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anim calcmode="lin" valueType="num">
                                      <p:cBhvr>
                                        <p:cTn id="41" dur="500" fill="hold"/>
                                        <p:tgtEl>
                                          <p:spTgt spid="35"/>
                                        </p:tgtEl>
                                        <p:attrNameLst>
                                          <p:attrName>ppt_w</p:attrName>
                                        </p:attrNameLst>
                                      </p:cBhvr>
                                      <p:tavLst>
                                        <p:tav tm="0" fmla="#ppt_w*sin(2.5*pi*$)">
                                          <p:val>
                                            <p:fltVal val="0"/>
                                          </p:val>
                                        </p:tav>
                                        <p:tav tm="100000">
                                          <p:val>
                                            <p:fltVal val="1"/>
                                          </p:val>
                                        </p:tav>
                                      </p:tavLst>
                                    </p:anim>
                                    <p:anim calcmode="lin" valueType="num">
                                      <p:cBhvr>
                                        <p:cTn id="42"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1000"/>
                            </p:stCondLst>
                            <p:childTnLst>
                              <p:par>
                                <p:cTn id="53" presetID="45"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anim calcmode="lin" valueType="num">
                                      <p:cBhvr>
                                        <p:cTn id="56" dur="500" fill="hold"/>
                                        <p:tgtEl>
                                          <p:spTgt spid="36"/>
                                        </p:tgtEl>
                                        <p:attrNameLst>
                                          <p:attrName>ppt_w</p:attrName>
                                        </p:attrNameLst>
                                      </p:cBhvr>
                                      <p:tavLst>
                                        <p:tav tm="0" fmla="#ppt_w*sin(2.5*pi*$)">
                                          <p:val>
                                            <p:fltVal val="0"/>
                                          </p:val>
                                        </p:tav>
                                        <p:tav tm="100000">
                                          <p:val>
                                            <p:fltVal val="1"/>
                                          </p:val>
                                        </p:tav>
                                      </p:tavLst>
                                    </p:anim>
                                    <p:anim calcmode="lin" valueType="num">
                                      <p:cBhvr>
                                        <p:cTn id="57"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left)">
                                      <p:cBhvr>
                                        <p:cTn id="66" dur="500"/>
                                        <p:tgtEl>
                                          <p:spTgt spid="34"/>
                                        </p:tgtEl>
                                      </p:cBhvr>
                                    </p:animEffect>
                                  </p:childTnLst>
                                </p:cTn>
                              </p:par>
                            </p:childTnLst>
                          </p:cTn>
                        </p:par>
                        <p:par>
                          <p:cTn id="67" fill="hold">
                            <p:stCondLst>
                              <p:cond delay="1000"/>
                            </p:stCondLst>
                            <p:childTnLst>
                              <p:par>
                                <p:cTn id="68" presetID="45" presetClass="entr" presetSubtype="0"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anim calcmode="lin" valueType="num">
                                      <p:cBhvr>
                                        <p:cTn id="71" dur="500" fill="hold"/>
                                        <p:tgtEl>
                                          <p:spTgt spid="37"/>
                                        </p:tgtEl>
                                        <p:attrNameLst>
                                          <p:attrName>ppt_w</p:attrName>
                                        </p:attrNameLst>
                                      </p:cBhvr>
                                      <p:tavLst>
                                        <p:tav tm="0" fmla="#ppt_w*sin(2.5*pi*$)">
                                          <p:val>
                                            <p:fltVal val="0"/>
                                          </p:val>
                                        </p:tav>
                                        <p:tav tm="100000">
                                          <p:val>
                                            <p:fltVal val="1"/>
                                          </p:val>
                                        </p:tav>
                                      </p:tavLst>
                                    </p:anim>
                                    <p:anim calcmode="lin" valueType="num">
                                      <p:cBhvr>
                                        <p:cTn id="72"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left)">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heel(1)">
                                      <p:cBhvr>
                                        <p:cTn id="82" dur="2000"/>
                                        <p:tgtEl>
                                          <p:spTgt spid="24"/>
                                        </p:tgtEl>
                                      </p:cBhvr>
                                    </p:animEffect>
                                  </p:childTnLst>
                                </p:cTn>
                              </p:par>
                              <p:par>
                                <p:cTn id="83" presetID="29" presetClass="entr" presetSubtype="0" fill="hold" grpId="0"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ppt_x</p:attrName>
                                        </p:attrNameLst>
                                      </p:cBhvr>
                                      <p:tavLst>
                                        <p:tav tm="0">
                                          <p:val>
                                            <p:strVal val="#ppt_x-.2"/>
                                          </p:val>
                                        </p:tav>
                                        <p:tav tm="100000">
                                          <p:val>
                                            <p:strVal val="#ppt_x"/>
                                          </p:val>
                                        </p:tav>
                                      </p:tavLst>
                                    </p:anim>
                                    <p:anim calcmode="lin" valueType="num">
                                      <p:cBhvr>
                                        <p:cTn id="8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87" dur="1000"/>
                                        <p:tgtEl>
                                          <p:spTgt spid="8"/>
                                        </p:tgtEl>
                                      </p:cBhvr>
                                    </p:animEffect>
                                  </p:childTnLst>
                                </p:cTn>
                              </p:par>
                              <p:par>
                                <p:cTn id="88" presetID="29" presetClass="entr" presetSubtype="0" fill="hold" grpId="0" nodeType="with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p:cTn id="90" dur="1000" fill="hold"/>
                                        <p:tgtEl>
                                          <p:spTgt spid="7"/>
                                        </p:tgtEl>
                                        <p:attrNameLst>
                                          <p:attrName>ppt_x</p:attrName>
                                        </p:attrNameLst>
                                      </p:cBhvr>
                                      <p:tavLst>
                                        <p:tav tm="0">
                                          <p:val>
                                            <p:strVal val="#ppt_x-.2"/>
                                          </p:val>
                                        </p:tav>
                                        <p:tav tm="100000">
                                          <p:val>
                                            <p:strVal val="#ppt_x"/>
                                          </p:val>
                                        </p:tav>
                                      </p:tavLst>
                                    </p:anim>
                                    <p:anim calcmode="lin" valueType="num">
                                      <p:cBhvr>
                                        <p:cTn id="9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31" grpId="0" bldLvl="0" animBg="1"/>
      <p:bldP spid="33" grpId="0" bldLvl="0" animBg="1"/>
      <p:bldP spid="34" grpId="0" bldLvl="0" animBg="1"/>
      <p:bldP spid="35" grpId="0"/>
      <p:bldP spid="36" grpId="0"/>
      <p:bldP spid="37" grpId="0"/>
      <p:bldP spid="38" grpId="0"/>
      <p:bldP spid="39" grpId="0"/>
      <p:bldP spid="40" grpId="0"/>
      <p:bldP spid="41" grpId="0" bldLvl="0" animBg="1"/>
      <p:bldP spid="42" grpId="0" bldLvl="0" animBg="1"/>
      <p:bldP spid="43" grpId="0" bldLvl="0" animBg="1"/>
      <p:bldP spid="24" grpId="0" animBg="1"/>
      <p:bldP spid="24" grpId="1" animBg="1"/>
      <p:bldP spid="8" grpId="0"/>
      <p:bldP spid="8" grpId="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8090" y="182245"/>
            <a:ext cx="6662420" cy="529590"/>
          </a:xfrm>
        </p:spPr>
        <p:txBody>
          <a:bodyPr/>
          <a:lstStyle/>
          <a:p>
            <a:r>
              <a:rPr kumimoji="1" lang="en-US" altLang="zh-CN" dirty="0"/>
              <a:t>4 “C” principles of practical writing</a:t>
            </a:r>
            <a:endParaRPr kumimoji="1" lang="en-US" altLang="zh-CN" dirty="0"/>
          </a:p>
        </p:txBody>
      </p:sp>
      <p:sp>
        <p:nvSpPr>
          <p:cNvPr id="45" name="十字箭头 44"/>
          <p:cNvSpPr/>
          <p:nvPr/>
        </p:nvSpPr>
        <p:spPr>
          <a:xfrm>
            <a:off x="1823883" y="711602"/>
            <a:ext cx="9281654" cy="5418667"/>
          </a:xfrm>
          <a:prstGeom prst="quadArrow">
            <a:avLst>
              <a:gd name="adj1" fmla="val 2000"/>
              <a:gd name="adj2" fmla="val 4000"/>
              <a:gd name="adj3" fmla="val 5000"/>
            </a:avLst>
          </a:pr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46" name="圆角矩形 45"/>
          <p:cNvSpPr/>
          <p:nvPr/>
        </p:nvSpPr>
        <p:spPr>
          <a:xfrm>
            <a:off x="2212258" y="994826"/>
            <a:ext cx="3952568" cy="2138516"/>
          </a:xfrm>
          <a:prstGeom prst="roundRect">
            <a:avLst>
              <a:gd name="adj" fmla="val 56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圆角矩形 46"/>
          <p:cNvSpPr/>
          <p:nvPr/>
        </p:nvSpPr>
        <p:spPr>
          <a:xfrm>
            <a:off x="6789174" y="986762"/>
            <a:ext cx="3952568" cy="2138516"/>
          </a:xfrm>
          <a:prstGeom prst="roundRect">
            <a:avLst>
              <a:gd name="adj" fmla="val 56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圆角矩形 47"/>
          <p:cNvSpPr/>
          <p:nvPr/>
        </p:nvSpPr>
        <p:spPr>
          <a:xfrm>
            <a:off x="2212258" y="3742942"/>
            <a:ext cx="3952568" cy="2138516"/>
          </a:xfrm>
          <a:prstGeom prst="roundRect">
            <a:avLst>
              <a:gd name="adj" fmla="val 56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圆角矩形 48"/>
          <p:cNvSpPr/>
          <p:nvPr/>
        </p:nvSpPr>
        <p:spPr>
          <a:xfrm>
            <a:off x="6789174" y="3734878"/>
            <a:ext cx="3952568" cy="2138516"/>
          </a:xfrm>
          <a:prstGeom prst="roundRect">
            <a:avLst>
              <a:gd name="adj" fmla="val 563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文本框 8"/>
          <p:cNvSpPr txBox="1"/>
          <p:nvPr/>
        </p:nvSpPr>
        <p:spPr>
          <a:xfrm>
            <a:off x="2212340" y="2118360"/>
            <a:ext cx="4062730" cy="5708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the status of identification</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3671180" y="1147352"/>
            <a:ext cx="2183765" cy="730885"/>
          </a:xfrm>
          <a:prstGeom prst="rect">
            <a:avLst/>
          </a:prstGeom>
        </p:spPr>
        <p:txBody>
          <a:bodyPr wrap="none">
            <a:spAutoFit/>
          </a:bodyPr>
          <a:lstStyle/>
          <a:p>
            <a:pPr algn="l" defTabSz="609600">
              <a:lnSpc>
                <a:spcPct val="130000"/>
              </a:lnSpc>
            </a:pPr>
            <a:r>
              <a:rPr lang="zh-CN" altLang="en-US" sz="3200" b="1" dirty="0">
                <a:solidFill>
                  <a:schemeClr val="bg1"/>
                </a:solidFill>
                <a:ea typeface="微软雅黑" panose="020B0503020204020204" pitchFamily="34" charset="-122"/>
              </a:rPr>
              <a:t>Character</a:t>
            </a:r>
            <a:endParaRPr lang="zh-CN" altLang="en-US" sz="3200" b="1" dirty="0">
              <a:solidFill>
                <a:schemeClr val="bg1"/>
              </a:solidFill>
              <a:ea typeface="微软雅黑" panose="020B0503020204020204" pitchFamily="34" charset="-122"/>
            </a:endParaRPr>
          </a:p>
        </p:txBody>
      </p:sp>
      <p:grpSp>
        <p:nvGrpSpPr>
          <p:cNvPr id="57" name="Group 11"/>
          <p:cNvGrpSpPr>
            <a:grpSpLocks noChangeAspect="1"/>
          </p:cNvGrpSpPr>
          <p:nvPr/>
        </p:nvGrpSpPr>
        <p:grpSpPr bwMode="auto">
          <a:xfrm>
            <a:off x="6962039" y="1293594"/>
            <a:ext cx="823896" cy="584964"/>
            <a:chOff x="1407" y="1098"/>
            <a:chExt cx="800" cy="568"/>
          </a:xfrm>
          <a:solidFill>
            <a:schemeClr val="bg1"/>
          </a:solidFill>
        </p:grpSpPr>
        <p:sp>
          <p:nvSpPr>
            <p:cNvPr id="58" name="Freeform 12"/>
            <p:cNvSpPr>
              <a:spLocks noEditPoints="1"/>
            </p:cNvSpPr>
            <p:nvPr/>
          </p:nvSpPr>
          <p:spPr bwMode="auto">
            <a:xfrm>
              <a:off x="1494" y="1098"/>
              <a:ext cx="626" cy="423"/>
            </a:xfrm>
            <a:custGeom>
              <a:avLst/>
              <a:gdLst>
                <a:gd name="T0" fmla="*/ 621 w 628"/>
                <a:gd name="T1" fmla="*/ 7 h 423"/>
                <a:gd name="T2" fmla="*/ 605 w 628"/>
                <a:gd name="T3" fmla="*/ 0 h 423"/>
                <a:gd name="T4" fmla="*/ 23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3">
                  <a:moveTo>
                    <a:pt x="621" y="7"/>
                  </a:moveTo>
                  <a:cubicBezTo>
                    <a:pt x="617" y="2"/>
                    <a:pt x="611" y="0"/>
                    <a:pt x="605" y="0"/>
                  </a:cubicBezTo>
                  <a:cubicBezTo>
                    <a:pt x="23" y="0"/>
                    <a:pt x="23" y="0"/>
                    <a:pt x="23"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
            <p:cNvSpPr>
              <a:spLocks noEditPoints="1"/>
            </p:cNvSpPr>
            <p:nvPr/>
          </p:nvSpPr>
          <p:spPr bwMode="auto">
            <a:xfrm>
              <a:off x="1407"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4"/>
            <p:cNvSpPr>
              <a:spLocks noEditPoints="1"/>
            </p:cNvSpPr>
            <p:nvPr/>
          </p:nvSpPr>
          <p:spPr bwMode="auto">
            <a:xfrm>
              <a:off x="1408"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9">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5"/>
            <p:cNvSpPr/>
            <p:nvPr/>
          </p:nvSpPr>
          <p:spPr bwMode="auto">
            <a:xfrm>
              <a:off x="1624" y="1386"/>
              <a:ext cx="48" cy="56"/>
            </a:xfrm>
            <a:custGeom>
              <a:avLst/>
              <a:gdLst>
                <a:gd name="T0" fmla="*/ 48 w 48"/>
                <a:gd name="T1" fmla="*/ 56 h 56"/>
                <a:gd name="T2" fmla="*/ 0 w 48"/>
                <a:gd name="T3" fmla="*/ 56 h 56"/>
                <a:gd name="T4" fmla="*/ 0 w 48"/>
                <a:gd name="T5" fmla="*/ 5 h 56"/>
                <a:gd name="T6" fmla="*/ 2 w 48"/>
                <a:gd name="T7" fmla="*/ 2 h 56"/>
                <a:gd name="T8" fmla="*/ 5 w 48"/>
                <a:gd name="T9" fmla="*/ 0 h 56"/>
                <a:gd name="T10" fmla="*/ 43 w 48"/>
                <a:gd name="T11" fmla="*/ 0 h 56"/>
                <a:gd name="T12" fmla="*/ 47 w 48"/>
                <a:gd name="T13" fmla="*/ 2 h 56"/>
                <a:gd name="T14" fmla="*/ 48 w 48"/>
                <a:gd name="T15" fmla="*/ 5 h 56"/>
                <a:gd name="T16" fmla="*/ 48 w 48"/>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6">
                  <a:moveTo>
                    <a:pt x="48" y="56"/>
                  </a:moveTo>
                  <a:cubicBezTo>
                    <a:pt x="0" y="56"/>
                    <a:pt x="0" y="56"/>
                    <a:pt x="0" y="56"/>
                  </a:cubicBezTo>
                  <a:cubicBezTo>
                    <a:pt x="0" y="5"/>
                    <a:pt x="0" y="5"/>
                    <a:pt x="0" y="5"/>
                  </a:cubicBezTo>
                  <a:cubicBezTo>
                    <a:pt x="0" y="4"/>
                    <a:pt x="1" y="3"/>
                    <a:pt x="2" y="2"/>
                  </a:cubicBezTo>
                  <a:cubicBezTo>
                    <a:pt x="3" y="1"/>
                    <a:pt x="4" y="0"/>
                    <a:pt x="5" y="0"/>
                  </a:cubicBezTo>
                  <a:cubicBezTo>
                    <a:pt x="43" y="0"/>
                    <a:pt x="43" y="0"/>
                    <a:pt x="43" y="0"/>
                  </a:cubicBezTo>
                  <a:cubicBezTo>
                    <a:pt x="44" y="0"/>
                    <a:pt x="46" y="1"/>
                    <a:pt x="47" y="2"/>
                  </a:cubicBezTo>
                  <a:cubicBezTo>
                    <a:pt x="48" y="3"/>
                    <a:pt x="48" y="4"/>
                    <a:pt x="48" y="5"/>
                  </a:cubicBezTo>
                  <a:cubicBezTo>
                    <a:pt x="48" y="56"/>
                    <a:pt x="48" y="56"/>
                    <a:pt x="48"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6"/>
            <p:cNvSpPr/>
            <p:nvPr/>
          </p:nvSpPr>
          <p:spPr bwMode="auto">
            <a:xfrm>
              <a:off x="1723" y="1314"/>
              <a:ext cx="47" cy="128"/>
            </a:xfrm>
            <a:custGeom>
              <a:avLst/>
              <a:gdLst>
                <a:gd name="T0" fmla="*/ 47 w 47"/>
                <a:gd name="T1" fmla="*/ 128 h 128"/>
                <a:gd name="T2" fmla="*/ 0 w 47"/>
                <a:gd name="T3" fmla="*/ 128 h 128"/>
                <a:gd name="T4" fmla="*/ 0 w 47"/>
                <a:gd name="T5" fmla="*/ 5 h 128"/>
                <a:gd name="T6" fmla="*/ 1 w 47"/>
                <a:gd name="T7" fmla="*/ 2 h 128"/>
                <a:gd name="T8" fmla="*/ 5 w 47"/>
                <a:gd name="T9" fmla="*/ 0 h 128"/>
                <a:gd name="T10" fmla="*/ 42 w 47"/>
                <a:gd name="T11" fmla="*/ 0 h 128"/>
                <a:gd name="T12" fmla="*/ 46 w 47"/>
                <a:gd name="T13" fmla="*/ 2 h 128"/>
                <a:gd name="T14" fmla="*/ 47 w 47"/>
                <a:gd name="T15" fmla="*/ 5 h 128"/>
                <a:gd name="T16" fmla="*/ 47 w 4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28">
                  <a:moveTo>
                    <a:pt x="47" y="128"/>
                  </a:moveTo>
                  <a:cubicBezTo>
                    <a:pt x="0" y="128"/>
                    <a:pt x="0" y="128"/>
                    <a:pt x="0" y="128"/>
                  </a:cubicBezTo>
                  <a:cubicBezTo>
                    <a:pt x="0" y="5"/>
                    <a:pt x="0" y="5"/>
                    <a:pt x="0" y="5"/>
                  </a:cubicBezTo>
                  <a:cubicBezTo>
                    <a:pt x="0" y="4"/>
                    <a:pt x="0" y="3"/>
                    <a:pt x="1" y="2"/>
                  </a:cubicBezTo>
                  <a:cubicBezTo>
                    <a:pt x="2" y="1"/>
                    <a:pt x="3" y="0"/>
                    <a:pt x="5" y="0"/>
                  </a:cubicBezTo>
                  <a:cubicBezTo>
                    <a:pt x="42" y="0"/>
                    <a:pt x="42" y="0"/>
                    <a:pt x="42" y="0"/>
                  </a:cubicBezTo>
                  <a:cubicBezTo>
                    <a:pt x="44" y="0"/>
                    <a:pt x="45" y="1"/>
                    <a:pt x="46" y="2"/>
                  </a:cubicBezTo>
                  <a:cubicBezTo>
                    <a:pt x="47" y="3"/>
                    <a:pt x="47" y="4"/>
                    <a:pt x="47" y="5"/>
                  </a:cubicBezTo>
                  <a:lnTo>
                    <a:pt x="47"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7"/>
            <p:cNvSpPr/>
            <p:nvPr/>
          </p:nvSpPr>
          <p:spPr bwMode="auto">
            <a:xfrm>
              <a:off x="1821" y="1353"/>
              <a:ext cx="48" cy="89"/>
            </a:xfrm>
            <a:custGeom>
              <a:avLst/>
              <a:gdLst>
                <a:gd name="T0" fmla="*/ 48 w 48"/>
                <a:gd name="T1" fmla="*/ 89 h 89"/>
                <a:gd name="T2" fmla="*/ 0 w 48"/>
                <a:gd name="T3" fmla="*/ 89 h 89"/>
                <a:gd name="T4" fmla="*/ 0 w 48"/>
                <a:gd name="T5" fmla="*/ 6 h 89"/>
                <a:gd name="T6" fmla="*/ 1 w 48"/>
                <a:gd name="T7" fmla="*/ 2 h 89"/>
                <a:gd name="T8" fmla="*/ 5 w 48"/>
                <a:gd name="T9" fmla="*/ 0 h 89"/>
                <a:gd name="T10" fmla="*/ 43 w 48"/>
                <a:gd name="T11" fmla="*/ 0 h 89"/>
                <a:gd name="T12" fmla="*/ 46 w 48"/>
                <a:gd name="T13" fmla="*/ 2 h 89"/>
                <a:gd name="T14" fmla="*/ 48 w 48"/>
                <a:gd name="T15" fmla="*/ 6 h 89"/>
                <a:gd name="T16" fmla="*/ 48 w 48"/>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9">
                  <a:moveTo>
                    <a:pt x="48" y="89"/>
                  </a:moveTo>
                  <a:cubicBezTo>
                    <a:pt x="0" y="89"/>
                    <a:pt x="0" y="89"/>
                    <a:pt x="0" y="89"/>
                  </a:cubicBezTo>
                  <a:cubicBezTo>
                    <a:pt x="0" y="6"/>
                    <a:pt x="0" y="6"/>
                    <a:pt x="0" y="6"/>
                  </a:cubicBezTo>
                  <a:cubicBezTo>
                    <a:pt x="0" y="4"/>
                    <a:pt x="0" y="3"/>
                    <a:pt x="1" y="2"/>
                  </a:cubicBezTo>
                  <a:cubicBezTo>
                    <a:pt x="2" y="1"/>
                    <a:pt x="4" y="0"/>
                    <a:pt x="5" y="0"/>
                  </a:cubicBezTo>
                  <a:cubicBezTo>
                    <a:pt x="43" y="0"/>
                    <a:pt x="43" y="0"/>
                    <a:pt x="43" y="0"/>
                  </a:cubicBezTo>
                  <a:cubicBezTo>
                    <a:pt x="44" y="0"/>
                    <a:pt x="45" y="1"/>
                    <a:pt x="46" y="2"/>
                  </a:cubicBezTo>
                  <a:cubicBezTo>
                    <a:pt x="47" y="3"/>
                    <a:pt x="48" y="4"/>
                    <a:pt x="48" y="6"/>
                  </a:cubicBezTo>
                  <a:cubicBezTo>
                    <a:pt x="48" y="89"/>
                    <a:pt x="48" y="89"/>
                    <a:pt x="48"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8"/>
            <p:cNvSpPr/>
            <p:nvPr/>
          </p:nvSpPr>
          <p:spPr bwMode="auto">
            <a:xfrm>
              <a:off x="1901" y="1205"/>
              <a:ext cx="84" cy="237"/>
            </a:xfrm>
            <a:custGeom>
              <a:avLst/>
              <a:gdLst>
                <a:gd name="T0" fmla="*/ 79 w 84"/>
                <a:gd name="T1" fmla="*/ 64 h 237"/>
                <a:gd name="T2" fmla="*/ 84 w 84"/>
                <a:gd name="T3" fmla="*/ 62 h 237"/>
                <a:gd name="T4" fmla="*/ 83 w 84"/>
                <a:gd name="T5" fmla="*/ 56 h 237"/>
                <a:gd name="T6" fmla="*/ 46 w 84"/>
                <a:gd name="T7" fmla="*/ 2 h 237"/>
                <a:gd name="T8" fmla="*/ 42 w 84"/>
                <a:gd name="T9" fmla="*/ 0 h 237"/>
                <a:gd name="T10" fmla="*/ 38 w 84"/>
                <a:gd name="T11" fmla="*/ 2 h 237"/>
                <a:gd name="T12" fmla="*/ 1 w 84"/>
                <a:gd name="T13" fmla="*/ 56 h 237"/>
                <a:gd name="T14" fmla="*/ 1 w 84"/>
                <a:gd name="T15" fmla="*/ 62 h 237"/>
                <a:gd name="T16" fmla="*/ 5 w 84"/>
                <a:gd name="T17" fmla="*/ 64 h 237"/>
                <a:gd name="T18" fmla="*/ 18 w 84"/>
                <a:gd name="T19" fmla="*/ 64 h 237"/>
                <a:gd name="T20" fmla="*/ 18 w 84"/>
                <a:gd name="T21" fmla="*/ 237 h 237"/>
                <a:gd name="T22" fmla="*/ 66 w 84"/>
                <a:gd name="T23" fmla="*/ 237 h 237"/>
                <a:gd name="T24" fmla="*/ 66 w 84"/>
                <a:gd name="T25" fmla="*/ 64 h 237"/>
                <a:gd name="T26" fmla="*/ 79 w 84"/>
                <a:gd name="T27" fmla="*/ 6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37">
                  <a:moveTo>
                    <a:pt x="79" y="64"/>
                  </a:moveTo>
                  <a:cubicBezTo>
                    <a:pt x="81" y="64"/>
                    <a:pt x="83" y="63"/>
                    <a:pt x="84" y="62"/>
                  </a:cubicBezTo>
                  <a:cubicBezTo>
                    <a:pt x="84" y="60"/>
                    <a:pt x="84" y="58"/>
                    <a:pt x="83" y="56"/>
                  </a:cubicBezTo>
                  <a:cubicBezTo>
                    <a:pt x="46" y="2"/>
                    <a:pt x="46" y="2"/>
                    <a:pt x="46" y="2"/>
                  </a:cubicBezTo>
                  <a:cubicBezTo>
                    <a:pt x="45" y="1"/>
                    <a:pt x="44" y="0"/>
                    <a:pt x="42" y="0"/>
                  </a:cubicBezTo>
                  <a:cubicBezTo>
                    <a:pt x="40" y="0"/>
                    <a:pt x="39" y="1"/>
                    <a:pt x="38" y="2"/>
                  </a:cubicBezTo>
                  <a:cubicBezTo>
                    <a:pt x="1" y="56"/>
                    <a:pt x="1" y="56"/>
                    <a:pt x="1" y="56"/>
                  </a:cubicBezTo>
                  <a:cubicBezTo>
                    <a:pt x="0" y="58"/>
                    <a:pt x="0" y="60"/>
                    <a:pt x="1" y="62"/>
                  </a:cubicBezTo>
                  <a:cubicBezTo>
                    <a:pt x="1" y="63"/>
                    <a:pt x="3" y="64"/>
                    <a:pt x="5" y="64"/>
                  </a:cubicBezTo>
                  <a:cubicBezTo>
                    <a:pt x="18" y="64"/>
                    <a:pt x="18" y="64"/>
                    <a:pt x="18" y="64"/>
                  </a:cubicBezTo>
                  <a:cubicBezTo>
                    <a:pt x="18" y="237"/>
                    <a:pt x="18" y="237"/>
                    <a:pt x="18" y="237"/>
                  </a:cubicBezTo>
                  <a:cubicBezTo>
                    <a:pt x="66" y="237"/>
                    <a:pt x="66" y="237"/>
                    <a:pt x="66" y="237"/>
                  </a:cubicBezTo>
                  <a:cubicBezTo>
                    <a:pt x="66" y="64"/>
                    <a:pt x="66" y="64"/>
                    <a:pt x="66" y="64"/>
                  </a:cubicBezTo>
                  <a:lnTo>
                    <a:pt x="79"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9"/>
            <p:cNvSpPr/>
            <p:nvPr/>
          </p:nvSpPr>
          <p:spPr bwMode="auto">
            <a:xfrm>
              <a:off x="1552" y="1187"/>
              <a:ext cx="510" cy="276"/>
            </a:xfrm>
            <a:custGeom>
              <a:avLst/>
              <a:gdLst>
                <a:gd name="T0" fmla="*/ 8 w 512"/>
                <a:gd name="T1" fmla="*/ 268 h 276"/>
                <a:gd name="T2" fmla="*/ 8 w 512"/>
                <a:gd name="T3" fmla="*/ 4 h 276"/>
                <a:gd name="T4" fmla="*/ 7 w 512"/>
                <a:gd name="T5" fmla="*/ 1 h 276"/>
                <a:gd name="T6" fmla="*/ 4 w 512"/>
                <a:gd name="T7" fmla="*/ 0 h 276"/>
                <a:gd name="T8" fmla="*/ 4 w 512"/>
                <a:gd name="T9" fmla="*/ 0 h 276"/>
                <a:gd name="T10" fmla="*/ 1 w 512"/>
                <a:gd name="T11" fmla="*/ 1 h 276"/>
                <a:gd name="T12" fmla="*/ 0 w 512"/>
                <a:gd name="T13" fmla="*/ 4 h 276"/>
                <a:gd name="T14" fmla="*/ 0 w 512"/>
                <a:gd name="T15" fmla="*/ 276 h 276"/>
                <a:gd name="T16" fmla="*/ 508 w 512"/>
                <a:gd name="T17" fmla="*/ 276 h 276"/>
                <a:gd name="T18" fmla="*/ 511 w 512"/>
                <a:gd name="T19" fmla="*/ 275 h 276"/>
                <a:gd name="T20" fmla="*/ 512 w 512"/>
                <a:gd name="T21" fmla="*/ 272 h 276"/>
                <a:gd name="T22" fmla="*/ 512 w 512"/>
                <a:gd name="T23" fmla="*/ 272 h 276"/>
                <a:gd name="T24" fmla="*/ 511 w 512"/>
                <a:gd name="T25" fmla="*/ 269 h 276"/>
                <a:gd name="T26" fmla="*/ 508 w 512"/>
                <a:gd name="T27" fmla="*/ 268 h 276"/>
                <a:gd name="T28" fmla="*/ 8 w 512"/>
                <a:gd name="T29" fmla="*/ 2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2" h="276">
                  <a:moveTo>
                    <a:pt x="8" y="268"/>
                  </a:moveTo>
                  <a:cubicBezTo>
                    <a:pt x="8" y="4"/>
                    <a:pt x="8" y="4"/>
                    <a:pt x="8" y="4"/>
                  </a:cubicBezTo>
                  <a:cubicBezTo>
                    <a:pt x="8" y="3"/>
                    <a:pt x="8" y="2"/>
                    <a:pt x="7" y="1"/>
                  </a:cubicBezTo>
                  <a:cubicBezTo>
                    <a:pt x="6" y="1"/>
                    <a:pt x="5" y="0"/>
                    <a:pt x="4" y="0"/>
                  </a:cubicBezTo>
                  <a:cubicBezTo>
                    <a:pt x="4" y="0"/>
                    <a:pt x="4" y="0"/>
                    <a:pt x="4" y="0"/>
                  </a:cubicBezTo>
                  <a:cubicBezTo>
                    <a:pt x="3" y="0"/>
                    <a:pt x="2" y="1"/>
                    <a:pt x="1" y="1"/>
                  </a:cubicBezTo>
                  <a:cubicBezTo>
                    <a:pt x="0" y="2"/>
                    <a:pt x="0" y="3"/>
                    <a:pt x="0" y="4"/>
                  </a:cubicBezTo>
                  <a:cubicBezTo>
                    <a:pt x="0" y="276"/>
                    <a:pt x="0" y="276"/>
                    <a:pt x="0" y="276"/>
                  </a:cubicBezTo>
                  <a:cubicBezTo>
                    <a:pt x="508" y="276"/>
                    <a:pt x="508" y="276"/>
                    <a:pt x="508" y="276"/>
                  </a:cubicBezTo>
                  <a:cubicBezTo>
                    <a:pt x="509" y="276"/>
                    <a:pt x="510" y="276"/>
                    <a:pt x="511" y="275"/>
                  </a:cubicBezTo>
                  <a:cubicBezTo>
                    <a:pt x="512" y="274"/>
                    <a:pt x="512" y="273"/>
                    <a:pt x="512" y="272"/>
                  </a:cubicBezTo>
                  <a:cubicBezTo>
                    <a:pt x="512" y="272"/>
                    <a:pt x="512" y="272"/>
                    <a:pt x="512" y="272"/>
                  </a:cubicBezTo>
                  <a:cubicBezTo>
                    <a:pt x="512" y="271"/>
                    <a:pt x="512" y="270"/>
                    <a:pt x="511" y="269"/>
                  </a:cubicBezTo>
                  <a:cubicBezTo>
                    <a:pt x="510" y="268"/>
                    <a:pt x="509" y="268"/>
                    <a:pt x="508" y="268"/>
                  </a:cubicBezTo>
                  <a:cubicBezTo>
                    <a:pt x="8" y="268"/>
                    <a:pt x="8" y="268"/>
                    <a:pt x="8" y="2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6" name="文本框 8"/>
          <p:cNvSpPr txBox="1"/>
          <p:nvPr/>
        </p:nvSpPr>
        <p:spPr>
          <a:xfrm>
            <a:off x="6833235" y="1990725"/>
            <a:ext cx="3865245" cy="10502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reasonable expansion of details</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8188960" y="1147445"/>
            <a:ext cx="2230120" cy="730885"/>
          </a:xfrm>
          <a:prstGeom prst="rect">
            <a:avLst/>
          </a:prstGeom>
        </p:spPr>
        <p:txBody>
          <a:bodyPr wrap="square">
            <a:spAutoFit/>
          </a:bodyPr>
          <a:lstStyle/>
          <a:p>
            <a:pPr algn="l" defTabSz="609600">
              <a:lnSpc>
                <a:spcPct val="130000"/>
              </a:lnSpc>
            </a:pPr>
            <a:r>
              <a:rPr lang="zh-CN" altLang="en-US" sz="3200" b="1" dirty="0">
                <a:solidFill>
                  <a:schemeClr val="bg1"/>
                </a:solidFill>
                <a:ea typeface="微软雅黑" panose="020B0503020204020204" pitchFamily="34" charset="-122"/>
              </a:rPr>
              <a:t>Content</a:t>
            </a:r>
            <a:endParaRPr lang="zh-CN" altLang="en-US" sz="3200" b="1" dirty="0">
              <a:solidFill>
                <a:schemeClr val="bg1"/>
              </a:solidFill>
              <a:ea typeface="微软雅黑" panose="020B0503020204020204" pitchFamily="34" charset="-122"/>
            </a:endParaRPr>
          </a:p>
        </p:txBody>
      </p:sp>
      <p:sp>
        <p:nvSpPr>
          <p:cNvPr id="68" name="文本框 8"/>
          <p:cNvSpPr txBox="1"/>
          <p:nvPr/>
        </p:nvSpPr>
        <p:spPr>
          <a:xfrm>
            <a:off x="2321560" y="5112385"/>
            <a:ext cx="3844290" cy="5708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make sentences logical</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3756905" y="3821287"/>
            <a:ext cx="2011680" cy="730885"/>
          </a:xfrm>
          <a:prstGeom prst="rect">
            <a:avLst/>
          </a:prstGeom>
        </p:spPr>
        <p:txBody>
          <a:bodyPr wrap="none">
            <a:spAutoFit/>
          </a:bodyPr>
          <a:lstStyle/>
          <a:p>
            <a:pPr algn="l" defTabSz="609600">
              <a:lnSpc>
                <a:spcPct val="130000"/>
              </a:lnSpc>
            </a:pPr>
            <a:r>
              <a:rPr lang="zh-CN" altLang="en-US" sz="3200" b="1" dirty="0">
                <a:solidFill>
                  <a:schemeClr val="bg1"/>
                </a:solidFill>
                <a:ea typeface="微软雅黑" panose="020B0503020204020204" pitchFamily="34" charset="-122"/>
              </a:rPr>
              <a:t>Causality</a:t>
            </a:r>
            <a:endParaRPr lang="zh-CN" altLang="en-US" sz="3200" b="1" dirty="0">
              <a:solidFill>
                <a:schemeClr val="bg1"/>
              </a:solidFill>
              <a:ea typeface="微软雅黑" panose="020B0503020204020204" pitchFamily="34" charset="-122"/>
            </a:endParaRPr>
          </a:p>
        </p:txBody>
      </p:sp>
      <p:sp>
        <p:nvSpPr>
          <p:cNvPr id="70" name="文本框 8"/>
          <p:cNvSpPr txBox="1"/>
          <p:nvPr/>
        </p:nvSpPr>
        <p:spPr>
          <a:xfrm>
            <a:off x="6885305" y="5112385"/>
            <a:ext cx="3629660" cy="5708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cover all the key points</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1" name="矩形 70"/>
          <p:cNvSpPr/>
          <p:nvPr/>
        </p:nvSpPr>
        <p:spPr>
          <a:xfrm>
            <a:off x="7636750" y="3821287"/>
            <a:ext cx="3013075" cy="730885"/>
          </a:xfrm>
          <a:prstGeom prst="rect">
            <a:avLst/>
          </a:prstGeom>
        </p:spPr>
        <p:txBody>
          <a:bodyPr wrap="none">
            <a:spAutoFit/>
          </a:bodyPr>
          <a:lstStyle/>
          <a:p>
            <a:pPr algn="l" defTabSz="609600">
              <a:lnSpc>
                <a:spcPct val="130000"/>
              </a:lnSpc>
            </a:pPr>
            <a:r>
              <a:rPr lang="zh-CN" altLang="en-US" sz="3200" b="1" dirty="0">
                <a:solidFill>
                  <a:schemeClr val="bg1"/>
                </a:solidFill>
                <a:ea typeface="微软雅黑" panose="020B0503020204020204" pitchFamily="34" charset="-122"/>
              </a:rPr>
              <a:t>Completeness</a:t>
            </a:r>
            <a:endParaRPr lang="zh-CN" altLang="en-US" sz="3200" b="1" dirty="0">
              <a:solidFill>
                <a:schemeClr val="bg1"/>
              </a:solidFill>
              <a:ea typeface="微软雅黑" panose="020B0503020204020204" pitchFamily="34" charset="-122"/>
            </a:endParaRPr>
          </a:p>
        </p:txBody>
      </p:sp>
      <p:grpSp>
        <p:nvGrpSpPr>
          <p:cNvPr id="72" name="Group 22"/>
          <p:cNvGrpSpPr>
            <a:grpSpLocks noChangeAspect="1"/>
          </p:cNvGrpSpPr>
          <p:nvPr/>
        </p:nvGrpSpPr>
        <p:grpSpPr bwMode="auto">
          <a:xfrm>
            <a:off x="2521380" y="4086686"/>
            <a:ext cx="667404" cy="684330"/>
            <a:chOff x="2534" y="1099"/>
            <a:chExt cx="552" cy="566"/>
          </a:xfrm>
          <a:solidFill>
            <a:schemeClr val="bg1"/>
          </a:solidFill>
        </p:grpSpPr>
        <p:sp>
          <p:nvSpPr>
            <p:cNvPr id="73" name="Freeform 23"/>
            <p:cNvSpPr>
              <a:spLocks noEditPoints="1"/>
            </p:cNvSpPr>
            <p:nvPr/>
          </p:nvSpPr>
          <p:spPr bwMode="auto">
            <a:xfrm>
              <a:off x="2534" y="1099"/>
              <a:ext cx="552" cy="364"/>
            </a:xfrm>
            <a:custGeom>
              <a:avLst/>
              <a:gdLst>
                <a:gd name="T0" fmla="*/ 741 w 780"/>
                <a:gd name="T1" fmla="*/ 0 h 515"/>
                <a:gd name="T2" fmla="*/ 39 w 780"/>
                <a:gd name="T3" fmla="*/ 0 h 515"/>
                <a:gd name="T4" fmla="*/ 0 w 780"/>
                <a:gd name="T5" fmla="*/ 39 h 515"/>
                <a:gd name="T6" fmla="*/ 39 w 780"/>
                <a:gd name="T7" fmla="*/ 78 h 515"/>
                <a:gd name="T8" fmla="*/ 48 w 780"/>
                <a:gd name="T9" fmla="*/ 78 h 515"/>
                <a:gd name="T10" fmla="*/ 48 w 780"/>
                <a:gd name="T11" fmla="*/ 464 h 515"/>
                <a:gd name="T12" fmla="*/ 99 w 780"/>
                <a:gd name="T13" fmla="*/ 515 h 515"/>
                <a:gd name="T14" fmla="*/ 681 w 780"/>
                <a:gd name="T15" fmla="*/ 515 h 515"/>
                <a:gd name="T16" fmla="*/ 732 w 780"/>
                <a:gd name="T17" fmla="*/ 464 h 515"/>
                <a:gd name="T18" fmla="*/ 732 w 780"/>
                <a:gd name="T19" fmla="*/ 78 h 515"/>
                <a:gd name="T20" fmla="*/ 741 w 780"/>
                <a:gd name="T21" fmla="*/ 78 h 515"/>
                <a:gd name="T22" fmla="*/ 780 w 780"/>
                <a:gd name="T23" fmla="*/ 39 h 515"/>
                <a:gd name="T24" fmla="*/ 741 w 780"/>
                <a:gd name="T25" fmla="*/ 0 h 515"/>
                <a:gd name="T26" fmla="*/ 685 w 780"/>
                <a:gd name="T27" fmla="*/ 464 h 515"/>
                <a:gd name="T28" fmla="*/ 681 w 780"/>
                <a:gd name="T29" fmla="*/ 468 h 515"/>
                <a:gd name="T30" fmla="*/ 99 w 780"/>
                <a:gd name="T31" fmla="*/ 468 h 515"/>
                <a:gd name="T32" fmla="*/ 95 w 780"/>
                <a:gd name="T33" fmla="*/ 464 h 515"/>
                <a:gd name="T34" fmla="*/ 95 w 780"/>
                <a:gd name="T35" fmla="*/ 78 h 515"/>
                <a:gd name="T36" fmla="*/ 685 w 780"/>
                <a:gd name="T37" fmla="*/ 78 h 515"/>
                <a:gd name="T38" fmla="*/ 685 w 780"/>
                <a:gd name="T39" fmla="*/ 464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0" h="515">
                  <a:moveTo>
                    <a:pt x="741" y="0"/>
                  </a:moveTo>
                  <a:cubicBezTo>
                    <a:pt x="39" y="0"/>
                    <a:pt x="39" y="0"/>
                    <a:pt x="39" y="0"/>
                  </a:cubicBezTo>
                  <a:cubicBezTo>
                    <a:pt x="17" y="0"/>
                    <a:pt x="0" y="18"/>
                    <a:pt x="0" y="39"/>
                  </a:cubicBezTo>
                  <a:cubicBezTo>
                    <a:pt x="0" y="60"/>
                    <a:pt x="17" y="78"/>
                    <a:pt x="39" y="78"/>
                  </a:cubicBezTo>
                  <a:cubicBezTo>
                    <a:pt x="48" y="78"/>
                    <a:pt x="48" y="78"/>
                    <a:pt x="48" y="78"/>
                  </a:cubicBezTo>
                  <a:cubicBezTo>
                    <a:pt x="48" y="464"/>
                    <a:pt x="48" y="464"/>
                    <a:pt x="48" y="464"/>
                  </a:cubicBezTo>
                  <a:cubicBezTo>
                    <a:pt x="48" y="492"/>
                    <a:pt x="71" y="515"/>
                    <a:pt x="99" y="515"/>
                  </a:cubicBezTo>
                  <a:cubicBezTo>
                    <a:pt x="681" y="515"/>
                    <a:pt x="681" y="515"/>
                    <a:pt x="681" y="515"/>
                  </a:cubicBezTo>
                  <a:cubicBezTo>
                    <a:pt x="709" y="515"/>
                    <a:pt x="732" y="492"/>
                    <a:pt x="732" y="464"/>
                  </a:cubicBezTo>
                  <a:cubicBezTo>
                    <a:pt x="732" y="78"/>
                    <a:pt x="732" y="78"/>
                    <a:pt x="732" y="78"/>
                  </a:cubicBezTo>
                  <a:cubicBezTo>
                    <a:pt x="741" y="78"/>
                    <a:pt x="741" y="78"/>
                    <a:pt x="741" y="78"/>
                  </a:cubicBezTo>
                  <a:cubicBezTo>
                    <a:pt x="763" y="78"/>
                    <a:pt x="780" y="60"/>
                    <a:pt x="780" y="39"/>
                  </a:cubicBezTo>
                  <a:cubicBezTo>
                    <a:pt x="780" y="18"/>
                    <a:pt x="763" y="0"/>
                    <a:pt x="741" y="0"/>
                  </a:cubicBezTo>
                  <a:close/>
                  <a:moveTo>
                    <a:pt x="685" y="464"/>
                  </a:moveTo>
                  <a:cubicBezTo>
                    <a:pt x="685" y="466"/>
                    <a:pt x="683" y="468"/>
                    <a:pt x="681" y="468"/>
                  </a:cubicBezTo>
                  <a:cubicBezTo>
                    <a:pt x="99" y="468"/>
                    <a:pt x="99" y="468"/>
                    <a:pt x="99" y="468"/>
                  </a:cubicBezTo>
                  <a:cubicBezTo>
                    <a:pt x="97" y="468"/>
                    <a:pt x="95" y="466"/>
                    <a:pt x="95" y="464"/>
                  </a:cubicBezTo>
                  <a:cubicBezTo>
                    <a:pt x="95" y="78"/>
                    <a:pt x="95" y="78"/>
                    <a:pt x="95" y="78"/>
                  </a:cubicBezTo>
                  <a:cubicBezTo>
                    <a:pt x="685" y="78"/>
                    <a:pt x="685" y="78"/>
                    <a:pt x="685" y="78"/>
                  </a:cubicBezTo>
                  <a:cubicBezTo>
                    <a:pt x="685" y="464"/>
                    <a:pt x="685" y="464"/>
                    <a:pt x="685" y="4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4"/>
            <p:cNvSpPr>
              <a:spLocks noEditPoints="1"/>
            </p:cNvSpPr>
            <p:nvPr/>
          </p:nvSpPr>
          <p:spPr bwMode="auto">
            <a:xfrm>
              <a:off x="2643" y="1206"/>
              <a:ext cx="334" cy="169"/>
            </a:xfrm>
            <a:custGeom>
              <a:avLst/>
              <a:gdLst>
                <a:gd name="T0" fmla="*/ 433 w 472"/>
                <a:gd name="T1" fmla="*/ 0 h 238"/>
                <a:gd name="T2" fmla="*/ 394 w 472"/>
                <a:gd name="T3" fmla="*/ 39 h 238"/>
                <a:gd name="T4" fmla="*/ 401 w 472"/>
                <a:gd name="T5" fmla="*/ 61 h 238"/>
                <a:gd name="T6" fmla="*/ 311 w 472"/>
                <a:gd name="T7" fmla="*/ 164 h 238"/>
                <a:gd name="T8" fmla="*/ 294 w 472"/>
                <a:gd name="T9" fmla="*/ 160 h 238"/>
                <a:gd name="T10" fmla="*/ 275 w 472"/>
                <a:gd name="T11" fmla="*/ 165 h 238"/>
                <a:gd name="T12" fmla="*/ 234 w 472"/>
                <a:gd name="T13" fmla="*/ 122 h 238"/>
                <a:gd name="T14" fmla="*/ 240 w 472"/>
                <a:gd name="T15" fmla="*/ 102 h 238"/>
                <a:gd name="T16" fmla="*/ 201 w 472"/>
                <a:gd name="T17" fmla="*/ 63 h 238"/>
                <a:gd name="T18" fmla="*/ 163 w 472"/>
                <a:gd name="T19" fmla="*/ 102 h 238"/>
                <a:gd name="T20" fmla="*/ 164 w 472"/>
                <a:gd name="T21" fmla="*/ 113 h 238"/>
                <a:gd name="T22" fmla="*/ 66 w 472"/>
                <a:gd name="T23" fmla="*/ 171 h 238"/>
                <a:gd name="T24" fmla="*/ 39 w 472"/>
                <a:gd name="T25" fmla="*/ 160 h 238"/>
                <a:gd name="T26" fmla="*/ 0 w 472"/>
                <a:gd name="T27" fmla="*/ 199 h 238"/>
                <a:gd name="T28" fmla="*/ 39 w 472"/>
                <a:gd name="T29" fmla="*/ 238 h 238"/>
                <a:gd name="T30" fmla="*/ 78 w 472"/>
                <a:gd name="T31" fmla="*/ 199 h 238"/>
                <a:gd name="T32" fmla="*/ 76 w 472"/>
                <a:gd name="T33" fmla="*/ 188 h 238"/>
                <a:gd name="T34" fmla="*/ 174 w 472"/>
                <a:gd name="T35" fmla="*/ 129 h 238"/>
                <a:gd name="T36" fmla="*/ 201 w 472"/>
                <a:gd name="T37" fmla="*/ 141 h 238"/>
                <a:gd name="T38" fmla="*/ 220 w 472"/>
                <a:gd name="T39" fmla="*/ 136 h 238"/>
                <a:gd name="T40" fmla="*/ 261 w 472"/>
                <a:gd name="T41" fmla="*/ 178 h 238"/>
                <a:gd name="T42" fmla="*/ 255 w 472"/>
                <a:gd name="T43" fmla="*/ 199 h 238"/>
                <a:gd name="T44" fmla="*/ 294 w 472"/>
                <a:gd name="T45" fmla="*/ 238 h 238"/>
                <a:gd name="T46" fmla="*/ 333 w 472"/>
                <a:gd name="T47" fmla="*/ 199 h 238"/>
                <a:gd name="T48" fmla="*/ 326 w 472"/>
                <a:gd name="T49" fmla="*/ 177 h 238"/>
                <a:gd name="T50" fmla="*/ 416 w 472"/>
                <a:gd name="T51" fmla="*/ 73 h 238"/>
                <a:gd name="T52" fmla="*/ 433 w 472"/>
                <a:gd name="T53" fmla="*/ 78 h 238"/>
                <a:gd name="T54" fmla="*/ 472 w 472"/>
                <a:gd name="T55" fmla="*/ 39 h 238"/>
                <a:gd name="T56" fmla="*/ 433 w 472"/>
                <a:gd name="T57" fmla="*/ 0 h 238"/>
                <a:gd name="T58" fmla="*/ 59 w 472"/>
                <a:gd name="T59" fmla="*/ 199 h 238"/>
                <a:gd name="T60" fmla="*/ 39 w 472"/>
                <a:gd name="T61" fmla="*/ 218 h 238"/>
                <a:gd name="T62" fmla="*/ 20 w 472"/>
                <a:gd name="T63" fmla="*/ 199 h 238"/>
                <a:gd name="T64" fmla="*/ 39 w 472"/>
                <a:gd name="T65" fmla="*/ 180 h 238"/>
                <a:gd name="T66" fmla="*/ 49 w 472"/>
                <a:gd name="T67" fmla="*/ 182 h 238"/>
                <a:gd name="T68" fmla="*/ 59 w 472"/>
                <a:gd name="T69" fmla="*/ 199 h 238"/>
                <a:gd name="T70" fmla="*/ 201 w 472"/>
                <a:gd name="T71" fmla="*/ 121 h 238"/>
                <a:gd name="T72" fmla="*/ 192 w 472"/>
                <a:gd name="T73" fmla="*/ 119 h 238"/>
                <a:gd name="T74" fmla="*/ 182 w 472"/>
                <a:gd name="T75" fmla="*/ 102 h 238"/>
                <a:gd name="T76" fmla="*/ 182 w 472"/>
                <a:gd name="T77" fmla="*/ 102 h 238"/>
                <a:gd name="T78" fmla="*/ 201 w 472"/>
                <a:gd name="T79" fmla="*/ 82 h 238"/>
                <a:gd name="T80" fmla="*/ 221 w 472"/>
                <a:gd name="T81" fmla="*/ 102 h 238"/>
                <a:gd name="T82" fmla="*/ 220 w 472"/>
                <a:gd name="T83" fmla="*/ 107 h 238"/>
                <a:gd name="T84" fmla="*/ 206 w 472"/>
                <a:gd name="T85" fmla="*/ 121 h 238"/>
                <a:gd name="T86" fmla="*/ 201 w 472"/>
                <a:gd name="T87" fmla="*/ 121 h 238"/>
                <a:gd name="T88" fmla="*/ 313 w 472"/>
                <a:gd name="T89" fmla="*/ 199 h 238"/>
                <a:gd name="T90" fmla="*/ 294 w 472"/>
                <a:gd name="T91" fmla="*/ 218 h 238"/>
                <a:gd name="T92" fmla="*/ 274 w 472"/>
                <a:gd name="T93" fmla="*/ 199 h 238"/>
                <a:gd name="T94" fmla="*/ 275 w 472"/>
                <a:gd name="T95" fmla="*/ 193 h 238"/>
                <a:gd name="T96" fmla="*/ 289 w 472"/>
                <a:gd name="T97" fmla="*/ 180 h 238"/>
                <a:gd name="T98" fmla="*/ 294 w 472"/>
                <a:gd name="T99" fmla="*/ 180 h 238"/>
                <a:gd name="T100" fmla="*/ 297 w 472"/>
                <a:gd name="T101" fmla="*/ 180 h 238"/>
                <a:gd name="T102" fmla="*/ 312 w 472"/>
                <a:gd name="T103" fmla="*/ 193 h 238"/>
                <a:gd name="T104" fmla="*/ 313 w 472"/>
                <a:gd name="T105" fmla="*/ 199 h 238"/>
                <a:gd name="T106" fmla="*/ 433 w 472"/>
                <a:gd name="T107" fmla="*/ 58 h 238"/>
                <a:gd name="T108" fmla="*/ 429 w 472"/>
                <a:gd name="T109" fmla="*/ 58 h 238"/>
                <a:gd name="T110" fmla="*/ 415 w 472"/>
                <a:gd name="T111" fmla="*/ 45 h 238"/>
                <a:gd name="T112" fmla="*/ 413 w 472"/>
                <a:gd name="T113" fmla="*/ 39 h 238"/>
                <a:gd name="T114" fmla="*/ 433 w 472"/>
                <a:gd name="T115" fmla="*/ 19 h 238"/>
                <a:gd name="T116" fmla="*/ 452 w 472"/>
                <a:gd name="T117" fmla="*/ 39 h 238"/>
                <a:gd name="T118" fmla="*/ 433 w 472"/>
                <a:gd name="T119" fmla="*/ 5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2" h="238">
                  <a:moveTo>
                    <a:pt x="433" y="0"/>
                  </a:moveTo>
                  <a:cubicBezTo>
                    <a:pt x="411" y="0"/>
                    <a:pt x="394" y="17"/>
                    <a:pt x="394" y="39"/>
                  </a:cubicBezTo>
                  <a:cubicBezTo>
                    <a:pt x="394" y="47"/>
                    <a:pt x="397" y="54"/>
                    <a:pt x="401" y="61"/>
                  </a:cubicBezTo>
                  <a:cubicBezTo>
                    <a:pt x="311" y="164"/>
                    <a:pt x="311" y="164"/>
                    <a:pt x="311" y="164"/>
                  </a:cubicBezTo>
                  <a:cubicBezTo>
                    <a:pt x="306" y="162"/>
                    <a:pt x="300" y="160"/>
                    <a:pt x="294" y="160"/>
                  </a:cubicBezTo>
                  <a:cubicBezTo>
                    <a:pt x="287" y="160"/>
                    <a:pt x="280" y="162"/>
                    <a:pt x="275" y="165"/>
                  </a:cubicBezTo>
                  <a:cubicBezTo>
                    <a:pt x="234" y="122"/>
                    <a:pt x="234" y="122"/>
                    <a:pt x="234" y="122"/>
                  </a:cubicBezTo>
                  <a:cubicBezTo>
                    <a:pt x="238" y="116"/>
                    <a:pt x="240" y="109"/>
                    <a:pt x="240" y="102"/>
                  </a:cubicBezTo>
                  <a:cubicBezTo>
                    <a:pt x="240" y="80"/>
                    <a:pt x="223" y="63"/>
                    <a:pt x="201" y="63"/>
                  </a:cubicBezTo>
                  <a:cubicBezTo>
                    <a:pt x="180" y="63"/>
                    <a:pt x="163" y="80"/>
                    <a:pt x="163" y="102"/>
                  </a:cubicBezTo>
                  <a:cubicBezTo>
                    <a:pt x="163" y="106"/>
                    <a:pt x="163" y="109"/>
                    <a:pt x="164" y="113"/>
                  </a:cubicBezTo>
                  <a:cubicBezTo>
                    <a:pt x="66" y="171"/>
                    <a:pt x="66" y="171"/>
                    <a:pt x="66" y="171"/>
                  </a:cubicBezTo>
                  <a:cubicBezTo>
                    <a:pt x="59" y="164"/>
                    <a:pt x="50" y="160"/>
                    <a:pt x="39" y="160"/>
                  </a:cubicBezTo>
                  <a:cubicBezTo>
                    <a:pt x="18" y="160"/>
                    <a:pt x="0" y="178"/>
                    <a:pt x="0" y="199"/>
                  </a:cubicBezTo>
                  <a:cubicBezTo>
                    <a:pt x="0" y="220"/>
                    <a:pt x="18" y="238"/>
                    <a:pt x="39" y="238"/>
                  </a:cubicBezTo>
                  <a:cubicBezTo>
                    <a:pt x="61" y="238"/>
                    <a:pt x="78" y="220"/>
                    <a:pt x="78" y="199"/>
                  </a:cubicBezTo>
                  <a:cubicBezTo>
                    <a:pt x="78" y="195"/>
                    <a:pt x="77" y="191"/>
                    <a:pt x="76" y="188"/>
                  </a:cubicBezTo>
                  <a:cubicBezTo>
                    <a:pt x="174" y="129"/>
                    <a:pt x="174" y="129"/>
                    <a:pt x="174" y="129"/>
                  </a:cubicBezTo>
                  <a:cubicBezTo>
                    <a:pt x="181" y="136"/>
                    <a:pt x="191" y="141"/>
                    <a:pt x="201" y="141"/>
                  </a:cubicBezTo>
                  <a:cubicBezTo>
                    <a:pt x="208" y="141"/>
                    <a:pt x="215" y="139"/>
                    <a:pt x="220" y="136"/>
                  </a:cubicBezTo>
                  <a:cubicBezTo>
                    <a:pt x="261" y="178"/>
                    <a:pt x="261" y="178"/>
                    <a:pt x="261" y="178"/>
                  </a:cubicBezTo>
                  <a:cubicBezTo>
                    <a:pt x="257" y="184"/>
                    <a:pt x="255" y="191"/>
                    <a:pt x="255" y="199"/>
                  </a:cubicBezTo>
                  <a:cubicBezTo>
                    <a:pt x="255" y="220"/>
                    <a:pt x="272" y="238"/>
                    <a:pt x="294" y="238"/>
                  </a:cubicBezTo>
                  <a:cubicBezTo>
                    <a:pt x="315" y="238"/>
                    <a:pt x="333" y="220"/>
                    <a:pt x="333" y="199"/>
                  </a:cubicBezTo>
                  <a:cubicBezTo>
                    <a:pt x="333" y="191"/>
                    <a:pt x="330" y="183"/>
                    <a:pt x="326" y="177"/>
                  </a:cubicBezTo>
                  <a:cubicBezTo>
                    <a:pt x="416" y="73"/>
                    <a:pt x="416" y="73"/>
                    <a:pt x="416" y="73"/>
                  </a:cubicBezTo>
                  <a:cubicBezTo>
                    <a:pt x="421" y="76"/>
                    <a:pt x="427" y="78"/>
                    <a:pt x="433" y="78"/>
                  </a:cubicBezTo>
                  <a:cubicBezTo>
                    <a:pt x="454" y="78"/>
                    <a:pt x="472" y="60"/>
                    <a:pt x="472" y="39"/>
                  </a:cubicBezTo>
                  <a:cubicBezTo>
                    <a:pt x="472" y="17"/>
                    <a:pt x="454" y="0"/>
                    <a:pt x="433" y="0"/>
                  </a:cubicBezTo>
                  <a:close/>
                  <a:moveTo>
                    <a:pt x="59" y="199"/>
                  </a:moveTo>
                  <a:cubicBezTo>
                    <a:pt x="59" y="210"/>
                    <a:pt x="50" y="218"/>
                    <a:pt x="39" y="218"/>
                  </a:cubicBezTo>
                  <a:cubicBezTo>
                    <a:pt x="28" y="218"/>
                    <a:pt x="20" y="210"/>
                    <a:pt x="20" y="199"/>
                  </a:cubicBezTo>
                  <a:cubicBezTo>
                    <a:pt x="20" y="188"/>
                    <a:pt x="28" y="180"/>
                    <a:pt x="39" y="180"/>
                  </a:cubicBezTo>
                  <a:cubicBezTo>
                    <a:pt x="43" y="180"/>
                    <a:pt x="46" y="180"/>
                    <a:pt x="49" y="182"/>
                  </a:cubicBezTo>
                  <a:cubicBezTo>
                    <a:pt x="54" y="185"/>
                    <a:pt x="58" y="191"/>
                    <a:pt x="59" y="199"/>
                  </a:cubicBezTo>
                  <a:close/>
                  <a:moveTo>
                    <a:pt x="201" y="121"/>
                  </a:moveTo>
                  <a:cubicBezTo>
                    <a:pt x="198" y="121"/>
                    <a:pt x="195" y="120"/>
                    <a:pt x="192" y="119"/>
                  </a:cubicBezTo>
                  <a:cubicBezTo>
                    <a:pt x="186" y="115"/>
                    <a:pt x="182" y="109"/>
                    <a:pt x="182" y="102"/>
                  </a:cubicBezTo>
                  <a:cubicBezTo>
                    <a:pt x="182" y="102"/>
                    <a:pt x="182" y="102"/>
                    <a:pt x="182" y="102"/>
                  </a:cubicBezTo>
                  <a:cubicBezTo>
                    <a:pt x="182" y="91"/>
                    <a:pt x="191" y="82"/>
                    <a:pt x="201" y="82"/>
                  </a:cubicBezTo>
                  <a:cubicBezTo>
                    <a:pt x="212" y="82"/>
                    <a:pt x="221" y="91"/>
                    <a:pt x="221" y="102"/>
                  </a:cubicBezTo>
                  <a:cubicBezTo>
                    <a:pt x="221" y="104"/>
                    <a:pt x="221" y="106"/>
                    <a:pt x="220" y="107"/>
                  </a:cubicBezTo>
                  <a:cubicBezTo>
                    <a:pt x="218" y="114"/>
                    <a:pt x="213" y="119"/>
                    <a:pt x="206" y="121"/>
                  </a:cubicBezTo>
                  <a:cubicBezTo>
                    <a:pt x="204" y="121"/>
                    <a:pt x="203" y="121"/>
                    <a:pt x="201" y="121"/>
                  </a:cubicBezTo>
                  <a:close/>
                  <a:moveTo>
                    <a:pt x="313" y="199"/>
                  </a:moveTo>
                  <a:cubicBezTo>
                    <a:pt x="313" y="210"/>
                    <a:pt x="304" y="218"/>
                    <a:pt x="294" y="218"/>
                  </a:cubicBezTo>
                  <a:cubicBezTo>
                    <a:pt x="283" y="218"/>
                    <a:pt x="274" y="210"/>
                    <a:pt x="274" y="199"/>
                  </a:cubicBezTo>
                  <a:cubicBezTo>
                    <a:pt x="274" y="197"/>
                    <a:pt x="275" y="195"/>
                    <a:pt x="275" y="193"/>
                  </a:cubicBezTo>
                  <a:cubicBezTo>
                    <a:pt x="277" y="187"/>
                    <a:pt x="282" y="182"/>
                    <a:pt x="289" y="180"/>
                  </a:cubicBezTo>
                  <a:cubicBezTo>
                    <a:pt x="291" y="180"/>
                    <a:pt x="292" y="180"/>
                    <a:pt x="294" y="180"/>
                  </a:cubicBezTo>
                  <a:cubicBezTo>
                    <a:pt x="295" y="180"/>
                    <a:pt x="296" y="180"/>
                    <a:pt x="297" y="180"/>
                  </a:cubicBezTo>
                  <a:cubicBezTo>
                    <a:pt x="304" y="181"/>
                    <a:pt x="310" y="186"/>
                    <a:pt x="312" y="193"/>
                  </a:cubicBezTo>
                  <a:cubicBezTo>
                    <a:pt x="313" y="195"/>
                    <a:pt x="313" y="197"/>
                    <a:pt x="313" y="199"/>
                  </a:cubicBezTo>
                  <a:close/>
                  <a:moveTo>
                    <a:pt x="433" y="58"/>
                  </a:moveTo>
                  <a:cubicBezTo>
                    <a:pt x="432" y="58"/>
                    <a:pt x="430" y="58"/>
                    <a:pt x="429" y="58"/>
                  </a:cubicBezTo>
                  <a:cubicBezTo>
                    <a:pt x="422" y="56"/>
                    <a:pt x="417" y="51"/>
                    <a:pt x="415" y="45"/>
                  </a:cubicBezTo>
                  <a:cubicBezTo>
                    <a:pt x="414" y="43"/>
                    <a:pt x="413" y="41"/>
                    <a:pt x="413" y="39"/>
                  </a:cubicBezTo>
                  <a:cubicBezTo>
                    <a:pt x="413" y="28"/>
                    <a:pt x="422" y="19"/>
                    <a:pt x="433" y="19"/>
                  </a:cubicBezTo>
                  <a:cubicBezTo>
                    <a:pt x="444" y="19"/>
                    <a:pt x="452" y="28"/>
                    <a:pt x="452" y="39"/>
                  </a:cubicBezTo>
                  <a:cubicBezTo>
                    <a:pt x="452" y="49"/>
                    <a:pt x="444" y="58"/>
                    <a:pt x="433"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5"/>
            <p:cNvSpPr/>
            <p:nvPr/>
          </p:nvSpPr>
          <p:spPr bwMode="auto">
            <a:xfrm>
              <a:off x="2604" y="1463"/>
              <a:ext cx="412" cy="202"/>
            </a:xfrm>
            <a:custGeom>
              <a:avLst/>
              <a:gdLst>
                <a:gd name="T0" fmla="*/ 551 w 582"/>
                <a:gd name="T1" fmla="*/ 222 h 285"/>
                <a:gd name="T2" fmla="*/ 533 w 582"/>
                <a:gd name="T3" fmla="*/ 227 h 285"/>
                <a:gd name="T4" fmla="*/ 305 w 582"/>
                <a:gd name="T5" fmla="*/ 111 h 285"/>
                <a:gd name="T6" fmla="*/ 305 w 582"/>
                <a:gd name="T7" fmla="*/ 0 h 285"/>
                <a:gd name="T8" fmla="*/ 277 w 582"/>
                <a:gd name="T9" fmla="*/ 0 h 285"/>
                <a:gd name="T10" fmla="*/ 277 w 582"/>
                <a:gd name="T11" fmla="*/ 111 h 285"/>
                <a:gd name="T12" fmla="*/ 49 w 582"/>
                <a:gd name="T13" fmla="*/ 227 h 285"/>
                <a:gd name="T14" fmla="*/ 31 w 582"/>
                <a:gd name="T15" fmla="*/ 222 h 285"/>
                <a:gd name="T16" fmla="*/ 0 w 582"/>
                <a:gd name="T17" fmla="*/ 254 h 285"/>
                <a:gd name="T18" fmla="*/ 31 w 582"/>
                <a:gd name="T19" fmla="*/ 285 h 285"/>
                <a:gd name="T20" fmla="*/ 63 w 582"/>
                <a:gd name="T21" fmla="*/ 254 h 285"/>
                <a:gd name="T22" fmla="*/ 62 w 582"/>
                <a:gd name="T23" fmla="*/ 251 h 285"/>
                <a:gd name="T24" fmla="*/ 277 w 582"/>
                <a:gd name="T25" fmla="*/ 142 h 285"/>
                <a:gd name="T26" fmla="*/ 277 w 582"/>
                <a:gd name="T27" fmla="*/ 225 h 285"/>
                <a:gd name="T28" fmla="*/ 260 w 582"/>
                <a:gd name="T29" fmla="*/ 254 h 285"/>
                <a:gd name="T30" fmla="*/ 291 w 582"/>
                <a:gd name="T31" fmla="*/ 285 h 285"/>
                <a:gd name="T32" fmla="*/ 322 w 582"/>
                <a:gd name="T33" fmla="*/ 254 h 285"/>
                <a:gd name="T34" fmla="*/ 305 w 582"/>
                <a:gd name="T35" fmla="*/ 225 h 285"/>
                <a:gd name="T36" fmla="*/ 305 w 582"/>
                <a:gd name="T37" fmla="*/ 142 h 285"/>
                <a:gd name="T38" fmla="*/ 520 w 582"/>
                <a:gd name="T39" fmla="*/ 251 h 285"/>
                <a:gd name="T40" fmla="*/ 519 w 582"/>
                <a:gd name="T41" fmla="*/ 254 h 285"/>
                <a:gd name="T42" fmla="*/ 551 w 582"/>
                <a:gd name="T43" fmla="*/ 285 h 285"/>
                <a:gd name="T44" fmla="*/ 582 w 582"/>
                <a:gd name="T45" fmla="*/ 254 h 285"/>
                <a:gd name="T46" fmla="*/ 551 w 582"/>
                <a:gd name="T4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2" h="285">
                  <a:moveTo>
                    <a:pt x="551" y="222"/>
                  </a:moveTo>
                  <a:cubicBezTo>
                    <a:pt x="544" y="222"/>
                    <a:pt x="538" y="224"/>
                    <a:pt x="533" y="227"/>
                  </a:cubicBezTo>
                  <a:cubicBezTo>
                    <a:pt x="305" y="111"/>
                    <a:pt x="305" y="111"/>
                    <a:pt x="305" y="111"/>
                  </a:cubicBezTo>
                  <a:cubicBezTo>
                    <a:pt x="305" y="0"/>
                    <a:pt x="305" y="0"/>
                    <a:pt x="305" y="0"/>
                  </a:cubicBezTo>
                  <a:cubicBezTo>
                    <a:pt x="277" y="0"/>
                    <a:pt x="277" y="0"/>
                    <a:pt x="277" y="0"/>
                  </a:cubicBezTo>
                  <a:cubicBezTo>
                    <a:pt x="277" y="111"/>
                    <a:pt x="277" y="111"/>
                    <a:pt x="277" y="111"/>
                  </a:cubicBezTo>
                  <a:cubicBezTo>
                    <a:pt x="49" y="227"/>
                    <a:pt x="49" y="227"/>
                    <a:pt x="49" y="227"/>
                  </a:cubicBezTo>
                  <a:cubicBezTo>
                    <a:pt x="44" y="224"/>
                    <a:pt x="38" y="222"/>
                    <a:pt x="31" y="222"/>
                  </a:cubicBezTo>
                  <a:cubicBezTo>
                    <a:pt x="14" y="222"/>
                    <a:pt x="0" y="236"/>
                    <a:pt x="0" y="254"/>
                  </a:cubicBezTo>
                  <a:cubicBezTo>
                    <a:pt x="0" y="271"/>
                    <a:pt x="14" y="285"/>
                    <a:pt x="31" y="285"/>
                  </a:cubicBezTo>
                  <a:cubicBezTo>
                    <a:pt x="49" y="285"/>
                    <a:pt x="63" y="271"/>
                    <a:pt x="63" y="254"/>
                  </a:cubicBezTo>
                  <a:cubicBezTo>
                    <a:pt x="63" y="253"/>
                    <a:pt x="62" y="252"/>
                    <a:pt x="62" y="251"/>
                  </a:cubicBezTo>
                  <a:cubicBezTo>
                    <a:pt x="277" y="142"/>
                    <a:pt x="277" y="142"/>
                    <a:pt x="277" y="142"/>
                  </a:cubicBezTo>
                  <a:cubicBezTo>
                    <a:pt x="277" y="225"/>
                    <a:pt x="277" y="225"/>
                    <a:pt x="277" y="225"/>
                  </a:cubicBezTo>
                  <a:cubicBezTo>
                    <a:pt x="267" y="230"/>
                    <a:pt x="260" y="241"/>
                    <a:pt x="260" y="254"/>
                  </a:cubicBezTo>
                  <a:cubicBezTo>
                    <a:pt x="260" y="271"/>
                    <a:pt x="274" y="285"/>
                    <a:pt x="291" y="285"/>
                  </a:cubicBezTo>
                  <a:cubicBezTo>
                    <a:pt x="308" y="285"/>
                    <a:pt x="322" y="271"/>
                    <a:pt x="322" y="254"/>
                  </a:cubicBezTo>
                  <a:cubicBezTo>
                    <a:pt x="322" y="241"/>
                    <a:pt x="315" y="230"/>
                    <a:pt x="305" y="225"/>
                  </a:cubicBezTo>
                  <a:cubicBezTo>
                    <a:pt x="305" y="142"/>
                    <a:pt x="305" y="142"/>
                    <a:pt x="305" y="142"/>
                  </a:cubicBezTo>
                  <a:cubicBezTo>
                    <a:pt x="520" y="251"/>
                    <a:pt x="520" y="251"/>
                    <a:pt x="520" y="251"/>
                  </a:cubicBezTo>
                  <a:cubicBezTo>
                    <a:pt x="519" y="252"/>
                    <a:pt x="519" y="253"/>
                    <a:pt x="519" y="254"/>
                  </a:cubicBezTo>
                  <a:cubicBezTo>
                    <a:pt x="519" y="271"/>
                    <a:pt x="534" y="285"/>
                    <a:pt x="551" y="285"/>
                  </a:cubicBezTo>
                  <a:cubicBezTo>
                    <a:pt x="568" y="285"/>
                    <a:pt x="582" y="271"/>
                    <a:pt x="582" y="254"/>
                  </a:cubicBezTo>
                  <a:cubicBezTo>
                    <a:pt x="582" y="236"/>
                    <a:pt x="568" y="222"/>
                    <a:pt x="551" y="2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6" name="Group 32"/>
          <p:cNvGrpSpPr>
            <a:grpSpLocks noChangeAspect="1"/>
          </p:cNvGrpSpPr>
          <p:nvPr/>
        </p:nvGrpSpPr>
        <p:grpSpPr bwMode="auto">
          <a:xfrm>
            <a:off x="6789672" y="4181165"/>
            <a:ext cx="879070" cy="624141"/>
            <a:chOff x="4354" y="1098"/>
            <a:chExt cx="800" cy="568"/>
          </a:xfrm>
          <a:solidFill>
            <a:schemeClr val="bg1"/>
          </a:solidFill>
        </p:grpSpPr>
        <p:sp>
          <p:nvSpPr>
            <p:cNvPr id="77" name="Freeform 33"/>
            <p:cNvSpPr>
              <a:spLocks noEditPoints="1"/>
            </p:cNvSpPr>
            <p:nvPr/>
          </p:nvSpPr>
          <p:spPr bwMode="auto">
            <a:xfrm>
              <a:off x="4441" y="1098"/>
              <a:ext cx="626" cy="423"/>
            </a:xfrm>
            <a:custGeom>
              <a:avLst/>
              <a:gdLst>
                <a:gd name="T0" fmla="*/ 621 w 628"/>
                <a:gd name="T1" fmla="*/ 7 h 423"/>
                <a:gd name="T2" fmla="*/ 605 w 628"/>
                <a:gd name="T3" fmla="*/ 0 h 423"/>
                <a:gd name="T4" fmla="*/ 24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3">
                  <a:moveTo>
                    <a:pt x="621" y="7"/>
                  </a:moveTo>
                  <a:cubicBezTo>
                    <a:pt x="617" y="2"/>
                    <a:pt x="611" y="0"/>
                    <a:pt x="605" y="0"/>
                  </a:cubicBezTo>
                  <a:cubicBezTo>
                    <a:pt x="24" y="0"/>
                    <a:pt x="24" y="0"/>
                    <a:pt x="24"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4"/>
            <p:cNvSpPr>
              <a:spLocks noEditPoints="1"/>
            </p:cNvSpPr>
            <p:nvPr/>
          </p:nvSpPr>
          <p:spPr bwMode="auto">
            <a:xfrm>
              <a:off x="4354"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5"/>
            <p:cNvSpPr>
              <a:spLocks noEditPoints="1"/>
            </p:cNvSpPr>
            <p:nvPr/>
          </p:nvSpPr>
          <p:spPr bwMode="auto">
            <a:xfrm>
              <a:off x="4355"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9">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6"/>
            <p:cNvSpPr/>
            <p:nvPr/>
          </p:nvSpPr>
          <p:spPr bwMode="auto">
            <a:xfrm>
              <a:off x="4702" y="1225"/>
              <a:ext cx="50" cy="48"/>
            </a:xfrm>
            <a:custGeom>
              <a:avLst/>
              <a:gdLst>
                <a:gd name="T0" fmla="*/ 50 w 50"/>
                <a:gd name="T1" fmla="*/ 24 h 48"/>
                <a:gd name="T2" fmla="*/ 47 w 50"/>
                <a:gd name="T3" fmla="*/ 36 h 48"/>
                <a:gd name="T4" fmla="*/ 40 w 50"/>
                <a:gd name="T5" fmla="*/ 30 h 48"/>
                <a:gd name="T6" fmla="*/ 41 w 50"/>
                <a:gd name="T7" fmla="*/ 24 h 48"/>
                <a:gd name="T8" fmla="*/ 25 w 50"/>
                <a:gd name="T9" fmla="*/ 8 h 48"/>
                <a:gd name="T10" fmla="*/ 9 w 50"/>
                <a:gd name="T11" fmla="*/ 24 h 48"/>
                <a:gd name="T12" fmla="*/ 19 w 50"/>
                <a:gd name="T13" fmla="*/ 40 h 48"/>
                <a:gd name="T14" fmla="*/ 19 w 50"/>
                <a:gd name="T15" fmla="*/ 48 h 48"/>
                <a:gd name="T16" fmla="*/ 0 w 50"/>
                <a:gd name="T17" fmla="*/ 24 h 48"/>
                <a:gd name="T18" fmla="*/ 25 w 50"/>
                <a:gd name="T19" fmla="*/ 0 h 48"/>
                <a:gd name="T20" fmla="*/ 50 w 50"/>
                <a:gd name="T2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50" y="24"/>
                  </a:moveTo>
                  <a:cubicBezTo>
                    <a:pt x="50" y="29"/>
                    <a:pt x="48" y="33"/>
                    <a:pt x="47" y="36"/>
                  </a:cubicBezTo>
                  <a:cubicBezTo>
                    <a:pt x="40" y="30"/>
                    <a:pt x="40" y="30"/>
                    <a:pt x="40" y="30"/>
                  </a:cubicBezTo>
                  <a:cubicBezTo>
                    <a:pt x="41" y="28"/>
                    <a:pt x="41" y="26"/>
                    <a:pt x="41" y="24"/>
                  </a:cubicBezTo>
                  <a:cubicBezTo>
                    <a:pt x="41" y="15"/>
                    <a:pt x="34" y="8"/>
                    <a:pt x="25" y="8"/>
                  </a:cubicBezTo>
                  <a:cubicBezTo>
                    <a:pt x="16" y="8"/>
                    <a:pt x="9" y="15"/>
                    <a:pt x="9" y="24"/>
                  </a:cubicBezTo>
                  <a:cubicBezTo>
                    <a:pt x="9" y="31"/>
                    <a:pt x="13" y="37"/>
                    <a:pt x="19" y="40"/>
                  </a:cubicBezTo>
                  <a:cubicBezTo>
                    <a:pt x="19" y="48"/>
                    <a:pt x="19" y="48"/>
                    <a:pt x="19" y="48"/>
                  </a:cubicBezTo>
                  <a:cubicBezTo>
                    <a:pt x="8" y="45"/>
                    <a:pt x="0" y="36"/>
                    <a:pt x="0" y="24"/>
                  </a:cubicBezTo>
                  <a:cubicBezTo>
                    <a:pt x="0" y="11"/>
                    <a:pt x="11" y="0"/>
                    <a:pt x="25" y="0"/>
                  </a:cubicBezTo>
                  <a:cubicBezTo>
                    <a:pt x="39" y="0"/>
                    <a:pt x="50" y="11"/>
                    <a:pt x="5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7"/>
            <p:cNvSpPr/>
            <p:nvPr/>
          </p:nvSpPr>
          <p:spPr bwMode="auto">
            <a:xfrm>
              <a:off x="4682" y="1204"/>
              <a:ext cx="90" cy="90"/>
            </a:xfrm>
            <a:custGeom>
              <a:avLst/>
              <a:gdLst>
                <a:gd name="T0" fmla="*/ 45 w 90"/>
                <a:gd name="T1" fmla="*/ 0 h 90"/>
                <a:gd name="T2" fmla="*/ 0 w 90"/>
                <a:gd name="T3" fmla="*/ 45 h 90"/>
                <a:gd name="T4" fmla="*/ 39 w 90"/>
                <a:gd name="T5" fmla="*/ 90 h 90"/>
                <a:gd name="T6" fmla="*/ 39 w 90"/>
                <a:gd name="T7" fmla="*/ 82 h 90"/>
                <a:gd name="T8" fmla="*/ 8 w 90"/>
                <a:gd name="T9" fmla="*/ 45 h 90"/>
                <a:gd name="T10" fmla="*/ 45 w 90"/>
                <a:gd name="T11" fmla="*/ 9 h 90"/>
                <a:gd name="T12" fmla="*/ 82 w 90"/>
                <a:gd name="T13" fmla="*/ 45 h 90"/>
                <a:gd name="T14" fmla="*/ 75 w 90"/>
                <a:gd name="T15" fmla="*/ 66 h 90"/>
                <a:gd name="T16" fmla="*/ 81 w 90"/>
                <a:gd name="T17" fmla="*/ 72 h 90"/>
                <a:gd name="T18" fmla="*/ 90 w 90"/>
                <a:gd name="T19" fmla="*/ 45 h 90"/>
                <a:gd name="T20" fmla="*/ 45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5" y="0"/>
                  </a:moveTo>
                  <a:cubicBezTo>
                    <a:pt x="20" y="0"/>
                    <a:pt x="0" y="21"/>
                    <a:pt x="0" y="45"/>
                  </a:cubicBezTo>
                  <a:cubicBezTo>
                    <a:pt x="0" y="68"/>
                    <a:pt x="17" y="87"/>
                    <a:pt x="39" y="90"/>
                  </a:cubicBezTo>
                  <a:cubicBezTo>
                    <a:pt x="39" y="82"/>
                    <a:pt x="39" y="82"/>
                    <a:pt x="39" y="82"/>
                  </a:cubicBezTo>
                  <a:cubicBezTo>
                    <a:pt x="21" y="79"/>
                    <a:pt x="8" y="64"/>
                    <a:pt x="8" y="45"/>
                  </a:cubicBezTo>
                  <a:cubicBezTo>
                    <a:pt x="8" y="25"/>
                    <a:pt x="25" y="9"/>
                    <a:pt x="45" y="9"/>
                  </a:cubicBezTo>
                  <a:cubicBezTo>
                    <a:pt x="65" y="9"/>
                    <a:pt x="82" y="25"/>
                    <a:pt x="82" y="45"/>
                  </a:cubicBezTo>
                  <a:cubicBezTo>
                    <a:pt x="82" y="53"/>
                    <a:pt x="79" y="60"/>
                    <a:pt x="75" y="66"/>
                  </a:cubicBezTo>
                  <a:cubicBezTo>
                    <a:pt x="81" y="72"/>
                    <a:pt x="81" y="72"/>
                    <a:pt x="81" y="72"/>
                  </a:cubicBezTo>
                  <a:cubicBezTo>
                    <a:pt x="87" y="65"/>
                    <a:pt x="90" y="55"/>
                    <a:pt x="90" y="45"/>
                  </a:cubicBezTo>
                  <a:cubicBezTo>
                    <a:pt x="90" y="21"/>
                    <a:pt x="70"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8"/>
            <p:cNvSpPr/>
            <p:nvPr/>
          </p:nvSpPr>
          <p:spPr bwMode="auto">
            <a:xfrm>
              <a:off x="4727" y="1248"/>
              <a:ext cx="99" cy="167"/>
            </a:xfrm>
            <a:custGeom>
              <a:avLst/>
              <a:gdLst>
                <a:gd name="T0" fmla="*/ 0 w 99"/>
                <a:gd name="T1" fmla="*/ 1 h 167"/>
                <a:gd name="T2" fmla="*/ 0 w 99"/>
                <a:gd name="T3" fmla="*/ 1 h 167"/>
                <a:gd name="T4" fmla="*/ 0 w 99"/>
                <a:gd name="T5" fmla="*/ 143 h 167"/>
                <a:gd name="T6" fmla="*/ 0 w 99"/>
                <a:gd name="T7" fmla="*/ 143 h 167"/>
                <a:gd name="T8" fmla="*/ 1 w 99"/>
                <a:gd name="T9" fmla="*/ 143 h 167"/>
                <a:gd name="T10" fmla="*/ 1 w 99"/>
                <a:gd name="T11" fmla="*/ 143 h 167"/>
                <a:gd name="T12" fmla="*/ 29 w 99"/>
                <a:gd name="T13" fmla="*/ 119 h 167"/>
                <a:gd name="T14" fmla="*/ 29 w 99"/>
                <a:gd name="T15" fmla="*/ 119 h 167"/>
                <a:gd name="T16" fmla="*/ 29 w 99"/>
                <a:gd name="T17" fmla="*/ 119 h 167"/>
                <a:gd name="T18" fmla="*/ 30 w 99"/>
                <a:gd name="T19" fmla="*/ 119 h 167"/>
                <a:gd name="T20" fmla="*/ 47 w 99"/>
                <a:gd name="T21" fmla="*/ 163 h 167"/>
                <a:gd name="T22" fmla="*/ 50 w 99"/>
                <a:gd name="T23" fmla="*/ 166 h 167"/>
                <a:gd name="T24" fmla="*/ 54 w 99"/>
                <a:gd name="T25" fmla="*/ 166 h 167"/>
                <a:gd name="T26" fmla="*/ 76 w 99"/>
                <a:gd name="T27" fmla="*/ 157 h 167"/>
                <a:gd name="T28" fmla="*/ 79 w 99"/>
                <a:gd name="T29" fmla="*/ 155 h 167"/>
                <a:gd name="T30" fmla="*/ 79 w 99"/>
                <a:gd name="T31" fmla="*/ 151 h 167"/>
                <a:gd name="T32" fmla="*/ 61 w 99"/>
                <a:gd name="T33" fmla="*/ 107 h 167"/>
                <a:gd name="T34" fmla="*/ 61 w 99"/>
                <a:gd name="T35" fmla="*/ 106 h 167"/>
                <a:gd name="T36" fmla="*/ 61 w 99"/>
                <a:gd name="T37" fmla="*/ 106 h 167"/>
                <a:gd name="T38" fmla="*/ 62 w 99"/>
                <a:gd name="T39" fmla="*/ 106 h 167"/>
                <a:gd name="T40" fmla="*/ 98 w 99"/>
                <a:gd name="T41" fmla="*/ 104 h 167"/>
                <a:gd name="T42" fmla="*/ 99 w 99"/>
                <a:gd name="T43" fmla="*/ 104 h 167"/>
                <a:gd name="T44" fmla="*/ 99 w 99"/>
                <a:gd name="T45" fmla="*/ 104 h 167"/>
                <a:gd name="T46" fmla="*/ 99 w 99"/>
                <a:gd name="T47" fmla="*/ 103 h 167"/>
                <a:gd name="T48" fmla="*/ 1 w 99"/>
                <a:gd name="T49" fmla="*/ 1 h 167"/>
                <a:gd name="T50" fmla="*/ 0 w 99"/>
                <a:gd name="T51" fmla="*/ 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167">
                  <a:moveTo>
                    <a:pt x="0" y="1"/>
                  </a:moveTo>
                  <a:cubicBezTo>
                    <a:pt x="0" y="1"/>
                    <a:pt x="0" y="1"/>
                    <a:pt x="0" y="1"/>
                  </a:cubicBezTo>
                  <a:cubicBezTo>
                    <a:pt x="0" y="143"/>
                    <a:pt x="0" y="143"/>
                    <a:pt x="0" y="143"/>
                  </a:cubicBezTo>
                  <a:cubicBezTo>
                    <a:pt x="0" y="143"/>
                    <a:pt x="0" y="143"/>
                    <a:pt x="0" y="143"/>
                  </a:cubicBezTo>
                  <a:cubicBezTo>
                    <a:pt x="1" y="143"/>
                    <a:pt x="1" y="143"/>
                    <a:pt x="1" y="143"/>
                  </a:cubicBezTo>
                  <a:cubicBezTo>
                    <a:pt x="1" y="143"/>
                    <a:pt x="1" y="143"/>
                    <a:pt x="1" y="143"/>
                  </a:cubicBezTo>
                  <a:cubicBezTo>
                    <a:pt x="29" y="119"/>
                    <a:pt x="29" y="119"/>
                    <a:pt x="29" y="119"/>
                  </a:cubicBezTo>
                  <a:cubicBezTo>
                    <a:pt x="29" y="119"/>
                    <a:pt x="29" y="119"/>
                    <a:pt x="29" y="119"/>
                  </a:cubicBezTo>
                  <a:cubicBezTo>
                    <a:pt x="29" y="119"/>
                    <a:pt x="29" y="119"/>
                    <a:pt x="29" y="119"/>
                  </a:cubicBezTo>
                  <a:cubicBezTo>
                    <a:pt x="29" y="119"/>
                    <a:pt x="30" y="119"/>
                    <a:pt x="30" y="119"/>
                  </a:cubicBezTo>
                  <a:cubicBezTo>
                    <a:pt x="47" y="163"/>
                    <a:pt x="47" y="163"/>
                    <a:pt x="47" y="163"/>
                  </a:cubicBezTo>
                  <a:cubicBezTo>
                    <a:pt x="48" y="164"/>
                    <a:pt x="49" y="165"/>
                    <a:pt x="50" y="166"/>
                  </a:cubicBezTo>
                  <a:cubicBezTo>
                    <a:pt x="52" y="167"/>
                    <a:pt x="53" y="167"/>
                    <a:pt x="54" y="166"/>
                  </a:cubicBezTo>
                  <a:cubicBezTo>
                    <a:pt x="76" y="157"/>
                    <a:pt x="76" y="157"/>
                    <a:pt x="76" y="157"/>
                  </a:cubicBezTo>
                  <a:cubicBezTo>
                    <a:pt x="77" y="157"/>
                    <a:pt x="78" y="156"/>
                    <a:pt x="79" y="155"/>
                  </a:cubicBezTo>
                  <a:cubicBezTo>
                    <a:pt x="79" y="153"/>
                    <a:pt x="79" y="152"/>
                    <a:pt x="79" y="151"/>
                  </a:cubicBezTo>
                  <a:cubicBezTo>
                    <a:pt x="61" y="107"/>
                    <a:pt x="61" y="107"/>
                    <a:pt x="61" y="107"/>
                  </a:cubicBezTo>
                  <a:cubicBezTo>
                    <a:pt x="61" y="106"/>
                    <a:pt x="61" y="106"/>
                    <a:pt x="61" y="106"/>
                  </a:cubicBezTo>
                  <a:cubicBezTo>
                    <a:pt x="61" y="106"/>
                    <a:pt x="61" y="106"/>
                    <a:pt x="61" y="106"/>
                  </a:cubicBezTo>
                  <a:cubicBezTo>
                    <a:pt x="61" y="106"/>
                    <a:pt x="62" y="106"/>
                    <a:pt x="62" y="106"/>
                  </a:cubicBezTo>
                  <a:cubicBezTo>
                    <a:pt x="98" y="104"/>
                    <a:pt x="98" y="104"/>
                    <a:pt x="98" y="104"/>
                  </a:cubicBezTo>
                  <a:cubicBezTo>
                    <a:pt x="98" y="104"/>
                    <a:pt x="98" y="104"/>
                    <a:pt x="99" y="104"/>
                  </a:cubicBezTo>
                  <a:cubicBezTo>
                    <a:pt x="99" y="104"/>
                    <a:pt x="99" y="104"/>
                    <a:pt x="99" y="104"/>
                  </a:cubicBezTo>
                  <a:cubicBezTo>
                    <a:pt x="99" y="104"/>
                    <a:pt x="99" y="103"/>
                    <a:pt x="99" y="103"/>
                  </a:cubicBezTo>
                  <a:cubicBezTo>
                    <a:pt x="1" y="1"/>
                    <a:pt x="1" y="1"/>
                    <a:pt x="1" y="1"/>
                  </a:cubicBezTo>
                  <a:cubicBezTo>
                    <a:pt x="1"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1">
            <a:clrChange>
              <a:clrFrom>
                <a:srgbClr val="323F4F">
                  <a:alpha val="100000"/>
                </a:srgbClr>
              </a:clrFrom>
              <a:clrTo>
                <a:srgbClr val="323F4F">
                  <a:alpha val="100000"/>
                  <a:alpha val="0"/>
                </a:srgbClr>
              </a:clrTo>
            </a:clrChange>
          </a:blip>
          <a:stretch>
            <a:fillRect/>
          </a:stretch>
        </p:blipFill>
        <p:spPr>
          <a:xfrm>
            <a:off x="2321560" y="1094105"/>
            <a:ext cx="952500" cy="1015365"/>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1000" fill="hold"/>
                                        <p:tgtEl>
                                          <p:spTgt spid="46"/>
                                        </p:tgtEl>
                                        <p:attrNameLst>
                                          <p:attrName>ppt_x</p:attrName>
                                        </p:attrNameLst>
                                      </p:cBhvr>
                                      <p:tavLst>
                                        <p:tav tm="0">
                                          <p:val>
                                            <p:strVal val="#ppt_x-.2"/>
                                          </p:val>
                                        </p:tav>
                                        <p:tav tm="100000">
                                          <p:val>
                                            <p:strVal val="#ppt_x"/>
                                          </p:val>
                                        </p:tav>
                                      </p:tavLst>
                                    </p:anim>
                                    <p:anim calcmode="lin" valueType="num">
                                      <p:cBhvr>
                                        <p:cTn id="13"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1000" fill="hold"/>
                                        <p:tgtEl>
                                          <p:spTgt spid="47"/>
                                        </p:tgtEl>
                                        <p:attrNameLst>
                                          <p:attrName>ppt_x</p:attrName>
                                        </p:attrNameLst>
                                      </p:cBhvr>
                                      <p:tavLst>
                                        <p:tav tm="0">
                                          <p:val>
                                            <p:strVal val="#ppt_x-.2"/>
                                          </p:val>
                                        </p:tav>
                                        <p:tav tm="100000">
                                          <p:val>
                                            <p:strVal val="#ppt_x"/>
                                          </p:val>
                                        </p:tav>
                                      </p:tavLst>
                                    </p:anim>
                                    <p:anim calcmode="lin" valueType="num">
                                      <p:cBhvr>
                                        <p:cTn id="18"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7"/>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ppt_x</p:attrName>
                                        </p:attrNameLst>
                                      </p:cBhvr>
                                      <p:tavLst>
                                        <p:tav tm="0">
                                          <p:val>
                                            <p:strVal val="#ppt_x-.2"/>
                                          </p:val>
                                        </p:tav>
                                        <p:tav tm="100000">
                                          <p:val>
                                            <p:strVal val="#ppt_x"/>
                                          </p:val>
                                        </p:tav>
                                      </p:tavLst>
                                    </p:anim>
                                    <p:anim calcmode="lin" valueType="num">
                                      <p:cBhvr>
                                        <p:cTn id="23"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8"/>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ppt_x</p:attrName>
                                        </p:attrNameLst>
                                      </p:cBhvr>
                                      <p:tavLst>
                                        <p:tav tm="0">
                                          <p:val>
                                            <p:strVal val="#ppt_x-.2"/>
                                          </p:val>
                                        </p:tav>
                                        <p:tav tm="100000">
                                          <p:val>
                                            <p:strVal val="#ppt_x"/>
                                          </p:val>
                                        </p:tav>
                                      </p:tavLst>
                                    </p:anim>
                                    <p:anim calcmode="lin" valueType="num">
                                      <p:cBhvr>
                                        <p:cTn id="28"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9"/>
                                        </p:tgtEl>
                                      </p:cBhvr>
                                    </p:animEffect>
                                  </p:childTnLst>
                                </p:cTn>
                              </p:par>
                              <p:par>
                                <p:cTn id="30" presetID="29"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ppt_x</p:attrName>
                                        </p:attrNameLst>
                                      </p:cBhvr>
                                      <p:tavLst>
                                        <p:tav tm="0">
                                          <p:val>
                                            <p:strVal val="#ppt_x-.2"/>
                                          </p:val>
                                        </p:tav>
                                        <p:tav tm="100000">
                                          <p:val>
                                            <p:strVal val="#ppt_x"/>
                                          </p:val>
                                        </p:tav>
                                      </p:tavLst>
                                    </p:anim>
                                    <p:anim calcmode="lin" valueType="num">
                                      <p:cBhvr>
                                        <p:cTn id="3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P spid="48" grpId="0" animBg="1"/>
      <p:bldP spid="48" grpId="1" animBg="1"/>
      <p:bldP spid="49" grpId="0" animBg="1"/>
      <p:bldP spid="4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8090" y="182245"/>
            <a:ext cx="6125210" cy="529590"/>
          </a:xfrm>
        </p:spPr>
        <p:txBody>
          <a:bodyPr/>
          <a:lstStyle/>
          <a:p>
            <a:pPr algn="ctr"/>
            <a:r>
              <a:rPr kumimoji="1" lang="zh-CN" altLang="en-US" dirty="0"/>
              <a:t>Character-the status of identification</a:t>
            </a:r>
            <a:endParaRPr kumimoji="1" lang="zh-CN" altLang="en-US" dirty="0"/>
          </a:p>
        </p:txBody>
      </p:sp>
      <p:sp>
        <p:nvSpPr>
          <p:cNvPr id="3" name="文本框 2"/>
          <p:cNvSpPr txBox="1"/>
          <p:nvPr/>
        </p:nvSpPr>
        <p:spPr>
          <a:xfrm>
            <a:off x="1006475" y="852805"/>
            <a:ext cx="10895965" cy="4010025"/>
          </a:xfrm>
          <a:prstGeom prst="rect">
            <a:avLst/>
          </a:prstGeom>
          <a:noFill/>
        </p:spPr>
        <p:txBody>
          <a:bodyPr wrap="square" rtlCol="0" anchor="t">
            <a:spAutoFit/>
          </a:bodyPr>
          <a:p>
            <a:pPr>
              <a:lnSpc>
                <a:spcPct val="130000"/>
              </a:lnSpc>
              <a:spcBef>
                <a:spcPts val="600"/>
              </a:spcBef>
            </a:pPr>
            <a:r>
              <a:rPr lang="en-US" altLang="zh-CN" sz="2400" b="1">
                <a:solidFill>
                  <a:sysClr val="windowText" lastClr="000000"/>
                </a:solidFill>
                <a:latin typeface="Arial" panose="020B0604020202020204" pitchFamily="34" charset="0"/>
                <a:ea typeface="微软雅黑" panose="020B0503020204020204" pitchFamily="34" charset="-122"/>
                <a:cs typeface="+mn-ea"/>
                <a:sym typeface="+mn-ea"/>
              </a:rPr>
              <a:t>1. Who are you? </a:t>
            </a:r>
            <a:endParaRPr lang="en-US" altLang="zh-CN" sz="2400" b="1"/>
          </a:p>
          <a:p>
            <a:pPr>
              <a:lnSpc>
                <a:spcPct val="130000"/>
              </a:lnSpc>
              <a:spcBef>
                <a:spcPts val="600"/>
              </a:spcBef>
            </a:pPr>
            <a:r>
              <a:rPr lang="en-US" altLang="zh-CN" sz="2400" b="1">
                <a:solidFill>
                  <a:sysClr val="windowText" lastClr="000000"/>
                </a:solidFill>
                <a:latin typeface="Arial" panose="020B0604020202020204" pitchFamily="34" charset="0"/>
                <a:ea typeface="微软雅黑" panose="020B0503020204020204" pitchFamily="34" charset="-122"/>
                <a:cs typeface="+mn-ea"/>
                <a:sym typeface="+mn-ea"/>
              </a:rPr>
              <a:t>          </a:t>
            </a:r>
            <a:r>
              <a:rPr lang="en-US" altLang="zh-CN" sz="2400" b="1">
                <a:solidFill>
                  <a:srgbClr val="002060"/>
                </a:solidFill>
                <a:latin typeface="Arial" panose="020B0604020202020204" pitchFamily="34" charset="0"/>
                <a:ea typeface="微软雅黑" panose="020B0503020204020204" pitchFamily="34" charset="-122"/>
                <a:cs typeface="+mn-ea"/>
                <a:sym typeface="+mn-ea"/>
              </a:rPr>
              <a:t>You're Li Hua, president of Students' Union. </a:t>
            </a:r>
            <a:r>
              <a:rPr lang="zh-CN" altLang="en-US" sz="2400" b="1">
                <a:solidFill>
                  <a:sysClr val="windowText" lastClr="000000"/>
                </a:solidFill>
                <a:latin typeface="Arial" panose="020B0604020202020204" pitchFamily="34" charset="0"/>
                <a:ea typeface="微软雅黑" panose="020B0503020204020204" pitchFamily="34" charset="-122"/>
                <a:cs typeface="+mn-ea"/>
                <a:sym typeface="+mn-ea"/>
              </a:rPr>
              <a:t> </a:t>
            </a:r>
            <a:endParaRPr lang="zh-CN" altLang="en-US" sz="2400" b="1">
              <a:solidFill>
                <a:sysClr val="windowText" lastClr="000000"/>
              </a:solidFill>
              <a:latin typeface="Arial" panose="020B0604020202020204" pitchFamily="34" charset="0"/>
              <a:ea typeface="微软雅黑" panose="020B0503020204020204" pitchFamily="34" charset="-122"/>
              <a:cs typeface="+mn-ea"/>
              <a:sym typeface="+mn-ea"/>
            </a:endParaRPr>
          </a:p>
          <a:p>
            <a:pPr>
              <a:lnSpc>
                <a:spcPct val="130000"/>
              </a:lnSpc>
              <a:spcBef>
                <a:spcPts val="600"/>
              </a:spcBef>
            </a:pPr>
            <a:r>
              <a:rPr lang="en-US" altLang="zh-CN" sz="2400" b="1">
                <a:solidFill>
                  <a:sysClr val="windowText" lastClr="000000"/>
                </a:solidFill>
                <a:latin typeface="Arial" panose="020B0604020202020204" pitchFamily="34" charset="0"/>
                <a:ea typeface="微软雅黑" panose="020B0503020204020204" pitchFamily="34" charset="-122"/>
                <a:cs typeface="+mn-ea"/>
                <a:sym typeface="+mn-ea"/>
              </a:rPr>
              <a:t>2. What topic may you bring up when organizing English Corner themed  "Cultural Exchange between China and the West"?</a:t>
            </a:r>
            <a:endParaRPr lang="en-US" altLang="zh-CN" sz="2400" b="1"/>
          </a:p>
          <a:p>
            <a:pPr marL="457200" indent="-457200" algn="l">
              <a:lnSpc>
                <a:spcPct val="100000"/>
              </a:lnSpc>
              <a:buFont typeface="Wingdings" panose="05000000000000000000" charset="0"/>
              <a:buChar char="Ø"/>
            </a:pPr>
            <a:r>
              <a:rPr lang="en-US" altLang="zh-CN" sz="2400" b="1">
                <a:solidFill>
                  <a:srgbClr val="002060"/>
                </a:solidFill>
                <a:latin typeface="Arial" panose="020B0604020202020204" pitchFamily="34" charset="0"/>
                <a:ea typeface="微软雅黑" panose="020B0503020204020204" pitchFamily="34" charset="-122"/>
                <a:cs typeface="+mn-ea"/>
                <a:sym typeface="+mn-ea"/>
              </a:rPr>
              <a:t>overcome the awkward cultural differences when learning Enlish</a:t>
            </a:r>
            <a:endParaRPr lang="en-US" altLang="zh-CN" sz="2400" b="1">
              <a:solidFill>
                <a:srgbClr val="002060"/>
              </a:solidFill>
              <a:latin typeface="Arial" panose="020B0604020202020204" pitchFamily="34" charset="0"/>
              <a:ea typeface="微软雅黑" panose="020B0503020204020204" pitchFamily="34" charset="-122"/>
              <a:cs typeface="+mn-ea"/>
              <a:sym typeface="+mn-ea"/>
            </a:endParaRPr>
          </a:p>
          <a:p>
            <a:pPr marL="457200" indent="-457200" algn="l">
              <a:lnSpc>
                <a:spcPct val="100000"/>
              </a:lnSpc>
              <a:buFont typeface="Wingdings" panose="05000000000000000000" charset="0"/>
              <a:buChar char="Ø"/>
            </a:pPr>
            <a:r>
              <a:rPr lang="en-US" altLang="zh-CN" sz="2400" b="1">
                <a:solidFill>
                  <a:srgbClr val="002060"/>
                </a:solidFill>
                <a:latin typeface="Arial" panose="020B0604020202020204" pitchFamily="34" charset="0"/>
                <a:ea typeface="微软雅黑" panose="020B0503020204020204" pitchFamily="34" charset="-122"/>
                <a:cs typeface="+mn-ea"/>
                <a:sym typeface="+mn-ea"/>
              </a:rPr>
              <a:t> understand cultural differences in the mind is really important as the world globalizes </a:t>
            </a:r>
            <a:endParaRPr lang="en-US" altLang="zh-CN" sz="2400" b="1">
              <a:solidFill>
                <a:srgbClr val="002060"/>
              </a:solidFill>
            </a:endParaRPr>
          </a:p>
          <a:p>
            <a:pPr marL="457200" indent="-457200" algn="l">
              <a:lnSpc>
                <a:spcPct val="100000"/>
              </a:lnSpc>
              <a:buFont typeface="Wingdings" panose="05000000000000000000" charset="0"/>
              <a:buChar char="Ø"/>
            </a:pPr>
            <a:r>
              <a:rPr lang="en-US" altLang="zh-CN" sz="2400" b="1">
                <a:solidFill>
                  <a:srgbClr val="002060"/>
                </a:solidFill>
                <a:latin typeface="Arial" panose="020B0604020202020204" pitchFamily="34" charset="0"/>
                <a:ea typeface="微软雅黑" panose="020B0503020204020204" pitchFamily="34" charset="-122"/>
                <a:cs typeface="+mn-ea"/>
                <a:sym typeface="+mn-ea"/>
              </a:rPr>
              <a:t>lack knowledge and skills to manage cultural differences that exist between China and the West</a:t>
            </a:r>
            <a:endParaRPr lang="en-US" altLang="zh-CN" sz="2400" b="1">
              <a:solidFill>
                <a:srgbClr val="002060"/>
              </a:solidFill>
              <a:latin typeface="Arial" panose="020B0604020202020204" pitchFamily="34" charset="0"/>
              <a:ea typeface="微软雅黑" panose="020B0503020204020204" pitchFamily="34" charset="-122"/>
              <a:cs typeface="+mn-ea"/>
              <a:sym typeface="+mn-ea"/>
            </a:endParaRPr>
          </a:p>
        </p:txBody>
      </p:sp>
      <p:cxnSp>
        <p:nvCxnSpPr>
          <p:cNvPr id="4" name="直接连接符 3"/>
          <p:cNvCxnSpPr/>
          <p:nvPr/>
        </p:nvCxnSpPr>
        <p:spPr>
          <a:xfrm flipV="1">
            <a:off x="824865" y="1416050"/>
            <a:ext cx="1033780" cy="13970"/>
          </a:xfrm>
          <a:prstGeom prst="line">
            <a:avLst/>
          </a:prstGeom>
          <a:ln w="28575">
            <a:solidFill>
              <a:srgbClr val="323F4F"/>
            </a:solidFill>
          </a:ln>
        </p:spPr>
        <p:style>
          <a:lnRef idx="1">
            <a:srgbClr val="FFC200"/>
          </a:lnRef>
          <a:fillRef idx="0">
            <a:srgbClr val="FFC200"/>
          </a:fillRef>
          <a:effectRef idx="0">
            <a:srgbClr val="FFC200"/>
          </a:effectRef>
          <a:fontRef idx="minor">
            <a:sysClr val="windowText" lastClr="000000"/>
          </a:fontRef>
        </p:style>
      </p:cxnSp>
      <p:cxnSp>
        <p:nvCxnSpPr>
          <p:cNvPr id="5" name="直接连接符 4"/>
          <p:cNvCxnSpPr/>
          <p:nvPr/>
        </p:nvCxnSpPr>
        <p:spPr>
          <a:xfrm flipV="1">
            <a:off x="594995" y="2910205"/>
            <a:ext cx="1493520" cy="12065"/>
          </a:xfrm>
          <a:prstGeom prst="line">
            <a:avLst/>
          </a:prstGeom>
          <a:ln w="28575">
            <a:solidFill>
              <a:srgbClr val="FFC200"/>
            </a:solidFill>
          </a:ln>
        </p:spPr>
        <p:style>
          <a:lnRef idx="1">
            <a:srgbClr val="FFC200"/>
          </a:lnRef>
          <a:fillRef idx="0">
            <a:srgbClr val="FFC200"/>
          </a:fillRef>
          <a:effectRef idx="0">
            <a:srgbClr val="FFC200"/>
          </a:effectRef>
          <a:fontRef idx="minor">
            <a:sysClr val="windowText" lastClr="000000"/>
          </a:fontRef>
        </p:style>
      </p:cxnSp>
      <p:cxnSp>
        <p:nvCxnSpPr>
          <p:cNvPr id="6" name="直接连接符 5"/>
          <p:cNvCxnSpPr/>
          <p:nvPr/>
        </p:nvCxnSpPr>
        <p:spPr>
          <a:xfrm>
            <a:off x="434340" y="6512696"/>
            <a:ext cx="6096000" cy="0"/>
          </a:xfrm>
          <a:prstGeom prst="line">
            <a:avLst/>
          </a:prstGeom>
          <a:ln w="28575">
            <a:solidFill>
              <a:sysClr val="window" lastClr="FFFFFF">
                <a:lumMod val="65000"/>
              </a:sysClr>
            </a:solidFill>
          </a:ln>
        </p:spPr>
        <p:style>
          <a:lnRef idx="1">
            <a:srgbClr val="FFC200"/>
          </a:lnRef>
          <a:fillRef idx="0">
            <a:srgbClr val="FFC200"/>
          </a:fillRef>
          <a:effectRef idx="0">
            <a:srgbClr val="FFC200"/>
          </a:effectRef>
          <a:fontRef idx="minor">
            <a:sysClr val="windowText" lastClr="000000"/>
          </a:fontRef>
        </p:style>
      </p:cxnSp>
      <p:grpSp>
        <p:nvGrpSpPr>
          <p:cNvPr id="82" name="组合 81"/>
          <p:cNvGrpSpPr/>
          <p:nvPr/>
        </p:nvGrpSpPr>
        <p:grpSpPr>
          <a:xfrm>
            <a:off x="433705" y="1149985"/>
            <a:ext cx="571500" cy="320675"/>
            <a:chOff x="4347540" y="4003355"/>
            <a:chExt cx="1490915" cy="462610"/>
          </a:xfrm>
        </p:grpSpPr>
        <p:sp>
          <p:nvSpPr>
            <p:cNvPr id="79" name="矩形 78"/>
            <p:cNvSpPr/>
            <p:nvPr/>
          </p:nvSpPr>
          <p:spPr>
            <a:xfrm>
              <a:off x="4347540" y="4341629"/>
              <a:ext cx="1490433" cy="124336"/>
            </a:xfrm>
            <a:prstGeom prst="rect">
              <a:avLst/>
            </a:prstGeom>
            <a:solidFill>
              <a:srgbClr val="323F4F"/>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sp>
          <p:nvSpPr>
            <p:cNvPr id="80" name="矩形 79"/>
            <p:cNvSpPr/>
            <p:nvPr/>
          </p:nvSpPr>
          <p:spPr>
            <a:xfrm>
              <a:off x="4347540" y="4203702"/>
              <a:ext cx="1490915" cy="142961"/>
            </a:xfrm>
            <a:prstGeom prst="rect">
              <a:avLst/>
            </a:prstGeom>
            <a:solidFill>
              <a:srgbClr val="FFC200"/>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sp>
          <p:nvSpPr>
            <p:cNvPr id="81" name="矩形 80"/>
            <p:cNvSpPr/>
            <p:nvPr/>
          </p:nvSpPr>
          <p:spPr>
            <a:xfrm>
              <a:off x="4347540" y="4003355"/>
              <a:ext cx="1490903" cy="174409"/>
            </a:xfrm>
            <a:prstGeom prst="rect">
              <a:avLst/>
            </a:prstGeom>
            <a:solidFill>
              <a:sysClr val="window" lastClr="FFFFFF">
                <a:lumMod val="85000"/>
              </a:sysClr>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grpSp>
      <p:grpSp>
        <p:nvGrpSpPr>
          <p:cNvPr id="11" name="组合 10"/>
          <p:cNvGrpSpPr/>
          <p:nvPr/>
        </p:nvGrpSpPr>
        <p:grpSpPr>
          <a:xfrm>
            <a:off x="433705" y="2601595"/>
            <a:ext cx="571500" cy="320675"/>
            <a:chOff x="4347540" y="4003355"/>
            <a:chExt cx="1490915" cy="462610"/>
          </a:xfrm>
        </p:grpSpPr>
        <p:sp>
          <p:nvSpPr>
            <p:cNvPr id="12" name="矩形 11"/>
            <p:cNvSpPr/>
            <p:nvPr/>
          </p:nvSpPr>
          <p:spPr>
            <a:xfrm>
              <a:off x="4347540" y="4341629"/>
              <a:ext cx="1490433" cy="124336"/>
            </a:xfrm>
            <a:prstGeom prst="rect">
              <a:avLst/>
            </a:prstGeom>
            <a:solidFill>
              <a:srgbClr val="323F4F"/>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sp>
          <p:nvSpPr>
            <p:cNvPr id="13" name="矩形 12"/>
            <p:cNvSpPr/>
            <p:nvPr/>
          </p:nvSpPr>
          <p:spPr>
            <a:xfrm>
              <a:off x="4347540" y="4203702"/>
              <a:ext cx="1490915" cy="142961"/>
            </a:xfrm>
            <a:prstGeom prst="rect">
              <a:avLst/>
            </a:prstGeom>
            <a:solidFill>
              <a:srgbClr val="FFC200"/>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sp>
          <p:nvSpPr>
            <p:cNvPr id="15" name="矩形 14"/>
            <p:cNvSpPr/>
            <p:nvPr/>
          </p:nvSpPr>
          <p:spPr>
            <a:xfrm>
              <a:off x="4347540" y="4003355"/>
              <a:ext cx="1490903" cy="174409"/>
            </a:xfrm>
            <a:prstGeom prst="rect">
              <a:avLst/>
            </a:prstGeom>
            <a:solidFill>
              <a:sysClr val="window" lastClr="FFFFFF">
                <a:lumMod val="85000"/>
              </a:sysClr>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grpSp>
      <p:grpSp>
        <p:nvGrpSpPr>
          <p:cNvPr id="16" name="组合 15"/>
          <p:cNvGrpSpPr/>
          <p:nvPr/>
        </p:nvGrpSpPr>
        <p:grpSpPr>
          <a:xfrm>
            <a:off x="434340" y="6191885"/>
            <a:ext cx="571500" cy="320675"/>
            <a:chOff x="4347540" y="4003355"/>
            <a:chExt cx="1490915" cy="462610"/>
          </a:xfrm>
        </p:grpSpPr>
        <p:sp>
          <p:nvSpPr>
            <p:cNvPr id="21" name="矩形 20"/>
            <p:cNvSpPr/>
            <p:nvPr/>
          </p:nvSpPr>
          <p:spPr>
            <a:xfrm>
              <a:off x="4347540" y="4341629"/>
              <a:ext cx="1490433" cy="124336"/>
            </a:xfrm>
            <a:prstGeom prst="rect">
              <a:avLst/>
            </a:prstGeom>
            <a:solidFill>
              <a:srgbClr val="323F4F"/>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sp>
          <p:nvSpPr>
            <p:cNvPr id="22" name="矩形 21"/>
            <p:cNvSpPr/>
            <p:nvPr/>
          </p:nvSpPr>
          <p:spPr>
            <a:xfrm>
              <a:off x="4347540" y="4203702"/>
              <a:ext cx="1490915" cy="142961"/>
            </a:xfrm>
            <a:prstGeom prst="rect">
              <a:avLst/>
            </a:prstGeom>
            <a:solidFill>
              <a:srgbClr val="FFC200"/>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sp>
          <p:nvSpPr>
            <p:cNvPr id="23" name="矩形 22"/>
            <p:cNvSpPr/>
            <p:nvPr/>
          </p:nvSpPr>
          <p:spPr>
            <a:xfrm>
              <a:off x="4347540" y="4003355"/>
              <a:ext cx="1490903" cy="174409"/>
            </a:xfrm>
            <a:prstGeom prst="rect">
              <a:avLst/>
            </a:prstGeom>
            <a:solidFill>
              <a:sysClr val="window" lastClr="FFFFFF">
                <a:lumMod val="85000"/>
              </a:sysClr>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grpSp>
      <p:sp>
        <p:nvSpPr>
          <p:cNvPr id="7" name="文本框 6"/>
          <p:cNvSpPr txBox="1"/>
          <p:nvPr/>
        </p:nvSpPr>
        <p:spPr>
          <a:xfrm>
            <a:off x="1006475" y="4862830"/>
            <a:ext cx="11008995" cy="1607185"/>
          </a:xfrm>
          <a:prstGeom prst="rect">
            <a:avLst/>
          </a:prstGeom>
          <a:noFill/>
          <a:ln>
            <a:solidFill>
              <a:srgbClr val="002060"/>
            </a:solidFill>
          </a:ln>
        </p:spPr>
        <p:txBody>
          <a:bodyPr wrap="square" rtlCol="0" anchor="t">
            <a:spAutoFit/>
          </a:bodyPr>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     </a:t>
            </a:r>
            <a:r>
              <a:rPr lang="zh-CN" altLang="en-US" sz="2400" kern="0" dirty="0">
                <a:latin typeface="微软雅黑" panose="020B0503020204020204" pitchFamily="34" charset="-122"/>
                <a:ea typeface="微软雅黑" panose="020B0503020204020204" pitchFamily="34" charset="-122"/>
                <a:cs typeface="+mn-ea"/>
                <a:sym typeface="+mn-lt"/>
              </a:rPr>
              <a:t>假定你是李华，是校学生会主席。上周日，你邀请了外教Mike来参加主题为“中西方文化交流”的英语角活动，请你给他写一封感谢信。要点包括：</a:t>
            </a:r>
            <a:endParaRPr lang="zh-CN" altLang="en-US"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1. 表达感谢；2. 回顾Mike对活动的帮助；3.表达祝愿。</a:t>
            </a:r>
            <a:endParaRPr lang="zh-CN" altLang="en-US" sz="2400" kern="0" dirty="0">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a:off x="2781300" y="5057140"/>
            <a:ext cx="3049270" cy="409575"/>
          </a:xfrm>
          <a:prstGeom prst="rect">
            <a:avLst/>
          </a:prstGeom>
          <a:noFill/>
          <a:ln w="57150">
            <a:solidFill>
              <a:srgbClr val="00B0F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8" name="矩形 7"/>
          <p:cNvSpPr/>
          <p:nvPr/>
        </p:nvSpPr>
        <p:spPr>
          <a:xfrm>
            <a:off x="1313815" y="5504180"/>
            <a:ext cx="4516755" cy="409575"/>
          </a:xfrm>
          <a:prstGeom prst="rect">
            <a:avLst/>
          </a:prstGeom>
          <a:noFill/>
          <a:ln w="57150">
            <a:solidFill>
              <a:srgbClr val="FFC00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3" end="3"/>
                                            </p:txEl>
                                          </p:spTgt>
                                        </p:tgtEl>
                                      </p:cBhvr>
                                    </p:animEffect>
                                  </p:childTnLst>
                                </p:cTn>
                              </p:par>
                              <p:par>
                                <p:cTn id="28" presetID="29"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
                                            <p:txEl>
                                              <p:pRg st="4" end="4"/>
                                            </p:txEl>
                                          </p:spTgt>
                                        </p:tgtEl>
                                      </p:cBhvr>
                                    </p:animEffect>
                                  </p:childTnLst>
                                </p:cTn>
                              </p:par>
                              <p:par>
                                <p:cTn id="33" presetID="29"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8090" y="182245"/>
            <a:ext cx="7037070" cy="529590"/>
          </a:xfrm>
        </p:spPr>
        <p:txBody>
          <a:bodyPr/>
          <a:lstStyle/>
          <a:p>
            <a:r>
              <a:rPr kumimoji="1" lang="zh-CN" altLang="en-US" dirty="0"/>
              <a:t>Content - reasonable expansion of details</a:t>
            </a:r>
            <a:endParaRPr kumimoji="1" lang="zh-CN" altLang="en-US" dirty="0"/>
          </a:p>
        </p:txBody>
      </p:sp>
      <p:sp>
        <p:nvSpPr>
          <p:cNvPr id="3" name="文本框 2"/>
          <p:cNvSpPr txBox="1"/>
          <p:nvPr/>
        </p:nvSpPr>
        <p:spPr>
          <a:xfrm>
            <a:off x="958850" y="991235"/>
            <a:ext cx="10739120" cy="3784600"/>
          </a:xfrm>
          <a:prstGeom prst="rect">
            <a:avLst/>
          </a:prstGeom>
          <a:noFill/>
        </p:spPr>
        <p:txBody>
          <a:bodyPr wrap="square" rtlCol="0" anchor="t">
            <a:spAutoFit/>
          </a:bodyPr>
          <a:p>
            <a:r>
              <a:rPr lang="en-US" altLang="zh-CN" sz="2400" b="1">
                <a:latin typeface="微软雅黑" panose="020B0503020204020204" pitchFamily="34" charset="-122"/>
                <a:ea typeface="微软雅黑" panose="020B0503020204020204" pitchFamily="34" charset="-122"/>
                <a:cs typeface="Times New Roman" panose="02020603050405020304" pitchFamily="18" charset="0"/>
              </a:rPr>
              <a:t>  3. How did </a:t>
            </a:r>
            <a:r>
              <a:rPr lang="en-US" altLang="zh-CN" sz="2400" b="1">
                <a:latin typeface="微软雅黑" panose="020B0503020204020204" pitchFamily="34" charset="-122"/>
                <a:ea typeface="微软雅黑" panose="020B0503020204020204" pitchFamily="34" charset="-122"/>
                <a:cs typeface="Times New Roman" panose="02020603050405020304" pitchFamily="18" charset="0"/>
                <a:sym typeface="+mn-lt"/>
              </a:rPr>
              <a:t>Mike</a:t>
            </a:r>
            <a:r>
              <a:rPr lang="en-US" altLang="zh-CN" sz="2400" b="1">
                <a:latin typeface="微软雅黑" panose="020B0503020204020204" pitchFamily="34" charset="-122"/>
                <a:ea typeface="微软雅黑" panose="020B0503020204020204" pitchFamily="34" charset="-122"/>
                <a:cs typeface="Times New Roman" panose="02020603050405020304" pitchFamily="18" charset="0"/>
              </a:rPr>
              <a:t> help you as a foreign teacher?</a:t>
            </a:r>
            <a:endParaRPr lang="en-US" altLang="zh-CN" sz="2400" b="1">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2400" b="1">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buFont typeface="Wingdings" panose="05000000000000000000" charset="0"/>
              <a:buChar char="Ø"/>
            </a:pPr>
            <a:r>
              <a:rPr lang="en-US" altLang="zh-CN" sz="2400" b="1">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appreciate literary works </a:t>
            </a:r>
            <a:endParaRPr lang="en-US" altLang="zh-CN" sz="2400" b="1">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buFont typeface="Wingdings" panose="05000000000000000000" charset="0"/>
              <a:buChar char="Ø"/>
            </a:pPr>
            <a:r>
              <a:rPr lang="en-US" altLang="zh-CN" sz="2400" b="1">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intrduce diverse cultures   </a:t>
            </a:r>
            <a:endParaRPr lang="en-US" altLang="zh-CN" sz="2400" b="1">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a:p>
            <a:pPr indent="0">
              <a:buFont typeface="Wingdings" panose="05000000000000000000" charset="0"/>
              <a:buNone/>
            </a:pPr>
            <a:r>
              <a:rPr lang="en-US" altLang="zh-CN" sz="2400" b="1">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2400" b="1">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2400" b="1">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a:latin typeface="微软雅黑" panose="020B0503020204020204" pitchFamily="34" charset="-122"/>
                <a:ea typeface="微软雅黑" panose="020B0503020204020204" pitchFamily="34" charset="-122"/>
                <a:cs typeface="Times New Roman" panose="02020603050405020304" pitchFamily="18" charset="0"/>
              </a:rPr>
              <a:t>4. Why are you writing a  letter to express your gratitude?  </a:t>
            </a:r>
            <a:endParaRPr lang="en-US" altLang="zh-CN" sz="2400" b="1">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2400" b="1">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2400" b="1">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buFont typeface="Wingdings" panose="05000000000000000000" charset="0"/>
              <a:buChar char="Ø"/>
            </a:pPr>
            <a:r>
              <a:rPr lang="en-US" altLang="zh-CN" sz="2400" b="1">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  For Mike's passion and patience, </a:t>
            </a:r>
            <a:r>
              <a:rPr lang="en-US" altLang="zh-CN" sz="2400" b="1">
                <a:solidFill>
                  <a:srgbClr val="002060"/>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 </a:t>
            </a:r>
            <a:r>
              <a:rPr lang="en-US" altLang="zh-CN" sz="2400" b="1">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professional attitude, profound knowledge and genuine concern.</a:t>
            </a:r>
            <a:endParaRPr lang="en-US" altLang="zh-CN" sz="2400" b="1">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2400" b="1">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4" name="直接连接符 3"/>
          <p:cNvCxnSpPr/>
          <p:nvPr/>
        </p:nvCxnSpPr>
        <p:spPr>
          <a:xfrm flipV="1">
            <a:off x="650875" y="1431925"/>
            <a:ext cx="1033780" cy="13970"/>
          </a:xfrm>
          <a:prstGeom prst="line">
            <a:avLst/>
          </a:prstGeom>
          <a:ln w="28575">
            <a:solidFill>
              <a:srgbClr val="323F4F"/>
            </a:solidFill>
          </a:ln>
        </p:spPr>
        <p:style>
          <a:lnRef idx="1">
            <a:srgbClr val="FFC200"/>
          </a:lnRef>
          <a:fillRef idx="0">
            <a:srgbClr val="FFC200"/>
          </a:fillRef>
          <a:effectRef idx="0">
            <a:srgbClr val="FFC200"/>
          </a:effectRef>
          <a:fontRef idx="minor">
            <a:sysClr val="windowText" lastClr="000000"/>
          </a:fontRef>
        </p:style>
      </p:cxnSp>
      <p:cxnSp>
        <p:nvCxnSpPr>
          <p:cNvPr id="5" name="直接连接符 4"/>
          <p:cNvCxnSpPr/>
          <p:nvPr/>
        </p:nvCxnSpPr>
        <p:spPr>
          <a:xfrm flipV="1">
            <a:off x="421005" y="3325495"/>
            <a:ext cx="1493520" cy="12065"/>
          </a:xfrm>
          <a:prstGeom prst="line">
            <a:avLst/>
          </a:prstGeom>
          <a:ln w="28575">
            <a:solidFill>
              <a:srgbClr val="FFC200"/>
            </a:solidFill>
          </a:ln>
        </p:spPr>
        <p:style>
          <a:lnRef idx="1">
            <a:srgbClr val="FFC200"/>
          </a:lnRef>
          <a:fillRef idx="0">
            <a:srgbClr val="FFC200"/>
          </a:fillRef>
          <a:effectRef idx="0">
            <a:srgbClr val="FFC200"/>
          </a:effectRef>
          <a:fontRef idx="minor">
            <a:sysClr val="windowText" lastClr="000000"/>
          </a:fontRef>
        </p:style>
      </p:cxnSp>
      <p:cxnSp>
        <p:nvCxnSpPr>
          <p:cNvPr id="6" name="直接连接符 5"/>
          <p:cNvCxnSpPr/>
          <p:nvPr/>
        </p:nvCxnSpPr>
        <p:spPr>
          <a:xfrm>
            <a:off x="260350" y="6528571"/>
            <a:ext cx="6096000" cy="0"/>
          </a:xfrm>
          <a:prstGeom prst="line">
            <a:avLst/>
          </a:prstGeom>
          <a:ln w="28575">
            <a:solidFill>
              <a:sysClr val="window" lastClr="FFFFFF">
                <a:lumMod val="65000"/>
              </a:sysClr>
            </a:solidFill>
          </a:ln>
        </p:spPr>
        <p:style>
          <a:lnRef idx="1">
            <a:srgbClr val="FFC200"/>
          </a:lnRef>
          <a:fillRef idx="0">
            <a:srgbClr val="FFC200"/>
          </a:fillRef>
          <a:effectRef idx="0">
            <a:srgbClr val="FFC200"/>
          </a:effectRef>
          <a:fontRef idx="minor">
            <a:sysClr val="windowText" lastClr="000000"/>
          </a:fontRef>
        </p:style>
      </p:cxnSp>
      <p:grpSp>
        <p:nvGrpSpPr>
          <p:cNvPr id="82" name="组合 81"/>
          <p:cNvGrpSpPr/>
          <p:nvPr/>
        </p:nvGrpSpPr>
        <p:grpSpPr>
          <a:xfrm>
            <a:off x="434340" y="1149350"/>
            <a:ext cx="571500" cy="320675"/>
            <a:chOff x="4347540" y="4003355"/>
            <a:chExt cx="1490915" cy="462610"/>
          </a:xfrm>
        </p:grpSpPr>
        <p:sp>
          <p:nvSpPr>
            <p:cNvPr id="79" name="矩形 78"/>
            <p:cNvSpPr/>
            <p:nvPr/>
          </p:nvSpPr>
          <p:spPr>
            <a:xfrm>
              <a:off x="4347540" y="4341629"/>
              <a:ext cx="1490433" cy="124336"/>
            </a:xfrm>
            <a:prstGeom prst="rect">
              <a:avLst/>
            </a:prstGeom>
            <a:solidFill>
              <a:srgbClr val="323F4F"/>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sp>
          <p:nvSpPr>
            <p:cNvPr id="80" name="矩形 79"/>
            <p:cNvSpPr/>
            <p:nvPr/>
          </p:nvSpPr>
          <p:spPr>
            <a:xfrm>
              <a:off x="4347540" y="4203702"/>
              <a:ext cx="1490915" cy="142961"/>
            </a:xfrm>
            <a:prstGeom prst="rect">
              <a:avLst/>
            </a:prstGeom>
            <a:solidFill>
              <a:srgbClr val="FFC200"/>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sp>
          <p:nvSpPr>
            <p:cNvPr id="81" name="矩形 80"/>
            <p:cNvSpPr/>
            <p:nvPr/>
          </p:nvSpPr>
          <p:spPr>
            <a:xfrm>
              <a:off x="4347540" y="4003355"/>
              <a:ext cx="1490903" cy="174409"/>
            </a:xfrm>
            <a:prstGeom prst="rect">
              <a:avLst/>
            </a:prstGeom>
            <a:solidFill>
              <a:sysClr val="window" lastClr="FFFFFF">
                <a:lumMod val="85000"/>
              </a:sysClr>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grpSp>
      <p:grpSp>
        <p:nvGrpSpPr>
          <p:cNvPr id="11" name="组合 10"/>
          <p:cNvGrpSpPr/>
          <p:nvPr/>
        </p:nvGrpSpPr>
        <p:grpSpPr>
          <a:xfrm>
            <a:off x="434340" y="2999105"/>
            <a:ext cx="571500" cy="320675"/>
            <a:chOff x="4347540" y="4003355"/>
            <a:chExt cx="1490915" cy="462610"/>
          </a:xfrm>
        </p:grpSpPr>
        <p:sp>
          <p:nvSpPr>
            <p:cNvPr id="12" name="矩形 11"/>
            <p:cNvSpPr/>
            <p:nvPr/>
          </p:nvSpPr>
          <p:spPr>
            <a:xfrm>
              <a:off x="4347540" y="4341629"/>
              <a:ext cx="1490433" cy="124336"/>
            </a:xfrm>
            <a:prstGeom prst="rect">
              <a:avLst/>
            </a:prstGeom>
            <a:solidFill>
              <a:srgbClr val="323F4F"/>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sp>
          <p:nvSpPr>
            <p:cNvPr id="13" name="矩形 12"/>
            <p:cNvSpPr/>
            <p:nvPr/>
          </p:nvSpPr>
          <p:spPr>
            <a:xfrm>
              <a:off x="4347540" y="4203702"/>
              <a:ext cx="1490915" cy="142961"/>
            </a:xfrm>
            <a:prstGeom prst="rect">
              <a:avLst/>
            </a:prstGeom>
            <a:solidFill>
              <a:srgbClr val="FFC200"/>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sp>
          <p:nvSpPr>
            <p:cNvPr id="15" name="矩形 14"/>
            <p:cNvSpPr/>
            <p:nvPr/>
          </p:nvSpPr>
          <p:spPr>
            <a:xfrm>
              <a:off x="4347540" y="4003355"/>
              <a:ext cx="1490903" cy="174409"/>
            </a:xfrm>
            <a:prstGeom prst="rect">
              <a:avLst/>
            </a:prstGeom>
            <a:solidFill>
              <a:sysClr val="window" lastClr="FFFFFF">
                <a:lumMod val="85000"/>
              </a:sysClr>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grpSp>
      <p:grpSp>
        <p:nvGrpSpPr>
          <p:cNvPr id="16" name="组合 15"/>
          <p:cNvGrpSpPr/>
          <p:nvPr/>
        </p:nvGrpSpPr>
        <p:grpSpPr>
          <a:xfrm>
            <a:off x="434340" y="6176010"/>
            <a:ext cx="571500" cy="320675"/>
            <a:chOff x="4347540" y="4003355"/>
            <a:chExt cx="1490915" cy="462610"/>
          </a:xfrm>
        </p:grpSpPr>
        <p:sp>
          <p:nvSpPr>
            <p:cNvPr id="21" name="矩形 20"/>
            <p:cNvSpPr/>
            <p:nvPr/>
          </p:nvSpPr>
          <p:spPr>
            <a:xfrm>
              <a:off x="4347540" y="4341629"/>
              <a:ext cx="1490433" cy="124336"/>
            </a:xfrm>
            <a:prstGeom prst="rect">
              <a:avLst/>
            </a:prstGeom>
            <a:solidFill>
              <a:srgbClr val="323F4F"/>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sp>
          <p:nvSpPr>
            <p:cNvPr id="22" name="矩形 21"/>
            <p:cNvSpPr/>
            <p:nvPr/>
          </p:nvSpPr>
          <p:spPr>
            <a:xfrm>
              <a:off x="4347540" y="4203702"/>
              <a:ext cx="1490915" cy="142961"/>
            </a:xfrm>
            <a:prstGeom prst="rect">
              <a:avLst/>
            </a:prstGeom>
            <a:solidFill>
              <a:srgbClr val="FFC200"/>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sp>
          <p:nvSpPr>
            <p:cNvPr id="23" name="矩形 22"/>
            <p:cNvSpPr/>
            <p:nvPr/>
          </p:nvSpPr>
          <p:spPr>
            <a:xfrm>
              <a:off x="4347540" y="4003355"/>
              <a:ext cx="1490903" cy="174409"/>
            </a:xfrm>
            <a:prstGeom prst="rect">
              <a:avLst/>
            </a:prstGeom>
            <a:solidFill>
              <a:sysClr val="window" lastClr="FFFFFF">
                <a:lumMod val="85000"/>
              </a:sysClr>
            </a:solidFill>
            <a:ln>
              <a:noFill/>
            </a:ln>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sz="2400"/>
            </a:p>
          </p:txBody>
        </p:sp>
      </p:grpSp>
      <p:sp>
        <p:nvSpPr>
          <p:cNvPr id="24" name="矩形 23"/>
          <p:cNvSpPr/>
          <p:nvPr/>
        </p:nvSpPr>
        <p:spPr>
          <a:xfrm>
            <a:off x="3217545" y="6000750"/>
            <a:ext cx="3138170" cy="409575"/>
          </a:xfrm>
          <a:prstGeom prst="rect">
            <a:avLst/>
          </a:prstGeom>
          <a:noFill/>
          <a:ln w="57150">
            <a:solidFill>
              <a:srgbClr val="FFC00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7" name="文本框 6"/>
          <p:cNvSpPr txBox="1"/>
          <p:nvPr/>
        </p:nvSpPr>
        <p:spPr>
          <a:xfrm>
            <a:off x="1005840" y="4840605"/>
            <a:ext cx="11008995" cy="1607185"/>
          </a:xfrm>
          <a:prstGeom prst="rect">
            <a:avLst/>
          </a:prstGeom>
          <a:noFill/>
          <a:ln>
            <a:solidFill>
              <a:srgbClr val="002060"/>
            </a:solidFill>
          </a:ln>
        </p:spPr>
        <p:txBody>
          <a:bodyPr wrap="square" rtlCol="0" anchor="t">
            <a:spAutoFit/>
          </a:bodyPr>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     </a:t>
            </a:r>
            <a:r>
              <a:rPr lang="zh-CN" altLang="en-US" sz="2400" kern="0" dirty="0">
                <a:latin typeface="微软雅黑" panose="020B0503020204020204" pitchFamily="34" charset="-122"/>
                <a:ea typeface="微软雅黑" panose="020B0503020204020204" pitchFamily="34" charset="-122"/>
                <a:cs typeface="+mn-ea"/>
                <a:sym typeface="+mn-lt"/>
              </a:rPr>
              <a:t>假定你是李华，是校学生会主席。上周日，你邀请了外教Mike来参加主题为“中西方文化交流”的英语角活动，请你给他写一封感谢信。要点包括：</a:t>
            </a:r>
            <a:endParaRPr lang="zh-CN" altLang="en-US"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1. 表达感谢；2. 回顾Mike对活动的帮助；3.表达祝愿。</a:t>
            </a:r>
            <a:endParaRPr lang="zh-CN" altLang="en-US" sz="2400" kern="0" dirty="0">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6692265" y="6000115"/>
            <a:ext cx="1878330" cy="440690"/>
          </a:xfrm>
          <a:prstGeom prst="rect">
            <a:avLst/>
          </a:prstGeom>
          <a:noFill/>
          <a:ln w="57150">
            <a:solidFill>
              <a:srgbClr val="00B0F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p:bldLst>
  </p:timing>
</p:sld>
</file>

<file path=ppt/tags/tag1.xml><?xml version="1.0" encoding="utf-8"?>
<p:tagLst xmlns:p="http://schemas.openxmlformats.org/presentationml/2006/main">
  <p:tag name="KSO_WM_UNIT_TABLE_BEAUTIFY" val="smartTable{e7fdcdbf-c90f-479f-95f1-8f8916d3c7c3}"/>
  <p:tag name="TABLE_ENDDRAG_ORIGIN_RECT" val="871*317"/>
  <p:tag name="TABLE_ENDDRAG_RECT" val="82*203*871*317"/>
</p:tagLst>
</file>

<file path=ppt/tags/tag10.xml><?xml version="1.0" encoding="utf-8"?>
<p:tagLst xmlns:p="http://schemas.openxmlformats.org/presentationml/2006/main">
  <p:tag name="PA" val="v4.1.1"/>
</p:tagLst>
</file>

<file path=ppt/tags/tag11.xml><?xml version="1.0" encoding="utf-8"?>
<p:tagLst xmlns:p="http://schemas.openxmlformats.org/presentationml/2006/main">
  <p:tag name="PA" val="v4.1.1"/>
</p:tagLst>
</file>

<file path=ppt/tags/tag2.xml><?xml version="1.0" encoding="utf-8"?>
<p:tagLst xmlns:p="http://schemas.openxmlformats.org/presentationml/2006/main">
  <p:tag name="PA" val="v4.1.1"/>
</p:tagLst>
</file>

<file path=ppt/tags/tag3.xml><?xml version="1.0" encoding="utf-8"?>
<p:tagLst xmlns:p="http://schemas.openxmlformats.org/presentationml/2006/main">
  <p:tag name="PA" val="v4.1.1"/>
</p:tagLst>
</file>

<file path=ppt/tags/tag4.xml><?xml version="1.0" encoding="utf-8"?>
<p:tagLst xmlns:p="http://schemas.openxmlformats.org/presentationml/2006/main">
  <p:tag name="PA" val="v4.1.1"/>
</p:tagLst>
</file>

<file path=ppt/tags/tag5.xml><?xml version="1.0" encoding="utf-8"?>
<p:tagLst xmlns:p="http://schemas.openxmlformats.org/presentationml/2006/main">
  <p:tag name="PA" val="v4.1.1"/>
</p:tagLst>
</file>

<file path=ppt/tags/tag6.xml><?xml version="1.0" encoding="utf-8"?>
<p:tagLst xmlns:p="http://schemas.openxmlformats.org/presentationml/2006/main">
  <p:tag name="PA" val="v4.1.1"/>
</p:tagLst>
</file>

<file path=ppt/tags/tag7.xml><?xml version="1.0" encoding="utf-8"?>
<p:tagLst xmlns:p="http://schemas.openxmlformats.org/presentationml/2006/main">
  <p:tag name="PA" val="v4.1.1"/>
</p:tagLst>
</file>

<file path=ppt/tags/tag8.xml><?xml version="1.0" encoding="utf-8"?>
<p:tagLst xmlns:p="http://schemas.openxmlformats.org/presentationml/2006/main">
  <p:tag name="PA" val="v4.1.1"/>
</p:tagLst>
</file>

<file path=ppt/tags/tag9.xml><?xml version="1.0" encoding="utf-8"?>
<p:tagLst xmlns:p="http://schemas.openxmlformats.org/presentationml/2006/main">
  <p:tag name="PA" val="v4.1.1"/>
</p:tagLst>
</file>

<file path=ppt/theme/theme1.xml><?xml version="1.0" encoding="utf-8"?>
<a:theme xmlns:a="http://schemas.openxmlformats.org/drawingml/2006/main" name="模板页面">
  <a:themeElements>
    <a:clrScheme name="自定义 61">
      <a:dk1>
        <a:srgbClr val="000000"/>
      </a:dk1>
      <a:lt1>
        <a:srgbClr val="FFFFFF"/>
      </a:lt1>
      <a:dk2>
        <a:srgbClr val="000000"/>
      </a:dk2>
      <a:lt2>
        <a:srgbClr val="FFFDFD"/>
      </a:lt2>
      <a:accent1>
        <a:srgbClr val="0092E8"/>
      </a:accent1>
      <a:accent2>
        <a:srgbClr val="FFC100"/>
      </a:accent2>
      <a:accent3>
        <a:srgbClr val="FF5100"/>
      </a:accent3>
      <a:accent4>
        <a:srgbClr val="515151"/>
      </a:accent4>
      <a:accent5>
        <a:srgbClr val="919191"/>
      </a:accent5>
      <a:accent6>
        <a:srgbClr val="CACACA"/>
      </a:accent6>
      <a:hlink>
        <a:srgbClr val="0563C1"/>
      </a:hlink>
      <a:folHlink>
        <a:srgbClr val="954F72"/>
      </a:folHlink>
    </a:clrScheme>
    <a:fontScheme name="自定义 49">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6376</Words>
  <Application>WPS 演示</Application>
  <PresentationFormat>宽屏</PresentationFormat>
  <Paragraphs>266</Paragraphs>
  <Slides>19</Slides>
  <Notes>1</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19</vt:i4>
      </vt:variant>
    </vt:vector>
  </HeadingPairs>
  <TitlesOfParts>
    <vt:vector size="40" baseType="lpstr">
      <vt:lpstr>Arial</vt:lpstr>
      <vt:lpstr>宋体</vt:lpstr>
      <vt:lpstr>Wingdings</vt:lpstr>
      <vt:lpstr>微软雅黑</vt:lpstr>
      <vt:lpstr>Segoe UI Light</vt:lpstr>
      <vt:lpstr>Century Gothic</vt:lpstr>
      <vt:lpstr>Segoe UI Light</vt:lpstr>
      <vt:lpstr>Arial</vt:lpstr>
      <vt:lpstr>华文隶书</vt:lpstr>
      <vt:lpstr>Times New Roman</vt:lpstr>
      <vt:lpstr>Adobe 黑体 Std R</vt:lpstr>
      <vt:lpstr>Wingdings</vt:lpstr>
      <vt:lpstr>Calibri</vt:lpstr>
      <vt:lpstr>Century Gothic</vt:lpstr>
      <vt:lpstr>Arial Unicode MS</vt:lpstr>
      <vt:lpstr>黑体</vt:lpstr>
      <vt:lpstr>HelveticaNeue</vt:lpstr>
      <vt:lpstr>Corbel</vt:lpstr>
      <vt:lpstr>华文新魏</vt:lpstr>
      <vt:lpstr>模板页面</vt:lpstr>
      <vt:lpstr>OfficePLUS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南山有谷堆</cp:lastModifiedBy>
  <cp:revision>64</cp:revision>
  <dcterms:created xsi:type="dcterms:W3CDTF">2015-08-18T02:51:00Z</dcterms:created>
  <dcterms:modified xsi:type="dcterms:W3CDTF">2020-11-13T15:23:30Z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