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handoutMasterIdLst>
    <p:handoutMasterId r:id="rId29"/>
  </p:handoutMasterIdLst>
  <p:sldIdLst>
    <p:sldId id="328" r:id="rId2"/>
    <p:sldId id="268" r:id="rId3"/>
    <p:sldId id="329" r:id="rId4"/>
    <p:sldId id="287" r:id="rId5"/>
    <p:sldId id="341" r:id="rId6"/>
    <p:sldId id="342" r:id="rId7"/>
    <p:sldId id="343" r:id="rId8"/>
    <p:sldId id="331" r:id="rId9"/>
    <p:sldId id="344" r:id="rId10"/>
    <p:sldId id="333" r:id="rId11"/>
    <p:sldId id="334" r:id="rId12"/>
    <p:sldId id="335" r:id="rId13"/>
    <p:sldId id="336" r:id="rId14"/>
    <p:sldId id="340" r:id="rId15"/>
    <p:sldId id="339" r:id="rId16"/>
    <p:sldId id="338" r:id="rId17"/>
    <p:sldId id="337" r:id="rId18"/>
    <p:sldId id="264" r:id="rId19"/>
    <p:sldId id="347" r:id="rId20"/>
    <p:sldId id="348" r:id="rId21"/>
    <p:sldId id="349" r:id="rId22"/>
    <p:sldId id="350" r:id="rId23"/>
    <p:sldId id="351" r:id="rId24"/>
    <p:sldId id="352" r:id="rId25"/>
    <p:sldId id="296" r:id="rId26"/>
    <p:sldId id="260"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等线" panose="02010600030101010101" pitchFamily="2" charset="-122"/>
      <p:regular r:id="rId36"/>
      <p:bold r:id="rId37"/>
    </p:embeddedFont>
    <p:embeddedFont>
      <p:font typeface="新宋体" panose="02010609030101010101" pitchFamily="49" charset="-122"/>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2" clrIdx="0">
    <p:extLst>
      <p:ext uri="{19B8F6BF-5375-455C-9EA6-DF929625EA0E}">
        <p15:presenceInfo xmlns:p15="http://schemas.microsoft.com/office/powerpoint/2012/main" userId="HZX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FC3"/>
    <a:srgbClr val="E8E8E0"/>
    <a:srgbClr val="F6F6EE"/>
    <a:srgbClr val="FAD0D0"/>
    <a:srgbClr val="ABC2B6"/>
    <a:srgbClr val="F0EEEC"/>
    <a:srgbClr val="D5D2C0"/>
    <a:srgbClr val="E9E7E3"/>
    <a:srgbClr val="F4F3EF"/>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5" autoAdjust="0"/>
    <p:restoredTop sz="94660"/>
  </p:normalViewPr>
  <p:slideViewPr>
    <p:cSldViewPr snapToGrid="0">
      <p:cViewPr varScale="1">
        <p:scale>
          <a:sx n="80" d="100"/>
          <a:sy n="80" d="100"/>
        </p:scale>
        <p:origin x="126" y="342"/>
      </p:cViewPr>
      <p:guideLst>
        <p:guide orient="horz" pos="212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9" d="100"/>
          <a:sy n="69" d="100"/>
        </p:scale>
        <p:origin x="2412"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17T22:15:54.432" idx="2">
    <p:pos x="10" y="10"/>
    <p:text>I would haven been a ghost,...</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1120EC5E-2BDF-4D5E-8753-C1ABCFD3FC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23EBBE11-A315-4137-8929-CD6E2E466A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3EF472-1E2F-472C-AA9B-A5FFAF754844}" type="datetimeFigureOut">
              <a:rPr lang="zh-CN" altLang="en-US" smtClean="0"/>
              <a:t>2020/11/18</a:t>
            </a:fld>
            <a:endParaRPr lang="zh-CN" altLang="en-US"/>
          </a:p>
        </p:txBody>
      </p:sp>
      <p:sp>
        <p:nvSpPr>
          <p:cNvPr id="4" name="页脚占位符 3">
            <a:extLst>
              <a:ext uri="{FF2B5EF4-FFF2-40B4-BE49-F238E27FC236}">
                <a16:creationId xmlns:a16="http://schemas.microsoft.com/office/drawing/2014/main" id="{A143E5CE-5D36-4A3B-AD68-B8946D6280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85B62A26-F1BA-4A8D-905D-0BBD0FAB4E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EDA90E-2164-4BD5-80B4-BCD02FA54CB6}" type="slidenum">
              <a:rPr lang="zh-CN" altLang="en-US" smtClean="0"/>
              <a:t>‹#›</a:t>
            </a:fld>
            <a:endParaRPr lang="zh-CN" altLang="en-US"/>
          </a:p>
        </p:txBody>
      </p:sp>
    </p:spTree>
    <p:extLst>
      <p:ext uri="{BB962C8B-B14F-4D97-AF65-F5344CB8AC3E}">
        <p14:creationId xmlns:p14="http://schemas.microsoft.com/office/powerpoint/2010/main" val="3868816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B3BB2-63D9-412B-9365-9C66B923D274}" type="datetimeFigureOut">
              <a:rPr lang="zh-CN" altLang="en-US" smtClean="0"/>
              <a:t>2020/11/18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D2405-28F7-46CE-ACB9-EC157ABB245F}" type="slidenum">
              <a:rPr lang="zh-CN" altLang="en-US" smtClean="0"/>
              <a:t>‹#›</a:t>
            </a:fld>
            <a:endParaRPr lang="zh-CN" altLang="en-US"/>
          </a:p>
        </p:txBody>
      </p:sp>
    </p:spTree>
    <p:extLst>
      <p:ext uri="{BB962C8B-B14F-4D97-AF65-F5344CB8AC3E}">
        <p14:creationId xmlns:p14="http://schemas.microsoft.com/office/powerpoint/2010/main" val="79931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t>1</a:t>
            </a:fld>
            <a:endParaRPr lang="zh-CN" altLang="en-US"/>
          </a:p>
        </p:txBody>
      </p:sp>
    </p:spTree>
    <p:extLst>
      <p:ext uri="{BB962C8B-B14F-4D97-AF65-F5344CB8AC3E}">
        <p14:creationId xmlns:p14="http://schemas.microsoft.com/office/powerpoint/2010/main" val="2204439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10</a:t>
            </a:fld>
            <a:endParaRPr lang="zh-CN" altLang="en-US" dirty="0"/>
          </a:p>
        </p:txBody>
      </p:sp>
    </p:spTree>
    <p:extLst>
      <p:ext uri="{BB962C8B-B14F-4D97-AF65-F5344CB8AC3E}">
        <p14:creationId xmlns:p14="http://schemas.microsoft.com/office/powerpoint/2010/main" val="2892407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11</a:t>
            </a:fld>
            <a:endParaRPr lang="zh-CN" altLang="en-US" dirty="0"/>
          </a:p>
        </p:txBody>
      </p:sp>
    </p:spTree>
    <p:extLst>
      <p:ext uri="{BB962C8B-B14F-4D97-AF65-F5344CB8AC3E}">
        <p14:creationId xmlns:p14="http://schemas.microsoft.com/office/powerpoint/2010/main" val="3434775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12</a:t>
            </a:fld>
            <a:endParaRPr lang="zh-CN" altLang="en-US" dirty="0"/>
          </a:p>
        </p:txBody>
      </p:sp>
    </p:spTree>
    <p:extLst>
      <p:ext uri="{BB962C8B-B14F-4D97-AF65-F5344CB8AC3E}">
        <p14:creationId xmlns:p14="http://schemas.microsoft.com/office/powerpoint/2010/main" val="377368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13</a:t>
            </a:fld>
            <a:endParaRPr lang="zh-CN" altLang="en-US" dirty="0"/>
          </a:p>
        </p:txBody>
      </p:sp>
    </p:spTree>
    <p:extLst>
      <p:ext uri="{BB962C8B-B14F-4D97-AF65-F5344CB8AC3E}">
        <p14:creationId xmlns:p14="http://schemas.microsoft.com/office/powerpoint/2010/main" val="3220142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14</a:t>
            </a:fld>
            <a:endParaRPr lang="zh-CN" altLang="en-US" dirty="0"/>
          </a:p>
        </p:txBody>
      </p:sp>
    </p:spTree>
    <p:extLst>
      <p:ext uri="{BB962C8B-B14F-4D97-AF65-F5344CB8AC3E}">
        <p14:creationId xmlns:p14="http://schemas.microsoft.com/office/powerpoint/2010/main" val="2302667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15</a:t>
            </a:fld>
            <a:endParaRPr lang="zh-CN" altLang="en-US" dirty="0"/>
          </a:p>
        </p:txBody>
      </p:sp>
    </p:spTree>
    <p:extLst>
      <p:ext uri="{BB962C8B-B14F-4D97-AF65-F5344CB8AC3E}">
        <p14:creationId xmlns:p14="http://schemas.microsoft.com/office/powerpoint/2010/main" val="2284401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16</a:t>
            </a:fld>
            <a:endParaRPr lang="zh-CN" altLang="en-US" dirty="0"/>
          </a:p>
        </p:txBody>
      </p:sp>
    </p:spTree>
    <p:extLst>
      <p:ext uri="{BB962C8B-B14F-4D97-AF65-F5344CB8AC3E}">
        <p14:creationId xmlns:p14="http://schemas.microsoft.com/office/powerpoint/2010/main" val="74424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17</a:t>
            </a:fld>
            <a:endParaRPr lang="zh-CN" altLang="en-US" dirty="0"/>
          </a:p>
        </p:txBody>
      </p:sp>
    </p:spTree>
    <p:extLst>
      <p:ext uri="{BB962C8B-B14F-4D97-AF65-F5344CB8AC3E}">
        <p14:creationId xmlns:p14="http://schemas.microsoft.com/office/powerpoint/2010/main" val="592252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18</a:t>
            </a:fld>
            <a:endParaRPr lang="zh-CN" altLang="en-US" dirty="0"/>
          </a:p>
        </p:txBody>
      </p:sp>
    </p:spTree>
    <p:extLst>
      <p:ext uri="{BB962C8B-B14F-4D97-AF65-F5344CB8AC3E}">
        <p14:creationId xmlns:p14="http://schemas.microsoft.com/office/powerpoint/2010/main" val="595258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19</a:t>
            </a:fld>
            <a:endParaRPr lang="zh-CN" altLang="en-US" dirty="0"/>
          </a:p>
        </p:txBody>
      </p:sp>
    </p:spTree>
    <p:extLst>
      <p:ext uri="{BB962C8B-B14F-4D97-AF65-F5344CB8AC3E}">
        <p14:creationId xmlns:p14="http://schemas.microsoft.com/office/powerpoint/2010/main" val="3170263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2</a:t>
            </a:fld>
            <a:endParaRPr lang="zh-CN" altLang="en-US" dirty="0"/>
          </a:p>
        </p:txBody>
      </p:sp>
    </p:spTree>
    <p:extLst>
      <p:ext uri="{BB962C8B-B14F-4D97-AF65-F5344CB8AC3E}">
        <p14:creationId xmlns:p14="http://schemas.microsoft.com/office/powerpoint/2010/main" val="1782531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20</a:t>
            </a:fld>
            <a:endParaRPr lang="zh-CN" altLang="en-US" dirty="0"/>
          </a:p>
        </p:txBody>
      </p:sp>
    </p:spTree>
    <p:extLst>
      <p:ext uri="{BB962C8B-B14F-4D97-AF65-F5344CB8AC3E}">
        <p14:creationId xmlns:p14="http://schemas.microsoft.com/office/powerpoint/2010/main" val="3028280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21</a:t>
            </a:fld>
            <a:endParaRPr lang="zh-CN" altLang="en-US" dirty="0"/>
          </a:p>
        </p:txBody>
      </p:sp>
    </p:spTree>
    <p:extLst>
      <p:ext uri="{BB962C8B-B14F-4D97-AF65-F5344CB8AC3E}">
        <p14:creationId xmlns:p14="http://schemas.microsoft.com/office/powerpoint/2010/main" val="4156067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22</a:t>
            </a:fld>
            <a:endParaRPr lang="zh-CN" altLang="en-US" dirty="0"/>
          </a:p>
        </p:txBody>
      </p:sp>
    </p:spTree>
    <p:extLst>
      <p:ext uri="{BB962C8B-B14F-4D97-AF65-F5344CB8AC3E}">
        <p14:creationId xmlns:p14="http://schemas.microsoft.com/office/powerpoint/2010/main" val="3948364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23</a:t>
            </a:fld>
            <a:endParaRPr lang="zh-CN" altLang="en-US" dirty="0"/>
          </a:p>
        </p:txBody>
      </p:sp>
    </p:spTree>
    <p:extLst>
      <p:ext uri="{BB962C8B-B14F-4D97-AF65-F5344CB8AC3E}">
        <p14:creationId xmlns:p14="http://schemas.microsoft.com/office/powerpoint/2010/main" val="864040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24</a:t>
            </a:fld>
            <a:endParaRPr lang="zh-CN" altLang="en-US" dirty="0"/>
          </a:p>
        </p:txBody>
      </p:sp>
    </p:spTree>
    <p:extLst>
      <p:ext uri="{BB962C8B-B14F-4D97-AF65-F5344CB8AC3E}">
        <p14:creationId xmlns:p14="http://schemas.microsoft.com/office/powerpoint/2010/main" val="1181428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t>25</a:t>
            </a:fld>
            <a:endParaRPr lang="zh-CN" altLang="en-US"/>
          </a:p>
        </p:txBody>
      </p:sp>
    </p:spTree>
    <p:extLst>
      <p:ext uri="{BB962C8B-B14F-4D97-AF65-F5344CB8AC3E}">
        <p14:creationId xmlns:p14="http://schemas.microsoft.com/office/powerpoint/2010/main" val="3898475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t>26</a:t>
            </a:fld>
            <a:endParaRPr lang="zh-CN" altLang="en-US"/>
          </a:p>
        </p:txBody>
      </p:sp>
    </p:spTree>
    <p:extLst>
      <p:ext uri="{BB962C8B-B14F-4D97-AF65-F5344CB8AC3E}">
        <p14:creationId xmlns:p14="http://schemas.microsoft.com/office/powerpoint/2010/main" val="118449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3</a:t>
            </a:fld>
            <a:endParaRPr lang="zh-CN" altLang="en-US" dirty="0"/>
          </a:p>
        </p:txBody>
      </p:sp>
    </p:spTree>
    <p:extLst>
      <p:ext uri="{BB962C8B-B14F-4D97-AF65-F5344CB8AC3E}">
        <p14:creationId xmlns:p14="http://schemas.microsoft.com/office/powerpoint/2010/main" val="148708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73D2405-28F7-46CE-ACB9-EC157ABB245F}" type="slidenum">
              <a:rPr lang="zh-CN" altLang="en-US" smtClean="0"/>
              <a:t>4</a:t>
            </a:fld>
            <a:endParaRPr lang="zh-CN" altLang="en-US"/>
          </a:p>
        </p:txBody>
      </p:sp>
    </p:spTree>
    <p:extLst>
      <p:ext uri="{BB962C8B-B14F-4D97-AF65-F5344CB8AC3E}">
        <p14:creationId xmlns:p14="http://schemas.microsoft.com/office/powerpoint/2010/main" val="344038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5</a:t>
            </a:fld>
            <a:endParaRPr lang="zh-CN" altLang="en-US" dirty="0"/>
          </a:p>
        </p:txBody>
      </p:sp>
    </p:spTree>
    <p:extLst>
      <p:ext uri="{BB962C8B-B14F-4D97-AF65-F5344CB8AC3E}">
        <p14:creationId xmlns:p14="http://schemas.microsoft.com/office/powerpoint/2010/main" val="3815256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6</a:t>
            </a:fld>
            <a:endParaRPr lang="zh-CN" altLang="en-US" dirty="0"/>
          </a:p>
        </p:txBody>
      </p:sp>
    </p:spTree>
    <p:extLst>
      <p:ext uri="{BB962C8B-B14F-4D97-AF65-F5344CB8AC3E}">
        <p14:creationId xmlns:p14="http://schemas.microsoft.com/office/powerpoint/2010/main" val="1813520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7</a:t>
            </a:fld>
            <a:endParaRPr lang="zh-CN" altLang="en-US" dirty="0"/>
          </a:p>
        </p:txBody>
      </p:sp>
    </p:spTree>
    <p:extLst>
      <p:ext uri="{BB962C8B-B14F-4D97-AF65-F5344CB8AC3E}">
        <p14:creationId xmlns:p14="http://schemas.microsoft.com/office/powerpoint/2010/main" val="193003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8</a:t>
            </a:fld>
            <a:endParaRPr lang="zh-CN" altLang="en-US" dirty="0"/>
          </a:p>
        </p:txBody>
      </p:sp>
    </p:spTree>
    <p:extLst>
      <p:ext uri="{BB962C8B-B14F-4D97-AF65-F5344CB8AC3E}">
        <p14:creationId xmlns:p14="http://schemas.microsoft.com/office/powerpoint/2010/main" val="1486791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F7A9BD-ED05-427B-B6A4-0E3C7D9F69CC}" type="slidenum">
              <a:rPr lang="zh-CN" altLang="en-US" smtClean="0"/>
              <a:pPr/>
              <a:t>9</a:t>
            </a:fld>
            <a:endParaRPr lang="zh-CN" altLang="en-US" dirty="0"/>
          </a:p>
        </p:txBody>
      </p:sp>
    </p:spTree>
    <p:extLst>
      <p:ext uri="{BB962C8B-B14F-4D97-AF65-F5344CB8AC3E}">
        <p14:creationId xmlns:p14="http://schemas.microsoft.com/office/powerpoint/2010/main" val="107923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A044052-8BDA-4E89-BBA8-E64022712419}" type="datetimeFigureOut">
              <a:rPr lang="zh-CN" altLang="en-US" smtClean="0"/>
              <a:t>2020/11/18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E50B189-A0E0-478B-9830-F070B027241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044052-8BDA-4E89-BBA8-E64022712419}" type="datetimeFigureOut">
              <a:rPr lang="zh-CN" altLang="en-US" smtClean="0"/>
              <a:t>2020/11/18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50B189-A0E0-478B-9830-F070B027241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044052-8BDA-4E89-BBA8-E64022712419}" type="datetimeFigureOut">
              <a:rPr lang="zh-CN" altLang="en-US" smtClean="0"/>
              <a:t>2020/11/18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50B189-A0E0-478B-9830-F070B027241D}" type="slidenum">
              <a:rPr lang="zh-CN" altLang="en-US" smtClean="0"/>
              <a:t>‹#›</a:t>
            </a:fld>
            <a:endParaRPr lang="zh-CN" altLang="en-US"/>
          </a:p>
        </p:txBody>
      </p:sp>
    </p:spTree>
    <p:extLst>
      <p:ext uri="{BB962C8B-B14F-4D97-AF65-F5344CB8AC3E}">
        <p14:creationId xmlns:p14="http://schemas.microsoft.com/office/powerpoint/2010/main" val="124681128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44052-8BDA-4E89-BBA8-E64022712419}" type="datetimeFigureOut">
              <a:rPr lang="zh-CN" altLang="en-US" smtClean="0"/>
              <a:t>2020/11/18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B189-A0E0-478B-9830-F070B027241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Administrator.USER-20190605LU\Desktop\水仙花手绘.png水仙花手绘"/>
          <p:cNvPicPr>
            <a:picLocks noChangeAspect="1"/>
          </p:cNvPicPr>
          <p:nvPr/>
        </p:nvPicPr>
        <p:blipFill>
          <a:blip r:embed="rId3"/>
          <a:srcRect/>
          <a:stretch>
            <a:fillRect/>
          </a:stretch>
        </p:blipFill>
        <p:spPr>
          <a:xfrm>
            <a:off x="7062" y="661900"/>
            <a:ext cx="3361289" cy="6196100"/>
          </a:xfrm>
          <a:prstGeom prst="rect">
            <a:avLst/>
          </a:prstGeom>
        </p:spPr>
      </p:pic>
      <p:grpSp>
        <p:nvGrpSpPr>
          <p:cNvPr id="4" name="组合 3"/>
          <p:cNvGrpSpPr/>
          <p:nvPr/>
        </p:nvGrpSpPr>
        <p:grpSpPr>
          <a:xfrm>
            <a:off x="139844" y="100398"/>
            <a:ext cx="2179253" cy="561502"/>
            <a:chOff x="8467725" y="5251450"/>
            <a:chExt cx="3173412" cy="768350"/>
          </a:xfrm>
          <a:solidFill>
            <a:srgbClr val="C2BDA3"/>
          </a:solidFill>
        </p:grpSpPr>
        <p:sp>
          <p:nvSpPr>
            <p:cNvPr id="17" name="任意多边形 16"/>
            <p:cNvSpPr/>
            <p:nvPr/>
          </p:nvSpPr>
          <p:spPr bwMode="auto">
            <a:xfrm>
              <a:off x="10351237" y="5391150"/>
              <a:ext cx="1289900" cy="381000"/>
            </a:xfrm>
            <a:custGeom>
              <a:avLst/>
              <a:gdLst>
                <a:gd name="connsiteX0" fmla="*/ 675737 w 1289900"/>
                <a:gd name="connsiteY0" fmla="*/ 0 h 381000"/>
                <a:gd name="connsiteX1" fmla="*/ 750870 w 1289900"/>
                <a:gd name="connsiteY1" fmla="*/ 0 h 381000"/>
                <a:gd name="connsiteX2" fmla="*/ 751590 w 1289900"/>
                <a:gd name="connsiteY2" fmla="*/ 4606 h 381000"/>
                <a:gd name="connsiteX3" fmla="*/ 585368 w 1289900"/>
                <a:gd name="connsiteY3" fmla="*/ 137713 h 381000"/>
                <a:gd name="connsiteX4" fmla="*/ 190105 w 1289900"/>
                <a:gd name="connsiteY4" fmla="*/ 137713 h 381000"/>
                <a:gd name="connsiteX5" fmla="*/ 73409 w 1289900"/>
                <a:gd name="connsiteY5" fmla="*/ 221343 h 381000"/>
                <a:gd name="connsiteX6" fmla="*/ 190105 w 1289900"/>
                <a:gd name="connsiteY6" fmla="*/ 308774 h 381000"/>
                <a:gd name="connsiteX7" fmla="*/ 1198966 w 1289900"/>
                <a:gd name="connsiteY7" fmla="*/ 308774 h 381000"/>
                <a:gd name="connsiteX8" fmla="*/ 1262961 w 1289900"/>
                <a:gd name="connsiteY8" fmla="*/ 312576 h 381000"/>
                <a:gd name="connsiteX9" fmla="*/ 1289311 w 1289900"/>
                <a:gd name="connsiteY9" fmla="*/ 339185 h 381000"/>
                <a:gd name="connsiteX10" fmla="*/ 1266725 w 1289900"/>
                <a:gd name="connsiteY10" fmla="*/ 373397 h 381000"/>
                <a:gd name="connsiteX11" fmla="*/ 1217788 w 1289900"/>
                <a:gd name="connsiteY11" fmla="*/ 381000 h 381000"/>
                <a:gd name="connsiteX12" fmla="*/ 178812 w 1289900"/>
                <a:gd name="connsiteY12" fmla="*/ 381000 h 381000"/>
                <a:gd name="connsiteX13" fmla="*/ 9414 w 1289900"/>
                <a:gd name="connsiteY13" fmla="*/ 171925 h 381000"/>
                <a:gd name="connsiteX14" fmla="*/ 167519 w 1289900"/>
                <a:gd name="connsiteY14" fmla="*/ 65487 h 381000"/>
                <a:gd name="connsiteX15" fmla="*/ 543959 w 1289900"/>
                <a:gd name="connsiteY15" fmla="*/ 65487 h 381000"/>
                <a:gd name="connsiteX16" fmla="*/ 669950 w 1289900"/>
                <a:gd name="connsiteY16" fmla="*/ 2218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9900" h="381000">
                  <a:moveTo>
                    <a:pt x="675737" y="0"/>
                  </a:moveTo>
                  <a:lnTo>
                    <a:pt x="750870" y="0"/>
                  </a:lnTo>
                  <a:lnTo>
                    <a:pt x="751590" y="4606"/>
                  </a:lnTo>
                  <a:cubicBezTo>
                    <a:pt x="742767" y="77842"/>
                    <a:pt x="675714" y="137713"/>
                    <a:pt x="585368" y="137713"/>
                  </a:cubicBezTo>
                  <a:cubicBezTo>
                    <a:pt x="453614" y="141515"/>
                    <a:pt x="321860" y="141515"/>
                    <a:pt x="190105" y="137713"/>
                  </a:cubicBezTo>
                  <a:cubicBezTo>
                    <a:pt x="129875" y="137713"/>
                    <a:pt x="80938" y="149117"/>
                    <a:pt x="73409" y="221343"/>
                  </a:cubicBezTo>
                  <a:cubicBezTo>
                    <a:pt x="69645" y="274562"/>
                    <a:pt x="114817" y="304973"/>
                    <a:pt x="190105" y="308774"/>
                  </a:cubicBezTo>
                  <a:cubicBezTo>
                    <a:pt x="525137" y="308774"/>
                    <a:pt x="860169" y="308774"/>
                    <a:pt x="1198966" y="308774"/>
                  </a:cubicBezTo>
                  <a:cubicBezTo>
                    <a:pt x="1221552" y="308774"/>
                    <a:pt x="1244139" y="304973"/>
                    <a:pt x="1262961" y="312576"/>
                  </a:cubicBezTo>
                  <a:cubicBezTo>
                    <a:pt x="1274254" y="312576"/>
                    <a:pt x="1289311" y="331583"/>
                    <a:pt x="1289311" y="339185"/>
                  </a:cubicBezTo>
                  <a:cubicBezTo>
                    <a:pt x="1293076" y="350589"/>
                    <a:pt x="1278019" y="369596"/>
                    <a:pt x="1266725" y="373397"/>
                  </a:cubicBezTo>
                  <a:cubicBezTo>
                    <a:pt x="1251667" y="381000"/>
                    <a:pt x="1232845" y="381000"/>
                    <a:pt x="1217788" y="381000"/>
                  </a:cubicBezTo>
                  <a:cubicBezTo>
                    <a:pt x="871463" y="381000"/>
                    <a:pt x="525137" y="381000"/>
                    <a:pt x="178812" y="381000"/>
                  </a:cubicBezTo>
                  <a:cubicBezTo>
                    <a:pt x="50823" y="381000"/>
                    <a:pt x="-28230" y="282165"/>
                    <a:pt x="9414" y="171925"/>
                  </a:cubicBezTo>
                  <a:cubicBezTo>
                    <a:pt x="35765" y="99700"/>
                    <a:pt x="92231" y="65487"/>
                    <a:pt x="167519" y="65487"/>
                  </a:cubicBezTo>
                  <a:cubicBezTo>
                    <a:pt x="291744" y="65487"/>
                    <a:pt x="419734" y="65487"/>
                    <a:pt x="543959" y="65487"/>
                  </a:cubicBezTo>
                  <a:cubicBezTo>
                    <a:pt x="614542" y="65487"/>
                    <a:pt x="653363" y="52658"/>
                    <a:pt x="669950" y="221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sp>
          <p:nvSpPr>
            <p:cNvPr id="18" name="Freeform 6"/>
            <p:cNvSpPr/>
            <p:nvPr/>
          </p:nvSpPr>
          <p:spPr bwMode="auto">
            <a:xfrm>
              <a:off x="8467725" y="5499100"/>
              <a:ext cx="3108325" cy="520700"/>
            </a:xfrm>
            <a:custGeom>
              <a:avLst/>
              <a:gdLst>
                <a:gd name="T0" fmla="*/ 300 w 826"/>
                <a:gd name="T1" fmla="*/ 137 h 137"/>
                <a:gd name="T2" fmla="*/ 274 w 826"/>
                <a:gd name="T3" fmla="*/ 114 h 137"/>
                <a:gd name="T4" fmla="*/ 310 w 826"/>
                <a:gd name="T5" fmla="*/ 63 h 137"/>
                <a:gd name="T6" fmla="*/ 420 w 826"/>
                <a:gd name="T7" fmla="*/ 63 h 137"/>
                <a:gd name="T8" fmla="*/ 449 w 826"/>
                <a:gd name="T9" fmla="*/ 28 h 137"/>
                <a:gd name="T10" fmla="*/ 415 w 826"/>
                <a:gd name="T11" fmla="*/ 9 h 137"/>
                <a:gd name="T12" fmla="*/ 58 w 826"/>
                <a:gd name="T13" fmla="*/ 9 h 137"/>
                <a:gd name="T14" fmla="*/ 0 w 826"/>
                <a:gd name="T15" fmla="*/ 9 h 137"/>
                <a:gd name="T16" fmla="*/ 0 w 826"/>
                <a:gd name="T17" fmla="*/ 1 h 137"/>
                <a:gd name="T18" fmla="*/ 158 w 826"/>
                <a:gd name="T19" fmla="*/ 0 h 137"/>
                <a:gd name="T20" fmla="*/ 417 w 826"/>
                <a:gd name="T21" fmla="*/ 0 h 137"/>
                <a:gd name="T22" fmla="*/ 459 w 826"/>
                <a:gd name="T23" fmla="*/ 31 h 137"/>
                <a:gd name="T24" fmla="*/ 422 w 826"/>
                <a:gd name="T25" fmla="*/ 72 h 137"/>
                <a:gd name="T26" fmla="*/ 314 w 826"/>
                <a:gd name="T27" fmla="*/ 72 h 137"/>
                <a:gd name="T28" fmla="*/ 280 w 826"/>
                <a:gd name="T29" fmla="*/ 100 h 137"/>
                <a:gd name="T30" fmla="*/ 314 w 826"/>
                <a:gd name="T31" fmla="*/ 126 h 137"/>
                <a:gd name="T32" fmla="*/ 805 w 826"/>
                <a:gd name="T33" fmla="*/ 126 h 137"/>
                <a:gd name="T34" fmla="*/ 824 w 826"/>
                <a:gd name="T35" fmla="*/ 137 h 137"/>
                <a:gd name="T36" fmla="*/ 300 w 826"/>
                <a:gd name="T3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6" h="137">
                  <a:moveTo>
                    <a:pt x="300" y="137"/>
                  </a:moveTo>
                  <a:cubicBezTo>
                    <a:pt x="291" y="129"/>
                    <a:pt x="279" y="123"/>
                    <a:pt x="274" y="114"/>
                  </a:cubicBezTo>
                  <a:cubicBezTo>
                    <a:pt x="261" y="90"/>
                    <a:pt x="280" y="63"/>
                    <a:pt x="310" y="63"/>
                  </a:cubicBezTo>
                  <a:cubicBezTo>
                    <a:pt x="347" y="62"/>
                    <a:pt x="383" y="63"/>
                    <a:pt x="420" y="63"/>
                  </a:cubicBezTo>
                  <a:cubicBezTo>
                    <a:pt x="442" y="62"/>
                    <a:pt x="455" y="46"/>
                    <a:pt x="449" y="28"/>
                  </a:cubicBezTo>
                  <a:cubicBezTo>
                    <a:pt x="443" y="12"/>
                    <a:pt x="430" y="9"/>
                    <a:pt x="415" y="9"/>
                  </a:cubicBezTo>
                  <a:cubicBezTo>
                    <a:pt x="296" y="9"/>
                    <a:pt x="177" y="9"/>
                    <a:pt x="58" y="9"/>
                  </a:cubicBezTo>
                  <a:cubicBezTo>
                    <a:pt x="39" y="9"/>
                    <a:pt x="19" y="9"/>
                    <a:pt x="0" y="9"/>
                  </a:cubicBezTo>
                  <a:cubicBezTo>
                    <a:pt x="0" y="6"/>
                    <a:pt x="0" y="4"/>
                    <a:pt x="0" y="1"/>
                  </a:cubicBezTo>
                  <a:cubicBezTo>
                    <a:pt x="53" y="1"/>
                    <a:pt x="105" y="0"/>
                    <a:pt x="158" y="0"/>
                  </a:cubicBezTo>
                  <a:cubicBezTo>
                    <a:pt x="244" y="0"/>
                    <a:pt x="331" y="0"/>
                    <a:pt x="417" y="0"/>
                  </a:cubicBezTo>
                  <a:cubicBezTo>
                    <a:pt x="442" y="0"/>
                    <a:pt x="457" y="11"/>
                    <a:pt x="459" y="31"/>
                  </a:cubicBezTo>
                  <a:cubicBezTo>
                    <a:pt x="463" y="53"/>
                    <a:pt x="446" y="72"/>
                    <a:pt x="422" y="72"/>
                  </a:cubicBezTo>
                  <a:cubicBezTo>
                    <a:pt x="386" y="73"/>
                    <a:pt x="350" y="72"/>
                    <a:pt x="314" y="72"/>
                  </a:cubicBezTo>
                  <a:cubicBezTo>
                    <a:pt x="292" y="73"/>
                    <a:pt x="279" y="83"/>
                    <a:pt x="280" y="100"/>
                  </a:cubicBezTo>
                  <a:cubicBezTo>
                    <a:pt x="280" y="116"/>
                    <a:pt x="292" y="126"/>
                    <a:pt x="314" y="126"/>
                  </a:cubicBezTo>
                  <a:cubicBezTo>
                    <a:pt x="477" y="126"/>
                    <a:pt x="641" y="126"/>
                    <a:pt x="805" y="126"/>
                  </a:cubicBezTo>
                  <a:cubicBezTo>
                    <a:pt x="812" y="126"/>
                    <a:pt x="826" y="120"/>
                    <a:pt x="824" y="137"/>
                  </a:cubicBezTo>
                  <a:cubicBezTo>
                    <a:pt x="649" y="137"/>
                    <a:pt x="475" y="137"/>
                    <a:pt x="300"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任意多边形 18"/>
            <p:cNvSpPr/>
            <p:nvPr/>
          </p:nvSpPr>
          <p:spPr bwMode="auto">
            <a:xfrm flipH="1" flipV="1">
              <a:off x="9810184" y="5251450"/>
              <a:ext cx="1287897" cy="184150"/>
            </a:xfrm>
            <a:custGeom>
              <a:avLst/>
              <a:gdLst>
                <a:gd name="connsiteX0" fmla="*/ 1215785 w 1287897"/>
                <a:gd name="connsiteY0" fmla="*/ 184150 h 184150"/>
                <a:gd name="connsiteX1" fmla="*/ 176809 w 1287897"/>
                <a:gd name="connsiteY1" fmla="*/ 184150 h 184150"/>
                <a:gd name="connsiteX2" fmla="*/ 0 w 1287897"/>
                <a:gd name="connsiteY2" fmla="*/ 54251 h 184150"/>
                <a:gd name="connsiteX3" fmla="*/ 5078 w 1287897"/>
                <a:gd name="connsiteY3" fmla="*/ 0 h 184150"/>
                <a:gd name="connsiteX4" fmla="*/ 78686 w 1287897"/>
                <a:gd name="connsiteY4" fmla="*/ 0 h 184150"/>
                <a:gd name="connsiteX5" fmla="*/ 71406 w 1287897"/>
                <a:gd name="connsiteY5" fmla="*/ 24493 h 184150"/>
                <a:gd name="connsiteX6" fmla="*/ 188102 w 1287897"/>
                <a:gd name="connsiteY6" fmla="*/ 111924 h 184150"/>
                <a:gd name="connsiteX7" fmla="*/ 1196963 w 1287897"/>
                <a:gd name="connsiteY7" fmla="*/ 111924 h 184150"/>
                <a:gd name="connsiteX8" fmla="*/ 1260958 w 1287897"/>
                <a:gd name="connsiteY8" fmla="*/ 115726 h 184150"/>
                <a:gd name="connsiteX9" fmla="*/ 1287308 w 1287897"/>
                <a:gd name="connsiteY9" fmla="*/ 142335 h 184150"/>
                <a:gd name="connsiteX10" fmla="*/ 1264722 w 1287897"/>
                <a:gd name="connsiteY10" fmla="*/ 176547 h 184150"/>
                <a:gd name="connsiteX11" fmla="*/ 1215785 w 1287897"/>
                <a:gd name="connsiteY11" fmla="*/ 18415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97" h="184150">
                  <a:moveTo>
                    <a:pt x="1215785" y="184150"/>
                  </a:moveTo>
                  <a:cubicBezTo>
                    <a:pt x="869460" y="184150"/>
                    <a:pt x="523134" y="184150"/>
                    <a:pt x="176809" y="184150"/>
                  </a:cubicBezTo>
                  <a:cubicBezTo>
                    <a:pt x="80817" y="184150"/>
                    <a:pt x="12352" y="128556"/>
                    <a:pt x="0" y="54251"/>
                  </a:cubicBezTo>
                  <a:lnTo>
                    <a:pt x="5078" y="0"/>
                  </a:lnTo>
                  <a:lnTo>
                    <a:pt x="78686" y="0"/>
                  </a:lnTo>
                  <a:lnTo>
                    <a:pt x="71406" y="24493"/>
                  </a:lnTo>
                  <a:cubicBezTo>
                    <a:pt x="67642" y="77712"/>
                    <a:pt x="112814" y="108123"/>
                    <a:pt x="188102" y="111924"/>
                  </a:cubicBezTo>
                  <a:cubicBezTo>
                    <a:pt x="523134" y="111924"/>
                    <a:pt x="858166" y="111924"/>
                    <a:pt x="1196963" y="111924"/>
                  </a:cubicBezTo>
                  <a:cubicBezTo>
                    <a:pt x="1219549" y="111924"/>
                    <a:pt x="1242136" y="108123"/>
                    <a:pt x="1260958" y="115726"/>
                  </a:cubicBezTo>
                  <a:cubicBezTo>
                    <a:pt x="1272251" y="115726"/>
                    <a:pt x="1287308" y="134733"/>
                    <a:pt x="1287308" y="142335"/>
                  </a:cubicBezTo>
                  <a:cubicBezTo>
                    <a:pt x="1291073" y="153739"/>
                    <a:pt x="1276016" y="172746"/>
                    <a:pt x="1264722" y="176547"/>
                  </a:cubicBezTo>
                  <a:cubicBezTo>
                    <a:pt x="1249664" y="184150"/>
                    <a:pt x="1230842" y="184150"/>
                    <a:pt x="1215785" y="184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endParaRPr lang="zh-CN" altLang="en-US"/>
            </a:p>
          </p:txBody>
        </p:sp>
      </p:grpSp>
      <p:sp>
        <p:nvSpPr>
          <p:cNvPr id="3" name="矩形 2">
            <a:extLst>
              <a:ext uri="{FF2B5EF4-FFF2-40B4-BE49-F238E27FC236}">
                <a16:creationId xmlns:a16="http://schemas.microsoft.com/office/drawing/2014/main" id="{7E24B1B3-064A-4E8E-9CD2-D4DACA219009}"/>
              </a:ext>
            </a:extLst>
          </p:cNvPr>
          <p:cNvSpPr/>
          <p:nvPr/>
        </p:nvSpPr>
        <p:spPr>
          <a:xfrm>
            <a:off x="2579913" y="552759"/>
            <a:ext cx="6445995" cy="1754326"/>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5">
                    <a:lumMod val="60000"/>
                    <a:lumOff val="40000"/>
                  </a:schemeClr>
                </a:solidFill>
                <a:effectLst/>
                <a:latin typeface="+mj-ea"/>
                <a:ea typeface="+mj-ea"/>
              </a:rPr>
              <a:t>读后续写微写作：</a:t>
            </a:r>
            <a:endParaRPr lang="en-US" altLang="zh-CN" sz="5400" b="1" cap="none" spc="0" dirty="0">
              <a:ln w="22225">
                <a:solidFill>
                  <a:schemeClr val="accent2"/>
                </a:solidFill>
                <a:prstDash val="solid"/>
              </a:ln>
              <a:solidFill>
                <a:schemeClr val="accent5">
                  <a:lumMod val="60000"/>
                  <a:lumOff val="40000"/>
                </a:schemeClr>
              </a:solidFill>
              <a:effectLst/>
              <a:latin typeface="+mj-ea"/>
              <a:ea typeface="+mj-ea"/>
            </a:endParaRPr>
          </a:p>
          <a:p>
            <a:pPr algn="ctr"/>
            <a:r>
              <a:rPr lang="zh-CN" altLang="en-US" sz="5400" b="1" cap="none" spc="0" dirty="0">
                <a:ln w="22225">
                  <a:solidFill>
                    <a:schemeClr val="accent2"/>
                  </a:solidFill>
                  <a:prstDash val="solid"/>
                </a:ln>
                <a:solidFill>
                  <a:schemeClr val="accent5">
                    <a:lumMod val="60000"/>
                    <a:lumOff val="40000"/>
                  </a:schemeClr>
                </a:solidFill>
                <a:effectLst/>
                <a:latin typeface="+mj-ea"/>
                <a:ea typeface="+mj-ea"/>
              </a:rPr>
              <a:t>丰富多彩的结尾方式</a:t>
            </a:r>
          </a:p>
        </p:txBody>
      </p:sp>
      <p:sp>
        <p:nvSpPr>
          <p:cNvPr id="15" name="文本框 14">
            <a:extLst>
              <a:ext uri="{FF2B5EF4-FFF2-40B4-BE49-F238E27FC236}">
                <a16:creationId xmlns:a16="http://schemas.microsoft.com/office/drawing/2014/main" id="{AD90350A-0B27-4B10-BD45-D1FE76769A7E}"/>
              </a:ext>
            </a:extLst>
          </p:cNvPr>
          <p:cNvSpPr txBox="1"/>
          <p:nvPr/>
        </p:nvSpPr>
        <p:spPr>
          <a:xfrm>
            <a:off x="2487161" y="2526641"/>
            <a:ext cx="8857083" cy="158812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5400" b="1"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sym typeface="+mn-ea"/>
              </a:rPr>
              <a:t>Micro-writing: T</a:t>
            </a:r>
            <a:r>
              <a:rPr lang="en-US" altLang="zh-CN" sz="5400" b="1" dirty="0">
                <a:solidFill>
                  <a:srgbClr val="7575D1"/>
                </a:solidFill>
                <a:latin typeface="Calibri" panose="020F0502020204030204" charset="0"/>
                <a:ea typeface="微软雅黑" panose="020B0503020204020204" pitchFamily="34" charset="-122"/>
                <a:sym typeface="+mn-ea"/>
              </a:rPr>
              <a:t>o</a:t>
            </a:r>
            <a:r>
              <a:rPr lang="zh-CN" altLang="en-US" sz="5400" b="1" dirty="0">
                <a:solidFill>
                  <a:srgbClr val="7575D1"/>
                </a:solidFill>
                <a:latin typeface="Calibri" panose="020F0502020204030204" charset="0"/>
                <a:ea typeface="微软雅黑" panose="020B0503020204020204" pitchFamily="34" charset="-122"/>
                <a:sym typeface="+mn-ea"/>
              </a:rPr>
              <a:t> </a:t>
            </a:r>
            <a:r>
              <a:rPr lang="en-US" altLang="zh-CN" sz="5400" b="1" dirty="0">
                <a:solidFill>
                  <a:srgbClr val="7575D1"/>
                </a:solidFill>
                <a:latin typeface="Calibri" panose="020F0502020204030204" charset="0"/>
                <a:ea typeface="微软雅黑" panose="020B0503020204020204" pitchFamily="34" charset="-122"/>
                <a:sym typeface="+mn-ea"/>
              </a:rPr>
              <a:t>complete</a:t>
            </a:r>
            <a:r>
              <a:rPr lang="zh-CN" altLang="en-US" sz="5400" b="1" dirty="0">
                <a:solidFill>
                  <a:srgbClr val="7575D1"/>
                </a:solidFill>
                <a:latin typeface="Calibri" panose="020F0502020204030204" charset="0"/>
                <a:ea typeface="微软雅黑" panose="020B0503020204020204" pitchFamily="34" charset="-122"/>
                <a:sym typeface="+mn-ea"/>
              </a:rPr>
              <a:t> </a:t>
            </a:r>
            <a:r>
              <a:rPr lang="en-US" altLang="zh-CN" sz="5400" b="1" dirty="0">
                <a:solidFill>
                  <a:srgbClr val="7575D1"/>
                </a:solidFill>
                <a:latin typeface="Calibri" panose="020F0502020204030204" charset="0"/>
                <a:ea typeface="微软雅黑" panose="020B0503020204020204" pitchFamily="34" charset="-122"/>
                <a:sym typeface="+mn-ea"/>
              </a:rPr>
              <a:t>a</a:t>
            </a:r>
            <a:r>
              <a:rPr lang="zh-CN" altLang="en-US" sz="5400" b="1" dirty="0">
                <a:solidFill>
                  <a:srgbClr val="7575D1"/>
                </a:solidFill>
                <a:latin typeface="Calibri" panose="020F0502020204030204" charset="0"/>
                <a:ea typeface="微软雅黑" panose="020B0503020204020204" pitchFamily="34" charset="-122"/>
                <a:sym typeface="+mn-ea"/>
              </a:rPr>
              <a:t> </a:t>
            </a:r>
            <a:r>
              <a:rPr lang="en-US" altLang="zh-CN" sz="5400" b="1" dirty="0">
                <a:solidFill>
                  <a:srgbClr val="7575D1"/>
                </a:solidFill>
                <a:latin typeface="Calibri" panose="020F0502020204030204" charset="0"/>
                <a:ea typeface="微软雅黑" panose="020B0503020204020204" pitchFamily="34" charset="-122"/>
                <a:sym typeface="+mn-ea"/>
              </a:rPr>
              <a:t>story</a:t>
            </a:r>
            <a:r>
              <a:rPr lang="zh-CN" altLang="en-US" sz="5400" b="1" dirty="0">
                <a:solidFill>
                  <a:srgbClr val="7575D1"/>
                </a:solidFill>
                <a:latin typeface="Calibri" panose="020F0502020204030204" charset="0"/>
                <a:ea typeface="微软雅黑" panose="020B0503020204020204" pitchFamily="34" charset="-122"/>
                <a:sym typeface="+mn-ea"/>
              </a:rPr>
              <a:t> </a:t>
            </a:r>
            <a:r>
              <a:rPr lang="en-US" altLang="zh-CN" sz="5400" b="1" dirty="0">
                <a:solidFill>
                  <a:srgbClr val="7575D1"/>
                </a:solidFill>
                <a:latin typeface="Calibri" panose="020F0502020204030204" charset="0"/>
                <a:ea typeface="微软雅黑" panose="020B0503020204020204" pitchFamily="34" charset="-122"/>
                <a:sym typeface="+mn-ea"/>
              </a:rPr>
              <a:t>with</a:t>
            </a:r>
            <a:r>
              <a:rPr lang="zh-CN" altLang="en-US" sz="5400" b="1" dirty="0">
                <a:solidFill>
                  <a:srgbClr val="7575D1"/>
                </a:solidFill>
                <a:latin typeface="Calibri" panose="020F0502020204030204" charset="0"/>
                <a:ea typeface="微软雅黑" panose="020B0503020204020204" pitchFamily="34" charset="-122"/>
                <a:sym typeface="+mn-ea"/>
              </a:rPr>
              <a:t> </a:t>
            </a:r>
            <a:r>
              <a:rPr lang="en-US" altLang="zh-CN" sz="5400" b="1" dirty="0">
                <a:solidFill>
                  <a:srgbClr val="7575D1"/>
                </a:solidFill>
                <a:latin typeface="Calibri" panose="020F0502020204030204" charset="0"/>
                <a:ea typeface="微软雅黑" panose="020B0503020204020204" pitchFamily="34" charset="-122"/>
                <a:sym typeface="+mn-ea"/>
              </a:rPr>
              <a:t>a</a:t>
            </a:r>
            <a:r>
              <a:rPr lang="zh-CN" altLang="en-US" sz="5400" b="1" dirty="0">
                <a:solidFill>
                  <a:srgbClr val="7575D1"/>
                </a:solidFill>
                <a:latin typeface="Calibri" panose="020F0502020204030204" charset="0"/>
                <a:ea typeface="微软雅黑" panose="020B0503020204020204" pitchFamily="34" charset="-122"/>
                <a:sym typeface="+mn-ea"/>
              </a:rPr>
              <a:t> </a:t>
            </a:r>
            <a:r>
              <a:rPr lang="en-US" altLang="zh-CN" sz="5400" b="1" dirty="0">
                <a:solidFill>
                  <a:srgbClr val="7575D1"/>
                </a:solidFill>
                <a:latin typeface="Calibri" panose="020F0502020204030204" charset="0"/>
                <a:ea typeface="微软雅黑" panose="020B0503020204020204" pitchFamily="34" charset="-122"/>
                <a:sym typeface="+mn-ea"/>
              </a:rPr>
              <a:t>variety</a:t>
            </a:r>
            <a:r>
              <a:rPr lang="zh-CN" altLang="en-US" sz="5400" b="1" dirty="0">
                <a:solidFill>
                  <a:srgbClr val="7575D1"/>
                </a:solidFill>
                <a:latin typeface="Calibri" panose="020F0502020204030204" charset="0"/>
                <a:ea typeface="微软雅黑" panose="020B0503020204020204" pitchFamily="34" charset="-122"/>
                <a:sym typeface="+mn-ea"/>
              </a:rPr>
              <a:t> </a:t>
            </a:r>
            <a:r>
              <a:rPr lang="en-US" altLang="zh-CN" sz="5400" b="1" dirty="0">
                <a:solidFill>
                  <a:srgbClr val="7575D1"/>
                </a:solidFill>
                <a:latin typeface="Calibri" panose="020F0502020204030204" charset="0"/>
                <a:ea typeface="微软雅黑" panose="020B0503020204020204" pitchFamily="34" charset="-122"/>
                <a:sym typeface="+mn-ea"/>
              </a:rPr>
              <a:t>of</a:t>
            </a:r>
            <a:r>
              <a:rPr lang="zh-CN" altLang="en-US" sz="5400" b="1" dirty="0">
                <a:solidFill>
                  <a:srgbClr val="7575D1"/>
                </a:solidFill>
                <a:latin typeface="Calibri" panose="020F0502020204030204" charset="0"/>
                <a:ea typeface="微软雅黑" panose="020B0503020204020204" pitchFamily="34" charset="-122"/>
                <a:sym typeface="+mn-ea"/>
              </a:rPr>
              <a:t> </a:t>
            </a:r>
            <a:r>
              <a:rPr lang="en-US" altLang="zh-CN" sz="5400" b="1" dirty="0">
                <a:solidFill>
                  <a:srgbClr val="7575D1"/>
                </a:solidFill>
                <a:latin typeface="Calibri" panose="020F0502020204030204" charset="0"/>
                <a:ea typeface="微软雅黑" panose="020B0503020204020204" pitchFamily="34" charset="-122"/>
                <a:sym typeface="+mn-ea"/>
              </a:rPr>
              <a:t>endings</a:t>
            </a:r>
            <a:endParaRPr kumimoji="0" lang="zh-CN" altLang="en-US" sz="5400" b="1" i="0" u="none" strike="noStrike" kern="1200" cap="none" spc="0" normalizeH="0" baseline="0" noProof="0" dirty="0">
              <a:ln>
                <a:noFill/>
              </a:ln>
              <a:solidFill>
                <a:srgbClr val="7575D1"/>
              </a:solidFill>
              <a:effectLst/>
              <a:uLnTx/>
              <a:uFillTx/>
              <a:latin typeface="Calibri" panose="020F0502020204030204" charset="0"/>
              <a:ea typeface="微软雅黑" panose="020B0503020204020204" pitchFamily="34" charset="-122"/>
              <a:cs typeface="+mn-cs"/>
            </a:endParaRPr>
          </a:p>
        </p:txBody>
      </p:sp>
      <p:sp>
        <p:nvSpPr>
          <p:cNvPr id="10" name="文本框 9">
            <a:extLst>
              <a:ext uri="{FF2B5EF4-FFF2-40B4-BE49-F238E27FC236}">
                <a16:creationId xmlns:a16="http://schemas.microsoft.com/office/drawing/2014/main" id="{2889D66B-E0C6-43B1-8559-4EBECE45D27F}"/>
              </a:ext>
            </a:extLst>
          </p:cNvPr>
          <p:cNvSpPr txBox="1"/>
          <p:nvPr/>
        </p:nvSpPr>
        <p:spPr>
          <a:xfrm>
            <a:off x="5396403" y="4894051"/>
            <a:ext cx="5822301" cy="584775"/>
          </a:xfrm>
          <a:prstGeom prst="rect">
            <a:avLst/>
          </a:prstGeom>
          <a:noFill/>
        </p:spPr>
        <p:txBody>
          <a:bodyPr wrap="square" rtlCol="0">
            <a:spAutoFit/>
          </a:bodyPr>
          <a:lstStyle/>
          <a:p>
            <a:r>
              <a:rPr lang="zh-CN" altLang="en-US" sz="3200" dirty="0"/>
              <a:t>余杭区树兰高级中学      郭合英</a:t>
            </a:r>
          </a:p>
        </p:txBody>
      </p:sp>
      <p:pic>
        <p:nvPicPr>
          <p:cNvPr id="13" name="图片 12">
            <a:extLst>
              <a:ext uri="{FF2B5EF4-FFF2-40B4-BE49-F238E27FC236}">
                <a16:creationId xmlns:a16="http://schemas.microsoft.com/office/drawing/2014/main" id="{6AFB23CC-647E-471C-849F-93A20F054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1708" y="100398"/>
            <a:ext cx="1816472" cy="1989658"/>
          </a:xfrm>
          <a:prstGeom prst="rect">
            <a:avLst/>
          </a:prstGeom>
        </p:spPr>
      </p:pic>
    </p:spTree>
    <p:extLst>
      <p:ext uri="{BB962C8B-B14F-4D97-AF65-F5344CB8AC3E}">
        <p14:creationId xmlns:p14="http://schemas.microsoft.com/office/powerpoint/2010/main" val="6264802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sp>
        <p:nvSpPr>
          <p:cNvPr id="5" name="矩形 4">
            <a:extLst>
              <a:ext uri="{FF2B5EF4-FFF2-40B4-BE49-F238E27FC236}">
                <a16:creationId xmlns:a16="http://schemas.microsoft.com/office/drawing/2014/main" id="{2CC93047-1308-4026-BA79-276D1843AC97}"/>
              </a:ext>
            </a:extLst>
          </p:cNvPr>
          <p:cNvSpPr/>
          <p:nvPr/>
        </p:nvSpPr>
        <p:spPr>
          <a:xfrm>
            <a:off x="658771" y="165131"/>
            <a:ext cx="10202062" cy="1384995"/>
          </a:xfrm>
          <a:prstGeom prst="rect">
            <a:avLst/>
          </a:prstGeom>
          <a:noFill/>
        </p:spPr>
        <p:txBody>
          <a:bodyPr wrap="square" lIns="91440" tIns="45720" rIns="91440" bIns="45720">
            <a:spAutoFit/>
          </a:bodyPr>
          <a:lstStyle/>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主题升华式结尾：总结归纳文章的主题，用哲理性语言结尾，使文章具有一定的思想性。可以是大家熟悉的名言警句，也可以是自已组织的哲理性语言。</a:t>
            </a:r>
          </a:p>
        </p:txBody>
      </p:sp>
      <p:sp>
        <p:nvSpPr>
          <p:cNvPr id="3" name="文本框 2">
            <a:extLst>
              <a:ext uri="{FF2B5EF4-FFF2-40B4-BE49-F238E27FC236}">
                <a16:creationId xmlns:a16="http://schemas.microsoft.com/office/drawing/2014/main" id="{58343FD2-D744-4518-8718-20B43A11A8AE}"/>
              </a:ext>
            </a:extLst>
          </p:cNvPr>
          <p:cNvSpPr txBox="1"/>
          <p:nvPr/>
        </p:nvSpPr>
        <p:spPr>
          <a:xfrm>
            <a:off x="487362" y="1588668"/>
            <a:ext cx="11134023" cy="4401205"/>
          </a:xfrm>
          <a:prstGeom prst="rect">
            <a:avLst/>
          </a:prstGeom>
          <a:noFill/>
        </p:spPr>
        <p:txBody>
          <a:bodyPr wrap="square" rtlCol="0">
            <a:spAutoFit/>
          </a:bodyPr>
          <a:lstStyle/>
          <a:p>
            <a:r>
              <a:rPr lang="zh-CN" altLang="en-US" sz="2800" dirty="0"/>
              <a:t>高考链接</a:t>
            </a:r>
            <a:r>
              <a:rPr lang="en-US" altLang="zh-CN" sz="2800" dirty="0"/>
              <a:t>---2020</a:t>
            </a:r>
            <a:r>
              <a:rPr lang="zh-CN" altLang="en-US" sz="2800" dirty="0"/>
              <a:t>年</a:t>
            </a:r>
            <a:r>
              <a:rPr lang="en-US" altLang="zh-CN" sz="2800" dirty="0"/>
              <a:t>7</a:t>
            </a:r>
            <a:r>
              <a:rPr lang="zh-CN" altLang="en-US" sz="2800" dirty="0"/>
              <a:t>月浙江高考读后续写</a:t>
            </a:r>
            <a:endParaRPr lang="en-US" altLang="zh-CN" sz="2800" dirty="0"/>
          </a:p>
          <a:p>
            <a:r>
              <a:rPr lang="zh-CN" altLang="en-US" sz="2800" dirty="0"/>
              <a:t>结尾：</a:t>
            </a:r>
            <a:r>
              <a:rPr lang="en-US" altLang="zh-CN" sz="2800" dirty="0">
                <a:latin typeface="Times New Roman" panose="02020603050405020304" pitchFamily="18" charset="0"/>
                <a:cs typeface="Times New Roman" panose="02020603050405020304" pitchFamily="18" charset="0"/>
              </a:rPr>
              <a:t>At that very moment, the helicopter arrived. Catching sight of the helicopter, a ripple of hope creeping into my heart, I yelled out with my all strength, “Here! Help us!” Having found us, the helicopter quickly took action to help us out. So the bear failed to attack us, we were both in  safety. Out of danger, I breathed with relief, hugging my wife tightly. It was the hunger that made the bear have the courage to attack us. It dawns on me that animals are to us what water is to fish. To protect the environment is to protect ourselves. It is time for us to take measures to protect our surroundings and give the bear a safe home. </a:t>
            </a:r>
            <a:endParaRPr lang="zh-CN" altLang="en-US" sz="2800" dirty="0">
              <a:latin typeface="Times New Roman" panose="02020603050405020304" pitchFamily="18" charset="0"/>
              <a:cs typeface="Times New Roman" panose="02020603050405020304" pitchFamily="18" charset="0"/>
            </a:endParaRPr>
          </a:p>
        </p:txBody>
      </p:sp>
      <p:cxnSp>
        <p:nvCxnSpPr>
          <p:cNvPr id="6" name="直接连接符 5">
            <a:extLst>
              <a:ext uri="{FF2B5EF4-FFF2-40B4-BE49-F238E27FC236}">
                <a16:creationId xmlns:a16="http://schemas.microsoft.com/office/drawing/2014/main" id="{065425F6-4C21-46E7-AABB-2A63B8DFC9A0}"/>
              </a:ext>
            </a:extLst>
          </p:cNvPr>
          <p:cNvCxnSpPr>
            <a:cxnSpLocks/>
          </p:cNvCxnSpPr>
          <p:nvPr/>
        </p:nvCxnSpPr>
        <p:spPr>
          <a:xfrm>
            <a:off x="8607381" y="4669301"/>
            <a:ext cx="26639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74F310AB-DD96-4F32-A2C7-80A35D86A24F}"/>
              </a:ext>
            </a:extLst>
          </p:cNvPr>
          <p:cNvCxnSpPr>
            <a:cxnSpLocks/>
          </p:cNvCxnSpPr>
          <p:nvPr/>
        </p:nvCxnSpPr>
        <p:spPr>
          <a:xfrm>
            <a:off x="505584" y="5121221"/>
            <a:ext cx="10836311" cy="499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961C64B7-ABCC-41BB-A24C-D5084C12F966}"/>
              </a:ext>
            </a:extLst>
          </p:cNvPr>
          <p:cNvSpPr txBox="1"/>
          <p:nvPr/>
        </p:nvSpPr>
        <p:spPr>
          <a:xfrm>
            <a:off x="0" y="6133654"/>
            <a:ext cx="11271379" cy="523220"/>
          </a:xfrm>
          <a:prstGeom prst="rect">
            <a:avLst/>
          </a:prstGeom>
          <a:noFill/>
        </p:spPr>
        <p:txBody>
          <a:bodyPr wrap="square" rtlCol="0">
            <a:spAutoFit/>
          </a:bodyPr>
          <a:lstStyle/>
          <a:p>
            <a:r>
              <a:rPr lang="zh-CN" altLang="en-US" sz="2800" dirty="0">
                <a:solidFill>
                  <a:srgbClr val="FF0000"/>
                </a:solidFill>
              </a:rPr>
              <a:t>点评：</a:t>
            </a:r>
            <a:r>
              <a:rPr lang="zh-CN" altLang="en-US" sz="2800" dirty="0"/>
              <a:t>以感悟结尾。通过这件事，作者得到了什么样的人生感悟或启发。</a:t>
            </a:r>
          </a:p>
        </p:txBody>
      </p:sp>
      <p:cxnSp>
        <p:nvCxnSpPr>
          <p:cNvPr id="11" name="直接连接符 10">
            <a:extLst>
              <a:ext uri="{FF2B5EF4-FFF2-40B4-BE49-F238E27FC236}">
                <a16:creationId xmlns:a16="http://schemas.microsoft.com/office/drawing/2014/main" id="{1BE8BAE3-71C8-4B4C-84BA-3EB2057F1D27}"/>
              </a:ext>
            </a:extLst>
          </p:cNvPr>
          <p:cNvCxnSpPr>
            <a:cxnSpLocks/>
          </p:cNvCxnSpPr>
          <p:nvPr/>
        </p:nvCxnSpPr>
        <p:spPr>
          <a:xfrm>
            <a:off x="487362" y="5566496"/>
            <a:ext cx="100495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EC9FE4EC-1D8A-43C8-9664-534D0987343E}"/>
              </a:ext>
            </a:extLst>
          </p:cNvPr>
          <p:cNvCxnSpPr>
            <a:cxnSpLocks/>
          </p:cNvCxnSpPr>
          <p:nvPr/>
        </p:nvCxnSpPr>
        <p:spPr>
          <a:xfrm>
            <a:off x="487362" y="5976226"/>
            <a:ext cx="62962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6731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9" repeatCount="indefinite" fill="hold" display="0">
                  <p:stCondLst>
                    <p:cond delay="indefinite"/>
                  </p:stCondLst>
                  <p:endCondLst>
                    <p:cond evt="onStopAudio" delay="0">
                      <p:tgtEl>
                        <p:sldTgt/>
                      </p:tgtEl>
                    </p:cond>
                  </p:endCondLst>
                </p:cTn>
                <p:tgtEl>
                  <p:spTgt spid="14"/>
                </p:tgtEl>
              </p:cMediaNode>
            </p:audio>
          </p:childTnLst>
        </p:cTn>
      </p:par>
    </p:tnLst>
    <p:bldLst>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椭圆 23">
            <a:extLst>
              <a:ext uri="{FF2B5EF4-FFF2-40B4-BE49-F238E27FC236}">
                <a16:creationId xmlns:a16="http://schemas.microsoft.com/office/drawing/2014/main" id="{8C4886A3-441B-4199-8789-10BB078F7351}"/>
              </a:ext>
            </a:extLst>
          </p:cNvPr>
          <p:cNvSpPr/>
          <p:nvPr/>
        </p:nvSpPr>
        <p:spPr>
          <a:xfrm>
            <a:off x="9526563" y="1385692"/>
            <a:ext cx="2541259" cy="6903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E7218840-7279-45EA-9CE6-4284C339D2A5}"/>
              </a:ext>
            </a:extLst>
          </p:cNvPr>
          <p:cNvSpPr/>
          <p:nvPr/>
        </p:nvSpPr>
        <p:spPr>
          <a:xfrm>
            <a:off x="1137684" y="2743200"/>
            <a:ext cx="2041451" cy="67948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pic>
        <p:nvPicPr>
          <p:cNvPr id="2" name="图片 1">
            <a:extLst>
              <a:ext uri="{FF2B5EF4-FFF2-40B4-BE49-F238E27FC236}">
                <a16:creationId xmlns:a16="http://schemas.microsoft.com/office/drawing/2014/main" id="{0C08C2A1-23B6-4538-A3F1-4137CD1526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8802" y="4467936"/>
            <a:ext cx="3203198" cy="2390064"/>
          </a:xfrm>
          <a:prstGeom prst="rect">
            <a:avLst/>
          </a:prstGeom>
        </p:spPr>
      </p:pic>
      <p:sp>
        <p:nvSpPr>
          <p:cNvPr id="5" name="矩形 4">
            <a:extLst>
              <a:ext uri="{FF2B5EF4-FFF2-40B4-BE49-F238E27FC236}">
                <a16:creationId xmlns:a16="http://schemas.microsoft.com/office/drawing/2014/main" id="{2CC93047-1308-4026-BA79-276D1843AC97}"/>
              </a:ext>
            </a:extLst>
          </p:cNvPr>
          <p:cNvSpPr/>
          <p:nvPr/>
        </p:nvSpPr>
        <p:spPr>
          <a:xfrm>
            <a:off x="524781" y="0"/>
            <a:ext cx="11026517" cy="1384995"/>
          </a:xfrm>
          <a:prstGeom prst="rect">
            <a:avLst/>
          </a:prstGeom>
          <a:noFill/>
        </p:spPr>
        <p:txBody>
          <a:bodyPr wrap="square" lIns="91440" tIns="45720" rIns="91440" bIns="45720">
            <a:spAutoFit/>
          </a:bodyPr>
          <a:lstStyle/>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首尾呼应式结尾：指在开头和结尾的内容上要有着极其密切的关系，</a:t>
            </a:r>
            <a:endPar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是对同一情况做出解释、说明、交代的。呼应可以使文章浑然一体，</a:t>
            </a:r>
            <a:endPar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更具有突出的作用。内容上也要协调一致，前后呼应。</a:t>
            </a:r>
            <a:endParaRPr lang="zh-CN" altLang="en-US" sz="2800" b="1"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3" name="文本框 2">
            <a:extLst>
              <a:ext uri="{FF2B5EF4-FFF2-40B4-BE49-F238E27FC236}">
                <a16:creationId xmlns:a16="http://schemas.microsoft.com/office/drawing/2014/main" id="{6293C4D4-354F-476D-ABF1-FE75BCEBFBBF}"/>
              </a:ext>
            </a:extLst>
          </p:cNvPr>
          <p:cNvSpPr txBox="1"/>
          <p:nvPr/>
        </p:nvSpPr>
        <p:spPr>
          <a:xfrm>
            <a:off x="510073" y="1517418"/>
            <a:ext cx="5300974" cy="3539430"/>
          </a:xfrm>
          <a:prstGeom prst="rect">
            <a:avLst/>
          </a:prstGeom>
          <a:noFill/>
        </p:spPr>
        <p:txBody>
          <a:bodyPr wrap="square" rtlCol="0">
            <a:spAutoFit/>
          </a:bodyPr>
          <a:lstStyle/>
          <a:p>
            <a:r>
              <a:rPr lang="zh-CN" altLang="en-US" sz="2800" dirty="0"/>
              <a:t>高考链接</a:t>
            </a:r>
            <a:r>
              <a:rPr lang="en-US" altLang="zh-CN" sz="2800" dirty="0"/>
              <a:t>---2020</a:t>
            </a:r>
            <a:r>
              <a:rPr lang="zh-CN" altLang="en-US" sz="2800" dirty="0"/>
              <a:t>年</a:t>
            </a:r>
            <a:r>
              <a:rPr lang="en-US" altLang="zh-CN" sz="2800" dirty="0"/>
              <a:t>7</a:t>
            </a:r>
            <a:r>
              <a:rPr lang="zh-CN" altLang="en-US" sz="2800" dirty="0"/>
              <a:t>月浙江高考读后续写</a:t>
            </a:r>
            <a:endParaRPr lang="en-US" altLang="zh-CN" sz="2800" dirty="0"/>
          </a:p>
          <a:p>
            <a:r>
              <a:rPr lang="zh-CN" altLang="en-US" sz="2800" dirty="0"/>
              <a:t>开头</a:t>
            </a:r>
            <a:r>
              <a:rPr lang="en-US" altLang="zh-CN" sz="2800" dirty="0"/>
              <a:t>:</a:t>
            </a:r>
            <a:r>
              <a:rPr lang="zh-CN" altLang="en-US" sz="2800" dirty="0"/>
              <a:t>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One fall</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my wife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Elli</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and I had a single goal</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to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photograph</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polar bears. We were staying at a research camp outside “the polar bear capital of the world”-the town of Churchill in Manitoba</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Canada. </a:t>
            </a:r>
          </a:p>
        </p:txBody>
      </p:sp>
      <p:sp>
        <p:nvSpPr>
          <p:cNvPr id="4" name="文本框 3">
            <a:extLst>
              <a:ext uri="{FF2B5EF4-FFF2-40B4-BE49-F238E27FC236}">
                <a16:creationId xmlns:a16="http://schemas.microsoft.com/office/drawing/2014/main" id="{97D34CC8-E9A8-45BB-9A8F-A6DE20F8E22B}"/>
              </a:ext>
            </a:extLst>
          </p:cNvPr>
          <p:cNvSpPr txBox="1"/>
          <p:nvPr/>
        </p:nvSpPr>
        <p:spPr>
          <a:xfrm>
            <a:off x="5972858" y="1517418"/>
            <a:ext cx="6219142" cy="1384995"/>
          </a:xfrm>
          <a:prstGeom prst="rect">
            <a:avLst/>
          </a:prstGeom>
          <a:noFill/>
        </p:spPr>
        <p:txBody>
          <a:bodyPr wrap="square" rtlCol="0">
            <a:spAutoFit/>
          </a:bodyPr>
          <a:lstStyle/>
          <a:p>
            <a:r>
              <a:rPr lang="zh-CN" altLang="en-US" sz="2800" kern="100" dirty="0">
                <a:effectLst/>
                <a:latin typeface="Times New Roman" panose="02020603050405020304" pitchFamily="18" charset="0"/>
                <a:ea typeface="等线" panose="02010600030101010101" pitchFamily="2" charset="-122"/>
                <a:cs typeface="Times New Roman" panose="02020603050405020304" pitchFamily="18" charset="0"/>
              </a:rPr>
              <a:t>结尾</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1</a:t>
            </a:r>
            <a:r>
              <a:rPr lang="zh-CN" altLang="en-US"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Eventually, we achieved our goal with such an exciting and dangerous experience!</a:t>
            </a:r>
          </a:p>
        </p:txBody>
      </p:sp>
      <p:sp>
        <p:nvSpPr>
          <p:cNvPr id="11" name="文本框 10">
            <a:extLst>
              <a:ext uri="{FF2B5EF4-FFF2-40B4-BE49-F238E27FC236}">
                <a16:creationId xmlns:a16="http://schemas.microsoft.com/office/drawing/2014/main" id="{9BE23F5B-6D6E-45C6-ADFF-B95B8A299A93}"/>
              </a:ext>
            </a:extLst>
          </p:cNvPr>
          <p:cNvSpPr txBox="1"/>
          <p:nvPr/>
        </p:nvSpPr>
        <p:spPr>
          <a:xfrm>
            <a:off x="459010" y="5119039"/>
            <a:ext cx="9237852" cy="1384995"/>
          </a:xfrm>
          <a:prstGeom prst="rect">
            <a:avLst/>
          </a:prstGeom>
          <a:noFill/>
        </p:spPr>
        <p:txBody>
          <a:bodyPr wrap="square">
            <a:spAutoFit/>
          </a:bodyPr>
          <a:lstStyle/>
          <a:p>
            <a:r>
              <a:rPr lang="zh-CN" altLang="en-US" sz="28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点评</a:t>
            </a:r>
            <a:r>
              <a:rPr lang="zh-CN" altLang="en-US"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zh-CN" altLang="en-US" sz="2800" b="1" dirty="0">
                <a:sym typeface="+mn-ea"/>
              </a:rPr>
              <a:t>这篇读后续写的开头写到我的妻子</a:t>
            </a:r>
            <a:r>
              <a:rPr lang="en-US" altLang="zh-CN" sz="2800" b="1" dirty="0">
                <a:sym typeface="+mn-ea"/>
              </a:rPr>
              <a:t>Elli </a:t>
            </a:r>
            <a:r>
              <a:rPr lang="zh-CN" altLang="en-US" sz="2800" b="1" dirty="0">
                <a:sym typeface="+mn-ea"/>
              </a:rPr>
              <a:t>和我有一个目标：去拍北极熊。续写结尾的时候可以写目标的实现，和开头提出的目标首尾呼应，达到深化主题的目的。</a:t>
            </a:r>
            <a:endParaRPr lang="en-US" altLang="zh-CN" sz="2800" b="1" dirty="0">
              <a:sym typeface="+mn-ea"/>
            </a:endParaRPr>
          </a:p>
        </p:txBody>
      </p:sp>
      <p:sp>
        <p:nvSpPr>
          <p:cNvPr id="10" name="文本框 9">
            <a:extLst>
              <a:ext uri="{FF2B5EF4-FFF2-40B4-BE49-F238E27FC236}">
                <a16:creationId xmlns:a16="http://schemas.microsoft.com/office/drawing/2014/main" id="{3EE45454-4EF7-42A9-889F-0F1F5967014A}"/>
              </a:ext>
            </a:extLst>
          </p:cNvPr>
          <p:cNvSpPr txBox="1"/>
          <p:nvPr/>
        </p:nvSpPr>
        <p:spPr>
          <a:xfrm>
            <a:off x="5972858" y="3082941"/>
            <a:ext cx="5791566" cy="1384995"/>
          </a:xfrm>
          <a:prstGeom prst="rect">
            <a:avLst/>
          </a:prstGeom>
          <a:noFill/>
        </p:spPr>
        <p:txBody>
          <a:bodyPr wrap="square" rtlCol="0">
            <a:spAutoFit/>
          </a:bodyPr>
          <a:lstStyle/>
          <a:p>
            <a:r>
              <a:rPr lang="zh-CN" altLang="en-US" sz="2800" kern="100" dirty="0">
                <a:effectLst/>
                <a:latin typeface="Times New Roman" panose="02020603050405020304" pitchFamily="18" charset="0"/>
                <a:ea typeface="等线" panose="02010600030101010101" pitchFamily="2" charset="-122"/>
                <a:cs typeface="Times New Roman" panose="02020603050405020304" pitchFamily="18" charset="0"/>
              </a:rPr>
              <a:t>结尾</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2</a:t>
            </a:r>
            <a:r>
              <a:rPr lang="zh-CN" altLang="en-US"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Though we lost our camp, we got the most valuable things: lots of close photographs of the polar bear!</a:t>
            </a:r>
          </a:p>
        </p:txBody>
      </p:sp>
      <p:cxnSp>
        <p:nvCxnSpPr>
          <p:cNvPr id="16" name="直接连接符 15">
            <a:extLst>
              <a:ext uri="{FF2B5EF4-FFF2-40B4-BE49-F238E27FC236}">
                <a16:creationId xmlns:a16="http://schemas.microsoft.com/office/drawing/2014/main" id="{2149032E-7755-4268-9B0A-BB7D46121D21}"/>
              </a:ext>
            </a:extLst>
          </p:cNvPr>
          <p:cNvCxnSpPr>
            <a:cxnSpLocks/>
          </p:cNvCxnSpPr>
          <p:nvPr/>
        </p:nvCxnSpPr>
        <p:spPr>
          <a:xfrm>
            <a:off x="3391785" y="3307130"/>
            <a:ext cx="20308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395E0F76-50D4-4003-B109-D4CA7CF4D7A1}"/>
              </a:ext>
            </a:extLst>
          </p:cNvPr>
          <p:cNvCxnSpPr>
            <a:cxnSpLocks/>
          </p:cNvCxnSpPr>
          <p:nvPr/>
        </p:nvCxnSpPr>
        <p:spPr>
          <a:xfrm>
            <a:off x="640702" y="3746609"/>
            <a:ext cx="16442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52AB3D20-61DC-4A78-B4C6-E063CE470677}"/>
              </a:ext>
            </a:extLst>
          </p:cNvPr>
          <p:cNvCxnSpPr/>
          <p:nvPr/>
        </p:nvCxnSpPr>
        <p:spPr>
          <a:xfrm flipV="1">
            <a:off x="2573867" y="1855853"/>
            <a:ext cx="6952696" cy="8963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95709A9B-1ECE-48FD-8BBE-2C789D09C841}"/>
              </a:ext>
            </a:extLst>
          </p:cNvPr>
          <p:cNvCxnSpPr>
            <a:cxnSpLocks/>
          </p:cNvCxnSpPr>
          <p:nvPr/>
        </p:nvCxnSpPr>
        <p:spPr>
          <a:xfrm>
            <a:off x="6873829" y="4467936"/>
            <a:ext cx="441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66C395FF-0906-4EE0-A1FC-264E0A0AA79E}"/>
              </a:ext>
            </a:extLst>
          </p:cNvPr>
          <p:cNvCxnSpPr>
            <a:cxnSpLocks/>
          </p:cNvCxnSpPr>
          <p:nvPr/>
        </p:nvCxnSpPr>
        <p:spPr>
          <a:xfrm>
            <a:off x="4241917" y="3373271"/>
            <a:ext cx="3366794" cy="10946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6314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1">
                                            <p:txEl>
                                              <p:pRg st="0" end="0"/>
                                            </p:txEl>
                                          </p:spTgt>
                                        </p:tgtEl>
                                        <p:attrNameLst>
                                          <p:attrName>style.visibility</p:attrName>
                                        </p:attrNameLst>
                                      </p:cBhvr>
                                      <p:to>
                                        <p:strVal val="visible"/>
                                      </p:to>
                                    </p:set>
                                    <p:animEffect transition="in" filter="fade">
                                      <p:cBhvr>
                                        <p:cTn id="75" dur="1000"/>
                                        <p:tgtEl>
                                          <p:spTgt spid="11">
                                            <p:txEl>
                                              <p:pRg st="0" end="0"/>
                                            </p:txEl>
                                          </p:spTgt>
                                        </p:tgtEl>
                                      </p:cBhvr>
                                    </p:animEffect>
                                    <p:anim calcmode="lin" valueType="num">
                                      <p:cBhvr>
                                        <p:cTn id="7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8" repeatCount="indefinite" fill="hold" display="0">
                  <p:stCondLst>
                    <p:cond delay="indefinite"/>
                  </p:stCondLst>
                  <p:endCondLst>
                    <p:cond evt="onStopAudio" delay="0">
                      <p:tgtEl>
                        <p:sldTgt/>
                      </p:tgtEl>
                    </p:cond>
                  </p:endCondLst>
                </p:cTn>
                <p:tgtEl>
                  <p:spTgt spid="14"/>
                </p:tgtEl>
              </p:cMediaNode>
            </p:audio>
          </p:childTnLst>
        </p:cTn>
      </p:par>
    </p:tnLst>
    <p:bldLst>
      <p:bldP spid="24" grpId="0" animBg="1"/>
      <p:bldP spid="13"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a:extLst>
              <a:ext uri="{FF2B5EF4-FFF2-40B4-BE49-F238E27FC236}">
                <a16:creationId xmlns:a16="http://schemas.microsoft.com/office/drawing/2014/main" id="{06E29AFE-28DF-47F0-BD46-7148452442B6}"/>
              </a:ext>
            </a:extLst>
          </p:cNvPr>
          <p:cNvSpPr/>
          <p:nvPr/>
        </p:nvSpPr>
        <p:spPr>
          <a:xfrm>
            <a:off x="6244388" y="4118117"/>
            <a:ext cx="2971801" cy="4812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椭圆 17">
            <a:extLst>
              <a:ext uri="{FF2B5EF4-FFF2-40B4-BE49-F238E27FC236}">
                <a16:creationId xmlns:a16="http://schemas.microsoft.com/office/drawing/2014/main" id="{0A60CE66-02D3-4FA9-BE29-CB0B14803150}"/>
              </a:ext>
            </a:extLst>
          </p:cNvPr>
          <p:cNvSpPr/>
          <p:nvPr/>
        </p:nvSpPr>
        <p:spPr>
          <a:xfrm>
            <a:off x="58152" y="4118118"/>
            <a:ext cx="2105526" cy="4812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C6CD3448-635D-4507-B5B8-283C57DF4C2C}"/>
              </a:ext>
            </a:extLst>
          </p:cNvPr>
          <p:cNvSpPr/>
          <p:nvPr/>
        </p:nvSpPr>
        <p:spPr>
          <a:xfrm>
            <a:off x="6521116" y="3657600"/>
            <a:ext cx="3874168" cy="4812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AF0E69A5-DD97-4538-BEA4-19BC396DC885}"/>
              </a:ext>
            </a:extLst>
          </p:cNvPr>
          <p:cNvSpPr/>
          <p:nvPr/>
        </p:nvSpPr>
        <p:spPr>
          <a:xfrm>
            <a:off x="11358855" y="1949116"/>
            <a:ext cx="389982" cy="4812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862DD6C3-FBF1-4E83-889D-EED58F81F565}"/>
              </a:ext>
            </a:extLst>
          </p:cNvPr>
          <p:cNvSpPr/>
          <p:nvPr/>
        </p:nvSpPr>
        <p:spPr>
          <a:xfrm>
            <a:off x="415171" y="2370221"/>
            <a:ext cx="579521" cy="4512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37EF16BE-6B66-47AC-A522-06AE56B12F8B}"/>
              </a:ext>
            </a:extLst>
          </p:cNvPr>
          <p:cNvSpPr/>
          <p:nvPr/>
        </p:nvSpPr>
        <p:spPr>
          <a:xfrm>
            <a:off x="4352465" y="2340170"/>
            <a:ext cx="2649914" cy="4812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882DAB71-406B-43FB-B532-0837FC019C27}"/>
              </a:ext>
            </a:extLst>
          </p:cNvPr>
          <p:cNvSpPr/>
          <p:nvPr/>
        </p:nvSpPr>
        <p:spPr>
          <a:xfrm>
            <a:off x="10955797" y="2370221"/>
            <a:ext cx="793040" cy="4812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sp>
        <p:nvSpPr>
          <p:cNvPr id="5" name="矩形 4">
            <a:extLst>
              <a:ext uri="{FF2B5EF4-FFF2-40B4-BE49-F238E27FC236}">
                <a16:creationId xmlns:a16="http://schemas.microsoft.com/office/drawing/2014/main" id="{2CC93047-1308-4026-BA79-276D1843AC97}"/>
              </a:ext>
            </a:extLst>
          </p:cNvPr>
          <p:cNvSpPr/>
          <p:nvPr/>
        </p:nvSpPr>
        <p:spPr>
          <a:xfrm>
            <a:off x="359986" y="111601"/>
            <a:ext cx="11527214" cy="1384995"/>
          </a:xfrm>
          <a:prstGeom prst="rect">
            <a:avLst/>
          </a:prstGeom>
          <a:noFill/>
        </p:spPr>
        <p:txBody>
          <a:bodyPr wrap="square" lIns="91440" tIns="45720" rIns="91440" bIns="45720">
            <a:spAutoFit/>
          </a:bodyPr>
          <a:lstStyle/>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悬念式结尾</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文章开头部分，先将疑问悬在那儿，让人念念不忘，存有种种猜想，在蓄积了长时间后，再解开</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悬念</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，写出结局。悬念式结尾方式，可以造成情节的曲折有致</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牢牢地吸引读者，取得出奇制胜的效果。</a:t>
            </a:r>
            <a:endParaRPr lang="zh-CN" altLang="en-US" sz="28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3" name="文本框 2">
            <a:extLst>
              <a:ext uri="{FF2B5EF4-FFF2-40B4-BE49-F238E27FC236}">
                <a16:creationId xmlns:a16="http://schemas.microsoft.com/office/drawing/2014/main" id="{B97739BD-0218-47AC-BBD6-21D23DC42A41}"/>
              </a:ext>
            </a:extLst>
          </p:cNvPr>
          <p:cNvSpPr txBox="1"/>
          <p:nvPr/>
        </p:nvSpPr>
        <p:spPr>
          <a:xfrm>
            <a:off x="396561" y="1511420"/>
            <a:ext cx="11695655" cy="4401205"/>
          </a:xfrm>
          <a:prstGeom prst="rect">
            <a:avLst/>
          </a:prstGeom>
          <a:noFill/>
        </p:spPr>
        <p:txBody>
          <a:bodyPr wrap="square" rtlCol="0">
            <a:spAutoFit/>
          </a:bodyPr>
          <a:lstStyle/>
          <a:p>
            <a:pPr lvl="0">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高考链接</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---2020</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月浙江高考读后续写</a:t>
            </a:r>
            <a:endPar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lvl="0">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结尾</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lang="en-US" altLang="zh-CN" sz="2800" b="1" i="1" dirty="0">
                <a:latin typeface="Times New Roman" panose="02020603050405020304" pitchFamily="18" charset="0"/>
                <a:cs typeface="Times New Roman" panose="02020603050405020304" pitchFamily="18" charset="0"/>
              </a:rPr>
              <a:t>At that very moment, the helicopter arrived. </a:t>
            </a:r>
            <a:r>
              <a:rPr lang="en-US" altLang="zh-CN" sz="2800" dirty="0">
                <a:latin typeface="Times New Roman" panose="02020603050405020304" pitchFamily="18" charset="0"/>
                <a:cs typeface="Times New Roman" panose="02020603050405020304" pitchFamily="18" charset="0"/>
              </a:rPr>
              <a:t>One of the rescuers with a gun ran to the roaring bear, firing a bullet at it. It fell down to the ground, dead. We were </a:t>
            </a:r>
            <a:r>
              <a:rPr lang="en-US" altLang="zh-CN" sz="2800" u="sng" dirty="0">
                <a:latin typeface="Times New Roman" panose="02020603050405020304" pitchFamily="18" charset="0"/>
                <a:cs typeface="Times New Roman" panose="02020603050405020304" pitchFamily="18" charset="0"/>
              </a:rPr>
              <a:t>safe</a:t>
            </a:r>
            <a:r>
              <a:rPr lang="en-US" altLang="zh-CN" sz="2800" dirty="0">
                <a:latin typeface="Times New Roman" panose="02020603050405020304" pitchFamily="18" charset="0"/>
                <a:cs typeface="Times New Roman" panose="02020603050405020304" pitchFamily="18" charset="0"/>
              </a:rPr>
              <a:t>. However, looking at “the dead bear”, </a:t>
            </a:r>
            <a:r>
              <a:rPr lang="en-US" altLang="zh-CN" sz="2800" u="sng" dirty="0">
                <a:latin typeface="Times New Roman" panose="02020603050405020304" pitchFamily="18" charset="0"/>
                <a:cs typeface="Times New Roman" panose="02020603050405020304" pitchFamily="18" charset="0"/>
              </a:rPr>
              <a:t>Elli</a:t>
            </a:r>
            <a:r>
              <a:rPr lang="en-US" altLang="zh-CN" sz="2800" dirty="0">
                <a:latin typeface="Times New Roman" panose="02020603050405020304" pitchFamily="18" charset="0"/>
                <a:cs typeface="Times New Roman" panose="02020603050405020304" pitchFamily="18" charset="0"/>
              </a:rPr>
              <a:t> couldn’t resisted sobbing. Her happiness gave way to sorrow. The rescuer seemingly related to her, grinning with delight and told her that the bear wasn’t really dead and it just </a:t>
            </a:r>
          </a:p>
          <a:p>
            <a:pPr lvl="0">
              <a:defRPr/>
            </a:pPr>
            <a:r>
              <a:rPr lang="en-US" altLang="zh-CN" sz="2800" dirty="0">
                <a:latin typeface="Times New Roman" panose="02020603050405020304" pitchFamily="18" charset="0"/>
                <a:cs typeface="Times New Roman" panose="02020603050405020304" pitchFamily="18" charset="0"/>
              </a:rPr>
              <a:t>fell asleep. Actually, the bullet was just “ </a:t>
            </a:r>
            <a:r>
              <a:rPr lang="en-US" altLang="zh-CN" sz="28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a drugged medicine </a:t>
            </a:r>
            <a:r>
              <a:rPr lang="en-US" altLang="zh-CN" sz="2800" dirty="0">
                <a:latin typeface="Times New Roman" panose="02020603050405020304" pitchFamily="18" charset="0"/>
                <a:cs typeface="Times New Roman" panose="02020603050405020304" pitchFamily="18" charset="0"/>
              </a:rPr>
              <a:t>”. Hearing this, so happy were we that we took advantage of the chance to take some photos. We determined to make use of the photos to call on more persons to protect  the earth's environment.</a:t>
            </a:r>
            <a:endParaRPr lang="en-US" altLang="zh-CN" sz="2800" dirty="0"/>
          </a:p>
        </p:txBody>
      </p:sp>
      <p:sp>
        <p:nvSpPr>
          <p:cNvPr id="15" name="对话气泡: 圆角矩形 14">
            <a:extLst>
              <a:ext uri="{FF2B5EF4-FFF2-40B4-BE49-F238E27FC236}">
                <a16:creationId xmlns:a16="http://schemas.microsoft.com/office/drawing/2014/main" id="{0801D120-1762-43F5-89B9-E42A17EEE971}"/>
              </a:ext>
            </a:extLst>
          </p:cNvPr>
          <p:cNvSpPr/>
          <p:nvPr/>
        </p:nvSpPr>
        <p:spPr>
          <a:xfrm>
            <a:off x="7002379" y="1444613"/>
            <a:ext cx="2213810" cy="89555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FF0000"/>
                </a:solidFill>
              </a:rPr>
              <a:t>设悬念</a:t>
            </a:r>
          </a:p>
        </p:txBody>
      </p:sp>
      <p:sp>
        <p:nvSpPr>
          <p:cNvPr id="21" name="对话气泡: 圆角矩形 20">
            <a:extLst>
              <a:ext uri="{FF2B5EF4-FFF2-40B4-BE49-F238E27FC236}">
                <a16:creationId xmlns:a16="http://schemas.microsoft.com/office/drawing/2014/main" id="{D8C47B45-601E-4BFC-8998-117ADFF6381B}"/>
              </a:ext>
            </a:extLst>
          </p:cNvPr>
          <p:cNvSpPr/>
          <p:nvPr/>
        </p:nvSpPr>
        <p:spPr>
          <a:xfrm>
            <a:off x="3888205" y="4237123"/>
            <a:ext cx="2105526" cy="131144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FF0000"/>
                </a:solidFill>
              </a:rPr>
              <a:t>解悬念</a:t>
            </a:r>
          </a:p>
        </p:txBody>
      </p:sp>
      <p:sp>
        <p:nvSpPr>
          <p:cNvPr id="22" name="文本框 21">
            <a:extLst>
              <a:ext uri="{FF2B5EF4-FFF2-40B4-BE49-F238E27FC236}">
                <a16:creationId xmlns:a16="http://schemas.microsoft.com/office/drawing/2014/main" id="{C95DDC94-0DBB-4AE3-A01C-62203658998D}"/>
              </a:ext>
            </a:extLst>
          </p:cNvPr>
          <p:cNvSpPr txBox="1"/>
          <p:nvPr/>
        </p:nvSpPr>
        <p:spPr>
          <a:xfrm>
            <a:off x="243681" y="5822813"/>
            <a:ext cx="11282572" cy="954107"/>
          </a:xfrm>
          <a:prstGeom prst="rect">
            <a:avLst/>
          </a:prstGeom>
          <a:noFill/>
        </p:spPr>
        <p:txBody>
          <a:bodyPr wrap="square" rtlCol="0">
            <a:spAutoFit/>
          </a:bodyPr>
          <a:lstStyle/>
          <a:p>
            <a:r>
              <a:rPr lang="zh-CN" altLang="en-US" sz="2800" dirty="0">
                <a:solidFill>
                  <a:srgbClr val="FF0000"/>
                </a:solidFill>
              </a:rPr>
              <a:t>点评：</a:t>
            </a:r>
            <a:r>
              <a:rPr lang="zh-CN" altLang="en-US" sz="2800" dirty="0"/>
              <a:t>由 “</a:t>
            </a:r>
            <a:r>
              <a:rPr lang="en-US" altLang="zh-CN" sz="2800" dirty="0"/>
              <a:t>a gun         fire          dead </a:t>
            </a:r>
            <a:r>
              <a:rPr lang="zh-CN" altLang="en-US" sz="2800" dirty="0"/>
              <a:t>”设置悬念，让人以为熊被打死了，然后解开悬念，射出的只是“ </a:t>
            </a:r>
            <a:r>
              <a:rPr lang="en-US" altLang="zh-CN" sz="2800" dirty="0"/>
              <a:t>a drugged medicine</a:t>
            </a:r>
            <a:r>
              <a:rPr lang="zh-CN" altLang="en-US" sz="2800" dirty="0"/>
              <a:t> ”给人虚惊一场。</a:t>
            </a:r>
          </a:p>
        </p:txBody>
      </p:sp>
      <p:cxnSp>
        <p:nvCxnSpPr>
          <p:cNvPr id="26" name="直接箭头连接符 25">
            <a:extLst>
              <a:ext uri="{FF2B5EF4-FFF2-40B4-BE49-F238E27FC236}">
                <a16:creationId xmlns:a16="http://schemas.microsoft.com/office/drawing/2014/main" id="{F7631317-D822-4528-BDBF-A304FC7B0A42}"/>
              </a:ext>
            </a:extLst>
          </p:cNvPr>
          <p:cNvCxnSpPr>
            <a:cxnSpLocks/>
          </p:cNvCxnSpPr>
          <p:nvPr/>
        </p:nvCxnSpPr>
        <p:spPr>
          <a:xfrm>
            <a:off x="3152274" y="6193597"/>
            <a:ext cx="49329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9C23A57C-B0D6-44D2-9D3B-8E08F63256E6}"/>
              </a:ext>
            </a:extLst>
          </p:cNvPr>
          <p:cNvCxnSpPr>
            <a:cxnSpLocks/>
          </p:cNvCxnSpPr>
          <p:nvPr/>
        </p:nvCxnSpPr>
        <p:spPr>
          <a:xfrm>
            <a:off x="4447674" y="6193597"/>
            <a:ext cx="49329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1102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0" repeatCount="indefinite" fill="hold" display="0">
                  <p:stCondLst>
                    <p:cond delay="indefinite"/>
                  </p:stCondLst>
                  <p:endCondLst>
                    <p:cond evt="onStopAudio" delay="0">
                      <p:tgtEl>
                        <p:sldTgt/>
                      </p:tgtEl>
                    </p:cond>
                  </p:endCondLst>
                </p:cTn>
                <p:tgtEl>
                  <p:spTgt spid="14"/>
                </p:tgtEl>
              </p:cMediaNode>
            </p:audio>
          </p:childTnLst>
        </p:cTn>
      </p:par>
    </p:tnLst>
    <p:bldLst>
      <p:bldP spid="20" grpId="0" animBg="1"/>
      <p:bldP spid="18" grpId="0" animBg="1"/>
      <p:bldP spid="16" grpId="0" animBg="1"/>
      <p:bldP spid="7" grpId="0" animBg="1"/>
      <p:bldP spid="8" grpId="0" animBg="1"/>
      <p:bldP spid="10" grpId="0" animBg="1"/>
      <p:bldP spid="12" grpId="0" animBg="1"/>
      <p:bldP spid="3" grpId="0"/>
      <p:bldP spid="15" grpId="0" animBg="1"/>
      <p:bldP spid="21"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a:extLst>
              <a:ext uri="{FF2B5EF4-FFF2-40B4-BE49-F238E27FC236}">
                <a16:creationId xmlns:a16="http://schemas.microsoft.com/office/drawing/2014/main" id="{91ED282B-BEA5-4EF8-857B-B3A2180E976A}"/>
              </a:ext>
            </a:extLst>
          </p:cNvPr>
          <p:cNvSpPr/>
          <p:nvPr/>
        </p:nvSpPr>
        <p:spPr>
          <a:xfrm>
            <a:off x="2182169" y="4964513"/>
            <a:ext cx="2291643" cy="4704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pic>
        <p:nvPicPr>
          <p:cNvPr id="2" name="图片 1">
            <a:extLst>
              <a:ext uri="{FF2B5EF4-FFF2-40B4-BE49-F238E27FC236}">
                <a16:creationId xmlns:a16="http://schemas.microsoft.com/office/drawing/2014/main" id="{0C08C2A1-23B6-4538-A3F1-4137CD1526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9140" y="5594873"/>
            <a:ext cx="1692860" cy="1263127"/>
          </a:xfrm>
          <a:prstGeom prst="rect">
            <a:avLst/>
          </a:prstGeom>
        </p:spPr>
      </p:pic>
      <p:sp>
        <p:nvSpPr>
          <p:cNvPr id="5" name="矩形 4">
            <a:extLst>
              <a:ext uri="{FF2B5EF4-FFF2-40B4-BE49-F238E27FC236}">
                <a16:creationId xmlns:a16="http://schemas.microsoft.com/office/drawing/2014/main" id="{2CC93047-1308-4026-BA79-276D1843AC97}"/>
              </a:ext>
            </a:extLst>
          </p:cNvPr>
          <p:cNvSpPr/>
          <p:nvPr/>
        </p:nvSpPr>
        <p:spPr>
          <a:xfrm>
            <a:off x="600252" y="107766"/>
            <a:ext cx="10457445" cy="1384995"/>
          </a:xfrm>
          <a:prstGeom prst="rect">
            <a:avLst/>
          </a:prstGeom>
          <a:noFill/>
        </p:spPr>
        <p:txBody>
          <a:bodyPr wrap="square" lIns="91440" tIns="45720" rIns="91440" bIns="45720">
            <a:spAutoFit/>
          </a:bodyPr>
          <a:lstStyle/>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留白式结尾：第一种结局留白   在写作中的作用就是留下让读者</a:t>
            </a:r>
            <a:endPar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思考参与情景的空间  是一种加深主题的手法给了想象空间又在前</a:t>
            </a:r>
            <a:endPar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文中有所提示 ；第二种是情节留白让读者自由补白随意想象。</a:t>
            </a:r>
            <a:endParaRPr lang="zh-CN" altLang="en-US" sz="2800" b="1"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8" name="文本框 7">
            <a:extLst>
              <a:ext uri="{FF2B5EF4-FFF2-40B4-BE49-F238E27FC236}">
                <a16:creationId xmlns:a16="http://schemas.microsoft.com/office/drawing/2014/main" id="{FC2AD208-F22F-4256-96EA-2CA7EABDB6E8}"/>
              </a:ext>
            </a:extLst>
          </p:cNvPr>
          <p:cNvSpPr txBox="1"/>
          <p:nvPr/>
        </p:nvSpPr>
        <p:spPr>
          <a:xfrm>
            <a:off x="484655" y="1520878"/>
            <a:ext cx="11151481" cy="3970318"/>
          </a:xfrm>
          <a:prstGeom prst="rect">
            <a:avLst/>
          </a:prstGeom>
          <a:noFill/>
        </p:spPr>
        <p:txBody>
          <a:bodyPr wrap="square">
            <a:spAutoFit/>
          </a:bodyPr>
          <a:lstStyle/>
          <a:p>
            <a:r>
              <a:rPr lang="zh-CN" altLang="en-US" sz="2800" dirty="0"/>
              <a:t>高考链接</a:t>
            </a:r>
            <a:r>
              <a:rPr lang="en-US" altLang="zh-CN" sz="2800" dirty="0"/>
              <a:t>---2020</a:t>
            </a:r>
            <a:r>
              <a:rPr lang="zh-CN" altLang="en-US" sz="2800" dirty="0"/>
              <a:t>年</a:t>
            </a:r>
            <a:r>
              <a:rPr lang="en-US" altLang="zh-CN" sz="2800" dirty="0"/>
              <a:t>7</a:t>
            </a:r>
            <a:r>
              <a:rPr lang="zh-CN" altLang="en-US" sz="2800" dirty="0"/>
              <a:t>月浙江高考读后续写</a:t>
            </a:r>
            <a:endParaRPr lang="en-US" altLang="zh-CN" sz="2800" dirty="0"/>
          </a:p>
          <a:p>
            <a:r>
              <a:rPr lang="zh-CN" altLang="en-US" sz="2800" dirty="0"/>
              <a:t>结尾：</a:t>
            </a:r>
            <a:r>
              <a:rPr lang="en-US" altLang="zh-CN" sz="2800" dirty="0">
                <a:latin typeface="Times New Roman" panose="02020603050405020304" pitchFamily="18" charset="0"/>
                <a:cs typeface="Times New Roman" panose="02020603050405020304" pitchFamily="18" charset="0"/>
              </a:rPr>
              <a:t>At that very moment, the helicopter arrived. Shocked by the </a:t>
            </a:r>
            <a:r>
              <a:rPr lang="en-US" altLang="zh-CN" sz="2800" u="sng" dirty="0">
                <a:latin typeface="Times New Roman" panose="02020603050405020304" pitchFamily="18" charset="0"/>
                <a:cs typeface="Times New Roman" panose="02020603050405020304" pitchFamily="18" charset="0"/>
              </a:rPr>
              <a:t>noise</a:t>
            </a:r>
            <a:r>
              <a:rPr lang="en-US" altLang="zh-CN" sz="2800" dirty="0">
                <a:latin typeface="Times New Roman" panose="02020603050405020304" pitchFamily="18" charset="0"/>
                <a:cs typeface="Times New Roman" panose="02020603050405020304" pitchFamily="18" charset="0"/>
              </a:rPr>
              <a:t>, the bear stopped and turned around, seeing the persons equipped with the guns, and he ran away, disappearing in the woods as if he knew who they were. We finally got our breath and </a:t>
            </a:r>
            <a:r>
              <a:rPr lang="en-US" altLang="zh-CN" sz="2800" u="sng" dirty="0">
                <a:latin typeface="Times New Roman" panose="02020603050405020304" pitchFamily="18" charset="0"/>
                <a:cs typeface="Times New Roman" panose="02020603050405020304" pitchFamily="18" charset="0"/>
              </a:rPr>
              <a:t>Elli</a:t>
            </a:r>
            <a:r>
              <a:rPr lang="en-US" altLang="zh-CN" sz="2800" dirty="0">
                <a:latin typeface="Times New Roman" panose="02020603050405020304" pitchFamily="18" charset="0"/>
                <a:cs typeface="Times New Roman" panose="02020603050405020304" pitchFamily="18" charset="0"/>
              </a:rPr>
              <a:t> and I embraced tightly with still pounding hearts. After we calmed down, the local persons told us that the bears were losing their homes and food because of human activities and climate changes. On the way back home, I checked the precious pictures in the camera, lost in thought. This experience would be remembered forever. </a:t>
            </a:r>
          </a:p>
        </p:txBody>
      </p:sp>
      <p:cxnSp>
        <p:nvCxnSpPr>
          <p:cNvPr id="15" name="直接连接符 14">
            <a:extLst>
              <a:ext uri="{FF2B5EF4-FFF2-40B4-BE49-F238E27FC236}">
                <a16:creationId xmlns:a16="http://schemas.microsoft.com/office/drawing/2014/main" id="{8CEE944B-E8BD-4D10-83FF-5370DD5E0A21}"/>
              </a:ext>
            </a:extLst>
          </p:cNvPr>
          <p:cNvCxnSpPr>
            <a:cxnSpLocks/>
          </p:cNvCxnSpPr>
          <p:nvPr/>
        </p:nvCxnSpPr>
        <p:spPr>
          <a:xfrm>
            <a:off x="797938" y="5463079"/>
            <a:ext cx="102376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9CDED794-D006-4889-874A-57086A4A1D5D}"/>
              </a:ext>
            </a:extLst>
          </p:cNvPr>
          <p:cNvSpPr txBox="1"/>
          <p:nvPr/>
        </p:nvSpPr>
        <p:spPr>
          <a:xfrm>
            <a:off x="484655" y="5674635"/>
            <a:ext cx="10688637" cy="954107"/>
          </a:xfrm>
          <a:prstGeom prst="rect">
            <a:avLst/>
          </a:prstGeom>
          <a:noFill/>
        </p:spPr>
        <p:txBody>
          <a:bodyPr wrap="square" rtlCol="0">
            <a:spAutoFit/>
          </a:bodyPr>
          <a:lstStyle/>
          <a:p>
            <a:r>
              <a:rPr lang="zh-CN" altLang="en-US" sz="2800" dirty="0">
                <a:solidFill>
                  <a:srgbClr val="FF0000"/>
                </a:solidFill>
              </a:rPr>
              <a:t>点评</a:t>
            </a:r>
            <a:r>
              <a:rPr lang="zh-CN" altLang="en-US" dirty="0"/>
              <a:t>：</a:t>
            </a:r>
            <a:r>
              <a:rPr lang="zh-CN" altLang="en-US" sz="2800" dirty="0"/>
              <a:t>“</a:t>
            </a:r>
            <a:r>
              <a:rPr lang="en-US" altLang="zh-CN" sz="2800" dirty="0"/>
              <a:t>lost in thought</a:t>
            </a:r>
            <a:r>
              <a:rPr lang="zh-CN" altLang="en-US" sz="2800" dirty="0"/>
              <a:t>” 给读者留下想象空间：到底是当地人的话让他陷入了沉思呢还是此次死里逃生的经历让他陷入了沉思呢？</a:t>
            </a:r>
          </a:p>
        </p:txBody>
      </p:sp>
      <p:cxnSp>
        <p:nvCxnSpPr>
          <p:cNvPr id="10" name="直接连接符 9">
            <a:extLst>
              <a:ext uri="{FF2B5EF4-FFF2-40B4-BE49-F238E27FC236}">
                <a16:creationId xmlns:a16="http://schemas.microsoft.com/office/drawing/2014/main" id="{B7C165BA-8345-450E-8311-B3F0F7C60105}"/>
              </a:ext>
            </a:extLst>
          </p:cNvPr>
          <p:cNvCxnSpPr>
            <a:cxnSpLocks/>
          </p:cNvCxnSpPr>
          <p:nvPr/>
        </p:nvCxnSpPr>
        <p:spPr>
          <a:xfrm>
            <a:off x="3030279" y="4955166"/>
            <a:ext cx="80274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458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14"/>
                </p:tgtEl>
              </p:cMediaNode>
            </p:audio>
          </p:childTnLst>
        </p:cTn>
      </p:par>
    </p:tnLst>
    <p:bldLst>
      <p:bldP spid="17" grpId="0" animBg="1"/>
      <p:bldP spid="8"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C08C2A1-23B6-4538-A3F1-4137CD152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262" y="4942830"/>
            <a:ext cx="2566737" cy="1915169"/>
          </a:xfrm>
          <a:prstGeom prst="rect">
            <a:avLst/>
          </a:prstGeom>
        </p:spPr>
      </p:pic>
      <p:sp>
        <p:nvSpPr>
          <p:cNvPr id="5" name="矩形 4">
            <a:extLst>
              <a:ext uri="{FF2B5EF4-FFF2-40B4-BE49-F238E27FC236}">
                <a16:creationId xmlns:a16="http://schemas.microsoft.com/office/drawing/2014/main" id="{2CC93047-1308-4026-BA79-276D1843AC97}"/>
              </a:ext>
            </a:extLst>
          </p:cNvPr>
          <p:cNvSpPr/>
          <p:nvPr/>
        </p:nvSpPr>
        <p:spPr>
          <a:xfrm>
            <a:off x="487363" y="131264"/>
            <a:ext cx="10037568" cy="954107"/>
          </a:xfrm>
          <a:prstGeom prst="rect">
            <a:avLst/>
          </a:prstGeom>
          <a:noFill/>
        </p:spPr>
        <p:txBody>
          <a:bodyPr wrap="square" lIns="91440" tIns="45720" rIns="91440" bIns="45720">
            <a:spAutoFit/>
          </a:bodyPr>
          <a:lstStyle/>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对话式结尾：很显然是以对话方式结尾，但前提是需要立意佳，</a:t>
            </a:r>
            <a:endPar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否则会弄巧成拙。</a:t>
            </a:r>
            <a:endPar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4582F9CC-4064-4892-B32B-BA0FF69081E0}"/>
              </a:ext>
            </a:extLst>
          </p:cNvPr>
          <p:cNvSpPr txBox="1"/>
          <p:nvPr/>
        </p:nvSpPr>
        <p:spPr>
          <a:xfrm>
            <a:off x="654760" y="1182231"/>
            <a:ext cx="11160251"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高考链接</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---2020</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月浙江高考读后续写</a:t>
            </a:r>
            <a:endPar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lvl="0">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结尾：</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that very moment, the helicopter arrived. The sound of it lit up our mind and we both took a deep breath. The bear was arrested into a cage and we were rescued successfully. I embraced my wife tightly, </a:t>
            </a:r>
            <a:r>
              <a:rPr lang="en-US" altLang="zh-CN" sz="2800" dirty="0">
                <a:solidFill>
                  <a:prstClr val="black"/>
                </a:solidFill>
                <a:latin typeface="Times New Roman" panose="02020603050405020304" pitchFamily="18" charset="0"/>
                <a:cs typeface="Times New Roman" panose="02020603050405020304" pitchFamily="18" charset="0"/>
              </a:rPr>
              <a:t>saying “Honey, don’t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worry, and we are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safe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now.”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Elli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answered with tears welling up in her eyes,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“Yes, but the animals are losing their homes. </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Returning home, we should post the </a:t>
            </a:r>
            <a:r>
              <a:rPr lang="en-US" altLang="zh-CN" sz="2800"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pictures</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of the bears on the Moments to appeal to more people to protect our surroundings to give the animals safe homes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lang="zh-CN" altLang="en-US" dirty="0"/>
          </a:p>
        </p:txBody>
      </p:sp>
      <p:cxnSp>
        <p:nvCxnSpPr>
          <p:cNvPr id="7" name="直接连接符 6">
            <a:extLst>
              <a:ext uri="{FF2B5EF4-FFF2-40B4-BE49-F238E27FC236}">
                <a16:creationId xmlns:a16="http://schemas.microsoft.com/office/drawing/2014/main" id="{B85D1892-7A81-4C08-8CCF-B7952B0C0145}"/>
              </a:ext>
            </a:extLst>
          </p:cNvPr>
          <p:cNvCxnSpPr>
            <a:cxnSpLocks/>
          </p:cNvCxnSpPr>
          <p:nvPr/>
        </p:nvCxnSpPr>
        <p:spPr>
          <a:xfrm>
            <a:off x="654760" y="3367012"/>
            <a:ext cx="10967745" cy="240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F7645A65-A362-423C-9F64-4EA4A2E957C7}"/>
              </a:ext>
            </a:extLst>
          </p:cNvPr>
          <p:cNvCxnSpPr>
            <a:cxnSpLocks/>
          </p:cNvCxnSpPr>
          <p:nvPr/>
        </p:nvCxnSpPr>
        <p:spPr>
          <a:xfrm>
            <a:off x="654760" y="3845815"/>
            <a:ext cx="109677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07377C42-A3C9-4DEF-91F8-3BCFDAC0E8DD}"/>
              </a:ext>
            </a:extLst>
          </p:cNvPr>
          <p:cNvCxnSpPr>
            <a:cxnSpLocks/>
          </p:cNvCxnSpPr>
          <p:nvPr/>
        </p:nvCxnSpPr>
        <p:spPr>
          <a:xfrm>
            <a:off x="738981" y="4254889"/>
            <a:ext cx="108835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D907A16-3886-4ED4-9262-5037D6DE03B4}"/>
              </a:ext>
            </a:extLst>
          </p:cNvPr>
          <p:cNvCxnSpPr>
            <a:cxnSpLocks/>
          </p:cNvCxnSpPr>
          <p:nvPr/>
        </p:nvCxnSpPr>
        <p:spPr>
          <a:xfrm>
            <a:off x="654760" y="4721661"/>
            <a:ext cx="96923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DB3290E4-DFDA-49FC-9E39-5BC600DE5447}"/>
              </a:ext>
            </a:extLst>
          </p:cNvPr>
          <p:cNvSpPr txBox="1"/>
          <p:nvPr/>
        </p:nvSpPr>
        <p:spPr>
          <a:xfrm>
            <a:off x="654760" y="5130734"/>
            <a:ext cx="6311524" cy="523220"/>
          </a:xfrm>
          <a:prstGeom prst="rect">
            <a:avLst/>
          </a:prstGeom>
          <a:noFill/>
        </p:spPr>
        <p:txBody>
          <a:bodyPr wrap="square" rtlCol="0">
            <a:spAutoFit/>
          </a:bodyPr>
          <a:lstStyle/>
          <a:p>
            <a:r>
              <a:rPr lang="zh-CN" altLang="en-US" sz="2800" dirty="0">
                <a:solidFill>
                  <a:srgbClr val="FF0000"/>
                </a:solidFill>
                <a:latin typeface="+mj-ea"/>
                <a:ea typeface="+mj-ea"/>
              </a:rPr>
              <a:t>点评：</a:t>
            </a:r>
            <a:r>
              <a:rPr lang="zh-CN" altLang="en-US" sz="2800" dirty="0">
                <a:latin typeface="+mj-ea"/>
                <a:ea typeface="+mj-ea"/>
              </a:rPr>
              <a:t>以对话方式结尾，而且立意佳。</a:t>
            </a:r>
          </a:p>
        </p:txBody>
      </p:sp>
    </p:spTree>
    <p:extLst>
      <p:ext uri="{BB962C8B-B14F-4D97-AF65-F5344CB8AC3E}">
        <p14:creationId xmlns:p14="http://schemas.microsoft.com/office/powerpoint/2010/main" val="14489134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sp>
        <p:nvSpPr>
          <p:cNvPr id="5" name="矩形 4">
            <a:extLst>
              <a:ext uri="{FF2B5EF4-FFF2-40B4-BE49-F238E27FC236}">
                <a16:creationId xmlns:a16="http://schemas.microsoft.com/office/drawing/2014/main" id="{2CC93047-1308-4026-BA79-276D1843AC97}"/>
              </a:ext>
            </a:extLst>
          </p:cNvPr>
          <p:cNvSpPr/>
          <p:nvPr/>
        </p:nvSpPr>
        <p:spPr>
          <a:xfrm>
            <a:off x="658771" y="165131"/>
            <a:ext cx="10335294" cy="954107"/>
          </a:xfrm>
          <a:prstGeom prst="rect">
            <a:avLst/>
          </a:prstGeom>
          <a:noFill/>
        </p:spPr>
        <p:txBody>
          <a:bodyPr wrap="square" lIns="91440" tIns="45720" rIns="91440" bIns="45720">
            <a:spAutoFit/>
          </a:bodyPr>
          <a:lstStyle/>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回忆式结尾：顾名思义就是以回忆的方式结尾。它能深化文章主旨</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突出作者的思想</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烘托出温暖的氛围</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更能感染读者</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产生共鸣</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endParaRPr lang="zh-CN" altLang="en-US" sz="28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6" name="文本框 5">
            <a:extLst>
              <a:ext uri="{FF2B5EF4-FFF2-40B4-BE49-F238E27FC236}">
                <a16:creationId xmlns:a16="http://schemas.microsoft.com/office/drawing/2014/main" id="{DFCA710B-88C3-4FBD-A5D2-9BA766CE82E9}"/>
              </a:ext>
            </a:extLst>
          </p:cNvPr>
          <p:cNvSpPr txBox="1"/>
          <p:nvPr/>
        </p:nvSpPr>
        <p:spPr>
          <a:xfrm>
            <a:off x="539942" y="1285894"/>
            <a:ext cx="11219667"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高考链接</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---2020</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月浙江高考读后续写</a:t>
            </a:r>
            <a:endPar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lvl="0">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结尾</a:t>
            </a:r>
            <a:r>
              <a:rPr lang="zh-CN" altLang="en-US" sz="2800" dirty="0">
                <a:solidFill>
                  <a:prstClr val="black"/>
                </a:solidFill>
                <a:latin typeface="Calibri"/>
                <a:ea typeface="宋体" panose="02010600030101010101" pitchFamily="2" charset="-122"/>
                <a:sym typeface="Wingdings" panose="05000000000000000000" pitchFamily="2" charset="2"/>
              </a:rPr>
              <a:t>：</a:t>
            </a:r>
            <a:r>
              <a:rPr lang="en-US" altLang="zh-CN" sz="2800" dirty="0">
                <a:solidFill>
                  <a:prstClr val="black"/>
                </a:solidFill>
                <a:latin typeface="Calibri"/>
                <a:ea typeface="宋体" panose="02010600030101010101" pitchFamily="2" charset="-122"/>
                <a:sym typeface="Wingdings" panose="05000000000000000000" pitchFamily="2" charset="2"/>
              </a:rPr>
              <a:t>… </a:t>
            </a:r>
            <a:r>
              <a:rPr lang="en-US" altLang="zh-CN" sz="2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The fact was that we were </a:t>
            </a:r>
            <a:r>
              <a:rPr lang="en-US" altLang="zh-CN" sz="2800" u="sng"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safe</a:t>
            </a:r>
            <a:r>
              <a:rPr lang="en-US" altLang="zh-CN" sz="2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But now, every time I saw the </a:t>
            </a:r>
            <a:r>
              <a:rPr lang="en-US" altLang="zh-CN" sz="2800" u="sng"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pictures </a:t>
            </a:r>
            <a:r>
              <a:rPr lang="en-US" altLang="zh-CN" sz="2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in my camera, my heart pounded quickly. The breathtaking scene suggested itself to me: The hungry bear was throwing itself at us with roar. The thought of the scene pained me. It was time to take measures to protect our surroundings to give animals a peaceful and safe home.</a:t>
            </a:r>
            <a:endParaRPr lang="zh-CN" altLang="en-US" sz="2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7" name="直接连接符 6">
            <a:extLst>
              <a:ext uri="{FF2B5EF4-FFF2-40B4-BE49-F238E27FC236}">
                <a16:creationId xmlns:a16="http://schemas.microsoft.com/office/drawing/2014/main" id="{3A80BF43-725E-425E-823E-F0A4990FEB94}"/>
              </a:ext>
            </a:extLst>
          </p:cNvPr>
          <p:cNvCxnSpPr>
            <a:cxnSpLocks/>
          </p:cNvCxnSpPr>
          <p:nvPr/>
        </p:nvCxnSpPr>
        <p:spPr>
          <a:xfrm>
            <a:off x="603124" y="3067680"/>
            <a:ext cx="109857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A1D1434A-7E21-4D4D-A7B0-55D4BFED93DD}"/>
              </a:ext>
            </a:extLst>
          </p:cNvPr>
          <p:cNvCxnSpPr>
            <a:cxnSpLocks/>
          </p:cNvCxnSpPr>
          <p:nvPr/>
        </p:nvCxnSpPr>
        <p:spPr>
          <a:xfrm>
            <a:off x="7662978" y="2624722"/>
            <a:ext cx="34693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782C5DFE-BC14-4D98-A5C5-D3BDB5D71204}"/>
              </a:ext>
            </a:extLst>
          </p:cNvPr>
          <p:cNvSpPr txBox="1"/>
          <p:nvPr/>
        </p:nvSpPr>
        <p:spPr>
          <a:xfrm>
            <a:off x="3083442" y="4187111"/>
            <a:ext cx="8442251" cy="1384995"/>
          </a:xfrm>
          <a:prstGeom prst="rect">
            <a:avLst/>
          </a:prstGeom>
          <a:noFill/>
        </p:spPr>
        <p:txBody>
          <a:bodyPr wrap="square" rtlCol="0">
            <a:spAutoFit/>
          </a:bodyPr>
          <a:lstStyle/>
          <a:p>
            <a:r>
              <a:rPr lang="zh-CN" altLang="en-US" sz="2800" dirty="0">
                <a:solidFill>
                  <a:srgbClr val="FF0000"/>
                </a:solidFill>
                <a:latin typeface="+mj-ea"/>
                <a:ea typeface="+mj-ea"/>
              </a:rPr>
              <a:t>点评：</a:t>
            </a:r>
            <a:r>
              <a:rPr lang="zh-CN" altLang="en-US" sz="2800" dirty="0">
                <a:latin typeface="+mj-ea"/>
                <a:ea typeface="+mj-ea"/>
              </a:rPr>
              <a:t>以回忆的方式结尾，让情景再现，从而引出主题：是时候采取措施保护环境，给动物们一个宁静安全的家园。</a:t>
            </a:r>
          </a:p>
        </p:txBody>
      </p:sp>
      <p:pic>
        <p:nvPicPr>
          <p:cNvPr id="17" name="图片 16" descr="C:\Users\Administrator.USER-20190605LU\Desktop\水墨石头.png水墨石头">
            <a:extLst>
              <a:ext uri="{FF2B5EF4-FFF2-40B4-BE49-F238E27FC236}">
                <a16:creationId xmlns:a16="http://schemas.microsoft.com/office/drawing/2014/main" id="{4E5EA111-3F04-47AA-9604-61684163927E}"/>
              </a:ext>
            </a:extLst>
          </p:cNvPr>
          <p:cNvPicPr>
            <a:picLocks noChangeAspect="1"/>
          </p:cNvPicPr>
          <p:nvPr/>
        </p:nvPicPr>
        <p:blipFill rotWithShape="1">
          <a:blip r:embed="rId6"/>
          <a:srcRect l="1" t="16076" r="2325"/>
          <a:stretch/>
        </p:blipFill>
        <p:spPr>
          <a:xfrm>
            <a:off x="1" y="4444413"/>
            <a:ext cx="3551273" cy="2413588"/>
          </a:xfrm>
          <a:prstGeom prst="rect">
            <a:avLst/>
          </a:prstGeom>
        </p:spPr>
      </p:pic>
      <p:cxnSp>
        <p:nvCxnSpPr>
          <p:cNvPr id="9" name="直接连接符 8">
            <a:extLst>
              <a:ext uri="{FF2B5EF4-FFF2-40B4-BE49-F238E27FC236}">
                <a16:creationId xmlns:a16="http://schemas.microsoft.com/office/drawing/2014/main" id="{D7B3BA0F-11C8-455A-950D-149F575EE290}"/>
              </a:ext>
            </a:extLst>
          </p:cNvPr>
          <p:cNvCxnSpPr>
            <a:cxnSpLocks/>
          </p:cNvCxnSpPr>
          <p:nvPr/>
        </p:nvCxnSpPr>
        <p:spPr>
          <a:xfrm>
            <a:off x="637730" y="3514060"/>
            <a:ext cx="50532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0831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repeatCount="indefinite" fill="hold" display="0">
                  <p:stCondLst>
                    <p:cond delay="indefinite"/>
                  </p:stCondLst>
                  <p:endCondLst>
                    <p:cond evt="onStopAudio" delay="0">
                      <p:tgtEl>
                        <p:sldTgt/>
                      </p:tgtEl>
                    </p:cond>
                  </p:endCondLst>
                </p:cTn>
                <p:tgtEl>
                  <p:spTgt spid="14"/>
                </p:tgtEl>
              </p:cMediaNode>
            </p:audio>
          </p:childTnLst>
        </p:cTn>
      </p:par>
    </p:tnLst>
    <p:bldLst>
      <p:bldP spid="6"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pic>
        <p:nvPicPr>
          <p:cNvPr id="2" name="图片 1">
            <a:extLst>
              <a:ext uri="{FF2B5EF4-FFF2-40B4-BE49-F238E27FC236}">
                <a16:creationId xmlns:a16="http://schemas.microsoft.com/office/drawing/2014/main" id="{0C08C2A1-23B6-4538-A3F1-4137CD1526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7353" y="5082363"/>
            <a:ext cx="2614646" cy="1775636"/>
          </a:xfrm>
          <a:prstGeom prst="rect">
            <a:avLst/>
          </a:prstGeom>
        </p:spPr>
      </p:pic>
      <p:sp>
        <p:nvSpPr>
          <p:cNvPr id="5" name="矩形 4">
            <a:extLst>
              <a:ext uri="{FF2B5EF4-FFF2-40B4-BE49-F238E27FC236}">
                <a16:creationId xmlns:a16="http://schemas.microsoft.com/office/drawing/2014/main" id="{2CC93047-1308-4026-BA79-276D1843AC97}"/>
              </a:ext>
            </a:extLst>
          </p:cNvPr>
          <p:cNvSpPr/>
          <p:nvPr/>
        </p:nvSpPr>
        <p:spPr>
          <a:xfrm>
            <a:off x="243681" y="0"/>
            <a:ext cx="11719248" cy="1384995"/>
          </a:xfrm>
          <a:prstGeom prst="rect">
            <a:avLst/>
          </a:prstGeom>
          <a:noFill/>
        </p:spPr>
        <p:txBody>
          <a:bodyPr wrap="square" lIns="91440" tIns="45720" rIns="91440" bIns="45720">
            <a:spAutoFit/>
          </a:bodyPr>
          <a:lstStyle/>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欧亨利式结尾：在文章情节结尾时突然让人物的心理情境发生出人意料的变化，或使主人公命运陡然逆转，出现意想不到的结果，既在意料之外，又在情理之中，给人以出乎意料的感觉，又不得不承认他的合情合理。</a:t>
            </a:r>
            <a:endParaRPr lang="zh-CN" altLang="en-US" sz="2800" b="1"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6" name="文本框 5">
            <a:extLst>
              <a:ext uri="{FF2B5EF4-FFF2-40B4-BE49-F238E27FC236}">
                <a16:creationId xmlns:a16="http://schemas.microsoft.com/office/drawing/2014/main" id="{3A112C0D-0138-4FD7-880C-4EA5ADDD4E46}"/>
              </a:ext>
            </a:extLst>
          </p:cNvPr>
          <p:cNvSpPr txBox="1"/>
          <p:nvPr/>
        </p:nvSpPr>
        <p:spPr>
          <a:xfrm>
            <a:off x="380566" y="1384995"/>
            <a:ext cx="11442839"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高考链接</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---2020</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月浙江高考读后续写</a:t>
            </a:r>
            <a:endPar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lvl="0">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结尾：</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that very moment, the helicopter arrived. The rescuers shouted that we should keep a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safe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distance from the bear. Then we dragged ourselves away from  the dangerous animal, less worried. In a flash, they arrived quickly, only to find that the bear had relieved its anger possibly due to the garlic bread. They dropped their jaws in amazement and tried to compose </a:t>
            </a:r>
            <a:r>
              <a:rPr lang="en-US" altLang="zh-CN" sz="2800" dirty="0">
                <a:solidFill>
                  <a:prstClr val="black"/>
                </a:solidFill>
                <a:latin typeface="Times New Roman" panose="02020603050405020304" pitchFamily="18" charset="0"/>
                <a:cs typeface="Times New Roman" panose="02020603050405020304" pitchFamily="18" charset="0"/>
              </a:rPr>
              <a:t>us down. </a:t>
            </a:r>
            <a:r>
              <a:rPr lang="en-US" altLang="zh-CN" sz="2800" u="sng" dirty="0">
                <a:solidFill>
                  <a:prstClr val="black"/>
                </a:solidFill>
                <a:latin typeface="Times New Roman" panose="02020603050405020304" pitchFamily="18" charset="0"/>
                <a:cs typeface="Times New Roman" panose="02020603050405020304" pitchFamily="18" charset="0"/>
              </a:rPr>
              <a:t>Elli</a:t>
            </a:r>
            <a:r>
              <a:rPr lang="en-US" altLang="zh-CN" sz="2800" dirty="0">
                <a:solidFill>
                  <a:prstClr val="black"/>
                </a:solidFill>
                <a:latin typeface="Times New Roman" panose="02020603050405020304" pitchFamily="18" charset="0"/>
                <a:cs typeface="Times New Roman" panose="02020603050405020304" pitchFamily="18" charset="0"/>
              </a:rPr>
              <a:t> and I hugged each other, joyful tears streaming down our faces!  Eventually</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we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shared the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pictures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with</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rescuers</a:t>
            </a: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in return for their timely help</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cxnSp>
        <p:nvCxnSpPr>
          <p:cNvPr id="7" name="直接连接符 6">
            <a:extLst>
              <a:ext uri="{FF2B5EF4-FFF2-40B4-BE49-F238E27FC236}">
                <a16:creationId xmlns:a16="http://schemas.microsoft.com/office/drawing/2014/main" id="{D45266E0-9FDD-43B5-9327-7DEADFFAD3AA}"/>
              </a:ext>
            </a:extLst>
          </p:cNvPr>
          <p:cNvCxnSpPr>
            <a:cxnSpLocks/>
          </p:cNvCxnSpPr>
          <p:nvPr/>
        </p:nvCxnSpPr>
        <p:spPr>
          <a:xfrm>
            <a:off x="487363" y="3583566"/>
            <a:ext cx="104854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4F0DF6C2-650D-47C7-BBE6-C40C267A9BB4}"/>
              </a:ext>
            </a:extLst>
          </p:cNvPr>
          <p:cNvCxnSpPr>
            <a:cxnSpLocks/>
          </p:cNvCxnSpPr>
          <p:nvPr/>
        </p:nvCxnSpPr>
        <p:spPr>
          <a:xfrm>
            <a:off x="6432698" y="3163374"/>
            <a:ext cx="52312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F48F90FD-B3C0-41D4-91B1-62B8F4EC776E}"/>
              </a:ext>
            </a:extLst>
          </p:cNvPr>
          <p:cNvSpPr txBox="1"/>
          <p:nvPr/>
        </p:nvSpPr>
        <p:spPr>
          <a:xfrm>
            <a:off x="335943" y="4944889"/>
            <a:ext cx="9626764" cy="1384995"/>
          </a:xfrm>
          <a:prstGeom prst="rect">
            <a:avLst/>
          </a:prstGeom>
          <a:noFill/>
        </p:spPr>
        <p:txBody>
          <a:bodyPr wrap="square" rtlCol="0">
            <a:spAutoFit/>
          </a:bodyPr>
          <a:lstStyle/>
          <a:p>
            <a:r>
              <a:rPr lang="zh-CN" altLang="en-US" sz="2800" dirty="0">
                <a:solidFill>
                  <a:srgbClr val="FF0000"/>
                </a:solidFill>
              </a:rPr>
              <a:t>点评</a:t>
            </a:r>
            <a:r>
              <a:rPr lang="zh-CN" altLang="en-US" dirty="0">
                <a:solidFill>
                  <a:srgbClr val="FF0000"/>
                </a:solidFill>
              </a:rPr>
              <a:t>：</a:t>
            </a:r>
            <a:r>
              <a:rPr lang="zh-CN" altLang="en-US" sz="2800" dirty="0"/>
              <a:t>营救人员本来是来救他们的，但出乎意料的是，当他们赶到现场时，夫妻已经安然无恙了。他们两个已经用自己的“大蒜面包”救了自己，这既在意料之外，又在情理之中。</a:t>
            </a:r>
          </a:p>
        </p:txBody>
      </p:sp>
    </p:spTree>
    <p:extLst>
      <p:ext uri="{BB962C8B-B14F-4D97-AF65-F5344CB8AC3E}">
        <p14:creationId xmlns:p14="http://schemas.microsoft.com/office/powerpoint/2010/main" val="41635339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14"/>
                </p:tgtEl>
              </p:cMediaNode>
            </p:audio>
          </p:childTnLst>
        </p:cTn>
      </p:par>
    </p:tnLst>
    <p:bldLst>
      <p:bldP spid="6"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pic>
        <p:nvPicPr>
          <p:cNvPr id="2" name="图片 1">
            <a:extLst>
              <a:ext uri="{FF2B5EF4-FFF2-40B4-BE49-F238E27FC236}">
                <a16:creationId xmlns:a16="http://schemas.microsoft.com/office/drawing/2014/main" id="{0C08C2A1-23B6-4538-A3F1-4137CD1526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8008" y="5349894"/>
            <a:ext cx="1995377" cy="1508106"/>
          </a:xfrm>
          <a:prstGeom prst="rect">
            <a:avLst/>
          </a:prstGeom>
        </p:spPr>
      </p:pic>
      <p:sp>
        <p:nvSpPr>
          <p:cNvPr id="5" name="矩形 4">
            <a:extLst>
              <a:ext uri="{FF2B5EF4-FFF2-40B4-BE49-F238E27FC236}">
                <a16:creationId xmlns:a16="http://schemas.microsoft.com/office/drawing/2014/main" id="{2CC93047-1308-4026-BA79-276D1843AC97}"/>
              </a:ext>
            </a:extLst>
          </p:cNvPr>
          <p:cNvSpPr/>
          <p:nvPr/>
        </p:nvSpPr>
        <p:spPr>
          <a:xfrm>
            <a:off x="243681" y="19993"/>
            <a:ext cx="11856591" cy="1508105"/>
          </a:xfrm>
          <a:prstGeom prst="rect">
            <a:avLst/>
          </a:prstGeom>
          <a:noFill/>
        </p:spPr>
        <p:txBody>
          <a:bodyPr wrap="square" lIns="91440" tIns="45720" rIns="91440" bIns="45720">
            <a:spAutoFit/>
          </a:bodyPr>
          <a:lstStyle/>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画面定格式结尾</a:t>
            </a:r>
            <a:r>
              <a:rPr lang="zh-CN" altLang="en-US" sz="36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以特定的画面结尾。这个画面既可以是开头画面的</a:t>
            </a:r>
            <a:endPar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r>
              <a:rPr lang="zh-CN" altLang="en-US" sz="2800" b="1" cap="none" spc="0"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再现（相同画面再现，要么给人“物是人非”的沧桑感，渲染</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悲凉的气氛，</a:t>
            </a:r>
            <a:endPar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r>
              <a:rPr lang="zh-CN" altLang="en-US" sz="2800" b="1" cap="none" spc="0"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要么给人大团圆的喜庆感），也可以是</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其它</a:t>
            </a:r>
            <a:r>
              <a:rPr lang="zh-CN" altLang="en-US" sz="2800" b="1" cap="none" spc="0"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的画面，映衬人物当时的心情。</a:t>
            </a:r>
            <a:endParaRPr lang="zh-CN" altLang="en-US" sz="28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3" name="文本框 2">
            <a:extLst>
              <a:ext uri="{FF2B5EF4-FFF2-40B4-BE49-F238E27FC236}">
                <a16:creationId xmlns:a16="http://schemas.microsoft.com/office/drawing/2014/main" id="{D1D5E99C-144B-4745-AB37-B3FF6703D50A}"/>
              </a:ext>
            </a:extLst>
          </p:cNvPr>
          <p:cNvSpPr txBox="1"/>
          <p:nvPr/>
        </p:nvSpPr>
        <p:spPr>
          <a:xfrm>
            <a:off x="425701" y="5721430"/>
            <a:ext cx="10939191" cy="954107"/>
          </a:xfrm>
          <a:prstGeom prst="rect">
            <a:avLst/>
          </a:prstGeom>
          <a:noFill/>
        </p:spPr>
        <p:txBody>
          <a:bodyPr wrap="square" rtlCol="0">
            <a:spAutoFit/>
          </a:bodyPr>
          <a:lstStyle/>
          <a:p>
            <a:r>
              <a:rPr lang="zh-CN" altLang="en-US" sz="2800" dirty="0">
                <a:solidFill>
                  <a:srgbClr val="FF0000"/>
                </a:solidFill>
              </a:rPr>
              <a:t>点评</a:t>
            </a:r>
            <a:r>
              <a:rPr lang="zh-CN" altLang="en-US" dirty="0">
                <a:solidFill>
                  <a:srgbClr val="FF0000"/>
                </a:solidFill>
              </a:rPr>
              <a:t>：</a:t>
            </a:r>
            <a:r>
              <a:rPr lang="zh-CN" altLang="en-US" sz="2800" dirty="0"/>
              <a:t>结尾将画面定格在“躺在飞机上，眼睛盯着窗外飘忽不定的云”，映衬了此时的心情是受惊吓之后的“心有余悸”。</a:t>
            </a:r>
          </a:p>
        </p:txBody>
      </p:sp>
      <p:sp>
        <p:nvSpPr>
          <p:cNvPr id="9" name="文本框 8">
            <a:extLst>
              <a:ext uri="{FF2B5EF4-FFF2-40B4-BE49-F238E27FC236}">
                <a16:creationId xmlns:a16="http://schemas.microsoft.com/office/drawing/2014/main" id="{7D2DCC63-A2C3-4E55-BA4F-F7CA047DA0E9}"/>
              </a:ext>
            </a:extLst>
          </p:cNvPr>
          <p:cNvSpPr txBox="1"/>
          <p:nvPr/>
        </p:nvSpPr>
        <p:spPr>
          <a:xfrm>
            <a:off x="542236" y="1673236"/>
            <a:ext cx="11107528"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高考链接</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---2020</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月浙江高考读后续写</a:t>
            </a:r>
            <a:endPar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结尾：</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that very moment, the helicopter arrived. With a heavy load taken off my mind, </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I bit my lips tightly to hold  back my tears, gripped Elli’s hands tightly and </a:t>
            </a:r>
            <a:r>
              <a:rPr lang="en-US" altLang="zh-CN" sz="2800"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ran</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into the helicopter. Unable to stand the tremendous deafening </a:t>
            </a:r>
            <a:r>
              <a:rPr lang="en-US" altLang="zh-CN" sz="2800"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noises</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from the helicopter, the bear escaped from my camp. Meanwhile, I lay on the plane with my heart pounding violently, eyes fixed on drifting cloud out of the window. Had it not been for the prompt rescue, I would have been a ghost, drifting in the air like the cloud. What a narrow escape!</a:t>
            </a:r>
            <a:endParaRPr lang="zh-CN" altLang="en-US" dirty="0"/>
          </a:p>
        </p:txBody>
      </p:sp>
      <p:cxnSp>
        <p:nvCxnSpPr>
          <p:cNvPr id="10" name="直接连接符 9">
            <a:extLst>
              <a:ext uri="{FF2B5EF4-FFF2-40B4-BE49-F238E27FC236}">
                <a16:creationId xmlns:a16="http://schemas.microsoft.com/office/drawing/2014/main" id="{B650CDFC-96DF-493D-9EDC-D4D92EE5D2C3}"/>
              </a:ext>
            </a:extLst>
          </p:cNvPr>
          <p:cNvCxnSpPr>
            <a:cxnSpLocks/>
          </p:cNvCxnSpPr>
          <p:nvPr/>
        </p:nvCxnSpPr>
        <p:spPr>
          <a:xfrm>
            <a:off x="2394136" y="4322323"/>
            <a:ext cx="89295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8B0C25FF-9941-4C2F-A541-C76DF265ECA8}"/>
              </a:ext>
            </a:extLst>
          </p:cNvPr>
          <p:cNvCxnSpPr>
            <a:cxnSpLocks/>
          </p:cNvCxnSpPr>
          <p:nvPr/>
        </p:nvCxnSpPr>
        <p:spPr>
          <a:xfrm>
            <a:off x="658771" y="4726360"/>
            <a:ext cx="47213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CD756014-7650-4E2A-98F1-68AC673AA06B}"/>
              </a:ext>
            </a:extLst>
          </p:cNvPr>
          <p:cNvCxnSpPr>
            <a:cxnSpLocks/>
          </p:cNvCxnSpPr>
          <p:nvPr/>
        </p:nvCxnSpPr>
        <p:spPr>
          <a:xfrm>
            <a:off x="5803642" y="4726360"/>
            <a:ext cx="564762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DCE14C7-ED70-4FD7-98C0-C9ED41E4ECFF}"/>
              </a:ext>
            </a:extLst>
          </p:cNvPr>
          <p:cNvCxnSpPr>
            <a:cxnSpLocks/>
          </p:cNvCxnSpPr>
          <p:nvPr/>
        </p:nvCxnSpPr>
        <p:spPr>
          <a:xfrm>
            <a:off x="658771" y="5152508"/>
            <a:ext cx="10518566"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箭头: 右弧形 19">
            <a:extLst>
              <a:ext uri="{FF2B5EF4-FFF2-40B4-BE49-F238E27FC236}">
                <a16:creationId xmlns:a16="http://schemas.microsoft.com/office/drawing/2014/main" id="{33E17845-BF9C-47C4-8E49-61D7ACA8696A}"/>
              </a:ext>
            </a:extLst>
          </p:cNvPr>
          <p:cNvSpPr/>
          <p:nvPr/>
        </p:nvSpPr>
        <p:spPr>
          <a:xfrm>
            <a:off x="11364892" y="4247209"/>
            <a:ext cx="442625" cy="54775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对话气泡: 椭圆形 20">
            <a:extLst>
              <a:ext uri="{FF2B5EF4-FFF2-40B4-BE49-F238E27FC236}">
                <a16:creationId xmlns:a16="http://schemas.microsoft.com/office/drawing/2014/main" id="{ADAE652D-D994-4D35-ABB9-0F4904378C21}"/>
              </a:ext>
            </a:extLst>
          </p:cNvPr>
          <p:cNvSpPr/>
          <p:nvPr/>
        </p:nvSpPr>
        <p:spPr>
          <a:xfrm>
            <a:off x="6613452" y="2933407"/>
            <a:ext cx="2732568" cy="897939"/>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t>画面</a:t>
            </a:r>
          </a:p>
        </p:txBody>
      </p:sp>
      <p:sp>
        <p:nvSpPr>
          <p:cNvPr id="22" name="心形 21">
            <a:extLst>
              <a:ext uri="{FF2B5EF4-FFF2-40B4-BE49-F238E27FC236}">
                <a16:creationId xmlns:a16="http://schemas.microsoft.com/office/drawing/2014/main" id="{C4FE1D9A-2216-4849-B46B-F9A0481A23AC}"/>
              </a:ext>
            </a:extLst>
          </p:cNvPr>
          <p:cNvSpPr/>
          <p:nvPr/>
        </p:nvSpPr>
        <p:spPr>
          <a:xfrm>
            <a:off x="7231974" y="4297544"/>
            <a:ext cx="2122968" cy="1508106"/>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t>心情</a:t>
            </a:r>
          </a:p>
        </p:txBody>
      </p:sp>
      <p:cxnSp>
        <p:nvCxnSpPr>
          <p:cNvPr id="16" name="直接连接符 15">
            <a:extLst>
              <a:ext uri="{FF2B5EF4-FFF2-40B4-BE49-F238E27FC236}">
                <a16:creationId xmlns:a16="http://schemas.microsoft.com/office/drawing/2014/main" id="{06922A9E-523C-4746-869B-FC8A40D674D0}"/>
              </a:ext>
            </a:extLst>
          </p:cNvPr>
          <p:cNvCxnSpPr>
            <a:cxnSpLocks/>
          </p:cNvCxnSpPr>
          <p:nvPr/>
        </p:nvCxnSpPr>
        <p:spPr>
          <a:xfrm>
            <a:off x="542236" y="5557282"/>
            <a:ext cx="1214375"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3279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4" repeatCount="indefinite" fill="hold" display="0">
                  <p:stCondLst>
                    <p:cond delay="indefinite"/>
                  </p:stCondLst>
                  <p:endCondLst>
                    <p:cond evt="onStopAudio" delay="0">
                      <p:tgtEl>
                        <p:sldTgt/>
                      </p:tgtEl>
                    </p:cond>
                  </p:endCondLst>
                </p:cTn>
                <p:tgtEl>
                  <p:spTgt spid="14"/>
                </p:tgtEl>
              </p:cMediaNode>
            </p:audio>
          </p:childTnLst>
        </p:cTn>
      </p:par>
    </p:tnLst>
    <p:bldLst>
      <p:bldP spid="3" grpId="0"/>
      <p:bldP spid="9" grpId="0"/>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sp>
        <p:nvSpPr>
          <p:cNvPr id="2" name="文本框 1">
            <a:extLst>
              <a:ext uri="{FF2B5EF4-FFF2-40B4-BE49-F238E27FC236}">
                <a16:creationId xmlns:a16="http://schemas.microsoft.com/office/drawing/2014/main" id="{ECA163A6-498D-46EE-B106-6494188BBD97}"/>
              </a:ext>
            </a:extLst>
          </p:cNvPr>
          <p:cNvSpPr txBox="1"/>
          <p:nvPr/>
        </p:nvSpPr>
        <p:spPr>
          <a:xfrm>
            <a:off x="2528813" y="189161"/>
            <a:ext cx="5700787" cy="523220"/>
          </a:xfrm>
          <a:prstGeom prst="rect">
            <a:avLst/>
          </a:prstGeom>
          <a:noFill/>
        </p:spPr>
        <p:txBody>
          <a:bodyPr wrap="square" rtlCol="0">
            <a:spAutoFit/>
          </a:bodyPr>
          <a:lstStyle/>
          <a:p>
            <a:r>
              <a:rPr lang="zh-CN" altLang="en-US" sz="2800" b="1" dirty="0"/>
              <a:t>判断下面段落采用了哪种结尾方式？</a:t>
            </a:r>
          </a:p>
        </p:txBody>
      </p:sp>
      <p:sp>
        <p:nvSpPr>
          <p:cNvPr id="3" name="文本框 2">
            <a:extLst>
              <a:ext uri="{FF2B5EF4-FFF2-40B4-BE49-F238E27FC236}">
                <a16:creationId xmlns:a16="http://schemas.microsoft.com/office/drawing/2014/main" id="{1E69C7DA-DE57-4E1F-B4F7-2F94846253C0}"/>
              </a:ext>
            </a:extLst>
          </p:cNvPr>
          <p:cNvSpPr txBox="1"/>
          <p:nvPr/>
        </p:nvSpPr>
        <p:spPr>
          <a:xfrm>
            <a:off x="487363" y="1818167"/>
            <a:ext cx="11112758" cy="3970318"/>
          </a:xfrm>
          <a:prstGeom prst="rect">
            <a:avLst/>
          </a:prstGeom>
          <a:noFill/>
        </p:spPr>
        <p:txBody>
          <a:bodyPr wrap="square" rtlCol="0">
            <a:spAutoFit/>
          </a:bodyPr>
          <a:lstStyle/>
          <a:p>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that very moment, the helicopter arrived. </a:t>
            </a:r>
            <a:r>
              <a:rPr lang="en-US" altLang="zh-CN" sz="2800" dirty="0"/>
              <a:t>The loud </a:t>
            </a:r>
            <a:r>
              <a:rPr lang="en-US" altLang="zh-CN" sz="2800" u="sng" dirty="0"/>
              <a:t>noise</a:t>
            </a:r>
            <a:r>
              <a:rPr lang="en-US" altLang="zh-CN" sz="2800" dirty="0"/>
              <a:t> from it scared the bear off. Seeing the bear ran away, not until that  time did we really realize we were safe, paralyzing on the ground with a ripple of excitement running through our whole body. The wildly pounding heart sped down. Suddenly, Elli and I  thought of our goal----to </a:t>
            </a:r>
            <a:r>
              <a:rPr lang="en-US" altLang="zh-CN" sz="2800" u="sng" dirty="0"/>
              <a:t>photograph</a:t>
            </a:r>
            <a:r>
              <a:rPr lang="en-US" altLang="zh-CN" sz="2800" dirty="0"/>
              <a:t> the bear. Knowing the rescuers would save us, we gathered our courage and used the garlic bread to tempt the bear back. While it  was swallowing the bread, We</a:t>
            </a:r>
            <a:r>
              <a:rPr lang="zh-CN" altLang="en-US" sz="2800" dirty="0"/>
              <a:t> </a:t>
            </a:r>
            <a:r>
              <a:rPr lang="en-US" altLang="zh-CN" sz="2800" dirty="0"/>
              <a:t>took</a:t>
            </a:r>
            <a:r>
              <a:rPr lang="zh-CN" altLang="en-US" sz="2800" dirty="0"/>
              <a:t> </a:t>
            </a:r>
            <a:r>
              <a:rPr lang="en-US" altLang="zh-CN" sz="2800" dirty="0"/>
              <a:t>a</a:t>
            </a:r>
            <a:r>
              <a:rPr lang="zh-CN" altLang="en-US" sz="2800" dirty="0"/>
              <a:t> </a:t>
            </a:r>
            <a:r>
              <a:rPr lang="en-US" altLang="zh-CN" sz="2800" dirty="0"/>
              <a:t>lot</a:t>
            </a:r>
            <a:r>
              <a:rPr lang="zh-CN" altLang="en-US" sz="2800" dirty="0"/>
              <a:t> </a:t>
            </a:r>
            <a:r>
              <a:rPr lang="en-US" altLang="zh-CN" sz="2800" dirty="0"/>
              <a:t>of</a:t>
            </a:r>
            <a:r>
              <a:rPr lang="zh-CN" altLang="en-US" sz="2800" dirty="0"/>
              <a:t> </a:t>
            </a:r>
            <a:r>
              <a:rPr lang="en-US" altLang="zh-CN" sz="2800" u="sng" dirty="0"/>
              <a:t>pictures</a:t>
            </a:r>
            <a:r>
              <a:rPr lang="zh-CN" altLang="en-US" sz="2800" dirty="0"/>
              <a:t> </a:t>
            </a:r>
            <a:r>
              <a:rPr lang="en-US" altLang="zh-CN" sz="2800" dirty="0"/>
              <a:t>with</a:t>
            </a:r>
            <a:r>
              <a:rPr lang="zh-CN" altLang="en-US" sz="2800" dirty="0"/>
              <a:t> </a:t>
            </a:r>
            <a:r>
              <a:rPr lang="en-US" altLang="zh-CN" sz="2800" dirty="0"/>
              <a:t>our</a:t>
            </a:r>
            <a:r>
              <a:rPr lang="zh-CN" altLang="en-US" sz="2800" dirty="0"/>
              <a:t> </a:t>
            </a:r>
            <a:r>
              <a:rPr lang="en-US" altLang="zh-CN" sz="2800" u="sng" dirty="0"/>
              <a:t>camera</a:t>
            </a:r>
            <a:r>
              <a:rPr lang="en-US" altLang="zh-CN" sz="2800" dirty="0"/>
              <a:t>.</a:t>
            </a:r>
            <a:r>
              <a:rPr lang="zh-CN" altLang="en-US" sz="2800" dirty="0"/>
              <a:t> </a:t>
            </a:r>
            <a:r>
              <a:rPr lang="en-US" altLang="zh-CN" sz="2800" dirty="0"/>
              <a:t>Back to the camp, we still wore a mixed expression of excitement and panic. What a narrow escape!</a:t>
            </a:r>
            <a:endParaRPr lang="zh-CN" altLang="en-US" sz="2800" dirty="0"/>
          </a:p>
        </p:txBody>
      </p:sp>
      <p:pic>
        <p:nvPicPr>
          <p:cNvPr id="5" name="图片 4">
            <a:extLst>
              <a:ext uri="{FF2B5EF4-FFF2-40B4-BE49-F238E27FC236}">
                <a16:creationId xmlns:a16="http://schemas.microsoft.com/office/drawing/2014/main" id="{20F79AB9-2801-4193-A58B-84C1E37CE760}"/>
              </a:ext>
            </a:extLst>
          </p:cNvPr>
          <p:cNvPicPr>
            <a:picLocks noChangeAspect="1"/>
          </p:cNvPicPr>
          <p:nvPr/>
        </p:nvPicPr>
        <p:blipFill rotWithShape="1">
          <a:blip r:embed="rId6">
            <a:extLst>
              <a:ext uri="{28A0092B-C50C-407E-A947-70E740481C1C}">
                <a14:useLocalDpi xmlns:a14="http://schemas.microsoft.com/office/drawing/2010/main" val="0"/>
              </a:ext>
            </a:extLst>
          </a:blip>
          <a:srcRect r="872" b="10124"/>
          <a:stretch/>
        </p:blipFill>
        <p:spPr>
          <a:xfrm>
            <a:off x="8619460" y="17503"/>
            <a:ext cx="3572540" cy="1439157"/>
          </a:xfrm>
          <a:prstGeom prst="rect">
            <a:avLst/>
          </a:prstGeom>
        </p:spPr>
      </p:pic>
      <p:sp>
        <p:nvSpPr>
          <p:cNvPr id="7" name="对话气泡: 圆角矩形 6">
            <a:extLst>
              <a:ext uri="{FF2B5EF4-FFF2-40B4-BE49-F238E27FC236}">
                <a16:creationId xmlns:a16="http://schemas.microsoft.com/office/drawing/2014/main" id="{104DBB56-1962-410C-90BD-B5BBC7B40CEA}"/>
              </a:ext>
            </a:extLst>
          </p:cNvPr>
          <p:cNvSpPr/>
          <p:nvPr/>
        </p:nvSpPr>
        <p:spPr>
          <a:xfrm>
            <a:off x="3267741" y="920658"/>
            <a:ext cx="3572539" cy="74427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FF0000"/>
                </a:solidFill>
              </a:rPr>
              <a:t>欧亨利式结尾</a:t>
            </a:r>
          </a:p>
        </p:txBody>
      </p:sp>
      <p:pic>
        <p:nvPicPr>
          <p:cNvPr id="8" name="图片 7" descr="C:\Users\Administrator.USER-20190605LU\Desktop\漂亮花朵小鸟.png漂亮花朵小鸟">
            <a:extLst>
              <a:ext uri="{FF2B5EF4-FFF2-40B4-BE49-F238E27FC236}">
                <a16:creationId xmlns:a16="http://schemas.microsoft.com/office/drawing/2014/main" id="{3EC98861-063C-4EE8-989C-0D11B5E33323}"/>
              </a:ext>
            </a:extLst>
          </p:cNvPr>
          <p:cNvPicPr>
            <a:picLocks noChangeAspect="1"/>
          </p:cNvPicPr>
          <p:nvPr/>
        </p:nvPicPr>
        <p:blipFill>
          <a:blip r:embed="rId7">
            <a:lum contrast="-12000"/>
          </a:blip>
          <a:srcRect/>
          <a:stretch>
            <a:fillRect/>
          </a:stretch>
        </p:blipFill>
        <p:spPr>
          <a:xfrm>
            <a:off x="0" y="-690887"/>
            <a:ext cx="2962072" cy="2509284"/>
          </a:xfrm>
          <a:prstGeom prst="rect">
            <a:avLst/>
          </a:prstGeom>
        </p:spPr>
      </p:pic>
    </p:spTree>
    <p:extLst>
      <p:ext uri="{BB962C8B-B14F-4D97-AF65-F5344CB8AC3E}">
        <p14:creationId xmlns:p14="http://schemas.microsoft.com/office/powerpoint/2010/main" val="23649324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14"/>
                </p:tgtEl>
              </p:cMediaNode>
            </p:audi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sp>
        <p:nvSpPr>
          <p:cNvPr id="2" name="文本框 1">
            <a:extLst>
              <a:ext uri="{FF2B5EF4-FFF2-40B4-BE49-F238E27FC236}">
                <a16:creationId xmlns:a16="http://schemas.microsoft.com/office/drawing/2014/main" id="{ECA163A6-498D-46EE-B106-6494188BBD97}"/>
              </a:ext>
            </a:extLst>
          </p:cNvPr>
          <p:cNvSpPr txBox="1"/>
          <p:nvPr/>
        </p:nvSpPr>
        <p:spPr>
          <a:xfrm>
            <a:off x="2437531" y="116646"/>
            <a:ext cx="6344962" cy="584775"/>
          </a:xfrm>
          <a:prstGeom prst="rect">
            <a:avLst/>
          </a:prstGeom>
          <a:noFill/>
        </p:spPr>
        <p:txBody>
          <a:bodyPr wrap="square" rtlCol="0">
            <a:spAutoFit/>
          </a:bodyPr>
          <a:lstStyle/>
          <a:p>
            <a:r>
              <a:rPr lang="zh-CN" altLang="en-US" sz="3200" b="1" dirty="0"/>
              <a:t>判断下面段落采用了哪种结尾方式？</a:t>
            </a:r>
          </a:p>
        </p:txBody>
      </p:sp>
      <p:sp>
        <p:nvSpPr>
          <p:cNvPr id="3" name="文本框 2">
            <a:extLst>
              <a:ext uri="{FF2B5EF4-FFF2-40B4-BE49-F238E27FC236}">
                <a16:creationId xmlns:a16="http://schemas.microsoft.com/office/drawing/2014/main" id="{1E69C7DA-DE57-4E1F-B4F7-2F94846253C0}"/>
              </a:ext>
            </a:extLst>
          </p:cNvPr>
          <p:cNvSpPr txBox="1"/>
          <p:nvPr/>
        </p:nvSpPr>
        <p:spPr>
          <a:xfrm>
            <a:off x="327874" y="1577518"/>
            <a:ext cx="11357307" cy="4832092"/>
          </a:xfrm>
          <a:prstGeom prst="rect">
            <a:avLst/>
          </a:prstGeom>
          <a:noFill/>
        </p:spPr>
        <p:txBody>
          <a:bodyPr wrap="square" rtlCol="0">
            <a:spAutoFit/>
          </a:bodyPr>
          <a:lstStyle/>
          <a:p>
            <a:r>
              <a:rPr kumimoji="0" lang="en-US" altLang="zh-CN" sz="280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i="1" dirty="0"/>
              <a:t>I crashed </a:t>
            </a:r>
            <a:r>
              <a:rPr lang="en-US" altLang="zh-CN" sz="2800" i="1" dirty="0">
                <a:solidFill>
                  <a:schemeClr val="tx1"/>
                </a:solidFill>
              </a:rPr>
              <a:t>through the kitchen door, sobbing, mum rushed over. </a:t>
            </a:r>
            <a:r>
              <a:rPr lang="en-US" altLang="zh-CN" sz="2800" dirty="0">
                <a:solidFill>
                  <a:schemeClr val="tx1"/>
                </a:solidFill>
                <a:latin typeface="Times New Roman" panose="02020603050405020304" pitchFamily="18" charset="0"/>
                <a:cs typeface="Times New Roman" panose="02020603050405020304" pitchFamily="18" charset="0"/>
              </a:rPr>
              <a:t>Looking at me shivering with coldness, she asked me in surprise, “what had happened?” Before I answered, she quickly took off  my wet </a:t>
            </a:r>
            <a:r>
              <a:rPr lang="en-US" altLang="zh-CN" sz="2800" u="sng" dirty="0">
                <a:solidFill>
                  <a:schemeClr val="tx1"/>
                </a:solidFill>
                <a:latin typeface="Times New Roman" panose="02020603050405020304" pitchFamily="18" charset="0"/>
                <a:cs typeface="Times New Roman" panose="02020603050405020304" pitchFamily="18" charset="0"/>
              </a:rPr>
              <a:t>coat</a:t>
            </a:r>
            <a:r>
              <a:rPr lang="en-US" altLang="zh-CN" sz="2800" dirty="0">
                <a:solidFill>
                  <a:schemeClr val="tx1"/>
                </a:solidFill>
                <a:latin typeface="Times New Roman" panose="02020603050405020304" pitchFamily="18" charset="0"/>
                <a:cs typeface="Times New Roman" panose="02020603050405020304" pitchFamily="18" charset="0"/>
              </a:rPr>
              <a:t> and gave me a hot bath. After then, she asked me to rest on the bed. I sobbed out my grievances to her. </a:t>
            </a:r>
            <a:r>
              <a:rPr lang="en-US" altLang="zh-CN" sz="280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Fuming with rage,</a:t>
            </a:r>
            <a:r>
              <a:rPr lang="en-US" altLang="zh-CN" sz="28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she told Harry off. </a:t>
            </a:r>
            <a:r>
              <a:rPr lang="en-US" altLang="zh-CN" sz="2800" dirty="0">
                <a:solidFill>
                  <a:schemeClr val="tx1"/>
                </a:solidFill>
                <a:latin typeface="Times New Roman" panose="02020603050405020304" pitchFamily="18" charset="0"/>
                <a:cs typeface="Times New Roman" panose="02020603050405020304" pitchFamily="18" charset="0"/>
              </a:rPr>
              <a:t>His head drooping, Harry was fear-ridden, saying nothing. So ashamed was he that he could feel the blood rush to his face.  </a:t>
            </a:r>
            <a:r>
              <a:rPr lang="en-US" altLang="zh-CN" sz="2800" dirty="0">
                <a:latin typeface="Times New Roman" panose="02020603050405020304" pitchFamily="18" charset="0"/>
                <a:cs typeface="Times New Roman" panose="02020603050405020304" pitchFamily="18" charset="0"/>
              </a:rPr>
              <a:t>Scolded as he was, he didn’t change himself thoroughly and I changed myself root and branch. After that, the </a:t>
            </a:r>
            <a:r>
              <a:rPr lang="en-US" altLang="zh-CN" sz="2800" u="sng" dirty="0">
                <a:latin typeface="Times New Roman" panose="02020603050405020304" pitchFamily="18" charset="0"/>
                <a:cs typeface="Times New Roman" panose="02020603050405020304" pitchFamily="18" charset="0"/>
              </a:rPr>
              <a:t>pond</a:t>
            </a:r>
            <a:r>
              <a:rPr lang="en-US" altLang="zh-CN" sz="2800" dirty="0">
                <a:latin typeface="Times New Roman" panose="02020603050405020304" pitchFamily="18" charset="0"/>
                <a:cs typeface="Times New Roman" panose="02020603050405020304" pitchFamily="18" charset="0"/>
              </a:rPr>
              <a:t> put a brand in my heart that I could never erase. </a:t>
            </a:r>
            <a:r>
              <a:rPr lang="en-US" altLang="zh-CN" sz="2800" dirty="0">
                <a:solidFill>
                  <a:srgbClr val="C00000"/>
                </a:solidFill>
                <a:latin typeface="Times New Roman" panose="02020603050405020304" pitchFamily="18" charset="0"/>
                <a:cs typeface="Times New Roman" panose="02020603050405020304" pitchFamily="18" charset="0"/>
              </a:rPr>
              <a:t>It was “the pond”  that made me understand at times we should say “No” to others in the first place. I didn't try to </a:t>
            </a:r>
            <a:r>
              <a:rPr lang="en-US" altLang="zh-CN" sz="2800" u="sng" dirty="0">
                <a:solidFill>
                  <a:srgbClr val="C00000"/>
                </a:solidFill>
                <a:latin typeface="Times New Roman" panose="02020603050405020304" pitchFamily="18" charset="0"/>
                <a:cs typeface="Times New Roman" panose="02020603050405020304" pitchFamily="18" charset="0"/>
              </a:rPr>
              <a:t>please</a:t>
            </a:r>
            <a:r>
              <a:rPr lang="en-US" altLang="zh-CN" sz="2800" dirty="0">
                <a:solidFill>
                  <a:srgbClr val="C00000"/>
                </a:solidFill>
                <a:latin typeface="Times New Roman" panose="02020603050405020304" pitchFamily="18" charset="0"/>
                <a:cs typeface="Times New Roman" panose="02020603050405020304" pitchFamily="18" charset="0"/>
              </a:rPr>
              <a:t> others any more to put my ass on the line. </a:t>
            </a:r>
            <a:endParaRPr lang="zh-CN" altLang="en-US" sz="2800" dirty="0">
              <a:solidFill>
                <a:srgbClr val="C00000"/>
              </a:solidFill>
            </a:endParaRPr>
          </a:p>
        </p:txBody>
      </p:sp>
      <p:sp>
        <p:nvSpPr>
          <p:cNvPr id="7" name="对话气泡: 圆角矩形 6">
            <a:extLst>
              <a:ext uri="{FF2B5EF4-FFF2-40B4-BE49-F238E27FC236}">
                <a16:creationId xmlns:a16="http://schemas.microsoft.com/office/drawing/2014/main" id="{104DBB56-1962-410C-90BD-B5BBC7B40CEA}"/>
              </a:ext>
            </a:extLst>
          </p:cNvPr>
          <p:cNvSpPr/>
          <p:nvPr/>
        </p:nvSpPr>
        <p:spPr>
          <a:xfrm>
            <a:off x="3422346" y="737081"/>
            <a:ext cx="3731159" cy="74427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FF0000"/>
                </a:solidFill>
              </a:rPr>
              <a:t>主题升华式结尾</a:t>
            </a:r>
          </a:p>
        </p:txBody>
      </p:sp>
      <p:pic>
        <p:nvPicPr>
          <p:cNvPr id="6" name="图片 5" descr="C:\Users\Administrator.USER-20190605LU\Desktop\漂亮花朵小鸟.png漂亮花朵小鸟">
            <a:extLst>
              <a:ext uri="{FF2B5EF4-FFF2-40B4-BE49-F238E27FC236}">
                <a16:creationId xmlns:a16="http://schemas.microsoft.com/office/drawing/2014/main" id="{5DCCCC10-F5E8-4033-9CB2-B1E669FC674C}"/>
              </a:ext>
            </a:extLst>
          </p:cNvPr>
          <p:cNvPicPr>
            <a:picLocks noChangeAspect="1"/>
          </p:cNvPicPr>
          <p:nvPr/>
        </p:nvPicPr>
        <p:blipFill>
          <a:blip r:embed="rId6">
            <a:lum contrast="-12000"/>
          </a:blip>
          <a:srcRect/>
          <a:stretch>
            <a:fillRect/>
          </a:stretch>
        </p:blipFill>
        <p:spPr>
          <a:xfrm>
            <a:off x="0" y="-690887"/>
            <a:ext cx="2962072" cy="2509284"/>
          </a:xfrm>
          <a:prstGeom prst="rect">
            <a:avLst/>
          </a:prstGeom>
        </p:spPr>
      </p:pic>
      <p:pic>
        <p:nvPicPr>
          <p:cNvPr id="9" name="图片 8">
            <a:extLst>
              <a:ext uri="{FF2B5EF4-FFF2-40B4-BE49-F238E27FC236}">
                <a16:creationId xmlns:a16="http://schemas.microsoft.com/office/drawing/2014/main" id="{37E78D4D-9BFA-44F3-A5F2-E19759758C19}"/>
              </a:ext>
            </a:extLst>
          </p:cNvPr>
          <p:cNvPicPr>
            <a:picLocks noChangeAspect="1"/>
          </p:cNvPicPr>
          <p:nvPr/>
        </p:nvPicPr>
        <p:blipFill rotWithShape="1">
          <a:blip r:embed="rId7">
            <a:extLst>
              <a:ext uri="{28A0092B-C50C-407E-A947-70E740481C1C}">
                <a14:useLocalDpi xmlns:a14="http://schemas.microsoft.com/office/drawing/2010/main" val="0"/>
              </a:ext>
            </a:extLst>
          </a:blip>
          <a:srcRect r="872" b="10124"/>
          <a:stretch/>
        </p:blipFill>
        <p:spPr>
          <a:xfrm>
            <a:off x="9080205" y="17503"/>
            <a:ext cx="3111794" cy="1439157"/>
          </a:xfrm>
          <a:prstGeom prst="rect">
            <a:avLst/>
          </a:prstGeom>
        </p:spPr>
      </p:pic>
    </p:spTree>
    <p:extLst>
      <p:ext uri="{BB962C8B-B14F-4D97-AF65-F5344CB8AC3E}">
        <p14:creationId xmlns:p14="http://schemas.microsoft.com/office/powerpoint/2010/main" val="23636068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14"/>
                </p:tgtEl>
              </p:cMediaNode>
            </p:audio>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C189C4C8-D2BB-42B1-AD12-10ECBC3EB672}"/>
              </a:ext>
            </a:extLst>
          </p:cNvPr>
          <p:cNvGrpSpPr/>
          <p:nvPr/>
        </p:nvGrpSpPr>
        <p:grpSpPr>
          <a:xfrm>
            <a:off x="9157243" y="97219"/>
            <a:ext cx="2936312" cy="3497593"/>
            <a:chOff x="8519088" y="649791"/>
            <a:chExt cx="2936312" cy="3497593"/>
          </a:xfrm>
        </p:grpSpPr>
        <p:sp>
          <p:nvSpPr>
            <p:cNvPr id="13" name="任意多边形: 形状 12">
              <a:extLst>
                <a:ext uri="{FF2B5EF4-FFF2-40B4-BE49-F238E27FC236}">
                  <a16:creationId xmlns:a16="http://schemas.microsoft.com/office/drawing/2014/main" id="{FE691A4E-D463-4B17-80D9-244710563F4F}"/>
                </a:ext>
              </a:extLst>
            </p:cNvPr>
            <p:cNvSpPr/>
            <p:nvPr/>
          </p:nvSpPr>
          <p:spPr bwMode="auto">
            <a:xfrm>
              <a:off x="9640128" y="1862800"/>
              <a:ext cx="331971" cy="121870"/>
            </a:xfrm>
            <a:custGeom>
              <a:avLst/>
              <a:gdLst>
                <a:gd name="connsiteX0" fmla="*/ 127828 w 331971"/>
                <a:gd name="connsiteY0" fmla="*/ 0 h 121870"/>
                <a:gd name="connsiteX1" fmla="*/ 166940 w 331971"/>
                <a:gd name="connsiteY1" fmla="*/ 7769 h 121870"/>
                <a:gd name="connsiteX2" fmla="*/ 182680 w 331971"/>
                <a:gd name="connsiteY2" fmla="*/ 25734 h 121870"/>
                <a:gd name="connsiteX3" fmla="*/ 166463 w 331971"/>
                <a:gd name="connsiteY3" fmla="*/ 50981 h 121870"/>
                <a:gd name="connsiteX4" fmla="*/ 250886 w 331971"/>
                <a:gd name="connsiteY4" fmla="*/ 50981 h 121870"/>
                <a:gd name="connsiteX5" fmla="*/ 263764 w 331971"/>
                <a:gd name="connsiteY5" fmla="*/ 30589 h 121870"/>
                <a:gd name="connsiteX6" fmla="*/ 269488 w 331971"/>
                <a:gd name="connsiteY6" fmla="*/ 26219 h 121870"/>
                <a:gd name="connsiteX7" fmla="*/ 289044 w 331971"/>
                <a:gd name="connsiteY7" fmla="*/ 40300 h 121870"/>
                <a:gd name="connsiteX8" fmla="*/ 305738 w 331971"/>
                <a:gd name="connsiteY8" fmla="*/ 57779 h 121870"/>
                <a:gd name="connsiteX9" fmla="*/ 297629 w 331971"/>
                <a:gd name="connsiteY9" fmla="*/ 61663 h 121870"/>
                <a:gd name="connsiteX10" fmla="*/ 212729 w 331971"/>
                <a:gd name="connsiteY10" fmla="*/ 61663 h 121870"/>
                <a:gd name="connsiteX11" fmla="*/ 241824 w 331971"/>
                <a:gd name="connsiteY11" fmla="*/ 78657 h 121870"/>
                <a:gd name="connsiteX12" fmla="*/ 234669 w 331971"/>
                <a:gd name="connsiteY12" fmla="*/ 83512 h 121870"/>
                <a:gd name="connsiteX13" fmla="*/ 220837 w 331971"/>
                <a:gd name="connsiteY13" fmla="*/ 88853 h 121870"/>
                <a:gd name="connsiteX14" fmla="*/ 201281 w 331971"/>
                <a:gd name="connsiteY14" fmla="*/ 107789 h 121870"/>
                <a:gd name="connsiteX15" fmla="*/ 275689 w 331971"/>
                <a:gd name="connsiteY15" fmla="*/ 107789 h 121870"/>
                <a:gd name="connsiteX16" fmla="*/ 289521 w 331971"/>
                <a:gd name="connsiteY16" fmla="*/ 87397 h 121870"/>
                <a:gd name="connsiteX17" fmla="*/ 295244 w 331971"/>
                <a:gd name="connsiteY17" fmla="*/ 83512 h 121870"/>
                <a:gd name="connsiteX18" fmla="*/ 315277 w 331971"/>
                <a:gd name="connsiteY18" fmla="*/ 97593 h 121870"/>
                <a:gd name="connsiteX19" fmla="*/ 331971 w 331971"/>
                <a:gd name="connsiteY19" fmla="*/ 115558 h 121870"/>
                <a:gd name="connsiteX20" fmla="*/ 324816 w 331971"/>
                <a:gd name="connsiteY20" fmla="*/ 118957 h 121870"/>
                <a:gd name="connsiteX21" fmla="*/ 21464 w 331971"/>
                <a:gd name="connsiteY21" fmla="*/ 118957 h 121870"/>
                <a:gd name="connsiteX22" fmla="*/ 6201 w 331971"/>
                <a:gd name="connsiteY22" fmla="*/ 121870 h 121870"/>
                <a:gd name="connsiteX23" fmla="*/ 0 w 331971"/>
                <a:gd name="connsiteY23" fmla="*/ 105847 h 121870"/>
                <a:gd name="connsiteX24" fmla="*/ 18125 w 331971"/>
                <a:gd name="connsiteY24" fmla="*/ 107789 h 121870"/>
                <a:gd name="connsiteX25" fmla="*/ 111134 w 331971"/>
                <a:gd name="connsiteY25" fmla="*/ 107789 h 121870"/>
                <a:gd name="connsiteX26" fmla="*/ 91101 w 331971"/>
                <a:gd name="connsiteY26" fmla="*/ 68461 h 121870"/>
                <a:gd name="connsiteX27" fmla="*/ 93963 w 331971"/>
                <a:gd name="connsiteY27" fmla="*/ 63605 h 121870"/>
                <a:gd name="connsiteX28" fmla="*/ 138321 w 331971"/>
                <a:gd name="connsiteY28" fmla="*/ 88853 h 121870"/>
                <a:gd name="connsiteX29" fmla="*/ 135937 w 331971"/>
                <a:gd name="connsiteY29" fmla="*/ 98564 h 121870"/>
                <a:gd name="connsiteX30" fmla="*/ 128305 w 331971"/>
                <a:gd name="connsiteY30" fmla="*/ 107789 h 121870"/>
                <a:gd name="connsiteX31" fmla="*/ 185541 w 331971"/>
                <a:gd name="connsiteY31" fmla="*/ 107789 h 121870"/>
                <a:gd name="connsiteX32" fmla="*/ 200804 w 331971"/>
                <a:gd name="connsiteY32" fmla="*/ 61663 h 121870"/>
                <a:gd name="connsiteX33" fmla="*/ 42451 w 331971"/>
                <a:gd name="connsiteY33" fmla="*/ 61663 h 121870"/>
                <a:gd name="connsiteX34" fmla="*/ 27188 w 331971"/>
                <a:gd name="connsiteY34" fmla="*/ 64576 h 121870"/>
                <a:gd name="connsiteX35" fmla="*/ 20987 w 331971"/>
                <a:gd name="connsiteY35" fmla="*/ 49039 h 121870"/>
                <a:gd name="connsiteX36" fmla="*/ 38635 w 331971"/>
                <a:gd name="connsiteY36" fmla="*/ 50981 h 121870"/>
                <a:gd name="connsiteX37" fmla="*/ 153584 w 331971"/>
                <a:gd name="connsiteY37" fmla="*/ 50981 h 121870"/>
                <a:gd name="connsiteX38" fmla="*/ 126397 w 331971"/>
                <a:gd name="connsiteY38" fmla="*/ 6798 h 121870"/>
                <a:gd name="connsiteX39" fmla="*/ 127828 w 331971"/>
                <a:gd name="connsiteY39" fmla="*/ 0 h 12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1971" h="121870">
                  <a:moveTo>
                    <a:pt x="127828" y="0"/>
                  </a:moveTo>
                  <a:cubicBezTo>
                    <a:pt x="143568" y="1457"/>
                    <a:pt x="156446" y="4370"/>
                    <a:pt x="166940" y="7769"/>
                  </a:cubicBezTo>
                  <a:cubicBezTo>
                    <a:pt x="177433" y="11653"/>
                    <a:pt x="182680" y="17479"/>
                    <a:pt x="182680" y="25734"/>
                  </a:cubicBezTo>
                  <a:cubicBezTo>
                    <a:pt x="182680" y="35930"/>
                    <a:pt x="176956" y="44669"/>
                    <a:pt x="166463" y="50981"/>
                  </a:cubicBezTo>
                  <a:lnTo>
                    <a:pt x="250886" y="50981"/>
                  </a:lnTo>
                  <a:lnTo>
                    <a:pt x="263764" y="30589"/>
                  </a:lnTo>
                  <a:cubicBezTo>
                    <a:pt x="265672" y="27676"/>
                    <a:pt x="267580" y="26219"/>
                    <a:pt x="269488" y="26219"/>
                  </a:cubicBezTo>
                  <a:cubicBezTo>
                    <a:pt x="271396" y="26219"/>
                    <a:pt x="278073" y="31074"/>
                    <a:pt x="289044" y="40300"/>
                  </a:cubicBezTo>
                  <a:cubicBezTo>
                    <a:pt x="300014" y="49039"/>
                    <a:pt x="305738" y="55351"/>
                    <a:pt x="305738" y="57779"/>
                  </a:cubicBezTo>
                  <a:cubicBezTo>
                    <a:pt x="305738" y="60692"/>
                    <a:pt x="302876" y="61663"/>
                    <a:pt x="297629" y="61663"/>
                  </a:cubicBezTo>
                  <a:lnTo>
                    <a:pt x="212729" y="61663"/>
                  </a:lnTo>
                  <a:cubicBezTo>
                    <a:pt x="231807" y="68946"/>
                    <a:pt x="241824" y="74287"/>
                    <a:pt x="241824" y="78657"/>
                  </a:cubicBezTo>
                  <a:cubicBezTo>
                    <a:pt x="241824" y="81085"/>
                    <a:pt x="239439" y="83027"/>
                    <a:pt x="234669" y="83512"/>
                  </a:cubicBezTo>
                  <a:cubicBezTo>
                    <a:pt x="229900" y="83998"/>
                    <a:pt x="225607" y="85940"/>
                    <a:pt x="220837" y="88853"/>
                  </a:cubicBezTo>
                  <a:cubicBezTo>
                    <a:pt x="216067" y="92252"/>
                    <a:pt x="209390" y="98564"/>
                    <a:pt x="201281" y="107789"/>
                  </a:cubicBezTo>
                  <a:lnTo>
                    <a:pt x="275689" y="107789"/>
                  </a:lnTo>
                  <a:lnTo>
                    <a:pt x="289521" y="87397"/>
                  </a:lnTo>
                  <a:cubicBezTo>
                    <a:pt x="290952" y="84483"/>
                    <a:pt x="292859" y="83512"/>
                    <a:pt x="295244" y="83512"/>
                  </a:cubicBezTo>
                  <a:cubicBezTo>
                    <a:pt x="297629" y="83512"/>
                    <a:pt x="304307" y="88368"/>
                    <a:pt x="315277" y="97593"/>
                  </a:cubicBezTo>
                  <a:cubicBezTo>
                    <a:pt x="326724" y="107304"/>
                    <a:pt x="331971" y="113616"/>
                    <a:pt x="331971" y="115558"/>
                  </a:cubicBezTo>
                  <a:cubicBezTo>
                    <a:pt x="331971" y="117986"/>
                    <a:pt x="329586" y="118957"/>
                    <a:pt x="324816" y="118957"/>
                  </a:cubicBezTo>
                  <a:lnTo>
                    <a:pt x="21464" y="118957"/>
                  </a:lnTo>
                  <a:cubicBezTo>
                    <a:pt x="15263" y="118957"/>
                    <a:pt x="10017" y="119928"/>
                    <a:pt x="6201" y="121870"/>
                  </a:cubicBezTo>
                  <a:lnTo>
                    <a:pt x="0" y="105847"/>
                  </a:lnTo>
                  <a:cubicBezTo>
                    <a:pt x="4770" y="107304"/>
                    <a:pt x="10971" y="107789"/>
                    <a:pt x="18125" y="107789"/>
                  </a:cubicBezTo>
                  <a:lnTo>
                    <a:pt x="111134" y="107789"/>
                  </a:lnTo>
                  <a:cubicBezTo>
                    <a:pt x="107318" y="90310"/>
                    <a:pt x="100164" y="77200"/>
                    <a:pt x="91101" y="68461"/>
                  </a:cubicBezTo>
                  <a:lnTo>
                    <a:pt x="93963" y="63605"/>
                  </a:lnTo>
                  <a:cubicBezTo>
                    <a:pt x="123535" y="68461"/>
                    <a:pt x="138321" y="76715"/>
                    <a:pt x="138321" y="88853"/>
                  </a:cubicBezTo>
                  <a:cubicBezTo>
                    <a:pt x="138321" y="91767"/>
                    <a:pt x="137367" y="94680"/>
                    <a:pt x="135937" y="98564"/>
                  </a:cubicBezTo>
                  <a:cubicBezTo>
                    <a:pt x="134029" y="101963"/>
                    <a:pt x="131644" y="105362"/>
                    <a:pt x="128305" y="107789"/>
                  </a:cubicBezTo>
                  <a:lnTo>
                    <a:pt x="185541" y="107789"/>
                  </a:lnTo>
                  <a:cubicBezTo>
                    <a:pt x="192219" y="94194"/>
                    <a:pt x="196989" y="78657"/>
                    <a:pt x="200804" y="61663"/>
                  </a:cubicBezTo>
                  <a:lnTo>
                    <a:pt x="42451" y="61663"/>
                  </a:lnTo>
                  <a:cubicBezTo>
                    <a:pt x="35773" y="61663"/>
                    <a:pt x="31003" y="62634"/>
                    <a:pt x="27188" y="64576"/>
                  </a:cubicBezTo>
                  <a:lnTo>
                    <a:pt x="20987" y="49039"/>
                  </a:lnTo>
                  <a:cubicBezTo>
                    <a:pt x="25757" y="50496"/>
                    <a:pt x="31957" y="50981"/>
                    <a:pt x="38635" y="50981"/>
                  </a:cubicBezTo>
                  <a:lnTo>
                    <a:pt x="153584" y="50981"/>
                  </a:lnTo>
                  <a:cubicBezTo>
                    <a:pt x="147384" y="30589"/>
                    <a:pt x="138321" y="16023"/>
                    <a:pt x="126397" y="6798"/>
                  </a:cubicBezTo>
                  <a:lnTo>
                    <a:pt x="127828" y="0"/>
                  </a:lnTo>
                  <a:close/>
                </a:path>
              </a:pathLst>
            </a:custGeom>
            <a:solidFill>
              <a:srgbClr val="424242">
                <a:alpha val="10000"/>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3">
              <a:extLst>
                <a:ext uri="{FF2B5EF4-FFF2-40B4-BE49-F238E27FC236}">
                  <a16:creationId xmlns:a16="http://schemas.microsoft.com/office/drawing/2014/main" id="{058A6178-B843-4A54-9690-B642DF38E243}"/>
                </a:ext>
              </a:extLst>
            </p:cNvPr>
            <p:cNvSpPr/>
            <p:nvPr/>
          </p:nvSpPr>
          <p:spPr bwMode="auto">
            <a:xfrm>
              <a:off x="11342117" y="3015136"/>
              <a:ext cx="62483" cy="58264"/>
            </a:xfrm>
            <a:custGeom>
              <a:avLst/>
              <a:gdLst>
                <a:gd name="connsiteX0" fmla="*/ 2861 w 62483"/>
                <a:gd name="connsiteY0" fmla="*/ 0 h 58264"/>
                <a:gd name="connsiteX1" fmla="*/ 47697 w 62483"/>
                <a:gd name="connsiteY1" fmla="*/ 12138 h 58264"/>
                <a:gd name="connsiteX2" fmla="*/ 62483 w 62483"/>
                <a:gd name="connsiteY2" fmla="*/ 27675 h 58264"/>
                <a:gd name="connsiteX3" fmla="*/ 55805 w 62483"/>
                <a:gd name="connsiteY3" fmla="*/ 47582 h 58264"/>
                <a:gd name="connsiteX4" fmla="*/ 38634 w 62483"/>
                <a:gd name="connsiteY4" fmla="*/ 58264 h 58264"/>
                <a:gd name="connsiteX5" fmla="*/ 32911 w 62483"/>
                <a:gd name="connsiteY5" fmla="*/ 50495 h 58264"/>
                <a:gd name="connsiteX6" fmla="*/ 0 w 62483"/>
                <a:gd name="connsiteY6" fmla="*/ 5826 h 58264"/>
                <a:gd name="connsiteX7" fmla="*/ 2861 w 62483"/>
                <a:gd name="connsiteY7" fmla="*/ 0 h 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83" h="58264">
                  <a:moveTo>
                    <a:pt x="2861" y="0"/>
                  </a:moveTo>
                  <a:cubicBezTo>
                    <a:pt x="22894" y="3884"/>
                    <a:pt x="37680" y="7768"/>
                    <a:pt x="47697" y="12138"/>
                  </a:cubicBezTo>
                  <a:cubicBezTo>
                    <a:pt x="57713" y="16508"/>
                    <a:pt x="62483" y="21849"/>
                    <a:pt x="62483" y="27675"/>
                  </a:cubicBezTo>
                  <a:cubicBezTo>
                    <a:pt x="62483" y="33987"/>
                    <a:pt x="60098" y="40299"/>
                    <a:pt x="55805" y="47582"/>
                  </a:cubicBezTo>
                  <a:cubicBezTo>
                    <a:pt x="51035" y="54865"/>
                    <a:pt x="45312" y="58264"/>
                    <a:pt x="38634" y="58264"/>
                  </a:cubicBezTo>
                  <a:cubicBezTo>
                    <a:pt x="36249" y="58264"/>
                    <a:pt x="34341" y="55836"/>
                    <a:pt x="32911" y="50495"/>
                  </a:cubicBezTo>
                  <a:cubicBezTo>
                    <a:pt x="28141" y="33987"/>
                    <a:pt x="17171" y="19421"/>
                    <a:pt x="0" y="5826"/>
                  </a:cubicBezTo>
                  <a:lnTo>
                    <a:pt x="2861" y="0"/>
                  </a:lnTo>
                  <a:close/>
                </a:path>
              </a:pathLst>
            </a:custGeom>
            <a:solidFill>
              <a:srgbClr val="424242">
                <a:alpha val="9697"/>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5" name="任意多边形: 形状 14">
              <a:extLst>
                <a:ext uri="{FF2B5EF4-FFF2-40B4-BE49-F238E27FC236}">
                  <a16:creationId xmlns:a16="http://schemas.microsoft.com/office/drawing/2014/main" id="{32758F50-3920-4709-BF24-BB7CC80A6708}"/>
                </a:ext>
              </a:extLst>
            </p:cNvPr>
            <p:cNvSpPr/>
            <p:nvPr/>
          </p:nvSpPr>
          <p:spPr bwMode="auto">
            <a:xfrm>
              <a:off x="8978426" y="2594976"/>
              <a:ext cx="241774" cy="338724"/>
            </a:xfrm>
            <a:custGeom>
              <a:avLst/>
              <a:gdLst>
                <a:gd name="connsiteX0" fmla="*/ 156723 w 241774"/>
                <a:gd name="connsiteY0" fmla="*/ 0 h 338724"/>
                <a:gd name="connsiteX1" fmla="*/ 179658 w 241774"/>
                <a:gd name="connsiteY1" fmla="*/ 14475 h 338724"/>
                <a:gd name="connsiteX2" fmla="*/ 192081 w 241774"/>
                <a:gd name="connsiteY2" fmla="*/ 24608 h 338724"/>
                <a:gd name="connsiteX3" fmla="*/ 193515 w 241774"/>
                <a:gd name="connsiteY3" fmla="*/ 28468 h 338724"/>
                <a:gd name="connsiteX4" fmla="*/ 186825 w 241774"/>
                <a:gd name="connsiteY4" fmla="*/ 31363 h 338724"/>
                <a:gd name="connsiteX5" fmla="*/ 171057 w 241774"/>
                <a:gd name="connsiteY5" fmla="*/ 40531 h 338724"/>
                <a:gd name="connsiteX6" fmla="*/ 135221 w 241774"/>
                <a:gd name="connsiteY6" fmla="*/ 80580 h 338724"/>
                <a:gd name="connsiteX7" fmla="*/ 169146 w 241774"/>
                <a:gd name="connsiteY7" fmla="*/ 80580 h 338724"/>
                <a:gd name="connsiteX8" fmla="*/ 180136 w 241774"/>
                <a:gd name="connsiteY8" fmla="*/ 63692 h 338724"/>
                <a:gd name="connsiteX9" fmla="*/ 183481 w 241774"/>
                <a:gd name="connsiteY9" fmla="*/ 61762 h 338724"/>
                <a:gd name="connsiteX10" fmla="*/ 202593 w 241774"/>
                <a:gd name="connsiteY10" fmla="*/ 72377 h 338724"/>
                <a:gd name="connsiteX11" fmla="*/ 218839 w 241774"/>
                <a:gd name="connsiteY11" fmla="*/ 86852 h 338724"/>
                <a:gd name="connsiteX12" fmla="*/ 202593 w 241774"/>
                <a:gd name="connsiteY12" fmla="*/ 99880 h 338724"/>
                <a:gd name="connsiteX13" fmla="*/ 202593 w 241774"/>
                <a:gd name="connsiteY13" fmla="*/ 164537 h 338724"/>
                <a:gd name="connsiteX14" fmla="*/ 203549 w 241774"/>
                <a:gd name="connsiteY14" fmla="*/ 201208 h 338724"/>
                <a:gd name="connsiteX15" fmla="*/ 202593 w 241774"/>
                <a:gd name="connsiteY15" fmla="*/ 205551 h 338724"/>
                <a:gd name="connsiteX16" fmla="*/ 195426 w 241774"/>
                <a:gd name="connsiteY16" fmla="*/ 209893 h 338724"/>
                <a:gd name="connsiteX17" fmla="*/ 183003 w 241774"/>
                <a:gd name="connsiteY17" fmla="*/ 215201 h 338724"/>
                <a:gd name="connsiteX18" fmla="*/ 173924 w 241774"/>
                <a:gd name="connsiteY18" fmla="*/ 217131 h 338724"/>
                <a:gd name="connsiteX19" fmla="*/ 171057 w 241774"/>
                <a:gd name="connsiteY19" fmla="*/ 211823 h 338724"/>
                <a:gd name="connsiteX20" fmla="*/ 171057 w 241774"/>
                <a:gd name="connsiteY20" fmla="*/ 198795 h 338724"/>
                <a:gd name="connsiteX21" fmla="*/ 131399 w 241774"/>
                <a:gd name="connsiteY21" fmla="*/ 198795 h 338724"/>
                <a:gd name="connsiteX22" fmla="*/ 131399 w 241774"/>
                <a:gd name="connsiteY22" fmla="*/ 248494 h 338724"/>
                <a:gd name="connsiteX23" fmla="*/ 187781 w 241774"/>
                <a:gd name="connsiteY23" fmla="*/ 248494 h 338724"/>
                <a:gd name="connsiteX24" fmla="*/ 200682 w 241774"/>
                <a:gd name="connsiteY24" fmla="*/ 225816 h 338724"/>
                <a:gd name="connsiteX25" fmla="*/ 205460 w 241774"/>
                <a:gd name="connsiteY25" fmla="*/ 221473 h 338724"/>
                <a:gd name="connsiteX26" fmla="*/ 213105 w 241774"/>
                <a:gd name="connsiteY26" fmla="*/ 226781 h 338724"/>
                <a:gd name="connsiteX27" fmla="*/ 226484 w 241774"/>
                <a:gd name="connsiteY27" fmla="*/ 238844 h 338724"/>
                <a:gd name="connsiteX28" fmla="*/ 237951 w 241774"/>
                <a:gd name="connsiteY28" fmla="*/ 250424 h 338724"/>
                <a:gd name="connsiteX29" fmla="*/ 241774 w 241774"/>
                <a:gd name="connsiteY29" fmla="*/ 257662 h 338724"/>
                <a:gd name="connsiteX30" fmla="*/ 236518 w 241774"/>
                <a:gd name="connsiteY30" fmla="*/ 260557 h 338724"/>
                <a:gd name="connsiteX31" fmla="*/ 131399 w 241774"/>
                <a:gd name="connsiteY31" fmla="*/ 260557 h 338724"/>
                <a:gd name="connsiteX32" fmla="*/ 131399 w 241774"/>
                <a:gd name="connsiteY32" fmla="*/ 286130 h 338724"/>
                <a:gd name="connsiteX33" fmla="*/ 132355 w 241774"/>
                <a:gd name="connsiteY33" fmla="*/ 311221 h 338724"/>
                <a:gd name="connsiteX34" fmla="*/ 132355 w 241774"/>
                <a:gd name="connsiteY34" fmla="*/ 324249 h 338724"/>
                <a:gd name="connsiteX35" fmla="*/ 129488 w 241774"/>
                <a:gd name="connsiteY35" fmla="*/ 329074 h 338724"/>
                <a:gd name="connsiteX36" fmla="*/ 117065 w 241774"/>
                <a:gd name="connsiteY36" fmla="*/ 334864 h 338724"/>
                <a:gd name="connsiteX37" fmla="*/ 104641 w 241774"/>
                <a:gd name="connsiteY37" fmla="*/ 338724 h 338724"/>
                <a:gd name="connsiteX38" fmla="*/ 102252 w 241774"/>
                <a:gd name="connsiteY38" fmla="*/ 334864 h 338724"/>
                <a:gd name="connsiteX39" fmla="*/ 102730 w 241774"/>
                <a:gd name="connsiteY39" fmla="*/ 314598 h 338724"/>
                <a:gd name="connsiteX40" fmla="*/ 103208 w 241774"/>
                <a:gd name="connsiteY40" fmla="*/ 286130 h 338724"/>
                <a:gd name="connsiteX41" fmla="*/ 103208 w 241774"/>
                <a:gd name="connsiteY41" fmla="*/ 260557 h 338724"/>
                <a:gd name="connsiteX42" fmla="*/ 17202 w 241774"/>
                <a:gd name="connsiteY42" fmla="*/ 260557 h 338724"/>
                <a:gd name="connsiteX43" fmla="*/ 4779 w 241774"/>
                <a:gd name="connsiteY43" fmla="*/ 262487 h 338724"/>
                <a:gd name="connsiteX44" fmla="*/ 0 w 241774"/>
                <a:gd name="connsiteY44" fmla="*/ 247047 h 338724"/>
                <a:gd name="connsiteX45" fmla="*/ 14335 w 241774"/>
                <a:gd name="connsiteY45" fmla="*/ 248494 h 338724"/>
                <a:gd name="connsiteX46" fmla="*/ 103208 w 241774"/>
                <a:gd name="connsiteY46" fmla="*/ 248494 h 338724"/>
                <a:gd name="connsiteX47" fmla="*/ 103208 w 241774"/>
                <a:gd name="connsiteY47" fmla="*/ 198795 h 338724"/>
                <a:gd name="connsiteX48" fmla="*/ 65939 w 241774"/>
                <a:gd name="connsiteY48" fmla="*/ 198795 h 338724"/>
                <a:gd name="connsiteX49" fmla="*/ 65939 w 241774"/>
                <a:gd name="connsiteY49" fmla="*/ 206516 h 338724"/>
                <a:gd name="connsiteX50" fmla="*/ 63072 w 241774"/>
                <a:gd name="connsiteY50" fmla="*/ 212306 h 338724"/>
                <a:gd name="connsiteX51" fmla="*/ 49693 w 241774"/>
                <a:gd name="connsiteY51" fmla="*/ 218578 h 338724"/>
                <a:gd name="connsiteX52" fmla="*/ 37748 w 241774"/>
                <a:gd name="connsiteY52" fmla="*/ 222438 h 338724"/>
                <a:gd name="connsiteX53" fmla="*/ 35359 w 241774"/>
                <a:gd name="connsiteY53" fmla="*/ 220991 h 338724"/>
                <a:gd name="connsiteX54" fmla="*/ 35836 w 241774"/>
                <a:gd name="connsiteY54" fmla="*/ 207481 h 338724"/>
                <a:gd name="connsiteX55" fmla="*/ 36792 w 241774"/>
                <a:gd name="connsiteY55" fmla="*/ 169845 h 338724"/>
                <a:gd name="connsiteX56" fmla="*/ 36792 w 241774"/>
                <a:gd name="connsiteY56" fmla="*/ 92160 h 338724"/>
                <a:gd name="connsiteX57" fmla="*/ 35359 w 241774"/>
                <a:gd name="connsiteY57" fmla="*/ 67552 h 338724"/>
                <a:gd name="connsiteX58" fmla="*/ 71195 w 241774"/>
                <a:gd name="connsiteY58" fmla="*/ 80580 h 338724"/>
                <a:gd name="connsiteX59" fmla="*/ 120409 w 241774"/>
                <a:gd name="connsiteY59" fmla="*/ 80580 h 338724"/>
                <a:gd name="connsiteX60" fmla="*/ 156723 w 241774"/>
                <a:gd name="connsiteY60" fmla="*/ 0 h 338724"/>
                <a:gd name="connsiteX61" fmla="*/ 65939 w 241774"/>
                <a:gd name="connsiteY61" fmla="*/ 92160 h 338724"/>
                <a:gd name="connsiteX62" fmla="*/ 65939 w 241774"/>
                <a:gd name="connsiteY62" fmla="*/ 133656 h 338724"/>
                <a:gd name="connsiteX63" fmla="*/ 103208 w 241774"/>
                <a:gd name="connsiteY63" fmla="*/ 133656 h 338724"/>
                <a:gd name="connsiteX64" fmla="*/ 103208 w 241774"/>
                <a:gd name="connsiteY64" fmla="*/ 92160 h 338724"/>
                <a:gd name="connsiteX65" fmla="*/ 65939 w 241774"/>
                <a:gd name="connsiteY65" fmla="*/ 92160 h 338724"/>
                <a:gd name="connsiteX66" fmla="*/ 131399 w 241774"/>
                <a:gd name="connsiteY66" fmla="*/ 92160 h 338724"/>
                <a:gd name="connsiteX67" fmla="*/ 131399 w 241774"/>
                <a:gd name="connsiteY67" fmla="*/ 133656 h 338724"/>
                <a:gd name="connsiteX68" fmla="*/ 171057 w 241774"/>
                <a:gd name="connsiteY68" fmla="*/ 133656 h 338724"/>
                <a:gd name="connsiteX69" fmla="*/ 171057 w 241774"/>
                <a:gd name="connsiteY69" fmla="*/ 92160 h 338724"/>
                <a:gd name="connsiteX70" fmla="*/ 131399 w 241774"/>
                <a:gd name="connsiteY70" fmla="*/ 92160 h 338724"/>
                <a:gd name="connsiteX71" fmla="*/ 65939 w 241774"/>
                <a:gd name="connsiteY71" fmla="*/ 145719 h 338724"/>
                <a:gd name="connsiteX72" fmla="*/ 65939 w 241774"/>
                <a:gd name="connsiteY72" fmla="*/ 186733 h 338724"/>
                <a:gd name="connsiteX73" fmla="*/ 103208 w 241774"/>
                <a:gd name="connsiteY73" fmla="*/ 186733 h 338724"/>
                <a:gd name="connsiteX74" fmla="*/ 103208 w 241774"/>
                <a:gd name="connsiteY74" fmla="*/ 145719 h 338724"/>
                <a:gd name="connsiteX75" fmla="*/ 65939 w 241774"/>
                <a:gd name="connsiteY75" fmla="*/ 145719 h 338724"/>
                <a:gd name="connsiteX76" fmla="*/ 131399 w 241774"/>
                <a:gd name="connsiteY76" fmla="*/ 145719 h 338724"/>
                <a:gd name="connsiteX77" fmla="*/ 131399 w 241774"/>
                <a:gd name="connsiteY77" fmla="*/ 186733 h 338724"/>
                <a:gd name="connsiteX78" fmla="*/ 171057 w 241774"/>
                <a:gd name="connsiteY78" fmla="*/ 186733 h 338724"/>
                <a:gd name="connsiteX79" fmla="*/ 171057 w 241774"/>
                <a:gd name="connsiteY79" fmla="*/ 145719 h 338724"/>
                <a:gd name="connsiteX80" fmla="*/ 131399 w 241774"/>
                <a:gd name="connsiteY80" fmla="*/ 145719 h 33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1774" h="338724">
                  <a:moveTo>
                    <a:pt x="156723" y="0"/>
                  </a:moveTo>
                  <a:cubicBezTo>
                    <a:pt x="164846" y="4825"/>
                    <a:pt x="172491" y="9650"/>
                    <a:pt x="179658" y="14475"/>
                  </a:cubicBezTo>
                  <a:cubicBezTo>
                    <a:pt x="186347" y="19783"/>
                    <a:pt x="190648" y="23161"/>
                    <a:pt x="192081" y="24608"/>
                  </a:cubicBezTo>
                  <a:cubicBezTo>
                    <a:pt x="193037" y="26056"/>
                    <a:pt x="193515" y="27021"/>
                    <a:pt x="193515" y="28468"/>
                  </a:cubicBezTo>
                  <a:cubicBezTo>
                    <a:pt x="193515" y="29916"/>
                    <a:pt x="191603" y="30881"/>
                    <a:pt x="186825" y="31363"/>
                  </a:cubicBezTo>
                  <a:cubicBezTo>
                    <a:pt x="182525" y="31846"/>
                    <a:pt x="177269" y="34741"/>
                    <a:pt x="171057" y="40531"/>
                  </a:cubicBezTo>
                  <a:cubicBezTo>
                    <a:pt x="164846" y="46321"/>
                    <a:pt x="152901" y="59832"/>
                    <a:pt x="135221" y="80580"/>
                  </a:cubicBezTo>
                  <a:lnTo>
                    <a:pt x="169146" y="80580"/>
                  </a:lnTo>
                  <a:lnTo>
                    <a:pt x="180136" y="63692"/>
                  </a:lnTo>
                  <a:cubicBezTo>
                    <a:pt x="181092" y="62244"/>
                    <a:pt x="182525" y="61762"/>
                    <a:pt x="183481" y="61762"/>
                  </a:cubicBezTo>
                  <a:cubicBezTo>
                    <a:pt x="185392" y="61762"/>
                    <a:pt x="192081" y="65139"/>
                    <a:pt x="202593" y="72377"/>
                  </a:cubicBezTo>
                  <a:cubicBezTo>
                    <a:pt x="213583" y="79615"/>
                    <a:pt x="218839" y="84440"/>
                    <a:pt x="218839" y="86852"/>
                  </a:cubicBezTo>
                  <a:cubicBezTo>
                    <a:pt x="218839" y="89747"/>
                    <a:pt x="213583" y="93608"/>
                    <a:pt x="202593" y="99880"/>
                  </a:cubicBezTo>
                  <a:lnTo>
                    <a:pt x="202593" y="164537"/>
                  </a:lnTo>
                  <a:lnTo>
                    <a:pt x="203549" y="201208"/>
                  </a:lnTo>
                  <a:cubicBezTo>
                    <a:pt x="203549" y="203138"/>
                    <a:pt x="203071" y="204585"/>
                    <a:pt x="202593" y="205551"/>
                  </a:cubicBezTo>
                  <a:cubicBezTo>
                    <a:pt x="201637" y="206033"/>
                    <a:pt x="199726" y="207481"/>
                    <a:pt x="195426" y="209893"/>
                  </a:cubicBezTo>
                  <a:cubicBezTo>
                    <a:pt x="191603" y="211823"/>
                    <a:pt x="187303" y="213753"/>
                    <a:pt x="183003" y="215201"/>
                  </a:cubicBezTo>
                  <a:cubicBezTo>
                    <a:pt x="178702" y="216648"/>
                    <a:pt x="175358" y="217131"/>
                    <a:pt x="173924" y="217131"/>
                  </a:cubicBezTo>
                  <a:cubicBezTo>
                    <a:pt x="172013" y="217131"/>
                    <a:pt x="171057" y="215683"/>
                    <a:pt x="171057" y="211823"/>
                  </a:cubicBezTo>
                  <a:lnTo>
                    <a:pt x="171057" y="198795"/>
                  </a:lnTo>
                  <a:lnTo>
                    <a:pt x="131399" y="198795"/>
                  </a:lnTo>
                  <a:lnTo>
                    <a:pt x="131399" y="248494"/>
                  </a:lnTo>
                  <a:lnTo>
                    <a:pt x="187781" y="248494"/>
                  </a:lnTo>
                  <a:lnTo>
                    <a:pt x="200682" y="225816"/>
                  </a:lnTo>
                  <a:cubicBezTo>
                    <a:pt x="202593" y="222921"/>
                    <a:pt x="204027" y="221473"/>
                    <a:pt x="205460" y="221473"/>
                  </a:cubicBezTo>
                  <a:cubicBezTo>
                    <a:pt x="206893" y="221473"/>
                    <a:pt x="209760" y="223403"/>
                    <a:pt x="213105" y="226781"/>
                  </a:cubicBezTo>
                  <a:cubicBezTo>
                    <a:pt x="216927" y="229676"/>
                    <a:pt x="221228" y="234019"/>
                    <a:pt x="226484" y="238844"/>
                  </a:cubicBezTo>
                  <a:cubicBezTo>
                    <a:pt x="231740" y="243669"/>
                    <a:pt x="235562" y="248012"/>
                    <a:pt x="237951" y="250424"/>
                  </a:cubicBezTo>
                  <a:cubicBezTo>
                    <a:pt x="240340" y="253319"/>
                    <a:pt x="241774" y="255732"/>
                    <a:pt x="241774" y="257662"/>
                  </a:cubicBezTo>
                  <a:cubicBezTo>
                    <a:pt x="241774" y="259592"/>
                    <a:pt x="239863" y="260557"/>
                    <a:pt x="236518" y="260557"/>
                  </a:cubicBezTo>
                  <a:lnTo>
                    <a:pt x="131399" y="260557"/>
                  </a:lnTo>
                  <a:lnTo>
                    <a:pt x="131399" y="286130"/>
                  </a:lnTo>
                  <a:cubicBezTo>
                    <a:pt x="131399" y="293368"/>
                    <a:pt x="131877" y="302053"/>
                    <a:pt x="132355" y="311221"/>
                  </a:cubicBezTo>
                  <a:lnTo>
                    <a:pt x="132355" y="324249"/>
                  </a:lnTo>
                  <a:cubicBezTo>
                    <a:pt x="132355" y="326179"/>
                    <a:pt x="131399" y="327626"/>
                    <a:pt x="129488" y="329074"/>
                  </a:cubicBezTo>
                  <a:cubicBezTo>
                    <a:pt x="127576" y="330039"/>
                    <a:pt x="123754" y="332451"/>
                    <a:pt x="117065" y="334864"/>
                  </a:cubicBezTo>
                  <a:cubicBezTo>
                    <a:pt x="110375" y="337759"/>
                    <a:pt x="106075" y="338724"/>
                    <a:pt x="104641" y="338724"/>
                  </a:cubicBezTo>
                  <a:cubicBezTo>
                    <a:pt x="102730" y="338724"/>
                    <a:pt x="102252" y="337759"/>
                    <a:pt x="102252" y="334864"/>
                  </a:cubicBezTo>
                  <a:lnTo>
                    <a:pt x="102730" y="314598"/>
                  </a:lnTo>
                  <a:cubicBezTo>
                    <a:pt x="103208" y="305913"/>
                    <a:pt x="103208" y="296745"/>
                    <a:pt x="103208" y="286130"/>
                  </a:cubicBezTo>
                  <a:lnTo>
                    <a:pt x="103208" y="260557"/>
                  </a:lnTo>
                  <a:lnTo>
                    <a:pt x="17202" y="260557"/>
                  </a:lnTo>
                  <a:cubicBezTo>
                    <a:pt x="11946" y="260557"/>
                    <a:pt x="7645" y="261039"/>
                    <a:pt x="4779" y="262487"/>
                  </a:cubicBezTo>
                  <a:lnTo>
                    <a:pt x="0" y="247047"/>
                  </a:lnTo>
                  <a:cubicBezTo>
                    <a:pt x="4301" y="248012"/>
                    <a:pt x="9079" y="248494"/>
                    <a:pt x="14335" y="248494"/>
                  </a:cubicBezTo>
                  <a:lnTo>
                    <a:pt x="103208" y="248494"/>
                  </a:lnTo>
                  <a:lnTo>
                    <a:pt x="103208" y="198795"/>
                  </a:lnTo>
                  <a:lnTo>
                    <a:pt x="65939" y="198795"/>
                  </a:lnTo>
                  <a:lnTo>
                    <a:pt x="65939" y="206516"/>
                  </a:lnTo>
                  <a:cubicBezTo>
                    <a:pt x="65939" y="208928"/>
                    <a:pt x="64983" y="211341"/>
                    <a:pt x="63072" y="212306"/>
                  </a:cubicBezTo>
                  <a:cubicBezTo>
                    <a:pt x="61160" y="213753"/>
                    <a:pt x="56860" y="215683"/>
                    <a:pt x="49693" y="218578"/>
                  </a:cubicBezTo>
                  <a:cubicBezTo>
                    <a:pt x="43004" y="220991"/>
                    <a:pt x="39181" y="222438"/>
                    <a:pt x="37748" y="222438"/>
                  </a:cubicBezTo>
                  <a:cubicBezTo>
                    <a:pt x="35836" y="222438"/>
                    <a:pt x="35359" y="221956"/>
                    <a:pt x="35359" y="220991"/>
                  </a:cubicBezTo>
                  <a:cubicBezTo>
                    <a:pt x="35359" y="219543"/>
                    <a:pt x="35359" y="215201"/>
                    <a:pt x="35836" y="207481"/>
                  </a:cubicBezTo>
                  <a:cubicBezTo>
                    <a:pt x="36314" y="199278"/>
                    <a:pt x="36792" y="187215"/>
                    <a:pt x="36792" y="169845"/>
                  </a:cubicBezTo>
                  <a:lnTo>
                    <a:pt x="36792" y="92160"/>
                  </a:lnTo>
                  <a:cubicBezTo>
                    <a:pt x="36792" y="83957"/>
                    <a:pt x="36314" y="75755"/>
                    <a:pt x="35359" y="67552"/>
                  </a:cubicBezTo>
                  <a:cubicBezTo>
                    <a:pt x="48737" y="69964"/>
                    <a:pt x="60683" y="74307"/>
                    <a:pt x="71195" y="80580"/>
                  </a:cubicBezTo>
                  <a:lnTo>
                    <a:pt x="120409" y="80580"/>
                  </a:lnTo>
                  <a:cubicBezTo>
                    <a:pt x="139044" y="44874"/>
                    <a:pt x="150989" y="17853"/>
                    <a:pt x="156723" y="0"/>
                  </a:cubicBezTo>
                  <a:close/>
                  <a:moveTo>
                    <a:pt x="65939" y="92160"/>
                  </a:moveTo>
                  <a:lnTo>
                    <a:pt x="65939" y="133656"/>
                  </a:lnTo>
                  <a:lnTo>
                    <a:pt x="103208" y="133656"/>
                  </a:lnTo>
                  <a:lnTo>
                    <a:pt x="103208" y="92160"/>
                  </a:lnTo>
                  <a:lnTo>
                    <a:pt x="65939" y="92160"/>
                  </a:lnTo>
                  <a:close/>
                  <a:moveTo>
                    <a:pt x="131399" y="92160"/>
                  </a:moveTo>
                  <a:lnTo>
                    <a:pt x="131399" y="133656"/>
                  </a:lnTo>
                  <a:lnTo>
                    <a:pt x="171057" y="133656"/>
                  </a:lnTo>
                  <a:lnTo>
                    <a:pt x="171057" y="92160"/>
                  </a:lnTo>
                  <a:lnTo>
                    <a:pt x="131399" y="92160"/>
                  </a:lnTo>
                  <a:close/>
                  <a:moveTo>
                    <a:pt x="65939" y="145719"/>
                  </a:moveTo>
                  <a:lnTo>
                    <a:pt x="65939" y="186733"/>
                  </a:lnTo>
                  <a:lnTo>
                    <a:pt x="103208" y="186733"/>
                  </a:lnTo>
                  <a:lnTo>
                    <a:pt x="103208" y="145719"/>
                  </a:lnTo>
                  <a:lnTo>
                    <a:pt x="65939" y="145719"/>
                  </a:lnTo>
                  <a:close/>
                  <a:moveTo>
                    <a:pt x="131399" y="145719"/>
                  </a:moveTo>
                  <a:lnTo>
                    <a:pt x="131399" y="186733"/>
                  </a:lnTo>
                  <a:lnTo>
                    <a:pt x="171057" y="186733"/>
                  </a:lnTo>
                  <a:lnTo>
                    <a:pt x="171057" y="145719"/>
                  </a:lnTo>
                  <a:lnTo>
                    <a:pt x="131399" y="145719"/>
                  </a:lnTo>
                  <a:close/>
                </a:path>
              </a:pathLst>
            </a:custGeom>
            <a:solidFill>
              <a:srgbClr val="424242">
                <a:alpha val="9394"/>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6" name="任意多边形: 形状 15">
              <a:extLst>
                <a:ext uri="{FF2B5EF4-FFF2-40B4-BE49-F238E27FC236}">
                  <a16:creationId xmlns:a16="http://schemas.microsoft.com/office/drawing/2014/main" id="{F07BBE00-E0F0-4A51-84CF-2696187B21DB}"/>
                </a:ext>
              </a:extLst>
            </p:cNvPr>
            <p:cNvSpPr/>
            <p:nvPr/>
          </p:nvSpPr>
          <p:spPr bwMode="auto">
            <a:xfrm>
              <a:off x="10890540" y="3384436"/>
              <a:ext cx="56860" cy="69964"/>
            </a:xfrm>
            <a:custGeom>
              <a:avLst/>
              <a:gdLst>
                <a:gd name="connsiteX0" fmla="*/ 3345 w 56860"/>
                <a:gd name="connsiteY0" fmla="*/ 0 h 69964"/>
                <a:gd name="connsiteX1" fmla="*/ 42525 w 56860"/>
                <a:gd name="connsiteY1" fmla="*/ 19301 h 69964"/>
                <a:gd name="connsiteX2" fmla="*/ 56860 w 56860"/>
                <a:gd name="connsiteY2" fmla="*/ 40049 h 69964"/>
                <a:gd name="connsiteX3" fmla="*/ 50170 w 56860"/>
                <a:gd name="connsiteY3" fmla="*/ 60797 h 69964"/>
                <a:gd name="connsiteX4" fmla="*/ 36791 w 56860"/>
                <a:gd name="connsiteY4" fmla="*/ 69964 h 69964"/>
                <a:gd name="connsiteX5" fmla="*/ 30580 w 56860"/>
                <a:gd name="connsiteY5" fmla="*/ 67069 h 69964"/>
                <a:gd name="connsiteX6" fmla="*/ 25802 w 56860"/>
                <a:gd name="connsiteY6" fmla="*/ 52594 h 69964"/>
                <a:gd name="connsiteX7" fmla="*/ 16246 w 56860"/>
                <a:gd name="connsiteY7" fmla="*/ 28951 h 69964"/>
                <a:gd name="connsiteX8" fmla="*/ 0 w 56860"/>
                <a:gd name="connsiteY8" fmla="*/ 5790 h 69964"/>
                <a:gd name="connsiteX9" fmla="*/ 3345 w 56860"/>
                <a:gd name="connsiteY9" fmla="*/ 0 h 6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60" h="69964">
                  <a:moveTo>
                    <a:pt x="3345" y="0"/>
                  </a:moveTo>
                  <a:cubicBezTo>
                    <a:pt x="20068" y="6755"/>
                    <a:pt x="32969" y="13028"/>
                    <a:pt x="42525" y="19301"/>
                  </a:cubicBezTo>
                  <a:cubicBezTo>
                    <a:pt x="52082" y="25573"/>
                    <a:pt x="56860" y="32328"/>
                    <a:pt x="56860" y="40049"/>
                  </a:cubicBezTo>
                  <a:cubicBezTo>
                    <a:pt x="56860" y="47769"/>
                    <a:pt x="54948" y="54524"/>
                    <a:pt x="50170" y="60797"/>
                  </a:cubicBezTo>
                  <a:cubicBezTo>
                    <a:pt x="45870" y="66587"/>
                    <a:pt x="41092" y="69964"/>
                    <a:pt x="36791" y="69964"/>
                  </a:cubicBezTo>
                  <a:cubicBezTo>
                    <a:pt x="33925" y="69964"/>
                    <a:pt x="32013" y="68999"/>
                    <a:pt x="30580" y="67069"/>
                  </a:cubicBezTo>
                  <a:cubicBezTo>
                    <a:pt x="29146" y="65622"/>
                    <a:pt x="27713" y="60797"/>
                    <a:pt x="25802" y="52594"/>
                  </a:cubicBezTo>
                  <a:cubicBezTo>
                    <a:pt x="23413" y="44391"/>
                    <a:pt x="20546" y="36671"/>
                    <a:pt x="16246" y="28951"/>
                  </a:cubicBezTo>
                  <a:cubicBezTo>
                    <a:pt x="12423" y="21713"/>
                    <a:pt x="6689" y="13993"/>
                    <a:pt x="0" y="5790"/>
                  </a:cubicBezTo>
                  <a:lnTo>
                    <a:pt x="3345" y="0"/>
                  </a:lnTo>
                  <a:close/>
                </a:path>
              </a:pathLst>
            </a:custGeom>
            <a:solidFill>
              <a:srgbClr val="424242">
                <a:alpha val="9091"/>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7" name="任意多边形: 形状 16">
              <a:extLst>
                <a:ext uri="{FF2B5EF4-FFF2-40B4-BE49-F238E27FC236}">
                  <a16:creationId xmlns:a16="http://schemas.microsoft.com/office/drawing/2014/main" id="{EF878D99-B0EF-4C89-9A7F-1B387808D3E0}"/>
                </a:ext>
              </a:extLst>
            </p:cNvPr>
            <p:cNvSpPr/>
            <p:nvPr/>
          </p:nvSpPr>
          <p:spPr bwMode="auto">
            <a:xfrm>
              <a:off x="11280896" y="1985988"/>
              <a:ext cx="60204" cy="71412"/>
            </a:xfrm>
            <a:custGeom>
              <a:avLst/>
              <a:gdLst>
                <a:gd name="connsiteX0" fmla="*/ 2866 w 60204"/>
                <a:gd name="connsiteY0" fmla="*/ 0 h 71412"/>
                <a:gd name="connsiteX1" fmla="*/ 45870 w 60204"/>
                <a:gd name="connsiteY1" fmla="*/ 21713 h 71412"/>
                <a:gd name="connsiteX2" fmla="*/ 60204 w 60204"/>
                <a:gd name="connsiteY2" fmla="*/ 43909 h 71412"/>
                <a:gd name="connsiteX3" fmla="*/ 54470 w 60204"/>
                <a:gd name="connsiteY3" fmla="*/ 63692 h 71412"/>
                <a:gd name="connsiteX4" fmla="*/ 40136 w 60204"/>
                <a:gd name="connsiteY4" fmla="*/ 71412 h 71412"/>
                <a:gd name="connsiteX5" fmla="*/ 35358 w 60204"/>
                <a:gd name="connsiteY5" fmla="*/ 68517 h 71412"/>
                <a:gd name="connsiteX6" fmla="*/ 31535 w 60204"/>
                <a:gd name="connsiteY6" fmla="*/ 55489 h 71412"/>
                <a:gd name="connsiteX7" fmla="*/ 20546 w 60204"/>
                <a:gd name="connsiteY7" fmla="*/ 31363 h 71412"/>
                <a:gd name="connsiteX8" fmla="*/ 0 w 60204"/>
                <a:gd name="connsiteY8" fmla="*/ 5790 h 71412"/>
                <a:gd name="connsiteX9" fmla="*/ 2866 w 60204"/>
                <a:gd name="connsiteY9" fmla="*/ 0 h 7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04" h="71412">
                  <a:moveTo>
                    <a:pt x="2866" y="0"/>
                  </a:moveTo>
                  <a:cubicBezTo>
                    <a:pt x="22457" y="7720"/>
                    <a:pt x="36791" y="14958"/>
                    <a:pt x="45870" y="21713"/>
                  </a:cubicBezTo>
                  <a:cubicBezTo>
                    <a:pt x="55426" y="28951"/>
                    <a:pt x="60204" y="36189"/>
                    <a:pt x="60204" y="43909"/>
                  </a:cubicBezTo>
                  <a:cubicBezTo>
                    <a:pt x="60204" y="51629"/>
                    <a:pt x="58293" y="58384"/>
                    <a:pt x="54470" y="63692"/>
                  </a:cubicBezTo>
                  <a:cubicBezTo>
                    <a:pt x="50170" y="68517"/>
                    <a:pt x="45392" y="71412"/>
                    <a:pt x="40136" y="71412"/>
                  </a:cubicBezTo>
                  <a:cubicBezTo>
                    <a:pt x="38225" y="71412"/>
                    <a:pt x="36791" y="70447"/>
                    <a:pt x="35358" y="68517"/>
                  </a:cubicBezTo>
                  <a:cubicBezTo>
                    <a:pt x="34402" y="66587"/>
                    <a:pt x="32969" y="62244"/>
                    <a:pt x="31535" y="55489"/>
                  </a:cubicBezTo>
                  <a:cubicBezTo>
                    <a:pt x="29624" y="48734"/>
                    <a:pt x="26279" y="40531"/>
                    <a:pt x="20546" y="31363"/>
                  </a:cubicBezTo>
                  <a:cubicBezTo>
                    <a:pt x="15290" y="22196"/>
                    <a:pt x="8600" y="13511"/>
                    <a:pt x="0" y="5790"/>
                  </a:cubicBezTo>
                  <a:lnTo>
                    <a:pt x="2866" y="0"/>
                  </a:lnTo>
                  <a:close/>
                </a:path>
              </a:pathLst>
            </a:custGeom>
            <a:solidFill>
              <a:srgbClr val="424242">
                <a:alpha val="8788"/>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8" name="任意多边形: 形状 17">
              <a:extLst>
                <a:ext uri="{FF2B5EF4-FFF2-40B4-BE49-F238E27FC236}">
                  <a16:creationId xmlns:a16="http://schemas.microsoft.com/office/drawing/2014/main" id="{DD35729E-B0B3-43FD-A924-E7A6FD7F0F83}"/>
                </a:ext>
              </a:extLst>
            </p:cNvPr>
            <p:cNvSpPr/>
            <p:nvPr/>
          </p:nvSpPr>
          <p:spPr bwMode="auto">
            <a:xfrm>
              <a:off x="10033786" y="649791"/>
              <a:ext cx="342114" cy="328109"/>
            </a:xfrm>
            <a:custGeom>
              <a:avLst/>
              <a:gdLst>
                <a:gd name="connsiteX0" fmla="*/ 260886 w 342114"/>
                <a:gd name="connsiteY0" fmla="*/ 0 h 328109"/>
                <a:gd name="connsiteX1" fmla="*/ 280954 w 342114"/>
                <a:gd name="connsiteY1" fmla="*/ 12063 h 328109"/>
                <a:gd name="connsiteX2" fmla="*/ 298633 w 342114"/>
                <a:gd name="connsiteY2" fmla="*/ 27986 h 328109"/>
                <a:gd name="connsiteX3" fmla="*/ 279043 w 342114"/>
                <a:gd name="connsiteY3" fmla="*/ 38601 h 328109"/>
                <a:gd name="connsiteX4" fmla="*/ 276176 w 342114"/>
                <a:gd name="connsiteY4" fmla="*/ 126901 h 328109"/>
                <a:gd name="connsiteX5" fmla="*/ 282388 w 342114"/>
                <a:gd name="connsiteY5" fmla="*/ 206033 h 328109"/>
                <a:gd name="connsiteX6" fmla="*/ 298155 w 342114"/>
                <a:gd name="connsiteY6" fmla="*/ 254285 h 328109"/>
                <a:gd name="connsiteX7" fmla="*/ 311534 w 342114"/>
                <a:gd name="connsiteY7" fmla="*/ 268760 h 328109"/>
                <a:gd name="connsiteX8" fmla="*/ 314401 w 342114"/>
                <a:gd name="connsiteY8" fmla="*/ 265865 h 328109"/>
                <a:gd name="connsiteX9" fmla="*/ 322524 w 342114"/>
                <a:gd name="connsiteY9" fmla="*/ 246082 h 328109"/>
                <a:gd name="connsiteX10" fmla="*/ 336858 w 342114"/>
                <a:gd name="connsiteY10" fmla="*/ 202656 h 328109"/>
                <a:gd name="connsiteX11" fmla="*/ 342114 w 342114"/>
                <a:gd name="connsiteY11" fmla="*/ 204103 h 328109"/>
                <a:gd name="connsiteX12" fmla="*/ 333991 w 342114"/>
                <a:gd name="connsiteY12" fmla="*/ 272138 h 328109"/>
                <a:gd name="connsiteX13" fmla="*/ 336858 w 342114"/>
                <a:gd name="connsiteY13" fmla="*/ 300606 h 328109"/>
                <a:gd name="connsiteX14" fmla="*/ 340203 w 342114"/>
                <a:gd name="connsiteY14" fmla="*/ 316529 h 328109"/>
                <a:gd name="connsiteX15" fmla="*/ 333036 w 342114"/>
                <a:gd name="connsiteY15" fmla="*/ 322801 h 328109"/>
                <a:gd name="connsiteX16" fmla="*/ 306278 w 342114"/>
                <a:gd name="connsiteY16" fmla="*/ 311221 h 328109"/>
                <a:gd name="connsiteX17" fmla="*/ 273309 w 342114"/>
                <a:gd name="connsiteY17" fmla="*/ 275515 h 328109"/>
                <a:gd name="connsiteX18" fmla="*/ 253719 w 342114"/>
                <a:gd name="connsiteY18" fmla="*/ 211823 h 328109"/>
                <a:gd name="connsiteX19" fmla="*/ 247507 w 342114"/>
                <a:gd name="connsiteY19" fmla="*/ 124489 h 328109"/>
                <a:gd name="connsiteX20" fmla="*/ 249419 w 342114"/>
                <a:gd name="connsiteY20" fmla="*/ 33294 h 328109"/>
                <a:gd name="connsiteX21" fmla="*/ 96996 w 342114"/>
                <a:gd name="connsiteY21" fmla="*/ 33294 h 328109"/>
                <a:gd name="connsiteX22" fmla="*/ 91262 w 342114"/>
                <a:gd name="connsiteY22" fmla="*/ 183355 h 328109"/>
                <a:gd name="connsiteX23" fmla="*/ 67850 w 342114"/>
                <a:gd name="connsiteY23" fmla="*/ 257662 h 328109"/>
                <a:gd name="connsiteX24" fmla="*/ 5734 w 342114"/>
                <a:gd name="connsiteY24" fmla="*/ 328109 h 328109"/>
                <a:gd name="connsiteX25" fmla="*/ 0 w 342114"/>
                <a:gd name="connsiteY25" fmla="*/ 321354 h 328109"/>
                <a:gd name="connsiteX26" fmla="*/ 49215 w 342114"/>
                <a:gd name="connsiteY26" fmla="*/ 236914 h 328109"/>
                <a:gd name="connsiteX27" fmla="*/ 64027 w 342114"/>
                <a:gd name="connsiteY27" fmla="*/ 109048 h 328109"/>
                <a:gd name="connsiteX28" fmla="*/ 60205 w 342114"/>
                <a:gd name="connsiteY28" fmla="*/ 2895 h 328109"/>
                <a:gd name="connsiteX29" fmla="*/ 103208 w 342114"/>
                <a:gd name="connsiteY29" fmla="*/ 20748 h 328109"/>
                <a:gd name="connsiteX30" fmla="*/ 245118 w 342114"/>
                <a:gd name="connsiteY30" fmla="*/ 20748 h 328109"/>
                <a:gd name="connsiteX31" fmla="*/ 256586 w 342114"/>
                <a:gd name="connsiteY31" fmla="*/ 3860 h 328109"/>
                <a:gd name="connsiteX32" fmla="*/ 260886 w 342114"/>
                <a:gd name="connsiteY32" fmla="*/ 0 h 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2114" h="328109">
                  <a:moveTo>
                    <a:pt x="260886" y="0"/>
                  </a:moveTo>
                  <a:cubicBezTo>
                    <a:pt x="262797" y="0"/>
                    <a:pt x="269487" y="3860"/>
                    <a:pt x="280954" y="12063"/>
                  </a:cubicBezTo>
                  <a:cubicBezTo>
                    <a:pt x="292422" y="19783"/>
                    <a:pt x="298633" y="25091"/>
                    <a:pt x="298633" y="27986"/>
                  </a:cubicBezTo>
                  <a:cubicBezTo>
                    <a:pt x="298633" y="31364"/>
                    <a:pt x="291944" y="35224"/>
                    <a:pt x="279043" y="38601"/>
                  </a:cubicBezTo>
                  <a:cubicBezTo>
                    <a:pt x="277132" y="67070"/>
                    <a:pt x="276176" y="96503"/>
                    <a:pt x="276176" y="126901"/>
                  </a:cubicBezTo>
                  <a:cubicBezTo>
                    <a:pt x="276176" y="157300"/>
                    <a:pt x="278087" y="183838"/>
                    <a:pt x="282388" y="206033"/>
                  </a:cubicBezTo>
                  <a:cubicBezTo>
                    <a:pt x="286688" y="228711"/>
                    <a:pt x="291944" y="244634"/>
                    <a:pt x="298155" y="254285"/>
                  </a:cubicBezTo>
                  <a:cubicBezTo>
                    <a:pt x="304367" y="263935"/>
                    <a:pt x="308667" y="268760"/>
                    <a:pt x="311534" y="268760"/>
                  </a:cubicBezTo>
                  <a:cubicBezTo>
                    <a:pt x="312490" y="268760"/>
                    <a:pt x="313445" y="267795"/>
                    <a:pt x="314401" y="265865"/>
                  </a:cubicBezTo>
                  <a:cubicBezTo>
                    <a:pt x="315357" y="264417"/>
                    <a:pt x="318224" y="257662"/>
                    <a:pt x="322524" y="246082"/>
                  </a:cubicBezTo>
                  <a:cubicBezTo>
                    <a:pt x="326824" y="234019"/>
                    <a:pt x="331602" y="219544"/>
                    <a:pt x="336858" y="202656"/>
                  </a:cubicBezTo>
                  <a:lnTo>
                    <a:pt x="342114" y="204103"/>
                  </a:lnTo>
                  <a:cubicBezTo>
                    <a:pt x="336858" y="239809"/>
                    <a:pt x="333991" y="262487"/>
                    <a:pt x="333991" y="272138"/>
                  </a:cubicBezTo>
                  <a:cubicBezTo>
                    <a:pt x="333991" y="282270"/>
                    <a:pt x="334947" y="291438"/>
                    <a:pt x="336858" y="300606"/>
                  </a:cubicBezTo>
                  <a:cubicBezTo>
                    <a:pt x="339247" y="309291"/>
                    <a:pt x="340203" y="314599"/>
                    <a:pt x="340203" y="316529"/>
                  </a:cubicBezTo>
                  <a:cubicBezTo>
                    <a:pt x="340203" y="320871"/>
                    <a:pt x="337814" y="322801"/>
                    <a:pt x="333036" y="322801"/>
                  </a:cubicBezTo>
                  <a:cubicBezTo>
                    <a:pt x="328258" y="322801"/>
                    <a:pt x="319179" y="318941"/>
                    <a:pt x="306278" y="311221"/>
                  </a:cubicBezTo>
                  <a:cubicBezTo>
                    <a:pt x="292899" y="303501"/>
                    <a:pt x="282388" y="291438"/>
                    <a:pt x="273309" y="275515"/>
                  </a:cubicBezTo>
                  <a:cubicBezTo>
                    <a:pt x="264709" y="259592"/>
                    <a:pt x="258019" y="238362"/>
                    <a:pt x="253719" y="211823"/>
                  </a:cubicBezTo>
                  <a:cubicBezTo>
                    <a:pt x="249419" y="185768"/>
                    <a:pt x="247507" y="156335"/>
                    <a:pt x="247507" y="124489"/>
                  </a:cubicBezTo>
                  <a:cubicBezTo>
                    <a:pt x="247507" y="92160"/>
                    <a:pt x="247985" y="61762"/>
                    <a:pt x="249419" y="33294"/>
                  </a:cubicBezTo>
                  <a:lnTo>
                    <a:pt x="96996" y="33294"/>
                  </a:lnTo>
                  <a:cubicBezTo>
                    <a:pt x="96041" y="106153"/>
                    <a:pt x="94129" y="156335"/>
                    <a:pt x="91262" y="183355"/>
                  </a:cubicBezTo>
                  <a:cubicBezTo>
                    <a:pt x="87918" y="210376"/>
                    <a:pt x="80273" y="234984"/>
                    <a:pt x="67850" y="257662"/>
                  </a:cubicBezTo>
                  <a:cubicBezTo>
                    <a:pt x="55427" y="279858"/>
                    <a:pt x="34881" y="303501"/>
                    <a:pt x="5734" y="328109"/>
                  </a:cubicBezTo>
                  <a:lnTo>
                    <a:pt x="0" y="321354"/>
                  </a:lnTo>
                  <a:cubicBezTo>
                    <a:pt x="22935" y="295298"/>
                    <a:pt x="39181" y="267312"/>
                    <a:pt x="49215" y="236914"/>
                  </a:cubicBezTo>
                  <a:cubicBezTo>
                    <a:pt x="59249" y="206516"/>
                    <a:pt x="64027" y="164055"/>
                    <a:pt x="64027" y="109048"/>
                  </a:cubicBezTo>
                  <a:cubicBezTo>
                    <a:pt x="64027" y="75755"/>
                    <a:pt x="62594" y="40531"/>
                    <a:pt x="60205" y="2895"/>
                  </a:cubicBezTo>
                  <a:cubicBezTo>
                    <a:pt x="75017" y="7238"/>
                    <a:pt x="89351" y="13028"/>
                    <a:pt x="103208" y="20748"/>
                  </a:cubicBezTo>
                  <a:lnTo>
                    <a:pt x="245118" y="20748"/>
                  </a:lnTo>
                  <a:lnTo>
                    <a:pt x="256586" y="3860"/>
                  </a:lnTo>
                  <a:cubicBezTo>
                    <a:pt x="258019" y="1448"/>
                    <a:pt x="259453" y="0"/>
                    <a:pt x="260886" y="0"/>
                  </a:cubicBezTo>
                  <a:close/>
                </a:path>
              </a:pathLst>
            </a:custGeom>
            <a:solidFill>
              <a:srgbClr val="424242">
                <a:alpha val="8485"/>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9" name="任意多边形: 形状 18">
              <a:extLst>
                <a:ext uri="{FF2B5EF4-FFF2-40B4-BE49-F238E27FC236}">
                  <a16:creationId xmlns:a16="http://schemas.microsoft.com/office/drawing/2014/main" id="{83A93537-C436-4903-8A2F-8E97FF89EC40}"/>
                </a:ext>
              </a:extLst>
            </p:cNvPr>
            <p:cNvSpPr/>
            <p:nvPr/>
          </p:nvSpPr>
          <p:spPr bwMode="auto">
            <a:xfrm>
              <a:off x="8850785" y="2691961"/>
              <a:ext cx="318615" cy="89339"/>
            </a:xfrm>
            <a:custGeom>
              <a:avLst/>
              <a:gdLst>
                <a:gd name="connsiteX0" fmla="*/ 37203 w 318615"/>
                <a:gd name="connsiteY0" fmla="*/ 0 h 89339"/>
                <a:gd name="connsiteX1" fmla="*/ 45312 w 318615"/>
                <a:gd name="connsiteY1" fmla="*/ 0 h 89339"/>
                <a:gd name="connsiteX2" fmla="*/ 50081 w 318615"/>
                <a:gd name="connsiteY2" fmla="*/ 23792 h 89339"/>
                <a:gd name="connsiteX3" fmla="*/ 257086 w 318615"/>
                <a:gd name="connsiteY3" fmla="*/ 23792 h 89339"/>
                <a:gd name="connsiteX4" fmla="*/ 269487 w 318615"/>
                <a:gd name="connsiteY4" fmla="*/ 6312 h 89339"/>
                <a:gd name="connsiteX5" fmla="*/ 273303 w 318615"/>
                <a:gd name="connsiteY5" fmla="*/ 3399 h 89339"/>
                <a:gd name="connsiteX6" fmla="*/ 284273 w 318615"/>
                <a:gd name="connsiteY6" fmla="*/ 9226 h 89339"/>
                <a:gd name="connsiteX7" fmla="*/ 304306 w 318615"/>
                <a:gd name="connsiteY7" fmla="*/ 23306 h 89339"/>
                <a:gd name="connsiteX8" fmla="*/ 316707 w 318615"/>
                <a:gd name="connsiteY8" fmla="*/ 33988 h 89339"/>
                <a:gd name="connsiteX9" fmla="*/ 318615 w 318615"/>
                <a:gd name="connsiteY9" fmla="*/ 38358 h 89339"/>
                <a:gd name="connsiteX10" fmla="*/ 316707 w 318615"/>
                <a:gd name="connsiteY10" fmla="*/ 40785 h 89339"/>
                <a:gd name="connsiteX11" fmla="*/ 309553 w 318615"/>
                <a:gd name="connsiteY11" fmla="*/ 41271 h 89339"/>
                <a:gd name="connsiteX12" fmla="*/ 284273 w 318615"/>
                <a:gd name="connsiteY12" fmla="*/ 49040 h 89339"/>
                <a:gd name="connsiteX13" fmla="*/ 250886 w 318615"/>
                <a:gd name="connsiteY13" fmla="*/ 79628 h 89339"/>
                <a:gd name="connsiteX14" fmla="*/ 245162 w 318615"/>
                <a:gd name="connsiteY14" fmla="*/ 76230 h 89339"/>
                <a:gd name="connsiteX15" fmla="*/ 256609 w 318615"/>
                <a:gd name="connsiteY15" fmla="*/ 34473 h 89339"/>
                <a:gd name="connsiteX16" fmla="*/ 51512 w 318615"/>
                <a:gd name="connsiteY16" fmla="*/ 34473 h 89339"/>
                <a:gd name="connsiteX17" fmla="*/ 41973 w 318615"/>
                <a:gd name="connsiteY17" fmla="*/ 74773 h 89339"/>
                <a:gd name="connsiteX18" fmla="*/ 17648 w 318615"/>
                <a:gd name="connsiteY18" fmla="*/ 89339 h 89339"/>
                <a:gd name="connsiteX19" fmla="*/ 4769 w 318615"/>
                <a:gd name="connsiteY19" fmla="*/ 85455 h 89339"/>
                <a:gd name="connsiteX20" fmla="*/ 0 w 318615"/>
                <a:gd name="connsiteY20" fmla="*/ 76715 h 89339"/>
                <a:gd name="connsiteX21" fmla="*/ 7154 w 318615"/>
                <a:gd name="connsiteY21" fmla="*/ 65548 h 89339"/>
                <a:gd name="connsiteX22" fmla="*/ 31003 w 318615"/>
                <a:gd name="connsiteY22" fmla="*/ 33988 h 89339"/>
                <a:gd name="connsiteX23" fmla="*/ 37203 w 318615"/>
                <a:gd name="connsiteY23" fmla="*/ 0 h 8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8615" h="89339">
                  <a:moveTo>
                    <a:pt x="37203" y="0"/>
                  </a:moveTo>
                  <a:lnTo>
                    <a:pt x="45312" y="0"/>
                  </a:lnTo>
                  <a:cubicBezTo>
                    <a:pt x="47697" y="7283"/>
                    <a:pt x="49127" y="15537"/>
                    <a:pt x="50081" y="23792"/>
                  </a:cubicBezTo>
                  <a:lnTo>
                    <a:pt x="257086" y="23792"/>
                  </a:lnTo>
                  <a:lnTo>
                    <a:pt x="269487" y="6312"/>
                  </a:lnTo>
                  <a:cubicBezTo>
                    <a:pt x="271395" y="4370"/>
                    <a:pt x="272349" y="3399"/>
                    <a:pt x="273303" y="3399"/>
                  </a:cubicBezTo>
                  <a:cubicBezTo>
                    <a:pt x="274734" y="3399"/>
                    <a:pt x="278073" y="5341"/>
                    <a:pt x="284273" y="9226"/>
                  </a:cubicBezTo>
                  <a:cubicBezTo>
                    <a:pt x="290474" y="13110"/>
                    <a:pt x="297152" y="17965"/>
                    <a:pt x="304306" y="23306"/>
                  </a:cubicBezTo>
                  <a:cubicBezTo>
                    <a:pt x="310984" y="28647"/>
                    <a:pt x="315276" y="32531"/>
                    <a:pt x="316707" y="33988"/>
                  </a:cubicBezTo>
                  <a:cubicBezTo>
                    <a:pt x="317661" y="35445"/>
                    <a:pt x="318615" y="36901"/>
                    <a:pt x="318615" y="38358"/>
                  </a:cubicBezTo>
                  <a:cubicBezTo>
                    <a:pt x="318615" y="39329"/>
                    <a:pt x="318138" y="40300"/>
                    <a:pt x="316707" y="40785"/>
                  </a:cubicBezTo>
                  <a:cubicBezTo>
                    <a:pt x="315753" y="41271"/>
                    <a:pt x="313369" y="41271"/>
                    <a:pt x="309553" y="41271"/>
                  </a:cubicBezTo>
                  <a:cubicBezTo>
                    <a:pt x="300490" y="41271"/>
                    <a:pt x="292382" y="44184"/>
                    <a:pt x="284273" y="49040"/>
                  </a:cubicBezTo>
                  <a:cubicBezTo>
                    <a:pt x="276165" y="54380"/>
                    <a:pt x="265195" y="64577"/>
                    <a:pt x="250886" y="79628"/>
                  </a:cubicBezTo>
                  <a:lnTo>
                    <a:pt x="245162" y="76230"/>
                  </a:lnTo>
                  <a:lnTo>
                    <a:pt x="256609" y="34473"/>
                  </a:lnTo>
                  <a:lnTo>
                    <a:pt x="51512" y="34473"/>
                  </a:lnTo>
                  <a:cubicBezTo>
                    <a:pt x="52466" y="51467"/>
                    <a:pt x="49127" y="65062"/>
                    <a:pt x="41973" y="74773"/>
                  </a:cubicBezTo>
                  <a:cubicBezTo>
                    <a:pt x="35295" y="84484"/>
                    <a:pt x="26710" y="89339"/>
                    <a:pt x="17648" y="89339"/>
                  </a:cubicBezTo>
                  <a:cubicBezTo>
                    <a:pt x="12401" y="89339"/>
                    <a:pt x="8108" y="87882"/>
                    <a:pt x="4769" y="85455"/>
                  </a:cubicBezTo>
                  <a:cubicBezTo>
                    <a:pt x="1431" y="82542"/>
                    <a:pt x="0" y="79628"/>
                    <a:pt x="0" y="76715"/>
                  </a:cubicBezTo>
                  <a:cubicBezTo>
                    <a:pt x="0" y="73802"/>
                    <a:pt x="2384" y="70403"/>
                    <a:pt x="7154" y="65548"/>
                  </a:cubicBezTo>
                  <a:cubicBezTo>
                    <a:pt x="19555" y="53895"/>
                    <a:pt x="27664" y="43213"/>
                    <a:pt x="31003" y="33988"/>
                  </a:cubicBezTo>
                  <a:cubicBezTo>
                    <a:pt x="34341" y="24763"/>
                    <a:pt x="36726" y="13110"/>
                    <a:pt x="37203" y="0"/>
                  </a:cubicBezTo>
                  <a:close/>
                </a:path>
              </a:pathLst>
            </a:custGeom>
            <a:solidFill>
              <a:srgbClr val="424242">
                <a:alpha val="8182"/>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20" name="任意多边形: 形状 19">
              <a:extLst>
                <a:ext uri="{FF2B5EF4-FFF2-40B4-BE49-F238E27FC236}">
                  <a16:creationId xmlns:a16="http://schemas.microsoft.com/office/drawing/2014/main" id="{982323FA-6D1E-4369-BB22-5761EAF32EE7}"/>
                </a:ext>
              </a:extLst>
            </p:cNvPr>
            <p:cNvSpPr/>
            <p:nvPr/>
          </p:nvSpPr>
          <p:spPr bwMode="auto">
            <a:xfrm>
              <a:off x="10775512" y="2537940"/>
              <a:ext cx="133788" cy="268760"/>
            </a:xfrm>
            <a:custGeom>
              <a:avLst/>
              <a:gdLst>
                <a:gd name="connsiteX0" fmla="*/ 101774 w 133788"/>
                <a:gd name="connsiteY0" fmla="*/ 0 h 268760"/>
                <a:gd name="connsiteX1" fmla="*/ 112286 w 133788"/>
                <a:gd name="connsiteY1" fmla="*/ 6273 h 268760"/>
                <a:gd name="connsiteX2" fmla="*/ 127098 w 133788"/>
                <a:gd name="connsiteY2" fmla="*/ 16888 h 268760"/>
                <a:gd name="connsiteX3" fmla="*/ 133788 w 133788"/>
                <a:gd name="connsiteY3" fmla="*/ 24608 h 268760"/>
                <a:gd name="connsiteX4" fmla="*/ 128054 w 133788"/>
                <a:gd name="connsiteY4" fmla="*/ 28951 h 268760"/>
                <a:gd name="connsiteX5" fmla="*/ 119453 w 133788"/>
                <a:gd name="connsiteY5" fmla="*/ 32329 h 268760"/>
                <a:gd name="connsiteX6" fmla="*/ 107986 w 133788"/>
                <a:gd name="connsiteY6" fmla="*/ 49699 h 268760"/>
                <a:gd name="connsiteX7" fmla="*/ 86962 w 133788"/>
                <a:gd name="connsiteY7" fmla="*/ 81545 h 268760"/>
                <a:gd name="connsiteX8" fmla="*/ 123754 w 133788"/>
                <a:gd name="connsiteY8" fmla="*/ 100363 h 268760"/>
                <a:gd name="connsiteX9" fmla="*/ 132832 w 133788"/>
                <a:gd name="connsiteY9" fmla="*/ 116286 h 268760"/>
                <a:gd name="connsiteX10" fmla="*/ 127098 w 133788"/>
                <a:gd name="connsiteY10" fmla="*/ 134139 h 268760"/>
                <a:gd name="connsiteX11" fmla="*/ 115153 w 133788"/>
                <a:gd name="connsiteY11" fmla="*/ 143307 h 268760"/>
                <a:gd name="connsiteX12" fmla="*/ 105597 w 133788"/>
                <a:gd name="connsiteY12" fmla="*/ 130279 h 268760"/>
                <a:gd name="connsiteX13" fmla="*/ 86007 w 133788"/>
                <a:gd name="connsiteY13" fmla="*/ 90230 h 268760"/>
                <a:gd name="connsiteX14" fmla="*/ 86007 w 133788"/>
                <a:gd name="connsiteY14" fmla="*/ 253802 h 268760"/>
                <a:gd name="connsiteX15" fmla="*/ 85529 w 133788"/>
                <a:gd name="connsiteY15" fmla="*/ 257662 h 268760"/>
                <a:gd name="connsiteX16" fmla="*/ 78839 w 133788"/>
                <a:gd name="connsiteY16" fmla="*/ 261522 h 268760"/>
                <a:gd name="connsiteX17" fmla="*/ 65938 w 133788"/>
                <a:gd name="connsiteY17" fmla="*/ 266830 h 268760"/>
                <a:gd name="connsiteX18" fmla="*/ 57816 w 133788"/>
                <a:gd name="connsiteY18" fmla="*/ 268760 h 268760"/>
                <a:gd name="connsiteX19" fmla="*/ 55904 w 133788"/>
                <a:gd name="connsiteY19" fmla="*/ 267312 h 268760"/>
                <a:gd name="connsiteX20" fmla="*/ 56860 w 133788"/>
                <a:gd name="connsiteY20" fmla="*/ 251872 h 268760"/>
                <a:gd name="connsiteX21" fmla="*/ 57816 w 133788"/>
                <a:gd name="connsiteY21" fmla="*/ 216166 h 268760"/>
                <a:gd name="connsiteX22" fmla="*/ 57816 w 133788"/>
                <a:gd name="connsiteY22" fmla="*/ 117733 h 268760"/>
                <a:gd name="connsiteX23" fmla="*/ 4778 w 133788"/>
                <a:gd name="connsiteY23" fmla="*/ 166467 h 268760"/>
                <a:gd name="connsiteX24" fmla="*/ 0 w 133788"/>
                <a:gd name="connsiteY24" fmla="*/ 161642 h 268760"/>
                <a:gd name="connsiteX25" fmla="*/ 57816 w 133788"/>
                <a:gd name="connsiteY25" fmla="*/ 86370 h 268760"/>
                <a:gd name="connsiteX26" fmla="*/ 56860 w 133788"/>
                <a:gd name="connsiteY26" fmla="*/ 57902 h 268760"/>
                <a:gd name="connsiteX27" fmla="*/ 70239 w 133788"/>
                <a:gd name="connsiteY27" fmla="*/ 63692 h 268760"/>
                <a:gd name="connsiteX28" fmla="*/ 86962 w 133788"/>
                <a:gd name="connsiteY28" fmla="*/ 27504 h 268760"/>
                <a:gd name="connsiteX29" fmla="*/ 27713 w 133788"/>
                <a:gd name="connsiteY29" fmla="*/ 27504 h 268760"/>
                <a:gd name="connsiteX30" fmla="*/ 12423 w 133788"/>
                <a:gd name="connsiteY30" fmla="*/ 30399 h 268760"/>
                <a:gd name="connsiteX31" fmla="*/ 6212 w 133788"/>
                <a:gd name="connsiteY31" fmla="*/ 15441 h 268760"/>
                <a:gd name="connsiteX32" fmla="*/ 23891 w 133788"/>
                <a:gd name="connsiteY32" fmla="*/ 16888 h 268760"/>
                <a:gd name="connsiteX33" fmla="*/ 86007 w 133788"/>
                <a:gd name="connsiteY33" fmla="*/ 16888 h 268760"/>
                <a:gd name="connsiteX34" fmla="*/ 95563 w 133788"/>
                <a:gd name="connsiteY34" fmla="*/ 4825 h 268760"/>
                <a:gd name="connsiteX35" fmla="*/ 101774 w 133788"/>
                <a:gd name="connsiteY35" fmla="*/ 0 h 26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788" h="268760">
                  <a:moveTo>
                    <a:pt x="101774" y="0"/>
                  </a:moveTo>
                  <a:cubicBezTo>
                    <a:pt x="103208" y="0"/>
                    <a:pt x="106553" y="1930"/>
                    <a:pt x="112286" y="6273"/>
                  </a:cubicBezTo>
                  <a:cubicBezTo>
                    <a:pt x="118020" y="10133"/>
                    <a:pt x="122798" y="13511"/>
                    <a:pt x="127098" y="16888"/>
                  </a:cubicBezTo>
                  <a:cubicBezTo>
                    <a:pt x="131399" y="20266"/>
                    <a:pt x="133788" y="23161"/>
                    <a:pt x="133788" y="24608"/>
                  </a:cubicBezTo>
                  <a:cubicBezTo>
                    <a:pt x="133788" y="27021"/>
                    <a:pt x="131877" y="28469"/>
                    <a:pt x="128054" y="28951"/>
                  </a:cubicBezTo>
                  <a:cubicBezTo>
                    <a:pt x="124232" y="29434"/>
                    <a:pt x="121365" y="30399"/>
                    <a:pt x="119453" y="32329"/>
                  </a:cubicBezTo>
                  <a:cubicBezTo>
                    <a:pt x="117542" y="33776"/>
                    <a:pt x="113720" y="39566"/>
                    <a:pt x="107986" y="49699"/>
                  </a:cubicBezTo>
                  <a:cubicBezTo>
                    <a:pt x="102252" y="59832"/>
                    <a:pt x="95085" y="70447"/>
                    <a:pt x="86962" y="81545"/>
                  </a:cubicBezTo>
                  <a:cubicBezTo>
                    <a:pt x="105119" y="89265"/>
                    <a:pt x="117542" y="95538"/>
                    <a:pt x="123754" y="100363"/>
                  </a:cubicBezTo>
                  <a:cubicBezTo>
                    <a:pt x="129965" y="105188"/>
                    <a:pt x="132832" y="110496"/>
                    <a:pt x="132832" y="116286"/>
                  </a:cubicBezTo>
                  <a:cubicBezTo>
                    <a:pt x="132832" y="122076"/>
                    <a:pt x="130921" y="127866"/>
                    <a:pt x="127098" y="134139"/>
                  </a:cubicBezTo>
                  <a:cubicBezTo>
                    <a:pt x="122798" y="140412"/>
                    <a:pt x="118976" y="143307"/>
                    <a:pt x="115153" y="143307"/>
                  </a:cubicBezTo>
                  <a:cubicBezTo>
                    <a:pt x="110853" y="143307"/>
                    <a:pt x="107508" y="138964"/>
                    <a:pt x="105597" y="130279"/>
                  </a:cubicBezTo>
                  <a:cubicBezTo>
                    <a:pt x="101297" y="112908"/>
                    <a:pt x="94607" y="99398"/>
                    <a:pt x="86007" y="90230"/>
                  </a:cubicBezTo>
                  <a:lnTo>
                    <a:pt x="86007" y="253802"/>
                  </a:lnTo>
                  <a:cubicBezTo>
                    <a:pt x="86007" y="255732"/>
                    <a:pt x="86007" y="257180"/>
                    <a:pt x="85529" y="257662"/>
                  </a:cubicBezTo>
                  <a:cubicBezTo>
                    <a:pt x="85051" y="258627"/>
                    <a:pt x="82662" y="259592"/>
                    <a:pt x="78839" y="261522"/>
                  </a:cubicBezTo>
                  <a:cubicBezTo>
                    <a:pt x="75017" y="263452"/>
                    <a:pt x="70717" y="265382"/>
                    <a:pt x="65938" y="266830"/>
                  </a:cubicBezTo>
                  <a:cubicBezTo>
                    <a:pt x="61638" y="268277"/>
                    <a:pt x="58771" y="268760"/>
                    <a:pt x="57816" y="268760"/>
                  </a:cubicBezTo>
                  <a:cubicBezTo>
                    <a:pt x="56382" y="268760"/>
                    <a:pt x="55904" y="268277"/>
                    <a:pt x="55904" y="267312"/>
                  </a:cubicBezTo>
                  <a:cubicBezTo>
                    <a:pt x="55904" y="266347"/>
                    <a:pt x="56382" y="261040"/>
                    <a:pt x="56860" y="251872"/>
                  </a:cubicBezTo>
                  <a:cubicBezTo>
                    <a:pt x="57338" y="242704"/>
                    <a:pt x="57816" y="230641"/>
                    <a:pt x="57816" y="216166"/>
                  </a:cubicBezTo>
                  <a:lnTo>
                    <a:pt x="57816" y="117733"/>
                  </a:lnTo>
                  <a:cubicBezTo>
                    <a:pt x="39659" y="137999"/>
                    <a:pt x="21980" y="154404"/>
                    <a:pt x="4778" y="166467"/>
                  </a:cubicBezTo>
                  <a:lnTo>
                    <a:pt x="0" y="161642"/>
                  </a:lnTo>
                  <a:cubicBezTo>
                    <a:pt x="23413" y="137034"/>
                    <a:pt x="42526" y="111943"/>
                    <a:pt x="57816" y="86370"/>
                  </a:cubicBezTo>
                  <a:cubicBezTo>
                    <a:pt x="57816" y="70930"/>
                    <a:pt x="57338" y="61279"/>
                    <a:pt x="56860" y="57902"/>
                  </a:cubicBezTo>
                  <a:cubicBezTo>
                    <a:pt x="62116" y="59832"/>
                    <a:pt x="66416" y="61762"/>
                    <a:pt x="70239" y="63692"/>
                  </a:cubicBezTo>
                  <a:cubicBezTo>
                    <a:pt x="76450" y="52594"/>
                    <a:pt x="81706" y="40531"/>
                    <a:pt x="86962" y="27504"/>
                  </a:cubicBezTo>
                  <a:lnTo>
                    <a:pt x="27713" y="27504"/>
                  </a:lnTo>
                  <a:cubicBezTo>
                    <a:pt x="21024" y="27504"/>
                    <a:pt x="16246" y="28469"/>
                    <a:pt x="12423" y="30399"/>
                  </a:cubicBezTo>
                  <a:lnTo>
                    <a:pt x="6212" y="15441"/>
                  </a:lnTo>
                  <a:cubicBezTo>
                    <a:pt x="10990" y="16406"/>
                    <a:pt x="17202" y="16888"/>
                    <a:pt x="23891" y="16888"/>
                  </a:cubicBezTo>
                  <a:lnTo>
                    <a:pt x="86007" y="16888"/>
                  </a:lnTo>
                  <a:lnTo>
                    <a:pt x="95563" y="4825"/>
                  </a:lnTo>
                  <a:cubicBezTo>
                    <a:pt x="97952" y="1448"/>
                    <a:pt x="100341" y="0"/>
                    <a:pt x="101774" y="0"/>
                  </a:cubicBezTo>
                  <a:close/>
                </a:path>
              </a:pathLst>
            </a:custGeom>
            <a:solidFill>
              <a:srgbClr val="424242">
                <a:alpha val="7879"/>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21" name="任意多边形: 形状 20">
              <a:extLst>
                <a:ext uri="{FF2B5EF4-FFF2-40B4-BE49-F238E27FC236}">
                  <a16:creationId xmlns:a16="http://schemas.microsoft.com/office/drawing/2014/main" id="{F3F346D1-FC4E-4145-9EAB-48EF2DE3D8BA}"/>
                </a:ext>
              </a:extLst>
            </p:cNvPr>
            <p:cNvSpPr/>
            <p:nvPr/>
          </p:nvSpPr>
          <p:spPr bwMode="auto">
            <a:xfrm>
              <a:off x="9878644" y="3918673"/>
              <a:ext cx="167712" cy="228711"/>
            </a:xfrm>
            <a:custGeom>
              <a:avLst/>
              <a:gdLst>
                <a:gd name="connsiteX0" fmla="*/ 128531 w 167712"/>
                <a:gd name="connsiteY0" fmla="*/ 0 h 228711"/>
                <a:gd name="connsiteX1" fmla="*/ 155767 w 167712"/>
                <a:gd name="connsiteY1" fmla="*/ 14475 h 228711"/>
                <a:gd name="connsiteX2" fmla="*/ 167712 w 167712"/>
                <a:gd name="connsiteY2" fmla="*/ 25573 h 228711"/>
                <a:gd name="connsiteX3" fmla="*/ 159589 w 167712"/>
                <a:gd name="connsiteY3" fmla="*/ 29433 h 228711"/>
                <a:gd name="connsiteX4" fmla="*/ 146210 w 167712"/>
                <a:gd name="connsiteY4" fmla="*/ 46804 h 228711"/>
                <a:gd name="connsiteX5" fmla="*/ 118497 w 167712"/>
                <a:gd name="connsiteY5" fmla="*/ 105670 h 228711"/>
                <a:gd name="connsiteX6" fmla="*/ 164367 w 167712"/>
                <a:gd name="connsiteY6" fmla="*/ 186732 h 228711"/>
                <a:gd name="connsiteX7" fmla="*/ 157678 w 167712"/>
                <a:gd name="connsiteY7" fmla="*/ 203138 h 228711"/>
                <a:gd name="connsiteX8" fmla="*/ 146210 w 167712"/>
                <a:gd name="connsiteY8" fmla="*/ 212305 h 228711"/>
                <a:gd name="connsiteX9" fmla="*/ 139043 w 167712"/>
                <a:gd name="connsiteY9" fmla="*/ 209410 h 228711"/>
                <a:gd name="connsiteX10" fmla="*/ 134743 w 167712"/>
                <a:gd name="connsiteY10" fmla="*/ 200243 h 228711"/>
                <a:gd name="connsiteX11" fmla="*/ 104641 w 167712"/>
                <a:gd name="connsiteY11" fmla="*/ 129313 h 228711"/>
                <a:gd name="connsiteX12" fmla="*/ 3822 w 167712"/>
                <a:gd name="connsiteY12" fmla="*/ 228711 h 228711"/>
                <a:gd name="connsiteX13" fmla="*/ 0 w 167712"/>
                <a:gd name="connsiteY13" fmla="*/ 223403 h 228711"/>
                <a:gd name="connsiteX14" fmla="*/ 89351 w 167712"/>
                <a:gd name="connsiteY14" fmla="*/ 103740 h 228711"/>
                <a:gd name="connsiteX15" fmla="*/ 28669 w 167712"/>
                <a:gd name="connsiteY15" fmla="*/ 24125 h 228711"/>
                <a:gd name="connsiteX16" fmla="*/ 34402 w 167712"/>
                <a:gd name="connsiteY16" fmla="*/ 17853 h 228711"/>
                <a:gd name="connsiteX17" fmla="*/ 99385 w 167712"/>
                <a:gd name="connsiteY17" fmla="*/ 83957 h 228711"/>
                <a:gd name="connsiteX18" fmla="*/ 128531 w 167712"/>
                <a:gd name="connsiteY18" fmla="*/ 0 h 2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712" h="228711">
                  <a:moveTo>
                    <a:pt x="128531" y="0"/>
                  </a:moveTo>
                  <a:cubicBezTo>
                    <a:pt x="138565" y="3860"/>
                    <a:pt x="147644" y="8685"/>
                    <a:pt x="155767" y="14475"/>
                  </a:cubicBezTo>
                  <a:cubicBezTo>
                    <a:pt x="163412" y="19783"/>
                    <a:pt x="167712" y="23643"/>
                    <a:pt x="167712" y="25573"/>
                  </a:cubicBezTo>
                  <a:cubicBezTo>
                    <a:pt x="167712" y="27021"/>
                    <a:pt x="164845" y="28468"/>
                    <a:pt x="159589" y="29433"/>
                  </a:cubicBezTo>
                  <a:cubicBezTo>
                    <a:pt x="154811" y="30398"/>
                    <a:pt x="150511" y="36188"/>
                    <a:pt x="146210" y="46804"/>
                  </a:cubicBezTo>
                  <a:cubicBezTo>
                    <a:pt x="135221" y="72377"/>
                    <a:pt x="126142" y="91677"/>
                    <a:pt x="118497" y="105670"/>
                  </a:cubicBezTo>
                  <a:cubicBezTo>
                    <a:pt x="149077" y="142341"/>
                    <a:pt x="164367" y="169362"/>
                    <a:pt x="164367" y="186732"/>
                  </a:cubicBezTo>
                  <a:cubicBezTo>
                    <a:pt x="164367" y="192040"/>
                    <a:pt x="161978" y="197348"/>
                    <a:pt x="157678" y="203138"/>
                  </a:cubicBezTo>
                  <a:cubicBezTo>
                    <a:pt x="153378" y="209410"/>
                    <a:pt x="149555" y="212305"/>
                    <a:pt x="146210" y="212305"/>
                  </a:cubicBezTo>
                  <a:cubicBezTo>
                    <a:pt x="142866" y="212305"/>
                    <a:pt x="140477" y="211340"/>
                    <a:pt x="139043" y="209410"/>
                  </a:cubicBezTo>
                  <a:cubicBezTo>
                    <a:pt x="137610" y="207480"/>
                    <a:pt x="136176" y="204585"/>
                    <a:pt x="134743" y="200243"/>
                  </a:cubicBezTo>
                  <a:cubicBezTo>
                    <a:pt x="125665" y="172257"/>
                    <a:pt x="115630" y="148614"/>
                    <a:pt x="104641" y="129313"/>
                  </a:cubicBezTo>
                  <a:cubicBezTo>
                    <a:pt x="85050" y="162124"/>
                    <a:pt x="51126" y="194935"/>
                    <a:pt x="3822" y="228711"/>
                  </a:cubicBezTo>
                  <a:lnTo>
                    <a:pt x="0" y="223403"/>
                  </a:lnTo>
                  <a:cubicBezTo>
                    <a:pt x="34402" y="190592"/>
                    <a:pt x="64505" y="150544"/>
                    <a:pt x="89351" y="103740"/>
                  </a:cubicBezTo>
                  <a:cubicBezTo>
                    <a:pt x="76450" y="83475"/>
                    <a:pt x="56382" y="56936"/>
                    <a:pt x="28669" y="24125"/>
                  </a:cubicBezTo>
                  <a:lnTo>
                    <a:pt x="34402" y="17853"/>
                  </a:lnTo>
                  <a:cubicBezTo>
                    <a:pt x="60204" y="42943"/>
                    <a:pt x="82184" y="64657"/>
                    <a:pt x="99385" y="83957"/>
                  </a:cubicBezTo>
                  <a:cubicBezTo>
                    <a:pt x="113241" y="54041"/>
                    <a:pt x="122798" y="26538"/>
                    <a:pt x="128531" y="0"/>
                  </a:cubicBezTo>
                  <a:close/>
                </a:path>
              </a:pathLst>
            </a:custGeom>
            <a:solidFill>
              <a:srgbClr val="424242">
                <a:alpha val="7576"/>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22" name="任意多边形: 形状 21">
              <a:extLst>
                <a:ext uri="{FF2B5EF4-FFF2-40B4-BE49-F238E27FC236}">
                  <a16:creationId xmlns:a16="http://schemas.microsoft.com/office/drawing/2014/main" id="{FA6C6713-6243-4E0A-A028-298BCC6556D1}"/>
                </a:ext>
              </a:extLst>
            </p:cNvPr>
            <p:cNvSpPr/>
            <p:nvPr/>
          </p:nvSpPr>
          <p:spPr bwMode="auto">
            <a:xfrm>
              <a:off x="8602618" y="3453552"/>
              <a:ext cx="134982" cy="102448"/>
            </a:xfrm>
            <a:custGeom>
              <a:avLst/>
              <a:gdLst>
                <a:gd name="connsiteX0" fmla="*/ 96824 w 134982"/>
                <a:gd name="connsiteY0" fmla="*/ 0 h 102448"/>
                <a:gd name="connsiteX1" fmla="*/ 122581 w 134982"/>
                <a:gd name="connsiteY1" fmla="*/ 14566 h 102448"/>
                <a:gd name="connsiteX2" fmla="*/ 133551 w 134982"/>
                <a:gd name="connsiteY2" fmla="*/ 22820 h 102448"/>
                <a:gd name="connsiteX3" fmla="*/ 134982 w 134982"/>
                <a:gd name="connsiteY3" fmla="*/ 25733 h 102448"/>
                <a:gd name="connsiteX4" fmla="*/ 133074 w 134982"/>
                <a:gd name="connsiteY4" fmla="*/ 28161 h 102448"/>
                <a:gd name="connsiteX5" fmla="*/ 125919 w 134982"/>
                <a:gd name="connsiteY5" fmla="*/ 29132 h 102448"/>
                <a:gd name="connsiteX6" fmla="*/ 116857 w 134982"/>
                <a:gd name="connsiteY6" fmla="*/ 30589 h 102448"/>
                <a:gd name="connsiteX7" fmla="*/ 106364 w 134982"/>
                <a:gd name="connsiteY7" fmla="*/ 37386 h 102448"/>
                <a:gd name="connsiteX8" fmla="*/ 3815 w 134982"/>
                <a:gd name="connsiteY8" fmla="*/ 102448 h 102448"/>
                <a:gd name="connsiteX9" fmla="*/ 0 w 134982"/>
                <a:gd name="connsiteY9" fmla="*/ 95165 h 102448"/>
                <a:gd name="connsiteX10" fmla="*/ 96824 w 134982"/>
                <a:gd name="connsiteY10" fmla="*/ 0 h 10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982" h="102448">
                  <a:moveTo>
                    <a:pt x="96824" y="0"/>
                  </a:moveTo>
                  <a:cubicBezTo>
                    <a:pt x="107795" y="5341"/>
                    <a:pt x="116380" y="10196"/>
                    <a:pt x="122581" y="14566"/>
                  </a:cubicBezTo>
                  <a:cubicBezTo>
                    <a:pt x="128781" y="18936"/>
                    <a:pt x="132597" y="21364"/>
                    <a:pt x="133551" y="22820"/>
                  </a:cubicBezTo>
                  <a:cubicBezTo>
                    <a:pt x="134505" y="23791"/>
                    <a:pt x="134982" y="24762"/>
                    <a:pt x="134982" y="25733"/>
                  </a:cubicBezTo>
                  <a:cubicBezTo>
                    <a:pt x="134982" y="27190"/>
                    <a:pt x="134028" y="27676"/>
                    <a:pt x="133074" y="28161"/>
                  </a:cubicBezTo>
                  <a:cubicBezTo>
                    <a:pt x="131643" y="28647"/>
                    <a:pt x="129735" y="29132"/>
                    <a:pt x="125919" y="29132"/>
                  </a:cubicBezTo>
                  <a:cubicBezTo>
                    <a:pt x="122581" y="29132"/>
                    <a:pt x="119719" y="29618"/>
                    <a:pt x="116857" y="30589"/>
                  </a:cubicBezTo>
                  <a:cubicBezTo>
                    <a:pt x="114472" y="32045"/>
                    <a:pt x="110656" y="33988"/>
                    <a:pt x="106364" y="37386"/>
                  </a:cubicBezTo>
                  <a:cubicBezTo>
                    <a:pt x="70114" y="64576"/>
                    <a:pt x="35772" y="85940"/>
                    <a:pt x="3815" y="102448"/>
                  </a:cubicBezTo>
                  <a:lnTo>
                    <a:pt x="0" y="95165"/>
                  </a:lnTo>
                  <a:cubicBezTo>
                    <a:pt x="34818" y="70403"/>
                    <a:pt x="66775" y="38843"/>
                    <a:pt x="96824" y="0"/>
                  </a:cubicBezTo>
                  <a:close/>
                </a:path>
              </a:pathLst>
            </a:custGeom>
            <a:solidFill>
              <a:srgbClr val="424242">
                <a:alpha val="7273"/>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23" name="任意多边形: 形状 22">
              <a:extLst>
                <a:ext uri="{FF2B5EF4-FFF2-40B4-BE49-F238E27FC236}">
                  <a16:creationId xmlns:a16="http://schemas.microsoft.com/office/drawing/2014/main" id="{CBAE2A29-82D4-40D1-B3FA-D0CA2BF7DABD}"/>
                </a:ext>
              </a:extLst>
            </p:cNvPr>
            <p:cNvSpPr/>
            <p:nvPr/>
          </p:nvSpPr>
          <p:spPr bwMode="auto">
            <a:xfrm>
              <a:off x="10943412" y="3396773"/>
              <a:ext cx="118288" cy="83027"/>
            </a:xfrm>
            <a:custGeom>
              <a:avLst/>
              <a:gdLst>
                <a:gd name="connsiteX0" fmla="*/ 2861 w 118288"/>
                <a:gd name="connsiteY0" fmla="*/ 0 h 83027"/>
                <a:gd name="connsiteX1" fmla="*/ 64390 w 118288"/>
                <a:gd name="connsiteY1" fmla="*/ 16509 h 83027"/>
                <a:gd name="connsiteX2" fmla="*/ 99209 w 118288"/>
                <a:gd name="connsiteY2" fmla="*/ 30589 h 83027"/>
                <a:gd name="connsiteX3" fmla="*/ 114472 w 118288"/>
                <a:gd name="connsiteY3" fmla="*/ 43213 h 83027"/>
                <a:gd name="connsiteX4" fmla="*/ 118288 w 118288"/>
                <a:gd name="connsiteY4" fmla="*/ 59721 h 83027"/>
                <a:gd name="connsiteX5" fmla="*/ 114949 w 118288"/>
                <a:gd name="connsiteY5" fmla="*/ 76715 h 83027"/>
                <a:gd name="connsiteX6" fmla="*/ 105887 w 118288"/>
                <a:gd name="connsiteY6" fmla="*/ 83027 h 83027"/>
                <a:gd name="connsiteX7" fmla="*/ 93962 w 118288"/>
                <a:gd name="connsiteY7" fmla="*/ 72345 h 83027"/>
                <a:gd name="connsiteX8" fmla="*/ 55805 w 118288"/>
                <a:gd name="connsiteY8" fmla="*/ 38843 h 83027"/>
                <a:gd name="connsiteX9" fmla="*/ 0 w 118288"/>
                <a:gd name="connsiteY9" fmla="*/ 7769 h 83027"/>
                <a:gd name="connsiteX10" fmla="*/ 2861 w 118288"/>
                <a:gd name="connsiteY10" fmla="*/ 0 h 8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288" h="83027">
                  <a:moveTo>
                    <a:pt x="2861" y="0"/>
                  </a:moveTo>
                  <a:cubicBezTo>
                    <a:pt x="28618" y="6312"/>
                    <a:pt x="49127" y="11653"/>
                    <a:pt x="64390" y="16509"/>
                  </a:cubicBezTo>
                  <a:cubicBezTo>
                    <a:pt x="79653" y="21364"/>
                    <a:pt x="91578" y="26219"/>
                    <a:pt x="99209" y="30589"/>
                  </a:cubicBezTo>
                  <a:cubicBezTo>
                    <a:pt x="106841" y="34473"/>
                    <a:pt x="112087" y="38843"/>
                    <a:pt x="114472" y="43213"/>
                  </a:cubicBezTo>
                  <a:cubicBezTo>
                    <a:pt x="116857" y="47097"/>
                    <a:pt x="118288" y="52924"/>
                    <a:pt x="118288" y="59721"/>
                  </a:cubicBezTo>
                  <a:cubicBezTo>
                    <a:pt x="118288" y="67004"/>
                    <a:pt x="117334" y="72345"/>
                    <a:pt x="114949" y="76715"/>
                  </a:cubicBezTo>
                  <a:cubicBezTo>
                    <a:pt x="112564" y="80599"/>
                    <a:pt x="109702" y="83027"/>
                    <a:pt x="105887" y="83027"/>
                  </a:cubicBezTo>
                  <a:cubicBezTo>
                    <a:pt x="103502" y="83027"/>
                    <a:pt x="99209" y="79628"/>
                    <a:pt x="93962" y="72345"/>
                  </a:cubicBezTo>
                  <a:cubicBezTo>
                    <a:pt x="85377" y="61663"/>
                    <a:pt x="72499" y="50496"/>
                    <a:pt x="55805" y="38843"/>
                  </a:cubicBezTo>
                  <a:cubicBezTo>
                    <a:pt x="38634" y="26705"/>
                    <a:pt x="20032" y="16509"/>
                    <a:pt x="0" y="7769"/>
                  </a:cubicBezTo>
                  <a:lnTo>
                    <a:pt x="2861" y="0"/>
                  </a:lnTo>
                  <a:close/>
                </a:path>
              </a:pathLst>
            </a:custGeom>
            <a:solidFill>
              <a:srgbClr val="424242">
                <a:alpha val="6970"/>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形状 23">
              <a:extLst>
                <a:ext uri="{FF2B5EF4-FFF2-40B4-BE49-F238E27FC236}">
                  <a16:creationId xmlns:a16="http://schemas.microsoft.com/office/drawing/2014/main" id="{B0EB4B00-E598-4C83-B427-AEFE35D22A3C}"/>
                </a:ext>
              </a:extLst>
            </p:cNvPr>
            <p:cNvSpPr/>
            <p:nvPr/>
          </p:nvSpPr>
          <p:spPr bwMode="auto">
            <a:xfrm>
              <a:off x="8812500" y="1258470"/>
              <a:ext cx="217200" cy="113130"/>
            </a:xfrm>
            <a:custGeom>
              <a:avLst/>
              <a:gdLst>
                <a:gd name="connsiteX0" fmla="*/ 180473 w 217200"/>
                <a:gd name="connsiteY0" fmla="*/ 0 h 113130"/>
                <a:gd name="connsiteX1" fmla="*/ 200029 w 217200"/>
                <a:gd name="connsiteY1" fmla="*/ 10196 h 113130"/>
                <a:gd name="connsiteX2" fmla="*/ 217200 w 217200"/>
                <a:gd name="connsiteY2" fmla="*/ 22820 h 113130"/>
                <a:gd name="connsiteX3" fmla="*/ 202413 w 217200"/>
                <a:gd name="connsiteY3" fmla="*/ 34959 h 113130"/>
                <a:gd name="connsiteX4" fmla="*/ 202413 w 217200"/>
                <a:gd name="connsiteY4" fmla="*/ 62634 h 113130"/>
                <a:gd name="connsiteX5" fmla="*/ 202890 w 217200"/>
                <a:gd name="connsiteY5" fmla="*/ 85454 h 113130"/>
                <a:gd name="connsiteX6" fmla="*/ 203367 w 217200"/>
                <a:gd name="connsiteY6" fmla="*/ 96622 h 113130"/>
                <a:gd name="connsiteX7" fmla="*/ 200983 w 217200"/>
                <a:gd name="connsiteY7" fmla="*/ 101963 h 113130"/>
                <a:gd name="connsiteX8" fmla="*/ 190012 w 217200"/>
                <a:gd name="connsiteY8" fmla="*/ 106333 h 113130"/>
                <a:gd name="connsiteX9" fmla="*/ 175226 w 217200"/>
                <a:gd name="connsiteY9" fmla="*/ 108760 h 113130"/>
                <a:gd name="connsiteX10" fmla="*/ 171887 w 217200"/>
                <a:gd name="connsiteY10" fmla="*/ 106333 h 113130"/>
                <a:gd name="connsiteX11" fmla="*/ 171887 w 217200"/>
                <a:gd name="connsiteY11" fmla="*/ 99050 h 113130"/>
                <a:gd name="connsiteX12" fmla="*/ 31658 w 217200"/>
                <a:gd name="connsiteY12" fmla="*/ 99050 h 113130"/>
                <a:gd name="connsiteX13" fmla="*/ 30228 w 217200"/>
                <a:gd name="connsiteY13" fmla="*/ 104390 h 113130"/>
                <a:gd name="connsiteX14" fmla="*/ 23550 w 217200"/>
                <a:gd name="connsiteY14" fmla="*/ 107789 h 113130"/>
                <a:gd name="connsiteX15" fmla="*/ 11149 w 217200"/>
                <a:gd name="connsiteY15" fmla="*/ 111188 h 113130"/>
                <a:gd name="connsiteX16" fmla="*/ 1609 w 217200"/>
                <a:gd name="connsiteY16" fmla="*/ 113130 h 113130"/>
                <a:gd name="connsiteX17" fmla="*/ 178 w 217200"/>
                <a:gd name="connsiteY17" fmla="*/ 109246 h 113130"/>
                <a:gd name="connsiteX18" fmla="*/ 2086 w 217200"/>
                <a:gd name="connsiteY18" fmla="*/ 76229 h 113130"/>
                <a:gd name="connsiteX19" fmla="*/ 2086 w 217200"/>
                <a:gd name="connsiteY19" fmla="*/ 34959 h 113130"/>
                <a:gd name="connsiteX20" fmla="*/ 655 w 217200"/>
                <a:gd name="connsiteY20" fmla="*/ 3884 h 113130"/>
                <a:gd name="connsiteX21" fmla="*/ 33566 w 217200"/>
                <a:gd name="connsiteY21" fmla="*/ 14081 h 113130"/>
                <a:gd name="connsiteX22" fmla="*/ 167595 w 217200"/>
                <a:gd name="connsiteY22" fmla="*/ 14081 h 113130"/>
                <a:gd name="connsiteX23" fmla="*/ 176180 w 217200"/>
                <a:gd name="connsiteY23" fmla="*/ 2913 h 113130"/>
                <a:gd name="connsiteX24" fmla="*/ 180473 w 217200"/>
                <a:gd name="connsiteY24" fmla="*/ 0 h 113130"/>
                <a:gd name="connsiteX25" fmla="*/ 31658 w 217200"/>
                <a:gd name="connsiteY25" fmla="*/ 25248 h 113130"/>
                <a:gd name="connsiteX26" fmla="*/ 31658 w 217200"/>
                <a:gd name="connsiteY26" fmla="*/ 50010 h 113130"/>
                <a:gd name="connsiteX27" fmla="*/ 171887 w 217200"/>
                <a:gd name="connsiteY27" fmla="*/ 50010 h 113130"/>
                <a:gd name="connsiteX28" fmla="*/ 171887 w 217200"/>
                <a:gd name="connsiteY28" fmla="*/ 25248 h 113130"/>
                <a:gd name="connsiteX29" fmla="*/ 31658 w 217200"/>
                <a:gd name="connsiteY29" fmla="*/ 25248 h 113130"/>
                <a:gd name="connsiteX30" fmla="*/ 31658 w 217200"/>
                <a:gd name="connsiteY30" fmla="*/ 60692 h 113130"/>
                <a:gd name="connsiteX31" fmla="*/ 31658 w 217200"/>
                <a:gd name="connsiteY31" fmla="*/ 88368 h 113130"/>
                <a:gd name="connsiteX32" fmla="*/ 171887 w 217200"/>
                <a:gd name="connsiteY32" fmla="*/ 88368 h 113130"/>
                <a:gd name="connsiteX33" fmla="*/ 171887 w 217200"/>
                <a:gd name="connsiteY33" fmla="*/ 60692 h 113130"/>
                <a:gd name="connsiteX34" fmla="*/ 31658 w 217200"/>
                <a:gd name="connsiteY34" fmla="*/ 60692 h 11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7200" h="113130">
                  <a:moveTo>
                    <a:pt x="180473" y="0"/>
                  </a:moveTo>
                  <a:cubicBezTo>
                    <a:pt x="182381" y="0"/>
                    <a:pt x="188581" y="3399"/>
                    <a:pt x="200029" y="10196"/>
                  </a:cubicBezTo>
                  <a:cubicBezTo>
                    <a:pt x="211476" y="16508"/>
                    <a:pt x="217200" y="20878"/>
                    <a:pt x="217200" y="22820"/>
                  </a:cubicBezTo>
                  <a:cubicBezTo>
                    <a:pt x="217200" y="25248"/>
                    <a:pt x="211953" y="29132"/>
                    <a:pt x="202413" y="34959"/>
                  </a:cubicBezTo>
                  <a:lnTo>
                    <a:pt x="202413" y="62634"/>
                  </a:lnTo>
                  <a:cubicBezTo>
                    <a:pt x="202413" y="69917"/>
                    <a:pt x="202413" y="77200"/>
                    <a:pt x="202890" y="85454"/>
                  </a:cubicBezTo>
                  <a:lnTo>
                    <a:pt x="203367" y="96622"/>
                  </a:lnTo>
                  <a:cubicBezTo>
                    <a:pt x="203367" y="99050"/>
                    <a:pt x="202413" y="100992"/>
                    <a:pt x="200983" y="101963"/>
                  </a:cubicBezTo>
                  <a:cubicBezTo>
                    <a:pt x="199075" y="103419"/>
                    <a:pt x="195736" y="104876"/>
                    <a:pt x="190012" y="106333"/>
                  </a:cubicBezTo>
                  <a:cubicBezTo>
                    <a:pt x="184289" y="107789"/>
                    <a:pt x="179042" y="108760"/>
                    <a:pt x="175226" y="108760"/>
                  </a:cubicBezTo>
                  <a:cubicBezTo>
                    <a:pt x="172841" y="108760"/>
                    <a:pt x="171887" y="107789"/>
                    <a:pt x="171887" y="106333"/>
                  </a:cubicBezTo>
                  <a:lnTo>
                    <a:pt x="171887" y="99050"/>
                  </a:lnTo>
                  <a:lnTo>
                    <a:pt x="31658" y="99050"/>
                  </a:lnTo>
                  <a:cubicBezTo>
                    <a:pt x="31658" y="101963"/>
                    <a:pt x="31181" y="103419"/>
                    <a:pt x="30228" y="104390"/>
                  </a:cubicBezTo>
                  <a:cubicBezTo>
                    <a:pt x="28797" y="105361"/>
                    <a:pt x="26889" y="106333"/>
                    <a:pt x="23550" y="107789"/>
                  </a:cubicBezTo>
                  <a:cubicBezTo>
                    <a:pt x="20688" y="109246"/>
                    <a:pt x="16395" y="110217"/>
                    <a:pt x="11149" y="111188"/>
                  </a:cubicBezTo>
                  <a:cubicBezTo>
                    <a:pt x="6379" y="112645"/>
                    <a:pt x="3040" y="113130"/>
                    <a:pt x="1609" y="113130"/>
                  </a:cubicBezTo>
                  <a:cubicBezTo>
                    <a:pt x="178" y="113130"/>
                    <a:pt x="-299" y="111673"/>
                    <a:pt x="178" y="109246"/>
                  </a:cubicBezTo>
                  <a:cubicBezTo>
                    <a:pt x="1132" y="100506"/>
                    <a:pt x="2086" y="89339"/>
                    <a:pt x="2086" y="76229"/>
                  </a:cubicBezTo>
                  <a:lnTo>
                    <a:pt x="2086" y="34959"/>
                  </a:lnTo>
                  <a:cubicBezTo>
                    <a:pt x="2086" y="24277"/>
                    <a:pt x="1609" y="14081"/>
                    <a:pt x="655" y="3884"/>
                  </a:cubicBezTo>
                  <a:cubicBezTo>
                    <a:pt x="13057" y="6312"/>
                    <a:pt x="24027" y="9711"/>
                    <a:pt x="33566" y="14081"/>
                  </a:cubicBezTo>
                  <a:lnTo>
                    <a:pt x="167595" y="14081"/>
                  </a:lnTo>
                  <a:lnTo>
                    <a:pt x="176180" y="2913"/>
                  </a:lnTo>
                  <a:cubicBezTo>
                    <a:pt x="177611" y="971"/>
                    <a:pt x="179042" y="0"/>
                    <a:pt x="180473" y="0"/>
                  </a:cubicBezTo>
                  <a:close/>
                  <a:moveTo>
                    <a:pt x="31658" y="25248"/>
                  </a:moveTo>
                  <a:lnTo>
                    <a:pt x="31658" y="50010"/>
                  </a:lnTo>
                  <a:lnTo>
                    <a:pt x="171887" y="50010"/>
                  </a:lnTo>
                  <a:lnTo>
                    <a:pt x="171887" y="25248"/>
                  </a:lnTo>
                  <a:lnTo>
                    <a:pt x="31658" y="25248"/>
                  </a:lnTo>
                  <a:close/>
                  <a:moveTo>
                    <a:pt x="31658" y="60692"/>
                  </a:moveTo>
                  <a:lnTo>
                    <a:pt x="31658" y="88368"/>
                  </a:lnTo>
                  <a:lnTo>
                    <a:pt x="171887" y="88368"/>
                  </a:lnTo>
                  <a:lnTo>
                    <a:pt x="171887" y="60692"/>
                  </a:lnTo>
                  <a:lnTo>
                    <a:pt x="31658" y="60692"/>
                  </a:lnTo>
                  <a:close/>
                </a:path>
              </a:pathLst>
            </a:custGeom>
            <a:solidFill>
              <a:srgbClr val="424242">
                <a:alpha val="6667"/>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25" name="任意多边形: 形状 24">
              <a:extLst>
                <a:ext uri="{FF2B5EF4-FFF2-40B4-BE49-F238E27FC236}">
                  <a16:creationId xmlns:a16="http://schemas.microsoft.com/office/drawing/2014/main" id="{FEF55BF8-4120-4F2D-A083-AE50985F04F4}"/>
                </a:ext>
              </a:extLst>
            </p:cNvPr>
            <p:cNvSpPr/>
            <p:nvPr/>
          </p:nvSpPr>
          <p:spPr bwMode="auto">
            <a:xfrm>
              <a:off x="10293993" y="1758368"/>
              <a:ext cx="310507" cy="146632"/>
            </a:xfrm>
            <a:custGeom>
              <a:avLst/>
              <a:gdLst>
                <a:gd name="connsiteX0" fmla="*/ 233238 w 310507"/>
                <a:gd name="connsiteY0" fmla="*/ 0 h 146632"/>
                <a:gd name="connsiteX1" fmla="*/ 251363 w 310507"/>
                <a:gd name="connsiteY1" fmla="*/ 15537 h 146632"/>
                <a:gd name="connsiteX2" fmla="*/ 266149 w 310507"/>
                <a:gd name="connsiteY2" fmla="*/ 33502 h 146632"/>
                <a:gd name="connsiteX3" fmla="*/ 260902 w 310507"/>
                <a:gd name="connsiteY3" fmla="*/ 35930 h 146632"/>
                <a:gd name="connsiteX4" fmla="*/ 167893 w 310507"/>
                <a:gd name="connsiteY4" fmla="*/ 35930 h 146632"/>
                <a:gd name="connsiteX5" fmla="*/ 167893 w 310507"/>
                <a:gd name="connsiteY5" fmla="*/ 133523 h 146632"/>
                <a:gd name="connsiteX6" fmla="*/ 249455 w 310507"/>
                <a:gd name="connsiteY6" fmla="*/ 133523 h 146632"/>
                <a:gd name="connsiteX7" fmla="*/ 266626 w 310507"/>
                <a:gd name="connsiteY7" fmla="*/ 111188 h 146632"/>
                <a:gd name="connsiteX8" fmla="*/ 272349 w 310507"/>
                <a:gd name="connsiteY8" fmla="*/ 106818 h 146632"/>
                <a:gd name="connsiteX9" fmla="*/ 292859 w 310507"/>
                <a:gd name="connsiteY9" fmla="*/ 122841 h 146632"/>
                <a:gd name="connsiteX10" fmla="*/ 310507 w 310507"/>
                <a:gd name="connsiteY10" fmla="*/ 141291 h 146632"/>
                <a:gd name="connsiteX11" fmla="*/ 305260 w 310507"/>
                <a:gd name="connsiteY11" fmla="*/ 144205 h 146632"/>
                <a:gd name="connsiteX12" fmla="*/ 21940 w 310507"/>
                <a:gd name="connsiteY12" fmla="*/ 144205 h 146632"/>
                <a:gd name="connsiteX13" fmla="*/ 6677 w 310507"/>
                <a:gd name="connsiteY13" fmla="*/ 146632 h 146632"/>
                <a:gd name="connsiteX14" fmla="*/ 0 w 310507"/>
                <a:gd name="connsiteY14" fmla="*/ 131581 h 146632"/>
                <a:gd name="connsiteX15" fmla="*/ 18125 w 310507"/>
                <a:gd name="connsiteY15" fmla="*/ 133523 h 146632"/>
                <a:gd name="connsiteX16" fmla="*/ 134505 w 310507"/>
                <a:gd name="connsiteY16" fmla="*/ 133523 h 146632"/>
                <a:gd name="connsiteX17" fmla="*/ 134505 w 310507"/>
                <a:gd name="connsiteY17" fmla="*/ 35930 h 146632"/>
                <a:gd name="connsiteX18" fmla="*/ 66776 w 310507"/>
                <a:gd name="connsiteY18" fmla="*/ 35930 h 146632"/>
                <a:gd name="connsiteX19" fmla="*/ 51512 w 310507"/>
                <a:gd name="connsiteY19" fmla="*/ 38843 h 146632"/>
                <a:gd name="connsiteX20" fmla="*/ 44835 w 310507"/>
                <a:gd name="connsiteY20" fmla="*/ 23791 h 146632"/>
                <a:gd name="connsiteX21" fmla="*/ 62960 w 310507"/>
                <a:gd name="connsiteY21" fmla="*/ 25734 h 146632"/>
                <a:gd name="connsiteX22" fmla="*/ 210343 w 310507"/>
                <a:gd name="connsiteY22" fmla="*/ 25734 h 146632"/>
                <a:gd name="connsiteX23" fmla="*/ 227991 w 310507"/>
                <a:gd name="connsiteY23" fmla="*/ 3884 h 146632"/>
                <a:gd name="connsiteX24" fmla="*/ 233238 w 310507"/>
                <a:gd name="connsiteY24" fmla="*/ 0 h 1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507" h="146632">
                  <a:moveTo>
                    <a:pt x="233238" y="0"/>
                  </a:moveTo>
                  <a:cubicBezTo>
                    <a:pt x="235623" y="0"/>
                    <a:pt x="241346" y="4856"/>
                    <a:pt x="251363" y="15537"/>
                  </a:cubicBezTo>
                  <a:cubicBezTo>
                    <a:pt x="261379" y="25734"/>
                    <a:pt x="266149" y="31560"/>
                    <a:pt x="266149" y="33502"/>
                  </a:cubicBezTo>
                  <a:cubicBezTo>
                    <a:pt x="266149" y="35444"/>
                    <a:pt x="264718" y="35930"/>
                    <a:pt x="260902" y="35930"/>
                  </a:cubicBezTo>
                  <a:lnTo>
                    <a:pt x="167893" y="35930"/>
                  </a:lnTo>
                  <a:lnTo>
                    <a:pt x="167893" y="133523"/>
                  </a:lnTo>
                  <a:lnTo>
                    <a:pt x="249455" y="133523"/>
                  </a:lnTo>
                  <a:lnTo>
                    <a:pt x="266626" y="111188"/>
                  </a:lnTo>
                  <a:cubicBezTo>
                    <a:pt x="269011" y="108275"/>
                    <a:pt x="270918" y="106818"/>
                    <a:pt x="272349" y="106818"/>
                  </a:cubicBezTo>
                  <a:cubicBezTo>
                    <a:pt x="274734" y="106818"/>
                    <a:pt x="281412" y="112159"/>
                    <a:pt x="292859" y="122841"/>
                  </a:cubicBezTo>
                  <a:cubicBezTo>
                    <a:pt x="304783" y="133523"/>
                    <a:pt x="310507" y="139835"/>
                    <a:pt x="310507" y="141291"/>
                  </a:cubicBezTo>
                  <a:cubicBezTo>
                    <a:pt x="310507" y="143234"/>
                    <a:pt x="308599" y="144205"/>
                    <a:pt x="305260" y="144205"/>
                  </a:cubicBezTo>
                  <a:lnTo>
                    <a:pt x="21940" y="144205"/>
                  </a:lnTo>
                  <a:cubicBezTo>
                    <a:pt x="15263" y="144205"/>
                    <a:pt x="10493" y="145176"/>
                    <a:pt x="6677" y="146632"/>
                  </a:cubicBezTo>
                  <a:lnTo>
                    <a:pt x="0" y="131581"/>
                  </a:lnTo>
                  <a:cubicBezTo>
                    <a:pt x="5246" y="133037"/>
                    <a:pt x="11447" y="133523"/>
                    <a:pt x="18125" y="133523"/>
                  </a:cubicBezTo>
                  <a:lnTo>
                    <a:pt x="134505" y="133523"/>
                  </a:lnTo>
                  <a:lnTo>
                    <a:pt x="134505" y="35930"/>
                  </a:lnTo>
                  <a:lnTo>
                    <a:pt x="66776" y="35930"/>
                  </a:lnTo>
                  <a:cubicBezTo>
                    <a:pt x="60098" y="35930"/>
                    <a:pt x="55328" y="36901"/>
                    <a:pt x="51512" y="38843"/>
                  </a:cubicBezTo>
                  <a:lnTo>
                    <a:pt x="44835" y="23791"/>
                  </a:lnTo>
                  <a:cubicBezTo>
                    <a:pt x="50082" y="24763"/>
                    <a:pt x="56282" y="25734"/>
                    <a:pt x="62960" y="25734"/>
                  </a:cubicBezTo>
                  <a:lnTo>
                    <a:pt x="210343" y="25734"/>
                  </a:lnTo>
                  <a:lnTo>
                    <a:pt x="227991" y="3884"/>
                  </a:lnTo>
                  <a:cubicBezTo>
                    <a:pt x="230376" y="1457"/>
                    <a:pt x="231807" y="0"/>
                    <a:pt x="233238" y="0"/>
                  </a:cubicBezTo>
                  <a:close/>
                </a:path>
              </a:pathLst>
            </a:custGeom>
            <a:solidFill>
              <a:srgbClr val="424242">
                <a:alpha val="6364"/>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26" name="任意多边形: 形状 25">
              <a:extLst>
                <a:ext uri="{FF2B5EF4-FFF2-40B4-BE49-F238E27FC236}">
                  <a16:creationId xmlns:a16="http://schemas.microsoft.com/office/drawing/2014/main" id="{F2A9DEEC-557B-497C-BC1B-AB4D1FEB07D1}"/>
                </a:ext>
              </a:extLst>
            </p:cNvPr>
            <p:cNvSpPr/>
            <p:nvPr/>
          </p:nvSpPr>
          <p:spPr bwMode="auto">
            <a:xfrm>
              <a:off x="11262756" y="3287177"/>
              <a:ext cx="52944" cy="52923"/>
            </a:xfrm>
            <a:custGeom>
              <a:avLst/>
              <a:gdLst>
                <a:gd name="connsiteX0" fmla="*/ 3339 w 52944"/>
                <a:gd name="connsiteY0" fmla="*/ 0 h 52923"/>
                <a:gd name="connsiteX1" fmla="*/ 41019 w 52944"/>
                <a:gd name="connsiteY1" fmla="*/ 11167 h 52923"/>
                <a:gd name="connsiteX2" fmla="*/ 52944 w 52944"/>
                <a:gd name="connsiteY2" fmla="*/ 27190 h 52923"/>
                <a:gd name="connsiteX3" fmla="*/ 48174 w 52944"/>
                <a:gd name="connsiteY3" fmla="*/ 44669 h 52923"/>
                <a:gd name="connsiteX4" fmla="*/ 35773 w 52944"/>
                <a:gd name="connsiteY4" fmla="*/ 52923 h 52923"/>
                <a:gd name="connsiteX5" fmla="*/ 23849 w 52944"/>
                <a:gd name="connsiteY5" fmla="*/ 41271 h 52923"/>
                <a:gd name="connsiteX6" fmla="*/ 15263 w 52944"/>
                <a:gd name="connsiteY6" fmla="*/ 22820 h 52923"/>
                <a:gd name="connsiteX7" fmla="*/ 0 w 52944"/>
                <a:gd name="connsiteY7" fmla="*/ 5341 h 52923"/>
                <a:gd name="connsiteX8" fmla="*/ 3339 w 52944"/>
                <a:gd name="connsiteY8" fmla="*/ 0 h 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 h="52923">
                  <a:moveTo>
                    <a:pt x="3339" y="0"/>
                  </a:moveTo>
                  <a:cubicBezTo>
                    <a:pt x="20510" y="3399"/>
                    <a:pt x="32911" y="6797"/>
                    <a:pt x="41019" y="11167"/>
                  </a:cubicBezTo>
                  <a:cubicBezTo>
                    <a:pt x="48651" y="15537"/>
                    <a:pt x="52944" y="20878"/>
                    <a:pt x="52944" y="27190"/>
                  </a:cubicBezTo>
                  <a:cubicBezTo>
                    <a:pt x="52944" y="33502"/>
                    <a:pt x="51036" y="39328"/>
                    <a:pt x="48174" y="44669"/>
                  </a:cubicBezTo>
                  <a:cubicBezTo>
                    <a:pt x="44835" y="50010"/>
                    <a:pt x="41019" y="52923"/>
                    <a:pt x="35773" y="52923"/>
                  </a:cubicBezTo>
                  <a:cubicBezTo>
                    <a:pt x="30526" y="52923"/>
                    <a:pt x="26710" y="49039"/>
                    <a:pt x="23849" y="41271"/>
                  </a:cubicBezTo>
                  <a:cubicBezTo>
                    <a:pt x="20987" y="33987"/>
                    <a:pt x="18125" y="27675"/>
                    <a:pt x="15263" y="22820"/>
                  </a:cubicBezTo>
                  <a:cubicBezTo>
                    <a:pt x="11924" y="17965"/>
                    <a:pt x="7155" y="12138"/>
                    <a:pt x="0" y="5341"/>
                  </a:cubicBezTo>
                  <a:lnTo>
                    <a:pt x="3339" y="0"/>
                  </a:lnTo>
                  <a:close/>
                </a:path>
              </a:pathLst>
            </a:custGeom>
            <a:solidFill>
              <a:srgbClr val="424242">
                <a:alpha val="6061"/>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26">
              <a:extLst>
                <a:ext uri="{FF2B5EF4-FFF2-40B4-BE49-F238E27FC236}">
                  <a16:creationId xmlns:a16="http://schemas.microsoft.com/office/drawing/2014/main" id="{9E15B9E7-12D8-4C25-9606-500E4C33271E}"/>
                </a:ext>
              </a:extLst>
            </p:cNvPr>
            <p:cNvSpPr/>
            <p:nvPr/>
          </p:nvSpPr>
          <p:spPr bwMode="auto">
            <a:xfrm>
              <a:off x="10903645" y="2803834"/>
              <a:ext cx="170755" cy="91766"/>
            </a:xfrm>
            <a:custGeom>
              <a:avLst/>
              <a:gdLst>
                <a:gd name="connsiteX0" fmla="*/ 0 w 170755"/>
                <a:gd name="connsiteY0" fmla="*/ 0 h 91766"/>
                <a:gd name="connsiteX1" fmla="*/ 34341 w 170755"/>
                <a:gd name="connsiteY1" fmla="*/ 7283 h 91766"/>
                <a:gd name="connsiteX2" fmla="*/ 38634 w 170755"/>
                <a:gd name="connsiteY2" fmla="*/ 10681 h 91766"/>
                <a:gd name="connsiteX3" fmla="*/ 30526 w 170755"/>
                <a:gd name="connsiteY3" fmla="*/ 17479 h 91766"/>
                <a:gd name="connsiteX4" fmla="*/ 30526 w 170755"/>
                <a:gd name="connsiteY4" fmla="*/ 52923 h 91766"/>
                <a:gd name="connsiteX5" fmla="*/ 33864 w 170755"/>
                <a:gd name="connsiteY5" fmla="*/ 63119 h 91766"/>
                <a:gd name="connsiteX6" fmla="*/ 49604 w 170755"/>
                <a:gd name="connsiteY6" fmla="*/ 65062 h 91766"/>
                <a:gd name="connsiteX7" fmla="*/ 88716 w 170755"/>
                <a:gd name="connsiteY7" fmla="*/ 65547 h 91766"/>
                <a:gd name="connsiteX8" fmla="*/ 126396 w 170755"/>
                <a:gd name="connsiteY8" fmla="*/ 61177 h 91766"/>
                <a:gd name="connsiteX9" fmla="*/ 141182 w 170755"/>
                <a:gd name="connsiteY9" fmla="*/ 8739 h 91766"/>
                <a:gd name="connsiteX10" fmla="*/ 148814 w 170755"/>
                <a:gd name="connsiteY10" fmla="*/ 8739 h 91766"/>
                <a:gd name="connsiteX11" fmla="*/ 150722 w 170755"/>
                <a:gd name="connsiteY11" fmla="*/ 35929 h 91766"/>
                <a:gd name="connsiteX12" fmla="*/ 155969 w 170755"/>
                <a:gd name="connsiteY12" fmla="*/ 50010 h 91766"/>
                <a:gd name="connsiteX13" fmla="*/ 166939 w 170755"/>
                <a:gd name="connsiteY13" fmla="*/ 59235 h 91766"/>
                <a:gd name="connsiteX14" fmla="*/ 170755 w 170755"/>
                <a:gd name="connsiteY14" fmla="*/ 64576 h 91766"/>
                <a:gd name="connsiteX15" fmla="*/ 164077 w 170755"/>
                <a:gd name="connsiteY15" fmla="*/ 75258 h 91766"/>
                <a:gd name="connsiteX16" fmla="*/ 147860 w 170755"/>
                <a:gd name="connsiteY16" fmla="*/ 86425 h 91766"/>
                <a:gd name="connsiteX17" fmla="*/ 111610 w 170755"/>
                <a:gd name="connsiteY17" fmla="*/ 90795 h 91766"/>
                <a:gd name="connsiteX18" fmla="*/ 59144 w 170755"/>
                <a:gd name="connsiteY18" fmla="*/ 91766 h 91766"/>
                <a:gd name="connsiteX19" fmla="*/ 20509 w 170755"/>
                <a:gd name="connsiteY19" fmla="*/ 89824 h 91766"/>
                <a:gd name="connsiteX20" fmla="*/ 4769 w 170755"/>
                <a:gd name="connsiteY20" fmla="*/ 80599 h 91766"/>
                <a:gd name="connsiteX21" fmla="*/ 953 w 170755"/>
                <a:gd name="connsiteY21" fmla="*/ 56322 h 91766"/>
                <a:gd name="connsiteX22" fmla="*/ 953 w 170755"/>
                <a:gd name="connsiteY22" fmla="*/ 30103 h 91766"/>
                <a:gd name="connsiteX23" fmla="*/ 0 w 170755"/>
                <a:gd name="connsiteY23" fmla="*/ 0 h 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0755" h="91766">
                  <a:moveTo>
                    <a:pt x="0" y="0"/>
                  </a:moveTo>
                  <a:cubicBezTo>
                    <a:pt x="20032" y="3884"/>
                    <a:pt x="31480" y="6312"/>
                    <a:pt x="34341" y="7283"/>
                  </a:cubicBezTo>
                  <a:cubicBezTo>
                    <a:pt x="37203" y="8254"/>
                    <a:pt x="38634" y="9225"/>
                    <a:pt x="38634" y="10681"/>
                  </a:cubicBezTo>
                  <a:cubicBezTo>
                    <a:pt x="38634" y="12138"/>
                    <a:pt x="36249" y="14080"/>
                    <a:pt x="30526" y="17479"/>
                  </a:cubicBezTo>
                  <a:lnTo>
                    <a:pt x="30526" y="52923"/>
                  </a:lnTo>
                  <a:cubicBezTo>
                    <a:pt x="30526" y="58264"/>
                    <a:pt x="31480" y="61663"/>
                    <a:pt x="33864" y="63119"/>
                  </a:cubicBezTo>
                  <a:cubicBezTo>
                    <a:pt x="36249" y="64090"/>
                    <a:pt x="41496" y="65062"/>
                    <a:pt x="49604" y="65062"/>
                  </a:cubicBezTo>
                  <a:cubicBezTo>
                    <a:pt x="57236" y="65547"/>
                    <a:pt x="70591" y="65547"/>
                    <a:pt x="88716" y="65547"/>
                  </a:cubicBezTo>
                  <a:cubicBezTo>
                    <a:pt x="106364" y="65547"/>
                    <a:pt x="119242" y="64090"/>
                    <a:pt x="126396" y="61177"/>
                  </a:cubicBezTo>
                  <a:cubicBezTo>
                    <a:pt x="133074" y="58264"/>
                    <a:pt x="138321" y="40785"/>
                    <a:pt x="141182" y="8739"/>
                  </a:cubicBezTo>
                  <a:lnTo>
                    <a:pt x="148814" y="8739"/>
                  </a:lnTo>
                  <a:cubicBezTo>
                    <a:pt x="148814" y="20878"/>
                    <a:pt x="149291" y="29617"/>
                    <a:pt x="150722" y="35929"/>
                  </a:cubicBezTo>
                  <a:cubicBezTo>
                    <a:pt x="151676" y="42241"/>
                    <a:pt x="153584" y="46611"/>
                    <a:pt x="155969" y="50010"/>
                  </a:cubicBezTo>
                  <a:cubicBezTo>
                    <a:pt x="158353" y="52923"/>
                    <a:pt x="161692" y="56322"/>
                    <a:pt x="166939" y="59235"/>
                  </a:cubicBezTo>
                  <a:cubicBezTo>
                    <a:pt x="169324" y="61177"/>
                    <a:pt x="170755" y="62634"/>
                    <a:pt x="170755" y="64576"/>
                  </a:cubicBezTo>
                  <a:cubicBezTo>
                    <a:pt x="170755" y="66033"/>
                    <a:pt x="168370" y="69917"/>
                    <a:pt x="164077" y="75258"/>
                  </a:cubicBezTo>
                  <a:cubicBezTo>
                    <a:pt x="159784" y="80599"/>
                    <a:pt x="154538" y="84483"/>
                    <a:pt x="147860" y="86425"/>
                  </a:cubicBezTo>
                  <a:cubicBezTo>
                    <a:pt x="141182" y="88367"/>
                    <a:pt x="129258" y="89824"/>
                    <a:pt x="111610" y="90795"/>
                  </a:cubicBezTo>
                  <a:cubicBezTo>
                    <a:pt x="94439" y="91281"/>
                    <a:pt x="76792" y="91766"/>
                    <a:pt x="59144" y="91766"/>
                  </a:cubicBezTo>
                  <a:cubicBezTo>
                    <a:pt x="41496" y="91766"/>
                    <a:pt x="28618" y="91281"/>
                    <a:pt x="20509" y="89824"/>
                  </a:cubicBezTo>
                  <a:cubicBezTo>
                    <a:pt x="11924" y="88367"/>
                    <a:pt x="6677" y="84969"/>
                    <a:pt x="4769" y="80599"/>
                  </a:cubicBezTo>
                  <a:cubicBezTo>
                    <a:pt x="2384" y="76229"/>
                    <a:pt x="953" y="67975"/>
                    <a:pt x="953" y="56322"/>
                  </a:cubicBezTo>
                  <a:lnTo>
                    <a:pt x="953" y="30103"/>
                  </a:lnTo>
                  <a:cubicBezTo>
                    <a:pt x="953" y="19907"/>
                    <a:pt x="953" y="10196"/>
                    <a:pt x="0" y="0"/>
                  </a:cubicBezTo>
                  <a:close/>
                </a:path>
              </a:pathLst>
            </a:custGeom>
            <a:solidFill>
              <a:srgbClr val="424242">
                <a:alpha val="5758"/>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28" name="任意多边形: 形状 27">
              <a:extLst>
                <a:ext uri="{FF2B5EF4-FFF2-40B4-BE49-F238E27FC236}">
                  <a16:creationId xmlns:a16="http://schemas.microsoft.com/office/drawing/2014/main" id="{E302C716-9869-468F-B265-BAD0979CA21F}"/>
                </a:ext>
              </a:extLst>
            </p:cNvPr>
            <p:cNvSpPr/>
            <p:nvPr/>
          </p:nvSpPr>
          <p:spPr bwMode="auto">
            <a:xfrm>
              <a:off x="9482670" y="1002299"/>
              <a:ext cx="67730" cy="77201"/>
            </a:xfrm>
            <a:custGeom>
              <a:avLst/>
              <a:gdLst>
                <a:gd name="connsiteX0" fmla="*/ 3816 w 67730"/>
                <a:gd name="connsiteY0" fmla="*/ 0 h 77201"/>
                <a:gd name="connsiteX1" fmla="*/ 50559 w 67730"/>
                <a:gd name="connsiteY1" fmla="*/ 23791 h 77201"/>
                <a:gd name="connsiteX2" fmla="*/ 67730 w 67730"/>
                <a:gd name="connsiteY2" fmla="*/ 48068 h 77201"/>
                <a:gd name="connsiteX3" fmla="*/ 62483 w 67730"/>
                <a:gd name="connsiteY3" fmla="*/ 68946 h 77201"/>
                <a:gd name="connsiteX4" fmla="*/ 50559 w 67730"/>
                <a:gd name="connsiteY4" fmla="*/ 77201 h 77201"/>
                <a:gd name="connsiteX5" fmla="*/ 43404 w 67730"/>
                <a:gd name="connsiteY5" fmla="*/ 73802 h 77201"/>
                <a:gd name="connsiteX6" fmla="*/ 33865 w 67730"/>
                <a:gd name="connsiteY6" fmla="*/ 55351 h 77201"/>
                <a:gd name="connsiteX7" fmla="*/ 19079 w 67730"/>
                <a:gd name="connsiteY7" fmla="*/ 28161 h 77201"/>
                <a:gd name="connsiteX8" fmla="*/ 0 w 67730"/>
                <a:gd name="connsiteY8" fmla="*/ 5827 h 77201"/>
                <a:gd name="connsiteX9" fmla="*/ 3816 w 67730"/>
                <a:gd name="connsiteY9" fmla="*/ 0 h 7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30" h="77201">
                  <a:moveTo>
                    <a:pt x="3816" y="0"/>
                  </a:moveTo>
                  <a:cubicBezTo>
                    <a:pt x="22895" y="7769"/>
                    <a:pt x="38635" y="15537"/>
                    <a:pt x="50559" y="23791"/>
                  </a:cubicBezTo>
                  <a:cubicBezTo>
                    <a:pt x="62006" y="31560"/>
                    <a:pt x="67730" y="39814"/>
                    <a:pt x="67730" y="48068"/>
                  </a:cubicBezTo>
                  <a:cubicBezTo>
                    <a:pt x="67730" y="56322"/>
                    <a:pt x="66299" y="63605"/>
                    <a:pt x="62483" y="68946"/>
                  </a:cubicBezTo>
                  <a:cubicBezTo>
                    <a:pt x="58667" y="74287"/>
                    <a:pt x="54851" y="77201"/>
                    <a:pt x="50559" y="77201"/>
                  </a:cubicBezTo>
                  <a:cubicBezTo>
                    <a:pt x="47697" y="77201"/>
                    <a:pt x="45312" y="75744"/>
                    <a:pt x="43404" y="73802"/>
                  </a:cubicBezTo>
                  <a:cubicBezTo>
                    <a:pt x="41496" y="71374"/>
                    <a:pt x="38158" y="65548"/>
                    <a:pt x="33865" y="55351"/>
                  </a:cubicBezTo>
                  <a:cubicBezTo>
                    <a:pt x="30049" y="45155"/>
                    <a:pt x="24802" y="36415"/>
                    <a:pt x="19079" y="28161"/>
                  </a:cubicBezTo>
                  <a:cubicBezTo>
                    <a:pt x="13355" y="20393"/>
                    <a:pt x="7155" y="13110"/>
                    <a:pt x="0" y="5827"/>
                  </a:cubicBezTo>
                  <a:lnTo>
                    <a:pt x="3816" y="0"/>
                  </a:lnTo>
                  <a:close/>
                </a:path>
              </a:pathLst>
            </a:custGeom>
            <a:solidFill>
              <a:srgbClr val="424242">
                <a:alpha val="5455"/>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28">
              <a:extLst>
                <a:ext uri="{FF2B5EF4-FFF2-40B4-BE49-F238E27FC236}">
                  <a16:creationId xmlns:a16="http://schemas.microsoft.com/office/drawing/2014/main" id="{3E944A87-6BB2-46BF-AFAE-6244CA771692}"/>
                </a:ext>
              </a:extLst>
            </p:cNvPr>
            <p:cNvSpPr/>
            <p:nvPr/>
          </p:nvSpPr>
          <p:spPr bwMode="auto">
            <a:xfrm>
              <a:off x="9317748" y="1196760"/>
              <a:ext cx="54852" cy="85940"/>
            </a:xfrm>
            <a:custGeom>
              <a:avLst/>
              <a:gdLst>
                <a:gd name="connsiteX0" fmla="*/ 44835 w 54852"/>
                <a:gd name="connsiteY0" fmla="*/ 0 h 85940"/>
                <a:gd name="connsiteX1" fmla="*/ 51990 w 54852"/>
                <a:gd name="connsiteY1" fmla="*/ 0 h 85940"/>
                <a:gd name="connsiteX2" fmla="*/ 54852 w 54852"/>
                <a:gd name="connsiteY2" fmla="*/ 33017 h 85940"/>
                <a:gd name="connsiteX3" fmla="*/ 43404 w 54852"/>
                <a:gd name="connsiteY3" fmla="*/ 72831 h 85940"/>
                <a:gd name="connsiteX4" fmla="*/ 19079 w 54852"/>
                <a:gd name="connsiteY4" fmla="*/ 85940 h 85940"/>
                <a:gd name="connsiteX5" fmla="*/ 5724 w 54852"/>
                <a:gd name="connsiteY5" fmla="*/ 81571 h 85940"/>
                <a:gd name="connsiteX6" fmla="*/ 0 w 54852"/>
                <a:gd name="connsiteY6" fmla="*/ 69918 h 85940"/>
                <a:gd name="connsiteX7" fmla="*/ 13355 w 54852"/>
                <a:gd name="connsiteY7" fmla="*/ 52924 h 85940"/>
                <a:gd name="connsiteX8" fmla="*/ 33865 w 54852"/>
                <a:gd name="connsiteY8" fmla="*/ 33017 h 85940"/>
                <a:gd name="connsiteX9" fmla="*/ 44835 w 54852"/>
                <a:gd name="connsiteY9" fmla="*/ 0 h 8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52" h="85940">
                  <a:moveTo>
                    <a:pt x="44835" y="0"/>
                  </a:moveTo>
                  <a:lnTo>
                    <a:pt x="51990" y="0"/>
                  </a:lnTo>
                  <a:cubicBezTo>
                    <a:pt x="53898" y="12624"/>
                    <a:pt x="54852" y="23792"/>
                    <a:pt x="54852" y="33017"/>
                  </a:cubicBezTo>
                  <a:cubicBezTo>
                    <a:pt x="54852" y="50982"/>
                    <a:pt x="51036" y="64091"/>
                    <a:pt x="43404" y="72831"/>
                  </a:cubicBezTo>
                  <a:cubicBezTo>
                    <a:pt x="35296" y="81571"/>
                    <a:pt x="27187" y="85940"/>
                    <a:pt x="19079" y="85940"/>
                  </a:cubicBezTo>
                  <a:cubicBezTo>
                    <a:pt x="14309" y="85940"/>
                    <a:pt x="10016" y="84484"/>
                    <a:pt x="5724" y="81571"/>
                  </a:cubicBezTo>
                  <a:cubicBezTo>
                    <a:pt x="1908" y="78657"/>
                    <a:pt x="0" y="74773"/>
                    <a:pt x="0" y="69918"/>
                  </a:cubicBezTo>
                  <a:cubicBezTo>
                    <a:pt x="0" y="64577"/>
                    <a:pt x="4293" y="59236"/>
                    <a:pt x="13355" y="52924"/>
                  </a:cubicBezTo>
                  <a:cubicBezTo>
                    <a:pt x="22418" y="46612"/>
                    <a:pt x="29095" y="39814"/>
                    <a:pt x="33865" y="33017"/>
                  </a:cubicBezTo>
                  <a:cubicBezTo>
                    <a:pt x="38158" y="25734"/>
                    <a:pt x="41973" y="14567"/>
                    <a:pt x="44835" y="0"/>
                  </a:cubicBezTo>
                  <a:close/>
                </a:path>
              </a:pathLst>
            </a:custGeom>
            <a:solidFill>
              <a:srgbClr val="424242">
                <a:alpha val="5152"/>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0" name="任意多边形: 形状 29">
              <a:extLst>
                <a:ext uri="{FF2B5EF4-FFF2-40B4-BE49-F238E27FC236}">
                  <a16:creationId xmlns:a16="http://schemas.microsoft.com/office/drawing/2014/main" id="{97AF8951-70ED-4E7D-820D-2A25F5DA65BC}"/>
                </a:ext>
              </a:extLst>
            </p:cNvPr>
            <p:cNvSpPr/>
            <p:nvPr/>
          </p:nvSpPr>
          <p:spPr bwMode="auto">
            <a:xfrm>
              <a:off x="10374129" y="1414830"/>
              <a:ext cx="331971" cy="121870"/>
            </a:xfrm>
            <a:custGeom>
              <a:avLst/>
              <a:gdLst>
                <a:gd name="connsiteX0" fmla="*/ 127828 w 331971"/>
                <a:gd name="connsiteY0" fmla="*/ 0 h 121870"/>
                <a:gd name="connsiteX1" fmla="*/ 166940 w 331971"/>
                <a:gd name="connsiteY1" fmla="*/ 7769 h 121870"/>
                <a:gd name="connsiteX2" fmla="*/ 182680 w 331971"/>
                <a:gd name="connsiteY2" fmla="*/ 25734 h 121870"/>
                <a:gd name="connsiteX3" fmla="*/ 166463 w 331971"/>
                <a:gd name="connsiteY3" fmla="*/ 50981 h 121870"/>
                <a:gd name="connsiteX4" fmla="*/ 250886 w 331971"/>
                <a:gd name="connsiteY4" fmla="*/ 50981 h 121870"/>
                <a:gd name="connsiteX5" fmla="*/ 263764 w 331971"/>
                <a:gd name="connsiteY5" fmla="*/ 30589 h 121870"/>
                <a:gd name="connsiteX6" fmla="*/ 269488 w 331971"/>
                <a:gd name="connsiteY6" fmla="*/ 26219 h 121870"/>
                <a:gd name="connsiteX7" fmla="*/ 289044 w 331971"/>
                <a:gd name="connsiteY7" fmla="*/ 40300 h 121870"/>
                <a:gd name="connsiteX8" fmla="*/ 305738 w 331971"/>
                <a:gd name="connsiteY8" fmla="*/ 57779 h 121870"/>
                <a:gd name="connsiteX9" fmla="*/ 297629 w 331971"/>
                <a:gd name="connsiteY9" fmla="*/ 61663 h 121870"/>
                <a:gd name="connsiteX10" fmla="*/ 212729 w 331971"/>
                <a:gd name="connsiteY10" fmla="*/ 61663 h 121870"/>
                <a:gd name="connsiteX11" fmla="*/ 241824 w 331971"/>
                <a:gd name="connsiteY11" fmla="*/ 78657 h 121870"/>
                <a:gd name="connsiteX12" fmla="*/ 234669 w 331971"/>
                <a:gd name="connsiteY12" fmla="*/ 83512 h 121870"/>
                <a:gd name="connsiteX13" fmla="*/ 220837 w 331971"/>
                <a:gd name="connsiteY13" fmla="*/ 88853 h 121870"/>
                <a:gd name="connsiteX14" fmla="*/ 201281 w 331971"/>
                <a:gd name="connsiteY14" fmla="*/ 107789 h 121870"/>
                <a:gd name="connsiteX15" fmla="*/ 275689 w 331971"/>
                <a:gd name="connsiteY15" fmla="*/ 107789 h 121870"/>
                <a:gd name="connsiteX16" fmla="*/ 289521 w 331971"/>
                <a:gd name="connsiteY16" fmla="*/ 87397 h 121870"/>
                <a:gd name="connsiteX17" fmla="*/ 295244 w 331971"/>
                <a:gd name="connsiteY17" fmla="*/ 83512 h 121870"/>
                <a:gd name="connsiteX18" fmla="*/ 315277 w 331971"/>
                <a:gd name="connsiteY18" fmla="*/ 97593 h 121870"/>
                <a:gd name="connsiteX19" fmla="*/ 331971 w 331971"/>
                <a:gd name="connsiteY19" fmla="*/ 115558 h 121870"/>
                <a:gd name="connsiteX20" fmla="*/ 324816 w 331971"/>
                <a:gd name="connsiteY20" fmla="*/ 118957 h 121870"/>
                <a:gd name="connsiteX21" fmla="*/ 21464 w 331971"/>
                <a:gd name="connsiteY21" fmla="*/ 118957 h 121870"/>
                <a:gd name="connsiteX22" fmla="*/ 6201 w 331971"/>
                <a:gd name="connsiteY22" fmla="*/ 121870 h 121870"/>
                <a:gd name="connsiteX23" fmla="*/ 0 w 331971"/>
                <a:gd name="connsiteY23" fmla="*/ 105847 h 121870"/>
                <a:gd name="connsiteX24" fmla="*/ 18125 w 331971"/>
                <a:gd name="connsiteY24" fmla="*/ 107789 h 121870"/>
                <a:gd name="connsiteX25" fmla="*/ 111134 w 331971"/>
                <a:gd name="connsiteY25" fmla="*/ 107789 h 121870"/>
                <a:gd name="connsiteX26" fmla="*/ 91101 w 331971"/>
                <a:gd name="connsiteY26" fmla="*/ 68461 h 121870"/>
                <a:gd name="connsiteX27" fmla="*/ 93963 w 331971"/>
                <a:gd name="connsiteY27" fmla="*/ 63605 h 121870"/>
                <a:gd name="connsiteX28" fmla="*/ 138321 w 331971"/>
                <a:gd name="connsiteY28" fmla="*/ 88853 h 121870"/>
                <a:gd name="connsiteX29" fmla="*/ 135937 w 331971"/>
                <a:gd name="connsiteY29" fmla="*/ 98564 h 121870"/>
                <a:gd name="connsiteX30" fmla="*/ 128305 w 331971"/>
                <a:gd name="connsiteY30" fmla="*/ 107789 h 121870"/>
                <a:gd name="connsiteX31" fmla="*/ 185541 w 331971"/>
                <a:gd name="connsiteY31" fmla="*/ 107789 h 121870"/>
                <a:gd name="connsiteX32" fmla="*/ 200804 w 331971"/>
                <a:gd name="connsiteY32" fmla="*/ 61663 h 121870"/>
                <a:gd name="connsiteX33" fmla="*/ 42451 w 331971"/>
                <a:gd name="connsiteY33" fmla="*/ 61663 h 121870"/>
                <a:gd name="connsiteX34" fmla="*/ 27188 w 331971"/>
                <a:gd name="connsiteY34" fmla="*/ 64576 h 121870"/>
                <a:gd name="connsiteX35" fmla="*/ 20987 w 331971"/>
                <a:gd name="connsiteY35" fmla="*/ 49039 h 121870"/>
                <a:gd name="connsiteX36" fmla="*/ 38635 w 331971"/>
                <a:gd name="connsiteY36" fmla="*/ 50981 h 121870"/>
                <a:gd name="connsiteX37" fmla="*/ 153584 w 331971"/>
                <a:gd name="connsiteY37" fmla="*/ 50981 h 121870"/>
                <a:gd name="connsiteX38" fmla="*/ 126397 w 331971"/>
                <a:gd name="connsiteY38" fmla="*/ 6798 h 121870"/>
                <a:gd name="connsiteX39" fmla="*/ 127828 w 331971"/>
                <a:gd name="connsiteY39" fmla="*/ 0 h 12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1971" h="121870">
                  <a:moveTo>
                    <a:pt x="127828" y="0"/>
                  </a:moveTo>
                  <a:cubicBezTo>
                    <a:pt x="143568" y="1457"/>
                    <a:pt x="156446" y="4370"/>
                    <a:pt x="166940" y="7769"/>
                  </a:cubicBezTo>
                  <a:cubicBezTo>
                    <a:pt x="177433" y="11653"/>
                    <a:pt x="182680" y="17479"/>
                    <a:pt x="182680" y="25734"/>
                  </a:cubicBezTo>
                  <a:cubicBezTo>
                    <a:pt x="182680" y="35930"/>
                    <a:pt x="176956" y="44669"/>
                    <a:pt x="166463" y="50981"/>
                  </a:cubicBezTo>
                  <a:lnTo>
                    <a:pt x="250886" y="50981"/>
                  </a:lnTo>
                  <a:lnTo>
                    <a:pt x="263764" y="30589"/>
                  </a:lnTo>
                  <a:cubicBezTo>
                    <a:pt x="265672" y="27676"/>
                    <a:pt x="267580" y="26219"/>
                    <a:pt x="269488" y="26219"/>
                  </a:cubicBezTo>
                  <a:cubicBezTo>
                    <a:pt x="271396" y="26219"/>
                    <a:pt x="278073" y="31074"/>
                    <a:pt x="289044" y="40300"/>
                  </a:cubicBezTo>
                  <a:cubicBezTo>
                    <a:pt x="300014" y="49039"/>
                    <a:pt x="305738" y="55351"/>
                    <a:pt x="305738" y="57779"/>
                  </a:cubicBezTo>
                  <a:cubicBezTo>
                    <a:pt x="305738" y="60692"/>
                    <a:pt x="302876" y="61663"/>
                    <a:pt x="297629" y="61663"/>
                  </a:cubicBezTo>
                  <a:lnTo>
                    <a:pt x="212729" y="61663"/>
                  </a:lnTo>
                  <a:cubicBezTo>
                    <a:pt x="231807" y="68946"/>
                    <a:pt x="241824" y="74287"/>
                    <a:pt x="241824" y="78657"/>
                  </a:cubicBezTo>
                  <a:cubicBezTo>
                    <a:pt x="241824" y="81085"/>
                    <a:pt x="239439" y="83027"/>
                    <a:pt x="234669" y="83512"/>
                  </a:cubicBezTo>
                  <a:cubicBezTo>
                    <a:pt x="229900" y="83998"/>
                    <a:pt x="225607" y="85940"/>
                    <a:pt x="220837" y="88853"/>
                  </a:cubicBezTo>
                  <a:cubicBezTo>
                    <a:pt x="216067" y="92252"/>
                    <a:pt x="209390" y="98564"/>
                    <a:pt x="201281" y="107789"/>
                  </a:cubicBezTo>
                  <a:lnTo>
                    <a:pt x="275689" y="107789"/>
                  </a:lnTo>
                  <a:lnTo>
                    <a:pt x="289521" y="87397"/>
                  </a:lnTo>
                  <a:cubicBezTo>
                    <a:pt x="290952" y="84483"/>
                    <a:pt x="292859" y="83512"/>
                    <a:pt x="295244" y="83512"/>
                  </a:cubicBezTo>
                  <a:cubicBezTo>
                    <a:pt x="297629" y="83512"/>
                    <a:pt x="304307" y="88368"/>
                    <a:pt x="315277" y="97593"/>
                  </a:cubicBezTo>
                  <a:cubicBezTo>
                    <a:pt x="326724" y="107304"/>
                    <a:pt x="331971" y="113616"/>
                    <a:pt x="331971" y="115558"/>
                  </a:cubicBezTo>
                  <a:cubicBezTo>
                    <a:pt x="331971" y="117986"/>
                    <a:pt x="329586" y="118957"/>
                    <a:pt x="324816" y="118957"/>
                  </a:cubicBezTo>
                  <a:lnTo>
                    <a:pt x="21464" y="118957"/>
                  </a:lnTo>
                  <a:cubicBezTo>
                    <a:pt x="15263" y="118957"/>
                    <a:pt x="10017" y="119928"/>
                    <a:pt x="6201" y="121870"/>
                  </a:cubicBezTo>
                  <a:lnTo>
                    <a:pt x="0" y="105847"/>
                  </a:lnTo>
                  <a:cubicBezTo>
                    <a:pt x="4770" y="107304"/>
                    <a:pt x="10971" y="107789"/>
                    <a:pt x="18125" y="107789"/>
                  </a:cubicBezTo>
                  <a:lnTo>
                    <a:pt x="111134" y="107789"/>
                  </a:lnTo>
                  <a:cubicBezTo>
                    <a:pt x="107318" y="90310"/>
                    <a:pt x="100164" y="77200"/>
                    <a:pt x="91101" y="68461"/>
                  </a:cubicBezTo>
                  <a:lnTo>
                    <a:pt x="93963" y="63605"/>
                  </a:lnTo>
                  <a:cubicBezTo>
                    <a:pt x="123535" y="68461"/>
                    <a:pt x="138321" y="76715"/>
                    <a:pt x="138321" y="88853"/>
                  </a:cubicBezTo>
                  <a:cubicBezTo>
                    <a:pt x="138321" y="91767"/>
                    <a:pt x="137367" y="94680"/>
                    <a:pt x="135937" y="98564"/>
                  </a:cubicBezTo>
                  <a:cubicBezTo>
                    <a:pt x="134029" y="101963"/>
                    <a:pt x="131644" y="105362"/>
                    <a:pt x="128305" y="107789"/>
                  </a:cubicBezTo>
                  <a:lnTo>
                    <a:pt x="185541" y="107789"/>
                  </a:lnTo>
                  <a:cubicBezTo>
                    <a:pt x="192219" y="94194"/>
                    <a:pt x="196989" y="78657"/>
                    <a:pt x="200804" y="61663"/>
                  </a:cubicBezTo>
                  <a:lnTo>
                    <a:pt x="42451" y="61663"/>
                  </a:lnTo>
                  <a:cubicBezTo>
                    <a:pt x="35773" y="61663"/>
                    <a:pt x="31003" y="62634"/>
                    <a:pt x="27188" y="64576"/>
                  </a:cubicBezTo>
                  <a:lnTo>
                    <a:pt x="20987" y="49039"/>
                  </a:lnTo>
                  <a:cubicBezTo>
                    <a:pt x="25757" y="50496"/>
                    <a:pt x="31957" y="50981"/>
                    <a:pt x="38635" y="50981"/>
                  </a:cubicBezTo>
                  <a:lnTo>
                    <a:pt x="153584" y="50981"/>
                  </a:lnTo>
                  <a:cubicBezTo>
                    <a:pt x="147384" y="30589"/>
                    <a:pt x="138321" y="16023"/>
                    <a:pt x="126397" y="6798"/>
                  </a:cubicBezTo>
                  <a:lnTo>
                    <a:pt x="127828" y="0"/>
                  </a:lnTo>
                  <a:close/>
                </a:path>
              </a:pathLst>
            </a:custGeom>
            <a:solidFill>
              <a:srgbClr val="424242">
                <a:alpha val="4848"/>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1" name="任意多边形: 形状 30">
              <a:extLst>
                <a:ext uri="{FF2B5EF4-FFF2-40B4-BE49-F238E27FC236}">
                  <a16:creationId xmlns:a16="http://schemas.microsoft.com/office/drawing/2014/main" id="{DBEE7078-E4ED-465E-8826-3FACDF6E4445}"/>
                </a:ext>
              </a:extLst>
            </p:cNvPr>
            <p:cNvSpPr/>
            <p:nvPr/>
          </p:nvSpPr>
          <p:spPr bwMode="auto">
            <a:xfrm>
              <a:off x="10275317" y="2189636"/>
              <a:ext cx="62483" cy="58264"/>
            </a:xfrm>
            <a:custGeom>
              <a:avLst/>
              <a:gdLst>
                <a:gd name="connsiteX0" fmla="*/ 2861 w 62483"/>
                <a:gd name="connsiteY0" fmla="*/ 0 h 58264"/>
                <a:gd name="connsiteX1" fmla="*/ 47697 w 62483"/>
                <a:gd name="connsiteY1" fmla="*/ 12138 h 58264"/>
                <a:gd name="connsiteX2" fmla="*/ 62483 w 62483"/>
                <a:gd name="connsiteY2" fmla="*/ 27675 h 58264"/>
                <a:gd name="connsiteX3" fmla="*/ 55805 w 62483"/>
                <a:gd name="connsiteY3" fmla="*/ 47582 h 58264"/>
                <a:gd name="connsiteX4" fmla="*/ 38634 w 62483"/>
                <a:gd name="connsiteY4" fmla="*/ 58264 h 58264"/>
                <a:gd name="connsiteX5" fmla="*/ 32911 w 62483"/>
                <a:gd name="connsiteY5" fmla="*/ 50495 h 58264"/>
                <a:gd name="connsiteX6" fmla="*/ 0 w 62483"/>
                <a:gd name="connsiteY6" fmla="*/ 5826 h 58264"/>
                <a:gd name="connsiteX7" fmla="*/ 2861 w 62483"/>
                <a:gd name="connsiteY7" fmla="*/ 0 h 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83" h="58264">
                  <a:moveTo>
                    <a:pt x="2861" y="0"/>
                  </a:moveTo>
                  <a:cubicBezTo>
                    <a:pt x="22894" y="3884"/>
                    <a:pt x="37680" y="7768"/>
                    <a:pt x="47697" y="12138"/>
                  </a:cubicBezTo>
                  <a:cubicBezTo>
                    <a:pt x="57713" y="16508"/>
                    <a:pt x="62483" y="21849"/>
                    <a:pt x="62483" y="27675"/>
                  </a:cubicBezTo>
                  <a:cubicBezTo>
                    <a:pt x="62483" y="33987"/>
                    <a:pt x="60098" y="40299"/>
                    <a:pt x="55805" y="47582"/>
                  </a:cubicBezTo>
                  <a:cubicBezTo>
                    <a:pt x="51035" y="54865"/>
                    <a:pt x="45312" y="58264"/>
                    <a:pt x="38634" y="58264"/>
                  </a:cubicBezTo>
                  <a:cubicBezTo>
                    <a:pt x="36249" y="58264"/>
                    <a:pt x="34341" y="55836"/>
                    <a:pt x="32911" y="50495"/>
                  </a:cubicBezTo>
                  <a:cubicBezTo>
                    <a:pt x="28141" y="33987"/>
                    <a:pt x="17171" y="19421"/>
                    <a:pt x="0" y="5826"/>
                  </a:cubicBezTo>
                  <a:lnTo>
                    <a:pt x="2861" y="0"/>
                  </a:lnTo>
                  <a:close/>
                </a:path>
              </a:pathLst>
            </a:custGeom>
            <a:solidFill>
              <a:srgbClr val="424242">
                <a:alpha val="4545"/>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31">
              <a:extLst>
                <a:ext uri="{FF2B5EF4-FFF2-40B4-BE49-F238E27FC236}">
                  <a16:creationId xmlns:a16="http://schemas.microsoft.com/office/drawing/2014/main" id="{B12429D4-BC82-4C08-9426-EC0BB04759FA}"/>
                </a:ext>
              </a:extLst>
            </p:cNvPr>
            <p:cNvSpPr/>
            <p:nvPr/>
          </p:nvSpPr>
          <p:spPr bwMode="auto">
            <a:xfrm>
              <a:off x="8724426" y="1680576"/>
              <a:ext cx="241774" cy="338724"/>
            </a:xfrm>
            <a:custGeom>
              <a:avLst/>
              <a:gdLst>
                <a:gd name="connsiteX0" fmla="*/ 156723 w 241774"/>
                <a:gd name="connsiteY0" fmla="*/ 0 h 338724"/>
                <a:gd name="connsiteX1" fmla="*/ 179658 w 241774"/>
                <a:gd name="connsiteY1" fmla="*/ 14475 h 338724"/>
                <a:gd name="connsiteX2" fmla="*/ 192081 w 241774"/>
                <a:gd name="connsiteY2" fmla="*/ 24608 h 338724"/>
                <a:gd name="connsiteX3" fmla="*/ 193515 w 241774"/>
                <a:gd name="connsiteY3" fmla="*/ 28468 h 338724"/>
                <a:gd name="connsiteX4" fmla="*/ 186825 w 241774"/>
                <a:gd name="connsiteY4" fmla="*/ 31363 h 338724"/>
                <a:gd name="connsiteX5" fmla="*/ 171057 w 241774"/>
                <a:gd name="connsiteY5" fmla="*/ 40531 h 338724"/>
                <a:gd name="connsiteX6" fmla="*/ 135221 w 241774"/>
                <a:gd name="connsiteY6" fmla="*/ 80580 h 338724"/>
                <a:gd name="connsiteX7" fmla="*/ 169146 w 241774"/>
                <a:gd name="connsiteY7" fmla="*/ 80580 h 338724"/>
                <a:gd name="connsiteX8" fmla="*/ 180136 w 241774"/>
                <a:gd name="connsiteY8" fmla="*/ 63692 h 338724"/>
                <a:gd name="connsiteX9" fmla="*/ 183481 w 241774"/>
                <a:gd name="connsiteY9" fmla="*/ 61762 h 338724"/>
                <a:gd name="connsiteX10" fmla="*/ 202593 w 241774"/>
                <a:gd name="connsiteY10" fmla="*/ 72377 h 338724"/>
                <a:gd name="connsiteX11" fmla="*/ 218839 w 241774"/>
                <a:gd name="connsiteY11" fmla="*/ 86852 h 338724"/>
                <a:gd name="connsiteX12" fmla="*/ 202593 w 241774"/>
                <a:gd name="connsiteY12" fmla="*/ 99880 h 338724"/>
                <a:gd name="connsiteX13" fmla="*/ 202593 w 241774"/>
                <a:gd name="connsiteY13" fmla="*/ 164537 h 338724"/>
                <a:gd name="connsiteX14" fmla="*/ 203549 w 241774"/>
                <a:gd name="connsiteY14" fmla="*/ 201208 h 338724"/>
                <a:gd name="connsiteX15" fmla="*/ 202593 w 241774"/>
                <a:gd name="connsiteY15" fmla="*/ 205551 h 338724"/>
                <a:gd name="connsiteX16" fmla="*/ 195426 w 241774"/>
                <a:gd name="connsiteY16" fmla="*/ 209893 h 338724"/>
                <a:gd name="connsiteX17" fmla="*/ 183003 w 241774"/>
                <a:gd name="connsiteY17" fmla="*/ 215201 h 338724"/>
                <a:gd name="connsiteX18" fmla="*/ 173924 w 241774"/>
                <a:gd name="connsiteY18" fmla="*/ 217131 h 338724"/>
                <a:gd name="connsiteX19" fmla="*/ 171057 w 241774"/>
                <a:gd name="connsiteY19" fmla="*/ 211823 h 338724"/>
                <a:gd name="connsiteX20" fmla="*/ 171057 w 241774"/>
                <a:gd name="connsiteY20" fmla="*/ 198795 h 338724"/>
                <a:gd name="connsiteX21" fmla="*/ 131399 w 241774"/>
                <a:gd name="connsiteY21" fmla="*/ 198795 h 338724"/>
                <a:gd name="connsiteX22" fmla="*/ 131399 w 241774"/>
                <a:gd name="connsiteY22" fmla="*/ 248494 h 338724"/>
                <a:gd name="connsiteX23" fmla="*/ 187781 w 241774"/>
                <a:gd name="connsiteY23" fmla="*/ 248494 h 338724"/>
                <a:gd name="connsiteX24" fmla="*/ 200682 w 241774"/>
                <a:gd name="connsiteY24" fmla="*/ 225816 h 338724"/>
                <a:gd name="connsiteX25" fmla="*/ 205460 w 241774"/>
                <a:gd name="connsiteY25" fmla="*/ 221473 h 338724"/>
                <a:gd name="connsiteX26" fmla="*/ 213105 w 241774"/>
                <a:gd name="connsiteY26" fmla="*/ 226781 h 338724"/>
                <a:gd name="connsiteX27" fmla="*/ 226484 w 241774"/>
                <a:gd name="connsiteY27" fmla="*/ 238844 h 338724"/>
                <a:gd name="connsiteX28" fmla="*/ 237951 w 241774"/>
                <a:gd name="connsiteY28" fmla="*/ 250424 h 338724"/>
                <a:gd name="connsiteX29" fmla="*/ 241774 w 241774"/>
                <a:gd name="connsiteY29" fmla="*/ 257662 h 338724"/>
                <a:gd name="connsiteX30" fmla="*/ 236518 w 241774"/>
                <a:gd name="connsiteY30" fmla="*/ 260557 h 338724"/>
                <a:gd name="connsiteX31" fmla="*/ 131399 w 241774"/>
                <a:gd name="connsiteY31" fmla="*/ 260557 h 338724"/>
                <a:gd name="connsiteX32" fmla="*/ 131399 w 241774"/>
                <a:gd name="connsiteY32" fmla="*/ 286130 h 338724"/>
                <a:gd name="connsiteX33" fmla="*/ 132355 w 241774"/>
                <a:gd name="connsiteY33" fmla="*/ 311221 h 338724"/>
                <a:gd name="connsiteX34" fmla="*/ 132355 w 241774"/>
                <a:gd name="connsiteY34" fmla="*/ 324249 h 338724"/>
                <a:gd name="connsiteX35" fmla="*/ 129488 w 241774"/>
                <a:gd name="connsiteY35" fmla="*/ 329074 h 338724"/>
                <a:gd name="connsiteX36" fmla="*/ 117065 w 241774"/>
                <a:gd name="connsiteY36" fmla="*/ 334864 h 338724"/>
                <a:gd name="connsiteX37" fmla="*/ 104641 w 241774"/>
                <a:gd name="connsiteY37" fmla="*/ 338724 h 338724"/>
                <a:gd name="connsiteX38" fmla="*/ 102252 w 241774"/>
                <a:gd name="connsiteY38" fmla="*/ 334864 h 338724"/>
                <a:gd name="connsiteX39" fmla="*/ 102730 w 241774"/>
                <a:gd name="connsiteY39" fmla="*/ 314598 h 338724"/>
                <a:gd name="connsiteX40" fmla="*/ 103208 w 241774"/>
                <a:gd name="connsiteY40" fmla="*/ 286130 h 338724"/>
                <a:gd name="connsiteX41" fmla="*/ 103208 w 241774"/>
                <a:gd name="connsiteY41" fmla="*/ 260557 h 338724"/>
                <a:gd name="connsiteX42" fmla="*/ 17202 w 241774"/>
                <a:gd name="connsiteY42" fmla="*/ 260557 h 338724"/>
                <a:gd name="connsiteX43" fmla="*/ 4779 w 241774"/>
                <a:gd name="connsiteY43" fmla="*/ 262487 h 338724"/>
                <a:gd name="connsiteX44" fmla="*/ 0 w 241774"/>
                <a:gd name="connsiteY44" fmla="*/ 247047 h 338724"/>
                <a:gd name="connsiteX45" fmla="*/ 14335 w 241774"/>
                <a:gd name="connsiteY45" fmla="*/ 248494 h 338724"/>
                <a:gd name="connsiteX46" fmla="*/ 103208 w 241774"/>
                <a:gd name="connsiteY46" fmla="*/ 248494 h 338724"/>
                <a:gd name="connsiteX47" fmla="*/ 103208 w 241774"/>
                <a:gd name="connsiteY47" fmla="*/ 198795 h 338724"/>
                <a:gd name="connsiteX48" fmla="*/ 65939 w 241774"/>
                <a:gd name="connsiteY48" fmla="*/ 198795 h 338724"/>
                <a:gd name="connsiteX49" fmla="*/ 65939 w 241774"/>
                <a:gd name="connsiteY49" fmla="*/ 206516 h 338724"/>
                <a:gd name="connsiteX50" fmla="*/ 63072 w 241774"/>
                <a:gd name="connsiteY50" fmla="*/ 212306 h 338724"/>
                <a:gd name="connsiteX51" fmla="*/ 49693 w 241774"/>
                <a:gd name="connsiteY51" fmla="*/ 218578 h 338724"/>
                <a:gd name="connsiteX52" fmla="*/ 37748 w 241774"/>
                <a:gd name="connsiteY52" fmla="*/ 222438 h 338724"/>
                <a:gd name="connsiteX53" fmla="*/ 35359 w 241774"/>
                <a:gd name="connsiteY53" fmla="*/ 220991 h 338724"/>
                <a:gd name="connsiteX54" fmla="*/ 35836 w 241774"/>
                <a:gd name="connsiteY54" fmla="*/ 207481 h 338724"/>
                <a:gd name="connsiteX55" fmla="*/ 36792 w 241774"/>
                <a:gd name="connsiteY55" fmla="*/ 169845 h 338724"/>
                <a:gd name="connsiteX56" fmla="*/ 36792 w 241774"/>
                <a:gd name="connsiteY56" fmla="*/ 92160 h 338724"/>
                <a:gd name="connsiteX57" fmla="*/ 35359 w 241774"/>
                <a:gd name="connsiteY57" fmla="*/ 67552 h 338724"/>
                <a:gd name="connsiteX58" fmla="*/ 71195 w 241774"/>
                <a:gd name="connsiteY58" fmla="*/ 80580 h 338724"/>
                <a:gd name="connsiteX59" fmla="*/ 120409 w 241774"/>
                <a:gd name="connsiteY59" fmla="*/ 80580 h 338724"/>
                <a:gd name="connsiteX60" fmla="*/ 156723 w 241774"/>
                <a:gd name="connsiteY60" fmla="*/ 0 h 338724"/>
                <a:gd name="connsiteX61" fmla="*/ 65939 w 241774"/>
                <a:gd name="connsiteY61" fmla="*/ 92160 h 338724"/>
                <a:gd name="connsiteX62" fmla="*/ 65939 w 241774"/>
                <a:gd name="connsiteY62" fmla="*/ 133656 h 338724"/>
                <a:gd name="connsiteX63" fmla="*/ 103208 w 241774"/>
                <a:gd name="connsiteY63" fmla="*/ 133656 h 338724"/>
                <a:gd name="connsiteX64" fmla="*/ 103208 w 241774"/>
                <a:gd name="connsiteY64" fmla="*/ 92160 h 338724"/>
                <a:gd name="connsiteX65" fmla="*/ 65939 w 241774"/>
                <a:gd name="connsiteY65" fmla="*/ 92160 h 338724"/>
                <a:gd name="connsiteX66" fmla="*/ 131399 w 241774"/>
                <a:gd name="connsiteY66" fmla="*/ 92160 h 338724"/>
                <a:gd name="connsiteX67" fmla="*/ 131399 w 241774"/>
                <a:gd name="connsiteY67" fmla="*/ 133656 h 338724"/>
                <a:gd name="connsiteX68" fmla="*/ 171057 w 241774"/>
                <a:gd name="connsiteY68" fmla="*/ 133656 h 338724"/>
                <a:gd name="connsiteX69" fmla="*/ 171057 w 241774"/>
                <a:gd name="connsiteY69" fmla="*/ 92160 h 338724"/>
                <a:gd name="connsiteX70" fmla="*/ 131399 w 241774"/>
                <a:gd name="connsiteY70" fmla="*/ 92160 h 338724"/>
                <a:gd name="connsiteX71" fmla="*/ 65939 w 241774"/>
                <a:gd name="connsiteY71" fmla="*/ 145719 h 338724"/>
                <a:gd name="connsiteX72" fmla="*/ 65939 w 241774"/>
                <a:gd name="connsiteY72" fmla="*/ 186733 h 338724"/>
                <a:gd name="connsiteX73" fmla="*/ 103208 w 241774"/>
                <a:gd name="connsiteY73" fmla="*/ 186733 h 338724"/>
                <a:gd name="connsiteX74" fmla="*/ 103208 w 241774"/>
                <a:gd name="connsiteY74" fmla="*/ 145719 h 338724"/>
                <a:gd name="connsiteX75" fmla="*/ 65939 w 241774"/>
                <a:gd name="connsiteY75" fmla="*/ 145719 h 338724"/>
                <a:gd name="connsiteX76" fmla="*/ 131399 w 241774"/>
                <a:gd name="connsiteY76" fmla="*/ 145719 h 338724"/>
                <a:gd name="connsiteX77" fmla="*/ 131399 w 241774"/>
                <a:gd name="connsiteY77" fmla="*/ 186733 h 338724"/>
                <a:gd name="connsiteX78" fmla="*/ 171057 w 241774"/>
                <a:gd name="connsiteY78" fmla="*/ 186733 h 338724"/>
                <a:gd name="connsiteX79" fmla="*/ 171057 w 241774"/>
                <a:gd name="connsiteY79" fmla="*/ 145719 h 338724"/>
                <a:gd name="connsiteX80" fmla="*/ 131399 w 241774"/>
                <a:gd name="connsiteY80" fmla="*/ 145719 h 33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1774" h="338724">
                  <a:moveTo>
                    <a:pt x="156723" y="0"/>
                  </a:moveTo>
                  <a:cubicBezTo>
                    <a:pt x="164846" y="4825"/>
                    <a:pt x="172491" y="9650"/>
                    <a:pt x="179658" y="14475"/>
                  </a:cubicBezTo>
                  <a:cubicBezTo>
                    <a:pt x="186347" y="19783"/>
                    <a:pt x="190648" y="23161"/>
                    <a:pt x="192081" y="24608"/>
                  </a:cubicBezTo>
                  <a:cubicBezTo>
                    <a:pt x="193037" y="26056"/>
                    <a:pt x="193515" y="27021"/>
                    <a:pt x="193515" y="28468"/>
                  </a:cubicBezTo>
                  <a:cubicBezTo>
                    <a:pt x="193515" y="29916"/>
                    <a:pt x="191603" y="30881"/>
                    <a:pt x="186825" y="31363"/>
                  </a:cubicBezTo>
                  <a:cubicBezTo>
                    <a:pt x="182525" y="31846"/>
                    <a:pt x="177269" y="34741"/>
                    <a:pt x="171057" y="40531"/>
                  </a:cubicBezTo>
                  <a:cubicBezTo>
                    <a:pt x="164846" y="46321"/>
                    <a:pt x="152901" y="59832"/>
                    <a:pt x="135221" y="80580"/>
                  </a:cubicBezTo>
                  <a:lnTo>
                    <a:pt x="169146" y="80580"/>
                  </a:lnTo>
                  <a:lnTo>
                    <a:pt x="180136" y="63692"/>
                  </a:lnTo>
                  <a:cubicBezTo>
                    <a:pt x="181092" y="62244"/>
                    <a:pt x="182525" y="61762"/>
                    <a:pt x="183481" y="61762"/>
                  </a:cubicBezTo>
                  <a:cubicBezTo>
                    <a:pt x="185392" y="61762"/>
                    <a:pt x="192081" y="65139"/>
                    <a:pt x="202593" y="72377"/>
                  </a:cubicBezTo>
                  <a:cubicBezTo>
                    <a:pt x="213583" y="79615"/>
                    <a:pt x="218839" y="84440"/>
                    <a:pt x="218839" y="86852"/>
                  </a:cubicBezTo>
                  <a:cubicBezTo>
                    <a:pt x="218839" y="89747"/>
                    <a:pt x="213583" y="93608"/>
                    <a:pt x="202593" y="99880"/>
                  </a:cubicBezTo>
                  <a:lnTo>
                    <a:pt x="202593" y="164537"/>
                  </a:lnTo>
                  <a:lnTo>
                    <a:pt x="203549" y="201208"/>
                  </a:lnTo>
                  <a:cubicBezTo>
                    <a:pt x="203549" y="203138"/>
                    <a:pt x="203071" y="204585"/>
                    <a:pt x="202593" y="205551"/>
                  </a:cubicBezTo>
                  <a:cubicBezTo>
                    <a:pt x="201637" y="206033"/>
                    <a:pt x="199726" y="207481"/>
                    <a:pt x="195426" y="209893"/>
                  </a:cubicBezTo>
                  <a:cubicBezTo>
                    <a:pt x="191603" y="211823"/>
                    <a:pt x="187303" y="213753"/>
                    <a:pt x="183003" y="215201"/>
                  </a:cubicBezTo>
                  <a:cubicBezTo>
                    <a:pt x="178702" y="216648"/>
                    <a:pt x="175358" y="217131"/>
                    <a:pt x="173924" y="217131"/>
                  </a:cubicBezTo>
                  <a:cubicBezTo>
                    <a:pt x="172013" y="217131"/>
                    <a:pt x="171057" y="215683"/>
                    <a:pt x="171057" y="211823"/>
                  </a:cubicBezTo>
                  <a:lnTo>
                    <a:pt x="171057" y="198795"/>
                  </a:lnTo>
                  <a:lnTo>
                    <a:pt x="131399" y="198795"/>
                  </a:lnTo>
                  <a:lnTo>
                    <a:pt x="131399" y="248494"/>
                  </a:lnTo>
                  <a:lnTo>
                    <a:pt x="187781" y="248494"/>
                  </a:lnTo>
                  <a:lnTo>
                    <a:pt x="200682" y="225816"/>
                  </a:lnTo>
                  <a:cubicBezTo>
                    <a:pt x="202593" y="222921"/>
                    <a:pt x="204027" y="221473"/>
                    <a:pt x="205460" y="221473"/>
                  </a:cubicBezTo>
                  <a:cubicBezTo>
                    <a:pt x="206893" y="221473"/>
                    <a:pt x="209760" y="223403"/>
                    <a:pt x="213105" y="226781"/>
                  </a:cubicBezTo>
                  <a:cubicBezTo>
                    <a:pt x="216927" y="229676"/>
                    <a:pt x="221228" y="234019"/>
                    <a:pt x="226484" y="238844"/>
                  </a:cubicBezTo>
                  <a:cubicBezTo>
                    <a:pt x="231740" y="243669"/>
                    <a:pt x="235562" y="248012"/>
                    <a:pt x="237951" y="250424"/>
                  </a:cubicBezTo>
                  <a:cubicBezTo>
                    <a:pt x="240340" y="253319"/>
                    <a:pt x="241774" y="255732"/>
                    <a:pt x="241774" y="257662"/>
                  </a:cubicBezTo>
                  <a:cubicBezTo>
                    <a:pt x="241774" y="259592"/>
                    <a:pt x="239863" y="260557"/>
                    <a:pt x="236518" y="260557"/>
                  </a:cubicBezTo>
                  <a:lnTo>
                    <a:pt x="131399" y="260557"/>
                  </a:lnTo>
                  <a:lnTo>
                    <a:pt x="131399" y="286130"/>
                  </a:lnTo>
                  <a:cubicBezTo>
                    <a:pt x="131399" y="293368"/>
                    <a:pt x="131877" y="302053"/>
                    <a:pt x="132355" y="311221"/>
                  </a:cubicBezTo>
                  <a:lnTo>
                    <a:pt x="132355" y="324249"/>
                  </a:lnTo>
                  <a:cubicBezTo>
                    <a:pt x="132355" y="326179"/>
                    <a:pt x="131399" y="327626"/>
                    <a:pt x="129488" y="329074"/>
                  </a:cubicBezTo>
                  <a:cubicBezTo>
                    <a:pt x="127576" y="330039"/>
                    <a:pt x="123754" y="332451"/>
                    <a:pt x="117065" y="334864"/>
                  </a:cubicBezTo>
                  <a:cubicBezTo>
                    <a:pt x="110375" y="337759"/>
                    <a:pt x="106075" y="338724"/>
                    <a:pt x="104641" y="338724"/>
                  </a:cubicBezTo>
                  <a:cubicBezTo>
                    <a:pt x="102730" y="338724"/>
                    <a:pt x="102252" y="337759"/>
                    <a:pt x="102252" y="334864"/>
                  </a:cubicBezTo>
                  <a:lnTo>
                    <a:pt x="102730" y="314598"/>
                  </a:lnTo>
                  <a:cubicBezTo>
                    <a:pt x="103208" y="305913"/>
                    <a:pt x="103208" y="296745"/>
                    <a:pt x="103208" y="286130"/>
                  </a:cubicBezTo>
                  <a:lnTo>
                    <a:pt x="103208" y="260557"/>
                  </a:lnTo>
                  <a:lnTo>
                    <a:pt x="17202" y="260557"/>
                  </a:lnTo>
                  <a:cubicBezTo>
                    <a:pt x="11946" y="260557"/>
                    <a:pt x="7645" y="261039"/>
                    <a:pt x="4779" y="262487"/>
                  </a:cubicBezTo>
                  <a:lnTo>
                    <a:pt x="0" y="247047"/>
                  </a:lnTo>
                  <a:cubicBezTo>
                    <a:pt x="4301" y="248012"/>
                    <a:pt x="9079" y="248494"/>
                    <a:pt x="14335" y="248494"/>
                  </a:cubicBezTo>
                  <a:lnTo>
                    <a:pt x="103208" y="248494"/>
                  </a:lnTo>
                  <a:lnTo>
                    <a:pt x="103208" y="198795"/>
                  </a:lnTo>
                  <a:lnTo>
                    <a:pt x="65939" y="198795"/>
                  </a:lnTo>
                  <a:lnTo>
                    <a:pt x="65939" y="206516"/>
                  </a:lnTo>
                  <a:cubicBezTo>
                    <a:pt x="65939" y="208928"/>
                    <a:pt x="64983" y="211341"/>
                    <a:pt x="63072" y="212306"/>
                  </a:cubicBezTo>
                  <a:cubicBezTo>
                    <a:pt x="61160" y="213753"/>
                    <a:pt x="56860" y="215683"/>
                    <a:pt x="49693" y="218578"/>
                  </a:cubicBezTo>
                  <a:cubicBezTo>
                    <a:pt x="43004" y="220991"/>
                    <a:pt x="39181" y="222438"/>
                    <a:pt x="37748" y="222438"/>
                  </a:cubicBezTo>
                  <a:cubicBezTo>
                    <a:pt x="35836" y="222438"/>
                    <a:pt x="35359" y="221956"/>
                    <a:pt x="35359" y="220991"/>
                  </a:cubicBezTo>
                  <a:cubicBezTo>
                    <a:pt x="35359" y="219543"/>
                    <a:pt x="35359" y="215201"/>
                    <a:pt x="35836" y="207481"/>
                  </a:cubicBezTo>
                  <a:cubicBezTo>
                    <a:pt x="36314" y="199278"/>
                    <a:pt x="36792" y="187215"/>
                    <a:pt x="36792" y="169845"/>
                  </a:cubicBezTo>
                  <a:lnTo>
                    <a:pt x="36792" y="92160"/>
                  </a:lnTo>
                  <a:cubicBezTo>
                    <a:pt x="36792" y="83957"/>
                    <a:pt x="36314" y="75755"/>
                    <a:pt x="35359" y="67552"/>
                  </a:cubicBezTo>
                  <a:cubicBezTo>
                    <a:pt x="48737" y="69964"/>
                    <a:pt x="60683" y="74307"/>
                    <a:pt x="71195" y="80580"/>
                  </a:cubicBezTo>
                  <a:lnTo>
                    <a:pt x="120409" y="80580"/>
                  </a:lnTo>
                  <a:cubicBezTo>
                    <a:pt x="139044" y="44874"/>
                    <a:pt x="150989" y="17853"/>
                    <a:pt x="156723" y="0"/>
                  </a:cubicBezTo>
                  <a:close/>
                  <a:moveTo>
                    <a:pt x="65939" y="92160"/>
                  </a:moveTo>
                  <a:lnTo>
                    <a:pt x="65939" y="133656"/>
                  </a:lnTo>
                  <a:lnTo>
                    <a:pt x="103208" y="133656"/>
                  </a:lnTo>
                  <a:lnTo>
                    <a:pt x="103208" y="92160"/>
                  </a:lnTo>
                  <a:lnTo>
                    <a:pt x="65939" y="92160"/>
                  </a:lnTo>
                  <a:close/>
                  <a:moveTo>
                    <a:pt x="131399" y="92160"/>
                  </a:moveTo>
                  <a:lnTo>
                    <a:pt x="131399" y="133656"/>
                  </a:lnTo>
                  <a:lnTo>
                    <a:pt x="171057" y="133656"/>
                  </a:lnTo>
                  <a:lnTo>
                    <a:pt x="171057" y="92160"/>
                  </a:lnTo>
                  <a:lnTo>
                    <a:pt x="131399" y="92160"/>
                  </a:lnTo>
                  <a:close/>
                  <a:moveTo>
                    <a:pt x="65939" y="145719"/>
                  </a:moveTo>
                  <a:lnTo>
                    <a:pt x="65939" y="186733"/>
                  </a:lnTo>
                  <a:lnTo>
                    <a:pt x="103208" y="186733"/>
                  </a:lnTo>
                  <a:lnTo>
                    <a:pt x="103208" y="145719"/>
                  </a:lnTo>
                  <a:lnTo>
                    <a:pt x="65939" y="145719"/>
                  </a:lnTo>
                  <a:close/>
                  <a:moveTo>
                    <a:pt x="131399" y="145719"/>
                  </a:moveTo>
                  <a:lnTo>
                    <a:pt x="131399" y="186733"/>
                  </a:lnTo>
                  <a:lnTo>
                    <a:pt x="171057" y="186733"/>
                  </a:lnTo>
                  <a:lnTo>
                    <a:pt x="171057" y="145719"/>
                  </a:lnTo>
                  <a:lnTo>
                    <a:pt x="131399" y="145719"/>
                  </a:lnTo>
                  <a:close/>
                </a:path>
              </a:pathLst>
            </a:custGeom>
            <a:solidFill>
              <a:srgbClr val="424242">
                <a:alpha val="4242"/>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3" name="任意多边形: 形状 32">
              <a:extLst>
                <a:ext uri="{FF2B5EF4-FFF2-40B4-BE49-F238E27FC236}">
                  <a16:creationId xmlns:a16="http://schemas.microsoft.com/office/drawing/2014/main" id="{3DA70073-5849-48AF-B72E-6376818BEA6C}"/>
                </a:ext>
              </a:extLst>
            </p:cNvPr>
            <p:cNvSpPr/>
            <p:nvPr/>
          </p:nvSpPr>
          <p:spPr bwMode="auto">
            <a:xfrm>
              <a:off x="9760240" y="1949336"/>
              <a:ext cx="56860" cy="69964"/>
            </a:xfrm>
            <a:custGeom>
              <a:avLst/>
              <a:gdLst>
                <a:gd name="connsiteX0" fmla="*/ 3345 w 56860"/>
                <a:gd name="connsiteY0" fmla="*/ 0 h 69964"/>
                <a:gd name="connsiteX1" fmla="*/ 42525 w 56860"/>
                <a:gd name="connsiteY1" fmla="*/ 19301 h 69964"/>
                <a:gd name="connsiteX2" fmla="*/ 56860 w 56860"/>
                <a:gd name="connsiteY2" fmla="*/ 40049 h 69964"/>
                <a:gd name="connsiteX3" fmla="*/ 50170 w 56860"/>
                <a:gd name="connsiteY3" fmla="*/ 60797 h 69964"/>
                <a:gd name="connsiteX4" fmla="*/ 36791 w 56860"/>
                <a:gd name="connsiteY4" fmla="*/ 69964 h 69964"/>
                <a:gd name="connsiteX5" fmla="*/ 30580 w 56860"/>
                <a:gd name="connsiteY5" fmla="*/ 67069 h 69964"/>
                <a:gd name="connsiteX6" fmla="*/ 25802 w 56860"/>
                <a:gd name="connsiteY6" fmla="*/ 52594 h 69964"/>
                <a:gd name="connsiteX7" fmla="*/ 16246 w 56860"/>
                <a:gd name="connsiteY7" fmla="*/ 28951 h 69964"/>
                <a:gd name="connsiteX8" fmla="*/ 0 w 56860"/>
                <a:gd name="connsiteY8" fmla="*/ 5790 h 69964"/>
                <a:gd name="connsiteX9" fmla="*/ 3345 w 56860"/>
                <a:gd name="connsiteY9" fmla="*/ 0 h 6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60" h="69964">
                  <a:moveTo>
                    <a:pt x="3345" y="0"/>
                  </a:moveTo>
                  <a:cubicBezTo>
                    <a:pt x="20068" y="6755"/>
                    <a:pt x="32969" y="13028"/>
                    <a:pt x="42525" y="19301"/>
                  </a:cubicBezTo>
                  <a:cubicBezTo>
                    <a:pt x="52082" y="25573"/>
                    <a:pt x="56860" y="32328"/>
                    <a:pt x="56860" y="40049"/>
                  </a:cubicBezTo>
                  <a:cubicBezTo>
                    <a:pt x="56860" y="47769"/>
                    <a:pt x="54948" y="54524"/>
                    <a:pt x="50170" y="60797"/>
                  </a:cubicBezTo>
                  <a:cubicBezTo>
                    <a:pt x="45870" y="66587"/>
                    <a:pt x="41092" y="69964"/>
                    <a:pt x="36791" y="69964"/>
                  </a:cubicBezTo>
                  <a:cubicBezTo>
                    <a:pt x="33925" y="69964"/>
                    <a:pt x="32013" y="68999"/>
                    <a:pt x="30580" y="67069"/>
                  </a:cubicBezTo>
                  <a:cubicBezTo>
                    <a:pt x="29146" y="65622"/>
                    <a:pt x="27713" y="60797"/>
                    <a:pt x="25802" y="52594"/>
                  </a:cubicBezTo>
                  <a:cubicBezTo>
                    <a:pt x="23413" y="44391"/>
                    <a:pt x="20546" y="36671"/>
                    <a:pt x="16246" y="28951"/>
                  </a:cubicBezTo>
                  <a:cubicBezTo>
                    <a:pt x="12423" y="21713"/>
                    <a:pt x="6689" y="13993"/>
                    <a:pt x="0" y="5790"/>
                  </a:cubicBezTo>
                  <a:lnTo>
                    <a:pt x="3345" y="0"/>
                  </a:lnTo>
                  <a:close/>
                </a:path>
              </a:pathLst>
            </a:custGeom>
            <a:solidFill>
              <a:srgbClr val="424242">
                <a:alpha val="3939"/>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4" name="任意多边形: 形状 33">
              <a:extLst>
                <a:ext uri="{FF2B5EF4-FFF2-40B4-BE49-F238E27FC236}">
                  <a16:creationId xmlns:a16="http://schemas.microsoft.com/office/drawing/2014/main" id="{32AEF4E4-2F5C-4D30-9290-2C21B5E406FF}"/>
                </a:ext>
              </a:extLst>
            </p:cNvPr>
            <p:cNvSpPr/>
            <p:nvPr/>
          </p:nvSpPr>
          <p:spPr bwMode="auto">
            <a:xfrm>
              <a:off x="10671296" y="982688"/>
              <a:ext cx="60204" cy="71412"/>
            </a:xfrm>
            <a:custGeom>
              <a:avLst/>
              <a:gdLst>
                <a:gd name="connsiteX0" fmla="*/ 2866 w 60204"/>
                <a:gd name="connsiteY0" fmla="*/ 0 h 71412"/>
                <a:gd name="connsiteX1" fmla="*/ 45870 w 60204"/>
                <a:gd name="connsiteY1" fmla="*/ 21713 h 71412"/>
                <a:gd name="connsiteX2" fmla="*/ 60204 w 60204"/>
                <a:gd name="connsiteY2" fmla="*/ 43909 h 71412"/>
                <a:gd name="connsiteX3" fmla="*/ 54470 w 60204"/>
                <a:gd name="connsiteY3" fmla="*/ 63692 h 71412"/>
                <a:gd name="connsiteX4" fmla="*/ 40136 w 60204"/>
                <a:gd name="connsiteY4" fmla="*/ 71412 h 71412"/>
                <a:gd name="connsiteX5" fmla="*/ 35358 w 60204"/>
                <a:gd name="connsiteY5" fmla="*/ 68517 h 71412"/>
                <a:gd name="connsiteX6" fmla="*/ 31535 w 60204"/>
                <a:gd name="connsiteY6" fmla="*/ 55489 h 71412"/>
                <a:gd name="connsiteX7" fmla="*/ 20546 w 60204"/>
                <a:gd name="connsiteY7" fmla="*/ 31363 h 71412"/>
                <a:gd name="connsiteX8" fmla="*/ 0 w 60204"/>
                <a:gd name="connsiteY8" fmla="*/ 5790 h 71412"/>
                <a:gd name="connsiteX9" fmla="*/ 2866 w 60204"/>
                <a:gd name="connsiteY9" fmla="*/ 0 h 7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04" h="71412">
                  <a:moveTo>
                    <a:pt x="2866" y="0"/>
                  </a:moveTo>
                  <a:cubicBezTo>
                    <a:pt x="22457" y="7720"/>
                    <a:pt x="36791" y="14958"/>
                    <a:pt x="45870" y="21713"/>
                  </a:cubicBezTo>
                  <a:cubicBezTo>
                    <a:pt x="55426" y="28951"/>
                    <a:pt x="60204" y="36189"/>
                    <a:pt x="60204" y="43909"/>
                  </a:cubicBezTo>
                  <a:cubicBezTo>
                    <a:pt x="60204" y="51629"/>
                    <a:pt x="58293" y="58384"/>
                    <a:pt x="54470" y="63692"/>
                  </a:cubicBezTo>
                  <a:cubicBezTo>
                    <a:pt x="50170" y="68517"/>
                    <a:pt x="45392" y="71412"/>
                    <a:pt x="40136" y="71412"/>
                  </a:cubicBezTo>
                  <a:cubicBezTo>
                    <a:pt x="38225" y="71412"/>
                    <a:pt x="36791" y="70447"/>
                    <a:pt x="35358" y="68517"/>
                  </a:cubicBezTo>
                  <a:cubicBezTo>
                    <a:pt x="34402" y="66587"/>
                    <a:pt x="32969" y="62244"/>
                    <a:pt x="31535" y="55489"/>
                  </a:cubicBezTo>
                  <a:cubicBezTo>
                    <a:pt x="29624" y="48734"/>
                    <a:pt x="26279" y="40531"/>
                    <a:pt x="20546" y="31363"/>
                  </a:cubicBezTo>
                  <a:cubicBezTo>
                    <a:pt x="15290" y="22196"/>
                    <a:pt x="8600" y="13511"/>
                    <a:pt x="0" y="5790"/>
                  </a:cubicBezTo>
                  <a:lnTo>
                    <a:pt x="2866" y="0"/>
                  </a:lnTo>
                  <a:close/>
                </a:path>
              </a:pathLst>
            </a:custGeom>
            <a:solidFill>
              <a:srgbClr val="424242">
                <a:alpha val="3636"/>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5" name="任意多边形: 形状 34">
              <a:extLst>
                <a:ext uri="{FF2B5EF4-FFF2-40B4-BE49-F238E27FC236}">
                  <a16:creationId xmlns:a16="http://schemas.microsoft.com/office/drawing/2014/main" id="{5E480DA2-5CAE-42E2-8E1E-BCFE715C15B0}"/>
                </a:ext>
              </a:extLst>
            </p:cNvPr>
            <p:cNvSpPr/>
            <p:nvPr/>
          </p:nvSpPr>
          <p:spPr bwMode="auto">
            <a:xfrm>
              <a:off x="8547886" y="2986591"/>
              <a:ext cx="342114" cy="328109"/>
            </a:xfrm>
            <a:custGeom>
              <a:avLst/>
              <a:gdLst>
                <a:gd name="connsiteX0" fmla="*/ 260886 w 342114"/>
                <a:gd name="connsiteY0" fmla="*/ 0 h 328109"/>
                <a:gd name="connsiteX1" fmla="*/ 280954 w 342114"/>
                <a:gd name="connsiteY1" fmla="*/ 12063 h 328109"/>
                <a:gd name="connsiteX2" fmla="*/ 298633 w 342114"/>
                <a:gd name="connsiteY2" fmla="*/ 27986 h 328109"/>
                <a:gd name="connsiteX3" fmla="*/ 279043 w 342114"/>
                <a:gd name="connsiteY3" fmla="*/ 38601 h 328109"/>
                <a:gd name="connsiteX4" fmla="*/ 276176 w 342114"/>
                <a:gd name="connsiteY4" fmla="*/ 126901 h 328109"/>
                <a:gd name="connsiteX5" fmla="*/ 282388 w 342114"/>
                <a:gd name="connsiteY5" fmla="*/ 206033 h 328109"/>
                <a:gd name="connsiteX6" fmla="*/ 298155 w 342114"/>
                <a:gd name="connsiteY6" fmla="*/ 254285 h 328109"/>
                <a:gd name="connsiteX7" fmla="*/ 311534 w 342114"/>
                <a:gd name="connsiteY7" fmla="*/ 268760 h 328109"/>
                <a:gd name="connsiteX8" fmla="*/ 314401 w 342114"/>
                <a:gd name="connsiteY8" fmla="*/ 265865 h 328109"/>
                <a:gd name="connsiteX9" fmla="*/ 322524 w 342114"/>
                <a:gd name="connsiteY9" fmla="*/ 246082 h 328109"/>
                <a:gd name="connsiteX10" fmla="*/ 336858 w 342114"/>
                <a:gd name="connsiteY10" fmla="*/ 202656 h 328109"/>
                <a:gd name="connsiteX11" fmla="*/ 342114 w 342114"/>
                <a:gd name="connsiteY11" fmla="*/ 204103 h 328109"/>
                <a:gd name="connsiteX12" fmla="*/ 333991 w 342114"/>
                <a:gd name="connsiteY12" fmla="*/ 272138 h 328109"/>
                <a:gd name="connsiteX13" fmla="*/ 336858 w 342114"/>
                <a:gd name="connsiteY13" fmla="*/ 300606 h 328109"/>
                <a:gd name="connsiteX14" fmla="*/ 340203 w 342114"/>
                <a:gd name="connsiteY14" fmla="*/ 316529 h 328109"/>
                <a:gd name="connsiteX15" fmla="*/ 333036 w 342114"/>
                <a:gd name="connsiteY15" fmla="*/ 322801 h 328109"/>
                <a:gd name="connsiteX16" fmla="*/ 306278 w 342114"/>
                <a:gd name="connsiteY16" fmla="*/ 311221 h 328109"/>
                <a:gd name="connsiteX17" fmla="*/ 273309 w 342114"/>
                <a:gd name="connsiteY17" fmla="*/ 275515 h 328109"/>
                <a:gd name="connsiteX18" fmla="*/ 253719 w 342114"/>
                <a:gd name="connsiteY18" fmla="*/ 211823 h 328109"/>
                <a:gd name="connsiteX19" fmla="*/ 247507 w 342114"/>
                <a:gd name="connsiteY19" fmla="*/ 124489 h 328109"/>
                <a:gd name="connsiteX20" fmla="*/ 249419 w 342114"/>
                <a:gd name="connsiteY20" fmla="*/ 33294 h 328109"/>
                <a:gd name="connsiteX21" fmla="*/ 96996 w 342114"/>
                <a:gd name="connsiteY21" fmla="*/ 33294 h 328109"/>
                <a:gd name="connsiteX22" fmla="*/ 91262 w 342114"/>
                <a:gd name="connsiteY22" fmla="*/ 183355 h 328109"/>
                <a:gd name="connsiteX23" fmla="*/ 67850 w 342114"/>
                <a:gd name="connsiteY23" fmla="*/ 257662 h 328109"/>
                <a:gd name="connsiteX24" fmla="*/ 5734 w 342114"/>
                <a:gd name="connsiteY24" fmla="*/ 328109 h 328109"/>
                <a:gd name="connsiteX25" fmla="*/ 0 w 342114"/>
                <a:gd name="connsiteY25" fmla="*/ 321354 h 328109"/>
                <a:gd name="connsiteX26" fmla="*/ 49215 w 342114"/>
                <a:gd name="connsiteY26" fmla="*/ 236914 h 328109"/>
                <a:gd name="connsiteX27" fmla="*/ 64027 w 342114"/>
                <a:gd name="connsiteY27" fmla="*/ 109048 h 328109"/>
                <a:gd name="connsiteX28" fmla="*/ 60205 w 342114"/>
                <a:gd name="connsiteY28" fmla="*/ 2895 h 328109"/>
                <a:gd name="connsiteX29" fmla="*/ 103208 w 342114"/>
                <a:gd name="connsiteY29" fmla="*/ 20748 h 328109"/>
                <a:gd name="connsiteX30" fmla="*/ 245118 w 342114"/>
                <a:gd name="connsiteY30" fmla="*/ 20748 h 328109"/>
                <a:gd name="connsiteX31" fmla="*/ 256586 w 342114"/>
                <a:gd name="connsiteY31" fmla="*/ 3860 h 328109"/>
                <a:gd name="connsiteX32" fmla="*/ 260886 w 342114"/>
                <a:gd name="connsiteY32" fmla="*/ 0 h 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2114" h="328109">
                  <a:moveTo>
                    <a:pt x="260886" y="0"/>
                  </a:moveTo>
                  <a:cubicBezTo>
                    <a:pt x="262797" y="0"/>
                    <a:pt x="269487" y="3860"/>
                    <a:pt x="280954" y="12063"/>
                  </a:cubicBezTo>
                  <a:cubicBezTo>
                    <a:pt x="292422" y="19783"/>
                    <a:pt x="298633" y="25091"/>
                    <a:pt x="298633" y="27986"/>
                  </a:cubicBezTo>
                  <a:cubicBezTo>
                    <a:pt x="298633" y="31364"/>
                    <a:pt x="291944" y="35224"/>
                    <a:pt x="279043" y="38601"/>
                  </a:cubicBezTo>
                  <a:cubicBezTo>
                    <a:pt x="277132" y="67070"/>
                    <a:pt x="276176" y="96503"/>
                    <a:pt x="276176" y="126901"/>
                  </a:cubicBezTo>
                  <a:cubicBezTo>
                    <a:pt x="276176" y="157300"/>
                    <a:pt x="278087" y="183838"/>
                    <a:pt x="282388" y="206033"/>
                  </a:cubicBezTo>
                  <a:cubicBezTo>
                    <a:pt x="286688" y="228711"/>
                    <a:pt x="291944" y="244634"/>
                    <a:pt x="298155" y="254285"/>
                  </a:cubicBezTo>
                  <a:cubicBezTo>
                    <a:pt x="304367" y="263935"/>
                    <a:pt x="308667" y="268760"/>
                    <a:pt x="311534" y="268760"/>
                  </a:cubicBezTo>
                  <a:cubicBezTo>
                    <a:pt x="312490" y="268760"/>
                    <a:pt x="313445" y="267795"/>
                    <a:pt x="314401" y="265865"/>
                  </a:cubicBezTo>
                  <a:cubicBezTo>
                    <a:pt x="315357" y="264417"/>
                    <a:pt x="318224" y="257662"/>
                    <a:pt x="322524" y="246082"/>
                  </a:cubicBezTo>
                  <a:cubicBezTo>
                    <a:pt x="326824" y="234019"/>
                    <a:pt x="331602" y="219544"/>
                    <a:pt x="336858" y="202656"/>
                  </a:cubicBezTo>
                  <a:lnTo>
                    <a:pt x="342114" y="204103"/>
                  </a:lnTo>
                  <a:cubicBezTo>
                    <a:pt x="336858" y="239809"/>
                    <a:pt x="333991" y="262487"/>
                    <a:pt x="333991" y="272138"/>
                  </a:cubicBezTo>
                  <a:cubicBezTo>
                    <a:pt x="333991" y="282270"/>
                    <a:pt x="334947" y="291438"/>
                    <a:pt x="336858" y="300606"/>
                  </a:cubicBezTo>
                  <a:cubicBezTo>
                    <a:pt x="339247" y="309291"/>
                    <a:pt x="340203" y="314599"/>
                    <a:pt x="340203" y="316529"/>
                  </a:cubicBezTo>
                  <a:cubicBezTo>
                    <a:pt x="340203" y="320871"/>
                    <a:pt x="337814" y="322801"/>
                    <a:pt x="333036" y="322801"/>
                  </a:cubicBezTo>
                  <a:cubicBezTo>
                    <a:pt x="328258" y="322801"/>
                    <a:pt x="319179" y="318941"/>
                    <a:pt x="306278" y="311221"/>
                  </a:cubicBezTo>
                  <a:cubicBezTo>
                    <a:pt x="292899" y="303501"/>
                    <a:pt x="282388" y="291438"/>
                    <a:pt x="273309" y="275515"/>
                  </a:cubicBezTo>
                  <a:cubicBezTo>
                    <a:pt x="264709" y="259592"/>
                    <a:pt x="258019" y="238362"/>
                    <a:pt x="253719" y="211823"/>
                  </a:cubicBezTo>
                  <a:cubicBezTo>
                    <a:pt x="249419" y="185768"/>
                    <a:pt x="247507" y="156335"/>
                    <a:pt x="247507" y="124489"/>
                  </a:cubicBezTo>
                  <a:cubicBezTo>
                    <a:pt x="247507" y="92160"/>
                    <a:pt x="247985" y="61762"/>
                    <a:pt x="249419" y="33294"/>
                  </a:cubicBezTo>
                  <a:lnTo>
                    <a:pt x="96996" y="33294"/>
                  </a:lnTo>
                  <a:cubicBezTo>
                    <a:pt x="96041" y="106153"/>
                    <a:pt x="94129" y="156335"/>
                    <a:pt x="91262" y="183355"/>
                  </a:cubicBezTo>
                  <a:cubicBezTo>
                    <a:pt x="87918" y="210376"/>
                    <a:pt x="80273" y="234984"/>
                    <a:pt x="67850" y="257662"/>
                  </a:cubicBezTo>
                  <a:cubicBezTo>
                    <a:pt x="55427" y="279858"/>
                    <a:pt x="34881" y="303501"/>
                    <a:pt x="5734" y="328109"/>
                  </a:cubicBezTo>
                  <a:lnTo>
                    <a:pt x="0" y="321354"/>
                  </a:lnTo>
                  <a:cubicBezTo>
                    <a:pt x="22935" y="295298"/>
                    <a:pt x="39181" y="267312"/>
                    <a:pt x="49215" y="236914"/>
                  </a:cubicBezTo>
                  <a:cubicBezTo>
                    <a:pt x="59249" y="206516"/>
                    <a:pt x="64027" y="164055"/>
                    <a:pt x="64027" y="109048"/>
                  </a:cubicBezTo>
                  <a:cubicBezTo>
                    <a:pt x="64027" y="75755"/>
                    <a:pt x="62594" y="40531"/>
                    <a:pt x="60205" y="2895"/>
                  </a:cubicBezTo>
                  <a:cubicBezTo>
                    <a:pt x="75017" y="7238"/>
                    <a:pt x="89351" y="13028"/>
                    <a:pt x="103208" y="20748"/>
                  </a:cubicBezTo>
                  <a:lnTo>
                    <a:pt x="245118" y="20748"/>
                  </a:lnTo>
                  <a:lnTo>
                    <a:pt x="256586" y="3860"/>
                  </a:lnTo>
                  <a:cubicBezTo>
                    <a:pt x="258019" y="1448"/>
                    <a:pt x="259453" y="0"/>
                    <a:pt x="260886" y="0"/>
                  </a:cubicBezTo>
                  <a:close/>
                </a:path>
              </a:pathLst>
            </a:custGeom>
            <a:solidFill>
              <a:srgbClr val="424242">
                <a:alpha val="3333"/>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6" name="任意多边形: 形状 35">
              <a:extLst>
                <a:ext uri="{FF2B5EF4-FFF2-40B4-BE49-F238E27FC236}">
                  <a16:creationId xmlns:a16="http://schemas.microsoft.com/office/drawing/2014/main" id="{D88045FC-4A71-4183-BEFF-788A4BA08803}"/>
                </a:ext>
              </a:extLst>
            </p:cNvPr>
            <p:cNvSpPr/>
            <p:nvPr/>
          </p:nvSpPr>
          <p:spPr bwMode="auto">
            <a:xfrm>
              <a:off x="8939685" y="2501461"/>
              <a:ext cx="318615" cy="89339"/>
            </a:xfrm>
            <a:custGeom>
              <a:avLst/>
              <a:gdLst>
                <a:gd name="connsiteX0" fmla="*/ 37203 w 318615"/>
                <a:gd name="connsiteY0" fmla="*/ 0 h 89339"/>
                <a:gd name="connsiteX1" fmla="*/ 45312 w 318615"/>
                <a:gd name="connsiteY1" fmla="*/ 0 h 89339"/>
                <a:gd name="connsiteX2" fmla="*/ 50081 w 318615"/>
                <a:gd name="connsiteY2" fmla="*/ 23792 h 89339"/>
                <a:gd name="connsiteX3" fmla="*/ 257086 w 318615"/>
                <a:gd name="connsiteY3" fmla="*/ 23792 h 89339"/>
                <a:gd name="connsiteX4" fmla="*/ 269487 w 318615"/>
                <a:gd name="connsiteY4" fmla="*/ 6312 h 89339"/>
                <a:gd name="connsiteX5" fmla="*/ 273303 w 318615"/>
                <a:gd name="connsiteY5" fmla="*/ 3399 h 89339"/>
                <a:gd name="connsiteX6" fmla="*/ 284273 w 318615"/>
                <a:gd name="connsiteY6" fmla="*/ 9226 h 89339"/>
                <a:gd name="connsiteX7" fmla="*/ 304306 w 318615"/>
                <a:gd name="connsiteY7" fmla="*/ 23306 h 89339"/>
                <a:gd name="connsiteX8" fmla="*/ 316707 w 318615"/>
                <a:gd name="connsiteY8" fmla="*/ 33988 h 89339"/>
                <a:gd name="connsiteX9" fmla="*/ 318615 w 318615"/>
                <a:gd name="connsiteY9" fmla="*/ 38358 h 89339"/>
                <a:gd name="connsiteX10" fmla="*/ 316707 w 318615"/>
                <a:gd name="connsiteY10" fmla="*/ 40785 h 89339"/>
                <a:gd name="connsiteX11" fmla="*/ 309553 w 318615"/>
                <a:gd name="connsiteY11" fmla="*/ 41271 h 89339"/>
                <a:gd name="connsiteX12" fmla="*/ 284273 w 318615"/>
                <a:gd name="connsiteY12" fmla="*/ 49040 h 89339"/>
                <a:gd name="connsiteX13" fmla="*/ 250886 w 318615"/>
                <a:gd name="connsiteY13" fmla="*/ 79628 h 89339"/>
                <a:gd name="connsiteX14" fmla="*/ 245162 w 318615"/>
                <a:gd name="connsiteY14" fmla="*/ 76230 h 89339"/>
                <a:gd name="connsiteX15" fmla="*/ 256609 w 318615"/>
                <a:gd name="connsiteY15" fmla="*/ 34473 h 89339"/>
                <a:gd name="connsiteX16" fmla="*/ 51512 w 318615"/>
                <a:gd name="connsiteY16" fmla="*/ 34473 h 89339"/>
                <a:gd name="connsiteX17" fmla="*/ 41973 w 318615"/>
                <a:gd name="connsiteY17" fmla="*/ 74773 h 89339"/>
                <a:gd name="connsiteX18" fmla="*/ 17648 w 318615"/>
                <a:gd name="connsiteY18" fmla="*/ 89339 h 89339"/>
                <a:gd name="connsiteX19" fmla="*/ 4769 w 318615"/>
                <a:gd name="connsiteY19" fmla="*/ 85455 h 89339"/>
                <a:gd name="connsiteX20" fmla="*/ 0 w 318615"/>
                <a:gd name="connsiteY20" fmla="*/ 76715 h 89339"/>
                <a:gd name="connsiteX21" fmla="*/ 7154 w 318615"/>
                <a:gd name="connsiteY21" fmla="*/ 65548 h 89339"/>
                <a:gd name="connsiteX22" fmla="*/ 31003 w 318615"/>
                <a:gd name="connsiteY22" fmla="*/ 33988 h 89339"/>
                <a:gd name="connsiteX23" fmla="*/ 37203 w 318615"/>
                <a:gd name="connsiteY23" fmla="*/ 0 h 8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8615" h="89339">
                  <a:moveTo>
                    <a:pt x="37203" y="0"/>
                  </a:moveTo>
                  <a:lnTo>
                    <a:pt x="45312" y="0"/>
                  </a:lnTo>
                  <a:cubicBezTo>
                    <a:pt x="47697" y="7283"/>
                    <a:pt x="49127" y="15537"/>
                    <a:pt x="50081" y="23792"/>
                  </a:cubicBezTo>
                  <a:lnTo>
                    <a:pt x="257086" y="23792"/>
                  </a:lnTo>
                  <a:lnTo>
                    <a:pt x="269487" y="6312"/>
                  </a:lnTo>
                  <a:cubicBezTo>
                    <a:pt x="271395" y="4370"/>
                    <a:pt x="272349" y="3399"/>
                    <a:pt x="273303" y="3399"/>
                  </a:cubicBezTo>
                  <a:cubicBezTo>
                    <a:pt x="274734" y="3399"/>
                    <a:pt x="278073" y="5341"/>
                    <a:pt x="284273" y="9226"/>
                  </a:cubicBezTo>
                  <a:cubicBezTo>
                    <a:pt x="290474" y="13110"/>
                    <a:pt x="297152" y="17965"/>
                    <a:pt x="304306" y="23306"/>
                  </a:cubicBezTo>
                  <a:cubicBezTo>
                    <a:pt x="310984" y="28647"/>
                    <a:pt x="315276" y="32531"/>
                    <a:pt x="316707" y="33988"/>
                  </a:cubicBezTo>
                  <a:cubicBezTo>
                    <a:pt x="317661" y="35445"/>
                    <a:pt x="318615" y="36901"/>
                    <a:pt x="318615" y="38358"/>
                  </a:cubicBezTo>
                  <a:cubicBezTo>
                    <a:pt x="318615" y="39329"/>
                    <a:pt x="318138" y="40300"/>
                    <a:pt x="316707" y="40785"/>
                  </a:cubicBezTo>
                  <a:cubicBezTo>
                    <a:pt x="315753" y="41271"/>
                    <a:pt x="313369" y="41271"/>
                    <a:pt x="309553" y="41271"/>
                  </a:cubicBezTo>
                  <a:cubicBezTo>
                    <a:pt x="300490" y="41271"/>
                    <a:pt x="292382" y="44184"/>
                    <a:pt x="284273" y="49040"/>
                  </a:cubicBezTo>
                  <a:cubicBezTo>
                    <a:pt x="276165" y="54380"/>
                    <a:pt x="265195" y="64577"/>
                    <a:pt x="250886" y="79628"/>
                  </a:cubicBezTo>
                  <a:lnTo>
                    <a:pt x="245162" y="76230"/>
                  </a:lnTo>
                  <a:lnTo>
                    <a:pt x="256609" y="34473"/>
                  </a:lnTo>
                  <a:lnTo>
                    <a:pt x="51512" y="34473"/>
                  </a:lnTo>
                  <a:cubicBezTo>
                    <a:pt x="52466" y="51467"/>
                    <a:pt x="49127" y="65062"/>
                    <a:pt x="41973" y="74773"/>
                  </a:cubicBezTo>
                  <a:cubicBezTo>
                    <a:pt x="35295" y="84484"/>
                    <a:pt x="26710" y="89339"/>
                    <a:pt x="17648" y="89339"/>
                  </a:cubicBezTo>
                  <a:cubicBezTo>
                    <a:pt x="12401" y="89339"/>
                    <a:pt x="8108" y="87882"/>
                    <a:pt x="4769" y="85455"/>
                  </a:cubicBezTo>
                  <a:cubicBezTo>
                    <a:pt x="1431" y="82542"/>
                    <a:pt x="0" y="79628"/>
                    <a:pt x="0" y="76715"/>
                  </a:cubicBezTo>
                  <a:cubicBezTo>
                    <a:pt x="0" y="73802"/>
                    <a:pt x="2384" y="70403"/>
                    <a:pt x="7154" y="65548"/>
                  </a:cubicBezTo>
                  <a:cubicBezTo>
                    <a:pt x="19555" y="53895"/>
                    <a:pt x="27664" y="43213"/>
                    <a:pt x="31003" y="33988"/>
                  </a:cubicBezTo>
                  <a:cubicBezTo>
                    <a:pt x="34341" y="24763"/>
                    <a:pt x="36726" y="13110"/>
                    <a:pt x="37203" y="0"/>
                  </a:cubicBezTo>
                  <a:close/>
                </a:path>
              </a:pathLst>
            </a:custGeom>
            <a:solidFill>
              <a:srgbClr val="424242">
                <a:alpha val="3030"/>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7" name="任意多边形: 形状 36">
              <a:extLst>
                <a:ext uri="{FF2B5EF4-FFF2-40B4-BE49-F238E27FC236}">
                  <a16:creationId xmlns:a16="http://schemas.microsoft.com/office/drawing/2014/main" id="{3F6231A2-B8F2-4BEF-AA75-FC1C14E0B61B}"/>
                </a:ext>
              </a:extLst>
            </p:cNvPr>
            <p:cNvSpPr/>
            <p:nvPr/>
          </p:nvSpPr>
          <p:spPr bwMode="auto">
            <a:xfrm>
              <a:off x="10762812" y="3172940"/>
              <a:ext cx="133788" cy="268760"/>
            </a:xfrm>
            <a:custGeom>
              <a:avLst/>
              <a:gdLst>
                <a:gd name="connsiteX0" fmla="*/ 101774 w 133788"/>
                <a:gd name="connsiteY0" fmla="*/ 0 h 268760"/>
                <a:gd name="connsiteX1" fmla="*/ 112286 w 133788"/>
                <a:gd name="connsiteY1" fmla="*/ 6273 h 268760"/>
                <a:gd name="connsiteX2" fmla="*/ 127098 w 133788"/>
                <a:gd name="connsiteY2" fmla="*/ 16888 h 268760"/>
                <a:gd name="connsiteX3" fmla="*/ 133788 w 133788"/>
                <a:gd name="connsiteY3" fmla="*/ 24608 h 268760"/>
                <a:gd name="connsiteX4" fmla="*/ 128054 w 133788"/>
                <a:gd name="connsiteY4" fmla="*/ 28951 h 268760"/>
                <a:gd name="connsiteX5" fmla="*/ 119453 w 133788"/>
                <a:gd name="connsiteY5" fmla="*/ 32329 h 268760"/>
                <a:gd name="connsiteX6" fmla="*/ 107986 w 133788"/>
                <a:gd name="connsiteY6" fmla="*/ 49699 h 268760"/>
                <a:gd name="connsiteX7" fmla="*/ 86962 w 133788"/>
                <a:gd name="connsiteY7" fmla="*/ 81545 h 268760"/>
                <a:gd name="connsiteX8" fmla="*/ 123754 w 133788"/>
                <a:gd name="connsiteY8" fmla="*/ 100363 h 268760"/>
                <a:gd name="connsiteX9" fmla="*/ 132832 w 133788"/>
                <a:gd name="connsiteY9" fmla="*/ 116286 h 268760"/>
                <a:gd name="connsiteX10" fmla="*/ 127098 w 133788"/>
                <a:gd name="connsiteY10" fmla="*/ 134139 h 268760"/>
                <a:gd name="connsiteX11" fmla="*/ 115153 w 133788"/>
                <a:gd name="connsiteY11" fmla="*/ 143307 h 268760"/>
                <a:gd name="connsiteX12" fmla="*/ 105597 w 133788"/>
                <a:gd name="connsiteY12" fmla="*/ 130279 h 268760"/>
                <a:gd name="connsiteX13" fmla="*/ 86007 w 133788"/>
                <a:gd name="connsiteY13" fmla="*/ 90230 h 268760"/>
                <a:gd name="connsiteX14" fmla="*/ 86007 w 133788"/>
                <a:gd name="connsiteY14" fmla="*/ 253802 h 268760"/>
                <a:gd name="connsiteX15" fmla="*/ 85529 w 133788"/>
                <a:gd name="connsiteY15" fmla="*/ 257662 h 268760"/>
                <a:gd name="connsiteX16" fmla="*/ 78839 w 133788"/>
                <a:gd name="connsiteY16" fmla="*/ 261522 h 268760"/>
                <a:gd name="connsiteX17" fmla="*/ 65938 w 133788"/>
                <a:gd name="connsiteY17" fmla="*/ 266830 h 268760"/>
                <a:gd name="connsiteX18" fmla="*/ 57816 w 133788"/>
                <a:gd name="connsiteY18" fmla="*/ 268760 h 268760"/>
                <a:gd name="connsiteX19" fmla="*/ 55904 w 133788"/>
                <a:gd name="connsiteY19" fmla="*/ 267312 h 268760"/>
                <a:gd name="connsiteX20" fmla="*/ 56860 w 133788"/>
                <a:gd name="connsiteY20" fmla="*/ 251872 h 268760"/>
                <a:gd name="connsiteX21" fmla="*/ 57816 w 133788"/>
                <a:gd name="connsiteY21" fmla="*/ 216166 h 268760"/>
                <a:gd name="connsiteX22" fmla="*/ 57816 w 133788"/>
                <a:gd name="connsiteY22" fmla="*/ 117733 h 268760"/>
                <a:gd name="connsiteX23" fmla="*/ 4778 w 133788"/>
                <a:gd name="connsiteY23" fmla="*/ 166467 h 268760"/>
                <a:gd name="connsiteX24" fmla="*/ 0 w 133788"/>
                <a:gd name="connsiteY24" fmla="*/ 161642 h 268760"/>
                <a:gd name="connsiteX25" fmla="*/ 57816 w 133788"/>
                <a:gd name="connsiteY25" fmla="*/ 86370 h 268760"/>
                <a:gd name="connsiteX26" fmla="*/ 56860 w 133788"/>
                <a:gd name="connsiteY26" fmla="*/ 57902 h 268760"/>
                <a:gd name="connsiteX27" fmla="*/ 70239 w 133788"/>
                <a:gd name="connsiteY27" fmla="*/ 63692 h 268760"/>
                <a:gd name="connsiteX28" fmla="*/ 86962 w 133788"/>
                <a:gd name="connsiteY28" fmla="*/ 27504 h 268760"/>
                <a:gd name="connsiteX29" fmla="*/ 27713 w 133788"/>
                <a:gd name="connsiteY29" fmla="*/ 27504 h 268760"/>
                <a:gd name="connsiteX30" fmla="*/ 12423 w 133788"/>
                <a:gd name="connsiteY30" fmla="*/ 30399 h 268760"/>
                <a:gd name="connsiteX31" fmla="*/ 6212 w 133788"/>
                <a:gd name="connsiteY31" fmla="*/ 15441 h 268760"/>
                <a:gd name="connsiteX32" fmla="*/ 23891 w 133788"/>
                <a:gd name="connsiteY32" fmla="*/ 16888 h 268760"/>
                <a:gd name="connsiteX33" fmla="*/ 86007 w 133788"/>
                <a:gd name="connsiteY33" fmla="*/ 16888 h 268760"/>
                <a:gd name="connsiteX34" fmla="*/ 95563 w 133788"/>
                <a:gd name="connsiteY34" fmla="*/ 4825 h 268760"/>
                <a:gd name="connsiteX35" fmla="*/ 101774 w 133788"/>
                <a:gd name="connsiteY35" fmla="*/ 0 h 26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788" h="268760">
                  <a:moveTo>
                    <a:pt x="101774" y="0"/>
                  </a:moveTo>
                  <a:cubicBezTo>
                    <a:pt x="103208" y="0"/>
                    <a:pt x="106553" y="1930"/>
                    <a:pt x="112286" y="6273"/>
                  </a:cubicBezTo>
                  <a:cubicBezTo>
                    <a:pt x="118020" y="10133"/>
                    <a:pt x="122798" y="13511"/>
                    <a:pt x="127098" y="16888"/>
                  </a:cubicBezTo>
                  <a:cubicBezTo>
                    <a:pt x="131399" y="20266"/>
                    <a:pt x="133788" y="23161"/>
                    <a:pt x="133788" y="24608"/>
                  </a:cubicBezTo>
                  <a:cubicBezTo>
                    <a:pt x="133788" y="27021"/>
                    <a:pt x="131877" y="28469"/>
                    <a:pt x="128054" y="28951"/>
                  </a:cubicBezTo>
                  <a:cubicBezTo>
                    <a:pt x="124232" y="29434"/>
                    <a:pt x="121365" y="30399"/>
                    <a:pt x="119453" y="32329"/>
                  </a:cubicBezTo>
                  <a:cubicBezTo>
                    <a:pt x="117542" y="33776"/>
                    <a:pt x="113720" y="39566"/>
                    <a:pt x="107986" y="49699"/>
                  </a:cubicBezTo>
                  <a:cubicBezTo>
                    <a:pt x="102252" y="59832"/>
                    <a:pt x="95085" y="70447"/>
                    <a:pt x="86962" y="81545"/>
                  </a:cubicBezTo>
                  <a:cubicBezTo>
                    <a:pt x="105119" y="89265"/>
                    <a:pt x="117542" y="95538"/>
                    <a:pt x="123754" y="100363"/>
                  </a:cubicBezTo>
                  <a:cubicBezTo>
                    <a:pt x="129965" y="105188"/>
                    <a:pt x="132832" y="110496"/>
                    <a:pt x="132832" y="116286"/>
                  </a:cubicBezTo>
                  <a:cubicBezTo>
                    <a:pt x="132832" y="122076"/>
                    <a:pt x="130921" y="127866"/>
                    <a:pt x="127098" y="134139"/>
                  </a:cubicBezTo>
                  <a:cubicBezTo>
                    <a:pt x="122798" y="140412"/>
                    <a:pt x="118976" y="143307"/>
                    <a:pt x="115153" y="143307"/>
                  </a:cubicBezTo>
                  <a:cubicBezTo>
                    <a:pt x="110853" y="143307"/>
                    <a:pt x="107508" y="138964"/>
                    <a:pt x="105597" y="130279"/>
                  </a:cubicBezTo>
                  <a:cubicBezTo>
                    <a:pt x="101297" y="112908"/>
                    <a:pt x="94607" y="99398"/>
                    <a:pt x="86007" y="90230"/>
                  </a:cubicBezTo>
                  <a:lnTo>
                    <a:pt x="86007" y="253802"/>
                  </a:lnTo>
                  <a:cubicBezTo>
                    <a:pt x="86007" y="255732"/>
                    <a:pt x="86007" y="257180"/>
                    <a:pt x="85529" y="257662"/>
                  </a:cubicBezTo>
                  <a:cubicBezTo>
                    <a:pt x="85051" y="258627"/>
                    <a:pt x="82662" y="259592"/>
                    <a:pt x="78839" y="261522"/>
                  </a:cubicBezTo>
                  <a:cubicBezTo>
                    <a:pt x="75017" y="263452"/>
                    <a:pt x="70717" y="265382"/>
                    <a:pt x="65938" y="266830"/>
                  </a:cubicBezTo>
                  <a:cubicBezTo>
                    <a:pt x="61638" y="268277"/>
                    <a:pt x="58771" y="268760"/>
                    <a:pt x="57816" y="268760"/>
                  </a:cubicBezTo>
                  <a:cubicBezTo>
                    <a:pt x="56382" y="268760"/>
                    <a:pt x="55904" y="268277"/>
                    <a:pt x="55904" y="267312"/>
                  </a:cubicBezTo>
                  <a:cubicBezTo>
                    <a:pt x="55904" y="266347"/>
                    <a:pt x="56382" y="261040"/>
                    <a:pt x="56860" y="251872"/>
                  </a:cubicBezTo>
                  <a:cubicBezTo>
                    <a:pt x="57338" y="242704"/>
                    <a:pt x="57816" y="230641"/>
                    <a:pt x="57816" y="216166"/>
                  </a:cubicBezTo>
                  <a:lnTo>
                    <a:pt x="57816" y="117733"/>
                  </a:lnTo>
                  <a:cubicBezTo>
                    <a:pt x="39659" y="137999"/>
                    <a:pt x="21980" y="154404"/>
                    <a:pt x="4778" y="166467"/>
                  </a:cubicBezTo>
                  <a:lnTo>
                    <a:pt x="0" y="161642"/>
                  </a:lnTo>
                  <a:cubicBezTo>
                    <a:pt x="23413" y="137034"/>
                    <a:pt x="42526" y="111943"/>
                    <a:pt x="57816" y="86370"/>
                  </a:cubicBezTo>
                  <a:cubicBezTo>
                    <a:pt x="57816" y="70930"/>
                    <a:pt x="57338" y="61279"/>
                    <a:pt x="56860" y="57902"/>
                  </a:cubicBezTo>
                  <a:cubicBezTo>
                    <a:pt x="62116" y="59832"/>
                    <a:pt x="66416" y="61762"/>
                    <a:pt x="70239" y="63692"/>
                  </a:cubicBezTo>
                  <a:cubicBezTo>
                    <a:pt x="76450" y="52594"/>
                    <a:pt x="81706" y="40531"/>
                    <a:pt x="86962" y="27504"/>
                  </a:cubicBezTo>
                  <a:lnTo>
                    <a:pt x="27713" y="27504"/>
                  </a:lnTo>
                  <a:cubicBezTo>
                    <a:pt x="21024" y="27504"/>
                    <a:pt x="16246" y="28469"/>
                    <a:pt x="12423" y="30399"/>
                  </a:cubicBezTo>
                  <a:lnTo>
                    <a:pt x="6212" y="15441"/>
                  </a:lnTo>
                  <a:cubicBezTo>
                    <a:pt x="10990" y="16406"/>
                    <a:pt x="17202" y="16888"/>
                    <a:pt x="23891" y="16888"/>
                  </a:cubicBezTo>
                  <a:lnTo>
                    <a:pt x="86007" y="16888"/>
                  </a:lnTo>
                  <a:lnTo>
                    <a:pt x="95563" y="4825"/>
                  </a:lnTo>
                  <a:cubicBezTo>
                    <a:pt x="97952" y="1448"/>
                    <a:pt x="100341" y="0"/>
                    <a:pt x="101774" y="0"/>
                  </a:cubicBezTo>
                  <a:close/>
                </a:path>
              </a:pathLst>
            </a:custGeom>
            <a:solidFill>
              <a:srgbClr val="424242">
                <a:alpha val="2727"/>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8" name="任意多边形: 形状 37">
              <a:extLst>
                <a:ext uri="{FF2B5EF4-FFF2-40B4-BE49-F238E27FC236}">
                  <a16:creationId xmlns:a16="http://schemas.microsoft.com/office/drawing/2014/main" id="{9816F638-CCB3-4905-B6D1-3F764275710B}"/>
                </a:ext>
              </a:extLst>
            </p:cNvPr>
            <p:cNvSpPr/>
            <p:nvPr/>
          </p:nvSpPr>
          <p:spPr bwMode="auto">
            <a:xfrm>
              <a:off x="8519088" y="1854089"/>
              <a:ext cx="167712" cy="228711"/>
            </a:xfrm>
            <a:custGeom>
              <a:avLst/>
              <a:gdLst>
                <a:gd name="connsiteX0" fmla="*/ 128531 w 167712"/>
                <a:gd name="connsiteY0" fmla="*/ 0 h 228711"/>
                <a:gd name="connsiteX1" fmla="*/ 155767 w 167712"/>
                <a:gd name="connsiteY1" fmla="*/ 14475 h 228711"/>
                <a:gd name="connsiteX2" fmla="*/ 167712 w 167712"/>
                <a:gd name="connsiteY2" fmla="*/ 25573 h 228711"/>
                <a:gd name="connsiteX3" fmla="*/ 159589 w 167712"/>
                <a:gd name="connsiteY3" fmla="*/ 29433 h 228711"/>
                <a:gd name="connsiteX4" fmla="*/ 146210 w 167712"/>
                <a:gd name="connsiteY4" fmla="*/ 46804 h 228711"/>
                <a:gd name="connsiteX5" fmla="*/ 118497 w 167712"/>
                <a:gd name="connsiteY5" fmla="*/ 105670 h 228711"/>
                <a:gd name="connsiteX6" fmla="*/ 164367 w 167712"/>
                <a:gd name="connsiteY6" fmla="*/ 186732 h 228711"/>
                <a:gd name="connsiteX7" fmla="*/ 157678 w 167712"/>
                <a:gd name="connsiteY7" fmla="*/ 203138 h 228711"/>
                <a:gd name="connsiteX8" fmla="*/ 146210 w 167712"/>
                <a:gd name="connsiteY8" fmla="*/ 212305 h 228711"/>
                <a:gd name="connsiteX9" fmla="*/ 139043 w 167712"/>
                <a:gd name="connsiteY9" fmla="*/ 209410 h 228711"/>
                <a:gd name="connsiteX10" fmla="*/ 134743 w 167712"/>
                <a:gd name="connsiteY10" fmla="*/ 200243 h 228711"/>
                <a:gd name="connsiteX11" fmla="*/ 104641 w 167712"/>
                <a:gd name="connsiteY11" fmla="*/ 129313 h 228711"/>
                <a:gd name="connsiteX12" fmla="*/ 3822 w 167712"/>
                <a:gd name="connsiteY12" fmla="*/ 228711 h 228711"/>
                <a:gd name="connsiteX13" fmla="*/ 0 w 167712"/>
                <a:gd name="connsiteY13" fmla="*/ 223403 h 228711"/>
                <a:gd name="connsiteX14" fmla="*/ 89351 w 167712"/>
                <a:gd name="connsiteY14" fmla="*/ 103740 h 228711"/>
                <a:gd name="connsiteX15" fmla="*/ 28669 w 167712"/>
                <a:gd name="connsiteY15" fmla="*/ 24125 h 228711"/>
                <a:gd name="connsiteX16" fmla="*/ 34402 w 167712"/>
                <a:gd name="connsiteY16" fmla="*/ 17853 h 228711"/>
                <a:gd name="connsiteX17" fmla="*/ 99385 w 167712"/>
                <a:gd name="connsiteY17" fmla="*/ 83957 h 228711"/>
                <a:gd name="connsiteX18" fmla="*/ 128531 w 167712"/>
                <a:gd name="connsiteY18" fmla="*/ 0 h 22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712" h="228711">
                  <a:moveTo>
                    <a:pt x="128531" y="0"/>
                  </a:moveTo>
                  <a:cubicBezTo>
                    <a:pt x="138565" y="3860"/>
                    <a:pt x="147644" y="8685"/>
                    <a:pt x="155767" y="14475"/>
                  </a:cubicBezTo>
                  <a:cubicBezTo>
                    <a:pt x="163412" y="19783"/>
                    <a:pt x="167712" y="23643"/>
                    <a:pt x="167712" y="25573"/>
                  </a:cubicBezTo>
                  <a:cubicBezTo>
                    <a:pt x="167712" y="27021"/>
                    <a:pt x="164845" y="28468"/>
                    <a:pt x="159589" y="29433"/>
                  </a:cubicBezTo>
                  <a:cubicBezTo>
                    <a:pt x="154811" y="30398"/>
                    <a:pt x="150511" y="36188"/>
                    <a:pt x="146210" y="46804"/>
                  </a:cubicBezTo>
                  <a:cubicBezTo>
                    <a:pt x="135221" y="72377"/>
                    <a:pt x="126142" y="91677"/>
                    <a:pt x="118497" y="105670"/>
                  </a:cubicBezTo>
                  <a:cubicBezTo>
                    <a:pt x="149077" y="142341"/>
                    <a:pt x="164367" y="169362"/>
                    <a:pt x="164367" y="186732"/>
                  </a:cubicBezTo>
                  <a:cubicBezTo>
                    <a:pt x="164367" y="192040"/>
                    <a:pt x="161978" y="197348"/>
                    <a:pt x="157678" y="203138"/>
                  </a:cubicBezTo>
                  <a:cubicBezTo>
                    <a:pt x="153378" y="209410"/>
                    <a:pt x="149555" y="212305"/>
                    <a:pt x="146210" y="212305"/>
                  </a:cubicBezTo>
                  <a:cubicBezTo>
                    <a:pt x="142866" y="212305"/>
                    <a:pt x="140477" y="211340"/>
                    <a:pt x="139043" y="209410"/>
                  </a:cubicBezTo>
                  <a:cubicBezTo>
                    <a:pt x="137610" y="207480"/>
                    <a:pt x="136176" y="204585"/>
                    <a:pt x="134743" y="200243"/>
                  </a:cubicBezTo>
                  <a:cubicBezTo>
                    <a:pt x="125665" y="172257"/>
                    <a:pt x="115630" y="148614"/>
                    <a:pt x="104641" y="129313"/>
                  </a:cubicBezTo>
                  <a:cubicBezTo>
                    <a:pt x="85050" y="162124"/>
                    <a:pt x="51126" y="194935"/>
                    <a:pt x="3822" y="228711"/>
                  </a:cubicBezTo>
                  <a:lnTo>
                    <a:pt x="0" y="223403"/>
                  </a:lnTo>
                  <a:cubicBezTo>
                    <a:pt x="34402" y="190592"/>
                    <a:pt x="64505" y="150544"/>
                    <a:pt x="89351" y="103740"/>
                  </a:cubicBezTo>
                  <a:cubicBezTo>
                    <a:pt x="76450" y="83475"/>
                    <a:pt x="56382" y="56936"/>
                    <a:pt x="28669" y="24125"/>
                  </a:cubicBezTo>
                  <a:lnTo>
                    <a:pt x="34402" y="17853"/>
                  </a:lnTo>
                  <a:cubicBezTo>
                    <a:pt x="60204" y="42943"/>
                    <a:pt x="82184" y="64657"/>
                    <a:pt x="99385" y="83957"/>
                  </a:cubicBezTo>
                  <a:cubicBezTo>
                    <a:pt x="113241" y="54041"/>
                    <a:pt x="122798" y="26538"/>
                    <a:pt x="128531" y="0"/>
                  </a:cubicBezTo>
                  <a:close/>
                </a:path>
              </a:pathLst>
            </a:custGeom>
            <a:solidFill>
              <a:srgbClr val="424242">
                <a:alpha val="2424"/>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39" name="任意多边形: 形状 38">
              <a:extLst>
                <a:ext uri="{FF2B5EF4-FFF2-40B4-BE49-F238E27FC236}">
                  <a16:creationId xmlns:a16="http://schemas.microsoft.com/office/drawing/2014/main" id="{9B47DE0F-9092-460D-A33C-675C94AE7D8A}"/>
                </a:ext>
              </a:extLst>
            </p:cNvPr>
            <p:cNvSpPr/>
            <p:nvPr/>
          </p:nvSpPr>
          <p:spPr bwMode="auto">
            <a:xfrm>
              <a:off x="10075818" y="2640752"/>
              <a:ext cx="134982" cy="102448"/>
            </a:xfrm>
            <a:custGeom>
              <a:avLst/>
              <a:gdLst>
                <a:gd name="connsiteX0" fmla="*/ 96824 w 134982"/>
                <a:gd name="connsiteY0" fmla="*/ 0 h 102448"/>
                <a:gd name="connsiteX1" fmla="*/ 122581 w 134982"/>
                <a:gd name="connsiteY1" fmla="*/ 14566 h 102448"/>
                <a:gd name="connsiteX2" fmla="*/ 133551 w 134982"/>
                <a:gd name="connsiteY2" fmla="*/ 22820 h 102448"/>
                <a:gd name="connsiteX3" fmla="*/ 134982 w 134982"/>
                <a:gd name="connsiteY3" fmla="*/ 25733 h 102448"/>
                <a:gd name="connsiteX4" fmla="*/ 133074 w 134982"/>
                <a:gd name="connsiteY4" fmla="*/ 28161 h 102448"/>
                <a:gd name="connsiteX5" fmla="*/ 125919 w 134982"/>
                <a:gd name="connsiteY5" fmla="*/ 29132 h 102448"/>
                <a:gd name="connsiteX6" fmla="*/ 116857 w 134982"/>
                <a:gd name="connsiteY6" fmla="*/ 30589 h 102448"/>
                <a:gd name="connsiteX7" fmla="*/ 106364 w 134982"/>
                <a:gd name="connsiteY7" fmla="*/ 37386 h 102448"/>
                <a:gd name="connsiteX8" fmla="*/ 3815 w 134982"/>
                <a:gd name="connsiteY8" fmla="*/ 102448 h 102448"/>
                <a:gd name="connsiteX9" fmla="*/ 0 w 134982"/>
                <a:gd name="connsiteY9" fmla="*/ 95165 h 102448"/>
                <a:gd name="connsiteX10" fmla="*/ 96824 w 134982"/>
                <a:gd name="connsiteY10" fmla="*/ 0 h 10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982" h="102448">
                  <a:moveTo>
                    <a:pt x="96824" y="0"/>
                  </a:moveTo>
                  <a:cubicBezTo>
                    <a:pt x="107795" y="5341"/>
                    <a:pt x="116380" y="10196"/>
                    <a:pt x="122581" y="14566"/>
                  </a:cubicBezTo>
                  <a:cubicBezTo>
                    <a:pt x="128781" y="18936"/>
                    <a:pt x="132597" y="21364"/>
                    <a:pt x="133551" y="22820"/>
                  </a:cubicBezTo>
                  <a:cubicBezTo>
                    <a:pt x="134505" y="23791"/>
                    <a:pt x="134982" y="24762"/>
                    <a:pt x="134982" y="25733"/>
                  </a:cubicBezTo>
                  <a:cubicBezTo>
                    <a:pt x="134982" y="27190"/>
                    <a:pt x="134028" y="27676"/>
                    <a:pt x="133074" y="28161"/>
                  </a:cubicBezTo>
                  <a:cubicBezTo>
                    <a:pt x="131643" y="28647"/>
                    <a:pt x="129735" y="29132"/>
                    <a:pt x="125919" y="29132"/>
                  </a:cubicBezTo>
                  <a:cubicBezTo>
                    <a:pt x="122581" y="29132"/>
                    <a:pt x="119719" y="29618"/>
                    <a:pt x="116857" y="30589"/>
                  </a:cubicBezTo>
                  <a:cubicBezTo>
                    <a:pt x="114472" y="32045"/>
                    <a:pt x="110656" y="33988"/>
                    <a:pt x="106364" y="37386"/>
                  </a:cubicBezTo>
                  <a:cubicBezTo>
                    <a:pt x="70114" y="64576"/>
                    <a:pt x="35772" y="85940"/>
                    <a:pt x="3815" y="102448"/>
                  </a:cubicBezTo>
                  <a:lnTo>
                    <a:pt x="0" y="95165"/>
                  </a:lnTo>
                  <a:cubicBezTo>
                    <a:pt x="34818" y="70403"/>
                    <a:pt x="66775" y="38843"/>
                    <a:pt x="96824" y="0"/>
                  </a:cubicBezTo>
                  <a:close/>
                </a:path>
              </a:pathLst>
            </a:custGeom>
            <a:solidFill>
              <a:srgbClr val="424242">
                <a:alpha val="2121"/>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0" name="任意多边形: 形状 39">
              <a:extLst>
                <a:ext uri="{FF2B5EF4-FFF2-40B4-BE49-F238E27FC236}">
                  <a16:creationId xmlns:a16="http://schemas.microsoft.com/office/drawing/2014/main" id="{0A9458D5-CAF4-4320-B68E-F2DE4A0D3C0E}"/>
                </a:ext>
              </a:extLst>
            </p:cNvPr>
            <p:cNvSpPr/>
            <p:nvPr/>
          </p:nvSpPr>
          <p:spPr bwMode="auto">
            <a:xfrm>
              <a:off x="9533712" y="3726973"/>
              <a:ext cx="118288" cy="83027"/>
            </a:xfrm>
            <a:custGeom>
              <a:avLst/>
              <a:gdLst>
                <a:gd name="connsiteX0" fmla="*/ 2861 w 118288"/>
                <a:gd name="connsiteY0" fmla="*/ 0 h 83027"/>
                <a:gd name="connsiteX1" fmla="*/ 64390 w 118288"/>
                <a:gd name="connsiteY1" fmla="*/ 16509 h 83027"/>
                <a:gd name="connsiteX2" fmla="*/ 99209 w 118288"/>
                <a:gd name="connsiteY2" fmla="*/ 30589 h 83027"/>
                <a:gd name="connsiteX3" fmla="*/ 114472 w 118288"/>
                <a:gd name="connsiteY3" fmla="*/ 43213 h 83027"/>
                <a:gd name="connsiteX4" fmla="*/ 118288 w 118288"/>
                <a:gd name="connsiteY4" fmla="*/ 59721 h 83027"/>
                <a:gd name="connsiteX5" fmla="*/ 114949 w 118288"/>
                <a:gd name="connsiteY5" fmla="*/ 76715 h 83027"/>
                <a:gd name="connsiteX6" fmla="*/ 105887 w 118288"/>
                <a:gd name="connsiteY6" fmla="*/ 83027 h 83027"/>
                <a:gd name="connsiteX7" fmla="*/ 93962 w 118288"/>
                <a:gd name="connsiteY7" fmla="*/ 72345 h 83027"/>
                <a:gd name="connsiteX8" fmla="*/ 55805 w 118288"/>
                <a:gd name="connsiteY8" fmla="*/ 38843 h 83027"/>
                <a:gd name="connsiteX9" fmla="*/ 0 w 118288"/>
                <a:gd name="connsiteY9" fmla="*/ 7769 h 83027"/>
                <a:gd name="connsiteX10" fmla="*/ 2861 w 118288"/>
                <a:gd name="connsiteY10" fmla="*/ 0 h 8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288" h="83027">
                  <a:moveTo>
                    <a:pt x="2861" y="0"/>
                  </a:moveTo>
                  <a:cubicBezTo>
                    <a:pt x="28618" y="6312"/>
                    <a:pt x="49127" y="11653"/>
                    <a:pt x="64390" y="16509"/>
                  </a:cubicBezTo>
                  <a:cubicBezTo>
                    <a:pt x="79653" y="21364"/>
                    <a:pt x="91578" y="26219"/>
                    <a:pt x="99209" y="30589"/>
                  </a:cubicBezTo>
                  <a:cubicBezTo>
                    <a:pt x="106841" y="34473"/>
                    <a:pt x="112087" y="38843"/>
                    <a:pt x="114472" y="43213"/>
                  </a:cubicBezTo>
                  <a:cubicBezTo>
                    <a:pt x="116857" y="47097"/>
                    <a:pt x="118288" y="52924"/>
                    <a:pt x="118288" y="59721"/>
                  </a:cubicBezTo>
                  <a:cubicBezTo>
                    <a:pt x="118288" y="67004"/>
                    <a:pt x="117334" y="72345"/>
                    <a:pt x="114949" y="76715"/>
                  </a:cubicBezTo>
                  <a:cubicBezTo>
                    <a:pt x="112564" y="80599"/>
                    <a:pt x="109702" y="83027"/>
                    <a:pt x="105887" y="83027"/>
                  </a:cubicBezTo>
                  <a:cubicBezTo>
                    <a:pt x="103502" y="83027"/>
                    <a:pt x="99209" y="79628"/>
                    <a:pt x="93962" y="72345"/>
                  </a:cubicBezTo>
                  <a:cubicBezTo>
                    <a:pt x="85377" y="61663"/>
                    <a:pt x="72499" y="50496"/>
                    <a:pt x="55805" y="38843"/>
                  </a:cubicBezTo>
                  <a:cubicBezTo>
                    <a:pt x="38634" y="26705"/>
                    <a:pt x="20032" y="16509"/>
                    <a:pt x="0" y="7769"/>
                  </a:cubicBezTo>
                  <a:lnTo>
                    <a:pt x="2861" y="0"/>
                  </a:lnTo>
                  <a:close/>
                </a:path>
              </a:pathLst>
            </a:custGeom>
            <a:solidFill>
              <a:srgbClr val="424242">
                <a:alpha val="1818"/>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1" name="任意多边形: 形状 40">
              <a:extLst>
                <a:ext uri="{FF2B5EF4-FFF2-40B4-BE49-F238E27FC236}">
                  <a16:creationId xmlns:a16="http://schemas.microsoft.com/office/drawing/2014/main" id="{6E0B70B8-0332-4EEB-BBDF-EECF6CD875BF}"/>
                </a:ext>
              </a:extLst>
            </p:cNvPr>
            <p:cNvSpPr/>
            <p:nvPr/>
          </p:nvSpPr>
          <p:spPr bwMode="auto">
            <a:xfrm>
              <a:off x="9853900" y="3392070"/>
              <a:ext cx="217200" cy="113130"/>
            </a:xfrm>
            <a:custGeom>
              <a:avLst/>
              <a:gdLst>
                <a:gd name="connsiteX0" fmla="*/ 180473 w 217200"/>
                <a:gd name="connsiteY0" fmla="*/ 0 h 113130"/>
                <a:gd name="connsiteX1" fmla="*/ 200029 w 217200"/>
                <a:gd name="connsiteY1" fmla="*/ 10196 h 113130"/>
                <a:gd name="connsiteX2" fmla="*/ 217200 w 217200"/>
                <a:gd name="connsiteY2" fmla="*/ 22820 h 113130"/>
                <a:gd name="connsiteX3" fmla="*/ 202413 w 217200"/>
                <a:gd name="connsiteY3" fmla="*/ 34959 h 113130"/>
                <a:gd name="connsiteX4" fmla="*/ 202413 w 217200"/>
                <a:gd name="connsiteY4" fmla="*/ 62634 h 113130"/>
                <a:gd name="connsiteX5" fmla="*/ 202890 w 217200"/>
                <a:gd name="connsiteY5" fmla="*/ 85454 h 113130"/>
                <a:gd name="connsiteX6" fmla="*/ 203367 w 217200"/>
                <a:gd name="connsiteY6" fmla="*/ 96622 h 113130"/>
                <a:gd name="connsiteX7" fmla="*/ 200983 w 217200"/>
                <a:gd name="connsiteY7" fmla="*/ 101963 h 113130"/>
                <a:gd name="connsiteX8" fmla="*/ 190012 w 217200"/>
                <a:gd name="connsiteY8" fmla="*/ 106333 h 113130"/>
                <a:gd name="connsiteX9" fmla="*/ 175226 w 217200"/>
                <a:gd name="connsiteY9" fmla="*/ 108760 h 113130"/>
                <a:gd name="connsiteX10" fmla="*/ 171887 w 217200"/>
                <a:gd name="connsiteY10" fmla="*/ 106333 h 113130"/>
                <a:gd name="connsiteX11" fmla="*/ 171887 w 217200"/>
                <a:gd name="connsiteY11" fmla="*/ 99050 h 113130"/>
                <a:gd name="connsiteX12" fmla="*/ 31658 w 217200"/>
                <a:gd name="connsiteY12" fmla="*/ 99050 h 113130"/>
                <a:gd name="connsiteX13" fmla="*/ 30228 w 217200"/>
                <a:gd name="connsiteY13" fmla="*/ 104390 h 113130"/>
                <a:gd name="connsiteX14" fmla="*/ 23550 w 217200"/>
                <a:gd name="connsiteY14" fmla="*/ 107789 h 113130"/>
                <a:gd name="connsiteX15" fmla="*/ 11149 w 217200"/>
                <a:gd name="connsiteY15" fmla="*/ 111188 h 113130"/>
                <a:gd name="connsiteX16" fmla="*/ 1609 w 217200"/>
                <a:gd name="connsiteY16" fmla="*/ 113130 h 113130"/>
                <a:gd name="connsiteX17" fmla="*/ 178 w 217200"/>
                <a:gd name="connsiteY17" fmla="*/ 109246 h 113130"/>
                <a:gd name="connsiteX18" fmla="*/ 2086 w 217200"/>
                <a:gd name="connsiteY18" fmla="*/ 76229 h 113130"/>
                <a:gd name="connsiteX19" fmla="*/ 2086 w 217200"/>
                <a:gd name="connsiteY19" fmla="*/ 34959 h 113130"/>
                <a:gd name="connsiteX20" fmla="*/ 655 w 217200"/>
                <a:gd name="connsiteY20" fmla="*/ 3884 h 113130"/>
                <a:gd name="connsiteX21" fmla="*/ 33566 w 217200"/>
                <a:gd name="connsiteY21" fmla="*/ 14081 h 113130"/>
                <a:gd name="connsiteX22" fmla="*/ 167595 w 217200"/>
                <a:gd name="connsiteY22" fmla="*/ 14081 h 113130"/>
                <a:gd name="connsiteX23" fmla="*/ 176180 w 217200"/>
                <a:gd name="connsiteY23" fmla="*/ 2913 h 113130"/>
                <a:gd name="connsiteX24" fmla="*/ 180473 w 217200"/>
                <a:gd name="connsiteY24" fmla="*/ 0 h 113130"/>
                <a:gd name="connsiteX25" fmla="*/ 31658 w 217200"/>
                <a:gd name="connsiteY25" fmla="*/ 25248 h 113130"/>
                <a:gd name="connsiteX26" fmla="*/ 31658 w 217200"/>
                <a:gd name="connsiteY26" fmla="*/ 50010 h 113130"/>
                <a:gd name="connsiteX27" fmla="*/ 171887 w 217200"/>
                <a:gd name="connsiteY27" fmla="*/ 50010 h 113130"/>
                <a:gd name="connsiteX28" fmla="*/ 171887 w 217200"/>
                <a:gd name="connsiteY28" fmla="*/ 25248 h 113130"/>
                <a:gd name="connsiteX29" fmla="*/ 31658 w 217200"/>
                <a:gd name="connsiteY29" fmla="*/ 25248 h 113130"/>
                <a:gd name="connsiteX30" fmla="*/ 31658 w 217200"/>
                <a:gd name="connsiteY30" fmla="*/ 60692 h 113130"/>
                <a:gd name="connsiteX31" fmla="*/ 31658 w 217200"/>
                <a:gd name="connsiteY31" fmla="*/ 88368 h 113130"/>
                <a:gd name="connsiteX32" fmla="*/ 171887 w 217200"/>
                <a:gd name="connsiteY32" fmla="*/ 88368 h 113130"/>
                <a:gd name="connsiteX33" fmla="*/ 171887 w 217200"/>
                <a:gd name="connsiteY33" fmla="*/ 60692 h 113130"/>
                <a:gd name="connsiteX34" fmla="*/ 31658 w 217200"/>
                <a:gd name="connsiteY34" fmla="*/ 60692 h 11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7200" h="113130">
                  <a:moveTo>
                    <a:pt x="180473" y="0"/>
                  </a:moveTo>
                  <a:cubicBezTo>
                    <a:pt x="182381" y="0"/>
                    <a:pt x="188581" y="3399"/>
                    <a:pt x="200029" y="10196"/>
                  </a:cubicBezTo>
                  <a:cubicBezTo>
                    <a:pt x="211476" y="16508"/>
                    <a:pt x="217200" y="20878"/>
                    <a:pt x="217200" y="22820"/>
                  </a:cubicBezTo>
                  <a:cubicBezTo>
                    <a:pt x="217200" y="25248"/>
                    <a:pt x="211953" y="29132"/>
                    <a:pt x="202413" y="34959"/>
                  </a:cubicBezTo>
                  <a:lnTo>
                    <a:pt x="202413" y="62634"/>
                  </a:lnTo>
                  <a:cubicBezTo>
                    <a:pt x="202413" y="69917"/>
                    <a:pt x="202413" y="77200"/>
                    <a:pt x="202890" y="85454"/>
                  </a:cubicBezTo>
                  <a:lnTo>
                    <a:pt x="203367" y="96622"/>
                  </a:lnTo>
                  <a:cubicBezTo>
                    <a:pt x="203367" y="99050"/>
                    <a:pt x="202413" y="100992"/>
                    <a:pt x="200983" y="101963"/>
                  </a:cubicBezTo>
                  <a:cubicBezTo>
                    <a:pt x="199075" y="103419"/>
                    <a:pt x="195736" y="104876"/>
                    <a:pt x="190012" y="106333"/>
                  </a:cubicBezTo>
                  <a:cubicBezTo>
                    <a:pt x="184289" y="107789"/>
                    <a:pt x="179042" y="108760"/>
                    <a:pt x="175226" y="108760"/>
                  </a:cubicBezTo>
                  <a:cubicBezTo>
                    <a:pt x="172841" y="108760"/>
                    <a:pt x="171887" y="107789"/>
                    <a:pt x="171887" y="106333"/>
                  </a:cubicBezTo>
                  <a:lnTo>
                    <a:pt x="171887" y="99050"/>
                  </a:lnTo>
                  <a:lnTo>
                    <a:pt x="31658" y="99050"/>
                  </a:lnTo>
                  <a:cubicBezTo>
                    <a:pt x="31658" y="101963"/>
                    <a:pt x="31181" y="103419"/>
                    <a:pt x="30228" y="104390"/>
                  </a:cubicBezTo>
                  <a:cubicBezTo>
                    <a:pt x="28797" y="105361"/>
                    <a:pt x="26889" y="106333"/>
                    <a:pt x="23550" y="107789"/>
                  </a:cubicBezTo>
                  <a:cubicBezTo>
                    <a:pt x="20688" y="109246"/>
                    <a:pt x="16395" y="110217"/>
                    <a:pt x="11149" y="111188"/>
                  </a:cubicBezTo>
                  <a:cubicBezTo>
                    <a:pt x="6379" y="112645"/>
                    <a:pt x="3040" y="113130"/>
                    <a:pt x="1609" y="113130"/>
                  </a:cubicBezTo>
                  <a:cubicBezTo>
                    <a:pt x="178" y="113130"/>
                    <a:pt x="-299" y="111673"/>
                    <a:pt x="178" y="109246"/>
                  </a:cubicBezTo>
                  <a:cubicBezTo>
                    <a:pt x="1132" y="100506"/>
                    <a:pt x="2086" y="89339"/>
                    <a:pt x="2086" y="76229"/>
                  </a:cubicBezTo>
                  <a:lnTo>
                    <a:pt x="2086" y="34959"/>
                  </a:lnTo>
                  <a:cubicBezTo>
                    <a:pt x="2086" y="24277"/>
                    <a:pt x="1609" y="14081"/>
                    <a:pt x="655" y="3884"/>
                  </a:cubicBezTo>
                  <a:cubicBezTo>
                    <a:pt x="13057" y="6312"/>
                    <a:pt x="24027" y="9711"/>
                    <a:pt x="33566" y="14081"/>
                  </a:cubicBezTo>
                  <a:lnTo>
                    <a:pt x="167595" y="14081"/>
                  </a:lnTo>
                  <a:lnTo>
                    <a:pt x="176180" y="2913"/>
                  </a:lnTo>
                  <a:cubicBezTo>
                    <a:pt x="177611" y="971"/>
                    <a:pt x="179042" y="0"/>
                    <a:pt x="180473" y="0"/>
                  </a:cubicBezTo>
                  <a:close/>
                  <a:moveTo>
                    <a:pt x="31658" y="25248"/>
                  </a:moveTo>
                  <a:lnTo>
                    <a:pt x="31658" y="50010"/>
                  </a:lnTo>
                  <a:lnTo>
                    <a:pt x="171887" y="50010"/>
                  </a:lnTo>
                  <a:lnTo>
                    <a:pt x="171887" y="25248"/>
                  </a:lnTo>
                  <a:lnTo>
                    <a:pt x="31658" y="25248"/>
                  </a:lnTo>
                  <a:close/>
                  <a:moveTo>
                    <a:pt x="31658" y="60692"/>
                  </a:moveTo>
                  <a:lnTo>
                    <a:pt x="31658" y="88368"/>
                  </a:lnTo>
                  <a:lnTo>
                    <a:pt x="171887" y="88368"/>
                  </a:lnTo>
                  <a:lnTo>
                    <a:pt x="171887" y="60692"/>
                  </a:lnTo>
                  <a:lnTo>
                    <a:pt x="31658" y="60692"/>
                  </a:lnTo>
                  <a:close/>
                </a:path>
              </a:pathLst>
            </a:custGeom>
            <a:solidFill>
              <a:srgbClr val="424242">
                <a:alpha val="1515"/>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41">
              <a:extLst>
                <a:ext uri="{FF2B5EF4-FFF2-40B4-BE49-F238E27FC236}">
                  <a16:creationId xmlns:a16="http://schemas.microsoft.com/office/drawing/2014/main" id="{3B14A149-9362-4B2C-923D-328D2260308F}"/>
                </a:ext>
              </a:extLst>
            </p:cNvPr>
            <p:cNvSpPr/>
            <p:nvPr/>
          </p:nvSpPr>
          <p:spPr bwMode="auto">
            <a:xfrm>
              <a:off x="11144893" y="3510968"/>
              <a:ext cx="310507" cy="146632"/>
            </a:xfrm>
            <a:custGeom>
              <a:avLst/>
              <a:gdLst>
                <a:gd name="connsiteX0" fmla="*/ 233238 w 310507"/>
                <a:gd name="connsiteY0" fmla="*/ 0 h 146632"/>
                <a:gd name="connsiteX1" fmla="*/ 251363 w 310507"/>
                <a:gd name="connsiteY1" fmla="*/ 15537 h 146632"/>
                <a:gd name="connsiteX2" fmla="*/ 266149 w 310507"/>
                <a:gd name="connsiteY2" fmla="*/ 33502 h 146632"/>
                <a:gd name="connsiteX3" fmla="*/ 260902 w 310507"/>
                <a:gd name="connsiteY3" fmla="*/ 35930 h 146632"/>
                <a:gd name="connsiteX4" fmla="*/ 167893 w 310507"/>
                <a:gd name="connsiteY4" fmla="*/ 35930 h 146632"/>
                <a:gd name="connsiteX5" fmla="*/ 167893 w 310507"/>
                <a:gd name="connsiteY5" fmla="*/ 133523 h 146632"/>
                <a:gd name="connsiteX6" fmla="*/ 249455 w 310507"/>
                <a:gd name="connsiteY6" fmla="*/ 133523 h 146632"/>
                <a:gd name="connsiteX7" fmla="*/ 266626 w 310507"/>
                <a:gd name="connsiteY7" fmla="*/ 111188 h 146632"/>
                <a:gd name="connsiteX8" fmla="*/ 272349 w 310507"/>
                <a:gd name="connsiteY8" fmla="*/ 106818 h 146632"/>
                <a:gd name="connsiteX9" fmla="*/ 292859 w 310507"/>
                <a:gd name="connsiteY9" fmla="*/ 122841 h 146632"/>
                <a:gd name="connsiteX10" fmla="*/ 310507 w 310507"/>
                <a:gd name="connsiteY10" fmla="*/ 141291 h 146632"/>
                <a:gd name="connsiteX11" fmla="*/ 305260 w 310507"/>
                <a:gd name="connsiteY11" fmla="*/ 144205 h 146632"/>
                <a:gd name="connsiteX12" fmla="*/ 21940 w 310507"/>
                <a:gd name="connsiteY12" fmla="*/ 144205 h 146632"/>
                <a:gd name="connsiteX13" fmla="*/ 6677 w 310507"/>
                <a:gd name="connsiteY13" fmla="*/ 146632 h 146632"/>
                <a:gd name="connsiteX14" fmla="*/ 0 w 310507"/>
                <a:gd name="connsiteY14" fmla="*/ 131581 h 146632"/>
                <a:gd name="connsiteX15" fmla="*/ 18125 w 310507"/>
                <a:gd name="connsiteY15" fmla="*/ 133523 h 146632"/>
                <a:gd name="connsiteX16" fmla="*/ 134505 w 310507"/>
                <a:gd name="connsiteY16" fmla="*/ 133523 h 146632"/>
                <a:gd name="connsiteX17" fmla="*/ 134505 w 310507"/>
                <a:gd name="connsiteY17" fmla="*/ 35930 h 146632"/>
                <a:gd name="connsiteX18" fmla="*/ 66776 w 310507"/>
                <a:gd name="connsiteY18" fmla="*/ 35930 h 146632"/>
                <a:gd name="connsiteX19" fmla="*/ 51512 w 310507"/>
                <a:gd name="connsiteY19" fmla="*/ 38843 h 146632"/>
                <a:gd name="connsiteX20" fmla="*/ 44835 w 310507"/>
                <a:gd name="connsiteY20" fmla="*/ 23791 h 146632"/>
                <a:gd name="connsiteX21" fmla="*/ 62960 w 310507"/>
                <a:gd name="connsiteY21" fmla="*/ 25734 h 146632"/>
                <a:gd name="connsiteX22" fmla="*/ 210343 w 310507"/>
                <a:gd name="connsiteY22" fmla="*/ 25734 h 146632"/>
                <a:gd name="connsiteX23" fmla="*/ 227991 w 310507"/>
                <a:gd name="connsiteY23" fmla="*/ 3884 h 146632"/>
                <a:gd name="connsiteX24" fmla="*/ 233238 w 310507"/>
                <a:gd name="connsiteY24" fmla="*/ 0 h 14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0507" h="146632">
                  <a:moveTo>
                    <a:pt x="233238" y="0"/>
                  </a:moveTo>
                  <a:cubicBezTo>
                    <a:pt x="235623" y="0"/>
                    <a:pt x="241346" y="4856"/>
                    <a:pt x="251363" y="15537"/>
                  </a:cubicBezTo>
                  <a:cubicBezTo>
                    <a:pt x="261379" y="25734"/>
                    <a:pt x="266149" y="31560"/>
                    <a:pt x="266149" y="33502"/>
                  </a:cubicBezTo>
                  <a:cubicBezTo>
                    <a:pt x="266149" y="35444"/>
                    <a:pt x="264718" y="35930"/>
                    <a:pt x="260902" y="35930"/>
                  </a:cubicBezTo>
                  <a:lnTo>
                    <a:pt x="167893" y="35930"/>
                  </a:lnTo>
                  <a:lnTo>
                    <a:pt x="167893" y="133523"/>
                  </a:lnTo>
                  <a:lnTo>
                    <a:pt x="249455" y="133523"/>
                  </a:lnTo>
                  <a:lnTo>
                    <a:pt x="266626" y="111188"/>
                  </a:lnTo>
                  <a:cubicBezTo>
                    <a:pt x="269011" y="108275"/>
                    <a:pt x="270918" y="106818"/>
                    <a:pt x="272349" y="106818"/>
                  </a:cubicBezTo>
                  <a:cubicBezTo>
                    <a:pt x="274734" y="106818"/>
                    <a:pt x="281412" y="112159"/>
                    <a:pt x="292859" y="122841"/>
                  </a:cubicBezTo>
                  <a:cubicBezTo>
                    <a:pt x="304783" y="133523"/>
                    <a:pt x="310507" y="139835"/>
                    <a:pt x="310507" y="141291"/>
                  </a:cubicBezTo>
                  <a:cubicBezTo>
                    <a:pt x="310507" y="143234"/>
                    <a:pt x="308599" y="144205"/>
                    <a:pt x="305260" y="144205"/>
                  </a:cubicBezTo>
                  <a:lnTo>
                    <a:pt x="21940" y="144205"/>
                  </a:lnTo>
                  <a:cubicBezTo>
                    <a:pt x="15263" y="144205"/>
                    <a:pt x="10493" y="145176"/>
                    <a:pt x="6677" y="146632"/>
                  </a:cubicBezTo>
                  <a:lnTo>
                    <a:pt x="0" y="131581"/>
                  </a:lnTo>
                  <a:cubicBezTo>
                    <a:pt x="5246" y="133037"/>
                    <a:pt x="11447" y="133523"/>
                    <a:pt x="18125" y="133523"/>
                  </a:cubicBezTo>
                  <a:lnTo>
                    <a:pt x="134505" y="133523"/>
                  </a:lnTo>
                  <a:lnTo>
                    <a:pt x="134505" y="35930"/>
                  </a:lnTo>
                  <a:lnTo>
                    <a:pt x="66776" y="35930"/>
                  </a:lnTo>
                  <a:cubicBezTo>
                    <a:pt x="60098" y="35930"/>
                    <a:pt x="55328" y="36901"/>
                    <a:pt x="51512" y="38843"/>
                  </a:cubicBezTo>
                  <a:lnTo>
                    <a:pt x="44835" y="23791"/>
                  </a:lnTo>
                  <a:cubicBezTo>
                    <a:pt x="50082" y="24763"/>
                    <a:pt x="56282" y="25734"/>
                    <a:pt x="62960" y="25734"/>
                  </a:cubicBezTo>
                  <a:lnTo>
                    <a:pt x="210343" y="25734"/>
                  </a:lnTo>
                  <a:lnTo>
                    <a:pt x="227991" y="3884"/>
                  </a:lnTo>
                  <a:cubicBezTo>
                    <a:pt x="230376" y="1457"/>
                    <a:pt x="231807" y="0"/>
                    <a:pt x="233238" y="0"/>
                  </a:cubicBezTo>
                  <a:close/>
                </a:path>
              </a:pathLst>
            </a:custGeom>
            <a:solidFill>
              <a:srgbClr val="424242">
                <a:alpha val="1212"/>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42">
              <a:extLst>
                <a:ext uri="{FF2B5EF4-FFF2-40B4-BE49-F238E27FC236}">
                  <a16:creationId xmlns:a16="http://schemas.microsoft.com/office/drawing/2014/main" id="{D0BA5971-0EDF-4AF3-983A-F4E9A840128F}"/>
                </a:ext>
              </a:extLst>
            </p:cNvPr>
            <p:cNvSpPr/>
            <p:nvPr/>
          </p:nvSpPr>
          <p:spPr bwMode="auto">
            <a:xfrm>
              <a:off x="10564256" y="963077"/>
              <a:ext cx="52944" cy="52923"/>
            </a:xfrm>
            <a:custGeom>
              <a:avLst/>
              <a:gdLst>
                <a:gd name="connsiteX0" fmla="*/ 3339 w 52944"/>
                <a:gd name="connsiteY0" fmla="*/ 0 h 52923"/>
                <a:gd name="connsiteX1" fmla="*/ 41019 w 52944"/>
                <a:gd name="connsiteY1" fmla="*/ 11167 h 52923"/>
                <a:gd name="connsiteX2" fmla="*/ 52944 w 52944"/>
                <a:gd name="connsiteY2" fmla="*/ 27190 h 52923"/>
                <a:gd name="connsiteX3" fmla="*/ 48174 w 52944"/>
                <a:gd name="connsiteY3" fmla="*/ 44669 h 52923"/>
                <a:gd name="connsiteX4" fmla="*/ 35773 w 52944"/>
                <a:gd name="connsiteY4" fmla="*/ 52923 h 52923"/>
                <a:gd name="connsiteX5" fmla="*/ 23849 w 52944"/>
                <a:gd name="connsiteY5" fmla="*/ 41271 h 52923"/>
                <a:gd name="connsiteX6" fmla="*/ 15263 w 52944"/>
                <a:gd name="connsiteY6" fmla="*/ 22820 h 52923"/>
                <a:gd name="connsiteX7" fmla="*/ 0 w 52944"/>
                <a:gd name="connsiteY7" fmla="*/ 5341 h 52923"/>
                <a:gd name="connsiteX8" fmla="*/ 3339 w 52944"/>
                <a:gd name="connsiteY8" fmla="*/ 0 h 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 h="52923">
                  <a:moveTo>
                    <a:pt x="3339" y="0"/>
                  </a:moveTo>
                  <a:cubicBezTo>
                    <a:pt x="20510" y="3399"/>
                    <a:pt x="32911" y="6797"/>
                    <a:pt x="41019" y="11167"/>
                  </a:cubicBezTo>
                  <a:cubicBezTo>
                    <a:pt x="48651" y="15537"/>
                    <a:pt x="52944" y="20878"/>
                    <a:pt x="52944" y="27190"/>
                  </a:cubicBezTo>
                  <a:cubicBezTo>
                    <a:pt x="52944" y="33502"/>
                    <a:pt x="51036" y="39328"/>
                    <a:pt x="48174" y="44669"/>
                  </a:cubicBezTo>
                  <a:cubicBezTo>
                    <a:pt x="44835" y="50010"/>
                    <a:pt x="41019" y="52923"/>
                    <a:pt x="35773" y="52923"/>
                  </a:cubicBezTo>
                  <a:cubicBezTo>
                    <a:pt x="30526" y="52923"/>
                    <a:pt x="26710" y="49039"/>
                    <a:pt x="23849" y="41271"/>
                  </a:cubicBezTo>
                  <a:cubicBezTo>
                    <a:pt x="20987" y="33987"/>
                    <a:pt x="18125" y="27675"/>
                    <a:pt x="15263" y="22820"/>
                  </a:cubicBezTo>
                  <a:cubicBezTo>
                    <a:pt x="11924" y="17965"/>
                    <a:pt x="7155" y="12138"/>
                    <a:pt x="0" y="5341"/>
                  </a:cubicBezTo>
                  <a:lnTo>
                    <a:pt x="3339" y="0"/>
                  </a:lnTo>
                  <a:close/>
                </a:path>
              </a:pathLst>
            </a:custGeom>
            <a:solidFill>
              <a:srgbClr val="424242">
                <a:alpha val="909"/>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4" name="任意多边形: 形状 43">
              <a:extLst>
                <a:ext uri="{FF2B5EF4-FFF2-40B4-BE49-F238E27FC236}">
                  <a16:creationId xmlns:a16="http://schemas.microsoft.com/office/drawing/2014/main" id="{3D31A03B-E627-4DCF-8919-F1308D87FCA8}"/>
                </a:ext>
              </a:extLst>
            </p:cNvPr>
            <p:cNvSpPr/>
            <p:nvPr/>
          </p:nvSpPr>
          <p:spPr bwMode="auto">
            <a:xfrm>
              <a:off x="11157645" y="1813234"/>
              <a:ext cx="170755" cy="91766"/>
            </a:xfrm>
            <a:custGeom>
              <a:avLst/>
              <a:gdLst>
                <a:gd name="connsiteX0" fmla="*/ 0 w 170755"/>
                <a:gd name="connsiteY0" fmla="*/ 0 h 91766"/>
                <a:gd name="connsiteX1" fmla="*/ 34341 w 170755"/>
                <a:gd name="connsiteY1" fmla="*/ 7283 h 91766"/>
                <a:gd name="connsiteX2" fmla="*/ 38634 w 170755"/>
                <a:gd name="connsiteY2" fmla="*/ 10681 h 91766"/>
                <a:gd name="connsiteX3" fmla="*/ 30526 w 170755"/>
                <a:gd name="connsiteY3" fmla="*/ 17479 h 91766"/>
                <a:gd name="connsiteX4" fmla="*/ 30526 w 170755"/>
                <a:gd name="connsiteY4" fmla="*/ 52923 h 91766"/>
                <a:gd name="connsiteX5" fmla="*/ 33864 w 170755"/>
                <a:gd name="connsiteY5" fmla="*/ 63119 h 91766"/>
                <a:gd name="connsiteX6" fmla="*/ 49604 w 170755"/>
                <a:gd name="connsiteY6" fmla="*/ 65062 h 91766"/>
                <a:gd name="connsiteX7" fmla="*/ 88716 w 170755"/>
                <a:gd name="connsiteY7" fmla="*/ 65547 h 91766"/>
                <a:gd name="connsiteX8" fmla="*/ 126396 w 170755"/>
                <a:gd name="connsiteY8" fmla="*/ 61177 h 91766"/>
                <a:gd name="connsiteX9" fmla="*/ 141182 w 170755"/>
                <a:gd name="connsiteY9" fmla="*/ 8739 h 91766"/>
                <a:gd name="connsiteX10" fmla="*/ 148814 w 170755"/>
                <a:gd name="connsiteY10" fmla="*/ 8739 h 91766"/>
                <a:gd name="connsiteX11" fmla="*/ 150722 w 170755"/>
                <a:gd name="connsiteY11" fmla="*/ 35929 h 91766"/>
                <a:gd name="connsiteX12" fmla="*/ 155969 w 170755"/>
                <a:gd name="connsiteY12" fmla="*/ 50010 h 91766"/>
                <a:gd name="connsiteX13" fmla="*/ 166939 w 170755"/>
                <a:gd name="connsiteY13" fmla="*/ 59235 h 91766"/>
                <a:gd name="connsiteX14" fmla="*/ 170755 w 170755"/>
                <a:gd name="connsiteY14" fmla="*/ 64576 h 91766"/>
                <a:gd name="connsiteX15" fmla="*/ 164077 w 170755"/>
                <a:gd name="connsiteY15" fmla="*/ 75258 h 91766"/>
                <a:gd name="connsiteX16" fmla="*/ 147860 w 170755"/>
                <a:gd name="connsiteY16" fmla="*/ 86425 h 91766"/>
                <a:gd name="connsiteX17" fmla="*/ 111610 w 170755"/>
                <a:gd name="connsiteY17" fmla="*/ 90795 h 91766"/>
                <a:gd name="connsiteX18" fmla="*/ 59144 w 170755"/>
                <a:gd name="connsiteY18" fmla="*/ 91766 h 91766"/>
                <a:gd name="connsiteX19" fmla="*/ 20509 w 170755"/>
                <a:gd name="connsiteY19" fmla="*/ 89824 h 91766"/>
                <a:gd name="connsiteX20" fmla="*/ 4769 w 170755"/>
                <a:gd name="connsiteY20" fmla="*/ 80599 h 91766"/>
                <a:gd name="connsiteX21" fmla="*/ 953 w 170755"/>
                <a:gd name="connsiteY21" fmla="*/ 56322 h 91766"/>
                <a:gd name="connsiteX22" fmla="*/ 953 w 170755"/>
                <a:gd name="connsiteY22" fmla="*/ 30103 h 91766"/>
                <a:gd name="connsiteX23" fmla="*/ 0 w 170755"/>
                <a:gd name="connsiteY23" fmla="*/ 0 h 9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0755" h="91766">
                  <a:moveTo>
                    <a:pt x="0" y="0"/>
                  </a:moveTo>
                  <a:cubicBezTo>
                    <a:pt x="20032" y="3884"/>
                    <a:pt x="31480" y="6312"/>
                    <a:pt x="34341" y="7283"/>
                  </a:cubicBezTo>
                  <a:cubicBezTo>
                    <a:pt x="37203" y="8254"/>
                    <a:pt x="38634" y="9225"/>
                    <a:pt x="38634" y="10681"/>
                  </a:cubicBezTo>
                  <a:cubicBezTo>
                    <a:pt x="38634" y="12138"/>
                    <a:pt x="36249" y="14080"/>
                    <a:pt x="30526" y="17479"/>
                  </a:cubicBezTo>
                  <a:lnTo>
                    <a:pt x="30526" y="52923"/>
                  </a:lnTo>
                  <a:cubicBezTo>
                    <a:pt x="30526" y="58264"/>
                    <a:pt x="31480" y="61663"/>
                    <a:pt x="33864" y="63119"/>
                  </a:cubicBezTo>
                  <a:cubicBezTo>
                    <a:pt x="36249" y="64090"/>
                    <a:pt x="41496" y="65062"/>
                    <a:pt x="49604" y="65062"/>
                  </a:cubicBezTo>
                  <a:cubicBezTo>
                    <a:pt x="57236" y="65547"/>
                    <a:pt x="70591" y="65547"/>
                    <a:pt x="88716" y="65547"/>
                  </a:cubicBezTo>
                  <a:cubicBezTo>
                    <a:pt x="106364" y="65547"/>
                    <a:pt x="119242" y="64090"/>
                    <a:pt x="126396" y="61177"/>
                  </a:cubicBezTo>
                  <a:cubicBezTo>
                    <a:pt x="133074" y="58264"/>
                    <a:pt x="138321" y="40785"/>
                    <a:pt x="141182" y="8739"/>
                  </a:cubicBezTo>
                  <a:lnTo>
                    <a:pt x="148814" y="8739"/>
                  </a:lnTo>
                  <a:cubicBezTo>
                    <a:pt x="148814" y="20878"/>
                    <a:pt x="149291" y="29617"/>
                    <a:pt x="150722" y="35929"/>
                  </a:cubicBezTo>
                  <a:cubicBezTo>
                    <a:pt x="151676" y="42241"/>
                    <a:pt x="153584" y="46611"/>
                    <a:pt x="155969" y="50010"/>
                  </a:cubicBezTo>
                  <a:cubicBezTo>
                    <a:pt x="158353" y="52923"/>
                    <a:pt x="161692" y="56322"/>
                    <a:pt x="166939" y="59235"/>
                  </a:cubicBezTo>
                  <a:cubicBezTo>
                    <a:pt x="169324" y="61177"/>
                    <a:pt x="170755" y="62634"/>
                    <a:pt x="170755" y="64576"/>
                  </a:cubicBezTo>
                  <a:cubicBezTo>
                    <a:pt x="170755" y="66033"/>
                    <a:pt x="168370" y="69917"/>
                    <a:pt x="164077" y="75258"/>
                  </a:cubicBezTo>
                  <a:cubicBezTo>
                    <a:pt x="159784" y="80599"/>
                    <a:pt x="154538" y="84483"/>
                    <a:pt x="147860" y="86425"/>
                  </a:cubicBezTo>
                  <a:cubicBezTo>
                    <a:pt x="141182" y="88367"/>
                    <a:pt x="129258" y="89824"/>
                    <a:pt x="111610" y="90795"/>
                  </a:cubicBezTo>
                  <a:cubicBezTo>
                    <a:pt x="94439" y="91281"/>
                    <a:pt x="76792" y="91766"/>
                    <a:pt x="59144" y="91766"/>
                  </a:cubicBezTo>
                  <a:cubicBezTo>
                    <a:pt x="41496" y="91766"/>
                    <a:pt x="28618" y="91281"/>
                    <a:pt x="20509" y="89824"/>
                  </a:cubicBezTo>
                  <a:cubicBezTo>
                    <a:pt x="11924" y="88367"/>
                    <a:pt x="6677" y="84969"/>
                    <a:pt x="4769" y="80599"/>
                  </a:cubicBezTo>
                  <a:cubicBezTo>
                    <a:pt x="2384" y="76229"/>
                    <a:pt x="953" y="67975"/>
                    <a:pt x="953" y="56322"/>
                  </a:cubicBezTo>
                  <a:lnTo>
                    <a:pt x="953" y="30103"/>
                  </a:lnTo>
                  <a:cubicBezTo>
                    <a:pt x="953" y="19907"/>
                    <a:pt x="953" y="10196"/>
                    <a:pt x="0" y="0"/>
                  </a:cubicBezTo>
                  <a:close/>
                </a:path>
              </a:pathLst>
            </a:custGeom>
            <a:solidFill>
              <a:srgbClr val="424242">
                <a:alpha val="606"/>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5" name="任意多边形: 形状 44">
              <a:extLst>
                <a:ext uri="{FF2B5EF4-FFF2-40B4-BE49-F238E27FC236}">
                  <a16:creationId xmlns:a16="http://schemas.microsoft.com/office/drawing/2014/main" id="{F61CDCF5-24BE-45A6-94BB-06E2E4A64F0E}"/>
                </a:ext>
              </a:extLst>
            </p:cNvPr>
            <p:cNvSpPr/>
            <p:nvPr/>
          </p:nvSpPr>
          <p:spPr bwMode="auto">
            <a:xfrm>
              <a:off x="8746070" y="2564399"/>
              <a:ext cx="67730" cy="77201"/>
            </a:xfrm>
            <a:custGeom>
              <a:avLst/>
              <a:gdLst>
                <a:gd name="connsiteX0" fmla="*/ 3816 w 67730"/>
                <a:gd name="connsiteY0" fmla="*/ 0 h 77201"/>
                <a:gd name="connsiteX1" fmla="*/ 50559 w 67730"/>
                <a:gd name="connsiteY1" fmla="*/ 23791 h 77201"/>
                <a:gd name="connsiteX2" fmla="*/ 67730 w 67730"/>
                <a:gd name="connsiteY2" fmla="*/ 48068 h 77201"/>
                <a:gd name="connsiteX3" fmla="*/ 62483 w 67730"/>
                <a:gd name="connsiteY3" fmla="*/ 68946 h 77201"/>
                <a:gd name="connsiteX4" fmla="*/ 50559 w 67730"/>
                <a:gd name="connsiteY4" fmla="*/ 77201 h 77201"/>
                <a:gd name="connsiteX5" fmla="*/ 43404 w 67730"/>
                <a:gd name="connsiteY5" fmla="*/ 73802 h 77201"/>
                <a:gd name="connsiteX6" fmla="*/ 33865 w 67730"/>
                <a:gd name="connsiteY6" fmla="*/ 55351 h 77201"/>
                <a:gd name="connsiteX7" fmla="*/ 19079 w 67730"/>
                <a:gd name="connsiteY7" fmla="*/ 28161 h 77201"/>
                <a:gd name="connsiteX8" fmla="*/ 0 w 67730"/>
                <a:gd name="connsiteY8" fmla="*/ 5827 h 77201"/>
                <a:gd name="connsiteX9" fmla="*/ 3816 w 67730"/>
                <a:gd name="connsiteY9" fmla="*/ 0 h 7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30" h="77201">
                  <a:moveTo>
                    <a:pt x="3816" y="0"/>
                  </a:moveTo>
                  <a:cubicBezTo>
                    <a:pt x="22895" y="7769"/>
                    <a:pt x="38635" y="15537"/>
                    <a:pt x="50559" y="23791"/>
                  </a:cubicBezTo>
                  <a:cubicBezTo>
                    <a:pt x="62006" y="31560"/>
                    <a:pt x="67730" y="39814"/>
                    <a:pt x="67730" y="48068"/>
                  </a:cubicBezTo>
                  <a:cubicBezTo>
                    <a:pt x="67730" y="56322"/>
                    <a:pt x="66299" y="63605"/>
                    <a:pt x="62483" y="68946"/>
                  </a:cubicBezTo>
                  <a:cubicBezTo>
                    <a:pt x="58667" y="74287"/>
                    <a:pt x="54851" y="77201"/>
                    <a:pt x="50559" y="77201"/>
                  </a:cubicBezTo>
                  <a:cubicBezTo>
                    <a:pt x="47697" y="77201"/>
                    <a:pt x="45312" y="75744"/>
                    <a:pt x="43404" y="73802"/>
                  </a:cubicBezTo>
                  <a:cubicBezTo>
                    <a:pt x="41496" y="71374"/>
                    <a:pt x="38158" y="65548"/>
                    <a:pt x="33865" y="55351"/>
                  </a:cubicBezTo>
                  <a:cubicBezTo>
                    <a:pt x="30049" y="45155"/>
                    <a:pt x="24802" y="36415"/>
                    <a:pt x="19079" y="28161"/>
                  </a:cubicBezTo>
                  <a:cubicBezTo>
                    <a:pt x="13355" y="20393"/>
                    <a:pt x="7155" y="13110"/>
                    <a:pt x="0" y="5827"/>
                  </a:cubicBezTo>
                  <a:lnTo>
                    <a:pt x="3816" y="0"/>
                  </a:lnTo>
                  <a:close/>
                </a:path>
              </a:pathLst>
            </a:custGeom>
            <a:solidFill>
              <a:srgbClr val="424242">
                <a:alpha val="303"/>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46" name="任意多边形: 形状 45">
              <a:extLst>
                <a:ext uri="{FF2B5EF4-FFF2-40B4-BE49-F238E27FC236}">
                  <a16:creationId xmlns:a16="http://schemas.microsoft.com/office/drawing/2014/main" id="{CD898F9E-2A43-495F-B1B9-CC794F4E1711}"/>
                </a:ext>
              </a:extLst>
            </p:cNvPr>
            <p:cNvSpPr/>
            <p:nvPr/>
          </p:nvSpPr>
          <p:spPr bwMode="auto">
            <a:xfrm>
              <a:off x="9795390" y="2257968"/>
              <a:ext cx="54852" cy="85940"/>
            </a:xfrm>
            <a:custGeom>
              <a:avLst/>
              <a:gdLst>
                <a:gd name="connsiteX0" fmla="*/ 44835 w 54852"/>
                <a:gd name="connsiteY0" fmla="*/ 0 h 85940"/>
                <a:gd name="connsiteX1" fmla="*/ 51990 w 54852"/>
                <a:gd name="connsiteY1" fmla="*/ 0 h 85940"/>
                <a:gd name="connsiteX2" fmla="*/ 54852 w 54852"/>
                <a:gd name="connsiteY2" fmla="*/ 33017 h 85940"/>
                <a:gd name="connsiteX3" fmla="*/ 43404 w 54852"/>
                <a:gd name="connsiteY3" fmla="*/ 72831 h 85940"/>
                <a:gd name="connsiteX4" fmla="*/ 19079 w 54852"/>
                <a:gd name="connsiteY4" fmla="*/ 85940 h 85940"/>
                <a:gd name="connsiteX5" fmla="*/ 5724 w 54852"/>
                <a:gd name="connsiteY5" fmla="*/ 81571 h 85940"/>
                <a:gd name="connsiteX6" fmla="*/ 0 w 54852"/>
                <a:gd name="connsiteY6" fmla="*/ 69918 h 85940"/>
                <a:gd name="connsiteX7" fmla="*/ 13355 w 54852"/>
                <a:gd name="connsiteY7" fmla="*/ 52924 h 85940"/>
                <a:gd name="connsiteX8" fmla="*/ 33865 w 54852"/>
                <a:gd name="connsiteY8" fmla="*/ 33017 h 85940"/>
                <a:gd name="connsiteX9" fmla="*/ 44835 w 54852"/>
                <a:gd name="connsiteY9" fmla="*/ 0 h 8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52" h="85940">
                  <a:moveTo>
                    <a:pt x="44835" y="0"/>
                  </a:moveTo>
                  <a:lnTo>
                    <a:pt x="51990" y="0"/>
                  </a:lnTo>
                  <a:cubicBezTo>
                    <a:pt x="53898" y="12624"/>
                    <a:pt x="54852" y="23792"/>
                    <a:pt x="54852" y="33017"/>
                  </a:cubicBezTo>
                  <a:cubicBezTo>
                    <a:pt x="54852" y="50982"/>
                    <a:pt x="51036" y="64091"/>
                    <a:pt x="43404" y="72831"/>
                  </a:cubicBezTo>
                  <a:cubicBezTo>
                    <a:pt x="35296" y="81571"/>
                    <a:pt x="27187" y="85940"/>
                    <a:pt x="19079" y="85940"/>
                  </a:cubicBezTo>
                  <a:cubicBezTo>
                    <a:pt x="14309" y="85940"/>
                    <a:pt x="10016" y="84484"/>
                    <a:pt x="5724" y="81571"/>
                  </a:cubicBezTo>
                  <a:cubicBezTo>
                    <a:pt x="1908" y="78657"/>
                    <a:pt x="0" y="74773"/>
                    <a:pt x="0" y="69918"/>
                  </a:cubicBezTo>
                  <a:cubicBezTo>
                    <a:pt x="0" y="64577"/>
                    <a:pt x="4293" y="59236"/>
                    <a:pt x="13355" y="52924"/>
                  </a:cubicBezTo>
                  <a:cubicBezTo>
                    <a:pt x="22418" y="46612"/>
                    <a:pt x="29095" y="39814"/>
                    <a:pt x="33865" y="33017"/>
                  </a:cubicBezTo>
                  <a:cubicBezTo>
                    <a:pt x="38158" y="25734"/>
                    <a:pt x="41973" y="14567"/>
                    <a:pt x="44835" y="0"/>
                  </a:cubicBezTo>
                  <a:close/>
                </a:path>
              </a:pathLst>
            </a:custGeom>
            <a:solidFill>
              <a:srgbClr val="424242">
                <a:alpha val="0"/>
              </a:srgbClr>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grpSp>
      <p:pic>
        <p:nvPicPr>
          <p:cNvPr id="225" name="图片 224">
            <a:extLst>
              <a:ext uri="{FF2B5EF4-FFF2-40B4-BE49-F238E27FC236}">
                <a16:creationId xmlns:a16="http://schemas.microsoft.com/office/drawing/2014/main" id="{690B8077-A543-4109-B37D-0D9A576EB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313" y="5098641"/>
            <a:ext cx="2953165" cy="1770740"/>
          </a:xfrm>
          <a:prstGeom prst="rect">
            <a:avLst/>
          </a:prstGeom>
        </p:spPr>
      </p:pic>
      <p:pic>
        <p:nvPicPr>
          <p:cNvPr id="227" name="图片 226">
            <a:extLst>
              <a:ext uri="{FF2B5EF4-FFF2-40B4-BE49-F238E27FC236}">
                <a16:creationId xmlns:a16="http://schemas.microsoft.com/office/drawing/2014/main" id="{BFD3AD12-E16B-416F-882D-B71CCFA13E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2211093">
            <a:off x="-1338917" y="2888942"/>
            <a:ext cx="12074577" cy="2464663"/>
          </a:xfrm>
          <a:custGeom>
            <a:avLst/>
            <a:gdLst>
              <a:gd name="connsiteX0" fmla="*/ 0 w 12074577"/>
              <a:gd name="connsiteY0" fmla="*/ 606923 h 2464663"/>
              <a:gd name="connsiteX1" fmla="*/ 809770 w 12074577"/>
              <a:gd name="connsiteY1" fmla="*/ 0 h 2464663"/>
              <a:gd name="connsiteX2" fmla="*/ 12074577 w 12074577"/>
              <a:gd name="connsiteY2" fmla="*/ 0 h 2464663"/>
              <a:gd name="connsiteX3" fmla="*/ 12074577 w 12074577"/>
              <a:gd name="connsiteY3" fmla="*/ 127472 h 2464663"/>
              <a:gd name="connsiteX4" fmla="*/ 8956242 w 12074577"/>
              <a:gd name="connsiteY4" fmla="*/ 2464663 h 2464663"/>
              <a:gd name="connsiteX5" fmla="*/ 1089366 w 12074577"/>
              <a:gd name="connsiteY5" fmla="*/ 2464663 h 2464663"/>
              <a:gd name="connsiteX6" fmla="*/ 0 w 12074577"/>
              <a:gd name="connsiteY6" fmla="*/ 1011205 h 24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74577" h="2464663">
                <a:moveTo>
                  <a:pt x="0" y="606923"/>
                </a:moveTo>
                <a:lnTo>
                  <a:pt x="809770" y="0"/>
                </a:lnTo>
                <a:lnTo>
                  <a:pt x="12074577" y="0"/>
                </a:lnTo>
                <a:lnTo>
                  <a:pt x="12074577" y="127472"/>
                </a:lnTo>
                <a:lnTo>
                  <a:pt x="8956242" y="2464663"/>
                </a:lnTo>
                <a:lnTo>
                  <a:pt x="1089366" y="2464663"/>
                </a:lnTo>
                <a:lnTo>
                  <a:pt x="0" y="1011205"/>
                </a:lnTo>
                <a:close/>
              </a:path>
            </a:pathLst>
          </a:custGeom>
        </p:spPr>
      </p:pic>
      <p:grpSp>
        <p:nvGrpSpPr>
          <p:cNvPr id="2107" name="组合 2106">
            <a:extLst>
              <a:ext uri="{FF2B5EF4-FFF2-40B4-BE49-F238E27FC236}">
                <a16:creationId xmlns:a16="http://schemas.microsoft.com/office/drawing/2014/main" id="{4C99E623-35F2-4BDA-865D-8578258DF73A}"/>
              </a:ext>
            </a:extLst>
          </p:cNvPr>
          <p:cNvGrpSpPr/>
          <p:nvPr/>
        </p:nvGrpSpPr>
        <p:grpSpPr>
          <a:xfrm>
            <a:off x="238144" y="1310228"/>
            <a:ext cx="2515993" cy="3828383"/>
            <a:chOff x="1294837" y="976688"/>
            <a:chExt cx="1445208" cy="2787881"/>
          </a:xfrm>
        </p:grpSpPr>
        <p:grpSp>
          <p:nvGrpSpPr>
            <p:cNvPr id="64" name="组合 63">
              <a:extLst>
                <a:ext uri="{FF2B5EF4-FFF2-40B4-BE49-F238E27FC236}">
                  <a16:creationId xmlns:a16="http://schemas.microsoft.com/office/drawing/2014/main" id="{1A639A96-2181-4984-B6F8-202AE9100D2E}"/>
                </a:ext>
              </a:extLst>
            </p:cNvPr>
            <p:cNvGrpSpPr/>
            <p:nvPr/>
          </p:nvGrpSpPr>
          <p:grpSpPr>
            <a:xfrm>
              <a:off x="1294837" y="976688"/>
              <a:ext cx="1445208" cy="177751"/>
              <a:chOff x="1422279" y="1530228"/>
              <a:chExt cx="1891163" cy="175168"/>
            </a:xfrm>
          </p:grpSpPr>
          <p:sp>
            <p:nvSpPr>
              <p:cNvPr id="54" name="矩形: 圆角 53">
                <a:extLst>
                  <a:ext uri="{FF2B5EF4-FFF2-40B4-BE49-F238E27FC236}">
                    <a16:creationId xmlns:a16="http://schemas.microsoft.com/office/drawing/2014/main" id="{BB9AAE84-E2B5-465F-8BBB-95C06B524584}"/>
                  </a:ext>
                </a:extLst>
              </p:cNvPr>
              <p:cNvSpPr/>
              <p:nvPr/>
            </p:nvSpPr>
            <p:spPr>
              <a:xfrm>
                <a:off x="1586480" y="1530228"/>
                <a:ext cx="1585731" cy="175168"/>
              </a:xfrm>
              <a:prstGeom prst="roundRect">
                <a:avLst/>
              </a:prstGeom>
              <a:solidFill>
                <a:srgbClr val="A98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7" name="矩形: 圆角 56">
                <a:extLst>
                  <a:ext uri="{FF2B5EF4-FFF2-40B4-BE49-F238E27FC236}">
                    <a16:creationId xmlns:a16="http://schemas.microsoft.com/office/drawing/2014/main" id="{DB79728F-757F-4749-BB01-3428DBCB7DC6}"/>
                  </a:ext>
                </a:extLst>
              </p:cNvPr>
              <p:cNvSpPr/>
              <p:nvPr/>
            </p:nvSpPr>
            <p:spPr>
              <a:xfrm flipV="1">
                <a:off x="1463040" y="1590631"/>
                <a:ext cx="1832610" cy="54362"/>
              </a:xfrm>
              <a:prstGeom prst="roundRect">
                <a:avLst/>
              </a:prstGeom>
              <a:solidFill>
                <a:srgbClr val="A98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8" name="矩形: 圆角 57">
                <a:extLst>
                  <a:ext uri="{FF2B5EF4-FFF2-40B4-BE49-F238E27FC236}">
                    <a16:creationId xmlns:a16="http://schemas.microsoft.com/office/drawing/2014/main" id="{B8DF041D-E777-4244-A2D5-206E6A9D23A3}"/>
                  </a:ext>
                </a:extLst>
              </p:cNvPr>
              <p:cNvSpPr/>
              <p:nvPr/>
            </p:nvSpPr>
            <p:spPr>
              <a:xfrm>
                <a:off x="1422279" y="1551198"/>
                <a:ext cx="87855" cy="133228"/>
              </a:xfrm>
              <a:prstGeom prst="roundRect">
                <a:avLst>
                  <a:gd name="adj" fmla="val 34014"/>
                </a:avLst>
              </a:prstGeom>
              <a:solidFill>
                <a:srgbClr val="7A8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9" name="矩形: 圆角 58">
                <a:extLst>
                  <a:ext uri="{FF2B5EF4-FFF2-40B4-BE49-F238E27FC236}">
                    <a16:creationId xmlns:a16="http://schemas.microsoft.com/office/drawing/2014/main" id="{E77085B3-E193-43AC-AF5B-9E3505450C01}"/>
                  </a:ext>
                </a:extLst>
              </p:cNvPr>
              <p:cNvSpPr/>
              <p:nvPr/>
            </p:nvSpPr>
            <p:spPr>
              <a:xfrm>
                <a:off x="3225587" y="1551198"/>
                <a:ext cx="87855" cy="133228"/>
              </a:xfrm>
              <a:prstGeom prst="roundRect">
                <a:avLst>
                  <a:gd name="adj" fmla="val 34014"/>
                </a:avLst>
              </a:prstGeom>
              <a:solidFill>
                <a:srgbClr val="7A8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65" name="组合 64">
              <a:extLst>
                <a:ext uri="{FF2B5EF4-FFF2-40B4-BE49-F238E27FC236}">
                  <a16:creationId xmlns:a16="http://schemas.microsoft.com/office/drawing/2014/main" id="{4503E04D-57F6-4527-82B5-ED671A55B655}"/>
                </a:ext>
              </a:extLst>
            </p:cNvPr>
            <p:cNvGrpSpPr/>
            <p:nvPr/>
          </p:nvGrpSpPr>
          <p:grpSpPr>
            <a:xfrm>
              <a:off x="1294837" y="3586818"/>
              <a:ext cx="1445208" cy="177751"/>
              <a:chOff x="1378351" y="4905894"/>
              <a:chExt cx="1891163" cy="175168"/>
            </a:xfrm>
          </p:grpSpPr>
          <p:sp>
            <p:nvSpPr>
              <p:cNvPr id="60" name="矩形: 圆角 59">
                <a:extLst>
                  <a:ext uri="{FF2B5EF4-FFF2-40B4-BE49-F238E27FC236}">
                    <a16:creationId xmlns:a16="http://schemas.microsoft.com/office/drawing/2014/main" id="{46D26A28-9B0D-4452-8981-5773DF5CE19F}"/>
                  </a:ext>
                </a:extLst>
              </p:cNvPr>
              <p:cNvSpPr/>
              <p:nvPr/>
            </p:nvSpPr>
            <p:spPr>
              <a:xfrm>
                <a:off x="1542552" y="4905894"/>
                <a:ext cx="1585731" cy="175168"/>
              </a:xfrm>
              <a:prstGeom prst="roundRect">
                <a:avLst/>
              </a:prstGeom>
              <a:solidFill>
                <a:srgbClr val="A98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1" name="矩形: 圆角 60">
                <a:extLst>
                  <a:ext uri="{FF2B5EF4-FFF2-40B4-BE49-F238E27FC236}">
                    <a16:creationId xmlns:a16="http://schemas.microsoft.com/office/drawing/2014/main" id="{7D06D58B-F0BC-49A7-A789-A1F03907D297}"/>
                  </a:ext>
                </a:extLst>
              </p:cNvPr>
              <p:cNvSpPr/>
              <p:nvPr/>
            </p:nvSpPr>
            <p:spPr>
              <a:xfrm flipV="1">
                <a:off x="1419112" y="4966297"/>
                <a:ext cx="1832610" cy="54362"/>
              </a:xfrm>
              <a:prstGeom prst="roundRect">
                <a:avLst/>
              </a:prstGeom>
              <a:solidFill>
                <a:srgbClr val="A98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2" name="矩形: 圆角 61">
                <a:extLst>
                  <a:ext uri="{FF2B5EF4-FFF2-40B4-BE49-F238E27FC236}">
                    <a16:creationId xmlns:a16="http://schemas.microsoft.com/office/drawing/2014/main" id="{61E64DB6-5CA1-4F7F-9F56-DD952BD0F83A}"/>
                  </a:ext>
                </a:extLst>
              </p:cNvPr>
              <p:cNvSpPr/>
              <p:nvPr/>
            </p:nvSpPr>
            <p:spPr>
              <a:xfrm>
                <a:off x="1378351" y="4926864"/>
                <a:ext cx="87855" cy="133228"/>
              </a:xfrm>
              <a:prstGeom prst="roundRect">
                <a:avLst>
                  <a:gd name="adj" fmla="val 34014"/>
                </a:avLst>
              </a:prstGeom>
              <a:solidFill>
                <a:srgbClr val="7A8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3" name="矩形: 圆角 62">
                <a:extLst>
                  <a:ext uri="{FF2B5EF4-FFF2-40B4-BE49-F238E27FC236}">
                    <a16:creationId xmlns:a16="http://schemas.microsoft.com/office/drawing/2014/main" id="{74670113-4870-44F1-AEEA-5A7D26B52C6D}"/>
                  </a:ext>
                </a:extLst>
              </p:cNvPr>
              <p:cNvSpPr/>
              <p:nvPr/>
            </p:nvSpPr>
            <p:spPr>
              <a:xfrm>
                <a:off x="3181659" y="4926864"/>
                <a:ext cx="87855" cy="133228"/>
              </a:xfrm>
              <a:prstGeom prst="roundRect">
                <a:avLst>
                  <a:gd name="adj" fmla="val 34014"/>
                </a:avLst>
              </a:prstGeom>
              <a:solidFill>
                <a:srgbClr val="7A8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66" name="矩形 65">
              <a:extLst>
                <a:ext uri="{FF2B5EF4-FFF2-40B4-BE49-F238E27FC236}">
                  <a16:creationId xmlns:a16="http://schemas.microsoft.com/office/drawing/2014/main" id="{289A9764-D745-4311-858C-711B25E7D23D}"/>
                </a:ext>
              </a:extLst>
            </p:cNvPr>
            <p:cNvSpPr/>
            <p:nvPr/>
          </p:nvSpPr>
          <p:spPr>
            <a:xfrm>
              <a:off x="1420318" y="1210356"/>
              <a:ext cx="1211800" cy="2333955"/>
            </a:xfrm>
            <a:prstGeom prst="rect">
              <a:avLst/>
            </a:prstGeom>
            <a:noFill/>
            <a:ln w="19050">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70" name="任意多边形: 形状 69">
            <a:extLst>
              <a:ext uri="{FF2B5EF4-FFF2-40B4-BE49-F238E27FC236}">
                <a16:creationId xmlns:a16="http://schemas.microsoft.com/office/drawing/2014/main" id="{8836B73A-1F8E-481E-A9A3-094F64E66308}"/>
              </a:ext>
            </a:extLst>
          </p:cNvPr>
          <p:cNvSpPr/>
          <p:nvPr/>
        </p:nvSpPr>
        <p:spPr>
          <a:xfrm>
            <a:off x="3107772" y="1037023"/>
            <a:ext cx="6740649" cy="48879"/>
          </a:xfrm>
          <a:custGeom>
            <a:avLst/>
            <a:gdLst>
              <a:gd name="connsiteX0" fmla="*/ 0 w 5220182"/>
              <a:gd name="connsiteY0" fmla="*/ 23149 h 23149"/>
              <a:gd name="connsiteX1" fmla="*/ 5220182 w 5220182"/>
              <a:gd name="connsiteY1" fmla="*/ 0 h 23149"/>
            </a:gdLst>
            <a:ahLst/>
            <a:cxnLst>
              <a:cxn ang="0">
                <a:pos x="connsiteX0" y="connsiteY0"/>
              </a:cxn>
              <a:cxn ang="0">
                <a:pos x="connsiteX1" y="connsiteY1"/>
              </a:cxn>
            </a:cxnLst>
            <a:rect l="l" t="t" r="r" b="b"/>
            <a:pathLst>
              <a:path w="5220182" h="23149">
                <a:moveTo>
                  <a:pt x="0" y="23149"/>
                </a:moveTo>
                <a:lnTo>
                  <a:pt x="5220182" y="0"/>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 name="文本框 1">
            <a:extLst>
              <a:ext uri="{FF2B5EF4-FFF2-40B4-BE49-F238E27FC236}">
                <a16:creationId xmlns:a16="http://schemas.microsoft.com/office/drawing/2014/main" id="{301B0D1A-E101-477D-B698-AC49DBBAC461}"/>
              </a:ext>
            </a:extLst>
          </p:cNvPr>
          <p:cNvSpPr txBox="1"/>
          <p:nvPr/>
        </p:nvSpPr>
        <p:spPr>
          <a:xfrm>
            <a:off x="3025860" y="486261"/>
            <a:ext cx="4731133" cy="646331"/>
          </a:xfrm>
          <a:prstGeom prst="rect">
            <a:avLst/>
          </a:prstGeom>
          <a:noFill/>
        </p:spPr>
        <p:txBody>
          <a:bodyPr wrap="square" rtlCol="0">
            <a:spAutoFit/>
          </a:bodyPr>
          <a:lstStyle/>
          <a:p>
            <a:r>
              <a:rPr lang="en-US" altLang="zh-CN" sz="3600" dirty="0"/>
              <a:t>CONTENTS</a:t>
            </a:r>
            <a:endParaRPr lang="zh-CN" altLang="en-US" sz="3600" dirty="0"/>
          </a:p>
        </p:txBody>
      </p:sp>
      <p:grpSp>
        <p:nvGrpSpPr>
          <p:cNvPr id="2111" name="组合 2110">
            <a:extLst>
              <a:ext uri="{FF2B5EF4-FFF2-40B4-BE49-F238E27FC236}">
                <a16:creationId xmlns:a16="http://schemas.microsoft.com/office/drawing/2014/main" id="{7F4608F2-EB2B-4AC8-A437-421BC7CAA3FD}"/>
              </a:ext>
            </a:extLst>
          </p:cNvPr>
          <p:cNvGrpSpPr/>
          <p:nvPr/>
        </p:nvGrpSpPr>
        <p:grpSpPr>
          <a:xfrm>
            <a:off x="3470768" y="1297366"/>
            <a:ext cx="872219" cy="858779"/>
            <a:chOff x="3791712" y="1576640"/>
            <a:chExt cx="815838" cy="803267"/>
          </a:xfrm>
        </p:grpSpPr>
        <p:grpSp>
          <p:nvGrpSpPr>
            <p:cNvPr id="2106" name="组合 2105">
              <a:extLst>
                <a:ext uri="{FF2B5EF4-FFF2-40B4-BE49-F238E27FC236}">
                  <a16:creationId xmlns:a16="http://schemas.microsoft.com/office/drawing/2014/main" id="{7B763573-F015-4FE6-95FE-72E558CC1F80}"/>
                </a:ext>
              </a:extLst>
            </p:cNvPr>
            <p:cNvGrpSpPr/>
            <p:nvPr/>
          </p:nvGrpSpPr>
          <p:grpSpPr>
            <a:xfrm>
              <a:off x="3791712" y="1576640"/>
              <a:ext cx="815838" cy="803267"/>
              <a:chOff x="3791712" y="1576640"/>
              <a:chExt cx="815838" cy="803267"/>
            </a:xfrm>
          </p:grpSpPr>
          <p:sp>
            <p:nvSpPr>
              <p:cNvPr id="2104" name="椭圆 2103">
                <a:extLst>
                  <a:ext uri="{FF2B5EF4-FFF2-40B4-BE49-F238E27FC236}">
                    <a16:creationId xmlns:a16="http://schemas.microsoft.com/office/drawing/2014/main" id="{D2E9DE9B-B218-4110-B1FE-6B372AC07E56}"/>
                  </a:ext>
                </a:extLst>
              </p:cNvPr>
              <p:cNvSpPr/>
              <p:nvPr/>
            </p:nvSpPr>
            <p:spPr>
              <a:xfrm>
                <a:off x="3837749" y="1608473"/>
                <a:ext cx="742386" cy="742386"/>
              </a:xfrm>
              <a:prstGeom prst="ellipse">
                <a:avLst/>
              </a:prstGeom>
              <a:solidFill>
                <a:srgbClr val="F1B9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0" name="椭圆 189">
                <a:extLst>
                  <a:ext uri="{FF2B5EF4-FFF2-40B4-BE49-F238E27FC236}">
                    <a16:creationId xmlns:a16="http://schemas.microsoft.com/office/drawing/2014/main" id="{B8B6F500-8010-4348-9082-2FCCB71F831F}"/>
                  </a:ext>
                </a:extLst>
              </p:cNvPr>
              <p:cNvSpPr/>
              <p:nvPr/>
            </p:nvSpPr>
            <p:spPr>
              <a:xfrm>
                <a:off x="3817160" y="1576640"/>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2" name="椭圆 191">
                <a:extLst>
                  <a:ext uri="{FF2B5EF4-FFF2-40B4-BE49-F238E27FC236}">
                    <a16:creationId xmlns:a16="http://schemas.microsoft.com/office/drawing/2014/main" id="{6BFC1F04-9431-4284-AAB0-FA02E4C4A409}"/>
                  </a:ext>
                </a:extLst>
              </p:cNvPr>
              <p:cNvSpPr/>
              <p:nvPr/>
            </p:nvSpPr>
            <p:spPr>
              <a:xfrm>
                <a:off x="3791712" y="1576640"/>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3" name="椭圆 192">
                <a:extLst>
                  <a:ext uri="{FF2B5EF4-FFF2-40B4-BE49-F238E27FC236}">
                    <a16:creationId xmlns:a16="http://schemas.microsoft.com/office/drawing/2014/main" id="{661AB234-0CF8-4982-9A4E-388A19DAEE36}"/>
                  </a:ext>
                </a:extLst>
              </p:cNvPr>
              <p:cNvSpPr/>
              <p:nvPr/>
            </p:nvSpPr>
            <p:spPr>
              <a:xfrm>
                <a:off x="3791712" y="1589517"/>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85" name="文本框 184">
              <a:extLst>
                <a:ext uri="{FF2B5EF4-FFF2-40B4-BE49-F238E27FC236}">
                  <a16:creationId xmlns:a16="http://schemas.microsoft.com/office/drawing/2014/main" id="{41B92604-31EA-4D47-8949-843301F67487}"/>
                </a:ext>
              </a:extLst>
            </p:cNvPr>
            <p:cNvSpPr txBox="1"/>
            <p:nvPr/>
          </p:nvSpPr>
          <p:spPr>
            <a:xfrm>
              <a:off x="4025118" y="1748834"/>
              <a:ext cx="367649" cy="546975"/>
            </a:xfrm>
            <a:prstGeom prst="rect">
              <a:avLst/>
            </a:prstGeom>
            <a:noFill/>
          </p:spPr>
          <p:txBody>
            <a:bodyPr wrap="none" rtlCol="0">
              <a:spAutoFit/>
            </a:bodyPr>
            <a:lstStyle/>
            <a:p>
              <a:pPr algn="ctr"/>
              <a:r>
                <a:rPr lang="en-US" altLang="zh-CN" sz="3200" b="1" dirty="0"/>
                <a:t>1</a:t>
              </a:r>
              <a:endParaRPr lang="zh-CN" altLang="en-US" sz="3200" b="1" dirty="0"/>
            </a:p>
          </p:txBody>
        </p:sp>
      </p:grpSp>
      <p:grpSp>
        <p:nvGrpSpPr>
          <p:cNvPr id="2110" name="组合 2109">
            <a:extLst>
              <a:ext uri="{FF2B5EF4-FFF2-40B4-BE49-F238E27FC236}">
                <a16:creationId xmlns:a16="http://schemas.microsoft.com/office/drawing/2014/main" id="{6D17A21C-9AF4-4FB8-9F9F-CA39B157C43C}"/>
              </a:ext>
            </a:extLst>
          </p:cNvPr>
          <p:cNvGrpSpPr/>
          <p:nvPr/>
        </p:nvGrpSpPr>
        <p:grpSpPr>
          <a:xfrm>
            <a:off x="5596073" y="1297366"/>
            <a:ext cx="872219" cy="858779"/>
            <a:chOff x="5085274" y="1576640"/>
            <a:chExt cx="815838" cy="803267"/>
          </a:xfrm>
        </p:grpSpPr>
        <p:grpSp>
          <p:nvGrpSpPr>
            <p:cNvPr id="201" name="组合 200">
              <a:extLst>
                <a:ext uri="{FF2B5EF4-FFF2-40B4-BE49-F238E27FC236}">
                  <a16:creationId xmlns:a16="http://schemas.microsoft.com/office/drawing/2014/main" id="{7410FA47-9682-40C8-B444-9B89913D3539}"/>
                </a:ext>
              </a:extLst>
            </p:cNvPr>
            <p:cNvGrpSpPr/>
            <p:nvPr/>
          </p:nvGrpSpPr>
          <p:grpSpPr>
            <a:xfrm>
              <a:off x="5085274" y="1576640"/>
              <a:ext cx="815838" cy="803267"/>
              <a:chOff x="3791712" y="1576640"/>
              <a:chExt cx="815838" cy="803267"/>
            </a:xfrm>
          </p:grpSpPr>
          <p:sp>
            <p:nvSpPr>
              <p:cNvPr id="202" name="椭圆 201">
                <a:extLst>
                  <a:ext uri="{FF2B5EF4-FFF2-40B4-BE49-F238E27FC236}">
                    <a16:creationId xmlns:a16="http://schemas.microsoft.com/office/drawing/2014/main" id="{84AC7680-1EF2-479E-AEBF-49ADB0E3C366}"/>
                  </a:ext>
                </a:extLst>
              </p:cNvPr>
              <p:cNvSpPr/>
              <p:nvPr/>
            </p:nvSpPr>
            <p:spPr>
              <a:xfrm>
                <a:off x="3837749" y="1608473"/>
                <a:ext cx="742386" cy="742386"/>
              </a:xfrm>
              <a:prstGeom prst="ellipse">
                <a:avLst/>
              </a:prstGeom>
              <a:solidFill>
                <a:srgbClr val="F1B9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3" name="椭圆 202">
                <a:extLst>
                  <a:ext uri="{FF2B5EF4-FFF2-40B4-BE49-F238E27FC236}">
                    <a16:creationId xmlns:a16="http://schemas.microsoft.com/office/drawing/2014/main" id="{1BC29A79-71CF-469D-8933-EE4CED9C6345}"/>
                  </a:ext>
                </a:extLst>
              </p:cNvPr>
              <p:cNvSpPr/>
              <p:nvPr/>
            </p:nvSpPr>
            <p:spPr>
              <a:xfrm>
                <a:off x="3817160" y="1576640"/>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4" name="椭圆 203">
                <a:extLst>
                  <a:ext uri="{FF2B5EF4-FFF2-40B4-BE49-F238E27FC236}">
                    <a16:creationId xmlns:a16="http://schemas.microsoft.com/office/drawing/2014/main" id="{F7E73357-3C61-4CFA-94EC-27A7F26ABFF4}"/>
                  </a:ext>
                </a:extLst>
              </p:cNvPr>
              <p:cNvSpPr/>
              <p:nvPr/>
            </p:nvSpPr>
            <p:spPr>
              <a:xfrm>
                <a:off x="3791712" y="1576640"/>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5" name="椭圆 204">
                <a:extLst>
                  <a:ext uri="{FF2B5EF4-FFF2-40B4-BE49-F238E27FC236}">
                    <a16:creationId xmlns:a16="http://schemas.microsoft.com/office/drawing/2014/main" id="{AA810FEC-1E9F-4004-AF09-7D2A26E00B4D}"/>
                  </a:ext>
                </a:extLst>
              </p:cNvPr>
              <p:cNvSpPr/>
              <p:nvPr/>
            </p:nvSpPr>
            <p:spPr>
              <a:xfrm>
                <a:off x="3791712" y="1589517"/>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86" name="文本框 185">
              <a:extLst>
                <a:ext uri="{FF2B5EF4-FFF2-40B4-BE49-F238E27FC236}">
                  <a16:creationId xmlns:a16="http://schemas.microsoft.com/office/drawing/2014/main" id="{D7FCE065-5C35-492E-BFF0-D9D11E82CADA}"/>
                </a:ext>
              </a:extLst>
            </p:cNvPr>
            <p:cNvSpPr txBox="1"/>
            <p:nvPr/>
          </p:nvSpPr>
          <p:spPr>
            <a:xfrm>
              <a:off x="5314974" y="1748834"/>
              <a:ext cx="367649" cy="546975"/>
            </a:xfrm>
            <a:prstGeom prst="rect">
              <a:avLst/>
            </a:prstGeom>
            <a:noFill/>
          </p:spPr>
          <p:txBody>
            <a:bodyPr wrap="none" rtlCol="0">
              <a:spAutoFit/>
            </a:bodyPr>
            <a:lstStyle/>
            <a:p>
              <a:pPr algn="ctr"/>
              <a:r>
                <a:rPr lang="en-US" altLang="zh-CN" sz="3200" b="1" dirty="0"/>
                <a:t>2</a:t>
              </a:r>
              <a:endParaRPr lang="zh-CN" altLang="en-US" sz="3200" b="1" dirty="0"/>
            </a:p>
          </p:txBody>
        </p:sp>
      </p:grpSp>
      <p:grpSp>
        <p:nvGrpSpPr>
          <p:cNvPr id="2109" name="组合 2108">
            <a:extLst>
              <a:ext uri="{FF2B5EF4-FFF2-40B4-BE49-F238E27FC236}">
                <a16:creationId xmlns:a16="http://schemas.microsoft.com/office/drawing/2014/main" id="{F2C4CA1D-DE94-4375-8711-8659DC06640F}"/>
              </a:ext>
            </a:extLst>
          </p:cNvPr>
          <p:cNvGrpSpPr/>
          <p:nvPr/>
        </p:nvGrpSpPr>
        <p:grpSpPr>
          <a:xfrm>
            <a:off x="7639216" y="1280618"/>
            <a:ext cx="872219" cy="858779"/>
            <a:chOff x="6378836" y="1576640"/>
            <a:chExt cx="815838" cy="803267"/>
          </a:xfrm>
        </p:grpSpPr>
        <p:grpSp>
          <p:nvGrpSpPr>
            <p:cNvPr id="206" name="组合 205">
              <a:extLst>
                <a:ext uri="{FF2B5EF4-FFF2-40B4-BE49-F238E27FC236}">
                  <a16:creationId xmlns:a16="http://schemas.microsoft.com/office/drawing/2014/main" id="{20CD7E8C-9A75-49BD-9460-4D7C0871EBF6}"/>
                </a:ext>
              </a:extLst>
            </p:cNvPr>
            <p:cNvGrpSpPr/>
            <p:nvPr/>
          </p:nvGrpSpPr>
          <p:grpSpPr>
            <a:xfrm>
              <a:off x="6378836" y="1576640"/>
              <a:ext cx="815838" cy="803267"/>
              <a:chOff x="3791712" y="1576640"/>
              <a:chExt cx="815838" cy="803267"/>
            </a:xfrm>
          </p:grpSpPr>
          <p:sp>
            <p:nvSpPr>
              <p:cNvPr id="207" name="椭圆 206">
                <a:extLst>
                  <a:ext uri="{FF2B5EF4-FFF2-40B4-BE49-F238E27FC236}">
                    <a16:creationId xmlns:a16="http://schemas.microsoft.com/office/drawing/2014/main" id="{0E39E30A-6B1A-4454-AA08-059758CD9A6A}"/>
                  </a:ext>
                </a:extLst>
              </p:cNvPr>
              <p:cNvSpPr/>
              <p:nvPr/>
            </p:nvSpPr>
            <p:spPr>
              <a:xfrm>
                <a:off x="3837749" y="1608473"/>
                <a:ext cx="742386" cy="742386"/>
              </a:xfrm>
              <a:prstGeom prst="ellipse">
                <a:avLst/>
              </a:prstGeom>
              <a:solidFill>
                <a:srgbClr val="F1B9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8" name="椭圆 207">
                <a:extLst>
                  <a:ext uri="{FF2B5EF4-FFF2-40B4-BE49-F238E27FC236}">
                    <a16:creationId xmlns:a16="http://schemas.microsoft.com/office/drawing/2014/main" id="{29113545-F3DD-44FB-A530-5B6D7462BE18}"/>
                  </a:ext>
                </a:extLst>
              </p:cNvPr>
              <p:cNvSpPr/>
              <p:nvPr/>
            </p:nvSpPr>
            <p:spPr>
              <a:xfrm>
                <a:off x="3817160" y="1576640"/>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9" name="椭圆 208">
                <a:extLst>
                  <a:ext uri="{FF2B5EF4-FFF2-40B4-BE49-F238E27FC236}">
                    <a16:creationId xmlns:a16="http://schemas.microsoft.com/office/drawing/2014/main" id="{93F6664A-F21F-4E8E-B4C6-56AB4B88DC93}"/>
                  </a:ext>
                </a:extLst>
              </p:cNvPr>
              <p:cNvSpPr/>
              <p:nvPr/>
            </p:nvSpPr>
            <p:spPr>
              <a:xfrm>
                <a:off x="3791712" y="1576640"/>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10" name="椭圆 209">
                <a:extLst>
                  <a:ext uri="{FF2B5EF4-FFF2-40B4-BE49-F238E27FC236}">
                    <a16:creationId xmlns:a16="http://schemas.microsoft.com/office/drawing/2014/main" id="{8B50187C-58A1-4918-A158-C130EF8E0D37}"/>
                  </a:ext>
                </a:extLst>
              </p:cNvPr>
              <p:cNvSpPr/>
              <p:nvPr/>
            </p:nvSpPr>
            <p:spPr>
              <a:xfrm>
                <a:off x="3791712" y="1589517"/>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87" name="文本框 186">
              <a:extLst>
                <a:ext uri="{FF2B5EF4-FFF2-40B4-BE49-F238E27FC236}">
                  <a16:creationId xmlns:a16="http://schemas.microsoft.com/office/drawing/2014/main" id="{2433D212-CEBD-4EEB-ABDF-8E885021B50D}"/>
                </a:ext>
              </a:extLst>
            </p:cNvPr>
            <p:cNvSpPr txBox="1"/>
            <p:nvPr/>
          </p:nvSpPr>
          <p:spPr>
            <a:xfrm>
              <a:off x="6604830" y="1748834"/>
              <a:ext cx="367649" cy="546975"/>
            </a:xfrm>
            <a:prstGeom prst="rect">
              <a:avLst/>
            </a:prstGeom>
            <a:noFill/>
          </p:spPr>
          <p:txBody>
            <a:bodyPr wrap="none" rtlCol="0">
              <a:spAutoFit/>
            </a:bodyPr>
            <a:lstStyle/>
            <a:p>
              <a:pPr algn="ctr"/>
              <a:r>
                <a:rPr lang="en-US" altLang="zh-CN" sz="3200" b="1" dirty="0"/>
                <a:t>3</a:t>
              </a:r>
              <a:endParaRPr lang="zh-CN" altLang="en-US" sz="3200" b="1" dirty="0"/>
            </a:p>
          </p:txBody>
        </p:sp>
      </p:grpSp>
      <p:grpSp>
        <p:nvGrpSpPr>
          <p:cNvPr id="2108" name="组合 2107">
            <a:extLst>
              <a:ext uri="{FF2B5EF4-FFF2-40B4-BE49-F238E27FC236}">
                <a16:creationId xmlns:a16="http://schemas.microsoft.com/office/drawing/2014/main" id="{3C463CD8-9AA4-48A8-90D7-447C627FEABA}"/>
              </a:ext>
            </a:extLst>
          </p:cNvPr>
          <p:cNvGrpSpPr/>
          <p:nvPr/>
        </p:nvGrpSpPr>
        <p:grpSpPr>
          <a:xfrm>
            <a:off x="9528155" y="1272544"/>
            <a:ext cx="872219" cy="858779"/>
            <a:chOff x="7672399" y="1576640"/>
            <a:chExt cx="815838" cy="803267"/>
          </a:xfrm>
        </p:grpSpPr>
        <p:grpSp>
          <p:nvGrpSpPr>
            <p:cNvPr id="196" name="组合 195">
              <a:extLst>
                <a:ext uri="{FF2B5EF4-FFF2-40B4-BE49-F238E27FC236}">
                  <a16:creationId xmlns:a16="http://schemas.microsoft.com/office/drawing/2014/main" id="{A475FFBB-6635-47F3-9026-3C2377B6EF90}"/>
                </a:ext>
              </a:extLst>
            </p:cNvPr>
            <p:cNvGrpSpPr/>
            <p:nvPr/>
          </p:nvGrpSpPr>
          <p:grpSpPr>
            <a:xfrm>
              <a:off x="7672399" y="1576640"/>
              <a:ext cx="815838" cy="803267"/>
              <a:chOff x="3791712" y="1576640"/>
              <a:chExt cx="815838" cy="803267"/>
            </a:xfrm>
          </p:grpSpPr>
          <p:sp>
            <p:nvSpPr>
              <p:cNvPr id="197" name="椭圆 196">
                <a:extLst>
                  <a:ext uri="{FF2B5EF4-FFF2-40B4-BE49-F238E27FC236}">
                    <a16:creationId xmlns:a16="http://schemas.microsoft.com/office/drawing/2014/main" id="{D9072B05-4E67-4BD3-8271-C20B6DFBBBA3}"/>
                  </a:ext>
                </a:extLst>
              </p:cNvPr>
              <p:cNvSpPr/>
              <p:nvPr/>
            </p:nvSpPr>
            <p:spPr>
              <a:xfrm>
                <a:off x="3837749" y="1608473"/>
                <a:ext cx="742386" cy="742386"/>
              </a:xfrm>
              <a:prstGeom prst="ellipse">
                <a:avLst/>
              </a:prstGeom>
              <a:solidFill>
                <a:srgbClr val="F1B9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8" name="椭圆 197">
                <a:extLst>
                  <a:ext uri="{FF2B5EF4-FFF2-40B4-BE49-F238E27FC236}">
                    <a16:creationId xmlns:a16="http://schemas.microsoft.com/office/drawing/2014/main" id="{739A2C15-98B6-4ECE-BCA2-86F6FB52D37F}"/>
                  </a:ext>
                </a:extLst>
              </p:cNvPr>
              <p:cNvSpPr/>
              <p:nvPr/>
            </p:nvSpPr>
            <p:spPr>
              <a:xfrm>
                <a:off x="3817160" y="1576640"/>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9" name="椭圆 198">
                <a:extLst>
                  <a:ext uri="{FF2B5EF4-FFF2-40B4-BE49-F238E27FC236}">
                    <a16:creationId xmlns:a16="http://schemas.microsoft.com/office/drawing/2014/main" id="{F16A434C-A2B2-44B7-8A68-77A5817DFE50}"/>
                  </a:ext>
                </a:extLst>
              </p:cNvPr>
              <p:cNvSpPr/>
              <p:nvPr/>
            </p:nvSpPr>
            <p:spPr>
              <a:xfrm>
                <a:off x="3791712" y="1576640"/>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0" name="椭圆 199">
                <a:extLst>
                  <a:ext uri="{FF2B5EF4-FFF2-40B4-BE49-F238E27FC236}">
                    <a16:creationId xmlns:a16="http://schemas.microsoft.com/office/drawing/2014/main" id="{144CFFB4-9405-43BB-A361-574C1B3BB5AF}"/>
                  </a:ext>
                </a:extLst>
              </p:cNvPr>
              <p:cNvSpPr/>
              <p:nvPr/>
            </p:nvSpPr>
            <p:spPr>
              <a:xfrm>
                <a:off x="3791712" y="1589517"/>
                <a:ext cx="790390" cy="790390"/>
              </a:xfrm>
              <a:prstGeom prst="ellipse">
                <a:avLst/>
              </a:prstGeom>
              <a:noFill/>
              <a:ln w="3175">
                <a:gradFill>
                  <a:gsLst>
                    <a:gs pos="0">
                      <a:srgbClr val="A98981"/>
                    </a:gs>
                    <a:gs pos="34668">
                      <a:schemeClr val="bg1"/>
                    </a:gs>
                    <a:gs pos="54000">
                      <a:srgbClr val="F5DEE1"/>
                    </a:gs>
                    <a:gs pos="100000">
                      <a:srgbClr val="F1B9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88" name="文本框 187">
              <a:extLst>
                <a:ext uri="{FF2B5EF4-FFF2-40B4-BE49-F238E27FC236}">
                  <a16:creationId xmlns:a16="http://schemas.microsoft.com/office/drawing/2014/main" id="{9DA2D818-905A-472C-97AF-B91198FDC4A2}"/>
                </a:ext>
              </a:extLst>
            </p:cNvPr>
            <p:cNvSpPr txBox="1"/>
            <p:nvPr/>
          </p:nvSpPr>
          <p:spPr>
            <a:xfrm>
              <a:off x="7894687" y="1748834"/>
              <a:ext cx="367649" cy="546975"/>
            </a:xfrm>
            <a:prstGeom prst="rect">
              <a:avLst/>
            </a:prstGeom>
            <a:noFill/>
          </p:spPr>
          <p:txBody>
            <a:bodyPr wrap="none" rtlCol="0">
              <a:spAutoFit/>
            </a:bodyPr>
            <a:lstStyle/>
            <a:p>
              <a:pPr algn="ctr"/>
              <a:r>
                <a:rPr lang="en-US" altLang="zh-CN" sz="3200" b="1" dirty="0"/>
                <a:t>4</a:t>
              </a:r>
              <a:endParaRPr lang="zh-CN" altLang="en-US" sz="3200" b="1" dirty="0"/>
            </a:p>
          </p:txBody>
        </p:sp>
      </p:grpSp>
      <p:sp>
        <p:nvSpPr>
          <p:cNvPr id="212" name="任意多边形: 形状 211">
            <a:extLst>
              <a:ext uri="{FF2B5EF4-FFF2-40B4-BE49-F238E27FC236}">
                <a16:creationId xmlns:a16="http://schemas.microsoft.com/office/drawing/2014/main" id="{94DDE31C-A67B-46EB-9207-82FA4DC01A0C}"/>
              </a:ext>
            </a:extLst>
          </p:cNvPr>
          <p:cNvSpPr/>
          <p:nvPr/>
        </p:nvSpPr>
        <p:spPr>
          <a:xfrm rot="18000000">
            <a:off x="5764108" y="2335903"/>
            <a:ext cx="583800" cy="253320"/>
          </a:xfrm>
          <a:custGeom>
            <a:avLst/>
            <a:gdLst>
              <a:gd name="connsiteX0" fmla="*/ 0 w 3680750"/>
              <a:gd name="connsiteY0" fmla="*/ 0 h 0"/>
              <a:gd name="connsiteX1" fmla="*/ 3680750 w 3680750"/>
              <a:gd name="connsiteY1" fmla="*/ 0 h 0"/>
            </a:gdLst>
            <a:ahLst/>
            <a:cxnLst>
              <a:cxn ang="0">
                <a:pos x="connsiteX0" y="connsiteY0"/>
              </a:cxn>
              <a:cxn ang="0">
                <a:pos x="connsiteX1" y="connsiteY1"/>
              </a:cxn>
            </a:cxnLst>
            <a:rect l="l" t="t" r="r" b="b"/>
            <a:pathLst>
              <a:path w="3680750">
                <a:moveTo>
                  <a:pt x="0" y="0"/>
                </a:moveTo>
                <a:lnTo>
                  <a:pt x="3680750" y="0"/>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E37986"/>
              </a:solidFill>
            </a:endParaRPr>
          </a:p>
        </p:txBody>
      </p:sp>
      <p:sp>
        <p:nvSpPr>
          <p:cNvPr id="218" name="任意多边形: 形状 217">
            <a:extLst>
              <a:ext uri="{FF2B5EF4-FFF2-40B4-BE49-F238E27FC236}">
                <a16:creationId xmlns:a16="http://schemas.microsoft.com/office/drawing/2014/main" id="{5437A912-D357-4132-83C1-9478BF69DCB9}"/>
              </a:ext>
            </a:extLst>
          </p:cNvPr>
          <p:cNvSpPr/>
          <p:nvPr/>
        </p:nvSpPr>
        <p:spPr>
          <a:xfrm rot="18000000">
            <a:off x="7860116" y="2339787"/>
            <a:ext cx="583800" cy="253320"/>
          </a:xfrm>
          <a:custGeom>
            <a:avLst/>
            <a:gdLst>
              <a:gd name="connsiteX0" fmla="*/ 0 w 3680750"/>
              <a:gd name="connsiteY0" fmla="*/ 0 h 0"/>
              <a:gd name="connsiteX1" fmla="*/ 3680750 w 3680750"/>
              <a:gd name="connsiteY1" fmla="*/ 0 h 0"/>
            </a:gdLst>
            <a:ahLst/>
            <a:cxnLst>
              <a:cxn ang="0">
                <a:pos x="connsiteX0" y="connsiteY0"/>
              </a:cxn>
              <a:cxn ang="0">
                <a:pos x="connsiteX1" y="connsiteY1"/>
              </a:cxn>
            </a:cxnLst>
            <a:rect l="l" t="t" r="r" b="b"/>
            <a:pathLst>
              <a:path w="3680750">
                <a:moveTo>
                  <a:pt x="0" y="0"/>
                </a:moveTo>
                <a:lnTo>
                  <a:pt x="3680750" y="0"/>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E37986"/>
              </a:solidFill>
            </a:endParaRPr>
          </a:p>
        </p:txBody>
      </p:sp>
      <p:sp>
        <p:nvSpPr>
          <p:cNvPr id="219" name="任意多边形: 形状 218">
            <a:extLst>
              <a:ext uri="{FF2B5EF4-FFF2-40B4-BE49-F238E27FC236}">
                <a16:creationId xmlns:a16="http://schemas.microsoft.com/office/drawing/2014/main" id="{FDF8D5C3-456E-44F0-AE2D-61E98ACA8D50}"/>
              </a:ext>
            </a:extLst>
          </p:cNvPr>
          <p:cNvSpPr/>
          <p:nvPr/>
        </p:nvSpPr>
        <p:spPr>
          <a:xfrm rot="18000000">
            <a:off x="9812161" y="2313647"/>
            <a:ext cx="583800" cy="253320"/>
          </a:xfrm>
          <a:custGeom>
            <a:avLst/>
            <a:gdLst>
              <a:gd name="connsiteX0" fmla="*/ 0 w 3680750"/>
              <a:gd name="connsiteY0" fmla="*/ 0 h 0"/>
              <a:gd name="connsiteX1" fmla="*/ 3680750 w 3680750"/>
              <a:gd name="connsiteY1" fmla="*/ 0 h 0"/>
            </a:gdLst>
            <a:ahLst/>
            <a:cxnLst>
              <a:cxn ang="0">
                <a:pos x="connsiteX0" y="connsiteY0"/>
              </a:cxn>
              <a:cxn ang="0">
                <a:pos x="connsiteX1" y="connsiteY1"/>
              </a:cxn>
            </a:cxnLst>
            <a:rect l="l" t="t" r="r" b="b"/>
            <a:pathLst>
              <a:path w="3680750">
                <a:moveTo>
                  <a:pt x="0" y="0"/>
                </a:moveTo>
                <a:lnTo>
                  <a:pt x="3680750" y="0"/>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E37986"/>
              </a:solidFill>
            </a:endParaRPr>
          </a:p>
        </p:txBody>
      </p:sp>
      <p:sp>
        <p:nvSpPr>
          <p:cNvPr id="3" name="文本框 2">
            <a:extLst>
              <a:ext uri="{FF2B5EF4-FFF2-40B4-BE49-F238E27FC236}">
                <a16:creationId xmlns:a16="http://schemas.microsoft.com/office/drawing/2014/main" id="{E8955B03-3445-456D-AB17-43D20ECB30AE}"/>
              </a:ext>
            </a:extLst>
          </p:cNvPr>
          <p:cNvSpPr txBox="1"/>
          <p:nvPr/>
        </p:nvSpPr>
        <p:spPr>
          <a:xfrm>
            <a:off x="467729" y="2260859"/>
            <a:ext cx="2145011" cy="1446550"/>
          </a:xfrm>
          <a:prstGeom prst="rect">
            <a:avLst/>
          </a:prstGeom>
          <a:noFill/>
        </p:spPr>
        <p:txBody>
          <a:bodyPr wrap="square" rtlCol="0">
            <a:spAutoFit/>
          </a:bodyPr>
          <a:lstStyle/>
          <a:p>
            <a:pPr algn="ctr"/>
            <a:r>
              <a:rPr lang="en-US" altLang="zh-CN" sz="4400" dirty="0"/>
              <a:t>Learning</a:t>
            </a:r>
          </a:p>
          <a:p>
            <a:pPr algn="ctr"/>
            <a:r>
              <a:rPr lang="en-US" altLang="zh-CN" sz="4400" dirty="0"/>
              <a:t> objects</a:t>
            </a:r>
            <a:endParaRPr lang="zh-CN" altLang="en-US" sz="4400" dirty="0"/>
          </a:p>
        </p:txBody>
      </p:sp>
      <p:sp>
        <p:nvSpPr>
          <p:cNvPr id="4" name="文本框 3">
            <a:extLst>
              <a:ext uri="{FF2B5EF4-FFF2-40B4-BE49-F238E27FC236}">
                <a16:creationId xmlns:a16="http://schemas.microsoft.com/office/drawing/2014/main" id="{A871CBE9-2CB3-4DD5-B3FF-CEF5FECA04A7}"/>
              </a:ext>
            </a:extLst>
          </p:cNvPr>
          <p:cNvSpPr txBox="1"/>
          <p:nvPr/>
        </p:nvSpPr>
        <p:spPr>
          <a:xfrm>
            <a:off x="2922153" y="2596908"/>
            <a:ext cx="1573993" cy="2062103"/>
          </a:xfrm>
          <a:prstGeom prst="rect">
            <a:avLst/>
          </a:prstGeom>
          <a:noFill/>
        </p:spPr>
        <p:txBody>
          <a:bodyPr wrap="square" rtlCol="0">
            <a:spAutoFit/>
          </a:bodyPr>
          <a:lstStyle/>
          <a:p>
            <a:pPr algn="ctr"/>
            <a:r>
              <a:rPr lang="en-US" altLang="zh-CN" sz="3200" dirty="0">
                <a:latin typeface="Times New Roman" panose="02020603050405020304" pitchFamily="18" charset="0"/>
                <a:cs typeface="Times New Roman" panose="02020603050405020304" pitchFamily="18" charset="0"/>
              </a:rPr>
              <a:t>The Roles </a:t>
            </a:r>
          </a:p>
          <a:p>
            <a:pPr algn="ctr"/>
            <a:r>
              <a:rPr lang="en-US" altLang="zh-CN" sz="3200" dirty="0">
                <a:latin typeface="Times New Roman" panose="02020603050405020304" pitchFamily="18" charset="0"/>
                <a:cs typeface="Times New Roman" panose="02020603050405020304" pitchFamily="18" charset="0"/>
              </a:rPr>
              <a:t>of the Endings</a:t>
            </a:r>
            <a:endParaRPr lang="zh-CN" altLang="en-US" sz="32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37F1D4C-ED95-4EEE-B815-E5B6397FF059}"/>
              </a:ext>
            </a:extLst>
          </p:cNvPr>
          <p:cNvSpPr txBox="1"/>
          <p:nvPr/>
        </p:nvSpPr>
        <p:spPr>
          <a:xfrm>
            <a:off x="4744636" y="2831864"/>
            <a:ext cx="2397119" cy="1569660"/>
          </a:xfrm>
          <a:prstGeom prst="rect">
            <a:avLst/>
          </a:prstGeom>
          <a:noFill/>
        </p:spPr>
        <p:txBody>
          <a:bodyPr wrap="square" rtlCol="0">
            <a:spAutoFit/>
          </a:bodyPr>
          <a:lstStyle/>
          <a:p>
            <a:pPr algn="ctr"/>
            <a:r>
              <a:rPr lang="en-US" altLang="zh-CN" sz="3200" dirty="0">
                <a:latin typeface="Times New Roman" panose="02020603050405020304" pitchFamily="18" charset="0"/>
                <a:cs typeface="Times New Roman" panose="02020603050405020304" pitchFamily="18" charset="0"/>
              </a:rPr>
              <a:t>Different Styles of Endings</a:t>
            </a:r>
            <a:endParaRPr lang="zh-CN" altLang="en-US" sz="32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A5BABA3-CE85-4412-9136-9F9FBCDCDF9F}"/>
              </a:ext>
            </a:extLst>
          </p:cNvPr>
          <p:cNvSpPr txBox="1"/>
          <p:nvPr/>
        </p:nvSpPr>
        <p:spPr>
          <a:xfrm>
            <a:off x="7216513" y="2793498"/>
            <a:ext cx="1573993" cy="1569660"/>
          </a:xfrm>
          <a:prstGeom prst="rect">
            <a:avLst/>
          </a:prstGeom>
          <a:noFill/>
        </p:spPr>
        <p:txBody>
          <a:bodyPr wrap="square" rtlCol="0">
            <a:spAutoFit/>
          </a:bodyPr>
          <a:lstStyle/>
          <a:p>
            <a:pPr algn="ctr"/>
            <a:r>
              <a:rPr lang="en-US" altLang="zh-CN" sz="3200" dirty="0">
                <a:latin typeface="Times New Roman" panose="02020603050405020304" pitchFamily="18" charset="0"/>
                <a:cs typeface="Times New Roman" panose="02020603050405020304" pitchFamily="18" charset="0"/>
              </a:rPr>
              <a:t>The Model Essays</a:t>
            </a:r>
            <a:endParaRPr lang="zh-CN" altLang="en-US" sz="3200"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B6C5A6E1-1B10-4C02-8C72-9D0005B62F93}"/>
              </a:ext>
            </a:extLst>
          </p:cNvPr>
          <p:cNvSpPr txBox="1"/>
          <p:nvPr/>
        </p:nvSpPr>
        <p:spPr>
          <a:xfrm>
            <a:off x="8841813" y="2648233"/>
            <a:ext cx="2257266" cy="1077218"/>
          </a:xfrm>
          <a:prstGeom prst="rect">
            <a:avLst/>
          </a:prstGeom>
          <a:noFill/>
        </p:spPr>
        <p:txBody>
          <a:bodyPr wrap="square" rtlCol="0">
            <a:spAutoFit/>
          </a:bodyPr>
          <a:lstStyle/>
          <a:p>
            <a:pPr algn="ctr"/>
            <a:r>
              <a:rPr lang="en-US" altLang="zh-CN" sz="3200" dirty="0">
                <a:latin typeface="Times New Roman" panose="02020603050405020304" pitchFamily="18" charset="0"/>
                <a:cs typeface="Times New Roman" panose="02020603050405020304" pitchFamily="18" charset="0"/>
              </a:rPr>
              <a:t>The </a:t>
            </a:r>
            <a:r>
              <a:rPr lang="en-US" altLang="zh-CN" sz="3200" i="0" dirty="0">
                <a:solidFill>
                  <a:srgbClr val="000000"/>
                </a:solidFill>
                <a:effectLst/>
                <a:latin typeface="arial" panose="020B0604020202020204" pitchFamily="34" charset="0"/>
              </a:rPr>
              <a:t>Application</a:t>
            </a:r>
            <a:endParaRPr lang="zh-CN" altLang="en-US" sz="3200" dirty="0">
              <a:latin typeface="Times New Roman" panose="02020603050405020304" pitchFamily="18" charset="0"/>
              <a:cs typeface="Times New Roman" panose="02020603050405020304" pitchFamily="18" charset="0"/>
            </a:endParaRPr>
          </a:p>
        </p:txBody>
      </p:sp>
      <p:sp>
        <p:nvSpPr>
          <p:cNvPr id="97" name="任意多边形: 形状 96">
            <a:extLst>
              <a:ext uri="{FF2B5EF4-FFF2-40B4-BE49-F238E27FC236}">
                <a16:creationId xmlns:a16="http://schemas.microsoft.com/office/drawing/2014/main" id="{A19367EA-4176-4BAD-8058-722C775E9C63}"/>
              </a:ext>
            </a:extLst>
          </p:cNvPr>
          <p:cNvSpPr/>
          <p:nvPr/>
        </p:nvSpPr>
        <p:spPr>
          <a:xfrm rot="18000000">
            <a:off x="3706017" y="2328562"/>
            <a:ext cx="583800" cy="254481"/>
          </a:xfrm>
          <a:custGeom>
            <a:avLst/>
            <a:gdLst>
              <a:gd name="connsiteX0" fmla="*/ 0 w 3680750"/>
              <a:gd name="connsiteY0" fmla="*/ 0 h 0"/>
              <a:gd name="connsiteX1" fmla="*/ 3680750 w 3680750"/>
              <a:gd name="connsiteY1" fmla="*/ 0 h 0"/>
            </a:gdLst>
            <a:ahLst/>
            <a:cxnLst>
              <a:cxn ang="0">
                <a:pos x="connsiteX0" y="connsiteY0"/>
              </a:cxn>
              <a:cxn ang="0">
                <a:pos x="connsiteX1" y="connsiteY1"/>
              </a:cxn>
            </a:cxnLst>
            <a:rect l="l" t="t" r="r" b="b"/>
            <a:pathLst>
              <a:path w="3680750">
                <a:moveTo>
                  <a:pt x="0" y="0"/>
                </a:moveTo>
                <a:lnTo>
                  <a:pt x="3680750" y="0"/>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E37986"/>
              </a:solidFill>
            </a:endParaRPr>
          </a:p>
        </p:txBody>
      </p:sp>
    </p:spTree>
    <p:extLst>
      <p:ext uri="{BB962C8B-B14F-4D97-AF65-F5344CB8AC3E}">
        <p14:creationId xmlns:p14="http://schemas.microsoft.com/office/powerpoint/2010/main" val="18352558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107"/>
                                        </p:tgtEl>
                                        <p:attrNameLst>
                                          <p:attrName>style.visibility</p:attrName>
                                        </p:attrNameLst>
                                      </p:cBhvr>
                                      <p:to>
                                        <p:strVal val="visible"/>
                                      </p:to>
                                    </p:set>
                                    <p:animEffect transition="in" filter="wipe(up)">
                                      <p:cBhvr>
                                        <p:cTn id="7" dur="500"/>
                                        <p:tgtEl>
                                          <p:spTgt spid="210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wipe(left)">
                                      <p:cBhvr>
                                        <p:cTn id="15" dur="500"/>
                                        <p:tgtEl>
                                          <p:spTgt spid="70"/>
                                        </p:tgtEl>
                                      </p:cBhvr>
                                    </p:animEffect>
                                  </p:childTnLst>
                                </p:cTn>
                              </p:par>
                            </p:childTnLst>
                          </p:cTn>
                        </p:par>
                        <p:par>
                          <p:cTn id="16" fill="hold">
                            <p:stCondLst>
                              <p:cond delay="1500"/>
                            </p:stCondLst>
                            <p:childTnLst>
                              <p:par>
                                <p:cTn id="17" presetID="45" presetClass="entr" presetSubtype="0" fill="hold" nodeType="afterEffect">
                                  <p:stCondLst>
                                    <p:cond delay="0"/>
                                  </p:stCondLst>
                                  <p:childTnLst>
                                    <p:set>
                                      <p:cBhvr>
                                        <p:cTn id="18" dur="1" fill="hold">
                                          <p:stCondLst>
                                            <p:cond delay="0"/>
                                          </p:stCondLst>
                                        </p:cTn>
                                        <p:tgtEl>
                                          <p:spTgt spid="2111"/>
                                        </p:tgtEl>
                                        <p:attrNameLst>
                                          <p:attrName>style.visibility</p:attrName>
                                        </p:attrNameLst>
                                      </p:cBhvr>
                                      <p:to>
                                        <p:strVal val="visible"/>
                                      </p:to>
                                    </p:set>
                                    <p:animEffect transition="in" filter="fade">
                                      <p:cBhvr>
                                        <p:cTn id="19" dur="1000"/>
                                        <p:tgtEl>
                                          <p:spTgt spid="2111"/>
                                        </p:tgtEl>
                                      </p:cBhvr>
                                    </p:animEffect>
                                    <p:anim calcmode="lin" valueType="num">
                                      <p:cBhvr>
                                        <p:cTn id="20" dur="1000" fill="hold"/>
                                        <p:tgtEl>
                                          <p:spTgt spid="2111"/>
                                        </p:tgtEl>
                                        <p:attrNameLst>
                                          <p:attrName>ppt_w</p:attrName>
                                        </p:attrNameLst>
                                      </p:cBhvr>
                                      <p:tavLst>
                                        <p:tav tm="0" fmla="#ppt_w*sin(2.5*pi*$)">
                                          <p:val>
                                            <p:fltVal val="0"/>
                                          </p:val>
                                        </p:tav>
                                        <p:tav tm="100000">
                                          <p:val>
                                            <p:fltVal val="1"/>
                                          </p:val>
                                        </p:tav>
                                      </p:tavLst>
                                    </p:anim>
                                    <p:anim calcmode="lin" valueType="num">
                                      <p:cBhvr>
                                        <p:cTn id="21" dur="1000" fill="hold"/>
                                        <p:tgtEl>
                                          <p:spTgt spid="2111"/>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212"/>
                                        </p:tgtEl>
                                        <p:attrNameLst>
                                          <p:attrName>style.visibility</p:attrName>
                                        </p:attrNameLst>
                                      </p:cBhvr>
                                      <p:to>
                                        <p:strVal val="visible"/>
                                      </p:to>
                                    </p:set>
                                    <p:animEffect transition="in" filter="wipe(left)">
                                      <p:cBhvr>
                                        <p:cTn id="25" dur="500"/>
                                        <p:tgtEl>
                                          <p:spTgt spid="212"/>
                                        </p:tgtEl>
                                      </p:cBhvr>
                                    </p:animEffect>
                                  </p:childTnLst>
                                </p:cTn>
                              </p:par>
                            </p:childTnLst>
                          </p:cTn>
                        </p:par>
                        <p:par>
                          <p:cTn id="26" fill="hold">
                            <p:stCondLst>
                              <p:cond delay="3000"/>
                            </p:stCondLst>
                            <p:childTnLst>
                              <p:par>
                                <p:cTn id="27" presetID="45" presetClass="entr" presetSubtype="0" fill="hold" nodeType="afterEffect">
                                  <p:stCondLst>
                                    <p:cond delay="0"/>
                                  </p:stCondLst>
                                  <p:childTnLst>
                                    <p:set>
                                      <p:cBhvr>
                                        <p:cTn id="28" dur="1" fill="hold">
                                          <p:stCondLst>
                                            <p:cond delay="0"/>
                                          </p:stCondLst>
                                        </p:cTn>
                                        <p:tgtEl>
                                          <p:spTgt spid="2110"/>
                                        </p:tgtEl>
                                        <p:attrNameLst>
                                          <p:attrName>style.visibility</p:attrName>
                                        </p:attrNameLst>
                                      </p:cBhvr>
                                      <p:to>
                                        <p:strVal val="visible"/>
                                      </p:to>
                                    </p:set>
                                    <p:animEffect transition="in" filter="fade">
                                      <p:cBhvr>
                                        <p:cTn id="29" dur="1000"/>
                                        <p:tgtEl>
                                          <p:spTgt spid="2110"/>
                                        </p:tgtEl>
                                      </p:cBhvr>
                                    </p:animEffect>
                                    <p:anim calcmode="lin" valueType="num">
                                      <p:cBhvr>
                                        <p:cTn id="30" dur="1000" fill="hold"/>
                                        <p:tgtEl>
                                          <p:spTgt spid="2110"/>
                                        </p:tgtEl>
                                        <p:attrNameLst>
                                          <p:attrName>ppt_w</p:attrName>
                                        </p:attrNameLst>
                                      </p:cBhvr>
                                      <p:tavLst>
                                        <p:tav tm="0" fmla="#ppt_w*sin(2.5*pi*$)">
                                          <p:val>
                                            <p:fltVal val="0"/>
                                          </p:val>
                                        </p:tav>
                                        <p:tav tm="100000">
                                          <p:val>
                                            <p:fltVal val="1"/>
                                          </p:val>
                                        </p:tav>
                                      </p:tavLst>
                                    </p:anim>
                                    <p:anim calcmode="lin" valueType="num">
                                      <p:cBhvr>
                                        <p:cTn id="31" dur="1000" fill="hold"/>
                                        <p:tgtEl>
                                          <p:spTgt spid="2110"/>
                                        </p:tgtEl>
                                        <p:attrNameLst>
                                          <p:attrName>ppt_h</p:attrName>
                                        </p:attrNameLst>
                                      </p:cBhvr>
                                      <p:tavLst>
                                        <p:tav tm="0">
                                          <p:val>
                                            <p:strVal val="#ppt_h"/>
                                          </p:val>
                                        </p:tav>
                                        <p:tav tm="100000">
                                          <p:val>
                                            <p:strVal val="#ppt_h"/>
                                          </p:val>
                                        </p:tav>
                                      </p:tavLst>
                                    </p:anim>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218"/>
                                        </p:tgtEl>
                                        <p:attrNameLst>
                                          <p:attrName>style.visibility</p:attrName>
                                        </p:attrNameLst>
                                      </p:cBhvr>
                                      <p:to>
                                        <p:strVal val="visible"/>
                                      </p:to>
                                    </p:set>
                                    <p:animEffect transition="in" filter="wipe(left)">
                                      <p:cBhvr>
                                        <p:cTn id="35" dur="500"/>
                                        <p:tgtEl>
                                          <p:spTgt spid="218"/>
                                        </p:tgtEl>
                                      </p:cBhvr>
                                    </p:animEffect>
                                  </p:childTnLst>
                                </p:cTn>
                              </p:par>
                            </p:childTnLst>
                          </p:cTn>
                        </p:par>
                        <p:par>
                          <p:cTn id="36" fill="hold">
                            <p:stCondLst>
                              <p:cond delay="4500"/>
                            </p:stCondLst>
                            <p:childTnLst>
                              <p:par>
                                <p:cTn id="37" presetID="45" presetClass="entr" presetSubtype="0" fill="hold" nodeType="afterEffect">
                                  <p:stCondLst>
                                    <p:cond delay="0"/>
                                  </p:stCondLst>
                                  <p:childTnLst>
                                    <p:set>
                                      <p:cBhvr>
                                        <p:cTn id="38" dur="1" fill="hold">
                                          <p:stCondLst>
                                            <p:cond delay="0"/>
                                          </p:stCondLst>
                                        </p:cTn>
                                        <p:tgtEl>
                                          <p:spTgt spid="2109"/>
                                        </p:tgtEl>
                                        <p:attrNameLst>
                                          <p:attrName>style.visibility</p:attrName>
                                        </p:attrNameLst>
                                      </p:cBhvr>
                                      <p:to>
                                        <p:strVal val="visible"/>
                                      </p:to>
                                    </p:set>
                                    <p:animEffect transition="in" filter="fade">
                                      <p:cBhvr>
                                        <p:cTn id="39" dur="1000"/>
                                        <p:tgtEl>
                                          <p:spTgt spid="2109"/>
                                        </p:tgtEl>
                                      </p:cBhvr>
                                    </p:animEffect>
                                    <p:anim calcmode="lin" valueType="num">
                                      <p:cBhvr>
                                        <p:cTn id="40" dur="1000" fill="hold"/>
                                        <p:tgtEl>
                                          <p:spTgt spid="2109"/>
                                        </p:tgtEl>
                                        <p:attrNameLst>
                                          <p:attrName>ppt_w</p:attrName>
                                        </p:attrNameLst>
                                      </p:cBhvr>
                                      <p:tavLst>
                                        <p:tav tm="0" fmla="#ppt_w*sin(2.5*pi*$)">
                                          <p:val>
                                            <p:fltVal val="0"/>
                                          </p:val>
                                        </p:tav>
                                        <p:tav tm="100000">
                                          <p:val>
                                            <p:fltVal val="1"/>
                                          </p:val>
                                        </p:tav>
                                      </p:tavLst>
                                    </p:anim>
                                    <p:anim calcmode="lin" valueType="num">
                                      <p:cBhvr>
                                        <p:cTn id="41" dur="1000" fill="hold"/>
                                        <p:tgtEl>
                                          <p:spTgt spid="2109"/>
                                        </p:tgtEl>
                                        <p:attrNameLst>
                                          <p:attrName>ppt_h</p:attrName>
                                        </p:attrNameLst>
                                      </p:cBhvr>
                                      <p:tavLst>
                                        <p:tav tm="0">
                                          <p:val>
                                            <p:strVal val="#ppt_h"/>
                                          </p:val>
                                        </p:tav>
                                        <p:tav tm="100000">
                                          <p:val>
                                            <p:strVal val="#ppt_h"/>
                                          </p:val>
                                        </p:tav>
                                      </p:tavLst>
                                    </p:anim>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219"/>
                                        </p:tgtEl>
                                        <p:attrNameLst>
                                          <p:attrName>style.visibility</p:attrName>
                                        </p:attrNameLst>
                                      </p:cBhvr>
                                      <p:to>
                                        <p:strVal val="visible"/>
                                      </p:to>
                                    </p:set>
                                    <p:animEffect transition="in" filter="wipe(left)">
                                      <p:cBhvr>
                                        <p:cTn id="45" dur="500"/>
                                        <p:tgtEl>
                                          <p:spTgt spid="219"/>
                                        </p:tgtEl>
                                      </p:cBhvr>
                                    </p:animEffect>
                                  </p:childTnLst>
                                </p:cTn>
                              </p:par>
                            </p:childTnLst>
                          </p:cTn>
                        </p:par>
                        <p:par>
                          <p:cTn id="46" fill="hold">
                            <p:stCondLst>
                              <p:cond delay="6000"/>
                            </p:stCondLst>
                            <p:childTnLst>
                              <p:par>
                                <p:cTn id="47" presetID="45" presetClass="entr" presetSubtype="0" fill="hold" nodeType="afterEffect">
                                  <p:stCondLst>
                                    <p:cond delay="0"/>
                                  </p:stCondLst>
                                  <p:childTnLst>
                                    <p:set>
                                      <p:cBhvr>
                                        <p:cTn id="48" dur="1" fill="hold">
                                          <p:stCondLst>
                                            <p:cond delay="0"/>
                                          </p:stCondLst>
                                        </p:cTn>
                                        <p:tgtEl>
                                          <p:spTgt spid="2108"/>
                                        </p:tgtEl>
                                        <p:attrNameLst>
                                          <p:attrName>style.visibility</p:attrName>
                                        </p:attrNameLst>
                                      </p:cBhvr>
                                      <p:to>
                                        <p:strVal val="visible"/>
                                      </p:to>
                                    </p:set>
                                    <p:animEffect transition="in" filter="fade">
                                      <p:cBhvr>
                                        <p:cTn id="49" dur="1000"/>
                                        <p:tgtEl>
                                          <p:spTgt spid="2108"/>
                                        </p:tgtEl>
                                      </p:cBhvr>
                                    </p:animEffect>
                                    <p:anim calcmode="lin" valueType="num">
                                      <p:cBhvr>
                                        <p:cTn id="50" dur="1000" fill="hold"/>
                                        <p:tgtEl>
                                          <p:spTgt spid="2108"/>
                                        </p:tgtEl>
                                        <p:attrNameLst>
                                          <p:attrName>ppt_w</p:attrName>
                                        </p:attrNameLst>
                                      </p:cBhvr>
                                      <p:tavLst>
                                        <p:tav tm="0" fmla="#ppt_w*sin(2.5*pi*$)">
                                          <p:val>
                                            <p:fltVal val="0"/>
                                          </p:val>
                                        </p:tav>
                                        <p:tav tm="100000">
                                          <p:val>
                                            <p:fltVal val="1"/>
                                          </p:val>
                                        </p:tav>
                                      </p:tavLst>
                                    </p:anim>
                                    <p:anim calcmode="lin" valueType="num">
                                      <p:cBhvr>
                                        <p:cTn id="51" dur="1000" fill="hold"/>
                                        <p:tgtEl>
                                          <p:spTgt spid="2108"/>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1000"/>
                                        <p:tgtEl>
                                          <p:spTgt spid="6"/>
                                        </p:tgtEl>
                                      </p:cBhvr>
                                    </p:animEffect>
                                    <p:anim calcmode="lin" valueType="num">
                                      <p:cBhvr>
                                        <p:cTn id="71" dur="1000" fill="hold"/>
                                        <p:tgtEl>
                                          <p:spTgt spid="6"/>
                                        </p:tgtEl>
                                        <p:attrNameLst>
                                          <p:attrName>ppt_x</p:attrName>
                                        </p:attrNameLst>
                                      </p:cBhvr>
                                      <p:tavLst>
                                        <p:tav tm="0">
                                          <p:val>
                                            <p:strVal val="#ppt_x"/>
                                          </p:val>
                                        </p:tav>
                                        <p:tav tm="100000">
                                          <p:val>
                                            <p:strVal val="#ppt_x"/>
                                          </p:val>
                                        </p:tav>
                                      </p:tavLst>
                                    </p:anim>
                                    <p:anim calcmode="lin" valueType="num">
                                      <p:cBhvr>
                                        <p:cTn id="7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 grpId="0"/>
      <p:bldP spid="212" grpId="0" animBg="1"/>
      <p:bldP spid="218" grpId="0" animBg="1"/>
      <p:bldP spid="219" grpId="0" animBg="1"/>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sp>
        <p:nvSpPr>
          <p:cNvPr id="2" name="文本框 1">
            <a:extLst>
              <a:ext uri="{FF2B5EF4-FFF2-40B4-BE49-F238E27FC236}">
                <a16:creationId xmlns:a16="http://schemas.microsoft.com/office/drawing/2014/main" id="{ECA163A6-498D-46EE-B106-6494188BBD97}"/>
              </a:ext>
            </a:extLst>
          </p:cNvPr>
          <p:cNvSpPr txBox="1"/>
          <p:nvPr/>
        </p:nvSpPr>
        <p:spPr>
          <a:xfrm>
            <a:off x="2297772" y="152306"/>
            <a:ext cx="6442191" cy="584775"/>
          </a:xfrm>
          <a:prstGeom prst="rect">
            <a:avLst/>
          </a:prstGeom>
          <a:noFill/>
        </p:spPr>
        <p:txBody>
          <a:bodyPr wrap="square" rtlCol="0">
            <a:spAutoFit/>
          </a:bodyPr>
          <a:lstStyle/>
          <a:p>
            <a:r>
              <a:rPr lang="zh-CN" altLang="en-US" sz="3200" b="1" dirty="0"/>
              <a:t>判断下面段落采用了哪种结尾方式？</a:t>
            </a:r>
          </a:p>
        </p:txBody>
      </p:sp>
      <p:sp>
        <p:nvSpPr>
          <p:cNvPr id="3" name="文本框 2">
            <a:extLst>
              <a:ext uri="{FF2B5EF4-FFF2-40B4-BE49-F238E27FC236}">
                <a16:creationId xmlns:a16="http://schemas.microsoft.com/office/drawing/2014/main" id="{1E69C7DA-DE57-4E1F-B4F7-2F94846253C0}"/>
              </a:ext>
            </a:extLst>
          </p:cNvPr>
          <p:cNvSpPr txBox="1"/>
          <p:nvPr/>
        </p:nvSpPr>
        <p:spPr>
          <a:xfrm>
            <a:off x="338507" y="1892771"/>
            <a:ext cx="11017065" cy="3531864"/>
          </a:xfrm>
          <a:prstGeom prst="rect">
            <a:avLst/>
          </a:prstGeom>
          <a:noFill/>
        </p:spPr>
        <p:txBody>
          <a:bodyPr wrap="square" rtlCol="0">
            <a:spAutoFit/>
          </a:bodyPr>
          <a:lstStyle/>
          <a:p>
            <a:pPr>
              <a:lnSpc>
                <a:spcPct val="115000"/>
              </a:lnSpc>
            </a:pPr>
            <a:r>
              <a:rPr lang="en-US" altLang="zh-CN" sz="2800" kern="1800" dirty="0">
                <a:solidFill>
                  <a:srgbClr val="444444"/>
                </a:solidFill>
                <a:latin typeface="Times New Roman" panose="02020603050405020304" pitchFamily="18" charset="0"/>
                <a:ea typeface="微软雅黑" panose="020B0503020204020204" pitchFamily="34" charset="-122"/>
              </a:rPr>
              <a:t>        God also felt sad and sighed to the butterfly, “Do you regret what you have done?” </a:t>
            </a:r>
            <a:r>
              <a:rPr lang="en-US" altLang="zh-CN" sz="2800" dirty="0">
                <a:latin typeface="Calibri" panose="020F0502020204030204" pitchFamily="34" charset="0"/>
                <a:cs typeface="Times New Roman" panose="02020603050405020304" pitchFamily="18" charset="0"/>
              </a:rPr>
              <a:t>The butterfly cleaned her tears on the face</a:t>
            </a:r>
            <a:r>
              <a:rPr lang="zh-CN" altLang="zh-CN" sz="2800" dirty="0">
                <a:latin typeface="Calibri" panose="020F0502020204030204" pitchFamily="34" charset="0"/>
                <a:cs typeface="Times New Roman" panose="02020603050405020304" pitchFamily="18" charset="0"/>
              </a:rPr>
              <a:t>，</a:t>
            </a:r>
            <a:r>
              <a:rPr lang="en-US" altLang="zh-CN" sz="2800" dirty="0">
                <a:latin typeface="Calibri" panose="020F0502020204030204" pitchFamily="34" charset="0"/>
                <a:cs typeface="Times New Roman" panose="02020603050405020304" pitchFamily="18" charset="0"/>
              </a:rPr>
              <a:t>“No.” God felt a bit relieved and said</a:t>
            </a:r>
            <a:r>
              <a:rPr lang="zh-CN" altLang="zh-CN" sz="2800" dirty="0">
                <a:latin typeface="Calibri" panose="020F0502020204030204" pitchFamily="34" charset="0"/>
                <a:cs typeface="Times New Roman" panose="02020603050405020304" pitchFamily="18" charset="0"/>
              </a:rPr>
              <a:t>，</a:t>
            </a:r>
            <a:r>
              <a:rPr lang="en-US" altLang="zh-CN" sz="2800" dirty="0">
                <a:latin typeface="Calibri" panose="020F0502020204030204" pitchFamily="34" charset="0"/>
                <a:cs typeface="Times New Roman" panose="02020603050405020304" pitchFamily="18" charset="0"/>
              </a:rPr>
              <a:t>“Tomorrow you can </a:t>
            </a:r>
            <a:r>
              <a:rPr lang="en-US" altLang="zh-CN" sz="2800" u="sng" dirty="0">
                <a:latin typeface="Calibri" panose="020F0502020204030204" pitchFamily="34" charset="0"/>
                <a:cs typeface="Times New Roman" panose="02020603050405020304" pitchFamily="18" charset="0"/>
              </a:rPr>
              <a:t>become</a:t>
            </a:r>
            <a:r>
              <a:rPr lang="en-US" altLang="zh-CN" sz="2800" dirty="0">
                <a:latin typeface="Calibri" panose="020F0502020204030204" pitchFamily="34" charset="0"/>
                <a:cs typeface="Times New Roman" panose="02020603050405020304" pitchFamily="18" charset="0"/>
              </a:rPr>
              <a:t> human again.” But she shook her head and said, “No, I want to be a butterfly for the rest of my life...” </a:t>
            </a:r>
            <a:r>
              <a:rPr lang="en-US" altLang="zh-CN" sz="2800" dirty="0">
                <a:solidFill>
                  <a:srgbClr val="C00000"/>
                </a:solidFill>
                <a:latin typeface="Calibri" panose="020F0502020204030204" pitchFamily="34" charset="0"/>
                <a:cs typeface="Times New Roman" panose="02020603050405020304" pitchFamily="18" charset="0"/>
              </a:rPr>
              <a:t>Then the butterfly would stay together with her lover forever. On the top of the mountain, she seemed to enjoy the sunrise and the sunset happily with them.</a:t>
            </a:r>
            <a:endParaRPr lang="zh-CN" altLang="zh-CN" sz="2800" dirty="0">
              <a:solidFill>
                <a:srgbClr val="C00000"/>
              </a:solidFill>
              <a:latin typeface="Calibri" panose="020F0502020204030204" pitchFamily="34" charset="0"/>
              <a:cs typeface="Times New Roman" panose="02020603050405020304" pitchFamily="18" charset="0"/>
            </a:endParaRPr>
          </a:p>
        </p:txBody>
      </p:sp>
      <p:sp>
        <p:nvSpPr>
          <p:cNvPr id="7" name="对话气泡: 圆角矩形 6">
            <a:extLst>
              <a:ext uri="{FF2B5EF4-FFF2-40B4-BE49-F238E27FC236}">
                <a16:creationId xmlns:a16="http://schemas.microsoft.com/office/drawing/2014/main" id="{104DBB56-1962-410C-90BD-B5BBC7B40CEA}"/>
              </a:ext>
            </a:extLst>
          </p:cNvPr>
          <p:cNvSpPr/>
          <p:nvPr/>
        </p:nvSpPr>
        <p:spPr>
          <a:xfrm>
            <a:off x="3443612" y="1084520"/>
            <a:ext cx="3731159" cy="74427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FF0000"/>
                </a:solidFill>
              </a:rPr>
              <a:t>画面定格式结尾</a:t>
            </a:r>
          </a:p>
        </p:txBody>
      </p:sp>
      <p:pic>
        <p:nvPicPr>
          <p:cNvPr id="6" name="图片 5" descr="C:\Users\Administrator.USER-20190605LU\Desktop\漂亮花朵小鸟.png漂亮花朵小鸟">
            <a:extLst>
              <a:ext uri="{FF2B5EF4-FFF2-40B4-BE49-F238E27FC236}">
                <a16:creationId xmlns:a16="http://schemas.microsoft.com/office/drawing/2014/main" id="{5DCCCC10-F5E8-4033-9CB2-B1E669FC674C}"/>
              </a:ext>
            </a:extLst>
          </p:cNvPr>
          <p:cNvPicPr>
            <a:picLocks noChangeAspect="1"/>
          </p:cNvPicPr>
          <p:nvPr/>
        </p:nvPicPr>
        <p:blipFill>
          <a:blip r:embed="rId6">
            <a:lum contrast="-12000"/>
          </a:blip>
          <a:srcRect/>
          <a:stretch>
            <a:fillRect/>
          </a:stretch>
        </p:blipFill>
        <p:spPr>
          <a:xfrm>
            <a:off x="0" y="-690887"/>
            <a:ext cx="2962072" cy="2509284"/>
          </a:xfrm>
          <a:prstGeom prst="rect">
            <a:avLst/>
          </a:prstGeom>
        </p:spPr>
      </p:pic>
      <p:pic>
        <p:nvPicPr>
          <p:cNvPr id="9" name="图片 8">
            <a:extLst>
              <a:ext uri="{FF2B5EF4-FFF2-40B4-BE49-F238E27FC236}">
                <a16:creationId xmlns:a16="http://schemas.microsoft.com/office/drawing/2014/main" id="{37E78D4D-9BFA-44F3-A5F2-E19759758C19}"/>
              </a:ext>
            </a:extLst>
          </p:cNvPr>
          <p:cNvPicPr>
            <a:picLocks noChangeAspect="1"/>
          </p:cNvPicPr>
          <p:nvPr/>
        </p:nvPicPr>
        <p:blipFill rotWithShape="1">
          <a:blip r:embed="rId7">
            <a:extLst>
              <a:ext uri="{28A0092B-C50C-407E-A947-70E740481C1C}">
                <a14:useLocalDpi xmlns:a14="http://schemas.microsoft.com/office/drawing/2010/main" val="0"/>
              </a:ext>
            </a:extLst>
          </a:blip>
          <a:srcRect r="872" b="10124"/>
          <a:stretch/>
        </p:blipFill>
        <p:spPr>
          <a:xfrm>
            <a:off x="9040750" y="17503"/>
            <a:ext cx="3151250" cy="1439157"/>
          </a:xfrm>
          <a:prstGeom prst="rect">
            <a:avLst/>
          </a:prstGeom>
        </p:spPr>
      </p:pic>
      <p:pic>
        <p:nvPicPr>
          <p:cNvPr id="4" name="图片 3">
            <a:extLst>
              <a:ext uri="{FF2B5EF4-FFF2-40B4-BE49-F238E27FC236}">
                <a16:creationId xmlns:a16="http://schemas.microsoft.com/office/drawing/2014/main" id="{CA263E17-11DD-48FE-A64D-E02C2DB2B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54632" y="4476306"/>
            <a:ext cx="3037367" cy="2381693"/>
          </a:xfrm>
          <a:prstGeom prst="rect">
            <a:avLst/>
          </a:prstGeom>
        </p:spPr>
      </p:pic>
    </p:spTree>
    <p:extLst>
      <p:ext uri="{BB962C8B-B14F-4D97-AF65-F5344CB8AC3E}">
        <p14:creationId xmlns:p14="http://schemas.microsoft.com/office/powerpoint/2010/main" val="19156416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hold" display="0">
                  <p:stCondLst>
                    <p:cond delay="indefinite"/>
                  </p:stCondLst>
                  <p:endCondLst>
                    <p:cond evt="onStopAudio" delay="0">
                      <p:tgtEl>
                        <p:sldTgt/>
                      </p:tgtEl>
                    </p:cond>
                  </p:endCondLst>
                </p:cTn>
                <p:tgtEl>
                  <p:spTgt spid="14"/>
                </p:tgtEl>
              </p:cMediaNode>
            </p:audio>
          </p:childTnLst>
        </p:cTn>
      </p:par>
    </p:tnLst>
    <p:bldLst>
      <p:bldP spid="3"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sp>
        <p:nvSpPr>
          <p:cNvPr id="2" name="文本框 1">
            <a:extLst>
              <a:ext uri="{FF2B5EF4-FFF2-40B4-BE49-F238E27FC236}">
                <a16:creationId xmlns:a16="http://schemas.microsoft.com/office/drawing/2014/main" id="{ECA163A6-498D-46EE-B106-6494188BBD97}"/>
              </a:ext>
            </a:extLst>
          </p:cNvPr>
          <p:cNvSpPr txBox="1"/>
          <p:nvPr/>
        </p:nvSpPr>
        <p:spPr>
          <a:xfrm>
            <a:off x="2345380" y="236750"/>
            <a:ext cx="6447746" cy="584775"/>
          </a:xfrm>
          <a:prstGeom prst="rect">
            <a:avLst/>
          </a:prstGeom>
          <a:noFill/>
        </p:spPr>
        <p:txBody>
          <a:bodyPr wrap="square" rtlCol="0">
            <a:spAutoFit/>
          </a:bodyPr>
          <a:lstStyle/>
          <a:p>
            <a:r>
              <a:rPr lang="zh-CN" altLang="en-US" sz="3200" b="1" dirty="0"/>
              <a:t>判断下面段落采用了哪种结尾方式？</a:t>
            </a:r>
          </a:p>
        </p:txBody>
      </p:sp>
      <p:sp>
        <p:nvSpPr>
          <p:cNvPr id="3" name="文本框 2">
            <a:extLst>
              <a:ext uri="{FF2B5EF4-FFF2-40B4-BE49-F238E27FC236}">
                <a16:creationId xmlns:a16="http://schemas.microsoft.com/office/drawing/2014/main" id="{1E69C7DA-DE57-4E1F-B4F7-2F94846253C0}"/>
              </a:ext>
            </a:extLst>
          </p:cNvPr>
          <p:cNvSpPr txBox="1"/>
          <p:nvPr/>
        </p:nvSpPr>
        <p:spPr>
          <a:xfrm>
            <a:off x="753177" y="1943693"/>
            <a:ext cx="11017065" cy="1384995"/>
          </a:xfrm>
          <a:prstGeom prst="rect">
            <a:avLst/>
          </a:prstGeom>
          <a:noFill/>
        </p:spPr>
        <p:txBody>
          <a:bodyPr wrap="square" rtlCol="0">
            <a:spAutoFit/>
          </a:bodyPr>
          <a:lstStyle/>
          <a:p>
            <a:r>
              <a:rPr lang="en-US" altLang="zh-CN" sz="2800" kern="100" dirty="0">
                <a:latin typeface="Calibri" panose="020F0502020204030204" pitchFamily="34" charset="0"/>
                <a:cs typeface="Times New Roman" panose="02020603050405020304" pitchFamily="18" charset="0"/>
              </a:rPr>
              <a:t>        As a proverb says, ‘Every coin has its two sides.’ Making full use of your strength is your achievement. Please remember that in no case will you give up especially in trouble. God is fair to everyone.”</a:t>
            </a:r>
            <a:endParaRPr lang="zh-CN" altLang="en-US" sz="2800" dirty="0">
              <a:solidFill>
                <a:srgbClr val="C00000"/>
              </a:solidFill>
            </a:endParaRPr>
          </a:p>
        </p:txBody>
      </p:sp>
      <p:sp>
        <p:nvSpPr>
          <p:cNvPr id="7" name="对话气泡: 圆角矩形 6">
            <a:extLst>
              <a:ext uri="{FF2B5EF4-FFF2-40B4-BE49-F238E27FC236}">
                <a16:creationId xmlns:a16="http://schemas.microsoft.com/office/drawing/2014/main" id="{104DBB56-1962-410C-90BD-B5BBC7B40CEA}"/>
              </a:ext>
            </a:extLst>
          </p:cNvPr>
          <p:cNvSpPr/>
          <p:nvPr/>
        </p:nvSpPr>
        <p:spPr>
          <a:xfrm>
            <a:off x="3571200" y="1081915"/>
            <a:ext cx="3731159" cy="74427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FF0000"/>
                </a:solidFill>
              </a:rPr>
              <a:t>主题升华式结尾</a:t>
            </a:r>
          </a:p>
        </p:txBody>
      </p:sp>
      <p:pic>
        <p:nvPicPr>
          <p:cNvPr id="6" name="图片 5" descr="C:\Users\Administrator.USER-20190605LU\Desktop\漂亮花朵小鸟.png漂亮花朵小鸟">
            <a:extLst>
              <a:ext uri="{FF2B5EF4-FFF2-40B4-BE49-F238E27FC236}">
                <a16:creationId xmlns:a16="http://schemas.microsoft.com/office/drawing/2014/main" id="{5DCCCC10-F5E8-4033-9CB2-B1E669FC674C}"/>
              </a:ext>
            </a:extLst>
          </p:cNvPr>
          <p:cNvPicPr>
            <a:picLocks noChangeAspect="1"/>
          </p:cNvPicPr>
          <p:nvPr/>
        </p:nvPicPr>
        <p:blipFill>
          <a:blip r:embed="rId6">
            <a:lum contrast="-12000"/>
          </a:blip>
          <a:srcRect/>
          <a:stretch>
            <a:fillRect/>
          </a:stretch>
        </p:blipFill>
        <p:spPr>
          <a:xfrm>
            <a:off x="0" y="-690887"/>
            <a:ext cx="2962072" cy="2700440"/>
          </a:xfrm>
          <a:prstGeom prst="rect">
            <a:avLst/>
          </a:prstGeom>
        </p:spPr>
      </p:pic>
      <p:pic>
        <p:nvPicPr>
          <p:cNvPr id="9" name="图片 8">
            <a:extLst>
              <a:ext uri="{FF2B5EF4-FFF2-40B4-BE49-F238E27FC236}">
                <a16:creationId xmlns:a16="http://schemas.microsoft.com/office/drawing/2014/main" id="{37E78D4D-9BFA-44F3-A5F2-E19759758C19}"/>
              </a:ext>
            </a:extLst>
          </p:cNvPr>
          <p:cNvPicPr>
            <a:picLocks noChangeAspect="1"/>
          </p:cNvPicPr>
          <p:nvPr/>
        </p:nvPicPr>
        <p:blipFill rotWithShape="1">
          <a:blip r:embed="rId7">
            <a:extLst>
              <a:ext uri="{28A0092B-C50C-407E-A947-70E740481C1C}">
                <a14:useLocalDpi xmlns:a14="http://schemas.microsoft.com/office/drawing/2010/main" val="0"/>
              </a:ext>
            </a:extLst>
          </a:blip>
          <a:srcRect r="872" b="10124"/>
          <a:stretch/>
        </p:blipFill>
        <p:spPr>
          <a:xfrm>
            <a:off x="9229926" y="17503"/>
            <a:ext cx="2962073" cy="1439157"/>
          </a:xfrm>
          <a:prstGeom prst="rect">
            <a:avLst/>
          </a:prstGeom>
        </p:spPr>
      </p:pic>
      <p:sp>
        <p:nvSpPr>
          <p:cNvPr id="4" name="文本框 3">
            <a:extLst>
              <a:ext uri="{FF2B5EF4-FFF2-40B4-BE49-F238E27FC236}">
                <a16:creationId xmlns:a16="http://schemas.microsoft.com/office/drawing/2014/main" id="{0828ACAA-3FF6-485F-B629-83D8789FB4F0}"/>
              </a:ext>
            </a:extLst>
          </p:cNvPr>
          <p:cNvSpPr txBox="1"/>
          <p:nvPr/>
        </p:nvSpPr>
        <p:spPr>
          <a:xfrm>
            <a:off x="753177" y="4346053"/>
            <a:ext cx="10794686" cy="2246769"/>
          </a:xfrm>
          <a:prstGeom prst="rect">
            <a:avLst/>
          </a:prstGeom>
          <a:noFill/>
        </p:spPr>
        <p:txBody>
          <a:bodyPr wrap="square" rtlCol="0">
            <a:spAutoFit/>
          </a:bodyPr>
          <a:lstStyle/>
          <a:p>
            <a:r>
              <a:rPr lang="en-US" altLang="zh-CN" dirty="0"/>
              <a:t>               </a:t>
            </a:r>
            <a:r>
              <a:rPr lang="en-US" altLang="zh-CN" sz="2800" dirty="0">
                <a:latin typeface="Times New Roman" panose="02020603050405020304" pitchFamily="18" charset="0"/>
                <a:cs typeface="Times New Roman" panose="02020603050405020304" pitchFamily="18" charset="0"/>
              </a:rPr>
              <a:t>The beggar hesitated for a moment, and then he decided to open it. He declared aloud, “Who cares? He wanted me to have it anyway. I might as well enjoy it now.” With that, he unwrapped the white tissue paper, but to his surprise,  there was no hard rock candy inside. Instead, into his fingers fell a shiny white pearl worth thousands of dollars.</a:t>
            </a:r>
            <a:endParaRPr lang="zh-CN" altLang="en-US" sz="2800" dirty="0">
              <a:latin typeface="Times New Roman" panose="02020603050405020304" pitchFamily="18" charset="0"/>
              <a:cs typeface="Times New Roman" panose="02020603050405020304" pitchFamily="18" charset="0"/>
            </a:endParaRPr>
          </a:p>
        </p:txBody>
      </p:sp>
      <p:sp>
        <p:nvSpPr>
          <p:cNvPr id="10" name="对话气泡: 圆角矩形 9">
            <a:extLst>
              <a:ext uri="{FF2B5EF4-FFF2-40B4-BE49-F238E27FC236}">
                <a16:creationId xmlns:a16="http://schemas.microsoft.com/office/drawing/2014/main" id="{0175FCC8-3374-4202-A48C-CFD9B92F6223}"/>
              </a:ext>
            </a:extLst>
          </p:cNvPr>
          <p:cNvSpPr/>
          <p:nvPr/>
        </p:nvSpPr>
        <p:spPr>
          <a:xfrm>
            <a:off x="3330195" y="3601774"/>
            <a:ext cx="3731159" cy="74427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FF0000"/>
                </a:solidFill>
              </a:rPr>
              <a:t>留白式结尾</a:t>
            </a:r>
          </a:p>
        </p:txBody>
      </p:sp>
    </p:spTree>
    <p:extLst>
      <p:ext uri="{BB962C8B-B14F-4D97-AF65-F5344CB8AC3E}">
        <p14:creationId xmlns:p14="http://schemas.microsoft.com/office/powerpoint/2010/main" val="2261542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14"/>
                </p:tgtEl>
              </p:cMediaNode>
            </p:audio>
          </p:childTnLst>
        </p:cTn>
      </p:par>
    </p:tnLst>
    <p:bldLst>
      <p:bldP spid="7" grpId="0" animBg="1"/>
      <p:bldP spid="4"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sp>
        <p:nvSpPr>
          <p:cNvPr id="2" name="文本框 1">
            <a:extLst>
              <a:ext uri="{FF2B5EF4-FFF2-40B4-BE49-F238E27FC236}">
                <a16:creationId xmlns:a16="http://schemas.microsoft.com/office/drawing/2014/main" id="{ECA163A6-498D-46EE-B106-6494188BBD97}"/>
              </a:ext>
            </a:extLst>
          </p:cNvPr>
          <p:cNvSpPr txBox="1"/>
          <p:nvPr/>
        </p:nvSpPr>
        <p:spPr>
          <a:xfrm>
            <a:off x="2302854" y="104227"/>
            <a:ext cx="6352048" cy="584775"/>
          </a:xfrm>
          <a:prstGeom prst="rect">
            <a:avLst/>
          </a:prstGeom>
          <a:noFill/>
        </p:spPr>
        <p:txBody>
          <a:bodyPr wrap="square" rtlCol="0">
            <a:spAutoFit/>
          </a:bodyPr>
          <a:lstStyle/>
          <a:p>
            <a:r>
              <a:rPr lang="zh-CN" altLang="en-US" sz="3200" b="1" dirty="0"/>
              <a:t>判断下面段落采用了哪种结尾方式？</a:t>
            </a:r>
          </a:p>
        </p:txBody>
      </p:sp>
      <p:sp>
        <p:nvSpPr>
          <p:cNvPr id="3" name="文本框 2">
            <a:extLst>
              <a:ext uri="{FF2B5EF4-FFF2-40B4-BE49-F238E27FC236}">
                <a16:creationId xmlns:a16="http://schemas.microsoft.com/office/drawing/2014/main" id="{1E69C7DA-DE57-4E1F-B4F7-2F94846253C0}"/>
              </a:ext>
            </a:extLst>
          </p:cNvPr>
          <p:cNvSpPr txBox="1"/>
          <p:nvPr/>
        </p:nvSpPr>
        <p:spPr>
          <a:xfrm>
            <a:off x="327874" y="1577518"/>
            <a:ext cx="11017065" cy="2246769"/>
          </a:xfrm>
          <a:prstGeom prst="rect">
            <a:avLst/>
          </a:prstGeom>
          <a:noFill/>
        </p:spPr>
        <p:txBody>
          <a:bodyPr wrap="square" rtlCol="0">
            <a:spAutoFit/>
          </a:bodyPr>
          <a:lstStyle/>
          <a:p>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noProof="0" dirty="0">
                <a:latin typeface="Times New Roman" panose="02020603050405020304" pitchFamily="18" charset="0"/>
                <a:cs typeface="Times New Roman" panose="02020603050405020304" pitchFamily="18" charset="0"/>
              </a:rPr>
              <a:t>Regretted and sad, Mike began crying.</a:t>
            </a:r>
          </a:p>
          <a:p>
            <a:r>
              <a:rPr lang="en-US" altLang="zh-CN" sz="2800" dirty="0">
                <a:latin typeface="Times New Roman" panose="02020603050405020304" pitchFamily="18" charset="0"/>
                <a:cs typeface="Times New Roman" panose="02020603050405020304" pitchFamily="18" charset="0"/>
              </a:rPr>
              <a:t>        </a:t>
            </a:r>
            <a:r>
              <a:rPr lang="en-US" altLang="zh-CN" sz="2800" noProof="0"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What had happened</a:t>
            </a:r>
            <a:r>
              <a:rPr lang="en-US" altLang="zh-CN" sz="2800" noProof="0" dirty="0">
                <a:latin typeface="Times New Roman" panose="02020603050405020304" pitchFamily="18" charset="0"/>
                <a:cs typeface="Times New Roman" panose="02020603050405020304" pitchFamily="18" charset="0"/>
              </a:rPr>
              <a:t>?”  Mike couldn’t believe his ears--- it was Jack.</a:t>
            </a:r>
          </a:p>
          <a:p>
            <a:r>
              <a:rPr lang="en-US" altLang="zh-CN" sz="2800" dirty="0">
                <a:latin typeface="Times New Roman" panose="02020603050405020304" pitchFamily="18" charset="0"/>
                <a:cs typeface="Times New Roman" panose="02020603050405020304" pitchFamily="18" charset="0"/>
              </a:rPr>
              <a:t>        </a:t>
            </a:r>
            <a:r>
              <a:rPr lang="en-US" altLang="zh-CN" sz="2800" noProof="0" dirty="0">
                <a:latin typeface="Times New Roman" panose="02020603050405020304" pitchFamily="18" charset="0"/>
                <a:cs typeface="Times New Roman" panose="02020603050405020304" pitchFamily="18" charset="0"/>
              </a:rPr>
              <a:t> “People aren’t very friendly.” Mike answered with tears in his eyes.</a:t>
            </a:r>
          </a:p>
          <a:p>
            <a:r>
              <a:rPr lang="en-US" altLang="zh-CN" sz="2800" dirty="0">
                <a:latin typeface="Times New Roman" panose="02020603050405020304" pitchFamily="18" charset="0"/>
                <a:cs typeface="Times New Roman" panose="02020603050405020304" pitchFamily="18" charset="0"/>
              </a:rPr>
              <a:t>        </a:t>
            </a:r>
            <a:r>
              <a:rPr lang="en-US" altLang="zh-CN" sz="2800" noProof="0" dirty="0">
                <a:latin typeface="Times New Roman" panose="02020603050405020304" pitchFamily="18" charset="0"/>
                <a:cs typeface="Times New Roman" panose="02020603050405020304" pitchFamily="18" charset="0"/>
              </a:rPr>
              <a:t>Jack just held Mike’s hand and said: “You just have to give them a chance. Anyway, I’ll accompany you to the end.”</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sp>
        <p:nvSpPr>
          <p:cNvPr id="7" name="对话气泡: 圆角矩形 6">
            <a:extLst>
              <a:ext uri="{FF2B5EF4-FFF2-40B4-BE49-F238E27FC236}">
                <a16:creationId xmlns:a16="http://schemas.microsoft.com/office/drawing/2014/main" id="{104DBB56-1962-410C-90BD-B5BBC7B40CEA}"/>
              </a:ext>
            </a:extLst>
          </p:cNvPr>
          <p:cNvSpPr/>
          <p:nvPr/>
        </p:nvSpPr>
        <p:spPr>
          <a:xfrm>
            <a:off x="3422346" y="737081"/>
            <a:ext cx="3731159" cy="74427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FF0000"/>
                </a:solidFill>
              </a:rPr>
              <a:t>对话式结尾</a:t>
            </a:r>
          </a:p>
        </p:txBody>
      </p:sp>
      <p:pic>
        <p:nvPicPr>
          <p:cNvPr id="6" name="图片 5" descr="C:\Users\Administrator.USER-20190605LU\Desktop\漂亮花朵小鸟.png漂亮花朵小鸟">
            <a:extLst>
              <a:ext uri="{FF2B5EF4-FFF2-40B4-BE49-F238E27FC236}">
                <a16:creationId xmlns:a16="http://schemas.microsoft.com/office/drawing/2014/main" id="{5DCCCC10-F5E8-4033-9CB2-B1E669FC674C}"/>
              </a:ext>
            </a:extLst>
          </p:cNvPr>
          <p:cNvPicPr>
            <a:picLocks noChangeAspect="1"/>
          </p:cNvPicPr>
          <p:nvPr/>
        </p:nvPicPr>
        <p:blipFill>
          <a:blip r:embed="rId6">
            <a:lum contrast="-12000"/>
          </a:blip>
          <a:srcRect/>
          <a:stretch>
            <a:fillRect/>
          </a:stretch>
        </p:blipFill>
        <p:spPr>
          <a:xfrm>
            <a:off x="0" y="-690887"/>
            <a:ext cx="2962072" cy="2509284"/>
          </a:xfrm>
          <a:prstGeom prst="rect">
            <a:avLst/>
          </a:prstGeom>
        </p:spPr>
      </p:pic>
      <p:pic>
        <p:nvPicPr>
          <p:cNvPr id="9" name="图片 8">
            <a:extLst>
              <a:ext uri="{FF2B5EF4-FFF2-40B4-BE49-F238E27FC236}">
                <a16:creationId xmlns:a16="http://schemas.microsoft.com/office/drawing/2014/main" id="{37E78D4D-9BFA-44F3-A5F2-E19759758C19}"/>
              </a:ext>
            </a:extLst>
          </p:cNvPr>
          <p:cNvPicPr>
            <a:picLocks noChangeAspect="1"/>
          </p:cNvPicPr>
          <p:nvPr/>
        </p:nvPicPr>
        <p:blipFill rotWithShape="1">
          <a:blip r:embed="rId7">
            <a:extLst>
              <a:ext uri="{28A0092B-C50C-407E-A947-70E740481C1C}">
                <a14:useLocalDpi xmlns:a14="http://schemas.microsoft.com/office/drawing/2010/main" val="0"/>
              </a:ext>
            </a:extLst>
          </a:blip>
          <a:srcRect r="872" b="10124"/>
          <a:stretch/>
        </p:blipFill>
        <p:spPr>
          <a:xfrm>
            <a:off x="8867552" y="17503"/>
            <a:ext cx="3324447" cy="1439157"/>
          </a:xfrm>
          <a:prstGeom prst="rect">
            <a:avLst/>
          </a:prstGeom>
        </p:spPr>
      </p:pic>
      <p:sp>
        <p:nvSpPr>
          <p:cNvPr id="4" name="文本框 3">
            <a:extLst>
              <a:ext uri="{FF2B5EF4-FFF2-40B4-BE49-F238E27FC236}">
                <a16:creationId xmlns:a16="http://schemas.microsoft.com/office/drawing/2014/main" id="{C062AEB6-46A4-43E7-AD79-8DCE3B568D8B}"/>
              </a:ext>
            </a:extLst>
          </p:cNvPr>
          <p:cNvSpPr txBox="1"/>
          <p:nvPr/>
        </p:nvSpPr>
        <p:spPr>
          <a:xfrm>
            <a:off x="585658" y="5223078"/>
            <a:ext cx="8802891" cy="954107"/>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Finding the man a robber, the police arrested him and threw him into prison.</a:t>
            </a:r>
            <a:endParaRPr lang="zh-CN" altLang="en-US" sz="2800" dirty="0">
              <a:latin typeface="Times New Roman" panose="02020603050405020304" pitchFamily="18" charset="0"/>
              <a:cs typeface="Times New Roman" panose="02020603050405020304" pitchFamily="18" charset="0"/>
            </a:endParaRPr>
          </a:p>
        </p:txBody>
      </p:sp>
      <p:sp>
        <p:nvSpPr>
          <p:cNvPr id="10" name="对话气泡: 圆角矩形 9">
            <a:extLst>
              <a:ext uri="{FF2B5EF4-FFF2-40B4-BE49-F238E27FC236}">
                <a16:creationId xmlns:a16="http://schemas.microsoft.com/office/drawing/2014/main" id="{BD7B4475-81A6-44FE-AA51-42C71BC2BC80}"/>
              </a:ext>
            </a:extLst>
          </p:cNvPr>
          <p:cNvSpPr/>
          <p:nvPr/>
        </p:nvSpPr>
        <p:spPr>
          <a:xfrm>
            <a:off x="2672280" y="4440168"/>
            <a:ext cx="3731159" cy="74427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FF0000"/>
                </a:solidFill>
              </a:rPr>
              <a:t>自然式结尾</a:t>
            </a:r>
          </a:p>
        </p:txBody>
      </p:sp>
      <p:pic>
        <p:nvPicPr>
          <p:cNvPr id="5" name="图片 4">
            <a:extLst>
              <a:ext uri="{FF2B5EF4-FFF2-40B4-BE49-F238E27FC236}">
                <a16:creationId xmlns:a16="http://schemas.microsoft.com/office/drawing/2014/main" id="{BF68D108-04B4-4181-9CDF-CEB93727D8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7844" y="4157330"/>
            <a:ext cx="3444156" cy="2700669"/>
          </a:xfrm>
          <a:prstGeom prst="rect">
            <a:avLst/>
          </a:prstGeom>
        </p:spPr>
      </p:pic>
    </p:spTree>
    <p:extLst>
      <p:ext uri="{BB962C8B-B14F-4D97-AF65-F5344CB8AC3E}">
        <p14:creationId xmlns:p14="http://schemas.microsoft.com/office/powerpoint/2010/main" val="2617464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hold" display="0">
                  <p:stCondLst>
                    <p:cond delay="indefinite"/>
                  </p:stCondLst>
                  <p:endCondLst>
                    <p:cond evt="onStopAudio" delay="0">
                      <p:tgtEl>
                        <p:sldTgt/>
                      </p:tgtEl>
                    </p:cond>
                  </p:endCondLst>
                </p:cTn>
                <p:tgtEl>
                  <p:spTgt spid="14"/>
                </p:tgtEl>
              </p:cMediaNode>
            </p:audio>
          </p:childTnLst>
        </p:cTn>
      </p:par>
    </p:tnLst>
    <p:bldLst>
      <p:bldP spid="7" grpId="0" animBg="1"/>
      <p:bldP spid="4"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sp>
        <p:nvSpPr>
          <p:cNvPr id="2" name="文本框 1">
            <a:extLst>
              <a:ext uri="{FF2B5EF4-FFF2-40B4-BE49-F238E27FC236}">
                <a16:creationId xmlns:a16="http://schemas.microsoft.com/office/drawing/2014/main" id="{ECA163A6-498D-46EE-B106-6494188BBD97}"/>
              </a:ext>
            </a:extLst>
          </p:cNvPr>
          <p:cNvSpPr txBox="1"/>
          <p:nvPr/>
        </p:nvSpPr>
        <p:spPr>
          <a:xfrm>
            <a:off x="2437531" y="91877"/>
            <a:ext cx="6600143" cy="584775"/>
          </a:xfrm>
          <a:prstGeom prst="rect">
            <a:avLst/>
          </a:prstGeom>
          <a:noFill/>
        </p:spPr>
        <p:txBody>
          <a:bodyPr wrap="square" rtlCol="0">
            <a:spAutoFit/>
          </a:bodyPr>
          <a:lstStyle/>
          <a:p>
            <a:r>
              <a:rPr lang="zh-CN" altLang="en-US" sz="3200" b="1" dirty="0"/>
              <a:t>判断下面段落采用了哪种结尾方式？</a:t>
            </a:r>
          </a:p>
        </p:txBody>
      </p:sp>
      <p:sp>
        <p:nvSpPr>
          <p:cNvPr id="3" name="文本框 2">
            <a:extLst>
              <a:ext uri="{FF2B5EF4-FFF2-40B4-BE49-F238E27FC236}">
                <a16:creationId xmlns:a16="http://schemas.microsoft.com/office/drawing/2014/main" id="{1E69C7DA-DE57-4E1F-B4F7-2F94846253C0}"/>
              </a:ext>
            </a:extLst>
          </p:cNvPr>
          <p:cNvSpPr txBox="1"/>
          <p:nvPr/>
        </p:nvSpPr>
        <p:spPr>
          <a:xfrm>
            <a:off x="327874" y="1577518"/>
            <a:ext cx="11017065" cy="523220"/>
          </a:xfrm>
          <a:prstGeom prst="rect">
            <a:avLst/>
          </a:prstGeom>
          <a:noFill/>
        </p:spPr>
        <p:txBody>
          <a:bodyPr wrap="square" rtlCol="0">
            <a:spAutoFit/>
          </a:bodyPr>
          <a:lstStyle/>
          <a:p>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sp>
        <p:nvSpPr>
          <p:cNvPr id="7" name="对话气泡: 圆角矩形 6">
            <a:extLst>
              <a:ext uri="{FF2B5EF4-FFF2-40B4-BE49-F238E27FC236}">
                <a16:creationId xmlns:a16="http://schemas.microsoft.com/office/drawing/2014/main" id="{104DBB56-1962-410C-90BD-B5BBC7B40CEA}"/>
              </a:ext>
            </a:extLst>
          </p:cNvPr>
          <p:cNvSpPr/>
          <p:nvPr/>
        </p:nvSpPr>
        <p:spPr>
          <a:xfrm>
            <a:off x="3422344" y="863951"/>
            <a:ext cx="3731159" cy="74427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FF0000"/>
                </a:solidFill>
              </a:rPr>
              <a:t>首尾呼应式结尾</a:t>
            </a:r>
          </a:p>
        </p:txBody>
      </p:sp>
      <p:pic>
        <p:nvPicPr>
          <p:cNvPr id="6" name="图片 5" descr="C:\Users\Administrator.USER-20190605LU\Desktop\漂亮花朵小鸟.png漂亮花朵小鸟">
            <a:extLst>
              <a:ext uri="{FF2B5EF4-FFF2-40B4-BE49-F238E27FC236}">
                <a16:creationId xmlns:a16="http://schemas.microsoft.com/office/drawing/2014/main" id="{5DCCCC10-F5E8-4033-9CB2-B1E669FC674C}"/>
              </a:ext>
            </a:extLst>
          </p:cNvPr>
          <p:cNvPicPr>
            <a:picLocks noChangeAspect="1"/>
          </p:cNvPicPr>
          <p:nvPr/>
        </p:nvPicPr>
        <p:blipFill>
          <a:blip r:embed="rId6">
            <a:lum contrast="-12000"/>
          </a:blip>
          <a:srcRect/>
          <a:stretch>
            <a:fillRect/>
          </a:stretch>
        </p:blipFill>
        <p:spPr>
          <a:xfrm>
            <a:off x="0" y="-690887"/>
            <a:ext cx="2962072" cy="2509284"/>
          </a:xfrm>
          <a:prstGeom prst="rect">
            <a:avLst/>
          </a:prstGeom>
        </p:spPr>
      </p:pic>
      <p:pic>
        <p:nvPicPr>
          <p:cNvPr id="9" name="图片 8">
            <a:extLst>
              <a:ext uri="{FF2B5EF4-FFF2-40B4-BE49-F238E27FC236}">
                <a16:creationId xmlns:a16="http://schemas.microsoft.com/office/drawing/2014/main" id="{37E78D4D-9BFA-44F3-A5F2-E19759758C19}"/>
              </a:ext>
            </a:extLst>
          </p:cNvPr>
          <p:cNvPicPr>
            <a:picLocks noChangeAspect="1"/>
          </p:cNvPicPr>
          <p:nvPr/>
        </p:nvPicPr>
        <p:blipFill rotWithShape="1">
          <a:blip r:embed="rId7">
            <a:extLst>
              <a:ext uri="{28A0092B-C50C-407E-A947-70E740481C1C}">
                <a14:useLocalDpi xmlns:a14="http://schemas.microsoft.com/office/drawing/2010/main" val="0"/>
              </a:ext>
            </a:extLst>
          </a:blip>
          <a:srcRect r="872" b="10124"/>
          <a:stretch/>
        </p:blipFill>
        <p:spPr>
          <a:xfrm>
            <a:off x="9229926" y="17503"/>
            <a:ext cx="2962073" cy="1439157"/>
          </a:xfrm>
          <a:prstGeom prst="rect">
            <a:avLst/>
          </a:prstGeom>
        </p:spPr>
      </p:pic>
      <p:sp>
        <p:nvSpPr>
          <p:cNvPr id="4" name="文本框 3">
            <a:extLst>
              <a:ext uri="{FF2B5EF4-FFF2-40B4-BE49-F238E27FC236}">
                <a16:creationId xmlns:a16="http://schemas.microsoft.com/office/drawing/2014/main" id="{6FB03A45-7B2D-4A52-BEC8-F6D48C2F03BF}"/>
              </a:ext>
            </a:extLst>
          </p:cNvPr>
          <p:cNvSpPr txBox="1"/>
          <p:nvPr/>
        </p:nvSpPr>
        <p:spPr>
          <a:xfrm>
            <a:off x="487363" y="1576333"/>
            <a:ext cx="11017065" cy="1384995"/>
          </a:xfrm>
          <a:prstGeom prst="rect">
            <a:avLst/>
          </a:prstGeom>
          <a:noFill/>
        </p:spPr>
        <p:txBody>
          <a:bodyPr wrap="square" rtlCol="0">
            <a:spAutoFit/>
          </a:bodyPr>
          <a:lstStyle/>
          <a:p>
            <a:r>
              <a:rPr lang="zh-CN" altLang="en-US" sz="2800" b="1" dirty="0">
                <a:solidFill>
                  <a:srgbClr val="0070C0"/>
                </a:solidFill>
              </a:rPr>
              <a:t>开头：</a:t>
            </a:r>
            <a:r>
              <a:rPr lang="en-US" altLang="zh-CN" sz="2800" dirty="0">
                <a:solidFill>
                  <a:schemeClr val="tx1"/>
                </a:solidFill>
              </a:rPr>
              <a:t>A </a:t>
            </a:r>
            <a:r>
              <a:rPr lang="en-US" altLang="zh-CN" sz="2800" dirty="0">
                <a:solidFill>
                  <a:srgbClr val="FF0000"/>
                </a:solidFill>
              </a:rPr>
              <a:t>funny</a:t>
            </a:r>
            <a:r>
              <a:rPr lang="en-US" altLang="zh-CN" sz="2800" dirty="0">
                <a:solidFill>
                  <a:schemeClr val="tx1"/>
                </a:solidFill>
              </a:rPr>
              <a:t> thing happened to Arthur when he was on the way to work one day. </a:t>
            </a:r>
          </a:p>
          <a:p>
            <a:r>
              <a:rPr lang="zh-CN" altLang="en-US" sz="2800" dirty="0">
                <a:solidFill>
                  <a:srgbClr val="0070C0"/>
                </a:solidFill>
              </a:rPr>
              <a:t>结尾：</a:t>
            </a:r>
            <a:r>
              <a:rPr lang="en-US" altLang="zh-CN" sz="2800" dirty="0">
                <a:solidFill>
                  <a:schemeClr val="tx1"/>
                </a:solidFill>
              </a:rPr>
              <a:t>What a </a:t>
            </a:r>
            <a:r>
              <a:rPr lang="en-US" altLang="zh-CN" sz="2800" dirty="0">
                <a:solidFill>
                  <a:srgbClr val="FF0000"/>
                </a:solidFill>
              </a:rPr>
              <a:t>funny</a:t>
            </a:r>
            <a:r>
              <a:rPr lang="en-US" altLang="zh-CN" sz="2800" dirty="0">
                <a:solidFill>
                  <a:schemeClr val="tx1"/>
                </a:solidFill>
              </a:rPr>
              <a:t> day.</a:t>
            </a:r>
            <a:endParaRPr lang="zh-CN" altLang="en-US" sz="2800" dirty="0"/>
          </a:p>
        </p:txBody>
      </p:sp>
      <p:sp>
        <p:nvSpPr>
          <p:cNvPr id="5" name="文本框 4">
            <a:extLst>
              <a:ext uri="{FF2B5EF4-FFF2-40B4-BE49-F238E27FC236}">
                <a16:creationId xmlns:a16="http://schemas.microsoft.com/office/drawing/2014/main" id="{2AF7D8DF-11F0-45D2-8213-8F76A7F6A2F0}"/>
              </a:ext>
            </a:extLst>
          </p:cNvPr>
          <p:cNvSpPr txBox="1"/>
          <p:nvPr/>
        </p:nvSpPr>
        <p:spPr>
          <a:xfrm>
            <a:off x="567107" y="4103808"/>
            <a:ext cx="10857576" cy="1384995"/>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         Mike was a frozen statue when he watched Jack walking away. Memories came flooding back. Two years earlier, it was he that accompanied Jack to walk along down the hall and to walk into the gym. </a:t>
            </a:r>
            <a:endParaRPr lang="zh-CN" altLang="en-US" sz="2800" dirty="0">
              <a:latin typeface="Times New Roman" panose="02020603050405020304" pitchFamily="18" charset="0"/>
              <a:cs typeface="Times New Roman" panose="02020603050405020304" pitchFamily="18" charset="0"/>
            </a:endParaRPr>
          </a:p>
        </p:txBody>
      </p:sp>
      <p:sp>
        <p:nvSpPr>
          <p:cNvPr id="10" name="对话气泡: 圆角矩形 9">
            <a:extLst>
              <a:ext uri="{FF2B5EF4-FFF2-40B4-BE49-F238E27FC236}">
                <a16:creationId xmlns:a16="http://schemas.microsoft.com/office/drawing/2014/main" id="{D10C9377-ACE6-44D1-BFD5-34C36FA1790D}"/>
              </a:ext>
            </a:extLst>
          </p:cNvPr>
          <p:cNvSpPr/>
          <p:nvPr/>
        </p:nvSpPr>
        <p:spPr>
          <a:xfrm>
            <a:off x="3970826" y="3424858"/>
            <a:ext cx="3731159" cy="74427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FF0000"/>
                </a:solidFill>
              </a:rPr>
              <a:t>回忆式结尾</a:t>
            </a:r>
          </a:p>
        </p:txBody>
      </p:sp>
    </p:spTree>
    <p:extLst>
      <p:ext uri="{BB962C8B-B14F-4D97-AF65-F5344CB8AC3E}">
        <p14:creationId xmlns:p14="http://schemas.microsoft.com/office/powerpoint/2010/main" val="4617101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14"/>
                </p:tgtEl>
              </p:cMediaNode>
            </p:audio>
          </p:childTnLst>
        </p:cTn>
      </p:par>
    </p:tnLst>
    <p:bldLst>
      <p:bldP spid="7" grpId="0" animBg="1"/>
      <p:bldP spid="4" grpId="0"/>
      <p:bldP spid="5"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sp>
        <p:nvSpPr>
          <p:cNvPr id="2" name="文本框 1">
            <a:extLst>
              <a:ext uri="{FF2B5EF4-FFF2-40B4-BE49-F238E27FC236}">
                <a16:creationId xmlns:a16="http://schemas.microsoft.com/office/drawing/2014/main" id="{ECA163A6-498D-46EE-B106-6494188BBD97}"/>
              </a:ext>
            </a:extLst>
          </p:cNvPr>
          <p:cNvSpPr txBox="1"/>
          <p:nvPr/>
        </p:nvSpPr>
        <p:spPr>
          <a:xfrm>
            <a:off x="2437531" y="91877"/>
            <a:ext cx="6600143" cy="584775"/>
          </a:xfrm>
          <a:prstGeom prst="rect">
            <a:avLst/>
          </a:prstGeom>
          <a:noFill/>
        </p:spPr>
        <p:txBody>
          <a:bodyPr wrap="square" rtlCol="0">
            <a:spAutoFit/>
          </a:bodyPr>
          <a:lstStyle/>
          <a:p>
            <a:r>
              <a:rPr lang="zh-CN" altLang="en-US" sz="3200" b="1" dirty="0"/>
              <a:t>判断下面段落采用了哪种结尾方式？</a:t>
            </a:r>
          </a:p>
        </p:txBody>
      </p:sp>
      <p:sp>
        <p:nvSpPr>
          <p:cNvPr id="3" name="文本框 2">
            <a:extLst>
              <a:ext uri="{FF2B5EF4-FFF2-40B4-BE49-F238E27FC236}">
                <a16:creationId xmlns:a16="http://schemas.microsoft.com/office/drawing/2014/main" id="{1E69C7DA-DE57-4E1F-B4F7-2F94846253C0}"/>
              </a:ext>
            </a:extLst>
          </p:cNvPr>
          <p:cNvSpPr txBox="1"/>
          <p:nvPr/>
        </p:nvSpPr>
        <p:spPr>
          <a:xfrm>
            <a:off x="327874" y="1577518"/>
            <a:ext cx="11017065" cy="523220"/>
          </a:xfrm>
          <a:prstGeom prst="rect">
            <a:avLst/>
          </a:prstGeom>
          <a:noFill/>
        </p:spPr>
        <p:txBody>
          <a:bodyPr wrap="square" rtlCol="0">
            <a:spAutoFit/>
          </a:bodyPr>
          <a:lstStyle/>
          <a:p>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sp>
        <p:nvSpPr>
          <p:cNvPr id="7" name="对话气泡: 圆角矩形 6">
            <a:extLst>
              <a:ext uri="{FF2B5EF4-FFF2-40B4-BE49-F238E27FC236}">
                <a16:creationId xmlns:a16="http://schemas.microsoft.com/office/drawing/2014/main" id="{104DBB56-1962-410C-90BD-B5BBC7B40CEA}"/>
              </a:ext>
            </a:extLst>
          </p:cNvPr>
          <p:cNvSpPr/>
          <p:nvPr/>
        </p:nvSpPr>
        <p:spPr>
          <a:xfrm>
            <a:off x="4191433" y="840886"/>
            <a:ext cx="2962072" cy="57239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FF0000"/>
                </a:solidFill>
              </a:rPr>
              <a:t>悬念式结尾</a:t>
            </a:r>
            <a:endParaRPr lang="zh-CN" altLang="en-US" sz="2000" dirty="0">
              <a:solidFill>
                <a:srgbClr val="FF0000"/>
              </a:solidFill>
            </a:endParaRPr>
          </a:p>
        </p:txBody>
      </p:sp>
      <p:pic>
        <p:nvPicPr>
          <p:cNvPr id="6" name="图片 5" descr="C:\Users\Administrator.USER-20190605LU\Desktop\漂亮花朵小鸟.png漂亮花朵小鸟">
            <a:extLst>
              <a:ext uri="{FF2B5EF4-FFF2-40B4-BE49-F238E27FC236}">
                <a16:creationId xmlns:a16="http://schemas.microsoft.com/office/drawing/2014/main" id="{5DCCCC10-F5E8-4033-9CB2-B1E669FC674C}"/>
              </a:ext>
            </a:extLst>
          </p:cNvPr>
          <p:cNvPicPr>
            <a:picLocks noChangeAspect="1"/>
          </p:cNvPicPr>
          <p:nvPr/>
        </p:nvPicPr>
        <p:blipFill>
          <a:blip r:embed="rId6">
            <a:lum contrast="-12000"/>
          </a:blip>
          <a:srcRect/>
          <a:stretch>
            <a:fillRect/>
          </a:stretch>
        </p:blipFill>
        <p:spPr>
          <a:xfrm>
            <a:off x="0" y="-690887"/>
            <a:ext cx="2962072" cy="2509284"/>
          </a:xfrm>
          <a:prstGeom prst="rect">
            <a:avLst/>
          </a:prstGeom>
        </p:spPr>
      </p:pic>
      <p:pic>
        <p:nvPicPr>
          <p:cNvPr id="9" name="图片 8">
            <a:extLst>
              <a:ext uri="{FF2B5EF4-FFF2-40B4-BE49-F238E27FC236}">
                <a16:creationId xmlns:a16="http://schemas.microsoft.com/office/drawing/2014/main" id="{37E78D4D-9BFA-44F3-A5F2-E19759758C19}"/>
              </a:ext>
            </a:extLst>
          </p:cNvPr>
          <p:cNvPicPr>
            <a:picLocks noChangeAspect="1"/>
          </p:cNvPicPr>
          <p:nvPr/>
        </p:nvPicPr>
        <p:blipFill rotWithShape="1">
          <a:blip r:embed="rId7">
            <a:extLst>
              <a:ext uri="{28A0092B-C50C-407E-A947-70E740481C1C}">
                <a14:useLocalDpi xmlns:a14="http://schemas.microsoft.com/office/drawing/2010/main" val="0"/>
              </a:ext>
            </a:extLst>
          </a:blip>
          <a:srcRect r="872" b="10124"/>
          <a:stretch/>
        </p:blipFill>
        <p:spPr>
          <a:xfrm>
            <a:off x="9229926" y="17503"/>
            <a:ext cx="2962073" cy="1439157"/>
          </a:xfrm>
          <a:prstGeom prst="rect">
            <a:avLst/>
          </a:prstGeom>
        </p:spPr>
      </p:pic>
      <p:sp>
        <p:nvSpPr>
          <p:cNvPr id="11" name="文本框 10">
            <a:extLst>
              <a:ext uri="{FF2B5EF4-FFF2-40B4-BE49-F238E27FC236}">
                <a16:creationId xmlns:a16="http://schemas.microsoft.com/office/drawing/2014/main" id="{4680C1C0-C831-42D0-8000-64ABAF124363}"/>
              </a:ext>
            </a:extLst>
          </p:cNvPr>
          <p:cNvSpPr txBox="1"/>
          <p:nvPr/>
        </p:nvSpPr>
        <p:spPr>
          <a:xfrm>
            <a:off x="487363" y="1633567"/>
            <a:ext cx="11217274" cy="3970318"/>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Para2: “Mom,” the kids asked, “Who was that? Why did you give her our flowers? Is she somebody’s mother?” I was curious, too. But my wife said she didn’t know the old woman. But it was Mother’s Day, and who wouldn’t</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be</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cheered by flowers? “Besides,” she added, “I have all of you, and my mother, even if she is far away. That woman needed those flowers more than I did.” This satisfied the kids, and left me thinking. I bought half a dozen young lilacs bushes and planted them around our yard. Every Mother’s Day our kids gather beautiful lilacs. And every year I remember that smile on a lonely old woman’s face, and the kindness that put the smile there.</a:t>
            </a:r>
          </a:p>
        </p:txBody>
      </p:sp>
      <p:sp>
        <p:nvSpPr>
          <p:cNvPr id="15" name="对话气泡: 圆角矩形 14">
            <a:extLst>
              <a:ext uri="{FF2B5EF4-FFF2-40B4-BE49-F238E27FC236}">
                <a16:creationId xmlns:a16="http://schemas.microsoft.com/office/drawing/2014/main" id="{0E2A767B-A83C-4512-B854-7DCDC25BFD33}"/>
              </a:ext>
            </a:extLst>
          </p:cNvPr>
          <p:cNvSpPr/>
          <p:nvPr/>
        </p:nvSpPr>
        <p:spPr>
          <a:xfrm>
            <a:off x="2842437" y="5659934"/>
            <a:ext cx="2750289" cy="69417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rgbClr val="FF0000"/>
                </a:solidFill>
              </a:rPr>
              <a:t>回忆式结尾</a:t>
            </a:r>
          </a:p>
        </p:txBody>
      </p:sp>
      <p:cxnSp>
        <p:nvCxnSpPr>
          <p:cNvPr id="16" name="直接连接符 15">
            <a:extLst>
              <a:ext uri="{FF2B5EF4-FFF2-40B4-BE49-F238E27FC236}">
                <a16:creationId xmlns:a16="http://schemas.microsoft.com/office/drawing/2014/main" id="{90827045-016C-461A-B221-78E7E2A74EBE}"/>
              </a:ext>
            </a:extLst>
          </p:cNvPr>
          <p:cNvCxnSpPr/>
          <p:nvPr/>
        </p:nvCxnSpPr>
        <p:spPr>
          <a:xfrm>
            <a:off x="7453423" y="2100738"/>
            <a:ext cx="38170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F548AD2-622C-49CD-84F3-3C993BF41885}"/>
              </a:ext>
            </a:extLst>
          </p:cNvPr>
          <p:cNvCxnSpPr>
            <a:cxnSpLocks/>
          </p:cNvCxnSpPr>
          <p:nvPr/>
        </p:nvCxnSpPr>
        <p:spPr>
          <a:xfrm>
            <a:off x="529024" y="2572115"/>
            <a:ext cx="51806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DFC285E3-02DB-4635-AD71-BDF920FCAEF2}"/>
              </a:ext>
            </a:extLst>
          </p:cNvPr>
          <p:cNvCxnSpPr>
            <a:cxnSpLocks/>
          </p:cNvCxnSpPr>
          <p:nvPr/>
        </p:nvCxnSpPr>
        <p:spPr>
          <a:xfrm>
            <a:off x="5787655" y="5102664"/>
            <a:ext cx="53552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D10AAC4-4EED-405A-BBF6-E6DC03AF5476}"/>
              </a:ext>
            </a:extLst>
          </p:cNvPr>
          <p:cNvCxnSpPr>
            <a:cxnSpLocks/>
          </p:cNvCxnSpPr>
          <p:nvPr/>
        </p:nvCxnSpPr>
        <p:spPr>
          <a:xfrm>
            <a:off x="559112" y="5603885"/>
            <a:ext cx="94886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5497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14"/>
                </p:tgtEl>
              </p:cMediaNode>
            </p:audio>
          </p:childTnLst>
        </p:cTn>
      </p:par>
    </p:tnLst>
    <p:bldLst>
      <p:bldP spid="7" grpId="0" animBg="1"/>
      <p:bldP spid="11"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descr="C:\Users\Administrator.USER-20190605LU\Desktop\漂亮花朵小鸟.png漂亮花朵小鸟"/>
          <p:cNvPicPr>
            <a:picLocks noChangeAspect="1"/>
          </p:cNvPicPr>
          <p:nvPr/>
        </p:nvPicPr>
        <p:blipFill>
          <a:blip r:embed="rId3">
            <a:lum contrast="-12000"/>
          </a:blip>
          <a:srcRect/>
          <a:stretch>
            <a:fillRect/>
          </a:stretch>
        </p:blipFill>
        <p:spPr>
          <a:xfrm>
            <a:off x="-1" y="-812815"/>
            <a:ext cx="3108543" cy="3108543"/>
          </a:xfrm>
          <a:prstGeom prst="rect">
            <a:avLst/>
          </a:prstGeom>
        </p:spPr>
      </p:pic>
      <p:sp>
        <p:nvSpPr>
          <p:cNvPr id="3" name="文本框 2">
            <a:extLst>
              <a:ext uri="{FF2B5EF4-FFF2-40B4-BE49-F238E27FC236}">
                <a16:creationId xmlns:a16="http://schemas.microsoft.com/office/drawing/2014/main" id="{19629D61-8787-4E91-A180-5348B4672F43}"/>
              </a:ext>
            </a:extLst>
          </p:cNvPr>
          <p:cNvSpPr txBox="1"/>
          <p:nvPr/>
        </p:nvSpPr>
        <p:spPr>
          <a:xfrm>
            <a:off x="747824" y="2200938"/>
            <a:ext cx="10692809" cy="3108543"/>
          </a:xfrm>
          <a:prstGeom prst="rect">
            <a:avLst/>
          </a:prstGeom>
          <a:noFill/>
        </p:spPr>
        <p:txBody>
          <a:bodyPr wrap="square" rtlCol="0">
            <a:spAutoFit/>
          </a:bodyPr>
          <a:lstStyle/>
          <a:p>
            <a:r>
              <a:rPr lang="zh-CN" altLang="en-US" sz="2800" dirty="0"/>
              <a:t>         读后续写不同的结尾方式给人的感觉不同。自然式结尾使续写故事娓娓道来，条理清晰；欧亨利式结尾能使平淡无奇的故事情节陡生波澜，撞击读者的心灵，产生震慑的力量；伤感的结尾令人回味，引人思考；高兴的结尾给人以欣慰愉悦之感；留白式结尾给读者留下想象空间，可以让读者进行艺术的再创作。悬念式结尾让读者带着疑问去揭晓谜底。总之，结尾方式无优劣之分，只要运用得体都是好的，同学们在续写时可以根据自己的喜好进行选择。</a:t>
            </a:r>
          </a:p>
        </p:txBody>
      </p:sp>
      <p:sp>
        <p:nvSpPr>
          <p:cNvPr id="5" name="矩形 4">
            <a:extLst>
              <a:ext uri="{FF2B5EF4-FFF2-40B4-BE49-F238E27FC236}">
                <a16:creationId xmlns:a16="http://schemas.microsoft.com/office/drawing/2014/main" id="{1ABFA9EC-638B-43B9-9E22-1084099D468B}"/>
              </a:ext>
            </a:extLst>
          </p:cNvPr>
          <p:cNvSpPr/>
          <p:nvPr/>
        </p:nvSpPr>
        <p:spPr>
          <a:xfrm>
            <a:off x="3108541" y="318977"/>
            <a:ext cx="8491579"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5400" b="1" cap="none" spc="0" dirty="0">
                <a:ln/>
                <a:solidFill>
                  <a:srgbClr val="FF0000"/>
                </a:solidFill>
                <a:effectLst/>
              </a:rPr>
              <a:t>结尾方式无好坏之分，</a:t>
            </a:r>
            <a:endParaRPr lang="en-US" altLang="zh-CN" sz="5400" b="1" cap="none" spc="0" dirty="0">
              <a:ln/>
              <a:solidFill>
                <a:srgbClr val="FF0000"/>
              </a:solidFill>
              <a:effectLst/>
            </a:endParaRPr>
          </a:p>
          <a:p>
            <a:pPr algn="ctr"/>
            <a:r>
              <a:rPr lang="en-US" altLang="zh-CN" sz="5400" b="1" dirty="0">
                <a:ln/>
                <a:solidFill>
                  <a:schemeClr val="accent4"/>
                </a:solidFill>
              </a:rPr>
              <a:t>                              </a:t>
            </a:r>
            <a:r>
              <a:rPr lang="zh-CN" altLang="en-US" sz="5400" b="1" cap="none" spc="0" dirty="0">
                <a:ln/>
                <a:solidFill>
                  <a:srgbClr val="00B0F0"/>
                </a:solidFill>
                <a:effectLst/>
              </a:rPr>
              <a:t>得体就好</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descr="C:\Users\Administrator.USER-20190605LU\Desktop\桃花.png桃花"/>
          <p:cNvPicPr>
            <a:picLocks noChangeAspect="1"/>
          </p:cNvPicPr>
          <p:nvPr/>
        </p:nvPicPr>
        <p:blipFill rotWithShape="1">
          <a:blip r:embed="rId3"/>
          <a:srcRect l="15512" b="21860"/>
          <a:stretch/>
        </p:blipFill>
        <p:spPr>
          <a:xfrm flipH="1">
            <a:off x="0" y="0"/>
            <a:ext cx="5752214" cy="4029740"/>
          </a:xfrm>
          <a:prstGeom prst="rect">
            <a:avLst/>
          </a:prstGeom>
        </p:spPr>
      </p:pic>
      <p:sp>
        <p:nvSpPr>
          <p:cNvPr id="3" name="矩形 2">
            <a:extLst>
              <a:ext uri="{FF2B5EF4-FFF2-40B4-BE49-F238E27FC236}">
                <a16:creationId xmlns:a16="http://schemas.microsoft.com/office/drawing/2014/main" id="{20118DB1-3DB6-4054-A6D7-DDE51D07C868}"/>
              </a:ext>
            </a:extLst>
          </p:cNvPr>
          <p:cNvSpPr/>
          <p:nvPr/>
        </p:nvSpPr>
        <p:spPr>
          <a:xfrm>
            <a:off x="5118299" y="1729770"/>
            <a:ext cx="5485412" cy="1569660"/>
          </a:xfrm>
          <a:prstGeom prst="rect">
            <a:avLst/>
          </a:prstGeom>
          <a:noFill/>
        </p:spPr>
        <p:txBody>
          <a:bodyPr wrap="none" lIns="91440" tIns="45720" rIns="91440" bIns="45720">
            <a:spAutoFit/>
          </a:bodyPr>
          <a:lstStyle/>
          <a:p>
            <a:pPr algn="ctr"/>
            <a:r>
              <a:rPr lang="en-US" altLang="zh-CN" sz="9600" b="1" cap="none" spc="0" dirty="0">
                <a:ln w="6600">
                  <a:solidFill>
                    <a:schemeClr val="accent2"/>
                  </a:solidFill>
                  <a:prstDash val="solid"/>
                </a:ln>
                <a:solidFill>
                  <a:srgbClr val="C00000"/>
                </a:solidFill>
                <a:effectLst>
                  <a:outerShdw dist="38100" dir="2700000" algn="tl" rotWithShape="0">
                    <a:schemeClr val="accent2"/>
                  </a:outerShdw>
                </a:effectLst>
              </a:rPr>
              <a:t>Thank you</a:t>
            </a:r>
            <a:endParaRPr lang="zh-CN" altLang="en-US" sz="9600" b="1" cap="none" spc="0" dirty="0">
              <a:ln w="6600">
                <a:solidFill>
                  <a:schemeClr val="accent2"/>
                </a:solidFill>
                <a:prstDash val="solid"/>
              </a:ln>
              <a:solidFill>
                <a:srgbClr val="C00000"/>
              </a:solidFill>
              <a:effectLst>
                <a:outerShdw dist="38100" dir="2700000" algn="tl" rotWithShape="0">
                  <a:schemeClr val="accent2"/>
                </a:outerShdw>
              </a:effectLst>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7896F854-2822-4A77-A64A-5C0C60E94A75}"/>
              </a:ext>
            </a:extLst>
          </p:cNvPr>
          <p:cNvSpPr txBox="1"/>
          <p:nvPr/>
        </p:nvSpPr>
        <p:spPr>
          <a:xfrm>
            <a:off x="487363" y="1054874"/>
            <a:ext cx="10689443" cy="4524315"/>
          </a:xfrm>
          <a:prstGeom prst="rect">
            <a:avLst/>
          </a:prstGeom>
          <a:noFill/>
        </p:spPr>
        <p:txBody>
          <a:bodyPr wrap="square" rtlCol="0">
            <a:spAutoFit/>
          </a:bodyPr>
          <a:lstStyle/>
          <a:p>
            <a:r>
              <a:rPr lang="zh-CN" altLang="en-US" sz="3600" b="0" i="0" dirty="0">
                <a:solidFill>
                  <a:srgbClr val="333333"/>
                </a:solidFill>
                <a:effectLst/>
                <a:latin typeface="PingFang SC"/>
              </a:rPr>
              <a:t>         </a:t>
            </a:r>
            <a:r>
              <a:rPr lang="zh-CN" altLang="en-US" sz="3600" b="0" i="0" dirty="0">
                <a:solidFill>
                  <a:srgbClr val="333333"/>
                </a:solidFill>
                <a:effectLst/>
                <a:latin typeface="新宋体" panose="02010609030101010101" pitchFamily="49" charset="-122"/>
                <a:ea typeface="新宋体" panose="02010609030101010101" pitchFamily="49" charset="-122"/>
              </a:rPr>
              <a:t>成功的结尾在读后续写中起着至关重要的作用。</a:t>
            </a:r>
            <a:r>
              <a:rPr lang="zh-CN" altLang="zh-CN" sz="3600" kern="100" dirty="0">
                <a:latin typeface="新宋体" panose="02010609030101010101" pitchFamily="49" charset="-122"/>
                <a:ea typeface="新宋体" panose="02010609030101010101" pitchFamily="49" charset="-122"/>
                <a:cs typeface="Arial" panose="020B0604020202020204" pitchFamily="34" charset="0"/>
              </a:rPr>
              <a:t>精彩的结尾</a:t>
            </a:r>
            <a:r>
              <a:rPr lang="zh-CN" altLang="en-US" sz="3600" b="0" i="0" dirty="0">
                <a:solidFill>
                  <a:srgbClr val="333333"/>
                </a:solidFill>
                <a:effectLst/>
                <a:latin typeface="新宋体" panose="02010609030101010101" pitchFamily="49" charset="-122"/>
                <a:ea typeface="新宋体" panose="02010609030101010101" pitchFamily="49" charset="-122"/>
              </a:rPr>
              <a:t>能使读者更加深入、透彻地</a:t>
            </a:r>
            <a:r>
              <a:rPr lang="zh-CN" altLang="zh-CN" sz="3600" kern="100" dirty="0">
                <a:effectLst/>
                <a:latin typeface="新宋体" panose="02010609030101010101" pitchFamily="49" charset="-122"/>
                <a:ea typeface="新宋体" panose="02010609030101010101" pitchFamily="49" charset="-122"/>
                <a:cs typeface="Arial" panose="020B0604020202020204" pitchFamily="34" charset="0"/>
              </a:rPr>
              <a:t>理解文章内容，进一步领会文章的主旨</a:t>
            </a:r>
            <a:r>
              <a:rPr lang="en-US" altLang="zh-CN" sz="3600" kern="100" dirty="0">
                <a:effectLst/>
                <a:latin typeface="新宋体" panose="02010609030101010101" pitchFamily="49" charset="-122"/>
                <a:ea typeface="新宋体" panose="02010609030101010101" pitchFamily="49" charset="-122"/>
                <a:cs typeface="Arial" panose="020B0604020202020204" pitchFamily="34" charset="0"/>
              </a:rPr>
              <a:t>, </a:t>
            </a:r>
            <a:r>
              <a:rPr lang="zh-CN" altLang="en-US" sz="3600" kern="100" dirty="0">
                <a:effectLst/>
                <a:latin typeface="新宋体" panose="02010609030101010101" pitchFamily="49" charset="-122"/>
                <a:ea typeface="新宋体" panose="02010609030101010101" pitchFamily="49" charset="-122"/>
                <a:cs typeface="Arial" panose="020B0604020202020204" pitchFamily="34" charset="0"/>
              </a:rPr>
              <a:t>亦</a:t>
            </a:r>
            <a:r>
              <a:rPr lang="zh-CN" altLang="zh-CN" sz="3600" kern="100" dirty="0">
                <a:effectLst/>
                <a:latin typeface="新宋体" panose="02010609030101010101" pitchFamily="49" charset="-122"/>
                <a:ea typeface="新宋体" panose="02010609030101010101" pitchFamily="49" charset="-122"/>
                <a:cs typeface="Arial" panose="020B0604020202020204" pitchFamily="34" charset="0"/>
              </a:rPr>
              <a:t>能唤起读者的思考与共鸣，增强文章的感染力。</a:t>
            </a:r>
            <a:r>
              <a:rPr lang="zh-CN" altLang="en-US" sz="3600" kern="100" dirty="0">
                <a:latin typeface="新宋体" panose="02010609030101010101" pitchFamily="49" charset="-122"/>
                <a:ea typeface="新宋体" panose="02010609030101010101" pitchFamily="49" charset="-122"/>
                <a:cs typeface="Arial" panose="020B0604020202020204" pitchFamily="34" charset="0"/>
              </a:rPr>
              <a:t>在</a:t>
            </a:r>
            <a:r>
              <a:rPr lang="zh-CN" altLang="en-US" sz="3600" b="0" i="0" dirty="0">
                <a:solidFill>
                  <a:srgbClr val="333333"/>
                </a:solidFill>
                <a:effectLst/>
                <a:latin typeface="新宋体" panose="02010609030101010101" pitchFamily="49" charset="-122"/>
                <a:ea typeface="新宋体" panose="02010609030101010101" pitchFamily="49" charset="-122"/>
              </a:rPr>
              <a:t>结构上，成功的结尾不仅能够</a:t>
            </a:r>
            <a:r>
              <a:rPr lang="zh-CN" altLang="en-US" sz="3600" dirty="0">
                <a:solidFill>
                  <a:srgbClr val="333333"/>
                </a:solidFill>
                <a:latin typeface="新宋体" panose="02010609030101010101" pitchFamily="49" charset="-122"/>
                <a:ea typeface="新宋体" panose="02010609030101010101" pitchFamily="49" charset="-122"/>
              </a:rPr>
              <a:t>起到总结上文而且还能首尾呼应，使文章结构完整；在</a:t>
            </a:r>
            <a:r>
              <a:rPr lang="zh-CN" altLang="en-US" sz="3600" b="0" i="0" dirty="0">
                <a:solidFill>
                  <a:srgbClr val="333333"/>
                </a:solidFill>
                <a:effectLst/>
                <a:latin typeface="新宋体" panose="02010609030101010101" pitchFamily="49" charset="-122"/>
                <a:ea typeface="新宋体" panose="02010609030101010101" pitchFamily="49" charset="-122"/>
              </a:rPr>
              <a:t>内容上，成功的结尾不仅能深化主题</a:t>
            </a:r>
            <a:r>
              <a:rPr lang="zh-CN" altLang="en-US" sz="3600" dirty="0">
                <a:solidFill>
                  <a:srgbClr val="333333"/>
                </a:solidFill>
                <a:latin typeface="新宋体" panose="02010609030101010101" pitchFamily="49" charset="-122"/>
                <a:ea typeface="新宋体" panose="02010609030101010101" pitchFamily="49" charset="-122"/>
              </a:rPr>
              <a:t>起到画龙点睛的作用还可以言有尽而意无穷，留下想象的空间，增强感染力。</a:t>
            </a:r>
            <a:endParaRPr lang="zh-CN" altLang="en-US" sz="3600" b="0" i="0" dirty="0">
              <a:solidFill>
                <a:srgbClr val="333333"/>
              </a:solidFill>
              <a:effectLst/>
              <a:latin typeface="新宋体" panose="02010609030101010101" pitchFamily="49" charset="-122"/>
              <a:ea typeface="新宋体" panose="02010609030101010101" pitchFamily="49" charset="-122"/>
            </a:endParaRPr>
          </a:p>
        </p:txBody>
      </p:sp>
      <p:pic>
        <p:nvPicPr>
          <p:cNvPr id="2" name="图片 1">
            <a:extLst>
              <a:ext uri="{FF2B5EF4-FFF2-40B4-BE49-F238E27FC236}">
                <a16:creationId xmlns:a16="http://schemas.microsoft.com/office/drawing/2014/main" id="{0C08C2A1-23B6-4538-A3F1-4137CD152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7102" y="5061098"/>
            <a:ext cx="2254898" cy="1796902"/>
          </a:xfrm>
          <a:prstGeom prst="rect">
            <a:avLst/>
          </a:prstGeom>
        </p:spPr>
      </p:pic>
      <p:sp>
        <p:nvSpPr>
          <p:cNvPr id="4" name="矩形 3">
            <a:extLst>
              <a:ext uri="{FF2B5EF4-FFF2-40B4-BE49-F238E27FC236}">
                <a16:creationId xmlns:a16="http://schemas.microsoft.com/office/drawing/2014/main" id="{B4837AA9-F9E1-41CC-9481-CED3A6D8B61C}"/>
              </a:ext>
            </a:extLst>
          </p:cNvPr>
          <p:cNvSpPr/>
          <p:nvPr/>
        </p:nvSpPr>
        <p:spPr>
          <a:xfrm>
            <a:off x="656581" y="231806"/>
            <a:ext cx="4869923" cy="646331"/>
          </a:xfrm>
          <a:prstGeom prst="rect">
            <a:avLst/>
          </a:prstGeom>
          <a:noFill/>
        </p:spPr>
        <p:txBody>
          <a:bodyPr wrap="none" lIns="91440" tIns="45720" rIns="91440" bIns="45720">
            <a:spAutoFit/>
          </a:bodyPr>
          <a:lstStyle/>
          <a:p>
            <a:pPr algn="ctr"/>
            <a:r>
              <a:rPr lang="en-US" altLang="zh-CN" sz="3600" b="1" cap="none" spc="0"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The roles of the endings</a:t>
            </a:r>
            <a:endParaRPr lang="zh-CN" altLang="en-US" sz="36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3986186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462571" y="3423408"/>
            <a:ext cx="615553" cy="3162739"/>
          </a:xfrm>
          <a:prstGeom prst="rect">
            <a:avLst/>
          </a:prstGeom>
          <a:noFill/>
        </p:spPr>
        <p:txBody>
          <a:bodyPr vert="eaVert" wrap="square" rtlCol="0">
            <a:spAutoFit/>
          </a:bodyPr>
          <a:lstStyle/>
          <a:p>
            <a:r>
              <a:rPr lang="zh-CN" altLang="en-US" sz="2800" dirty="0">
                <a:latin typeface="等线" panose="02010600030101010101" pitchFamily="2" charset="-122"/>
                <a:ea typeface="等线" panose="02010600030101010101" pitchFamily="2" charset="-122"/>
              </a:rPr>
              <a:t>②</a:t>
            </a:r>
            <a:r>
              <a:rPr lang="zh-CN" altLang="en-US" sz="2800" dirty="0">
                <a:latin typeface="新宋体" panose="02010609030101010101" pitchFamily="49" charset="-122"/>
                <a:ea typeface="新宋体" panose="02010609030101010101" pitchFamily="49" charset="-122"/>
              </a:rPr>
              <a:t>融情于景式结尾</a:t>
            </a:r>
          </a:p>
        </p:txBody>
      </p:sp>
      <p:pic>
        <p:nvPicPr>
          <p:cNvPr id="35" name="图片 34" descr="C:\Users\Administrator.USER-20190605LU\Desktop\春天PPT\4879364dba69c76747ca6967a854538c.png4879364dba69c76747ca6967a854538c"/>
          <p:cNvPicPr>
            <a:picLocks noChangeAspect="1"/>
          </p:cNvPicPr>
          <p:nvPr/>
        </p:nvPicPr>
        <p:blipFill>
          <a:blip r:embed="rId3"/>
          <a:srcRect/>
          <a:stretch>
            <a:fillRect/>
          </a:stretch>
        </p:blipFill>
        <p:spPr>
          <a:xfrm>
            <a:off x="355354" y="0"/>
            <a:ext cx="1823720" cy="1823720"/>
          </a:xfrm>
          <a:custGeom>
            <a:avLst/>
            <a:gdLst>
              <a:gd name="connsiteX0" fmla="*/ 728248 w 1604503"/>
              <a:gd name="connsiteY0" fmla="*/ 0 h 1752510"/>
              <a:gd name="connsiteX1" fmla="*/ 1604503 w 1604503"/>
              <a:gd name="connsiteY1" fmla="*/ 876255 h 1752510"/>
              <a:gd name="connsiteX2" fmla="*/ 728248 w 1604503"/>
              <a:gd name="connsiteY2" fmla="*/ 1752510 h 1752510"/>
              <a:gd name="connsiteX3" fmla="*/ 1644 w 1604503"/>
              <a:gd name="connsiteY3" fmla="*/ 1366177 h 1752510"/>
              <a:gd name="connsiteX4" fmla="*/ 0 w 1604503"/>
              <a:gd name="connsiteY4" fmla="*/ 1363149 h 1752510"/>
              <a:gd name="connsiteX5" fmla="*/ 0 w 1604503"/>
              <a:gd name="connsiteY5" fmla="*/ 389361 h 1752510"/>
              <a:gd name="connsiteX6" fmla="*/ 1644 w 1604503"/>
              <a:gd name="connsiteY6" fmla="*/ 386333 h 1752510"/>
              <a:gd name="connsiteX7" fmla="*/ 728248 w 1604503"/>
              <a:gd name="connsiteY7" fmla="*/ 0 h 175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503" h="1752510">
                <a:moveTo>
                  <a:pt x="728248" y="0"/>
                </a:moveTo>
                <a:cubicBezTo>
                  <a:pt x="1212190" y="0"/>
                  <a:pt x="1604503" y="392313"/>
                  <a:pt x="1604503" y="876255"/>
                </a:cubicBezTo>
                <a:cubicBezTo>
                  <a:pt x="1604503" y="1360197"/>
                  <a:pt x="1212190" y="1752510"/>
                  <a:pt x="728248" y="1752510"/>
                </a:cubicBezTo>
                <a:cubicBezTo>
                  <a:pt x="425784" y="1752510"/>
                  <a:pt x="159113" y="1599263"/>
                  <a:pt x="1644" y="1366177"/>
                </a:cubicBezTo>
                <a:lnTo>
                  <a:pt x="0" y="1363149"/>
                </a:lnTo>
                <a:lnTo>
                  <a:pt x="0" y="389361"/>
                </a:lnTo>
                <a:lnTo>
                  <a:pt x="1644" y="386333"/>
                </a:lnTo>
                <a:cubicBezTo>
                  <a:pt x="159113" y="153247"/>
                  <a:pt x="425784" y="0"/>
                  <a:pt x="728248" y="0"/>
                </a:cubicBezTo>
                <a:close/>
              </a:path>
            </a:pathLst>
          </a:custGeom>
        </p:spPr>
      </p:pic>
      <p:pic>
        <p:nvPicPr>
          <p:cNvPr id="16" name="图片 15" descr="C:\Users\Administrator.USER-20190605LU\Desktop\春天PPT\4879364dba69c76747ca6967a854538c.png4879364dba69c76747ca6967a854538c"/>
          <p:cNvPicPr>
            <a:picLocks noChangeAspect="1"/>
          </p:cNvPicPr>
          <p:nvPr/>
        </p:nvPicPr>
        <p:blipFill>
          <a:blip r:embed="rId3"/>
          <a:srcRect/>
          <a:stretch>
            <a:fillRect/>
          </a:stretch>
        </p:blipFill>
        <p:spPr>
          <a:xfrm>
            <a:off x="9694545" y="-12700"/>
            <a:ext cx="1823720" cy="1823720"/>
          </a:xfrm>
          <a:custGeom>
            <a:avLst/>
            <a:gdLst>
              <a:gd name="connsiteX0" fmla="*/ 728248 w 1604503"/>
              <a:gd name="connsiteY0" fmla="*/ 0 h 1752510"/>
              <a:gd name="connsiteX1" fmla="*/ 1604503 w 1604503"/>
              <a:gd name="connsiteY1" fmla="*/ 876255 h 1752510"/>
              <a:gd name="connsiteX2" fmla="*/ 728248 w 1604503"/>
              <a:gd name="connsiteY2" fmla="*/ 1752510 h 1752510"/>
              <a:gd name="connsiteX3" fmla="*/ 1644 w 1604503"/>
              <a:gd name="connsiteY3" fmla="*/ 1366177 h 1752510"/>
              <a:gd name="connsiteX4" fmla="*/ 0 w 1604503"/>
              <a:gd name="connsiteY4" fmla="*/ 1363149 h 1752510"/>
              <a:gd name="connsiteX5" fmla="*/ 0 w 1604503"/>
              <a:gd name="connsiteY5" fmla="*/ 389361 h 1752510"/>
              <a:gd name="connsiteX6" fmla="*/ 1644 w 1604503"/>
              <a:gd name="connsiteY6" fmla="*/ 386333 h 1752510"/>
              <a:gd name="connsiteX7" fmla="*/ 728248 w 1604503"/>
              <a:gd name="connsiteY7" fmla="*/ 0 h 175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4503" h="1752510">
                <a:moveTo>
                  <a:pt x="728248" y="0"/>
                </a:moveTo>
                <a:cubicBezTo>
                  <a:pt x="1212190" y="0"/>
                  <a:pt x="1604503" y="392313"/>
                  <a:pt x="1604503" y="876255"/>
                </a:cubicBezTo>
                <a:cubicBezTo>
                  <a:pt x="1604503" y="1360197"/>
                  <a:pt x="1212190" y="1752510"/>
                  <a:pt x="728248" y="1752510"/>
                </a:cubicBezTo>
                <a:cubicBezTo>
                  <a:pt x="425784" y="1752510"/>
                  <a:pt x="159113" y="1599263"/>
                  <a:pt x="1644" y="1366177"/>
                </a:cubicBezTo>
                <a:lnTo>
                  <a:pt x="0" y="1363149"/>
                </a:lnTo>
                <a:lnTo>
                  <a:pt x="0" y="389361"/>
                </a:lnTo>
                <a:lnTo>
                  <a:pt x="1644" y="386333"/>
                </a:lnTo>
                <a:cubicBezTo>
                  <a:pt x="159113" y="153247"/>
                  <a:pt x="425784" y="0"/>
                  <a:pt x="728248" y="0"/>
                </a:cubicBezTo>
                <a:close/>
              </a:path>
            </a:pathLst>
          </a:custGeom>
        </p:spPr>
      </p:pic>
      <p:sp>
        <p:nvSpPr>
          <p:cNvPr id="4" name="矩形 3">
            <a:extLst>
              <a:ext uri="{FF2B5EF4-FFF2-40B4-BE49-F238E27FC236}">
                <a16:creationId xmlns:a16="http://schemas.microsoft.com/office/drawing/2014/main" id="{9CCCB1CE-678E-480C-BE53-B479FF7B31A1}"/>
              </a:ext>
            </a:extLst>
          </p:cNvPr>
          <p:cNvSpPr/>
          <p:nvPr/>
        </p:nvSpPr>
        <p:spPr>
          <a:xfrm>
            <a:off x="2378552" y="575994"/>
            <a:ext cx="6985887" cy="646331"/>
          </a:xfrm>
          <a:prstGeom prst="rect">
            <a:avLst/>
          </a:prstGeom>
          <a:noFill/>
        </p:spPr>
        <p:txBody>
          <a:bodyPr wrap="none" lIns="91440" tIns="45720" rIns="91440" bIns="45720">
            <a:spAutoFit/>
          </a:bodyPr>
          <a:lstStyle/>
          <a:p>
            <a:pPr algn="ctr"/>
            <a:r>
              <a:rPr lang="en-US" altLang="zh-CN" sz="3600" b="1" cap="none" spc="0"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Different Classification of Endings</a:t>
            </a:r>
            <a:endParaRPr lang="zh-CN" altLang="en-US" sz="36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cxnSp>
        <p:nvCxnSpPr>
          <p:cNvPr id="19" name="直接连接符 18">
            <a:extLst>
              <a:ext uri="{FF2B5EF4-FFF2-40B4-BE49-F238E27FC236}">
                <a16:creationId xmlns:a16="http://schemas.microsoft.com/office/drawing/2014/main" id="{D5168B40-AF2C-4E5D-888C-3F53350C4BE5}"/>
              </a:ext>
            </a:extLst>
          </p:cNvPr>
          <p:cNvCxnSpPr>
            <a:cxnSpLocks/>
          </p:cNvCxnSpPr>
          <p:nvPr/>
        </p:nvCxnSpPr>
        <p:spPr>
          <a:xfrm>
            <a:off x="1267408" y="3617022"/>
            <a:ext cx="0" cy="2901708"/>
          </a:xfrm>
          <a:prstGeom prst="line">
            <a:avLst/>
          </a:prstGeom>
          <a:ln w="76200">
            <a:solidFill>
              <a:srgbClr val="FFC000"/>
            </a:solidFill>
          </a:ln>
        </p:spPr>
        <p:style>
          <a:lnRef idx="2">
            <a:schemeClr val="dk1"/>
          </a:lnRef>
          <a:fillRef idx="0">
            <a:schemeClr val="dk1"/>
          </a:fillRef>
          <a:effectRef idx="1">
            <a:schemeClr val="dk1"/>
          </a:effectRef>
          <a:fontRef idx="minor">
            <a:schemeClr val="tx1"/>
          </a:fontRef>
        </p:style>
      </p:cxnSp>
      <p:sp>
        <p:nvSpPr>
          <p:cNvPr id="26" name="文本框 25">
            <a:extLst>
              <a:ext uri="{FF2B5EF4-FFF2-40B4-BE49-F238E27FC236}">
                <a16:creationId xmlns:a16="http://schemas.microsoft.com/office/drawing/2014/main" id="{E4ABBF8E-5856-44BC-BC25-88CB7B923D0B}"/>
              </a:ext>
            </a:extLst>
          </p:cNvPr>
          <p:cNvSpPr txBox="1"/>
          <p:nvPr/>
        </p:nvSpPr>
        <p:spPr>
          <a:xfrm>
            <a:off x="2476703" y="3209800"/>
            <a:ext cx="615553" cy="3027615"/>
          </a:xfrm>
          <a:prstGeom prst="rect">
            <a:avLst/>
          </a:prstGeom>
          <a:noFill/>
        </p:spPr>
        <p:txBody>
          <a:bodyPr vert="eaVert" wrap="square" rtlCol="0">
            <a:spAutoFit/>
          </a:bodyPr>
          <a:lstStyle/>
          <a:p>
            <a:r>
              <a:rPr lang="zh-CN" altLang="en-US" sz="2800" dirty="0">
                <a:latin typeface="等线" panose="02010600030101010101" pitchFamily="2" charset="-122"/>
                <a:ea typeface="等线" panose="02010600030101010101" pitchFamily="2" charset="-122"/>
              </a:rPr>
              <a:t>③</a:t>
            </a:r>
            <a:r>
              <a:rPr lang="zh-CN" altLang="en-US" sz="2800" dirty="0">
                <a:latin typeface="新宋体" panose="02010609030101010101" pitchFamily="49" charset="-122"/>
                <a:ea typeface="新宋体" panose="02010609030101010101" pitchFamily="49" charset="-122"/>
              </a:rPr>
              <a:t>主题升华式结尾</a:t>
            </a:r>
          </a:p>
        </p:txBody>
      </p:sp>
      <p:sp>
        <p:nvSpPr>
          <p:cNvPr id="30" name="文本框 29">
            <a:extLst>
              <a:ext uri="{FF2B5EF4-FFF2-40B4-BE49-F238E27FC236}">
                <a16:creationId xmlns:a16="http://schemas.microsoft.com/office/drawing/2014/main" id="{4185AF38-48D6-48A7-B4E5-846269E0DEC8}"/>
              </a:ext>
            </a:extLst>
          </p:cNvPr>
          <p:cNvSpPr txBox="1"/>
          <p:nvPr/>
        </p:nvSpPr>
        <p:spPr>
          <a:xfrm>
            <a:off x="3495357" y="2927498"/>
            <a:ext cx="615553" cy="3027615"/>
          </a:xfrm>
          <a:prstGeom prst="rect">
            <a:avLst/>
          </a:prstGeom>
          <a:noFill/>
        </p:spPr>
        <p:txBody>
          <a:bodyPr vert="eaVert" wrap="square" rtlCol="0">
            <a:spAutoFit/>
          </a:bodyPr>
          <a:lstStyle/>
          <a:p>
            <a:r>
              <a:rPr lang="zh-CN" altLang="en-US" sz="2800" dirty="0">
                <a:latin typeface="等线" panose="02010600030101010101" pitchFamily="2" charset="-122"/>
                <a:ea typeface="等线" panose="02010600030101010101" pitchFamily="2" charset="-122"/>
              </a:rPr>
              <a:t>④</a:t>
            </a:r>
            <a:r>
              <a:rPr lang="zh-CN" altLang="en-US" sz="2800" dirty="0">
                <a:latin typeface="新宋体" panose="02010609030101010101" pitchFamily="49" charset="-122"/>
                <a:ea typeface="新宋体" panose="02010609030101010101" pitchFamily="49" charset="-122"/>
              </a:rPr>
              <a:t>首尾呼应式结尾</a:t>
            </a:r>
          </a:p>
        </p:txBody>
      </p:sp>
      <p:sp>
        <p:nvSpPr>
          <p:cNvPr id="31" name="文本框 30">
            <a:extLst>
              <a:ext uri="{FF2B5EF4-FFF2-40B4-BE49-F238E27FC236}">
                <a16:creationId xmlns:a16="http://schemas.microsoft.com/office/drawing/2014/main" id="{57EFE226-4971-4534-BC22-4C480DA13EA4}"/>
              </a:ext>
            </a:extLst>
          </p:cNvPr>
          <p:cNvSpPr txBox="1"/>
          <p:nvPr/>
        </p:nvSpPr>
        <p:spPr>
          <a:xfrm>
            <a:off x="4591623" y="2765083"/>
            <a:ext cx="615553" cy="2441702"/>
          </a:xfrm>
          <a:prstGeom prst="rect">
            <a:avLst/>
          </a:prstGeom>
          <a:noFill/>
        </p:spPr>
        <p:txBody>
          <a:bodyPr vert="eaVert" wrap="square" rtlCol="0">
            <a:spAutoFit/>
          </a:bodyPr>
          <a:lstStyle/>
          <a:p>
            <a:r>
              <a:rPr lang="zh-CN" altLang="en-US" sz="2800" dirty="0">
                <a:latin typeface="等线" panose="02010600030101010101" pitchFamily="2" charset="-122"/>
                <a:ea typeface="等线" panose="02010600030101010101" pitchFamily="2" charset="-122"/>
              </a:rPr>
              <a:t>⑤</a:t>
            </a:r>
            <a:r>
              <a:rPr lang="zh-CN" altLang="en-US" sz="2800" dirty="0">
                <a:latin typeface="新宋体" panose="02010609030101010101" pitchFamily="49" charset="-122"/>
                <a:ea typeface="新宋体" panose="02010609030101010101" pitchFamily="49" charset="-122"/>
              </a:rPr>
              <a:t>悬念式结尾</a:t>
            </a:r>
          </a:p>
        </p:txBody>
      </p:sp>
      <p:sp>
        <p:nvSpPr>
          <p:cNvPr id="32" name="文本框 31">
            <a:extLst>
              <a:ext uri="{FF2B5EF4-FFF2-40B4-BE49-F238E27FC236}">
                <a16:creationId xmlns:a16="http://schemas.microsoft.com/office/drawing/2014/main" id="{6EC8299C-8450-4D09-8016-0ED7D0FBF30E}"/>
              </a:ext>
            </a:extLst>
          </p:cNvPr>
          <p:cNvSpPr txBox="1"/>
          <p:nvPr/>
        </p:nvSpPr>
        <p:spPr>
          <a:xfrm>
            <a:off x="6702880" y="2378984"/>
            <a:ext cx="615553" cy="2409861"/>
          </a:xfrm>
          <a:prstGeom prst="rect">
            <a:avLst/>
          </a:prstGeom>
          <a:noFill/>
        </p:spPr>
        <p:txBody>
          <a:bodyPr vert="eaVert" wrap="square" rtlCol="0">
            <a:spAutoFit/>
          </a:bodyPr>
          <a:lstStyle/>
          <a:p>
            <a:r>
              <a:rPr lang="zh-CN" altLang="en-US" sz="2800" dirty="0">
                <a:latin typeface="等线" panose="02010600030101010101" pitchFamily="2" charset="-122"/>
                <a:ea typeface="等线" panose="02010600030101010101" pitchFamily="2" charset="-122"/>
              </a:rPr>
              <a:t>⑦</a:t>
            </a:r>
            <a:r>
              <a:rPr lang="zh-CN" altLang="en-US" sz="2800" dirty="0">
                <a:latin typeface="新宋体" panose="02010609030101010101" pitchFamily="49" charset="-122"/>
                <a:ea typeface="新宋体" panose="02010609030101010101" pitchFamily="49" charset="-122"/>
              </a:rPr>
              <a:t>对话式结尾</a:t>
            </a:r>
          </a:p>
        </p:txBody>
      </p:sp>
      <p:sp>
        <p:nvSpPr>
          <p:cNvPr id="33" name="文本框 32">
            <a:extLst>
              <a:ext uri="{FF2B5EF4-FFF2-40B4-BE49-F238E27FC236}">
                <a16:creationId xmlns:a16="http://schemas.microsoft.com/office/drawing/2014/main" id="{32AA8604-5ADF-4051-A611-501D8AF46423}"/>
              </a:ext>
            </a:extLst>
          </p:cNvPr>
          <p:cNvSpPr txBox="1"/>
          <p:nvPr/>
        </p:nvSpPr>
        <p:spPr>
          <a:xfrm>
            <a:off x="7683678" y="2111221"/>
            <a:ext cx="615553" cy="3555570"/>
          </a:xfrm>
          <a:prstGeom prst="rect">
            <a:avLst/>
          </a:prstGeom>
          <a:noFill/>
        </p:spPr>
        <p:txBody>
          <a:bodyPr vert="eaVert" wrap="square" rtlCol="0">
            <a:spAutoFit/>
          </a:bodyPr>
          <a:lstStyle/>
          <a:p>
            <a:r>
              <a:rPr lang="zh-CN" altLang="en-US" sz="2800" dirty="0">
                <a:latin typeface="等线" panose="02010600030101010101" pitchFamily="2" charset="-122"/>
                <a:ea typeface="等线" panose="02010600030101010101" pitchFamily="2" charset="-122"/>
              </a:rPr>
              <a:t>⑧</a:t>
            </a:r>
            <a:r>
              <a:rPr lang="zh-CN" altLang="en-US" sz="2800" dirty="0">
                <a:latin typeface="新宋体" panose="02010609030101010101" pitchFamily="49" charset="-122"/>
                <a:ea typeface="新宋体" panose="02010609030101010101" pitchFamily="49" charset="-122"/>
              </a:rPr>
              <a:t>回忆式结尾</a:t>
            </a:r>
          </a:p>
        </p:txBody>
      </p:sp>
      <p:sp>
        <p:nvSpPr>
          <p:cNvPr id="34" name="文本框 33">
            <a:extLst>
              <a:ext uri="{FF2B5EF4-FFF2-40B4-BE49-F238E27FC236}">
                <a16:creationId xmlns:a16="http://schemas.microsoft.com/office/drawing/2014/main" id="{DC7CB925-7619-4F63-A2E2-C90BE8597231}"/>
              </a:ext>
            </a:extLst>
          </p:cNvPr>
          <p:cNvSpPr txBox="1"/>
          <p:nvPr/>
        </p:nvSpPr>
        <p:spPr>
          <a:xfrm>
            <a:off x="8708246" y="1914374"/>
            <a:ext cx="615553" cy="3555570"/>
          </a:xfrm>
          <a:prstGeom prst="rect">
            <a:avLst/>
          </a:prstGeom>
          <a:noFill/>
        </p:spPr>
        <p:txBody>
          <a:bodyPr vert="eaVert" wrap="square" rtlCol="0">
            <a:spAutoFit/>
          </a:bodyPr>
          <a:lstStyle/>
          <a:p>
            <a:r>
              <a:rPr lang="zh-CN" altLang="en-US" sz="2800" dirty="0">
                <a:latin typeface="等线" panose="02010600030101010101" pitchFamily="2" charset="-122"/>
                <a:ea typeface="等线" panose="02010600030101010101" pitchFamily="2" charset="-122"/>
              </a:rPr>
              <a:t>⑨</a:t>
            </a:r>
            <a:r>
              <a:rPr lang="zh-CN" altLang="en-US" sz="2800" dirty="0">
                <a:latin typeface="新宋体" panose="02010609030101010101" pitchFamily="49" charset="-122"/>
                <a:ea typeface="新宋体" panose="02010609030101010101" pitchFamily="49" charset="-122"/>
              </a:rPr>
              <a:t>欧亨利式结尾</a:t>
            </a:r>
          </a:p>
        </p:txBody>
      </p:sp>
      <p:cxnSp>
        <p:nvCxnSpPr>
          <p:cNvPr id="36" name="直接连接符 35">
            <a:extLst>
              <a:ext uri="{FF2B5EF4-FFF2-40B4-BE49-F238E27FC236}">
                <a16:creationId xmlns:a16="http://schemas.microsoft.com/office/drawing/2014/main" id="{989A75E2-DBB3-4F2B-B07D-62899645F71F}"/>
              </a:ext>
            </a:extLst>
          </p:cNvPr>
          <p:cNvCxnSpPr>
            <a:cxnSpLocks/>
          </p:cNvCxnSpPr>
          <p:nvPr/>
        </p:nvCxnSpPr>
        <p:spPr>
          <a:xfrm>
            <a:off x="2289752" y="3355991"/>
            <a:ext cx="0" cy="3027615"/>
          </a:xfrm>
          <a:prstGeom prst="line">
            <a:avLst/>
          </a:prstGeom>
          <a:ln w="76200">
            <a:solidFill>
              <a:srgbClr val="FFC000"/>
            </a:solidFill>
          </a:ln>
        </p:spPr>
        <p:style>
          <a:lnRef idx="2">
            <a:schemeClr val="dk1"/>
          </a:lnRef>
          <a:fillRef idx="0">
            <a:schemeClr val="dk1"/>
          </a:fillRef>
          <a:effectRef idx="1">
            <a:schemeClr val="dk1"/>
          </a:effectRef>
          <a:fontRef idx="minor">
            <a:schemeClr val="tx1"/>
          </a:fontRef>
        </p:style>
      </p:cxnSp>
      <p:cxnSp>
        <p:nvCxnSpPr>
          <p:cNvPr id="37" name="直接连接符 36">
            <a:extLst>
              <a:ext uri="{FF2B5EF4-FFF2-40B4-BE49-F238E27FC236}">
                <a16:creationId xmlns:a16="http://schemas.microsoft.com/office/drawing/2014/main" id="{F8390997-2633-4914-820E-CA22A64760C6}"/>
              </a:ext>
            </a:extLst>
          </p:cNvPr>
          <p:cNvCxnSpPr>
            <a:cxnSpLocks/>
          </p:cNvCxnSpPr>
          <p:nvPr/>
        </p:nvCxnSpPr>
        <p:spPr>
          <a:xfrm>
            <a:off x="3291568" y="3092014"/>
            <a:ext cx="0" cy="3078781"/>
          </a:xfrm>
          <a:prstGeom prst="line">
            <a:avLst/>
          </a:prstGeom>
          <a:ln w="76200">
            <a:solidFill>
              <a:srgbClr val="FFC000"/>
            </a:solidFill>
          </a:ln>
        </p:spPr>
        <p:style>
          <a:lnRef idx="2">
            <a:schemeClr val="dk1"/>
          </a:lnRef>
          <a:fillRef idx="0">
            <a:schemeClr val="dk1"/>
          </a:fillRef>
          <a:effectRef idx="1">
            <a:schemeClr val="dk1"/>
          </a:effectRef>
          <a:fontRef idx="minor">
            <a:schemeClr val="tx1"/>
          </a:fontRef>
        </p:style>
      </p:cxnSp>
      <p:cxnSp>
        <p:nvCxnSpPr>
          <p:cNvPr id="38" name="直接连接符 37">
            <a:extLst>
              <a:ext uri="{FF2B5EF4-FFF2-40B4-BE49-F238E27FC236}">
                <a16:creationId xmlns:a16="http://schemas.microsoft.com/office/drawing/2014/main" id="{A72343FA-0A32-4ED9-ADC6-2A72A226D154}"/>
              </a:ext>
            </a:extLst>
          </p:cNvPr>
          <p:cNvCxnSpPr>
            <a:cxnSpLocks/>
          </p:cNvCxnSpPr>
          <p:nvPr/>
        </p:nvCxnSpPr>
        <p:spPr>
          <a:xfrm>
            <a:off x="4377417" y="2914659"/>
            <a:ext cx="0" cy="3019895"/>
          </a:xfrm>
          <a:prstGeom prst="line">
            <a:avLst/>
          </a:prstGeom>
          <a:ln w="76200">
            <a:solidFill>
              <a:srgbClr val="FFC000"/>
            </a:solidFill>
          </a:ln>
        </p:spPr>
        <p:style>
          <a:lnRef idx="2">
            <a:schemeClr val="dk1"/>
          </a:lnRef>
          <a:fillRef idx="0">
            <a:schemeClr val="dk1"/>
          </a:fillRef>
          <a:effectRef idx="1">
            <a:schemeClr val="dk1"/>
          </a:effectRef>
          <a:fontRef idx="minor">
            <a:schemeClr val="tx1"/>
          </a:fontRef>
        </p:style>
      </p:cxnSp>
      <p:cxnSp>
        <p:nvCxnSpPr>
          <p:cNvPr id="39" name="直接连接符 38">
            <a:extLst>
              <a:ext uri="{FF2B5EF4-FFF2-40B4-BE49-F238E27FC236}">
                <a16:creationId xmlns:a16="http://schemas.microsoft.com/office/drawing/2014/main" id="{DB7A0F21-3901-4EE2-AF67-0AE47BFFF9AF}"/>
              </a:ext>
            </a:extLst>
          </p:cNvPr>
          <p:cNvCxnSpPr>
            <a:cxnSpLocks/>
          </p:cNvCxnSpPr>
          <p:nvPr/>
        </p:nvCxnSpPr>
        <p:spPr>
          <a:xfrm>
            <a:off x="5388040" y="2765083"/>
            <a:ext cx="0" cy="2901708"/>
          </a:xfrm>
          <a:prstGeom prst="line">
            <a:avLst/>
          </a:prstGeom>
          <a:ln w="76200">
            <a:solidFill>
              <a:srgbClr val="FFC000"/>
            </a:solidFill>
          </a:ln>
        </p:spPr>
        <p:style>
          <a:lnRef idx="2">
            <a:schemeClr val="dk1"/>
          </a:lnRef>
          <a:fillRef idx="0">
            <a:schemeClr val="dk1"/>
          </a:fillRef>
          <a:effectRef idx="1">
            <a:schemeClr val="dk1"/>
          </a:effectRef>
          <a:fontRef idx="minor">
            <a:schemeClr val="tx1"/>
          </a:fontRef>
        </p:style>
      </p:cxnSp>
      <p:cxnSp>
        <p:nvCxnSpPr>
          <p:cNvPr id="40" name="直接连接符 39">
            <a:extLst>
              <a:ext uri="{FF2B5EF4-FFF2-40B4-BE49-F238E27FC236}">
                <a16:creationId xmlns:a16="http://schemas.microsoft.com/office/drawing/2014/main" id="{19C82782-E204-4004-B8AE-4D47446788AB}"/>
              </a:ext>
            </a:extLst>
          </p:cNvPr>
          <p:cNvCxnSpPr>
            <a:cxnSpLocks/>
          </p:cNvCxnSpPr>
          <p:nvPr/>
        </p:nvCxnSpPr>
        <p:spPr>
          <a:xfrm>
            <a:off x="6436372" y="2594917"/>
            <a:ext cx="0" cy="2901708"/>
          </a:xfrm>
          <a:prstGeom prst="line">
            <a:avLst/>
          </a:prstGeom>
          <a:ln w="76200">
            <a:solidFill>
              <a:srgbClr val="FFC000"/>
            </a:solidFill>
          </a:ln>
        </p:spPr>
        <p:style>
          <a:lnRef idx="2">
            <a:schemeClr val="dk1"/>
          </a:lnRef>
          <a:fillRef idx="0">
            <a:schemeClr val="dk1"/>
          </a:fillRef>
          <a:effectRef idx="1">
            <a:schemeClr val="dk1"/>
          </a:effectRef>
          <a:fontRef idx="minor">
            <a:schemeClr val="tx1"/>
          </a:fontRef>
        </p:style>
      </p:cxnSp>
      <p:cxnSp>
        <p:nvCxnSpPr>
          <p:cNvPr id="41" name="直接连接符 40">
            <a:extLst>
              <a:ext uri="{FF2B5EF4-FFF2-40B4-BE49-F238E27FC236}">
                <a16:creationId xmlns:a16="http://schemas.microsoft.com/office/drawing/2014/main" id="{13A9CCE5-1A6E-4412-BF6B-5F847E424999}"/>
              </a:ext>
            </a:extLst>
          </p:cNvPr>
          <p:cNvCxnSpPr>
            <a:cxnSpLocks/>
          </p:cNvCxnSpPr>
          <p:nvPr/>
        </p:nvCxnSpPr>
        <p:spPr>
          <a:xfrm>
            <a:off x="7475182" y="2378984"/>
            <a:ext cx="0" cy="2901708"/>
          </a:xfrm>
          <a:prstGeom prst="line">
            <a:avLst/>
          </a:prstGeom>
          <a:ln w="76200">
            <a:solidFill>
              <a:srgbClr val="FFC000"/>
            </a:solidFill>
          </a:ln>
        </p:spPr>
        <p:style>
          <a:lnRef idx="2">
            <a:schemeClr val="dk1"/>
          </a:lnRef>
          <a:fillRef idx="0">
            <a:schemeClr val="dk1"/>
          </a:fillRef>
          <a:effectRef idx="1">
            <a:schemeClr val="dk1"/>
          </a:effectRef>
          <a:fontRef idx="minor">
            <a:schemeClr val="tx1"/>
          </a:fontRef>
        </p:style>
      </p:cxnSp>
      <p:cxnSp>
        <p:nvCxnSpPr>
          <p:cNvPr id="42" name="直接连接符 41">
            <a:extLst>
              <a:ext uri="{FF2B5EF4-FFF2-40B4-BE49-F238E27FC236}">
                <a16:creationId xmlns:a16="http://schemas.microsoft.com/office/drawing/2014/main" id="{40D31312-87D0-43D7-B421-DA848E2AB191}"/>
              </a:ext>
            </a:extLst>
          </p:cNvPr>
          <p:cNvCxnSpPr>
            <a:cxnSpLocks/>
          </p:cNvCxnSpPr>
          <p:nvPr/>
        </p:nvCxnSpPr>
        <p:spPr>
          <a:xfrm>
            <a:off x="8503738" y="2103070"/>
            <a:ext cx="0" cy="2901708"/>
          </a:xfrm>
          <a:prstGeom prst="line">
            <a:avLst/>
          </a:prstGeom>
          <a:ln w="76200">
            <a:solidFill>
              <a:srgbClr val="FFC000"/>
            </a:solidFill>
          </a:ln>
        </p:spPr>
        <p:style>
          <a:lnRef idx="2">
            <a:schemeClr val="dk1"/>
          </a:lnRef>
          <a:fillRef idx="0">
            <a:schemeClr val="dk1"/>
          </a:fillRef>
          <a:effectRef idx="1">
            <a:schemeClr val="dk1"/>
          </a:effectRef>
          <a:fontRef idx="minor">
            <a:schemeClr val="tx1"/>
          </a:fontRef>
        </p:style>
      </p:cxnSp>
      <p:cxnSp>
        <p:nvCxnSpPr>
          <p:cNvPr id="43" name="直接连接符 42">
            <a:extLst>
              <a:ext uri="{FF2B5EF4-FFF2-40B4-BE49-F238E27FC236}">
                <a16:creationId xmlns:a16="http://schemas.microsoft.com/office/drawing/2014/main" id="{AEEEB692-6C9C-47B1-9AEF-E330BF147912}"/>
              </a:ext>
            </a:extLst>
          </p:cNvPr>
          <p:cNvCxnSpPr>
            <a:cxnSpLocks/>
          </p:cNvCxnSpPr>
          <p:nvPr/>
        </p:nvCxnSpPr>
        <p:spPr>
          <a:xfrm>
            <a:off x="9468822" y="1905137"/>
            <a:ext cx="0" cy="2901708"/>
          </a:xfrm>
          <a:prstGeom prst="line">
            <a:avLst/>
          </a:prstGeom>
          <a:ln w="76200">
            <a:solidFill>
              <a:srgbClr val="FFC000"/>
            </a:solidFill>
          </a:ln>
        </p:spPr>
        <p:style>
          <a:lnRef idx="2">
            <a:schemeClr val="dk1"/>
          </a:lnRef>
          <a:fillRef idx="0">
            <a:schemeClr val="dk1"/>
          </a:fillRef>
          <a:effectRef idx="1">
            <a:schemeClr val="dk1"/>
          </a:effectRef>
          <a:fontRef idx="minor">
            <a:schemeClr val="tx1"/>
          </a:fontRef>
        </p:style>
      </p:cxnSp>
      <p:sp>
        <p:nvSpPr>
          <p:cNvPr id="44" name="文本框 43">
            <a:extLst>
              <a:ext uri="{FF2B5EF4-FFF2-40B4-BE49-F238E27FC236}">
                <a16:creationId xmlns:a16="http://schemas.microsoft.com/office/drawing/2014/main" id="{2F67E52B-4D2C-4146-8331-FB135350CCAB}"/>
              </a:ext>
            </a:extLst>
          </p:cNvPr>
          <p:cNvSpPr txBox="1"/>
          <p:nvPr/>
        </p:nvSpPr>
        <p:spPr>
          <a:xfrm>
            <a:off x="514564" y="3617022"/>
            <a:ext cx="615553" cy="2505554"/>
          </a:xfrm>
          <a:prstGeom prst="rect">
            <a:avLst/>
          </a:prstGeom>
          <a:noFill/>
        </p:spPr>
        <p:txBody>
          <a:bodyPr vert="eaVert" wrap="square" rtlCol="0">
            <a:spAutoFit/>
          </a:bodyPr>
          <a:lstStyle/>
          <a:p>
            <a:r>
              <a:rPr lang="zh-CN" altLang="en-US" sz="2800" dirty="0">
                <a:latin typeface="等线" panose="02010600030101010101" pitchFamily="2" charset="-122"/>
                <a:ea typeface="等线" panose="02010600030101010101" pitchFamily="2" charset="-122"/>
              </a:rPr>
              <a:t>①</a:t>
            </a:r>
            <a:r>
              <a:rPr lang="zh-CN" altLang="en-US" sz="2800" dirty="0">
                <a:latin typeface="新宋体" panose="02010609030101010101" pitchFamily="49" charset="-122"/>
                <a:ea typeface="新宋体" panose="02010609030101010101" pitchFamily="49" charset="-122"/>
              </a:rPr>
              <a:t>自然式结尾</a:t>
            </a:r>
          </a:p>
        </p:txBody>
      </p:sp>
      <p:sp>
        <p:nvSpPr>
          <p:cNvPr id="45" name="文本框 44">
            <a:extLst>
              <a:ext uri="{FF2B5EF4-FFF2-40B4-BE49-F238E27FC236}">
                <a16:creationId xmlns:a16="http://schemas.microsoft.com/office/drawing/2014/main" id="{CF764E63-0FD0-4DA8-A5F2-DED052F1B04F}"/>
              </a:ext>
            </a:extLst>
          </p:cNvPr>
          <p:cNvSpPr txBox="1"/>
          <p:nvPr/>
        </p:nvSpPr>
        <p:spPr>
          <a:xfrm>
            <a:off x="9646535" y="1651215"/>
            <a:ext cx="615553" cy="3555570"/>
          </a:xfrm>
          <a:prstGeom prst="rect">
            <a:avLst/>
          </a:prstGeom>
          <a:noFill/>
        </p:spPr>
        <p:txBody>
          <a:bodyPr vert="eaVert" wrap="square" rtlCol="0">
            <a:spAutoFit/>
          </a:bodyPr>
          <a:lstStyle/>
          <a:p>
            <a:r>
              <a:rPr lang="zh-CN" altLang="en-US" sz="2800" dirty="0">
                <a:latin typeface="等线" panose="02010600030101010101" pitchFamily="2" charset="-122"/>
                <a:ea typeface="等线" panose="02010600030101010101" pitchFamily="2" charset="-122"/>
              </a:rPr>
              <a:t>⑩</a:t>
            </a:r>
            <a:r>
              <a:rPr lang="zh-CN" altLang="en-US" sz="2800" dirty="0">
                <a:latin typeface="新宋体" panose="02010609030101010101" pitchFamily="49" charset="-122"/>
                <a:ea typeface="新宋体" panose="02010609030101010101" pitchFamily="49" charset="-122"/>
              </a:rPr>
              <a:t>画面定格式结尾</a:t>
            </a:r>
          </a:p>
        </p:txBody>
      </p:sp>
      <p:sp>
        <p:nvSpPr>
          <p:cNvPr id="46" name="文本框 45">
            <a:extLst>
              <a:ext uri="{FF2B5EF4-FFF2-40B4-BE49-F238E27FC236}">
                <a16:creationId xmlns:a16="http://schemas.microsoft.com/office/drawing/2014/main" id="{FFC5AB98-3D56-4E63-BCD6-928A1224CB6D}"/>
              </a:ext>
            </a:extLst>
          </p:cNvPr>
          <p:cNvSpPr txBox="1"/>
          <p:nvPr/>
        </p:nvSpPr>
        <p:spPr>
          <a:xfrm>
            <a:off x="5606478" y="2594916"/>
            <a:ext cx="615553" cy="2409861"/>
          </a:xfrm>
          <a:prstGeom prst="rect">
            <a:avLst/>
          </a:prstGeom>
          <a:noFill/>
        </p:spPr>
        <p:txBody>
          <a:bodyPr vert="eaVert" wrap="square" rtlCol="0">
            <a:spAutoFit/>
          </a:bodyPr>
          <a:lstStyle/>
          <a:p>
            <a:r>
              <a:rPr lang="zh-CN" altLang="en-US" sz="2800" dirty="0">
                <a:latin typeface="等线" panose="02010600030101010101" pitchFamily="2" charset="-122"/>
                <a:ea typeface="等线" panose="02010600030101010101" pitchFamily="2" charset="-122"/>
              </a:rPr>
              <a:t>⑥</a:t>
            </a:r>
            <a:r>
              <a:rPr lang="zh-CN" altLang="en-US" sz="2800" dirty="0">
                <a:latin typeface="新宋体" panose="02010609030101010101" pitchFamily="49" charset="-122"/>
                <a:ea typeface="新宋体" panose="02010609030101010101" pitchFamily="49" charset="-122"/>
              </a:rPr>
              <a:t>留白式结尾</a:t>
            </a:r>
          </a:p>
        </p:txBody>
      </p:sp>
      <p:pic>
        <p:nvPicPr>
          <p:cNvPr id="52" name="图片 51" descr="C:\Users\Administrator.USER-20190605LU\Desktop\水仙花手绘.png水仙花手绘">
            <a:extLst>
              <a:ext uri="{FF2B5EF4-FFF2-40B4-BE49-F238E27FC236}">
                <a16:creationId xmlns:a16="http://schemas.microsoft.com/office/drawing/2014/main" id="{D4E8DB0A-470F-4A27-97C6-7D9D7F309DAE}"/>
              </a:ext>
            </a:extLst>
          </p:cNvPr>
          <p:cNvPicPr>
            <a:picLocks noChangeAspect="1"/>
          </p:cNvPicPr>
          <p:nvPr/>
        </p:nvPicPr>
        <p:blipFill rotWithShape="1">
          <a:blip r:embed="rId4"/>
          <a:srcRect t="29955" r="5216"/>
          <a:stretch/>
        </p:blipFill>
        <p:spPr>
          <a:xfrm>
            <a:off x="9121831" y="4163130"/>
            <a:ext cx="3241232" cy="26948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1000"/>
                                        <p:tgtEl>
                                          <p:spTgt spid="46"/>
                                        </p:tgtEl>
                                      </p:cBhvr>
                                    </p:animEffect>
                                    <p:anim calcmode="lin" valueType="num">
                                      <p:cBhvr>
                                        <p:cTn id="43" dur="1000" fill="hold"/>
                                        <p:tgtEl>
                                          <p:spTgt spid="46"/>
                                        </p:tgtEl>
                                        <p:attrNameLst>
                                          <p:attrName>ppt_x</p:attrName>
                                        </p:attrNameLst>
                                      </p:cBhvr>
                                      <p:tavLst>
                                        <p:tav tm="0">
                                          <p:val>
                                            <p:strVal val="#ppt_x"/>
                                          </p:val>
                                        </p:tav>
                                        <p:tav tm="100000">
                                          <p:val>
                                            <p:strVal val="#ppt_x"/>
                                          </p:val>
                                        </p:tav>
                                      </p:tavLst>
                                    </p:anim>
                                    <p:anim calcmode="lin" valueType="num">
                                      <p:cBhvr>
                                        <p:cTn id="4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1000"/>
                                        <p:tgtEl>
                                          <p:spTgt spid="45"/>
                                        </p:tgtEl>
                                      </p:cBhvr>
                                    </p:animEffect>
                                    <p:anim calcmode="lin" valueType="num">
                                      <p:cBhvr>
                                        <p:cTn id="71" dur="1000" fill="hold"/>
                                        <p:tgtEl>
                                          <p:spTgt spid="45"/>
                                        </p:tgtEl>
                                        <p:attrNameLst>
                                          <p:attrName>ppt_x</p:attrName>
                                        </p:attrNameLst>
                                      </p:cBhvr>
                                      <p:tavLst>
                                        <p:tav tm="0">
                                          <p:val>
                                            <p:strVal val="#ppt_x"/>
                                          </p:val>
                                        </p:tav>
                                        <p:tav tm="100000">
                                          <p:val>
                                            <p:strVal val="#ppt_x"/>
                                          </p:val>
                                        </p:tav>
                                      </p:tavLst>
                                    </p:anim>
                                    <p:anim calcmode="lin" valueType="num">
                                      <p:cBhvr>
                                        <p:cTn id="7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30" grpId="0"/>
      <p:bldP spid="31" grpId="0"/>
      <p:bldP spid="32" grpId="0"/>
      <p:bldP spid="33" grpId="0"/>
      <p:bldP spid="34" grpId="0"/>
      <p:bldP spid="44" grpId="0"/>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67FF279-1686-457C-8553-98E343E386E3}"/>
              </a:ext>
            </a:extLst>
          </p:cNvPr>
          <p:cNvGrpSpPr/>
          <p:nvPr/>
        </p:nvGrpSpPr>
        <p:grpSpPr>
          <a:xfrm>
            <a:off x="99314" y="0"/>
            <a:ext cx="11993372" cy="6857999"/>
            <a:chOff x="1210962" y="879389"/>
            <a:chExt cx="9922476" cy="5251621"/>
          </a:xfrm>
        </p:grpSpPr>
        <p:sp>
          <p:nvSpPr>
            <p:cNvPr id="4" name="矩形 3">
              <a:extLst>
                <a:ext uri="{FF2B5EF4-FFF2-40B4-BE49-F238E27FC236}">
                  <a16:creationId xmlns:a16="http://schemas.microsoft.com/office/drawing/2014/main" id="{47C11596-29C2-4649-AA7E-8C1DE424FBB1}"/>
                </a:ext>
              </a:extLst>
            </p:cNvPr>
            <p:cNvSpPr/>
            <p:nvPr/>
          </p:nvSpPr>
          <p:spPr>
            <a:xfrm>
              <a:off x="1210962" y="879389"/>
              <a:ext cx="9922476" cy="5251621"/>
            </a:xfrm>
            <a:prstGeom prst="rect">
              <a:avLst/>
            </a:pr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3C76091-FC89-41C7-86C7-A7382D49A82F}"/>
                </a:ext>
              </a:extLst>
            </p:cNvPr>
            <p:cNvSpPr/>
            <p:nvPr/>
          </p:nvSpPr>
          <p:spPr>
            <a:xfrm>
              <a:off x="1363362" y="1034878"/>
              <a:ext cx="9617676" cy="4940643"/>
            </a:xfrm>
            <a:prstGeom prst="rect">
              <a:avLst/>
            </a:pr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a:extLst>
              <a:ext uri="{FF2B5EF4-FFF2-40B4-BE49-F238E27FC236}">
                <a16:creationId xmlns:a16="http://schemas.microsoft.com/office/drawing/2014/main" id="{F24EA388-6A87-488F-B302-2E5E331728C5}"/>
              </a:ext>
            </a:extLst>
          </p:cNvPr>
          <p:cNvGrpSpPr/>
          <p:nvPr/>
        </p:nvGrpSpPr>
        <p:grpSpPr>
          <a:xfrm>
            <a:off x="99314" y="188092"/>
            <a:ext cx="11849467" cy="6309000"/>
            <a:chOff x="99314" y="188092"/>
            <a:chExt cx="11849467" cy="6309000"/>
          </a:xfrm>
        </p:grpSpPr>
        <p:grpSp>
          <p:nvGrpSpPr>
            <p:cNvPr id="23" name="组合 22">
              <a:extLst>
                <a:ext uri="{FF2B5EF4-FFF2-40B4-BE49-F238E27FC236}">
                  <a16:creationId xmlns:a16="http://schemas.microsoft.com/office/drawing/2014/main" id="{5E974104-2EA9-478B-A9E6-2B337AD118DC}"/>
                </a:ext>
              </a:extLst>
            </p:cNvPr>
            <p:cNvGrpSpPr/>
            <p:nvPr/>
          </p:nvGrpSpPr>
          <p:grpSpPr>
            <a:xfrm flipH="1" flipV="1">
              <a:off x="9971389" y="5609440"/>
              <a:ext cx="1977392" cy="887652"/>
              <a:chOff x="2094874" y="1203768"/>
              <a:chExt cx="5240257" cy="2691860"/>
            </a:xfrm>
          </p:grpSpPr>
          <p:sp>
            <p:nvSpPr>
              <p:cNvPr id="27" name="Freeform 4">
                <a:extLst>
                  <a:ext uri="{FF2B5EF4-FFF2-40B4-BE49-F238E27FC236}">
                    <a16:creationId xmlns:a16="http://schemas.microsoft.com/office/drawing/2014/main" id="{C9BE6BA4-039B-4331-AF8F-8B0C07AAA857}"/>
                  </a:ext>
                </a:extLst>
              </p:cNvPr>
              <p:cNvSpPr/>
              <p:nvPr/>
            </p:nvSpPr>
            <p:spPr>
              <a:xfrm>
                <a:off x="2094874"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28" name="Freeform 4">
                <a:extLst>
                  <a:ext uri="{FF2B5EF4-FFF2-40B4-BE49-F238E27FC236}">
                    <a16:creationId xmlns:a16="http://schemas.microsoft.com/office/drawing/2014/main" id="{50E7A5B2-8C22-4977-8C61-261E05288FAD}"/>
                  </a:ext>
                </a:extLst>
              </p:cNvPr>
              <p:cNvSpPr/>
              <p:nvPr/>
            </p:nvSpPr>
            <p:spPr>
              <a:xfrm>
                <a:off x="2293573"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grpSp>
        <p:grpSp>
          <p:nvGrpSpPr>
            <p:cNvPr id="30" name="组合 29">
              <a:extLst>
                <a:ext uri="{FF2B5EF4-FFF2-40B4-BE49-F238E27FC236}">
                  <a16:creationId xmlns:a16="http://schemas.microsoft.com/office/drawing/2014/main" id="{9E8944BB-ABC5-4468-A567-FB83C2FA69C9}"/>
                </a:ext>
              </a:extLst>
            </p:cNvPr>
            <p:cNvGrpSpPr/>
            <p:nvPr/>
          </p:nvGrpSpPr>
          <p:grpSpPr>
            <a:xfrm>
              <a:off x="99314" y="188092"/>
              <a:ext cx="1977392" cy="887652"/>
              <a:chOff x="2094874" y="1203768"/>
              <a:chExt cx="5240257" cy="2691860"/>
            </a:xfrm>
          </p:grpSpPr>
          <p:sp>
            <p:nvSpPr>
              <p:cNvPr id="31" name="Freeform 4">
                <a:extLst>
                  <a:ext uri="{FF2B5EF4-FFF2-40B4-BE49-F238E27FC236}">
                    <a16:creationId xmlns:a16="http://schemas.microsoft.com/office/drawing/2014/main" id="{B664E5DC-3B45-48C9-BB3D-57E0F466A69B}"/>
                  </a:ext>
                </a:extLst>
              </p:cNvPr>
              <p:cNvSpPr/>
              <p:nvPr/>
            </p:nvSpPr>
            <p:spPr>
              <a:xfrm>
                <a:off x="2094874"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32" name="Freeform 4">
                <a:extLst>
                  <a:ext uri="{FF2B5EF4-FFF2-40B4-BE49-F238E27FC236}">
                    <a16:creationId xmlns:a16="http://schemas.microsoft.com/office/drawing/2014/main" id="{1C327EAF-545B-4BF3-8BB8-22365728B655}"/>
                  </a:ext>
                </a:extLst>
              </p:cNvPr>
              <p:cNvSpPr/>
              <p:nvPr/>
            </p:nvSpPr>
            <p:spPr>
              <a:xfrm>
                <a:off x="2293573"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grpSp>
      </p:grpSp>
      <p:sp>
        <p:nvSpPr>
          <p:cNvPr id="35" name="文本框 34">
            <a:extLst>
              <a:ext uri="{FF2B5EF4-FFF2-40B4-BE49-F238E27FC236}">
                <a16:creationId xmlns:a16="http://schemas.microsoft.com/office/drawing/2014/main" id="{218BC325-B900-4012-84AB-0D195D8F1293}"/>
              </a:ext>
            </a:extLst>
          </p:cNvPr>
          <p:cNvSpPr txBox="1"/>
          <p:nvPr/>
        </p:nvSpPr>
        <p:spPr>
          <a:xfrm>
            <a:off x="2627649" y="102744"/>
            <a:ext cx="7611504" cy="523220"/>
          </a:xfrm>
          <a:prstGeom prst="rect">
            <a:avLst/>
          </a:prstGeom>
          <a:noFill/>
        </p:spPr>
        <p:txBody>
          <a:bodyPr wrap="square">
            <a:spAutoFit/>
          </a:bodyPr>
          <a:lstStyle/>
          <a:p>
            <a:r>
              <a:rPr kumimoji="0" lang="zh-CN" altLang="en-US" sz="2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高考链接</a:t>
            </a:r>
            <a:r>
              <a:rPr kumimoji="0" lang="en-US" altLang="zh-CN" sz="2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---2020</a:t>
            </a:r>
            <a:r>
              <a:rPr kumimoji="0" lang="zh-CN" altLang="en-US" sz="2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2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28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月浙江高考读后续写</a:t>
            </a:r>
            <a:endParaRPr lang="zh-CN" altLang="en-US" b="1" dirty="0"/>
          </a:p>
        </p:txBody>
      </p:sp>
      <p:sp>
        <p:nvSpPr>
          <p:cNvPr id="39" name="文本框 38">
            <a:extLst>
              <a:ext uri="{FF2B5EF4-FFF2-40B4-BE49-F238E27FC236}">
                <a16:creationId xmlns:a16="http://schemas.microsoft.com/office/drawing/2014/main" id="{A016931C-4F60-44A9-BC04-116DEBB51A72}"/>
              </a:ext>
            </a:extLst>
          </p:cNvPr>
          <p:cNvSpPr txBox="1"/>
          <p:nvPr/>
        </p:nvSpPr>
        <p:spPr>
          <a:xfrm>
            <a:off x="366433" y="640922"/>
            <a:ext cx="11459133" cy="6124754"/>
          </a:xfrm>
          <a:prstGeom prst="rect">
            <a:avLst/>
          </a:prstGeom>
          <a:noFill/>
        </p:spPr>
        <p:txBody>
          <a:bodyPr wrap="square">
            <a:spAutoFit/>
          </a:bodyPr>
          <a:lstStyle/>
          <a:p>
            <a:pPr algn="just"/>
            <a:r>
              <a:rPr lang="zh-CN" altLang="zh-CN" sz="2800" kern="100" dirty="0">
                <a:effectLst/>
                <a:latin typeface="+mj-ea"/>
                <a:ea typeface="+mj-ea"/>
                <a:cs typeface="Times New Roman" panose="02020603050405020304" pitchFamily="18" charset="0"/>
              </a:rPr>
              <a:t>第二节</a:t>
            </a:r>
            <a:r>
              <a:rPr lang="en-US" altLang="zh-CN" sz="2800" kern="100" dirty="0">
                <a:effectLst/>
                <a:latin typeface="+mj-ea"/>
                <a:ea typeface="+mj-ea"/>
                <a:cs typeface="Times New Roman" panose="02020603050405020304" pitchFamily="18" charset="0"/>
              </a:rPr>
              <a:t>  </a:t>
            </a:r>
            <a:r>
              <a:rPr lang="zh-CN" altLang="zh-CN" sz="2800" kern="100" dirty="0">
                <a:effectLst/>
                <a:latin typeface="+mj-ea"/>
                <a:ea typeface="+mj-ea"/>
                <a:cs typeface="Times New Roman" panose="02020603050405020304" pitchFamily="18" charset="0"/>
              </a:rPr>
              <a:t>读后续写（满分</a:t>
            </a:r>
            <a:r>
              <a:rPr lang="en-US" altLang="zh-CN" sz="2800" kern="100" dirty="0">
                <a:effectLst/>
                <a:latin typeface="+mj-ea"/>
                <a:ea typeface="+mj-ea"/>
                <a:cs typeface="Times New Roman" panose="02020603050405020304" pitchFamily="18" charset="0"/>
              </a:rPr>
              <a:t>25</a:t>
            </a:r>
            <a:r>
              <a:rPr lang="zh-CN" altLang="zh-CN" sz="2800" kern="100" dirty="0">
                <a:effectLst/>
                <a:latin typeface="+mj-ea"/>
                <a:ea typeface="+mj-ea"/>
                <a:cs typeface="Times New Roman" panose="02020603050405020304" pitchFamily="18" charset="0"/>
              </a:rPr>
              <a:t>分）</a:t>
            </a:r>
          </a:p>
          <a:p>
            <a:pPr algn="just"/>
            <a:r>
              <a:rPr lang="zh-CN" altLang="zh-CN" sz="2800" kern="100" dirty="0">
                <a:effectLst/>
                <a:latin typeface="+mj-ea"/>
                <a:ea typeface="+mj-ea"/>
                <a:cs typeface="Times New Roman" panose="02020603050405020304" pitchFamily="18" charset="0"/>
              </a:rPr>
              <a:t>阅读下面短文，根据所给情节进行续写，使之构成一个完整的故事。</a:t>
            </a:r>
          </a:p>
          <a:p>
            <a:pPr indent="266700" algn="just"/>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One fall</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my wife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Elli</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and I had a single goal</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to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photograph</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polar bears. We were staying at a research camp outside “the polar bear capital of the world”-the town of Churchill in Manitoba</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Canada. </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indent="266700" algn="just"/>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Taking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pictures</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of polar bears is amazing but also dangerous. Polar bears-like all wild animals-should be photographed from a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safe</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distance. When I'm face to face with a polar bear</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I like it to be through a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camera</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with a telephoto lens. But sometimes</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that is easier said than done. This was one of those times. </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indent="266700" algn="just"/>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As Elli and I cooked dinner</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 young male polar bear who was playing in a nearby lake sniffed</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and smelled our garlic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bread</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indent="266700" algn="just"/>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The hungry bear followed his nose to our camp</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which was surrounded by a high wire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fence</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He pulled and bit the wire. He stood on his back legs and pushed at the wooden fence posts. </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3" name="图片 32" descr="月季">
            <a:extLst>
              <a:ext uri="{FF2B5EF4-FFF2-40B4-BE49-F238E27FC236}">
                <a16:creationId xmlns:a16="http://schemas.microsoft.com/office/drawing/2014/main" id="{C2F79D4F-8AFD-48C5-BEBE-0631F15BBE36}"/>
              </a:ext>
            </a:extLst>
          </p:cNvPr>
          <p:cNvPicPr>
            <a:picLocks noChangeAspect="1"/>
          </p:cNvPicPr>
          <p:nvPr/>
        </p:nvPicPr>
        <p:blipFill rotWithShape="1">
          <a:blip r:embed="rId3"/>
          <a:srcRect l="76845" r="109" b="43910"/>
          <a:stretch/>
        </p:blipFill>
        <p:spPr>
          <a:xfrm>
            <a:off x="10779890" y="-331368"/>
            <a:ext cx="1404899" cy="2158409"/>
          </a:xfrm>
          <a:prstGeom prst="rect">
            <a:avLst/>
          </a:prstGeom>
        </p:spPr>
      </p:pic>
    </p:spTree>
    <p:extLst>
      <p:ext uri="{BB962C8B-B14F-4D97-AF65-F5344CB8AC3E}">
        <p14:creationId xmlns:p14="http://schemas.microsoft.com/office/powerpoint/2010/main" val="22211905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67FF279-1686-457C-8553-98E343E386E3}"/>
              </a:ext>
            </a:extLst>
          </p:cNvPr>
          <p:cNvGrpSpPr/>
          <p:nvPr/>
        </p:nvGrpSpPr>
        <p:grpSpPr>
          <a:xfrm>
            <a:off x="99314" y="0"/>
            <a:ext cx="11993372" cy="6857999"/>
            <a:chOff x="1210962" y="879389"/>
            <a:chExt cx="9922476" cy="5251621"/>
          </a:xfrm>
        </p:grpSpPr>
        <p:sp>
          <p:nvSpPr>
            <p:cNvPr id="4" name="矩形 3">
              <a:extLst>
                <a:ext uri="{FF2B5EF4-FFF2-40B4-BE49-F238E27FC236}">
                  <a16:creationId xmlns:a16="http://schemas.microsoft.com/office/drawing/2014/main" id="{47C11596-29C2-4649-AA7E-8C1DE424FBB1}"/>
                </a:ext>
              </a:extLst>
            </p:cNvPr>
            <p:cNvSpPr/>
            <p:nvPr/>
          </p:nvSpPr>
          <p:spPr>
            <a:xfrm>
              <a:off x="1210962" y="879389"/>
              <a:ext cx="9922476" cy="5251621"/>
            </a:xfrm>
            <a:prstGeom prst="rect">
              <a:avLst/>
            </a:pr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3C76091-FC89-41C7-86C7-A7382D49A82F}"/>
                </a:ext>
              </a:extLst>
            </p:cNvPr>
            <p:cNvSpPr/>
            <p:nvPr/>
          </p:nvSpPr>
          <p:spPr>
            <a:xfrm>
              <a:off x="1363362" y="1034878"/>
              <a:ext cx="9617676" cy="4940643"/>
            </a:xfrm>
            <a:prstGeom prst="rect">
              <a:avLst/>
            </a:pr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a:extLst>
              <a:ext uri="{FF2B5EF4-FFF2-40B4-BE49-F238E27FC236}">
                <a16:creationId xmlns:a16="http://schemas.microsoft.com/office/drawing/2014/main" id="{F24EA388-6A87-488F-B302-2E5E331728C5}"/>
              </a:ext>
            </a:extLst>
          </p:cNvPr>
          <p:cNvGrpSpPr/>
          <p:nvPr/>
        </p:nvGrpSpPr>
        <p:grpSpPr>
          <a:xfrm>
            <a:off x="99314" y="188092"/>
            <a:ext cx="11849467" cy="6309000"/>
            <a:chOff x="99314" y="188092"/>
            <a:chExt cx="11849467" cy="6309000"/>
          </a:xfrm>
        </p:grpSpPr>
        <p:grpSp>
          <p:nvGrpSpPr>
            <p:cNvPr id="23" name="组合 22">
              <a:extLst>
                <a:ext uri="{FF2B5EF4-FFF2-40B4-BE49-F238E27FC236}">
                  <a16:creationId xmlns:a16="http://schemas.microsoft.com/office/drawing/2014/main" id="{5E974104-2EA9-478B-A9E6-2B337AD118DC}"/>
                </a:ext>
              </a:extLst>
            </p:cNvPr>
            <p:cNvGrpSpPr/>
            <p:nvPr/>
          </p:nvGrpSpPr>
          <p:grpSpPr>
            <a:xfrm flipH="1" flipV="1">
              <a:off x="9971389" y="5609440"/>
              <a:ext cx="1977392" cy="887652"/>
              <a:chOff x="2094874" y="1203768"/>
              <a:chExt cx="5240257" cy="2691860"/>
            </a:xfrm>
          </p:grpSpPr>
          <p:sp>
            <p:nvSpPr>
              <p:cNvPr id="27" name="Freeform 4">
                <a:extLst>
                  <a:ext uri="{FF2B5EF4-FFF2-40B4-BE49-F238E27FC236}">
                    <a16:creationId xmlns:a16="http://schemas.microsoft.com/office/drawing/2014/main" id="{C9BE6BA4-039B-4331-AF8F-8B0C07AAA857}"/>
                  </a:ext>
                </a:extLst>
              </p:cNvPr>
              <p:cNvSpPr/>
              <p:nvPr/>
            </p:nvSpPr>
            <p:spPr>
              <a:xfrm>
                <a:off x="2094874"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28" name="Freeform 4">
                <a:extLst>
                  <a:ext uri="{FF2B5EF4-FFF2-40B4-BE49-F238E27FC236}">
                    <a16:creationId xmlns:a16="http://schemas.microsoft.com/office/drawing/2014/main" id="{50E7A5B2-8C22-4977-8C61-261E05288FAD}"/>
                  </a:ext>
                </a:extLst>
              </p:cNvPr>
              <p:cNvSpPr/>
              <p:nvPr/>
            </p:nvSpPr>
            <p:spPr>
              <a:xfrm>
                <a:off x="2293573"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grpSp>
        <p:grpSp>
          <p:nvGrpSpPr>
            <p:cNvPr id="30" name="组合 29">
              <a:extLst>
                <a:ext uri="{FF2B5EF4-FFF2-40B4-BE49-F238E27FC236}">
                  <a16:creationId xmlns:a16="http://schemas.microsoft.com/office/drawing/2014/main" id="{9E8944BB-ABC5-4468-A567-FB83C2FA69C9}"/>
                </a:ext>
              </a:extLst>
            </p:cNvPr>
            <p:cNvGrpSpPr/>
            <p:nvPr/>
          </p:nvGrpSpPr>
          <p:grpSpPr>
            <a:xfrm>
              <a:off x="99314" y="188092"/>
              <a:ext cx="1977392" cy="887652"/>
              <a:chOff x="2094874" y="1203768"/>
              <a:chExt cx="5240257" cy="2691860"/>
            </a:xfrm>
          </p:grpSpPr>
          <p:sp>
            <p:nvSpPr>
              <p:cNvPr id="31" name="Freeform 4">
                <a:extLst>
                  <a:ext uri="{FF2B5EF4-FFF2-40B4-BE49-F238E27FC236}">
                    <a16:creationId xmlns:a16="http://schemas.microsoft.com/office/drawing/2014/main" id="{B664E5DC-3B45-48C9-BB3D-57E0F466A69B}"/>
                  </a:ext>
                </a:extLst>
              </p:cNvPr>
              <p:cNvSpPr/>
              <p:nvPr/>
            </p:nvSpPr>
            <p:spPr>
              <a:xfrm>
                <a:off x="2094874"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32" name="Freeform 4">
                <a:extLst>
                  <a:ext uri="{FF2B5EF4-FFF2-40B4-BE49-F238E27FC236}">
                    <a16:creationId xmlns:a16="http://schemas.microsoft.com/office/drawing/2014/main" id="{1C327EAF-545B-4BF3-8BB8-22365728B655}"/>
                  </a:ext>
                </a:extLst>
              </p:cNvPr>
              <p:cNvSpPr/>
              <p:nvPr/>
            </p:nvSpPr>
            <p:spPr>
              <a:xfrm>
                <a:off x="2293573"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grpSp>
      </p:grpSp>
      <p:sp>
        <p:nvSpPr>
          <p:cNvPr id="14" name="文本框 13">
            <a:extLst>
              <a:ext uri="{FF2B5EF4-FFF2-40B4-BE49-F238E27FC236}">
                <a16:creationId xmlns:a16="http://schemas.microsoft.com/office/drawing/2014/main" id="{C96272C4-70C6-458A-B64E-159534FC31C9}"/>
              </a:ext>
            </a:extLst>
          </p:cNvPr>
          <p:cNvSpPr txBox="1"/>
          <p:nvPr/>
        </p:nvSpPr>
        <p:spPr>
          <a:xfrm>
            <a:off x="283521" y="360908"/>
            <a:ext cx="11590282" cy="5693866"/>
          </a:xfrm>
          <a:prstGeom prst="rect">
            <a:avLst/>
          </a:prstGeom>
          <a:noFill/>
        </p:spPr>
        <p:txBody>
          <a:bodyPr wrap="square">
            <a:spAutoFit/>
          </a:bodyPr>
          <a:lstStyle/>
          <a:p>
            <a:r>
              <a:rPr lang="en-US" altLang="zh-CN" sz="2800" dirty="0"/>
              <a:t>      </a:t>
            </a:r>
            <a:r>
              <a:rPr lang="en-US" altLang="zh-CN" sz="2800" dirty="0">
                <a:latin typeface="Times New Roman" panose="02020603050405020304" pitchFamily="18" charset="0"/>
                <a:cs typeface="Times New Roman" panose="02020603050405020304" pitchFamily="18" charset="0"/>
              </a:rPr>
              <a:t>Terrified</a:t>
            </a:r>
            <a:r>
              <a:rPr lang="zh-CN" altLang="en-US" sz="2800"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Elli and I tried all the bear defense actions we knew. We yelled at the bear</a:t>
            </a:r>
            <a:r>
              <a:rPr lang="zh-CN" altLang="en-US" sz="2800"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hit pots hard</a:t>
            </a:r>
            <a:r>
              <a:rPr lang="zh-CN" altLang="en-US" sz="2800"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and fired blank shotgun shells into the air. Sometimes loud </a:t>
            </a:r>
            <a:r>
              <a:rPr lang="en-US" altLang="zh-CN" sz="2800" u="sng" dirty="0">
                <a:latin typeface="Times New Roman" panose="02020603050405020304" pitchFamily="18" charset="0"/>
                <a:cs typeface="Times New Roman" panose="02020603050405020304" pitchFamily="18" charset="0"/>
              </a:rPr>
              <a:t>noises</a:t>
            </a:r>
            <a:r>
              <a:rPr lang="en-US" altLang="zh-CN" sz="2800" dirty="0">
                <a:latin typeface="Times New Roman" panose="02020603050405020304" pitchFamily="18" charset="0"/>
                <a:cs typeface="Times New Roman" panose="02020603050405020304" pitchFamily="18" charset="0"/>
              </a:rPr>
              <a:t> like these will scare bears off. Not this polar bear though-he just kept trying to tear down the fence with his massive paws</a:t>
            </a:r>
            <a:r>
              <a:rPr lang="zh-CN" altLang="en-US" sz="2800" dirty="0">
                <a:latin typeface="Times New Roman" panose="02020603050405020304" pitchFamily="18" charset="0"/>
                <a:cs typeface="Times New Roman" panose="02020603050405020304" pitchFamily="18" charset="0"/>
              </a:rPr>
              <a:t>（爪子）</a:t>
            </a:r>
            <a:r>
              <a:rPr lang="en-US" altLang="zh-CN" sz="2800" dirty="0">
                <a:latin typeface="Times New Roman" panose="02020603050405020304" pitchFamily="18" charset="0"/>
                <a:cs typeface="Times New Roman" panose="02020603050405020304" pitchFamily="18" charset="0"/>
              </a:rPr>
              <a:t>. </a:t>
            </a:r>
          </a:p>
          <a:p>
            <a:r>
              <a:rPr lang="en-US" altLang="zh-CN" sz="2800" dirty="0">
                <a:latin typeface="Times New Roman" panose="02020603050405020304" pitchFamily="18" charset="0"/>
                <a:cs typeface="Times New Roman" panose="02020603050405020304" pitchFamily="18" charset="0"/>
              </a:rPr>
              <a:t>      I radioed the camp manager for help. He told me a helicopter was on its way</a:t>
            </a:r>
            <a:r>
              <a:rPr lang="zh-CN" altLang="en-US" sz="2800"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but it would be 30 minutes before it arrived. Making the best of this close encounter</a:t>
            </a:r>
            <a:r>
              <a:rPr lang="zh-CN" altLang="en-US" sz="2800" dirty="0">
                <a:latin typeface="Times New Roman" panose="02020603050405020304" pitchFamily="18" charset="0"/>
                <a:cs typeface="Times New Roman" panose="02020603050405020304" pitchFamily="18" charset="0"/>
              </a:rPr>
              <a:t>（相遇），</a:t>
            </a:r>
            <a:r>
              <a:rPr lang="en-US" altLang="zh-CN" sz="2800" dirty="0">
                <a:latin typeface="Times New Roman" panose="02020603050405020304" pitchFamily="18" charset="0"/>
                <a:cs typeface="Times New Roman" panose="02020603050405020304" pitchFamily="18" charset="0"/>
              </a:rPr>
              <a:t>I took some pictures of the bear. </a:t>
            </a:r>
          </a:p>
          <a:p>
            <a:r>
              <a:rPr lang="en-US" altLang="zh-CN" sz="2800" dirty="0">
                <a:latin typeface="Times New Roman" panose="02020603050405020304" pitchFamily="18" charset="0"/>
                <a:cs typeface="Times New Roman" panose="02020603050405020304" pitchFamily="18" charset="0"/>
              </a:rPr>
              <a:t>      Elli and I feared the fence wouldn't last through 30 more minutes of the bear's punishment. The camp manager suggested I use pepper </a:t>
            </a:r>
            <a:r>
              <a:rPr lang="en-US" altLang="zh-CN" sz="2800" u="sng" dirty="0">
                <a:latin typeface="Times New Roman" panose="02020603050405020304" pitchFamily="18" charset="0"/>
                <a:cs typeface="Times New Roman" panose="02020603050405020304" pitchFamily="18" charset="0"/>
              </a:rPr>
              <a:t>spray</a:t>
            </a:r>
            <a:r>
              <a:rPr lang="en-US" altLang="zh-CN" sz="2800" dirty="0">
                <a:latin typeface="Times New Roman" panose="02020603050405020304" pitchFamily="18" charset="0"/>
                <a:cs typeface="Times New Roman" panose="02020603050405020304" pitchFamily="18" charset="0"/>
              </a:rPr>
              <a:t>. The spray burns the bears' eyes</a:t>
            </a:r>
            <a:r>
              <a:rPr lang="zh-CN" altLang="en-US" sz="2800"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but doesn't hurt them. So I approached our uninvited guest slowly and</a:t>
            </a:r>
            <a:r>
              <a:rPr lang="zh-CN" altLang="en-US" sz="2800"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through the fence</a:t>
            </a:r>
            <a:r>
              <a:rPr lang="zh-CN" altLang="en-US" sz="2800"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sprayed him in the face. With an angry roar</a:t>
            </a:r>
            <a:r>
              <a:rPr lang="zh-CN" altLang="en-US" sz="2800" dirty="0">
                <a:latin typeface="Times New Roman" panose="02020603050405020304" pitchFamily="18" charset="0"/>
                <a:cs typeface="Times New Roman" panose="02020603050405020304" pitchFamily="18" charset="0"/>
              </a:rPr>
              <a:t>（吼叫），</a:t>
            </a:r>
            <a:r>
              <a:rPr lang="en-US" altLang="zh-CN" sz="2800" dirty="0">
                <a:latin typeface="Times New Roman" panose="02020603050405020304" pitchFamily="18" charset="0"/>
                <a:cs typeface="Times New Roman" panose="02020603050405020304" pitchFamily="18" charset="0"/>
              </a:rPr>
              <a:t>the bear </a:t>
            </a:r>
            <a:r>
              <a:rPr lang="en-US" altLang="zh-CN" sz="2800" u="sng" dirty="0">
                <a:latin typeface="Times New Roman" panose="02020603050405020304" pitchFamily="18" charset="0"/>
                <a:cs typeface="Times New Roman" panose="02020603050405020304" pitchFamily="18" charset="0"/>
              </a:rPr>
              <a:t>ran</a:t>
            </a:r>
            <a:r>
              <a:rPr lang="en-US" altLang="zh-CN" sz="2800" dirty="0">
                <a:latin typeface="Times New Roman" panose="02020603050405020304" pitchFamily="18" charset="0"/>
                <a:cs typeface="Times New Roman" panose="02020603050405020304" pitchFamily="18" charset="0"/>
              </a:rPr>
              <a:t> to the lake to wash his eyes.</a:t>
            </a:r>
          </a:p>
          <a:p>
            <a:pPr algn="just"/>
            <a:r>
              <a:rPr lang="en-US" altLang="zh-CN" sz="2800" dirty="0"/>
              <a:t> </a:t>
            </a:r>
          </a:p>
        </p:txBody>
      </p:sp>
    </p:spTree>
    <p:extLst>
      <p:ext uri="{BB962C8B-B14F-4D97-AF65-F5344CB8AC3E}">
        <p14:creationId xmlns:p14="http://schemas.microsoft.com/office/powerpoint/2010/main" val="12331325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67FF279-1686-457C-8553-98E343E386E3}"/>
              </a:ext>
            </a:extLst>
          </p:cNvPr>
          <p:cNvGrpSpPr/>
          <p:nvPr/>
        </p:nvGrpSpPr>
        <p:grpSpPr>
          <a:xfrm>
            <a:off x="99314" y="0"/>
            <a:ext cx="11993372" cy="6857999"/>
            <a:chOff x="1210962" y="879389"/>
            <a:chExt cx="9922476" cy="5251621"/>
          </a:xfrm>
        </p:grpSpPr>
        <p:sp>
          <p:nvSpPr>
            <p:cNvPr id="4" name="矩形 3">
              <a:extLst>
                <a:ext uri="{FF2B5EF4-FFF2-40B4-BE49-F238E27FC236}">
                  <a16:creationId xmlns:a16="http://schemas.microsoft.com/office/drawing/2014/main" id="{47C11596-29C2-4649-AA7E-8C1DE424FBB1}"/>
                </a:ext>
              </a:extLst>
            </p:cNvPr>
            <p:cNvSpPr/>
            <p:nvPr/>
          </p:nvSpPr>
          <p:spPr>
            <a:xfrm>
              <a:off x="1210962" y="879389"/>
              <a:ext cx="9922476" cy="5251621"/>
            </a:xfrm>
            <a:prstGeom prst="rect">
              <a:avLst/>
            </a:pr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3C76091-FC89-41C7-86C7-A7382D49A82F}"/>
                </a:ext>
              </a:extLst>
            </p:cNvPr>
            <p:cNvSpPr/>
            <p:nvPr/>
          </p:nvSpPr>
          <p:spPr>
            <a:xfrm>
              <a:off x="1363362" y="1034878"/>
              <a:ext cx="9617676" cy="4940643"/>
            </a:xfrm>
            <a:prstGeom prst="rect">
              <a:avLst/>
            </a:pr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a:extLst>
              <a:ext uri="{FF2B5EF4-FFF2-40B4-BE49-F238E27FC236}">
                <a16:creationId xmlns:a16="http://schemas.microsoft.com/office/drawing/2014/main" id="{F24EA388-6A87-488F-B302-2E5E331728C5}"/>
              </a:ext>
            </a:extLst>
          </p:cNvPr>
          <p:cNvGrpSpPr/>
          <p:nvPr/>
        </p:nvGrpSpPr>
        <p:grpSpPr>
          <a:xfrm>
            <a:off x="99314" y="188092"/>
            <a:ext cx="11849467" cy="6309000"/>
            <a:chOff x="99314" y="188092"/>
            <a:chExt cx="11849467" cy="6309000"/>
          </a:xfrm>
        </p:grpSpPr>
        <p:grpSp>
          <p:nvGrpSpPr>
            <p:cNvPr id="23" name="组合 22">
              <a:extLst>
                <a:ext uri="{FF2B5EF4-FFF2-40B4-BE49-F238E27FC236}">
                  <a16:creationId xmlns:a16="http://schemas.microsoft.com/office/drawing/2014/main" id="{5E974104-2EA9-478B-A9E6-2B337AD118DC}"/>
                </a:ext>
              </a:extLst>
            </p:cNvPr>
            <p:cNvGrpSpPr/>
            <p:nvPr/>
          </p:nvGrpSpPr>
          <p:grpSpPr>
            <a:xfrm flipH="1" flipV="1">
              <a:off x="9971389" y="5609440"/>
              <a:ext cx="1977392" cy="887652"/>
              <a:chOff x="2094874" y="1203768"/>
              <a:chExt cx="5240257" cy="2691860"/>
            </a:xfrm>
          </p:grpSpPr>
          <p:sp>
            <p:nvSpPr>
              <p:cNvPr id="27" name="Freeform 4">
                <a:extLst>
                  <a:ext uri="{FF2B5EF4-FFF2-40B4-BE49-F238E27FC236}">
                    <a16:creationId xmlns:a16="http://schemas.microsoft.com/office/drawing/2014/main" id="{C9BE6BA4-039B-4331-AF8F-8B0C07AAA857}"/>
                  </a:ext>
                </a:extLst>
              </p:cNvPr>
              <p:cNvSpPr/>
              <p:nvPr/>
            </p:nvSpPr>
            <p:spPr>
              <a:xfrm>
                <a:off x="2094874"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28" name="Freeform 4">
                <a:extLst>
                  <a:ext uri="{FF2B5EF4-FFF2-40B4-BE49-F238E27FC236}">
                    <a16:creationId xmlns:a16="http://schemas.microsoft.com/office/drawing/2014/main" id="{50E7A5B2-8C22-4977-8C61-261E05288FAD}"/>
                  </a:ext>
                </a:extLst>
              </p:cNvPr>
              <p:cNvSpPr/>
              <p:nvPr/>
            </p:nvSpPr>
            <p:spPr>
              <a:xfrm>
                <a:off x="2293573"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grpSp>
        <p:grpSp>
          <p:nvGrpSpPr>
            <p:cNvPr id="30" name="组合 29">
              <a:extLst>
                <a:ext uri="{FF2B5EF4-FFF2-40B4-BE49-F238E27FC236}">
                  <a16:creationId xmlns:a16="http://schemas.microsoft.com/office/drawing/2014/main" id="{9E8944BB-ABC5-4468-A567-FB83C2FA69C9}"/>
                </a:ext>
              </a:extLst>
            </p:cNvPr>
            <p:cNvGrpSpPr/>
            <p:nvPr/>
          </p:nvGrpSpPr>
          <p:grpSpPr>
            <a:xfrm>
              <a:off x="99314" y="188092"/>
              <a:ext cx="1977392" cy="887652"/>
              <a:chOff x="2094874" y="1203768"/>
              <a:chExt cx="5240257" cy="2691860"/>
            </a:xfrm>
          </p:grpSpPr>
          <p:sp>
            <p:nvSpPr>
              <p:cNvPr id="31" name="Freeform 4">
                <a:extLst>
                  <a:ext uri="{FF2B5EF4-FFF2-40B4-BE49-F238E27FC236}">
                    <a16:creationId xmlns:a16="http://schemas.microsoft.com/office/drawing/2014/main" id="{B664E5DC-3B45-48C9-BB3D-57E0F466A69B}"/>
                  </a:ext>
                </a:extLst>
              </p:cNvPr>
              <p:cNvSpPr/>
              <p:nvPr/>
            </p:nvSpPr>
            <p:spPr>
              <a:xfrm>
                <a:off x="2094874"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32" name="Freeform 4">
                <a:extLst>
                  <a:ext uri="{FF2B5EF4-FFF2-40B4-BE49-F238E27FC236}">
                    <a16:creationId xmlns:a16="http://schemas.microsoft.com/office/drawing/2014/main" id="{1C327EAF-545B-4BF3-8BB8-22365728B655}"/>
                  </a:ext>
                </a:extLst>
              </p:cNvPr>
              <p:cNvSpPr/>
              <p:nvPr/>
            </p:nvSpPr>
            <p:spPr>
              <a:xfrm>
                <a:off x="2293573" y="1203768"/>
                <a:ext cx="5041558" cy="2691860"/>
              </a:xfrm>
              <a:custGeom>
                <a:avLst/>
                <a:gdLst/>
                <a:ahLst/>
                <a:cxnLst/>
                <a:rect l="0" t="0" r="0" b="0"/>
                <a:pathLst>
                  <a:path w="5041558" h="3608174">
                    <a:moveTo>
                      <a:pt x="5041557" y="0"/>
                    </a:moveTo>
                    <a:lnTo>
                      <a:pt x="1745027" y="0"/>
                    </a:lnTo>
                    <a:cubicBezTo>
                      <a:pt x="1566179" y="0"/>
                      <a:pt x="1421027" y="145152"/>
                      <a:pt x="1421027" y="324000"/>
                    </a:cubicBezTo>
                    <a:lnTo>
                      <a:pt x="1421027" y="392692"/>
                    </a:lnTo>
                    <a:cubicBezTo>
                      <a:pt x="1421027" y="571540"/>
                      <a:pt x="1566179" y="716692"/>
                      <a:pt x="1745027" y="716692"/>
                    </a:cubicBezTo>
                    <a:lnTo>
                      <a:pt x="3988508" y="716692"/>
                    </a:lnTo>
                    <a:cubicBezTo>
                      <a:pt x="4167356" y="716692"/>
                      <a:pt x="4312508" y="861844"/>
                      <a:pt x="4312508" y="1040692"/>
                    </a:cubicBezTo>
                    <a:lnTo>
                      <a:pt x="4312508" y="1158811"/>
                    </a:lnTo>
                    <a:cubicBezTo>
                      <a:pt x="4312508" y="1337659"/>
                      <a:pt x="4167356" y="1482811"/>
                      <a:pt x="3988508" y="1482811"/>
                    </a:cubicBezTo>
                    <a:lnTo>
                      <a:pt x="324000" y="1482811"/>
                    </a:lnTo>
                    <a:cubicBezTo>
                      <a:pt x="145152" y="1482811"/>
                      <a:pt x="0" y="1627963"/>
                      <a:pt x="0" y="1806811"/>
                    </a:cubicBezTo>
                    <a:lnTo>
                      <a:pt x="0" y="1875503"/>
                    </a:lnTo>
                    <a:cubicBezTo>
                      <a:pt x="0" y="2054351"/>
                      <a:pt x="145152" y="2199503"/>
                      <a:pt x="324000" y="2199503"/>
                    </a:cubicBezTo>
                    <a:lnTo>
                      <a:pt x="2555125" y="2199503"/>
                    </a:lnTo>
                    <a:cubicBezTo>
                      <a:pt x="2733973" y="2199503"/>
                      <a:pt x="2879125" y="2344655"/>
                      <a:pt x="2879125" y="2523503"/>
                    </a:cubicBezTo>
                    <a:lnTo>
                      <a:pt x="2879125" y="2567481"/>
                    </a:lnTo>
                    <a:cubicBezTo>
                      <a:pt x="2879125" y="2746329"/>
                      <a:pt x="2733973" y="2891481"/>
                      <a:pt x="2555125" y="2891481"/>
                    </a:cubicBezTo>
                    <a:lnTo>
                      <a:pt x="1053049" y="2891481"/>
                    </a:lnTo>
                    <a:cubicBezTo>
                      <a:pt x="874201" y="2891481"/>
                      <a:pt x="729049" y="3036633"/>
                      <a:pt x="729049" y="3215481"/>
                    </a:cubicBezTo>
                    <a:lnTo>
                      <a:pt x="729049" y="3284173"/>
                    </a:lnTo>
                    <a:cubicBezTo>
                      <a:pt x="729049" y="3463021"/>
                      <a:pt x="874201" y="3608173"/>
                      <a:pt x="1053049" y="3608173"/>
                    </a:cubicBezTo>
                    <a:lnTo>
                      <a:pt x="2187146" y="3608173"/>
                    </a:lnTo>
                  </a:path>
                </a:pathLst>
              </a:custGeom>
              <a:noFill/>
              <a:ln>
                <a:solidFill>
                  <a:srgbClr val="FBBFC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grpSp>
      </p:grpSp>
      <p:sp>
        <p:nvSpPr>
          <p:cNvPr id="14" name="文本框 13">
            <a:extLst>
              <a:ext uri="{FF2B5EF4-FFF2-40B4-BE49-F238E27FC236}">
                <a16:creationId xmlns:a16="http://schemas.microsoft.com/office/drawing/2014/main" id="{C96272C4-70C6-458A-B64E-159534FC31C9}"/>
              </a:ext>
            </a:extLst>
          </p:cNvPr>
          <p:cNvSpPr txBox="1"/>
          <p:nvPr/>
        </p:nvSpPr>
        <p:spPr>
          <a:xfrm>
            <a:off x="283521" y="360908"/>
            <a:ext cx="11590282" cy="5693866"/>
          </a:xfrm>
          <a:prstGeom prst="rect">
            <a:avLst/>
          </a:prstGeom>
          <a:noFill/>
        </p:spPr>
        <p:txBody>
          <a:bodyPr wrap="square">
            <a:spAutoFit/>
          </a:bodyPr>
          <a:lstStyle/>
          <a:p>
            <a:pPr algn="just"/>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注意：</a:t>
            </a:r>
            <a:endPar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1. </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所续写短文的词数应为</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150</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左右；</a:t>
            </a:r>
            <a:endPar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2. </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至少使用</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5</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个短文中标有下划线的关键词语；</a:t>
            </a:r>
            <a:endPar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3. </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续写部分分为两段，每段的开头语已为你写好；</a:t>
            </a:r>
            <a:endPar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4. </a:t>
            </a:r>
            <a:r>
              <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续写完成后，请用下划线标出你所使用的关键词语。</a:t>
            </a:r>
            <a:endPar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en-US" altLang="zh-CN" sz="2800" dirty="0"/>
          </a:p>
          <a:p>
            <a:pPr algn="just"/>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Para 1 . </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等线" panose="02010600030101010101" pitchFamily="2" charset="-122"/>
                <a:cs typeface="Times New Roman" panose="02020603050405020304" pitchFamily="18" charset="0"/>
              </a:rPr>
              <a:t>       A few minutes later , the bear headed back to our camp. </a:t>
            </a:r>
            <a:r>
              <a:rPr lang="en-US" altLang="zh-CN" sz="2800" dirty="0">
                <a:latin typeface="Times New Roman" panose="02020603050405020304" pitchFamily="18" charset="0"/>
                <a:ea typeface="等线" panose="02010600030101010101" pitchFamily="2" charset="-122"/>
                <a:cs typeface="Times New Roman" panose="02020603050405020304" pitchFamily="18" charset="0"/>
              </a:rPr>
              <a:t>_______________</a:t>
            </a:r>
          </a:p>
          <a:p>
            <a:r>
              <a:rPr lang="en-US" altLang="zh-CN" sz="2800" u="sng" dirty="0">
                <a:effectLst/>
                <a:latin typeface="Times New Roman" panose="02020603050405020304" pitchFamily="18" charset="0"/>
                <a:ea typeface="等线" panose="02010600030101010101" pitchFamily="2" charset="-122"/>
                <a:cs typeface="Times New Roman" panose="02020603050405020304" pitchFamily="18" charset="0"/>
              </a:rPr>
              <a:t>________________________________________________________________ </a:t>
            </a:r>
            <a:endParaRPr lang="en-US" altLang="zh-CN" sz="2800" u="sng" dirty="0">
              <a:latin typeface="Times New Roman" panose="02020603050405020304" pitchFamily="18" charset="0"/>
              <a:ea typeface="等线" panose="02010600030101010101" pitchFamily="2" charset="-122"/>
              <a:cs typeface="Times New Roman" panose="02020603050405020304" pitchFamily="18" charset="0"/>
            </a:endParaRPr>
          </a:p>
          <a:p>
            <a:pPr algn="just"/>
            <a:endPar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Para 2. </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等线" panose="02010600030101010101" pitchFamily="2" charset="-122"/>
                <a:cs typeface="Times New Roman" panose="02020603050405020304" pitchFamily="18" charset="0"/>
              </a:rPr>
              <a:t>      At that very moment , the helicopter arrived . ________________________</a:t>
            </a:r>
          </a:p>
          <a:p>
            <a:r>
              <a:rPr lang="en-US" altLang="zh-CN" sz="2800" u="sng" dirty="0">
                <a:latin typeface="Times New Roman" panose="02020603050405020304" pitchFamily="18" charset="0"/>
                <a:ea typeface="等线" panose="02010600030101010101" pitchFamily="2" charset="-122"/>
                <a:cs typeface="Times New Roman" panose="02020603050405020304" pitchFamily="18" charset="0"/>
              </a:rPr>
              <a:t>________________________________________________________________</a:t>
            </a:r>
            <a:r>
              <a:rPr lang="en-US" altLang="zh-CN" sz="2800" u="sng" dirty="0">
                <a:effectLst/>
                <a:latin typeface="Times New Roman" panose="02020603050405020304" pitchFamily="18" charset="0"/>
                <a:ea typeface="等线" panose="02010600030101010101" pitchFamily="2" charset="-122"/>
                <a:cs typeface="Times New Roman" panose="02020603050405020304" pitchFamily="18" charset="0"/>
              </a:rPr>
              <a:t>         </a:t>
            </a:r>
            <a:endParaRPr lang="en-US" altLang="zh-CN" sz="2800"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FDAF0F9A-7304-42EE-81EF-7AA554E8E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760579" y="21914"/>
            <a:ext cx="3429000" cy="3385171"/>
          </a:xfrm>
          <a:prstGeom prst="rect">
            <a:avLst/>
          </a:prstGeom>
        </p:spPr>
      </p:pic>
    </p:spTree>
    <p:extLst>
      <p:ext uri="{BB962C8B-B14F-4D97-AF65-F5344CB8AC3E}">
        <p14:creationId xmlns:p14="http://schemas.microsoft.com/office/powerpoint/2010/main" val="6416829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2" presetClass="entr" presetSubtype="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C08C2A1-23B6-4538-A3F1-4137CD1526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5544" y="3604437"/>
            <a:ext cx="3626456" cy="3253563"/>
          </a:xfrm>
          <a:prstGeom prst="rect">
            <a:avLst/>
          </a:prstGeom>
        </p:spPr>
      </p:pic>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a:stretch>
            <a:fillRect/>
          </a:stretch>
        </p:blipFill>
        <p:spPr>
          <a:xfrm>
            <a:off x="0" y="7338864"/>
            <a:ext cx="487363" cy="487363"/>
          </a:xfrm>
          <a:prstGeom prst="rect">
            <a:avLst/>
          </a:prstGeom>
        </p:spPr>
      </p:pic>
      <p:sp>
        <p:nvSpPr>
          <p:cNvPr id="5" name="矩形 4">
            <a:extLst>
              <a:ext uri="{FF2B5EF4-FFF2-40B4-BE49-F238E27FC236}">
                <a16:creationId xmlns:a16="http://schemas.microsoft.com/office/drawing/2014/main" id="{2CC93047-1308-4026-BA79-276D1843AC97}"/>
              </a:ext>
            </a:extLst>
          </p:cNvPr>
          <p:cNvSpPr/>
          <p:nvPr/>
        </p:nvSpPr>
        <p:spPr>
          <a:xfrm>
            <a:off x="658771" y="165131"/>
            <a:ext cx="9987458" cy="954107"/>
          </a:xfrm>
          <a:prstGeom prst="rect">
            <a:avLst/>
          </a:prstGeom>
          <a:noFill/>
        </p:spPr>
        <p:txBody>
          <a:bodyPr wrap="square" lIns="91440" tIns="45720" rIns="91440" bIns="45720">
            <a:spAutoFit/>
          </a:bodyPr>
          <a:lstStyle/>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自然式结尾：即用事情的结果作为文章的结尾</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事物叙述完了</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p>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文章随之结尾</a:t>
            </a:r>
            <a:r>
              <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t>
            </a:r>
            <a:endParaRPr lang="zh-CN" altLang="en-US" sz="28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6" name="文本框 5">
            <a:extLst>
              <a:ext uri="{FF2B5EF4-FFF2-40B4-BE49-F238E27FC236}">
                <a16:creationId xmlns:a16="http://schemas.microsoft.com/office/drawing/2014/main" id="{D73B4B45-2677-4033-A303-2ACF15F3EA9F}"/>
              </a:ext>
            </a:extLst>
          </p:cNvPr>
          <p:cNvSpPr txBox="1"/>
          <p:nvPr/>
        </p:nvSpPr>
        <p:spPr>
          <a:xfrm>
            <a:off x="487363" y="1034178"/>
            <a:ext cx="1091073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高考链接</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---2020</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月浙江高考读后续写</a:t>
            </a:r>
            <a:endPar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结尾：</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that very moment, the helicopter arrived. 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 resembled a bright light sparking our life. Several persons jumped out of the helicopter with specialized clothes which were able to defend against the bear in case of being hunted. They went across the </a:t>
            </a:r>
            <a:r>
              <a:rPr lang="en-US" altLang="zh-CN" sz="2800"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fence</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running</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to the bear. The bear was put into a cage. With the assistance of them, </a:t>
            </a:r>
            <a:r>
              <a:rPr lang="en-US" altLang="zh-CN" sz="2800" u="sng"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Elli</a:t>
            </a: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and I were saved.  </a:t>
            </a:r>
            <a:r>
              <a:rPr lang="zh-CN" altLang="en-US"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800475FC-18E3-4A72-A63A-F3AF8A2C6B69}"/>
              </a:ext>
            </a:extLst>
          </p:cNvPr>
          <p:cNvSpPr txBox="1"/>
          <p:nvPr/>
        </p:nvSpPr>
        <p:spPr>
          <a:xfrm>
            <a:off x="487363" y="4152122"/>
            <a:ext cx="8431619" cy="954107"/>
          </a:xfrm>
          <a:prstGeom prst="rect">
            <a:avLst/>
          </a:prstGeom>
          <a:noFill/>
        </p:spPr>
        <p:txBody>
          <a:bodyPr wrap="square" rtlCol="0">
            <a:spAutoFit/>
          </a:bodyPr>
          <a:lstStyle/>
          <a:p>
            <a:r>
              <a:rPr lang="zh-CN" altLang="en-US" sz="2800" dirty="0">
                <a:solidFill>
                  <a:srgbClr val="FF0000"/>
                </a:solidFill>
              </a:rPr>
              <a:t>点评</a:t>
            </a:r>
            <a:r>
              <a:rPr lang="zh-CN" altLang="en-US" sz="2800" dirty="0"/>
              <a:t>：根据故事的情节自然发展，简单、自然，没有套话和空话， 只要把事情讲清楚就可以了。</a:t>
            </a:r>
          </a:p>
        </p:txBody>
      </p:sp>
    </p:spTree>
    <p:extLst>
      <p:ext uri="{BB962C8B-B14F-4D97-AF65-F5344CB8AC3E}">
        <p14:creationId xmlns:p14="http://schemas.microsoft.com/office/powerpoint/2010/main" val="37078895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hold" display="0">
                  <p:stCondLst>
                    <p:cond delay="indefinite"/>
                  </p:stCondLst>
                  <p:endCondLst>
                    <p:cond evt="onStopAudio" delay="0">
                      <p:tgtEl>
                        <p:sldTgt/>
                      </p:tgtEl>
                    </p:cond>
                  </p:endCondLst>
                </p:cTn>
                <p:tgtEl>
                  <p:spTgt spid="14"/>
                </p:tgtEl>
              </p:cMediaNode>
            </p:audio>
          </p:childTnLst>
        </p:cTn>
      </p:par>
    </p:tnLst>
    <p:bldLst>
      <p:bldP spid="6"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俏春风">
            <a:hlinkClick r:id="" action="ppaction://media"/>
            <a:extLst>
              <a:ext uri="{FF2B5EF4-FFF2-40B4-BE49-F238E27FC236}">
                <a16:creationId xmlns:a16="http://schemas.microsoft.com/office/drawing/2014/main" id="{2A832513-CCB4-453B-A80B-4E9FE54A1831}"/>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0" y="7338864"/>
            <a:ext cx="487363" cy="487363"/>
          </a:xfrm>
          <a:prstGeom prst="rect">
            <a:avLst/>
          </a:prstGeom>
        </p:spPr>
      </p:pic>
      <p:pic>
        <p:nvPicPr>
          <p:cNvPr id="2" name="图片 1">
            <a:extLst>
              <a:ext uri="{FF2B5EF4-FFF2-40B4-BE49-F238E27FC236}">
                <a16:creationId xmlns:a16="http://schemas.microsoft.com/office/drawing/2014/main" id="{0C08C2A1-23B6-4538-A3F1-4137CD1526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8064" y="4258464"/>
            <a:ext cx="3483935" cy="2599536"/>
          </a:xfrm>
          <a:prstGeom prst="rect">
            <a:avLst/>
          </a:prstGeom>
        </p:spPr>
      </p:pic>
      <p:sp>
        <p:nvSpPr>
          <p:cNvPr id="3" name="矩形 2">
            <a:extLst>
              <a:ext uri="{FF2B5EF4-FFF2-40B4-BE49-F238E27FC236}">
                <a16:creationId xmlns:a16="http://schemas.microsoft.com/office/drawing/2014/main" id="{1F3C4D77-A18A-49C8-BA4C-BA853D9A6300}"/>
              </a:ext>
            </a:extLst>
          </p:cNvPr>
          <p:cNvSpPr/>
          <p:nvPr/>
        </p:nvSpPr>
        <p:spPr>
          <a:xfrm>
            <a:off x="875340" y="165131"/>
            <a:ext cx="9688878" cy="954107"/>
          </a:xfrm>
          <a:prstGeom prst="rect">
            <a:avLst/>
          </a:prstGeom>
          <a:noFill/>
        </p:spPr>
        <p:txBody>
          <a:bodyPr wrap="square" lIns="91440" tIns="45720" rIns="91440" bIns="45720">
            <a:spAutoFit/>
          </a:bodyPr>
          <a:lstStyle/>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融情于景式结尾：用现实的景色描写来表达人物内心的情感，</a:t>
            </a:r>
            <a:endParaRPr lang="en-US" altLang="zh-CN"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r>
              <a:rPr lang="zh-CN" altLang="en-US" sz="28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达到不言情而情自溢的效果。</a:t>
            </a:r>
          </a:p>
        </p:txBody>
      </p:sp>
      <p:sp>
        <p:nvSpPr>
          <p:cNvPr id="7" name="文本框 6">
            <a:extLst>
              <a:ext uri="{FF2B5EF4-FFF2-40B4-BE49-F238E27FC236}">
                <a16:creationId xmlns:a16="http://schemas.microsoft.com/office/drawing/2014/main" id="{CF32F44B-D386-444F-8E80-34D26B09C155}"/>
              </a:ext>
            </a:extLst>
          </p:cNvPr>
          <p:cNvSpPr txBox="1"/>
          <p:nvPr/>
        </p:nvSpPr>
        <p:spPr>
          <a:xfrm>
            <a:off x="658770" y="1214931"/>
            <a:ext cx="11216398"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高考链接</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---2020</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月浙江高考读后续写</a:t>
            </a:r>
            <a:endPar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结尾</a:t>
            </a:r>
            <a:r>
              <a:rPr lang="en-US" altLang="zh-CN" sz="2800" dirty="0">
                <a:solidFill>
                  <a:prstClr val="black"/>
                </a:solidFill>
                <a:latin typeface="Calibri"/>
                <a:ea typeface="宋体" panose="02010600030101010101" pitchFamily="2" charset="-122"/>
              </a:rPr>
              <a:t>: (</a:t>
            </a:r>
            <a:r>
              <a:rPr kumimoji="0" lang="zh-CN" altLang="en-US" sz="2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rPr>
              <a:t>前面略）</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Eventually, we were saved. </a:t>
            </a:r>
            <a:r>
              <a:rPr lang="en-US" altLang="zh-CN" sz="2800"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 ripple of joy swept over me. Looking around, I felt I had never seen such white snow and breathed such fresh air.</a:t>
            </a:r>
            <a:endParaRPr lang="zh-CN" altLang="en-US" dirty="0">
              <a:latin typeface="Times New Roman" panose="02020603050405020304" pitchFamily="18" charset="0"/>
              <a:cs typeface="Times New Roman" panose="02020603050405020304" pitchFamily="18" charset="0"/>
            </a:endParaRPr>
          </a:p>
        </p:txBody>
      </p:sp>
      <p:cxnSp>
        <p:nvCxnSpPr>
          <p:cNvPr id="10" name="直接连接符 9">
            <a:extLst>
              <a:ext uri="{FF2B5EF4-FFF2-40B4-BE49-F238E27FC236}">
                <a16:creationId xmlns:a16="http://schemas.microsoft.com/office/drawing/2014/main" id="{393DFA90-54F8-4C0E-AA39-5AEE54E2A91E}"/>
              </a:ext>
            </a:extLst>
          </p:cNvPr>
          <p:cNvCxnSpPr>
            <a:cxnSpLocks/>
          </p:cNvCxnSpPr>
          <p:nvPr/>
        </p:nvCxnSpPr>
        <p:spPr>
          <a:xfrm>
            <a:off x="735046" y="2581459"/>
            <a:ext cx="105354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9FCD698E-FF94-489A-A0D4-C9FFCA902FE4}"/>
              </a:ext>
            </a:extLst>
          </p:cNvPr>
          <p:cNvSpPr txBox="1"/>
          <p:nvPr/>
        </p:nvSpPr>
        <p:spPr>
          <a:xfrm>
            <a:off x="656840" y="3418901"/>
            <a:ext cx="106918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点评：</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I had never seen such white snow and breathed such fresh air.</a:t>
            </a:r>
            <a:r>
              <a:rPr kumimoji="0" lang="zh-CN" altLang="en-US" sz="2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”作者融情于景，将自己被救后的心情淋漓尽致地表达出来。</a:t>
            </a:r>
          </a:p>
        </p:txBody>
      </p:sp>
      <p:cxnSp>
        <p:nvCxnSpPr>
          <p:cNvPr id="9" name="直接连接符 8">
            <a:extLst>
              <a:ext uri="{FF2B5EF4-FFF2-40B4-BE49-F238E27FC236}">
                <a16:creationId xmlns:a16="http://schemas.microsoft.com/office/drawing/2014/main" id="{B9754756-6C5F-4D5C-BD17-D2270BEAA962}"/>
              </a:ext>
            </a:extLst>
          </p:cNvPr>
          <p:cNvCxnSpPr>
            <a:cxnSpLocks/>
          </p:cNvCxnSpPr>
          <p:nvPr/>
        </p:nvCxnSpPr>
        <p:spPr>
          <a:xfrm>
            <a:off x="735045" y="3021472"/>
            <a:ext cx="12957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816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14"/>
                </p:tgtEl>
              </p:cMediaNode>
            </p:audio>
          </p:childTnLst>
        </p:cTn>
      </p:par>
    </p:tnLst>
    <p:bldLst>
      <p:bldP spid="7"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中国风诗词手绘花卉通用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2355</TotalTime>
  <Words>3736</Words>
  <Application>Microsoft Office PowerPoint</Application>
  <PresentationFormat>宽屏</PresentationFormat>
  <Paragraphs>173</Paragraphs>
  <Slides>26</Slides>
  <Notes>26</Notes>
  <HiddenSlides>0</HiddenSlides>
  <MMClips>16</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26</vt:i4>
      </vt:variant>
    </vt:vector>
  </HeadingPairs>
  <TitlesOfParts>
    <vt:vector size="36" baseType="lpstr">
      <vt:lpstr>arial</vt:lpstr>
      <vt:lpstr>PingFang SC</vt:lpstr>
      <vt:lpstr>Calibri Light</vt:lpstr>
      <vt:lpstr>宋体</vt:lpstr>
      <vt:lpstr>新宋体</vt:lpstr>
      <vt:lpstr>等线</vt:lpstr>
      <vt:lpstr>Calibri</vt:lpstr>
      <vt:lpstr>Times New Roman</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www.33ppt.com</dc:creator>
  <cp:lastModifiedBy>郭 合英</cp:lastModifiedBy>
  <cp:revision>228</cp:revision>
  <dcterms:created xsi:type="dcterms:W3CDTF">2020-03-12T06:15:03Z</dcterms:created>
  <dcterms:modified xsi:type="dcterms:W3CDTF">2020-11-18T13:44:20Z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2052-11.1.0.9440</vt:lpwstr>
  </property>
</Properties>
</file>