
<file path=[Content_Types].xml><?xml version="1.0" encoding="utf-8"?>
<Types xmlns="http://schemas.openxmlformats.org/package/2006/content-types">
  <Default Extension="jpeg" ContentType="image/jpeg"/>
  <Default Extension="png" ContentType="image/pn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31" r:id="rId3"/>
    <p:sldId id="256" r:id="rId4"/>
    <p:sldId id="257" r:id="rId6"/>
    <p:sldId id="313" r:id="rId7"/>
    <p:sldId id="258" r:id="rId8"/>
    <p:sldId id="314" r:id="rId9"/>
    <p:sldId id="315" r:id="rId10"/>
    <p:sldId id="317" r:id="rId11"/>
    <p:sldId id="285" r:id="rId12"/>
    <p:sldId id="323" r:id="rId13"/>
    <p:sldId id="324" r:id="rId14"/>
    <p:sldId id="325" r:id="rId15"/>
    <p:sldId id="326" r:id="rId16"/>
    <p:sldId id="295" r:id="rId17"/>
    <p:sldId id="318" r:id="rId18"/>
    <p:sldId id="319" r:id="rId19"/>
    <p:sldId id="320" r:id="rId20"/>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52" y="-64"/>
      </p:cViewPr>
      <p:guideLst>
        <p:guide orient="horz" pos="2159"/>
        <p:guide pos="3751"/>
      </p:guideLst>
    </p:cSldViewPr>
  </p:slideViewPr>
  <p:notesTextViewPr>
    <p:cViewPr>
      <p:scale>
        <a:sx n="1" d="1"/>
        <a:sy n="1" d="1"/>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4766708-9DC8-496F-BC69-5ED86D757FD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AE882-252E-4B18-B851-34198A1E84F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fld>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5"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media" Target="../media/media3.mp3"/><Relationship Id="rId3" Type="http://schemas.openxmlformats.org/officeDocument/2006/relationships/audio" Target="NULL" TargetMode="External"/><Relationship Id="rId2" Type="http://schemas.openxmlformats.org/officeDocument/2006/relationships/tags" Target="../tags/tag25.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3.mp3"/><Relationship Id="rId1" Type="http://schemas.openxmlformats.org/officeDocument/2006/relationships/audio" Target="NULL" TargetMode="Externa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3.mp3"/><Relationship Id="rId1" Type="http://schemas.openxmlformats.org/officeDocument/2006/relationships/audio" Target="NULL" TargetMode="Externa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image" Target="../media/image18.png"/><Relationship Id="rId2" Type="http://schemas.microsoft.com/office/2007/relationships/media" Target="../media/media3.mp3"/><Relationship Id="rId1" Type="http://schemas.openxmlformats.org/officeDocument/2006/relationships/audio" Target="NULL" TargetMode="Externa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hyperlink" Target="&#22320;&#38663;.Mp4" TargetMode="External"/></Relationships>
</file>

<file path=ppt/slides/_rels/slide7.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11.jpeg"/><Relationship Id="rId7"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tags" Target="../tags/tag3.xml"/><Relationship Id="rId4" Type="http://schemas.openxmlformats.org/officeDocument/2006/relationships/image" Target="../media/image9.png"/><Relationship Id="rId3" Type="http://schemas.openxmlformats.org/officeDocument/2006/relationships/tags" Target="../tags/tag2.xml"/><Relationship Id="rId2" Type="http://schemas.microsoft.com/office/2007/relationships/media" Target="../media/media1.mp4"/><Relationship Id="rId18" Type="http://schemas.openxmlformats.org/officeDocument/2006/relationships/slideLayout" Target="../slideLayouts/slideLayout2.xml"/><Relationship Id="rId17" Type="http://schemas.openxmlformats.org/officeDocument/2006/relationships/image" Target="../media/image1.png"/><Relationship Id="rId16" Type="http://schemas.openxmlformats.org/officeDocument/2006/relationships/image" Target="../media/image15.jpeg"/><Relationship Id="rId15" Type="http://schemas.openxmlformats.org/officeDocument/2006/relationships/tags" Target="../tags/tag8.xml"/><Relationship Id="rId14" Type="http://schemas.openxmlformats.org/officeDocument/2006/relationships/image" Target="../media/image14.jpeg"/><Relationship Id="rId13" Type="http://schemas.openxmlformats.org/officeDocument/2006/relationships/tags" Target="../tags/tag7.xml"/><Relationship Id="rId12" Type="http://schemas.openxmlformats.org/officeDocument/2006/relationships/image" Target="../media/image13.jpeg"/><Relationship Id="rId11" Type="http://schemas.openxmlformats.org/officeDocument/2006/relationships/tags" Target="../tags/tag6.xml"/><Relationship Id="rId10" Type="http://schemas.openxmlformats.org/officeDocument/2006/relationships/image" Target="../media/image12.jpeg"/><Relationship Id="rId1" Type="http://schemas.openxmlformats.org/officeDocument/2006/relationships/video" Target="NULL" TargetMode="External"/></Relationships>
</file>

<file path=ppt/slides/_rels/slide8.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12.jpeg"/><Relationship Id="rId7" Type="http://schemas.openxmlformats.org/officeDocument/2006/relationships/image" Target="../media/image10.jpeg"/><Relationship Id="rId6" Type="http://schemas.openxmlformats.org/officeDocument/2006/relationships/image" Target="../media/image14.jpeg"/><Relationship Id="rId5" Type="http://schemas.openxmlformats.org/officeDocument/2006/relationships/image" Target="../media/image11.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3.jpeg"/><Relationship Id="rId12" Type="http://schemas.openxmlformats.org/officeDocument/2006/relationships/slideLayout" Target="../slideLayouts/slideLayout2.xml"/><Relationship Id="rId11" Type="http://schemas.openxmlformats.org/officeDocument/2006/relationships/image" Target="../media/image18.png"/><Relationship Id="rId10" Type="http://schemas.microsoft.com/office/2007/relationships/media" Target="../media/media2.mp3"/><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1" Type="http://schemas.openxmlformats.org/officeDocument/2006/relationships/notesSlide" Target="../notesSlides/notesSlide5.xml"/><Relationship Id="rId20" Type="http://schemas.openxmlformats.org/officeDocument/2006/relationships/slideLayout" Target="../slideLayouts/slideLayout2.xml"/><Relationship Id="rId2" Type="http://schemas.openxmlformats.org/officeDocument/2006/relationships/image" Target="../media/image19.png"/><Relationship Id="rId19" Type="http://schemas.openxmlformats.org/officeDocument/2006/relationships/image" Target="../media/image18.png"/><Relationship Id="rId18" Type="http://schemas.microsoft.com/office/2007/relationships/media" Target="../media/media3.mp3"/><Relationship Id="rId17" Type="http://schemas.openxmlformats.org/officeDocument/2006/relationships/audio" Target="../media/media3.mp3"/><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0" y="-179705"/>
            <a:ext cx="5955030" cy="119887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 for Details</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35" name="文本框 34"/>
          <p:cNvSpPr txBox="1"/>
          <p:nvPr/>
        </p:nvSpPr>
        <p:spPr>
          <a:xfrm>
            <a:off x="8144510" y="110490"/>
            <a:ext cx="3483610" cy="583565"/>
          </a:xfrm>
          <a:prstGeom prst="rect">
            <a:avLst/>
          </a:prstGeom>
          <a:solidFill>
            <a:schemeClr val="bg1"/>
          </a:solidFill>
        </p:spPr>
        <p:txBody>
          <a:bodyPr wrap="square" rtlCol="0">
            <a:spAutoFit/>
          </a:bodyPr>
          <a:p>
            <a:r>
              <a:rPr lang="en-US" sz="3200" b="1">
                <a:latin typeface="Comic Sans MS" panose="030F0702030302020204" charset="0"/>
                <a:cs typeface="Comic Sans MS" panose="030F0702030302020204" charset="0"/>
              </a:rPr>
              <a:t>News Report 1</a:t>
            </a:r>
            <a:endParaRPr lang="en-US" sz="3200" b="1">
              <a:latin typeface="Comic Sans MS" panose="030F0702030302020204" charset="0"/>
              <a:cs typeface="Comic Sans MS" panose="030F0702030302020204" charset="0"/>
            </a:endParaRPr>
          </a:p>
        </p:txBody>
      </p:sp>
      <p:sp>
        <p:nvSpPr>
          <p:cNvPr id="28" name="Rectangle 2"/>
          <p:cNvSpPr>
            <a:spLocks noChangeArrowheads="1"/>
          </p:cNvSpPr>
          <p:nvPr/>
        </p:nvSpPr>
        <p:spPr bwMode="auto">
          <a:xfrm>
            <a:off x="-88322" y="931935"/>
            <a:ext cx="12368607" cy="891540"/>
          </a:xfrm>
          <a:prstGeom prst="rect">
            <a:avLst/>
          </a:prstGeom>
          <a:noFill/>
          <a:ln w="9525">
            <a:noFill/>
            <a:miter lim="800000"/>
          </a:ln>
        </p:spPr>
        <p:txBody>
          <a:bodyPr wrap="square">
            <a:spAutoFit/>
          </a:bodyPr>
          <a:p>
            <a:pPr eaLnBrk="1" hangingPunct="1">
              <a:lnSpc>
                <a:spcPct val="130000"/>
              </a:lnSpc>
            </a:pPr>
            <a:r>
              <a:rPr lang="en-US" altLang="zh-CN" sz="4000" b="0">
                <a:latin typeface="Times New Roman" panose="02020603050405020304" pitchFamily="18" charset="0"/>
                <a:ea typeface="楷体" panose="02010609060101010101" pitchFamily="49" charset="-122"/>
                <a:cs typeface="Times New Roman" panose="02020603050405020304" pitchFamily="18" charset="0"/>
              </a:rPr>
              <a:t> Listen to the </a:t>
            </a:r>
            <a:r>
              <a:rPr lang="en-US" altLang="zh-CN" sz="40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news report 1</a:t>
            </a:r>
            <a:r>
              <a:rPr lang="en-US" altLang="zh-CN" sz="4000" b="0">
                <a:latin typeface="Times New Roman" panose="02020603050405020304" pitchFamily="18" charset="0"/>
                <a:ea typeface="楷体" panose="02010609060101010101" pitchFamily="49" charset="-122"/>
                <a:cs typeface="Times New Roman" panose="02020603050405020304" pitchFamily="18" charset="0"/>
              </a:rPr>
              <a:t> and choose the right anwsers.</a:t>
            </a:r>
            <a:endParaRPr lang="zh-CN" altLang="en-US" sz="4000" b="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nvSpPr>
        <p:spPr>
          <a:xfrm>
            <a:off x="0" y="2531745"/>
            <a:ext cx="12807950" cy="2676525"/>
          </a:xfrm>
          <a:prstGeom prst="rect">
            <a:avLst/>
          </a:prstGeom>
          <a:noFill/>
        </p:spPr>
        <p:txBody>
          <a:bodyPr wrap="square" rtlCol="0">
            <a:spAutoFit/>
          </a:bodyPr>
          <a:p>
            <a:pPr>
              <a:lnSpc>
                <a:spcPct val="150000"/>
              </a:lnSpc>
            </a:pPr>
            <a:r>
              <a:rPr lang="en-US" sz="2800" b="1">
                <a:latin typeface="Comic Sans MS" panose="030F0702030302020204" charset="0"/>
                <a:cs typeface="Comic Sans MS" panose="030F0702030302020204" charset="0"/>
              </a:rPr>
              <a:t>Q1: What was the </a:t>
            </a:r>
            <a:r>
              <a:rPr lang="en-US" sz="2800" b="1">
                <a:solidFill>
                  <a:srgbClr val="C00000"/>
                </a:solidFill>
                <a:latin typeface="Comic Sans MS" panose="030F0702030302020204" charset="0"/>
                <a:cs typeface="Comic Sans MS" panose="030F0702030302020204" charset="0"/>
              </a:rPr>
              <a:t>magnitude</a:t>
            </a:r>
            <a:r>
              <a:rPr lang="en-US" sz="2800" b="1">
                <a:latin typeface="Comic Sans MS" panose="030F0702030302020204" charset="0"/>
                <a:cs typeface="Comic Sans MS" panose="030F0702030302020204" charset="0"/>
              </a:rPr>
              <a:t> os the earthquake in Ecuador? </a:t>
            </a:r>
            <a:endParaRPr lang="en-US" sz="2800" b="1">
              <a:latin typeface="Comic Sans MS" panose="030F0702030302020204" charset="0"/>
              <a:cs typeface="Comic Sans MS" panose="030F0702030302020204" charset="0"/>
            </a:endParaRPr>
          </a:p>
          <a:p>
            <a:pPr>
              <a:lnSpc>
                <a:spcPct val="150000"/>
              </a:lnSpc>
            </a:pPr>
            <a:r>
              <a:rPr lang="en-US" sz="2800" b="1">
                <a:latin typeface="Comic Sans MS" panose="030F0702030302020204" charset="0"/>
                <a:cs typeface="Comic Sans MS" panose="030F0702030302020204" charset="0"/>
              </a:rPr>
              <a:t>           A. 7               B. 7.8              C. 8.7</a:t>
            </a:r>
            <a:endParaRPr lang="en-US" sz="2800" b="1">
              <a:latin typeface="Comic Sans MS" panose="030F0702030302020204" charset="0"/>
              <a:cs typeface="Comic Sans MS" panose="030F0702030302020204" charset="0"/>
            </a:endParaRPr>
          </a:p>
          <a:p>
            <a:pPr>
              <a:lnSpc>
                <a:spcPct val="150000"/>
              </a:lnSpc>
            </a:pPr>
            <a:r>
              <a:rPr lang="en-US" sz="2800" b="1">
                <a:latin typeface="Comic Sans MS" panose="030F0702030302020204" charset="0"/>
                <a:cs typeface="Comic Sans MS" panose="030F0702030302020204" charset="0"/>
              </a:rPr>
              <a:t>Q2: </a:t>
            </a:r>
            <a:r>
              <a:rPr lang="en-US" sz="2800" b="1">
                <a:solidFill>
                  <a:srgbClr val="C00000"/>
                </a:solidFill>
                <a:latin typeface="Comic Sans MS" panose="030F0702030302020204" charset="0"/>
                <a:cs typeface="Comic Sans MS" panose="030F0702030302020204" charset="0"/>
              </a:rPr>
              <a:t>How many</a:t>
            </a:r>
            <a:r>
              <a:rPr lang="en-US" sz="2800" b="1">
                <a:latin typeface="Comic Sans MS" panose="030F0702030302020204" charset="0"/>
                <a:cs typeface="Comic Sans MS" panose="030F0702030302020204" charset="0"/>
              </a:rPr>
              <a:t> people were </a:t>
            </a:r>
            <a:r>
              <a:rPr lang="en-US" sz="2800" b="1">
                <a:solidFill>
                  <a:srgbClr val="C00000"/>
                </a:solidFill>
                <a:latin typeface="Comic Sans MS" panose="030F0702030302020204" charset="0"/>
                <a:cs typeface="Comic Sans MS" panose="030F0702030302020204" charset="0"/>
              </a:rPr>
              <a:t>killed or injured</a:t>
            </a:r>
            <a:r>
              <a:rPr lang="en-US" sz="2800" b="1">
                <a:latin typeface="Comic Sans MS" panose="030F0702030302020204" charset="0"/>
                <a:cs typeface="Comic Sans MS" panose="030F0702030302020204" charset="0"/>
              </a:rPr>
              <a:t>?</a:t>
            </a:r>
            <a:endParaRPr lang="en-US" sz="2800" b="1">
              <a:latin typeface="Comic Sans MS" panose="030F0702030302020204" charset="0"/>
              <a:cs typeface="Comic Sans MS" panose="030F0702030302020204" charset="0"/>
            </a:endParaRPr>
          </a:p>
          <a:p>
            <a:pPr>
              <a:lnSpc>
                <a:spcPct val="150000"/>
              </a:lnSpc>
            </a:pPr>
            <a:r>
              <a:rPr lang="zh-CN" altLang="en-US" sz="2800" b="1">
                <a:latin typeface="Comic Sans MS" panose="030F0702030302020204" charset="0"/>
                <a:cs typeface="Comic Sans MS" panose="030F0702030302020204" charset="0"/>
              </a:rPr>
              <a:t>          </a:t>
            </a:r>
            <a:r>
              <a:rPr lang="en-US" altLang="zh-CN" sz="2800" b="1">
                <a:latin typeface="Comic Sans MS" panose="030F0702030302020204" charset="0"/>
                <a:cs typeface="Comic Sans MS" panose="030F0702030302020204" charset="0"/>
              </a:rPr>
              <a:t>A. 150;23         B. 15000;2300     C. 230; 1500  </a:t>
            </a:r>
            <a:endParaRPr lang="en-US" altLang="zh-CN" sz="2800" b="1">
              <a:latin typeface="Comic Sans MS" panose="030F0702030302020204" charset="0"/>
              <a:cs typeface="Comic Sans MS" panose="030F0702030302020204" charset="0"/>
            </a:endParaRPr>
          </a:p>
        </p:txBody>
      </p:sp>
      <p:sp>
        <p:nvSpPr>
          <p:cNvPr id="65" name="椭圆 64"/>
          <p:cNvSpPr/>
          <p:nvPr>
            <p:custDataLst>
              <p:tags r:id="rId1"/>
            </p:custDataLst>
          </p:nvPr>
        </p:nvSpPr>
        <p:spPr>
          <a:xfrm>
            <a:off x="4645660" y="3385820"/>
            <a:ext cx="1830705" cy="48768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
        <p:nvSpPr>
          <p:cNvPr id="9" name="椭圆 8"/>
          <p:cNvSpPr/>
          <p:nvPr>
            <p:custDataLst>
              <p:tags r:id="rId2"/>
            </p:custDataLst>
          </p:nvPr>
        </p:nvSpPr>
        <p:spPr>
          <a:xfrm>
            <a:off x="8055610" y="4581525"/>
            <a:ext cx="2868295" cy="56769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pic>
        <p:nvPicPr>
          <p:cNvPr id="10" name="Listening and speaking 3">
            <a:hlinkClick r:id="" action="ppaction://media"/>
          </p:cNvPr>
          <p:cNvPicPr/>
          <p:nvPr>
            <a:audioFile r:link="rId3"/>
            <p:extLst>
              <p:ext uri="{DAA4B4D4-6D71-4841-9C94-3DE7FCFB9230}">
                <p14:media xmlns:p14="http://schemas.microsoft.com/office/powerpoint/2010/main" r:embed="rId4">
                  <p14:trim st="13939.000000" end="100435.000000"/>
                </p14:media>
              </p:ext>
            </p:extLst>
          </p:nvPr>
        </p:nvPicPr>
        <p:blipFill>
          <a:blip r:embed="rId5"/>
          <a:stretch>
            <a:fillRect/>
          </a:stretch>
        </p:blipFill>
        <p:spPr>
          <a:xfrm>
            <a:off x="11333480" y="31305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50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2"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2"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mediacall" presetSubtype="0" fill="hold" nodeType="afterEffect">
                                  <p:stCondLst>
                                    <p:cond delay="0"/>
                                  </p:stCondLst>
                                  <p:childTnLst>
                                    <p:cmd type="call" cmd="playFrom(0.0)">
                                      <p:cBhvr additive="base">
                                        <p:cTn id="21" dur="296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Next">
                      <p:tgtEl>
                        <p:sldTgt/>
                      </p:tgtEl>
                    </p:cond>
                    <p:cond evt="onPrev">
                      <p:tgtEl>
                        <p:sldTgt/>
                      </p:tgtEl>
                    </p:cond>
                    <p:cond evt="onStopAudio">
                      <p:tgtEl>
                        <p:sldTgt/>
                      </p:tgtEl>
                    </p:cond>
                  </p:endCondLst>
                </p:cTn>
                <p:tgtEl>
                  <p:spTgt spid="10"/>
                </p:tgtEl>
              </p:cMediaNode>
            </p:audio>
          </p:childTnLst>
        </p:cTn>
      </p:par>
    </p:tnLst>
    <p:bldLst>
      <p:bldP spid="35" grpId="1"/>
      <p:bldP spid="8" grpId="0" bldLvl="0" animBg="1"/>
      <p:bldP spid="8" grpId="1"/>
      <p:bldP spid="65" grpId="12" bldLvl="0" animBg="1"/>
      <p:bldP spid="9" grpId="1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0" y="-179705"/>
            <a:ext cx="5955030" cy="119887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 for Details</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35" name="文本框 34"/>
          <p:cNvSpPr txBox="1"/>
          <p:nvPr/>
        </p:nvSpPr>
        <p:spPr>
          <a:xfrm>
            <a:off x="8144510" y="110490"/>
            <a:ext cx="3483610" cy="583565"/>
          </a:xfrm>
          <a:prstGeom prst="rect">
            <a:avLst/>
          </a:prstGeom>
          <a:solidFill>
            <a:schemeClr val="bg1"/>
          </a:solidFill>
        </p:spPr>
        <p:txBody>
          <a:bodyPr wrap="square" rtlCol="0">
            <a:spAutoFit/>
          </a:bodyPr>
          <a:p>
            <a:r>
              <a:rPr lang="en-US" sz="3200" b="1">
                <a:latin typeface="Comic Sans MS" panose="030F0702030302020204" charset="0"/>
                <a:cs typeface="Comic Sans MS" panose="030F0702030302020204" charset="0"/>
              </a:rPr>
              <a:t>News Report 2</a:t>
            </a:r>
            <a:endParaRPr lang="en-US" sz="3200" b="1">
              <a:latin typeface="Comic Sans MS" panose="030F0702030302020204" charset="0"/>
              <a:cs typeface="Comic Sans MS" panose="030F0702030302020204" charset="0"/>
            </a:endParaRPr>
          </a:p>
        </p:txBody>
      </p:sp>
      <p:sp>
        <p:nvSpPr>
          <p:cNvPr id="28" name="Rectangle 2"/>
          <p:cNvSpPr>
            <a:spLocks noChangeArrowheads="1"/>
          </p:cNvSpPr>
          <p:nvPr/>
        </p:nvSpPr>
        <p:spPr bwMode="auto">
          <a:xfrm>
            <a:off x="-88265" y="932180"/>
            <a:ext cx="11804650" cy="891540"/>
          </a:xfrm>
          <a:prstGeom prst="rect">
            <a:avLst/>
          </a:prstGeom>
          <a:noFill/>
          <a:ln w="9525">
            <a:noFill/>
            <a:miter lim="800000"/>
          </a:ln>
        </p:spPr>
        <p:txBody>
          <a:bodyPr wrap="square">
            <a:spAutoFit/>
          </a:bodyPr>
          <a:p>
            <a:pPr eaLnBrk="1" hangingPunct="1">
              <a:lnSpc>
                <a:spcPct val="130000"/>
              </a:lnSpc>
            </a:pPr>
            <a:r>
              <a:rPr lang="en-US" altLang="zh-CN" sz="4000" b="0">
                <a:latin typeface="Times New Roman" panose="02020603050405020304" pitchFamily="18" charset="0"/>
                <a:ea typeface="楷体" panose="02010609060101010101" pitchFamily="49" charset="-122"/>
                <a:cs typeface="Times New Roman" panose="02020603050405020304" pitchFamily="18" charset="0"/>
              </a:rPr>
              <a:t> Listen to the </a:t>
            </a:r>
            <a:r>
              <a:rPr lang="en-US" altLang="zh-CN" sz="40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news report 2</a:t>
            </a:r>
            <a:r>
              <a:rPr lang="en-US" altLang="zh-CN" sz="4000" b="0">
                <a:latin typeface="Times New Roman" panose="02020603050405020304" pitchFamily="18" charset="0"/>
                <a:ea typeface="楷体" panose="02010609060101010101" pitchFamily="49" charset="-122"/>
                <a:cs typeface="Times New Roman" panose="02020603050405020304" pitchFamily="18" charset="0"/>
              </a:rPr>
              <a:t> and fill in blanks.</a:t>
            </a:r>
            <a:endParaRPr lang="zh-CN" altLang="en-US" sz="4000" b="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Rectangle 2"/>
          <p:cNvSpPr>
            <a:spLocks noChangeArrowheads="1"/>
          </p:cNvSpPr>
          <p:nvPr/>
        </p:nvSpPr>
        <p:spPr bwMode="auto">
          <a:xfrm>
            <a:off x="10795" y="3090228"/>
            <a:ext cx="12170410" cy="2676525"/>
          </a:xfrm>
          <a:prstGeom prst="rect">
            <a:avLst/>
          </a:prstGeom>
          <a:noFill/>
          <a:ln>
            <a:noFill/>
          </a:ln>
          <a:effectLst/>
        </p:spPr>
        <p:txBody>
          <a:bodyPr vert="horz" wrap="square" lIns="91440" tIns="45720" rIns="91440" bIns="45720" numCol="1" anchor="ctr" anchorCtr="0" compatLnSpc="1">
            <a:spAutoFit/>
          </a:bodyPr>
          <a:p>
            <a:pPr indent="357505" algn="just">
              <a:lnSpc>
                <a:spcPct val="100000"/>
              </a:lnSpc>
            </a:pPr>
            <a:r>
              <a:rPr lang="en-US" altLang="zh-CN" sz="2800" b="0">
                <a:solidFill>
                  <a:srgbClr val="000000"/>
                </a:solidFill>
                <a:latin typeface="Times New Roman" panose="02020603050405020304" pitchFamily="18" charset="0"/>
                <a:cs typeface="Times New Roman" panose="02020603050405020304" pitchFamily="18" charset="0"/>
              </a:rPr>
              <a:t>Good evening. Today is 27 March. More news about the floods in </a:t>
            </a:r>
            <a:r>
              <a:rPr lang="en-US" altLang="zh-CN" sz="2800" b="0">
                <a:solidFill>
                  <a:srgbClr val="C00000"/>
                </a:solidFill>
                <a:latin typeface="Times New Roman" panose="02020603050405020304" pitchFamily="18" charset="0"/>
                <a:cs typeface="Times New Roman" panose="02020603050405020304" pitchFamily="18" charset="0"/>
              </a:rPr>
              <a:t>central China</a:t>
            </a:r>
            <a:r>
              <a:rPr lang="en-US" altLang="zh-CN" sz="2800" b="0">
                <a:solidFill>
                  <a:srgbClr val="000000"/>
                </a:solidFill>
                <a:latin typeface="Times New Roman" panose="02020603050405020304" pitchFamily="18" charset="0"/>
                <a:cs typeface="Times New Roman" panose="02020603050405020304" pitchFamily="18" charset="0"/>
              </a:rPr>
              <a:t>. The government is helping more than 12,000 people in Hunan and Jiangxi </a:t>
            </a:r>
            <a:r>
              <a:rPr lang="en-US" altLang="zh-CN" sz="2800" b="0">
                <a:solidFill>
                  <a:srgbClr val="C00000"/>
                </a:solidFill>
                <a:latin typeface="Times New Roman" panose="02020603050405020304" pitchFamily="18" charset="0"/>
                <a:cs typeface="Times New Roman" panose="02020603050405020304" pitchFamily="18" charset="0"/>
              </a:rPr>
              <a:t>get away from</a:t>
            </a:r>
            <a:r>
              <a:rPr lang="en-US" altLang="zh-CN" sz="2800" b="0">
                <a:solidFill>
                  <a:srgbClr val="000000"/>
                </a:solidFill>
                <a:latin typeface="Times New Roman" panose="02020603050405020304" pitchFamily="18" charset="0"/>
                <a:cs typeface="Times New Roman" panose="02020603050405020304" pitchFamily="18" charset="0"/>
              </a:rPr>
              <a:t> the rising water. </a:t>
            </a:r>
            <a:r>
              <a:rPr lang="en-US" altLang="zh-CN" sz="2800" b="0">
                <a:solidFill>
                  <a:srgbClr val="C00000"/>
                </a:solidFill>
                <a:latin typeface="Times New Roman" panose="02020603050405020304" pitchFamily="18" charset="0"/>
                <a:cs typeface="Times New Roman" panose="02020603050405020304" pitchFamily="18" charset="0"/>
              </a:rPr>
              <a:t>Homes</a:t>
            </a:r>
            <a:r>
              <a:rPr lang="en-US" altLang="zh-CN" sz="2800" b="0">
                <a:solidFill>
                  <a:srgbClr val="000000"/>
                </a:solidFill>
                <a:latin typeface="Times New Roman" panose="02020603050405020304" pitchFamily="18" charset="0"/>
                <a:cs typeface="Times New Roman" panose="02020603050405020304" pitchFamily="18" charset="0"/>
              </a:rPr>
              <a:t> and </a:t>
            </a:r>
            <a:r>
              <a:rPr lang="en-US" altLang="zh-CN" sz="2800" b="0">
                <a:solidFill>
                  <a:srgbClr val="C00000"/>
                </a:solidFill>
                <a:latin typeface="Times New Roman" panose="02020603050405020304" pitchFamily="18" charset="0"/>
                <a:cs typeface="Times New Roman" panose="02020603050405020304" pitchFamily="18" charset="0"/>
              </a:rPr>
              <a:t>land</a:t>
            </a:r>
            <a:r>
              <a:rPr lang="en-US" altLang="zh-CN" sz="2800" b="0">
                <a:solidFill>
                  <a:srgbClr val="000000"/>
                </a:solidFill>
                <a:latin typeface="Times New Roman" panose="02020603050405020304" pitchFamily="18" charset="0"/>
                <a:cs typeface="Times New Roman" panose="02020603050405020304" pitchFamily="18" charset="0"/>
              </a:rPr>
              <a:t> have been destroyed, but </a:t>
            </a:r>
            <a:r>
              <a:rPr lang="en-US" altLang="zh-CN" sz="2800" b="0">
                <a:solidFill>
                  <a:srgbClr val="C00000"/>
                </a:solidFill>
                <a:latin typeface="Times New Roman" panose="02020603050405020304" pitchFamily="18" charset="0"/>
                <a:cs typeface="Times New Roman" panose="02020603050405020304" pitchFamily="18" charset="0"/>
              </a:rPr>
              <a:t>no one</a:t>
            </a:r>
            <a:r>
              <a:rPr lang="en-US" altLang="zh-CN" sz="2800" b="0">
                <a:solidFill>
                  <a:srgbClr val="000000"/>
                </a:solidFill>
                <a:latin typeface="Times New Roman" panose="02020603050405020304" pitchFamily="18" charset="0"/>
                <a:cs typeface="Times New Roman" panose="02020603050405020304" pitchFamily="18" charset="0"/>
              </a:rPr>
              <a:t> has been killed. Rescue workers and soldiers are </a:t>
            </a:r>
            <a:r>
              <a:rPr lang="en-US" altLang="zh-CN" sz="2800" b="0">
                <a:solidFill>
                  <a:srgbClr val="C00000"/>
                </a:solidFill>
                <a:latin typeface="Times New Roman" panose="02020603050405020304" pitchFamily="18" charset="0"/>
                <a:cs typeface="Times New Roman" panose="02020603050405020304" pitchFamily="18" charset="0"/>
              </a:rPr>
              <a:t>working day and night</a:t>
            </a:r>
            <a:r>
              <a:rPr lang="en-US" altLang="zh-CN" sz="2800" b="0">
                <a:solidFill>
                  <a:srgbClr val="000000"/>
                </a:solidFill>
                <a:latin typeface="Times New Roman" panose="02020603050405020304" pitchFamily="18" charset="0"/>
                <a:cs typeface="Times New Roman" panose="02020603050405020304" pitchFamily="18" charset="0"/>
              </a:rPr>
              <a:t> to make sure that people are safe. They are also </a:t>
            </a:r>
            <a:r>
              <a:rPr lang="en-US" altLang="zh-CN" sz="2800" b="0">
                <a:solidFill>
                  <a:srgbClr val="C00000"/>
                </a:solidFill>
                <a:latin typeface="Times New Roman" panose="02020603050405020304" pitchFamily="18" charset="0"/>
                <a:cs typeface="Times New Roman" panose="02020603050405020304" pitchFamily="18" charset="0"/>
              </a:rPr>
              <a:t>bringing</a:t>
            </a:r>
            <a:r>
              <a:rPr lang="en-US" altLang="zh-CN" sz="2800" b="0">
                <a:solidFill>
                  <a:srgbClr val="000000"/>
                </a:solidFill>
                <a:latin typeface="Times New Roman" panose="02020603050405020304" pitchFamily="18" charset="0"/>
                <a:cs typeface="Times New Roman" panose="02020603050405020304" pitchFamily="18" charset="0"/>
              </a:rPr>
              <a:t> food and water </a:t>
            </a:r>
            <a:r>
              <a:rPr lang="en-US" altLang="zh-CN" sz="2800" b="0">
                <a:solidFill>
                  <a:srgbClr val="C00000"/>
                </a:solidFill>
                <a:latin typeface="Times New Roman" panose="02020603050405020304" pitchFamily="18" charset="0"/>
                <a:cs typeface="Times New Roman" panose="02020603050405020304" pitchFamily="18" charset="0"/>
              </a:rPr>
              <a:t>to</a:t>
            </a:r>
            <a:r>
              <a:rPr lang="en-US" altLang="zh-CN" sz="2800" b="0">
                <a:solidFill>
                  <a:srgbClr val="000000"/>
                </a:solidFill>
                <a:latin typeface="Times New Roman" panose="02020603050405020304" pitchFamily="18" charset="0"/>
                <a:cs typeface="Times New Roman" panose="02020603050405020304" pitchFamily="18" charset="0"/>
              </a:rPr>
              <a:t> those whose homes were lost in the disaster.</a:t>
            </a:r>
            <a:endParaRPr lang="en-US" altLang="zh-CN" sz="2800" b="0">
              <a:solidFill>
                <a:srgbClr val="0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10015855" y="3210560"/>
            <a:ext cx="1967865"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0784205" y="3672840"/>
            <a:ext cx="1285875"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83820" y="4076700"/>
            <a:ext cx="721995"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398520" y="4076065"/>
            <a:ext cx="1087755" cy="267970"/>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097780" y="4076065"/>
            <a:ext cx="791845" cy="267970"/>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9693910" y="4110355"/>
            <a:ext cx="1019175" cy="267970"/>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6045835" y="4511675"/>
            <a:ext cx="3402330"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4486275" y="4926965"/>
            <a:ext cx="1246505"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8034655" y="4926965"/>
            <a:ext cx="358140"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Rectangle 2"/>
          <p:cNvSpPr>
            <a:spLocks noChangeArrowheads="1"/>
          </p:cNvSpPr>
          <p:nvPr/>
        </p:nvSpPr>
        <p:spPr bwMode="auto">
          <a:xfrm>
            <a:off x="2240915" y="1887855"/>
            <a:ext cx="7900035" cy="891540"/>
          </a:xfrm>
          <a:prstGeom prst="rect">
            <a:avLst/>
          </a:prstGeom>
          <a:noFill/>
          <a:ln w="9525">
            <a:noFill/>
            <a:miter lim="800000"/>
          </a:ln>
        </p:spPr>
        <p:txBody>
          <a:bodyPr wrap="square">
            <a:spAutoFit/>
          </a:bodyPr>
          <a:p>
            <a:pPr eaLnBrk="1" hangingPunct="1">
              <a:lnSpc>
                <a:spcPct val="130000"/>
              </a:lnSpc>
            </a:pPr>
            <a:r>
              <a:rPr lang="en-US" sz="4000" b="1">
                <a:latin typeface="Comic Sans MS" panose="030F0702030302020204" charset="0"/>
                <a:ea typeface="楷体" panose="02010609060101010101" pitchFamily="49" charset="-122"/>
                <a:cs typeface="Comic Sans MS" panose="030F0702030302020204" charset="0"/>
              </a:rPr>
              <a:t>Place + damage + rescue work</a:t>
            </a:r>
            <a:endParaRPr lang="en-US" sz="4000" b="1">
              <a:latin typeface="Comic Sans MS" panose="030F0702030302020204" charset="0"/>
              <a:ea typeface="楷体" panose="02010609060101010101" pitchFamily="49" charset="-122"/>
              <a:cs typeface="Comic Sans MS" panose="030F0702030302020204" charset="0"/>
            </a:endParaRPr>
          </a:p>
        </p:txBody>
      </p:sp>
      <p:pic>
        <p:nvPicPr>
          <p:cNvPr id="27" name="Listening and speaking 3">
            <a:hlinkClick r:id="" action="ppaction://media"/>
          </p:cNvPr>
          <p:cNvPicPr/>
          <p:nvPr>
            <a:audioFile r:link="rId1"/>
            <p:extLst>
              <p:ext uri="{DAA4B4D4-6D71-4841-9C94-3DE7FCFB9230}">
                <p14:media xmlns:p14="http://schemas.microsoft.com/office/powerpoint/2010/main" r:embed="rId2">
                  <p14:trim st="45391.000000" end="67195.000000"/>
                </p14:media>
              </p:ext>
            </p:extLst>
          </p:nvPr>
        </p:nvPicPr>
        <p:blipFill>
          <a:blip r:embed="rId3"/>
          <a:stretch>
            <a:fillRect/>
          </a:stretch>
        </p:blipFill>
        <p:spPr>
          <a:xfrm>
            <a:off x="11008995" y="69405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50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50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linds(horizont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0" nodeType="click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1">
                  <p:stCondLst>
                    <p:cond delay="indefinite"/>
                  </p:stCondLst>
                  <p:endCondLst>
                    <p:cond evt="onNext">
                      <p:tgtEl>
                        <p:sldTgt/>
                      </p:tgtEl>
                    </p:cond>
                    <p:cond evt="onPrev">
                      <p:tgtEl>
                        <p:sldTgt/>
                      </p:tgtEl>
                    </p:cond>
                    <p:cond evt="onStopAudio">
                      <p:tgtEl>
                        <p:sldTgt/>
                      </p:tgtEl>
                    </p:cond>
                  </p:endCondLst>
                </p:cTn>
                <p:tgtEl>
                  <p:spTgt spid="27"/>
                </p:tgtEl>
              </p:cMediaNode>
            </p:audio>
          </p:childTnLst>
        </p:cTn>
      </p:par>
    </p:tnLst>
    <p:bldLst>
      <p:bldP spid="35" grpId="1"/>
      <p:bldP spid="3" grpId="0" bldLvl="0" animBg="1"/>
      <p:bldP spid="3" grpId="1" animBg="1"/>
      <p:bldP spid="6" grpId="0" bldLvl="0" animBg="1"/>
      <p:bldP spid="6" grpId="1" animBg="1"/>
      <p:bldP spid="7" grpId="0" bldLvl="0" animBg="1"/>
      <p:bldP spid="7" grpId="1" animBg="1"/>
      <p:bldP spid="10" grpId="0" bldLvl="0" animBg="1"/>
      <p:bldP spid="10" grpId="1" animBg="1"/>
      <p:bldP spid="11" grpId="0" bldLvl="0" animBg="1"/>
      <p:bldP spid="11" grpId="1" animBg="1"/>
      <p:bldP spid="13" grpId="0" bldLvl="0" animBg="1"/>
      <p:bldP spid="13" grpId="1" animBg="1"/>
      <p:bldP spid="15" grpId="0" bldLvl="0" animBg="1"/>
      <p:bldP spid="15" grpId="1" animBg="1"/>
      <p:bldP spid="16" grpId="0" bldLvl="0" animBg="1"/>
      <p:bldP spid="16" grpId="1" animBg="1"/>
      <p:bldP spid="17" grpId="0" bldLvl="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0" y="-179705"/>
            <a:ext cx="5955030" cy="119887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 for Details</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35" name="文本框 34"/>
          <p:cNvSpPr txBox="1"/>
          <p:nvPr/>
        </p:nvSpPr>
        <p:spPr>
          <a:xfrm>
            <a:off x="8144510" y="110490"/>
            <a:ext cx="3483610" cy="583565"/>
          </a:xfrm>
          <a:prstGeom prst="rect">
            <a:avLst/>
          </a:prstGeom>
          <a:solidFill>
            <a:schemeClr val="bg1"/>
          </a:solidFill>
        </p:spPr>
        <p:txBody>
          <a:bodyPr wrap="square" rtlCol="0">
            <a:spAutoFit/>
          </a:bodyPr>
          <a:p>
            <a:r>
              <a:rPr lang="en-US" sz="3200" b="1">
                <a:latin typeface="Comic Sans MS" panose="030F0702030302020204" charset="0"/>
                <a:cs typeface="Comic Sans MS" panose="030F0702030302020204" charset="0"/>
              </a:rPr>
              <a:t>News Report 3</a:t>
            </a:r>
            <a:endParaRPr lang="en-US" sz="3200" b="1">
              <a:latin typeface="Comic Sans MS" panose="030F0702030302020204" charset="0"/>
              <a:cs typeface="Comic Sans MS" panose="030F0702030302020204" charset="0"/>
            </a:endParaRPr>
          </a:p>
        </p:txBody>
      </p:sp>
      <p:sp>
        <p:nvSpPr>
          <p:cNvPr id="28" name="Rectangle 2"/>
          <p:cNvSpPr>
            <a:spLocks noChangeArrowheads="1"/>
          </p:cNvSpPr>
          <p:nvPr/>
        </p:nvSpPr>
        <p:spPr bwMode="auto">
          <a:xfrm>
            <a:off x="-88265" y="932180"/>
            <a:ext cx="11804650" cy="891540"/>
          </a:xfrm>
          <a:prstGeom prst="rect">
            <a:avLst/>
          </a:prstGeom>
          <a:noFill/>
          <a:ln w="9525">
            <a:noFill/>
            <a:miter lim="800000"/>
          </a:ln>
        </p:spPr>
        <p:txBody>
          <a:bodyPr wrap="square">
            <a:spAutoFit/>
          </a:bodyPr>
          <a:p>
            <a:pPr eaLnBrk="1" hangingPunct="1">
              <a:lnSpc>
                <a:spcPct val="130000"/>
              </a:lnSpc>
            </a:pPr>
            <a:r>
              <a:rPr lang="en-US" altLang="zh-CN" sz="4000" b="0">
                <a:latin typeface="Times New Roman" panose="02020603050405020304" pitchFamily="18" charset="0"/>
                <a:ea typeface="楷体" panose="02010609060101010101" pitchFamily="49" charset="-122"/>
                <a:cs typeface="Times New Roman" panose="02020603050405020304" pitchFamily="18" charset="0"/>
              </a:rPr>
              <a:t> Listen to the </a:t>
            </a:r>
            <a:r>
              <a:rPr lang="en-US" altLang="zh-CN" sz="40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news report 3</a:t>
            </a:r>
            <a:r>
              <a:rPr lang="en-US" altLang="zh-CN" sz="4000" b="0">
                <a:latin typeface="Times New Roman" panose="02020603050405020304" pitchFamily="18" charset="0"/>
                <a:ea typeface="楷体" panose="02010609060101010101" pitchFamily="49" charset="-122"/>
                <a:cs typeface="Times New Roman" panose="02020603050405020304" pitchFamily="18" charset="0"/>
              </a:rPr>
              <a:t> and fill in blanks.</a:t>
            </a:r>
            <a:endParaRPr lang="zh-CN" altLang="en-US" sz="4000" b="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Rectangle 2"/>
          <p:cNvSpPr>
            <a:spLocks noChangeArrowheads="1"/>
          </p:cNvSpPr>
          <p:nvPr/>
        </p:nvSpPr>
        <p:spPr bwMode="auto">
          <a:xfrm>
            <a:off x="21590" y="3112136"/>
            <a:ext cx="12170410" cy="1814830"/>
          </a:xfrm>
          <a:prstGeom prst="rect">
            <a:avLst/>
          </a:prstGeom>
          <a:noFill/>
          <a:ln>
            <a:noFill/>
          </a:ln>
          <a:effectLst/>
        </p:spPr>
        <p:txBody>
          <a:bodyPr vert="horz" wrap="square" lIns="91440" tIns="45720" rIns="91440" bIns="45720" numCol="1" anchor="ctr" anchorCtr="0" compatLnSpc="1">
            <a:spAutoFit/>
          </a:bodyPr>
          <a:p>
            <a:pPr indent="357505" algn="just">
              <a:lnSpc>
                <a:spcPct val="100000"/>
              </a:lnSpc>
            </a:pPr>
            <a:r>
              <a:rPr lang="en-US" altLang="zh-CN" sz="2800">
                <a:solidFill>
                  <a:srgbClr val="000000"/>
                </a:solidFill>
                <a:latin typeface="Times New Roman" panose="02020603050405020304" pitchFamily="18" charset="0"/>
                <a:cs typeface="Times New Roman" panose="02020603050405020304" pitchFamily="18" charset="0"/>
                <a:sym typeface="+mn-ea"/>
              </a:rPr>
              <a:t>Breaking news, Saturday 12 August. A tornado was just seen in southern Memphis, the USA. Eyewitnesses said that at 9:25 am, the tornado destroyed four homes. A police officer tells us that at least one person has died. More tornados are possible, and the police advise avoiding the area.</a:t>
            </a:r>
            <a:endParaRPr lang="en-US" altLang="zh-CN" sz="2800" b="0">
              <a:solidFill>
                <a:srgbClr val="000000"/>
              </a:solidFill>
              <a:latin typeface="Times New Roman" panose="02020603050405020304" pitchFamily="18" charset="0"/>
              <a:cs typeface="Times New Roman" panose="02020603050405020304" pitchFamily="18" charset="0"/>
            </a:endParaRPr>
          </a:p>
        </p:txBody>
      </p:sp>
      <p:sp>
        <p:nvSpPr>
          <p:cNvPr id="3" name="矩形 2"/>
          <p:cNvSpPr/>
          <p:nvPr/>
        </p:nvSpPr>
        <p:spPr>
          <a:xfrm>
            <a:off x="6851650" y="3672840"/>
            <a:ext cx="1177290" cy="269240"/>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1489690" y="3639820"/>
            <a:ext cx="702310"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83820" y="4076700"/>
            <a:ext cx="959485"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5325110" y="4110355"/>
            <a:ext cx="969010" cy="30289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4563110" y="4501515"/>
            <a:ext cx="1246505" cy="335915"/>
          </a:xfrm>
          <a:prstGeom prst="rect">
            <a:avLst/>
          </a:prstGeom>
          <a:solidFill>
            <a:schemeClr val="bg1"/>
          </a:solidFill>
          <a:ln w="3492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Rectangle 2"/>
          <p:cNvSpPr>
            <a:spLocks noChangeArrowheads="1"/>
          </p:cNvSpPr>
          <p:nvPr/>
        </p:nvSpPr>
        <p:spPr bwMode="auto">
          <a:xfrm>
            <a:off x="4163060" y="2025015"/>
            <a:ext cx="3865880" cy="891540"/>
          </a:xfrm>
          <a:prstGeom prst="rect">
            <a:avLst/>
          </a:prstGeom>
          <a:noFill/>
          <a:ln w="9525">
            <a:noFill/>
            <a:miter lim="800000"/>
          </a:ln>
        </p:spPr>
        <p:txBody>
          <a:bodyPr wrap="square">
            <a:spAutoFit/>
          </a:bodyPr>
          <a:p>
            <a:pPr eaLnBrk="1" hangingPunct="1">
              <a:lnSpc>
                <a:spcPct val="130000"/>
              </a:lnSpc>
            </a:pPr>
            <a:r>
              <a:rPr lang="en-US" sz="4000" b="1">
                <a:latin typeface="Comic Sans MS" panose="030F0702030302020204" charset="0"/>
                <a:ea typeface="楷体" panose="02010609060101010101" pitchFamily="49" charset="-122"/>
                <a:cs typeface="Comic Sans MS" panose="030F0702030302020204" charset="0"/>
              </a:rPr>
              <a:t>time + damage </a:t>
            </a:r>
            <a:endParaRPr lang="en-US" sz="4000" b="1">
              <a:latin typeface="Comic Sans MS" panose="030F0702030302020204" charset="0"/>
              <a:ea typeface="楷体" panose="02010609060101010101" pitchFamily="49" charset="-122"/>
              <a:cs typeface="Comic Sans MS" panose="030F0702030302020204" charset="0"/>
            </a:endParaRPr>
          </a:p>
        </p:txBody>
      </p:sp>
      <p:pic>
        <p:nvPicPr>
          <p:cNvPr id="4" name="Listening and speaking 3">
            <a:hlinkClick r:id="" action="ppaction://media"/>
          </p:cNvPr>
          <p:cNvPicPr/>
          <p:nvPr>
            <a:audioFile r:link="rId1"/>
            <p:extLst>
              <p:ext uri="{DAA4B4D4-6D71-4841-9C94-3DE7FCFB9230}">
                <p14:media xmlns:p14="http://schemas.microsoft.com/office/powerpoint/2010/main" r:embed="rId2">
                  <p14:trim st="78274.000000" end="37887.000000"/>
                </p14:media>
              </p:ext>
            </p:extLst>
          </p:nvPr>
        </p:nvPicPr>
        <p:blipFill>
          <a:blip r:embed="rId3"/>
          <a:stretch>
            <a:fillRect/>
          </a:stretch>
        </p:blipFill>
        <p:spPr>
          <a:xfrm>
            <a:off x="10591800" y="10191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50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50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blinds(horizontal)">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additive="base">
                                        <p:cTn id="40" dur="278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41"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bldLst>
      <p:bldP spid="35" grpId="1"/>
      <p:bldP spid="3" grpId="0" bldLvl="0" animBg="1"/>
      <p:bldP spid="3" grpId="1" animBg="1"/>
      <p:bldP spid="6" grpId="0" bldLvl="0" animBg="1"/>
      <p:bldP spid="6" grpId="1" animBg="1"/>
      <p:bldP spid="7" grpId="0" bldLvl="0" animBg="1"/>
      <p:bldP spid="7" grpId="1" animBg="1"/>
      <p:bldP spid="11" grpId="0" bldLvl="0" animBg="1"/>
      <p:bldP spid="11" grpId="1" animBg="1"/>
      <p:bldP spid="16" grpId="0" bldLvl="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0" y="-179705"/>
            <a:ext cx="5955030" cy="119887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 for Details</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35" name="文本框 34"/>
          <p:cNvSpPr txBox="1"/>
          <p:nvPr/>
        </p:nvSpPr>
        <p:spPr>
          <a:xfrm>
            <a:off x="8144510" y="110490"/>
            <a:ext cx="3483610" cy="583565"/>
          </a:xfrm>
          <a:prstGeom prst="rect">
            <a:avLst/>
          </a:prstGeom>
          <a:solidFill>
            <a:schemeClr val="bg1"/>
          </a:solidFill>
        </p:spPr>
        <p:txBody>
          <a:bodyPr wrap="square" rtlCol="0">
            <a:spAutoFit/>
          </a:bodyPr>
          <a:p>
            <a:r>
              <a:rPr lang="en-US" sz="3200" b="1">
                <a:latin typeface="Comic Sans MS" panose="030F0702030302020204" charset="0"/>
                <a:cs typeface="Comic Sans MS" panose="030F0702030302020204" charset="0"/>
              </a:rPr>
              <a:t>News Report 4</a:t>
            </a:r>
            <a:endParaRPr lang="en-US" sz="3200" b="1">
              <a:latin typeface="Comic Sans MS" panose="030F0702030302020204" charset="0"/>
              <a:cs typeface="Comic Sans MS" panose="030F0702030302020204" charset="0"/>
            </a:endParaRPr>
          </a:p>
        </p:txBody>
      </p:sp>
      <p:sp>
        <p:nvSpPr>
          <p:cNvPr id="28" name="Rectangle 2"/>
          <p:cNvSpPr>
            <a:spLocks noChangeArrowheads="1"/>
          </p:cNvSpPr>
          <p:nvPr/>
        </p:nvSpPr>
        <p:spPr bwMode="auto">
          <a:xfrm>
            <a:off x="-88322" y="931935"/>
            <a:ext cx="12368607" cy="891540"/>
          </a:xfrm>
          <a:prstGeom prst="rect">
            <a:avLst/>
          </a:prstGeom>
          <a:noFill/>
          <a:ln w="9525">
            <a:noFill/>
            <a:miter lim="800000"/>
          </a:ln>
        </p:spPr>
        <p:txBody>
          <a:bodyPr wrap="square">
            <a:spAutoFit/>
          </a:bodyPr>
          <a:p>
            <a:pPr eaLnBrk="1" hangingPunct="1">
              <a:lnSpc>
                <a:spcPct val="130000"/>
              </a:lnSpc>
            </a:pPr>
            <a:r>
              <a:rPr lang="en-US" altLang="zh-CN" sz="4000" b="0">
                <a:latin typeface="Times New Roman" panose="02020603050405020304" pitchFamily="18" charset="0"/>
                <a:ea typeface="楷体" panose="02010609060101010101" pitchFamily="49" charset="-122"/>
                <a:cs typeface="Times New Roman" panose="02020603050405020304" pitchFamily="18" charset="0"/>
              </a:rPr>
              <a:t> Listen to the </a:t>
            </a:r>
            <a:r>
              <a:rPr lang="en-US" altLang="zh-CN" sz="40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news report 4</a:t>
            </a:r>
            <a:r>
              <a:rPr lang="en-US" altLang="zh-CN" sz="4000" b="0">
                <a:latin typeface="Times New Roman" panose="02020603050405020304" pitchFamily="18" charset="0"/>
                <a:ea typeface="楷体" panose="02010609060101010101" pitchFamily="49" charset="-122"/>
                <a:cs typeface="Times New Roman" panose="02020603050405020304" pitchFamily="18" charset="0"/>
              </a:rPr>
              <a:t> and answer the queations.</a:t>
            </a:r>
            <a:endParaRPr lang="zh-CN" altLang="en-US" sz="4000" b="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nvSpPr>
        <p:spPr>
          <a:xfrm>
            <a:off x="0" y="2175510"/>
            <a:ext cx="12807950" cy="3969385"/>
          </a:xfrm>
          <a:prstGeom prst="rect">
            <a:avLst/>
          </a:prstGeom>
          <a:noFill/>
        </p:spPr>
        <p:txBody>
          <a:bodyPr wrap="square" rtlCol="0">
            <a:spAutoFit/>
          </a:bodyPr>
          <a:p>
            <a:pPr>
              <a:lnSpc>
                <a:spcPct val="150000"/>
              </a:lnSpc>
            </a:pPr>
            <a:r>
              <a:rPr lang="en-US" sz="2800" b="1">
                <a:latin typeface="Comic Sans MS" panose="030F0702030302020204" charset="0"/>
                <a:cs typeface="Comic Sans MS" panose="030F0702030302020204" charset="0"/>
              </a:rPr>
              <a:t>Q1: </a:t>
            </a:r>
            <a:r>
              <a:rPr lang="en-US" sz="2800" b="1">
                <a:solidFill>
                  <a:srgbClr val="C00000"/>
                </a:solidFill>
                <a:latin typeface="Comic Sans MS" panose="030F0702030302020204" charset="0"/>
                <a:cs typeface="Comic Sans MS" panose="030F0702030302020204" charset="0"/>
              </a:rPr>
              <a:t>Which buildings</a:t>
            </a:r>
            <a:r>
              <a:rPr lang="en-US" sz="2800" b="1">
                <a:latin typeface="Comic Sans MS" panose="030F0702030302020204" charset="0"/>
                <a:cs typeface="Comic Sans MS" panose="030F0702030302020204" charset="0"/>
              </a:rPr>
              <a:t> were damaged in Seoul?</a:t>
            </a:r>
            <a:endParaRPr lang="en-US" sz="2800" b="1">
              <a:latin typeface="Comic Sans MS" panose="030F0702030302020204" charset="0"/>
              <a:cs typeface="Comic Sans MS" panose="030F0702030302020204" charset="0"/>
            </a:endParaRPr>
          </a:p>
          <a:p>
            <a:pPr>
              <a:lnSpc>
                <a:spcPct val="150000"/>
              </a:lnSpc>
            </a:pPr>
            <a:endParaRPr lang="en-US" sz="2800" b="1">
              <a:latin typeface="Comic Sans MS" panose="030F0702030302020204" charset="0"/>
              <a:cs typeface="Comic Sans MS" panose="030F0702030302020204" charset="0"/>
            </a:endParaRPr>
          </a:p>
          <a:p>
            <a:pPr>
              <a:lnSpc>
                <a:spcPct val="150000"/>
              </a:lnSpc>
            </a:pPr>
            <a:r>
              <a:rPr lang="en-US" sz="2800" b="1">
                <a:latin typeface="Comic Sans MS" panose="030F0702030302020204" charset="0"/>
                <a:cs typeface="Comic Sans MS" panose="030F0702030302020204" charset="0"/>
              </a:rPr>
              <a:t>Q2: </a:t>
            </a:r>
            <a:r>
              <a:rPr lang="en-US" sz="2800" b="1">
                <a:solidFill>
                  <a:srgbClr val="C00000"/>
                </a:solidFill>
                <a:latin typeface="Comic Sans MS" panose="030F0702030302020204" charset="0"/>
                <a:cs typeface="Comic Sans MS" panose="030F0702030302020204" charset="0"/>
              </a:rPr>
              <a:t>What caused</a:t>
            </a:r>
            <a:r>
              <a:rPr lang="en-US" sz="2800" b="1">
                <a:latin typeface="Comic Sans MS" panose="030F0702030302020204" charset="0"/>
                <a:cs typeface="Comic Sans MS" panose="030F0702030302020204" charset="0"/>
              </a:rPr>
              <a:t> the damage?</a:t>
            </a:r>
            <a:endParaRPr lang="en-US" sz="2800" b="1">
              <a:latin typeface="Comic Sans MS" panose="030F0702030302020204" charset="0"/>
              <a:cs typeface="Comic Sans MS" panose="030F0702030302020204" charset="0"/>
            </a:endParaRPr>
          </a:p>
          <a:p>
            <a:pPr>
              <a:lnSpc>
                <a:spcPct val="150000"/>
              </a:lnSpc>
            </a:pPr>
            <a:endParaRPr lang="en-US" sz="2800" b="1">
              <a:latin typeface="Comic Sans MS" panose="030F0702030302020204" charset="0"/>
              <a:cs typeface="Comic Sans MS" panose="030F0702030302020204" charset="0"/>
            </a:endParaRPr>
          </a:p>
          <a:p>
            <a:pPr>
              <a:lnSpc>
                <a:spcPct val="150000"/>
              </a:lnSpc>
            </a:pPr>
            <a:r>
              <a:rPr lang="en-US" sz="2800" b="1">
                <a:latin typeface="Comic Sans MS" panose="030F0702030302020204" charset="0"/>
                <a:cs typeface="Comic Sans MS" panose="030F0702030302020204" charset="0"/>
              </a:rPr>
              <a:t>Q3: </a:t>
            </a:r>
            <a:r>
              <a:rPr lang="en-US" sz="2800" b="1">
                <a:solidFill>
                  <a:srgbClr val="C00000"/>
                </a:solidFill>
                <a:latin typeface="Comic Sans MS" panose="030F0702030302020204" charset="0"/>
                <a:cs typeface="Comic Sans MS" panose="030F0702030302020204" charset="0"/>
              </a:rPr>
              <a:t>What other damage</a:t>
            </a:r>
            <a:r>
              <a:rPr lang="en-US" sz="2800" b="1">
                <a:latin typeface="Comic Sans MS" panose="030F0702030302020204" charset="0"/>
                <a:cs typeface="Comic Sans MS" panose="030F0702030302020204" charset="0"/>
              </a:rPr>
              <a:t> did the landslide do to Seoul?</a:t>
            </a:r>
            <a:endParaRPr lang="en-US" sz="2800" b="1">
              <a:latin typeface="Comic Sans MS" panose="030F0702030302020204" charset="0"/>
              <a:cs typeface="Comic Sans MS" panose="030F0702030302020204" charset="0"/>
            </a:endParaRPr>
          </a:p>
          <a:p>
            <a:pPr>
              <a:lnSpc>
                <a:spcPct val="150000"/>
              </a:lnSpc>
            </a:pPr>
            <a:r>
              <a:rPr lang="zh-CN" altLang="en-US" sz="2800" b="1">
                <a:latin typeface="Comic Sans MS" panose="030F0702030302020204" charset="0"/>
                <a:cs typeface="Comic Sans MS" panose="030F0702030302020204" charset="0"/>
              </a:rPr>
              <a:t>          </a:t>
            </a:r>
            <a:endParaRPr lang="en-US" altLang="zh-CN" sz="2800" b="1">
              <a:latin typeface="Comic Sans MS" panose="030F0702030302020204" charset="0"/>
              <a:cs typeface="Comic Sans MS" panose="030F0702030302020204" charset="0"/>
            </a:endParaRPr>
          </a:p>
        </p:txBody>
      </p:sp>
      <p:sp>
        <p:nvSpPr>
          <p:cNvPr id="2" name="文本框 1"/>
          <p:cNvSpPr txBox="1"/>
          <p:nvPr/>
        </p:nvSpPr>
        <p:spPr>
          <a:xfrm>
            <a:off x="3862070" y="2846705"/>
            <a:ext cx="6628765" cy="737235"/>
          </a:xfrm>
          <a:prstGeom prst="rect">
            <a:avLst/>
          </a:prstGeom>
          <a:solidFill>
            <a:schemeClr val="accent4">
              <a:lumMod val="60000"/>
              <a:lumOff val="40000"/>
              <a:alpha val="50000"/>
            </a:schemeClr>
          </a:solidFill>
        </p:spPr>
        <p:txBody>
          <a:bodyPr wrap="square" rtlCol="0">
            <a:spAutoFit/>
          </a:bodyPr>
          <a:p>
            <a:pPr>
              <a:lnSpc>
                <a:spcPct val="150000"/>
              </a:lnSpc>
            </a:pPr>
            <a:r>
              <a:rPr lang="en-US" sz="2800" b="1">
                <a:solidFill>
                  <a:srgbClr val="C00000"/>
                </a:solidFill>
                <a:latin typeface="Comic Sans MS" panose="030F0702030302020204" charset="0"/>
                <a:cs typeface="Comic Sans MS" panose="030F0702030302020204" charset="0"/>
              </a:rPr>
              <a:t>A library and a supermaket</a:t>
            </a:r>
            <a:r>
              <a:rPr lang="zh-CN" altLang="en-US" sz="2800" b="1">
                <a:solidFill>
                  <a:srgbClr val="C00000"/>
                </a:solidFill>
                <a:latin typeface="Comic Sans MS" panose="030F0702030302020204" charset="0"/>
                <a:cs typeface="Comic Sans MS" panose="030F0702030302020204" charset="0"/>
              </a:rPr>
              <a:t>  </a:t>
            </a:r>
            <a:r>
              <a:rPr lang="zh-CN" altLang="en-US" sz="2800" b="1">
                <a:latin typeface="Comic Sans MS" panose="030F0702030302020204" charset="0"/>
                <a:cs typeface="Comic Sans MS" panose="030F0702030302020204" charset="0"/>
              </a:rPr>
              <a:t>        </a:t>
            </a:r>
            <a:endParaRPr lang="en-US" altLang="zh-CN" sz="2800" b="1">
              <a:latin typeface="Comic Sans MS" panose="030F0702030302020204" charset="0"/>
              <a:cs typeface="Comic Sans MS" panose="030F0702030302020204" charset="0"/>
            </a:endParaRPr>
          </a:p>
        </p:txBody>
      </p:sp>
      <p:sp>
        <p:nvSpPr>
          <p:cNvPr id="3" name="文本框 2"/>
          <p:cNvSpPr txBox="1"/>
          <p:nvPr/>
        </p:nvSpPr>
        <p:spPr>
          <a:xfrm>
            <a:off x="3862070" y="4110355"/>
            <a:ext cx="6628765" cy="737235"/>
          </a:xfrm>
          <a:prstGeom prst="rect">
            <a:avLst/>
          </a:prstGeom>
          <a:solidFill>
            <a:schemeClr val="accent4">
              <a:lumMod val="60000"/>
              <a:lumOff val="40000"/>
              <a:alpha val="50000"/>
            </a:schemeClr>
          </a:solidFill>
        </p:spPr>
        <p:txBody>
          <a:bodyPr wrap="square" rtlCol="0">
            <a:spAutoFit/>
          </a:bodyPr>
          <a:p>
            <a:pPr>
              <a:lnSpc>
                <a:spcPct val="150000"/>
              </a:lnSpc>
            </a:pPr>
            <a:r>
              <a:rPr lang="en-US" sz="2800" b="1">
                <a:solidFill>
                  <a:srgbClr val="C00000"/>
                </a:solidFill>
                <a:latin typeface="Comic Sans MS" panose="030F0702030302020204" charset="0"/>
                <a:cs typeface="Comic Sans MS" panose="030F0702030302020204" charset="0"/>
              </a:rPr>
              <a:t>It was caused by the heavy rain.</a:t>
            </a:r>
            <a:r>
              <a:rPr lang="zh-CN" altLang="en-US" sz="2800" b="1">
                <a:solidFill>
                  <a:srgbClr val="C00000"/>
                </a:solidFill>
                <a:latin typeface="Comic Sans MS" panose="030F0702030302020204" charset="0"/>
                <a:cs typeface="Comic Sans MS" panose="030F0702030302020204" charset="0"/>
              </a:rPr>
              <a:t>  </a:t>
            </a:r>
            <a:r>
              <a:rPr lang="zh-CN" altLang="en-US" sz="2800" b="1">
                <a:latin typeface="Comic Sans MS" panose="030F0702030302020204" charset="0"/>
                <a:cs typeface="Comic Sans MS" panose="030F0702030302020204" charset="0"/>
              </a:rPr>
              <a:t>        </a:t>
            </a:r>
            <a:endParaRPr lang="en-US" altLang="zh-CN" sz="2800" b="1">
              <a:latin typeface="Comic Sans MS" panose="030F0702030302020204" charset="0"/>
              <a:cs typeface="Comic Sans MS" panose="030F0702030302020204" charset="0"/>
            </a:endParaRPr>
          </a:p>
        </p:txBody>
      </p:sp>
      <p:pic>
        <p:nvPicPr>
          <p:cNvPr id="4" name="Listening and speaking 3">
            <a:hlinkClick r:id="" action="ppaction://media"/>
          </p:cNvPr>
          <p:cNvPicPr/>
          <p:nvPr>
            <a:audioFile r:link="rId1"/>
            <p:extLst>
              <p:ext uri="{DAA4B4D4-6D71-4841-9C94-3DE7FCFB9230}">
                <p14:media xmlns:p14="http://schemas.microsoft.com/office/powerpoint/2010/main" r:embed="rId2">
                  <p14:trim st="107582.000000" end="8579.000000"/>
                </p14:media>
              </p:ext>
            </p:extLst>
          </p:nvPr>
        </p:nvPicPr>
        <p:blipFill>
          <a:blip r:embed="rId3"/>
          <a:stretch>
            <a:fillRect/>
          </a:stretch>
        </p:blipFill>
        <p:spPr>
          <a:xfrm>
            <a:off x="11008995" y="617855"/>
            <a:ext cx="619125" cy="619125"/>
          </a:xfrm>
          <a:prstGeom prst="rect">
            <a:avLst/>
          </a:prstGeom>
        </p:spPr>
      </p:pic>
      <p:sp>
        <p:nvSpPr>
          <p:cNvPr id="6" name="文本框 5"/>
          <p:cNvSpPr txBox="1"/>
          <p:nvPr/>
        </p:nvSpPr>
        <p:spPr>
          <a:xfrm>
            <a:off x="3862070" y="5407660"/>
            <a:ext cx="7146290" cy="1383665"/>
          </a:xfrm>
          <a:prstGeom prst="rect">
            <a:avLst/>
          </a:prstGeom>
          <a:solidFill>
            <a:schemeClr val="accent4">
              <a:lumMod val="60000"/>
              <a:lumOff val="40000"/>
              <a:alpha val="50000"/>
            </a:schemeClr>
          </a:solidFill>
        </p:spPr>
        <p:txBody>
          <a:bodyPr wrap="square" rtlCol="0">
            <a:spAutoFit/>
          </a:bodyPr>
          <a:p>
            <a:pPr>
              <a:lnSpc>
                <a:spcPct val="150000"/>
              </a:lnSpc>
            </a:pPr>
            <a:r>
              <a:rPr lang="en-US" sz="2800" b="1">
                <a:solidFill>
                  <a:srgbClr val="C00000"/>
                </a:solidFill>
                <a:latin typeface="Comic Sans MS" panose="030F0702030302020204" charset="0"/>
                <a:cs typeface="Comic Sans MS" panose="030F0702030302020204" charset="0"/>
              </a:rPr>
              <a:t>No one was injured, but several cars were damaged.</a:t>
            </a:r>
            <a:r>
              <a:rPr lang="zh-CN" altLang="en-US" sz="2800" b="1">
                <a:solidFill>
                  <a:srgbClr val="C00000"/>
                </a:solidFill>
                <a:latin typeface="Comic Sans MS" panose="030F0702030302020204" charset="0"/>
                <a:cs typeface="Comic Sans MS" panose="030F0702030302020204" charset="0"/>
              </a:rPr>
              <a:t>  </a:t>
            </a:r>
            <a:r>
              <a:rPr lang="zh-CN" altLang="en-US" sz="2800" b="1">
                <a:latin typeface="Comic Sans MS" panose="030F0702030302020204" charset="0"/>
                <a:cs typeface="Comic Sans MS" panose="030F0702030302020204" charset="0"/>
              </a:rPr>
              <a:t>        </a:t>
            </a:r>
            <a:endParaRPr lang="en-US" altLang="zh-CN" sz="2800" b="1">
              <a:latin typeface="Comic Sans MS" panose="030F0702030302020204" charset="0"/>
              <a:cs typeface="Comic Sans MS" panose="030F0702030302020204" charset="0"/>
            </a:endParaRPr>
          </a:p>
        </p:txBody>
      </p:sp>
      <p:pic>
        <p:nvPicPr>
          <p:cNvPr id="7" name="图片 6" descr="水印"/>
          <p:cNvPicPr>
            <a:picLocks noChangeAspect="1"/>
          </p:cNvPicPr>
          <p:nvPr userDrawn="1"/>
        </p:nvPicPr>
        <p:blipFill>
          <a:blip r:embed="rId4"/>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50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horizontal)">
                                      <p:cBhvr>
                                        <p:cTn id="7" dur="500"/>
                                        <p:tgtEl>
                                          <p:spTgt spid="28">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additive="base">
                                        <p:cTn id="23" dur="27878" fill="hold"/>
                                        <p:tgtEl>
                                          <p:spTgt spid="4"/>
                                        </p:tgtEl>
                                      </p:cBhvr>
                                    </p:cmd>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bldLst>
      <p:bldP spid="35" grpId="1"/>
      <p:bldP spid="8" grpId="0" bldLvl="0" animBg="1"/>
      <p:bldP spid="8" grpId="1"/>
      <p:bldP spid="2" grpId="0" bldLvl="0" animBg="1"/>
      <p:bldP spid="2" grpId="1"/>
      <p:bldP spid="3" grpId="0" bldLvl="0" animBg="1"/>
      <p:bldP spid="3" grpId="1"/>
      <p:bldP spid="6" grpId="0" bldLvl="0" animBg="1"/>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270" y="2535873"/>
            <a:ext cx="12170410" cy="2676525"/>
          </a:xfrm>
          <a:prstGeom prst="rect">
            <a:avLst/>
          </a:prstGeom>
          <a:solidFill>
            <a:schemeClr val="accent2">
              <a:lumMod val="20000"/>
              <a:lumOff val="80000"/>
            </a:schemeClr>
          </a:solidFill>
          <a:ln>
            <a:noFill/>
          </a:ln>
          <a:effectLst/>
        </p:spPr>
        <p:txBody>
          <a:bodyPr vert="horz" wrap="square" lIns="91440" tIns="45720" rIns="91440" bIns="45720" numCol="1" anchor="ctr" anchorCtr="0" compatLnSpc="1">
            <a:spAutoFit/>
          </a:bodyPr>
          <a:p>
            <a:pPr indent="357505" algn="just">
              <a:lnSpc>
                <a:spcPct val="100000"/>
              </a:lnSpc>
            </a:pPr>
            <a:r>
              <a:rPr lang="en-US" altLang="zh-CN" sz="2800" b="0">
                <a:solidFill>
                  <a:srgbClr val="000000"/>
                </a:solidFill>
                <a:latin typeface="Times New Roman" panose="02020603050405020304" pitchFamily="18" charset="0"/>
                <a:cs typeface="Times New Roman" panose="02020603050405020304" pitchFamily="18" charset="0"/>
              </a:rPr>
              <a:t>Good evening. Today is 27 March. More news about the floods in central China. The government is helping more than 12,000 people in Hunan and Jiangxi get away from the rising water. Homes and land have been destroyed, but no one has been killed. Rescue workers and soldiers are working day and night to make sure that people are safe. They are also bringing food and water to those whose homes were lost in the disaster.</a:t>
            </a:r>
            <a:endParaRPr lang="en-US" altLang="zh-CN" sz="2800" b="0">
              <a:solidFill>
                <a:srgbClr val="000000"/>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0" y="-17970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Listening</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2" name="Rectangle 3"/>
          <p:cNvSpPr>
            <a:spLocks noChangeArrowheads="1"/>
          </p:cNvSpPr>
          <p:nvPr/>
        </p:nvSpPr>
        <p:spPr bwMode="auto">
          <a:xfrm>
            <a:off x="-635" y="866140"/>
            <a:ext cx="12169775" cy="1814830"/>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3556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57505" algn="just"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r>
              <a:rPr kumimoji="0" lang="en-US" altLang="zh-CN"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Good morning, it's 17 April. A strong earthquake hit Ecuador yesterday. The 7.8­magnitude earthquake damaged many buildings, and early reports said that about 230 people were killed and more than 1,500 were injured. Volunteers and rescue workers are helping the survivors.</a:t>
            </a:r>
            <a:endParaRPr kumimoji="0" lang="en-US" altLang="zh-CN"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p:txBody>
      </p:sp>
      <p:sp>
        <p:nvSpPr>
          <p:cNvPr id="9" name="Rectangle 1"/>
          <p:cNvSpPr>
            <a:spLocks noChangeArrowheads="1"/>
          </p:cNvSpPr>
          <p:nvPr/>
        </p:nvSpPr>
        <p:spPr bwMode="auto">
          <a:xfrm>
            <a:off x="-49530" y="5102860"/>
            <a:ext cx="12266295" cy="1814830"/>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p>
            <a:pPr indent="357505" algn="just">
              <a:lnSpc>
                <a:spcPct val="100000"/>
              </a:lnSpc>
            </a:pPr>
            <a:r>
              <a:rPr lang="en-US" altLang="zh-CN" sz="2800" b="0">
                <a:solidFill>
                  <a:srgbClr val="000000"/>
                </a:solidFill>
                <a:latin typeface="Times New Roman" panose="02020603050405020304" pitchFamily="18" charset="0"/>
                <a:cs typeface="Times New Roman" panose="02020603050405020304" pitchFamily="18" charset="0"/>
              </a:rPr>
              <a:t>Breaking news, Saturday 12 August. A tornado was just seen in southern Memphis, the USA. Eyewitnesses said that at 9:25 am, the tornado destroyed four homes. A police officer tells us that at least one person has died. More tornados are possible, and the police advise avoiding the area.</a:t>
            </a:r>
            <a:endParaRPr lang="en-US" altLang="zh-CN" sz="2800" b="0">
              <a:solidFill>
                <a:srgbClr val="00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192780" y="128270"/>
            <a:ext cx="1581785" cy="583565"/>
          </a:xfrm>
          <a:prstGeom prst="rect">
            <a:avLst/>
          </a:prstGeom>
          <a:noFill/>
        </p:spPr>
        <p:txBody>
          <a:bodyPr wrap="square" rtlCol="0">
            <a:spAutoFit/>
          </a:bodyPr>
          <a:p>
            <a:pPr algn="l" fontAlgn="auto">
              <a:lnSpc>
                <a:spcPct val="100000"/>
              </a:lnSpc>
            </a:pP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News=</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13" name="文本框 12"/>
          <p:cNvSpPr txBox="1"/>
          <p:nvPr/>
        </p:nvSpPr>
        <p:spPr>
          <a:xfrm>
            <a:off x="4570730" y="128270"/>
            <a:ext cx="1171575" cy="583565"/>
          </a:xfrm>
          <a:prstGeom prst="rect">
            <a:avLst/>
          </a:prstGeom>
          <a:noFill/>
        </p:spPr>
        <p:txBody>
          <a:bodyPr wrap="square" rtlCol="0">
            <a:spAutoFit/>
          </a:bodyPr>
          <a:p>
            <a:pPr algn="l" fontAlgn="auto">
              <a:lnSpc>
                <a:spcPct val="100000"/>
              </a:lnSpc>
            </a:pPr>
            <a:r>
              <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rPr>
              <a:t>time</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15" name="文本框 14"/>
          <p:cNvSpPr txBox="1"/>
          <p:nvPr/>
        </p:nvSpPr>
        <p:spPr>
          <a:xfrm>
            <a:off x="5426075" y="128270"/>
            <a:ext cx="3496310" cy="583565"/>
          </a:xfrm>
          <a:prstGeom prst="rect">
            <a:avLst/>
          </a:prstGeom>
          <a:noFill/>
        </p:spPr>
        <p:txBody>
          <a:bodyPr wrap="square" rtlCol="0">
            <a:spAutoFit/>
          </a:bodyPr>
          <a:p>
            <a:pPr algn="l" fontAlgn="auto">
              <a:lnSpc>
                <a:spcPct val="100000"/>
              </a:lnSpc>
            </a:pPr>
            <a:r>
              <a:rPr lang="en-US" altLang="zh-CN" sz="3200" b="1" dirty="0" smtClean="0">
                <a:solidFill>
                  <a:schemeClr val="accent1">
                    <a:lumMod val="75000"/>
                  </a:schemeClr>
                </a:solidFill>
                <a:latin typeface="Comic Sans MS" panose="030F0702030302020204" charset="0"/>
                <a:ea typeface="微软雅黑" panose="020B0503020204020204" charset="-122"/>
                <a:cs typeface="Comic Sans MS" panose="030F0702030302020204" charset="0"/>
              </a:rPr>
              <a:t>+disaster&amp;place</a:t>
            </a:r>
            <a:endParaRPr lang="en-US" altLang="zh-CN" sz="3200" b="1" dirty="0" smtClean="0">
              <a:solidFill>
                <a:schemeClr val="accent1">
                  <a:lumMod val="75000"/>
                </a:schemeClr>
              </a:solidFill>
              <a:latin typeface="Comic Sans MS" panose="030F0702030302020204" charset="0"/>
              <a:ea typeface="微软雅黑" panose="020B0503020204020204" charset="-122"/>
              <a:cs typeface="Comic Sans MS" panose="030F0702030302020204" charset="0"/>
            </a:endParaRPr>
          </a:p>
        </p:txBody>
      </p:sp>
      <p:sp>
        <p:nvSpPr>
          <p:cNvPr id="16" name="文本框 15"/>
          <p:cNvSpPr txBox="1"/>
          <p:nvPr/>
        </p:nvSpPr>
        <p:spPr>
          <a:xfrm>
            <a:off x="8569325" y="128270"/>
            <a:ext cx="2018665" cy="583565"/>
          </a:xfrm>
          <a:prstGeom prst="rect">
            <a:avLst/>
          </a:prstGeom>
          <a:noFill/>
        </p:spPr>
        <p:txBody>
          <a:bodyPr wrap="square" rtlCol="0">
            <a:spAutoFit/>
          </a:bodyPr>
          <a:p>
            <a:pPr algn="l" fontAlgn="auto">
              <a:lnSpc>
                <a:spcPct val="100000"/>
              </a:lnSpc>
            </a:pPr>
            <a:r>
              <a:rPr lang="en-US" altLang="zh-CN" sz="3200" b="1" dirty="0" smtClean="0">
                <a:solidFill>
                  <a:schemeClr val="accent4">
                    <a:lumMod val="75000"/>
                  </a:schemeClr>
                </a:solidFill>
                <a:latin typeface="Comic Sans MS" panose="030F0702030302020204" charset="0"/>
                <a:ea typeface="微软雅黑" panose="020B0503020204020204" charset="-122"/>
                <a:cs typeface="Comic Sans MS" panose="030F0702030302020204" charset="0"/>
              </a:rPr>
              <a:t>+damage</a:t>
            </a:r>
            <a:endParaRPr lang="en-US" altLang="zh-CN" sz="3200" b="1" dirty="0" smtClean="0">
              <a:solidFill>
                <a:schemeClr val="accent4">
                  <a:lumMod val="75000"/>
                </a:schemeClr>
              </a:solidFill>
              <a:latin typeface="Comic Sans MS" panose="030F0702030302020204" charset="0"/>
              <a:ea typeface="微软雅黑" panose="020B0503020204020204" charset="-122"/>
              <a:cs typeface="Comic Sans MS" panose="030F0702030302020204" charset="0"/>
            </a:endParaRPr>
          </a:p>
        </p:txBody>
      </p:sp>
      <p:sp>
        <p:nvSpPr>
          <p:cNvPr id="17" name="文本框 16"/>
          <p:cNvSpPr txBox="1"/>
          <p:nvPr/>
        </p:nvSpPr>
        <p:spPr>
          <a:xfrm>
            <a:off x="10330815" y="128270"/>
            <a:ext cx="2145665" cy="977265"/>
          </a:xfrm>
          <a:prstGeom prst="rect">
            <a:avLst/>
          </a:prstGeom>
          <a:noFill/>
        </p:spPr>
        <p:txBody>
          <a:bodyPr wrap="square" rtlCol="0">
            <a:spAutoFit/>
          </a:bodyPr>
          <a:p>
            <a:pPr algn="l" fontAlgn="auto">
              <a:lnSpc>
                <a:spcPct val="90000"/>
              </a:lnSpc>
            </a:pPr>
            <a:r>
              <a:rPr lang="en-US" altLang="zh-CN" sz="3200" b="1" dirty="0" smtClean="0">
                <a:solidFill>
                  <a:schemeClr val="accent6">
                    <a:lumMod val="75000"/>
                  </a:schemeClr>
                </a:solidFill>
                <a:latin typeface="Comic Sans MS" panose="030F0702030302020204" charset="0"/>
                <a:ea typeface="微软雅黑" panose="020B0503020204020204" charset="-122"/>
                <a:cs typeface="Comic Sans MS" panose="030F0702030302020204" charset="0"/>
              </a:rPr>
              <a:t>+rescue     work</a:t>
            </a:r>
            <a:endParaRPr lang="en-US" altLang="zh-CN" sz="3200" b="1" dirty="0" smtClean="0">
              <a:solidFill>
                <a:schemeClr val="accent6">
                  <a:lumMod val="75000"/>
                </a:schemeClr>
              </a:solidFill>
              <a:latin typeface="Comic Sans MS" panose="030F0702030302020204" charset="0"/>
              <a:ea typeface="微软雅黑" panose="020B0503020204020204" charset="-122"/>
              <a:cs typeface="Comic Sans MS" panose="030F0702030302020204" charset="0"/>
            </a:endParaRPr>
          </a:p>
        </p:txBody>
      </p:sp>
      <p:cxnSp>
        <p:nvCxnSpPr>
          <p:cNvPr id="19" name="直接连接符 18"/>
          <p:cNvCxnSpPr/>
          <p:nvPr/>
        </p:nvCxnSpPr>
        <p:spPr>
          <a:xfrm flipV="1">
            <a:off x="560705" y="1336040"/>
            <a:ext cx="4154170" cy="1016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88315" y="2989580"/>
            <a:ext cx="4825365" cy="4445"/>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90525" y="5549900"/>
            <a:ext cx="5772150" cy="0"/>
          </a:xfrm>
          <a:prstGeom prst="line">
            <a:avLst/>
          </a:prstGeom>
          <a:ln w="444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911090" y="1306195"/>
            <a:ext cx="6344285" cy="29845"/>
          </a:xfrm>
          <a:prstGeom prst="line">
            <a:avLst/>
          </a:prstGeom>
          <a:ln w="444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5556885" y="2959735"/>
            <a:ext cx="6344285" cy="29845"/>
          </a:xfrm>
          <a:prstGeom prst="line">
            <a:avLst/>
          </a:prstGeom>
          <a:ln w="444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6372225" y="5540375"/>
            <a:ext cx="5711825" cy="9525"/>
          </a:xfrm>
          <a:prstGeom prst="line">
            <a:avLst/>
          </a:prstGeom>
          <a:ln w="444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1755" y="5935980"/>
            <a:ext cx="2775585" cy="13335"/>
          </a:xfrm>
          <a:prstGeom prst="line">
            <a:avLst/>
          </a:prstGeom>
          <a:ln w="444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2" idx="3"/>
          </p:cNvCxnSpPr>
          <p:nvPr/>
        </p:nvCxnSpPr>
        <p:spPr>
          <a:xfrm flipV="1">
            <a:off x="71755" y="1773555"/>
            <a:ext cx="12097385" cy="14605"/>
          </a:xfrm>
          <a:prstGeom prst="line">
            <a:avLst/>
          </a:prstGeom>
          <a:ln w="444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94615" y="2155190"/>
            <a:ext cx="9533255" cy="14605"/>
          </a:xfrm>
          <a:prstGeom prst="line">
            <a:avLst/>
          </a:prstGeom>
          <a:ln w="444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439160" y="3787140"/>
            <a:ext cx="8644890" cy="45720"/>
          </a:xfrm>
          <a:prstGeom prst="line">
            <a:avLst/>
          </a:prstGeom>
          <a:ln w="444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9" idx="3"/>
          </p:cNvCxnSpPr>
          <p:nvPr/>
        </p:nvCxnSpPr>
        <p:spPr>
          <a:xfrm>
            <a:off x="3115945" y="5949315"/>
            <a:ext cx="9100820" cy="60960"/>
          </a:xfrm>
          <a:prstGeom prst="line">
            <a:avLst/>
          </a:prstGeom>
          <a:ln w="444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94615" y="6369050"/>
            <a:ext cx="9143365" cy="12065"/>
          </a:xfrm>
          <a:prstGeom prst="line">
            <a:avLst/>
          </a:prstGeom>
          <a:ln w="444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5" name="椭圆 64"/>
          <p:cNvSpPr/>
          <p:nvPr>
            <p:custDataLst>
              <p:tags r:id="rId1"/>
            </p:custDataLst>
          </p:nvPr>
        </p:nvSpPr>
        <p:spPr>
          <a:xfrm>
            <a:off x="377190" y="866140"/>
            <a:ext cx="2673985" cy="558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
        <p:nvSpPr>
          <p:cNvPr id="33" name="椭圆 32"/>
          <p:cNvSpPr/>
          <p:nvPr>
            <p:custDataLst>
              <p:tags r:id="rId2"/>
            </p:custDataLst>
          </p:nvPr>
        </p:nvSpPr>
        <p:spPr>
          <a:xfrm>
            <a:off x="8069580" y="1306195"/>
            <a:ext cx="4122420" cy="558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
        <p:nvSpPr>
          <p:cNvPr id="34" name="椭圆 33"/>
          <p:cNvSpPr/>
          <p:nvPr>
            <p:custDataLst>
              <p:tags r:id="rId3"/>
            </p:custDataLst>
          </p:nvPr>
        </p:nvSpPr>
        <p:spPr>
          <a:xfrm>
            <a:off x="5405755" y="2536190"/>
            <a:ext cx="2814320" cy="558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
        <p:nvSpPr>
          <p:cNvPr id="35" name="椭圆 34"/>
          <p:cNvSpPr/>
          <p:nvPr>
            <p:custDataLst>
              <p:tags r:id="rId4"/>
            </p:custDataLst>
          </p:nvPr>
        </p:nvSpPr>
        <p:spPr>
          <a:xfrm>
            <a:off x="253365" y="2536190"/>
            <a:ext cx="2414905" cy="558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
        <p:nvSpPr>
          <p:cNvPr id="36" name="椭圆 35"/>
          <p:cNvSpPr/>
          <p:nvPr>
            <p:custDataLst>
              <p:tags r:id="rId5"/>
            </p:custDataLst>
          </p:nvPr>
        </p:nvSpPr>
        <p:spPr>
          <a:xfrm>
            <a:off x="193675" y="5102860"/>
            <a:ext cx="2766060" cy="558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
        <p:nvSpPr>
          <p:cNvPr id="38" name="椭圆 37"/>
          <p:cNvSpPr/>
          <p:nvPr>
            <p:custDataLst>
              <p:tags r:id="rId6"/>
            </p:custDataLst>
          </p:nvPr>
        </p:nvSpPr>
        <p:spPr>
          <a:xfrm>
            <a:off x="2887345" y="5540375"/>
            <a:ext cx="3634740" cy="558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hangingPunct="1">
              <a:defRPr/>
            </a:pPr>
            <a:endParaRPr lang="zh-CN" altLang="en-US">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2"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14" presetClass="entr" presetSubtype="1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2"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anim calcmode="lin" valueType="num">
                                      <p:cBhvr>
                                        <p:cTn id="54" dur="500" fill="hold"/>
                                        <p:tgtEl>
                                          <p:spTgt spid="16"/>
                                        </p:tgtEl>
                                        <p:attrNameLst>
                                          <p:attrName>ppt_x</p:attrName>
                                        </p:attrNameLst>
                                      </p:cBhvr>
                                      <p:tavLst>
                                        <p:tav tm="0">
                                          <p:val>
                                            <p:strVal val="#ppt_x"/>
                                          </p:val>
                                        </p:tav>
                                        <p:tav tm="100000">
                                          <p:val>
                                            <p:strVal val="#ppt_x"/>
                                          </p:val>
                                        </p:tav>
                                      </p:tavLst>
                                    </p:anim>
                                    <p:anim calcmode="lin" valueType="num">
                                      <p:cBhvr>
                                        <p:cTn id="55"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randombar(horizontal)">
                                      <p:cBhvr>
                                        <p:cTn id="60" dur="500"/>
                                        <p:tgtEl>
                                          <p:spTgt spid="28"/>
                                        </p:tgtEl>
                                      </p:cBhvr>
                                    </p:animEffect>
                                  </p:childTnLst>
                                </p:cTn>
                              </p:par>
                              <p:par>
                                <p:cTn id="61" presetID="14" presetClass="entr" presetSubtype="1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randombar(horizontal)">
                                      <p:cBhvr>
                                        <p:cTn id="63" dur="500"/>
                                        <p:tgtEl>
                                          <p:spTgt spid="29"/>
                                        </p:tgtEl>
                                      </p:cBhvr>
                                    </p:animEffect>
                                  </p:childTnLst>
                                </p:cTn>
                              </p:par>
                              <p:par>
                                <p:cTn id="64" presetID="14" presetClass="entr" presetSubtype="1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500"/>
                                        <p:tgtEl>
                                          <p:spTgt spid="30"/>
                                        </p:tgtEl>
                                      </p:cBhvr>
                                    </p:animEffect>
                                  </p:childTnLst>
                                </p:cTn>
                              </p:par>
                              <p:par>
                                <p:cTn id="67" presetID="14" presetClass="entr" presetSubtype="1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randombar(horizontal)">
                                      <p:cBhvr>
                                        <p:cTn id="69" dur="500"/>
                                        <p:tgtEl>
                                          <p:spTgt spid="31"/>
                                        </p:tgtEl>
                                      </p:cBhvr>
                                    </p:animEffect>
                                  </p:childTnLst>
                                </p:cTn>
                              </p:par>
                              <p:par>
                                <p:cTn id="70" presetID="14"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2"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anim calcmode="lin" valueType="num">
                                      <p:cBhvr>
                                        <p:cTn id="78" dur="500" fill="hold"/>
                                        <p:tgtEl>
                                          <p:spTgt spid="17"/>
                                        </p:tgtEl>
                                        <p:attrNameLst>
                                          <p:attrName>ppt_x</p:attrName>
                                        </p:attrNameLst>
                                      </p:cBhvr>
                                      <p:tavLst>
                                        <p:tav tm="0">
                                          <p:val>
                                            <p:strVal val="#ppt_x"/>
                                          </p:val>
                                        </p:tav>
                                        <p:tav tm="100000">
                                          <p:val>
                                            <p:strVal val="#ppt_x"/>
                                          </p:val>
                                        </p:tav>
                                      </p:tavLst>
                                    </p:anim>
                                    <p:anim calcmode="lin" valueType="num">
                                      <p:cBhvr>
                                        <p:cTn id="7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12" nodeType="click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12" nodeType="after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12" nodeType="after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12" nodeType="after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grpId="12" nodeType="after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grpId="12" nodeType="after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3" grpId="0"/>
      <p:bldP spid="13" grpId="1"/>
      <p:bldP spid="13" grpId="2"/>
      <p:bldP spid="15" grpId="0"/>
      <p:bldP spid="15" grpId="1"/>
      <p:bldP spid="15" grpId="2"/>
      <p:bldP spid="16" grpId="0"/>
      <p:bldP spid="16" grpId="1"/>
      <p:bldP spid="16" grpId="2"/>
      <p:bldP spid="17" grpId="0"/>
      <p:bldP spid="17" grpId="1"/>
      <p:bldP spid="17" grpId="2"/>
      <p:bldP spid="65" grpId="12" bldLvl="0" animBg="1"/>
      <p:bldP spid="33" grpId="12" bldLvl="0" animBg="1"/>
      <p:bldP spid="34" grpId="12" bldLvl="0" animBg="1"/>
      <p:bldP spid="35" grpId="12" bldLvl="0" animBg="1"/>
      <p:bldP spid="36" grpId="12" bldLvl="0" animBg="1"/>
      <p:bldP spid="38" grpId="12"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17970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Reporting</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10" name="文本框 9"/>
          <p:cNvSpPr txBox="1"/>
          <p:nvPr/>
        </p:nvSpPr>
        <p:spPr>
          <a:xfrm>
            <a:off x="3192780" y="128270"/>
            <a:ext cx="1581785" cy="583565"/>
          </a:xfrm>
          <a:prstGeom prst="rect">
            <a:avLst/>
          </a:prstGeom>
          <a:noFill/>
        </p:spPr>
        <p:txBody>
          <a:bodyPr wrap="square" rtlCol="0">
            <a:spAutoFit/>
          </a:bodyPr>
          <a:p>
            <a:pPr algn="l" fontAlgn="auto">
              <a:lnSpc>
                <a:spcPct val="100000"/>
              </a:lnSpc>
            </a:pP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News=</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13" name="文本框 12"/>
          <p:cNvSpPr txBox="1"/>
          <p:nvPr/>
        </p:nvSpPr>
        <p:spPr>
          <a:xfrm>
            <a:off x="4570730" y="128270"/>
            <a:ext cx="1171575" cy="583565"/>
          </a:xfrm>
          <a:prstGeom prst="rect">
            <a:avLst/>
          </a:prstGeom>
          <a:noFill/>
        </p:spPr>
        <p:txBody>
          <a:bodyPr wrap="square" rtlCol="0">
            <a:spAutoFit/>
          </a:bodyPr>
          <a:p>
            <a:pPr algn="l" fontAlgn="auto">
              <a:lnSpc>
                <a:spcPct val="100000"/>
              </a:lnSpc>
            </a:pPr>
            <a:r>
              <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rPr>
              <a:t>time</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15" name="文本框 14"/>
          <p:cNvSpPr txBox="1"/>
          <p:nvPr/>
        </p:nvSpPr>
        <p:spPr>
          <a:xfrm>
            <a:off x="5426075" y="128270"/>
            <a:ext cx="3496310" cy="583565"/>
          </a:xfrm>
          <a:prstGeom prst="rect">
            <a:avLst/>
          </a:prstGeom>
          <a:noFill/>
        </p:spPr>
        <p:txBody>
          <a:bodyPr wrap="square" rtlCol="0">
            <a:spAutoFit/>
          </a:bodyPr>
          <a:p>
            <a:pPr algn="l" fontAlgn="auto">
              <a:lnSpc>
                <a:spcPct val="100000"/>
              </a:lnSpc>
            </a:pPr>
            <a:r>
              <a:rPr lang="en-US" altLang="zh-CN" sz="3200" b="1" dirty="0" smtClean="0">
                <a:solidFill>
                  <a:schemeClr val="accent1">
                    <a:lumMod val="75000"/>
                  </a:schemeClr>
                </a:solidFill>
                <a:latin typeface="Comic Sans MS" panose="030F0702030302020204" charset="0"/>
                <a:ea typeface="微软雅黑" panose="020B0503020204020204" charset="-122"/>
                <a:cs typeface="Comic Sans MS" panose="030F0702030302020204" charset="0"/>
              </a:rPr>
              <a:t>+disaster&amp;place</a:t>
            </a:r>
            <a:endParaRPr lang="en-US" altLang="zh-CN" sz="3200" b="1" dirty="0" smtClean="0">
              <a:solidFill>
                <a:schemeClr val="accent1">
                  <a:lumMod val="75000"/>
                </a:schemeClr>
              </a:solidFill>
              <a:latin typeface="Comic Sans MS" panose="030F0702030302020204" charset="0"/>
              <a:ea typeface="微软雅黑" panose="020B0503020204020204" charset="-122"/>
              <a:cs typeface="Comic Sans MS" panose="030F0702030302020204" charset="0"/>
            </a:endParaRPr>
          </a:p>
        </p:txBody>
      </p:sp>
      <p:sp>
        <p:nvSpPr>
          <p:cNvPr id="16" name="文本框 15"/>
          <p:cNvSpPr txBox="1"/>
          <p:nvPr/>
        </p:nvSpPr>
        <p:spPr>
          <a:xfrm>
            <a:off x="8569325" y="128270"/>
            <a:ext cx="2018665" cy="583565"/>
          </a:xfrm>
          <a:prstGeom prst="rect">
            <a:avLst/>
          </a:prstGeom>
          <a:noFill/>
        </p:spPr>
        <p:txBody>
          <a:bodyPr wrap="square" rtlCol="0">
            <a:spAutoFit/>
          </a:bodyPr>
          <a:p>
            <a:pPr algn="l" fontAlgn="auto">
              <a:lnSpc>
                <a:spcPct val="100000"/>
              </a:lnSpc>
            </a:pPr>
            <a:r>
              <a:rPr lang="en-US" altLang="zh-CN" sz="3200" b="1" dirty="0" smtClean="0">
                <a:solidFill>
                  <a:schemeClr val="accent4">
                    <a:lumMod val="75000"/>
                  </a:schemeClr>
                </a:solidFill>
                <a:latin typeface="Comic Sans MS" panose="030F0702030302020204" charset="0"/>
                <a:ea typeface="微软雅黑" panose="020B0503020204020204" charset="-122"/>
                <a:cs typeface="Comic Sans MS" panose="030F0702030302020204" charset="0"/>
              </a:rPr>
              <a:t>+damage</a:t>
            </a:r>
            <a:endParaRPr lang="en-US" altLang="zh-CN" sz="3200" b="1" dirty="0" smtClean="0">
              <a:solidFill>
                <a:schemeClr val="accent4">
                  <a:lumMod val="75000"/>
                </a:schemeClr>
              </a:solidFill>
              <a:latin typeface="Comic Sans MS" panose="030F0702030302020204" charset="0"/>
              <a:ea typeface="微软雅黑" panose="020B0503020204020204" charset="-122"/>
              <a:cs typeface="Comic Sans MS" panose="030F0702030302020204" charset="0"/>
            </a:endParaRPr>
          </a:p>
        </p:txBody>
      </p:sp>
      <p:sp>
        <p:nvSpPr>
          <p:cNvPr id="17" name="文本框 16"/>
          <p:cNvSpPr txBox="1"/>
          <p:nvPr/>
        </p:nvSpPr>
        <p:spPr>
          <a:xfrm>
            <a:off x="10330815" y="128270"/>
            <a:ext cx="2145665" cy="977265"/>
          </a:xfrm>
          <a:prstGeom prst="rect">
            <a:avLst/>
          </a:prstGeom>
          <a:noFill/>
        </p:spPr>
        <p:txBody>
          <a:bodyPr wrap="square" rtlCol="0">
            <a:spAutoFit/>
          </a:bodyPr>
          <a:p>
            <a:pPr algn="l" fontAlgn="auto">
              <a:lnSpc>
                <a:spcPct val="90000"/>
              </a:lnSpc>
            </a:pPr>
            <a:r>
              <a:rPr lang="en-US" altLang="zh-CN" sz="3200" b="1" dirty="0" smtClean="0">
                <a:solidFill>
                  <a:schemeClr val="accent6">
                    <a:lumMod val="75000"/>
                  </a:schemeClr>
                </a:solidFill>
                <a:latin typeface="Comic Sans MS" panose="030F0702030302020204" charset="0"/>
                <a:ea typeface="微软雅黑" panose="020B0503020204020204" charset="-122"/>
                <a:cs typeface="Comic Sans MS" panose="030F0702030302020204" charset="0"/>
              </a:rPr>
              <a:t>+rescue     work</a:t>
            </a:r>
            <a:endParaRPr lang="en-US" altLang="zh-CN" sz="3200" b="1" dirty="0" smtClean="0">
              <a:solidFill>
                <a:schemeClr val="accent6">
                  <a:lumMod val="75000"/>
                </a:schemeClr>
              </a:solidFill>
              <a:latin typeface="Comic Sans MS" panose="030F0702030302020204" charset="0"/>
              <a:ea typeface="微软雅黑" panose="020B0503020204020204" charset="-122"/>
              <a:cs typeface="Comic Sans MS" panose="030F0702030302020204" charset="0"/>
            </a:endParaRPr>
          </a:p>
        </p:txBody>
      </p:sp>
      <p:sp>
        <p:nvSpPr>
          <p:cNvPr id="5" name="文本框 4"/>
          <p:cNvSpPr txBox="1"/>
          <p:nvPr/>
        </p:nvSpPr>
        <p:spPr>
          <a:xfrm>
            <a:off x="4328160" y="1433195"/>
            <a:ext cx="7800975" cy="4876183"/>
          </a:xfrm>
          <a:prstGeom prst="roundRect">
            <a:avLst/>
          </a:prstGeom>
          <a:solidFill>
            <a:schemeClr val="accent5">
              <a:lumMod val="60000"/>
              <a:lumOff val="40000"/>
            </a:schemeClr>
          </a:solidFill>
        </p:spPr>
        <p:txBody>
          <a:bodyPr wrap="square" rtlCol="0">
            <a:spAutoFit/>
          </a:bodyPr>
          <a:p>
            <a:pPr algn="just">
              <a:lnSpc>
                <a:spcPct val="100000"/>
              </a:lnSpc>
            </a:pPr>
            <a:r>
              <a:rPr lang="en-US" altLang="zh-CN" sz="2800" b="1">
                <a:latin typeface="Times New Roman" panose="02020603050405020304" pitchFamily="18" charset="0"/>
                <a:cs typeface="Times New Roman" panose="02020603050405020304" pitchFamily="18" charset="0"/>
              </a:rPr>
              <a:t>Good morning.</a:t>
            </a:r>
            <a:r>
              <a:rPr lang="en-US" altLang="zh-CN" sz="2800">
                <a:latin typeface="Times New Roman" panose="02020603050405020304" pitchFamily="18" charset="0"/>
                <a:cs typeface="Times New Roman" panose="02020603050405020304" pitchFamily="18" charset="0"/>
              </a:rPr>
              <a:t> Today is 13 May. A huge earthquake hit Wenchuan, China, yesterday afternoon. The 7.8 magnitude earthquake demaged buildings. And </a:t>
            </a:r>
            <a:r>
              <a:rPr lang="en-US" altLang="zh-CN" sz="2800" b="1">
                <a:latin typeface="Times New Roman" panose="02020603050405020304" pitchFamily="18" charset="0"/>
                <a:cs typeface="Times New Roman" panose="02020603050405020304" pitchFamily="18" charset="0"/>
              </a:rPr>
              <a:t>according to an early report</a:t>
            </a:r>
            <a:r>
              <a:rPr lang="en-US" altLang="zh-CN" sz="2800">
                <a:latin typeface="Times New Roman" panose="02020603050405020304" pitchFamily="18" charset="0"/>
                <a:cs typeface="Times New Roman" panose="02020603050405020304" pitchFamily="18" charset="0"/>
              </a:rPr>
              <a:t>, at least 8,500 people were killed and thousands of people were injured. Rescue workers, soldiers, medical teams and volunteers were working day and night to make sure that people are safe. They also bring food and water to those who lost homes in the disaster. </a:t>
            </a:r>
            <a:endParaRPr lang="en-US" altLang="zh-CN" sz="2800">
              <a:latin typeface="Times New Roman" panose="02020603050405020304" pitchFamily="18" charset="0"/>
              <a:cs typeface="Times New Roman" panose="02020603050405020304" pitchFamily="18" charset="0"/>
            </a:endParaRPr>
          </a:p>
        </p:txBody>
      </p:sp>
      <p:sp>
        <p:nvSpPr>
          <p:cNvPr id="2" name="对话气泡: 圆角矩形 1"/>
          <p:cNvSpPr/>
          <p:nvPr/>
        </p:nvSpPr>
        <p:spPr>
          <a:xfrm>
            <a:off x="-46355" y="1153160"/>
            <a:ext cx="4375150" cy="5179060"/>
          </a:xfrm>
          <a:prstGeom prst="wedgeRoundRectCallou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9944" name="矩形 54"/>
          <p:cNvSpPr>
            <a:spLocks noChangeArrowheads="1"/>
          </p:cNvSpPr>
          <p:nvPr/>
        </p:nvSpPr>
        <p:spPr bwMode="auto">
          <a:xfrm>
            <a:off x="835025" y="1153160"/>
            <a:ext cx="2357755" cy="565150"/>
          </a:xfrm>
          <a:prstGeom prst="rect">
            <a:avLst/>
          </a:prstGeom>
          <a:noFill/>
          <a:ln w="28575"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algn="ctr">
              <a:lnSpc>
                <a:spcPct val="110000"/>
              </a:lnSpc>
            </a:pPr>
            <a:r>
              <a:rPr lang="en-US" altLang="zh-CN" sz="2800" dirty="0">
                <a:solidFill>
                  <a:srgbClr val="006600"/>
                </a:solidFill>
                <a:latin typeface="Times New Roman" panose="02020603050405020304" pitchFamily="18" charset="0"/>
                <a:ea typeface="微软雅黑" panose="020B0503020204020204" charset="-122"/>
                <a:cs typeface="Times New Roman" panose="02020603050405020304" pitchFamily="18" charset="0"/>
              </a:rPr>
              <a:t>Earthquake</a:t>
            </a:r>
            <a:endParaRPr lang="en-US" altLang="zh-CN" sz="2800" dirty="0">
              <a:solidFill>
                <a:srgbClr val="0066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0" name="Rectangle 42"/>
          <p:cNvSpPr/>
          <p:nvPr/>
        </p:nvSpPr>
        <p:spPr>
          <a:xfrm flipH="1">
            <a:off x="719455" y="1814195"/>
            <a:ext cx="3037205" cy="448945"/>
          </a:xfrm>
          <a:prstGeom prst="rect">
            <a:avLst/>
          </a:prstGeom>
          <a:noFill/>
          <a:ln w="28575" cap="flat" cmpd="sng" algn="ctr">
            <a:solidFill>
              <a:schemeClr val="accent1">
                <a:shade val="50000"/>
              </a:schemeClr>
            </a:solidFill>
            <a:prstDash val="solid"/>
          </a:ln>
          <a:effectLst/>
        </p:spPr>
        <p:txBody>
          <a:bodyPr tIns="0" bIns="0"/>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algn="ctr">
              <a:lnSpc>
                <a:spcPct val="11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Wenchuan, China</a:t>
            </a:r>
            <a:endParaRPr lang="en-US" altLang="zh-CN"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9956" name="文本框 77"/>
          <p:cNvSpPr txBox="1">
            <a:spLocks noChangeArrowheads="1"/>
          </p:cNvSpPr>
          <p:nvPr/>
        </p:nvSpPr>
        <p:spPr bwMode="auto">
          <a:xfrm>
            <a:off x="-38100" y="2359025"/>
            <a:ext cx="4183380" cy="3107690"/>
          </a:xfrm>
          <a:prstGeom prst="rect">
            <a:avLst/>
          </a:prstGeom>
          <a:noFill/>
          <a:ln w="28575" cmpd="sng">
            <a:solidFill>
              <a:schemeClr val="accent1">
                <a:shade val="50000"/>
              </a:schemeClr>
            </a:solid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charset="-122"/>
                <a:ea typeface="等线" panose="02010600030101010101" charset="-122"/>
              </a:defRPr>
            </a:lvl1pPr>
            <a:lvl2pPr marL="819150" indent="-285750">
              <a:defRPr>
                <a:solidFill>
                  <a:schemeClr val="tx1"/>
                </a:solidFill>
                <a:latin typeface="等线" panose="02010600030101010101" charset="-122"/>
                <a:ea typeface="等线" panose="02010600030101010101" charset="-122"/>
              </a:defRPr>
            </a:lvl2pPr>
            <a:lvl3pPr marL="1227455" indent="-228600">
              <a:defRPr>
                <a:solidFill>
                  <a:schemeClr val="tx1"/>
                </a:solidFill>
                <a:latin typeface="等线" panose="02010600030101010101" charset="-122"/>
                <a:ea typeface="等线" panose="02010600030101010101" charset="-122"/>
              </a:defRPr>
            </a:lvl3pPr>
            <a:lvl4pPr marL="1635125"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r>
              <a:rPr lang="en-US" altLang="zh-CN" sz="2800" dirty="0">
                <a:latin typeface="Times New Roman" panose="02020603050405020304" pitchFamily="18" charset="0"/>
                <a:cs typeface="Times New Roman" panose="02020603050405020304" pitchFamily="18" charset="0"/>
              </a:rPr>
              <a:t>● 14:28 Monday, 12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Magnitude </a:t>
            </a:r>
            <a:r>
              <a:rPr lang="en-US" altLang="zh-CN" sz="2800" dirty="0">
                <a:latin typeface="Times New Roman" panose="02020603050405020304" pitchFamily="18" charset="0"/>
                <a:cs typeface="Times New Roman" panose="02020603050405020304" pitchFamily="18" charset="0"/>
              </a:rPr>
              <a:t>7.8 (8.0)</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least 8,500 killed (by 13 May)</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Rescue workers</a:t>
            </a:r>
            <a:r>
              <a:rPr lang="en-US"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(medical teams, </a:t>
            </a:r>
            <a:r>
              <a:rPr lang="en-US" altLang="zh-CN" sz="2800" b="1" dirty="0" err="1">
                <a:solidFill>
                  <a:srgbClr val="FF0000"/>
                </a:solidFill>
                <a:latin typeface="Times New Roman" panose="02020603050405020304" pitchFamily="18" charset="0"/>
                <a:cs typeface="Times New Roman" panose="02020603050405020304" pitchFamily="18" charset="0"/>
              </a:rPr>
              <a:t>troops</a:t>
            </a:r>
            <a:r>
              <a:rPr lang="en-US" altLang="zh-CN" sz="2800" dirty="0" err="1">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etc.) organized quickly</a:t>
            </a:r>
            <a:endParaRPr lang="zh-CN" altLang="en-US" sz="2800" dirty="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a:off x="430530" y="5466715"/>
            <a:ext cx="3030855" cy="1391285"/>
          </a:xfrm>
          <a:prstGeom prst="rect">
            <a:avLst/>
          </a:prstGeom>
          <a:noFill/>
          <a:ln w="28575" cmpd="sng">
            <a:solidFill>
              <a:schemeClr val="accent1">
                <a:shade val="50000"/>
              </a:schemeClr>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P spid="15" grpId="0"/>
      <p:bldP spid="15" grpId="1"/>
      <p:bldP spid="16" grpId="0"/>
      <p:bldP spid="16" grpId="1"/>
      <p:bldP spid="17" grpId="0"/>
      <p:bldP spid="17" grpId="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17970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Reporting</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10" name="文本框 9"/>
          <p:cNvSpPr txBox="1"/>
          <p:nvPr/>
        </p:nvSpPr>
        <p:spPr>
          <a:xfrm>
            <a:off x="3192780" y="128270"/>
            <a:ext cx="1581785" cy="583565"/>
          </a:xfrm>
          <a:prstGeom prst="rect">
            <a:avLst/>
          </a:prstGeom>
          <a:noFill/>
        </p:spPr>
        <p:txBody>
          <a:bodyPr wrap="square" rtlCol="0">
            <a:spAutoFit/>
          </a:bodyPr>
          <a:p>
            <a:pPr algn="l" fontAlgn="auto">
              <a:lnSpc>
                <a:spcPct val="100000"/>
              </a:lnSpc>
            </a:pP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News=</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13" name="文本框 12"/>
          <p:cNvSpPr txBox="1"/>
          <p:nvPr/>
        </p:nvSpPr>
        <p:spPr>
          <a:xfrm>
            <a:off x="4570730" y="128270"/>
            <a:ext cx="1171575" cy="583565"/>
          </a:xfrm>
          <a:prstGeom prst="rect">
            <a:avLst/>
          </a:prstGeom>
          <a:noFill/>
        </p:spPr>
        <p:txBody>
          <a:bodyPr wrap="square" rtlCol="0">
            <a:spAutoFit/>
          </a:bodyPr>
          <a:p>
            <a:pPr algn="l" fontAlgn="auto">
              <a:lnSpc>
                <a:spcPct val="100000"/>
              </a:lnSpc>
            </a:pPr>
            <a:r>
              <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rPr>
              <a:t>time</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15" name="文本框 14"/>
          <p:cNvSpPr txBox="1"/>
          <p:nvPr/>
        </p:nvSpPr>
        <p:spPr>
          <a:xfrm>
            <a:off x="5426075" y="128270"/>
            <a:ext cx="3496310" cy="583565"/>
          </a:xfrm>
          <a:prstGeom prst="rect">
            <a:avLst/>
          </a:prstGeom>
          <a:noFill/>
        </p:spPr>
        <p:txBody>
          <a:bodyPr wrap="square" rtlCol="0">
            <a:spAutoFit/>
          </a:bodyPr>
          <a:p>
            <a:pPr algn="l" fontAlgn="auto">
              <a:lnSpc>
                <a:spcPct val="100000"/>
              </a:lnSpc>
            </a:pPr>
            <a:r>
              <a:rPr lang="en-US" altLang="zh-CN" sz="3200" b="1" dirty="0" smtClean="0">
                <a:solidFill>
                  <a:schemeClr val="accent1">
                    <a:lumMod val="75000"/>
                  </a:schemeClr>
                </a:solidFill>
                <a:latin typeface="Comic Sans MS" panose="030F0702030302020204" charset="0"/>
                <a:ea typeface="微软雅黑" panose="020B0503020204020204" charset="-122"/>
                <a:cs typeface="Comic Sans MS" panose="030F0702030302020204" charset="0"/>
              </a:rPr>
              <a:t>+disaster&amp;place</a:t>
            </a:r>
            <a:endParaRPr lang="en-US" altLang="zh-CN" sz="3200" b="1" dirty="0" smtClean="0">
              <a:solidFill>
                <a:schemeClr val="accent1">
                  <a:lumMod val="75000"/>
                </a:schemeClr>
              </a:solidFill>
              <a:latin typeface="Comic Sans MS" panose="030F0702030302020204" charset="0"/>
              <a:ea typeface="微软雅黑" panose="020B0503020204020204" charset="-122"/>
              <a:cs typeface="Comic Sans MS" panose="030F0702030302020204" charset="0"/>
            </a:endParaRPr>
          </a:p>
        </p:txBody>
      </p:sp>
      <p:sp>
        <p:nvSpPr>
          <p:cNvPr id="16" name="文本框 15"/>
          <p:cNvSpPr txBox="1"/>
          <p:nvPr/>
        </p:nvSpPr>
        <p:spPr>
          <a:xfrm>
            <a:off x="8569325" y="128270"/>
            <a:ext cx="2018665" cy="583565"/>
          </a:xfrm>
          <a:prstGeom prst="rect">
            <a:avLst/>
          </a:prstGeom>
          <a:noFill/>
        </p:spPr>
        <p:txBody>
          <a:bodyPr wrap="square" rtlCol="0">
            <a:spAutoFit/>
          </a:bodyPr>
          <a:p>
            <a:pPr algn="l" fontAlgn="auto">
              <a:lnSpc>
                <a:spcPct val="100000"/>
              </a:lnSpc>
            </a:pPr>
            <a:r>
              <a:rPr lang="en-US" altLang="zh-CN" sz="3200" b="1" dirty="0" smtClean="0">
                <a:solidFill>
                  <a:schemeClr val="accent4">
                    <a:lumMod val="75000"/>
                  </a:schemeClr>
                </a:solidFill>
                <a:latin typeface="Comic Sans MS" panose="030F0702030302020204" charset="0"/>
                <a:ea typeface="微软雅黑" panose="020B0503020204020204" charset="-122"/>
                <a:cs typeface="Comic Sans MS" panose="030F0702030302020204" charset="0"/>
              </a:rPr>
              <a:t>+damage</a:t>
            </a:r>
            <a:endParaRPr lang="en-US" altLang="zh-CN" sz="3200" b="1" dirty="0" smtClean="0">
              <a:solidFill>
                <a:schemeClr val="accent4">
                  <a:lumMod val="75000"/>
                </a:schemeClr>
              </a:solidFill>
              <a:latin typeface="Comic Sans MS" panose="030F0702030302020204" charset="0"/>
              <a:ea typeface="微软雅黑" panose="020B0503020204020204" charset="-122"/>
              <a:cs typeface="Comic Sans MS" panose="030F0702030302020204" charset="0"/>
            </a:endParaRPr>
          </a:p>
        </p:txBody>
      </p:sp>
      <p:sp>
        <p:nvSpPr>
          <p:cNvPr id="17" name="文本框 16"/>
          <p:cNvSpPr txBox="1"/>
          <p:nvPr/>
        </p:nvSpPr>
        <p:spPr>
          <a:xfrm>
            <a:off x="10330815" y="128270"/>
            <a:ext cx="2145665" cy="977265"/>
          </a:xfrm>
          <a:prstGeom prst="rect">
            <a:avLst/>
          </a:prstGeom>
          <a:noFill/>
        </p:spPr>
        <p:txBody>
          <a:bodyPr wrap="square" rtlCol="0">
            <a:spAutoFit/>
          </a:bodyPr>
          <a:p>
            <a:pPr algn="l" fontAlgn="auto">
              <a:lnSpc>
                <a:spcPct val="90000"/>
              </a:lnSpc>
            </a:pPr>
            <a:r>
              <a:rPr lang="en-US" altLang="zh-CN" sz="3200" b="1" dirty="0" smtClean="0">
                <a:solidFill>
                  <a:schemeClr val="accent6">
                    <a:lumMod val="75000"/>
                  </a:schemeClr>
                </a:solidFill>
                <a:latin typeface="Comic Sans MS" panose="030F0702030302020204" charset="0"/>
                <a:ea typeface="微软雅黑" panose="020B0503020204020204" charset="-122"/>
                <a:cs typeface="Comic Sans MS" panose="030F0702030302020204" charset="0"/>
              </a:rPr>
              <a:t>+rescue     work</a:t>
            </a:r>
            <a:endParaRPr lang="en-US" altLang="zh-CN" sz="3200" b="1" dirty="0" smtClean="0">
              <a:solidFill>
                <a:schemeClr val="accent6">
                  <a:lumMod val="75000"/>
                </a:schemeClr>
              </a:solidFill>
              <a:latin typeface="Comic Sans MS" panose="030F0702030302020204" charset="0"/>
              <a:ea typeface="微软雅黑" panose="020B0503020204020204" charset="-122"/>
              <a:cs typeface="Comic Sans MS" panose="030F0702030302020204" charset="0"/>
            </a:endParaRPr>
          </a:p>
        </p:txBody>
      </p:sp>
      <p:pic>
        <p:nvPicPr>
          <p:cNvPr id="2" name="图片 1"/>
          <p:cNvPicPr>
            <a:picLocks noChangeAspect="1"/>
          </p:cNvPicPr>
          <p:nvPr/>
        </p:nvPicPr>
        <p:blipFill>
          <a:blip r:embed="rId1"/>
          <a:stretch>
            <a:fillRect/>
          </a:stretch>
        </p:blipFill>
        <p:spPr>
          <a:xfrm>
            <a:off x="511810" y="1171575"/>
            <a:ext cx="5230495" cy="5479415"/>
          </a:xfrm>
          <a:prstGeom prst="rect">
            <a:avLst/>
          </a:prstGeom>
        </p:spPr>
      </p:pic>
      <p:pic>
        <p:nvPicPr>
          <p:cNvPr id="3" name="图片 2"/>
          <p:cNvPicPr>
            <a:picLocks noChangeAspect="1"/>
          </p:cNvPicPr>
          <p:nvPr/>
        </p:nvPicPr>
        <p:blipFill>
          <a:blip r:embed="rId2"/>
          <a:stretch>
            <a:fillRect/>
          </a:stretch>
        </p:blipFill>
        <p:spPr>
          <a:xfrm>
            <a:off x="6362700" y="1322705"/>
            <a:ext cx="5398770" cy="5176520"/>
          </a:xfrm>
          <a:prstGeom prst="rect">
            <a:avLst/>
          </a:prstGeom>
        </p:spPr>
      </p:pic>
      <p:sp>
        <p:nvSpPr>
          <p:cNvPr id="8" name="文本框 7"/>
          <p:cNvSpPr txBox="1"/>
          <p:nvPr/>
        </p:nvSpPr>
        <p:spPr>
          <a:xfrm>
            <a:off x="-7620" y="1019175"/>
            <a:ext cx="6301105" cy="5881374"/>
          </a:xfrm>
          <a:prstGeom prst="roundRect">
            <a:avLst/>
          </a:prstGeom>
          <a:solidFill>
            <a:schemeClr val="accent5">
              <a:lumMod val="60000"/>
              <a:lumOff val="40000"/>
            </a:schemeClr>
          </a:solidFill>
        </p:spPr>
        <p:txBody>
          <a:bodyPr wrap="square" rtlCol="0">
            <a:spAutoFit/>
          </a:bodyPr>
          <a:lstStyle/>
          <a:p>
            <a:pPr algn="dist">
              <a:lnSpc>
                <a:spcPct val="110000"/>
              </a:lnSpc>
            </a:pPr>
            <a:r>
              <a:rPr lang="en-US" altLang="zh-CN" sz="2800">
                <a:latin typeface="Times New Roman" panose="02020603050405020304" pitchFamily="18" charset="0"/>
                <a:cs typeface="Times New Roman" panose="02020603050405020304" pitchFamily="18" charset="0"/>
              </a:rPr>
              <a:t>Good evening, today is 3 May. More news is about the wildfire in Alberta, Canada. The huge wildfire began on 1 May and  2,400 homes have been destroyed. The government is helping almost 88,000 people evacuate from the fire. Hundreds of firefighters are working hard to put out  the fire and planes, helicopters are used to fight the fire. Up till now, no deatha and injuries have benn reported. </a:t>
            </a:r>
            <a:endParaRPr lang="en-US" altLang="zh-CN" sz="2800">
              <a:latin typeface="Times New Roman" panose="02020603050405020304" pitchFamily="18" charset="0"/>
              <a:cs typeface="Times New Roman" panose="02020603050405020304" pitchFamily="18" charset="0"/>
            </a:endParaRPr>
          </a:p>
        </p:txBody>
      </p:sp>
      <p:sp>
        <p:nvSpPr>
          <p:cNvPr id="9" name="矩形 8"/>
          <p:cNvSpPr/>
          <p:nvPr/>
        </p:nvSpPr>
        <p:spPr>
          <a:xfrm>
            <a:off x="6711831" y="5668040"/>
            <a:ext cx="5417185" cy="491490"/>
          </a:xfrm>
          <a:prstGeom prst="rect">
            <a:avLst/>
          </a:prstGeom>
        </p:spPr>
        <p:txBody>
          <a:bodyPr wrap="none">
            <a:spAutoFit/>
          </a:bodyPr>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shelter </a:t>
            </a:r>
            <a:r>
              <a:rPr lang="en-US" altLang="zh-CN" sz="2600" b="1" kern="100" dirty="0">
                <a:solidFill>
                  <a:schemeClr val="tx1"/>
                </a:solidFill>
                <a:latin typeface="Times New Roman" panose="02020603050405020304" pitchFamily="18" charset="0"/>
                <a:ea typeface="华文细黑" panose="02010600040101010101" pitchFamily="2" charset="-122"/>
                <a:cs typeface="Courier New" panose="02070309020205020404" pitchFamily="49" charset="0"/>
              </a:rPr>
              <a:t>survivors</a:t>
            </a: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 from </a:t>
            </a:r>
            <a:r>
              <a:rPr lang="en-US" altLang="zh-CN" sz="2600" b="1" kern="100" dirty="0">
                <a:solidFill>
                  <a:schemeClr val="tx1"/>
                </a:solidFill>
                <a:latin typeface="Times New Roman" panose="02020603050405020304" pitchFamily="18" charset="0"/>
                <a:ea typeface="华文细黑" panose="02010600040101010101" pitchFamily="2" charset="-122"/>
                <a:cs typeface="Courier New" panose="02070309020205020404" pitchFamily="49" charset="0"/>
              </a:rPr>
              <a:t>other dangers.</a:t>
            </a:r>
            <a:endParaRPr lang="en-US" altLang="zh-CN" sz="2600" b="1" kern="100" dirty="0">
              <a:solidFill>
                <a:schemeClr val="tx1"/>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11" name="矩形 10"/>
          <p:cNvSpPr/>
          <p:nvPr/>
        </p:nvSpPr>
        <p:spPr>
          <a:xfrm>
            <a:off x="7129661" y="6035705"/>
            <a:ext cx="3864610" cy="491490"/>
          </a:xfrm>
          <a:prstGeom prst="rect">
            <a:avLst/>
          </a:prstGeom>
        </p:spPr>
        <p:txBody>
          <a:bodyPr wrap="none">
            <a:spAutoFit/>
          </a:bodyPr>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take shelter from </a:t>
            </a:r>
            <a:r>
              <a:rPr lang="en-US" altLang="zh-CN" sz="2600" b="1" kern="100" dirty="0">
                <a:solidFill>
                  <a:schemeClr val="tx1"/>
                </a:solidFill>
                <a:latin typeface="Times New Roman" panose="02020603050405020304" pitchFamily="18" charset="0"/>
                <a:ea typeface="华文细黑" panose="02010600040101010101" pitchFamily="2" charset="-122"/>
                <a:cs typeface="Courier New" panose="02070309020205020404" pitchFamily="49" charset="0"/>
              </a:rPr>
              <a:t>the rain.</a:t>
            </a:r>
            <a:endParaRPr lang="en-US" altLang="zh-CN" sz="2600" b="1" kern="100" dirty="0">
              <a:solidFill>
                <a:schemeClr val="tx1"/>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6" name="文本框 5"/>
          <p:cNvSpPr txBox="1"/>
          <p:nvPr/>
        </p:nvSpPr>
        <p:spPr>
          <a:xfrm>
            <a:off x="5243830" y="1470660"/>
            <a:ext cx="6948170" cy="4880603"/>
          </a:xfrm>
          <a:prstGeom prst="roundRect">
            <a:avLst/>
          </a:prstGeom>
          <a:solidFill>
            <a:schemeClr val="accent5">
              <a:lumMod val="60000"/>
              <a:lumOff val="40000"/>
            </a:schemeClr>
          </a:solidFill>
        </p:spPr>
        <p:txBody>
          <a:bodyPr wrap="square" rtlCol="0">
            <a:spAutoFit/>
          </a:bodyPr>
          <a:p>
            <a:pPr algn="just">
              <a:lnSpc>
                <a:spcPct val="100000"/>
              </a:lnSpc>
            </a:pPr>
            <a:r>
              <a:rPr lang="en-US" altLang="zh-CN" sz="2800">
                <a:latin typeface="Times New Roman" panose="02020603050405020304" pitchFamily="18" charset="0"/>
                <a:cs typeface="Times New Roman" panose="02020603050405020304" pitchFamily="18" charset="0"/>
              </a:rPr>
              <a:t>Good evening, today is 3 May. More news is about the wildfire in Alberta, Canada. The huge wildfire began on 1 May and  2,400 homes have been destroyed. The government is helping almost 88,000 people evacuate from the fire. Hundreds of firefighters are working hard to put out  the fire and planes, helicopters are used to fight the fire. Up till now, no deatha and injuries have benn reported. </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6"/>
                                        </p:tgtEl>
                                        <p:attrNameLst>
                                          <p:attrName>ppt_x</p:attrName>
                                        </p:attrNameLst>
                                      </p:cBhvr>
                                      <p:tavLst>
                                        <p:tav tm="0">
                                          <p:val>
                                            <p:strVal val="ppt_x"/>
                                          </p:val>
                                        </p:tav>
                                        <p:tav tm="100000">
                                          <p:val>
                                            <p:strVal val="ppt_x"/>
                                          </p:val>
                                        </p:tav>
                                      </p:tavLst>
                                    </p:anim>
                                    <p:anim calcmode="lin" valueType="num">
                                      <p:cBhvr additive="base">
                                        <p:cTn id="35" dur="500"/>
                                        <p:tgtEl>
                                          <p:spTgt spid="6"/>
                                        </p:tgtEl>
                                        <p:attrNameLst>
                                          <p:attrName>ppt_y</p:attrName>
                                        </p:attrNameLst>
                                      </p:cBhvr>
                                      <p:tavLst>
                                        <p:tav tm="0">
                                          <p:val>
                                            <p:strVal val="ppt_y"/>
                                          </p:val>
                                        </p:tav>
                                        <p:tav tm="100000">
                                          <p:val>
                                            <p:strVal val="1+ppt_h/2"/>
                                          </p:val>
                                        </p:tav>
                                      </p:tavLst>
                                    </p:anim>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P spid="15" grpId="0"/>
      <p:bldP spid="15" grpId="1"/>
      <p:bldP spid="16" grpId="0"/>
      <p:bldP spid="16" grpId="1"/>
      <p:bldP spid="17" grpId="0"/>
      <p:bldP spid="17" grpId="1"/>
      <p:bldP spid="6" grpId="0" bldLvl="0" animBg="1"/>
      <p:bldP spid="6" grpId="1" bldLvl="0" animBg="1"/>
      <p:bldP spid="8" grpId="0" bldLvl="0" animBg="1"/>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14605"/>
            <a:ext cx="3234055" cy="68878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0" name="组合 9"/>
          <p:cNvGrpSpPr/>
          <p:nvPr/>
        </p:nvGrpSpPr>
        <p:grpSpPr>
          <a:xfrm>
            <a:off x="705486" y="400685"/>
            <a:ext cx="3380740" cy="6057900"/>
            <a:chOff x="937" y="408"/>
            <a:chExt cx="5572" cy="9984"/>
          </a:xfrm>
        </p:grpSpPr>
        <p:pic>
          <p:nvPicPr>
            <p:cNvPr id="8" name="图片 7" descr="152acf029905ac480b705aeefc976e08"/>
            <p:cNvPicPr>
              <a:picLocks noChangeAspect="1"/>
            </p:cNvPicPr>
            <p:nvPr/>
          </p:nvPicPr>
          <p:blipFill>
            <a:blip r:embed="rId1" cstate="screen"/>
            <a:srcRect/>
            <a:stretch>
              <a:fillRect/>
            </a:stretch>
          </p:blipFill>
          <p:spPr>
            <a:xfrm>
              <a:off x="937" y="408"/>
              <a:ext cx="5572" cy="9984"/>
            </a:xfrm>
            <a:prstGeom prst="rect">
              <a:avLst/>
            </a:prstGeom>
          </p:spPr>
        </p:pic>
        <p:sp>
          <p:nvSpPr>
            <p:cNvPr id="9" name="矩形 8"/>
            <p:cNvSpPr/>
            <p:nvPr/>
          </p:nvSpPr>
          <p:spPr>
            <a:xfrm>
              <a:off x="937" y="408"/>
              <a:ext cx="5572" cy="9983"/>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924" name="文本框 5"/>
          <p:cNvSpPr txBox="1"/>
          <p:nvPr/>
        </p:nvSpPr>
        <p:spPr>
          <a:xfrm>
            <a:off x="741727" y="694828"/>
            <a:ext cx="2926080" cy="922020"/>
          </a:xfrm>
          <a:prstGeom prst="rect">
            <a:avLst/>
          </a:prstGeom>
          <a:noFill/>
          <a:ln w="9525">
            <a:noFill/>
          </a:ln>
        </p:spPr>
        <p:txBody>
          <a:bodyPr wrap="none">
            <a:spAutoFit/>
          </a:bodyPr>
          <a:lstStyle/>
          <a:p>
            <a:pPr algn="r"/>
            <a:r>
              <a:rPr lang="zh-CN" altLang="en-US" sz="5400" b="1" dirty="0" smtClean="0">
                <a:solidFill>
                  <a:schemeClr val="bg1"/>
                </a:solidFill>
                <a:latin typeface="微软雅黑" panose="020B0503020204020204" charset="-122"/>
                <a:ea typeface="微软雅黑" panose="020B0503020204020204" charset="-122"/>
              </a:rPr>
              <a:t>课堂总结</a:t>
            </a:r>
            <a:endParaRPr lang="zh-CN" altLang="en-US" sz="5400" b="1" dirty="0" smtClean="0">
              <a:solidFill>
                <a:schemeClr val="bg1"/>
              </a:solidFill>
              <a:latin typeface="微软雅黑" panose="020B0503020204020204" charset="-122"/>
              <a:ea typeface="微软雅黑" panose="020B0503020204020204" charset="-122"/>
            </a:endParaRPr>
          </a:p>
        </p:txBody>
      </p:sp>
      <p:sp>
        <p:nvSpPr>
          <p:cNvPr id="47" name="矩形 46"/>
          <p:cNvSpPr/>
          <p:nvPr/>
        </p:nvSpPr>
        <p:spPr>
          <a:xfrm>
            <a:off x="3191509" y="2015173"/>
            <a:ext cx="476251" cy="476250"/>
          </a:xfrm>
          <a:prstGeom prst="rect">
            <a:avLst/>
          </a:prstGeom>
          <a:noFill/>
          <a:ln>
            <a:solidFill>
              <a:schemeClr val="bg1">
                <a:alpha val="7490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 name="矩形 45"/>
          <p:cNvSpPr/>
          <p:nvPr/>
        </p:nvSpPr>
        <p:spPr>
          <a:xfrm>
            <a:off x="3380423" y="1853248"/>
            <a:ext cx="476251" cy="4762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5147946" y="876611"/>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01</a:t>
            </a:r>
            <a:endParaRPr lang="en-US" altLang="zh-CN" sz="2800" b="1">
              <a:solidFill>
                <a:schemeClr val="accent6"/>
              </a:solidFill>
              <a:latin typeface="微软雅黑" panose="020B0503020204020204" charset="-122"/>
              <a:ea typeface="微软雅黑" panose="020B0503020204020204" charset="-122"/>
            </a:endParaRPr>
          </a:p>
        </p:txBody>
      </p:sp>
      <p:sp>
        <p:nvSpPr>
          <p:cNvPr id="16" name="文本框 15"/>
          <p:cNvSpPr txBox="1"/>
          <p:nvPr/>
        </p:nvSpPr>
        <p:spPr>
          <a:xfrm>
            <a:off x="6017897" y="957191"/>
            <a:ext cx="5301615" cy="521970"/>
          </a:xfrm>
          <a:prstGeom prst="rect">
            <a:avLst/>
          </a:prstGeom>
          <a:noFill/>
        </p:spPr>
        <p:txBody>
          <a:bodyPr wrap="square" rtlCol="0">
            <a:spAutoFit/>
          </a:bodyPr>
          <a:lstStyle/>
          <a:p>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你知道哪些自然灾害？</a:t>
            </a:r>
            <a:endPar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endParaRPr>
          </a:p>
        </p:txBody>
      </p:sp>
      <p:sp>
        <p:nvSpPr>
          <p:cNvPr id="20" name="矩形 19"/>
          <p:cNvSpPr/>
          <p:nvPr/>
        </p:nvSpPr>
        <p:spPr>
          <a:xfrm>
            <a:off x="5147946" y="2253298"/>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02</a:t>
            </a:r>
            <a:endParaRPr lang="en-US" altLang="zh-CN" sz="2800" b="1">
              <a:solidFill>
                <a:schemeClr val="accent6"/>
              </a:solidFill>
              <a:latin typeface="微软雅黑" panose="020B0503020204020204" charset="-122"/>
              <a:ea typeface="微软雅黑" panose="020B0503020204020204" charset="-122"/>
            </a:endParaRPr>
          </a:p>
        </p:txBody>
      </p:sp>
      <p:sp>
        <p:nvSpPr>
          <p:cNvPr id="22" name="矩形 21"/>
          <p:cNvSpPr/>
          <p:nvPr/>
        </p:nvSpPr>
        <p:spPr>
          <a:xfrm>
            <a:off x="5147946" y="3674745"/>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03</a:t>
            </a:r>
            <a:endParaRPr lang="en-US" altLang="zh-CN" sz="2800" b="1">
              <a:solidFill>
                <a:schemeClr val="accent6"/>
              </a:solidFill>
              <a:latin typeface="微软雅黑" panose="020B0503020204020204" charset="-122"/>
              <a:ea typeface="微软雅黑" panose="020B0503020204020204" charset="-122"/>
            </a:endParaRPr>
          </a:p>
        </p:txBody>
      </p:sp>
      <p:sp>
        <p:nvSpPr>
          <p:cNvPr id="24" name="矩形 23"/>
          <p:cNvSpPr/>
          <p:nvPr/>
        </p:nvSpPr>
        <p:spPr>
          <a:xfrm>
            <a:off x="5147946" y="4906645"/>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04</a:t>
            </a:r>
            <a:endParaRPr lang="en-US" altLang="zh-CN" sz="2800" b="1">
              <a:solidFill>
                <a:schemeClr val="accent6"/>
              </a:solidFill>
              <a:latin typeface="微软雅黑" panose="020B0503020204020204" charset="-122"/>
              <a:ea typeface="微软雅黑" panose="020B0503020204020204" charset="-122"/>
            </a:endParaRPr>
          </a:p>
        </p:txBody>
      </p:sp>
      <p:sp>
        <p:nvSpPr>
          <p:cNvPr id="26" name="文本框 25"/>
          <p:cNvSpPr txBox="1"/>
          <p:nvPr/>
        </p:nvSpPr>
        <p:spPr>
          <a:xfrm>
            <a:off x="6017895" y="2253298"/>
            <a:ext cx="6174103" cy="953135"/>
          </a:xfrm>
          <a:prstGeom prst="rect">
            <a:avLst/>
          </a:prstGeom>
          <a:noFill/>
        </p:spPr>
        <p:txBody>
          <a:bodyPr wrap="square" rtlCol="0">
            <a:spAutoFit/>
          </a:bodyPr>
          <a:lstStyle/>
          <a:p>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这节课讲了哪几个词的用法，分别是什么？考试会怎么考？</a:t>
            </a:r>
            <a:r>
              <a:rPr lang="en-US" altLang="zh-CN" sz="2800" b="1" dirty="0" smtClean="0">
                <a:solidFill>
                  <a:schemeClr val="tx1">
                    <a:lumMod val="65000"/>
                    <a:lumOff val="35000"/>
                  </a:schemeClr>
                </a:solidFill>
                <a:latin typeface="Times New Roman" panose="02020603050405020304" pitchFamily="18" charset="0"/>
                <a:ea typeface="造字工房尚黑（非商用）常规体" charset="-122"/>
                <a:cs typeface="Times New Roman" panose="02020603050405020304" pitchFamily="18" charset="0"/>
                <a:sym typeface="+mn-ea"/>
              </a:rPr>
              <a:t> </a:t>
            </a:r>
            <a:endParaRPr lang="zh-CN" altLang="en-US" sz="1600" b="1" dirty="0">
              <a:solidFill>
                <a:schemeClr val="tx1">
                  <a:lumMod val="65000"/>
                  <a:lumOff val="3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 name="文本框 1"/>
          <p:cNvSpPr txBox="1"/>
          <p:nvPr/>
        </p:nvSpPr>
        <p:spPr>
          <a:xfrm>
            <a:off x="6135372" y="3674991"/>
            <a:ext cx="5301615" cy="953135"/>
          </a:xfrm>
          <a:prstGeom prst="rect">
            <a:avLst/>
          </a:prstGeom>
          <a:noFill/>
        </p:spPr>
        <p:txBody>
          <a:bodyPr wrap="square" rtlCol="0">
            <a:spAutoFit/>
          </a:bodyPr>
          <a:p>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一篇灾难新闻报道的构成是怎样的？，</a:t>
            </a:r>
            <a:r>
              <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新闻用语</a:t>
            </a:r>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有哪些？</a:t>
            </a:r>
            <a:endPar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endParaRPr>
          </a:p>
        </p:txBody>
      </p:sp>
      <p:sp>
        <p:nvSpPr>
          <p:cNvPr id="5" name="文本框 4"/>
          <p:cNvSpPr txBox="1"/>
          <p:nvPr/>
        </p:nvSpPr>
        <p:spPr>
          <a:xfrm>
            <a:off x="6203952" y="4906891"/>
            <a:ext cx="5301615" cy="521970"/>
          </a:xfrm>
          <a:prstGeom prst="rect">
            <a:avLst/>
          </a:prstGeom>
          <a:noFill/>
        </p:spPr>
        <p:txBody>
          <a:bodyPr wrap="square" rtlCol="0">
            <a:spAutoFit/>
          </a:bodyPr>
          <a:lstStyle/>
          <a:p>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精听细节时，你要注意什么？</a:t>
            </a:r>
            <a:endPar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534986" y="529589"/>
            <a:ext cx="11118851" cy="5799455"/>
          </a:xfrm>
          <a:prstGeom prst="rect">
            <a:avLst/>
          </a:prstGeom>
          <a:solidFill>
            <a:schemeClr val="bg2">
              <a:lumMod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4889098" y="1137920"/>
            <a:ext cx="2208531" cy="819150"/>
            <a:chOff x="8190" y="3147"/>
            <a:chExt cx="3478" cy="1290"/>
          </a:xfrm>
        </p:grpSpPr>
        <p:cxnSp>
          <p:nvCxnSpPr>
            <p:cNvPr id="10" name="直接连接符 9"/>
            <p:cNvCxnSpPr/>
            <p:nvPr/>
          </p:nvCxnSpPr>
          <p:spPr>
            <a:xfrm>
              <a:off x="8190" y="3147"/>
              <a:ext cx="34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8190" y="3147"/>
              <a:ext cx="3" cy="12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11666" y="3147"/>
              <a:ext cx="3" cy="12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flipV="1">
            <a:off x="4919487" y="3352101"/>
            <a:ext cx="2208531" cy="819150"/>
            <a:chOff x="8190" y="3147"/>
            <a:chExt cx="3478" cy="1290"/>
          </a:xfrm>
        </p:grpSpPr>
        <p:cxnSp>
          <p:nvCxnSpPr>
            <p:cNvPr id="16" name="直接连接符 15"/>
            <p:cNvCxnSpPr/>
            <p:nvPr/>
          </p:nvCxnSpPr>
          <p:spPr>
            <a:xfrm>
              <a:off x="8190" y="3147"/>
              <a:ext cx="347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flipV="1">
              <a:off x="8190" y="3147"/>
              <a:ext cx="3" cy="12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11666" y="3147"/>
              <a:ext cx="3" cy="129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2537058" y="1674990"/>
            <a:ext cx="6913245" cy="1938992"/>
          </a:xfrm>
          <a:prstGeom prst="rect">
            <a:avLst/>
          </a:prstGeom>
          <a:noFill/>
        </p:spPr>
        <p:txBody>
          <a:bodyPr wrap="square" rtlCol="0">
            <a:spAutoFit/>
          </a:bodyPr>
          <a:lstStyle/>
          <a:p>
            <a:pPr algn="ctr"/>
            <a:r>
              <a:rPr lang="en-US" altLang="zh-CN" sz="6000" b="1" dirty="0" smtClean="0">
                <a:solidFill>
                  <a:schemeClr val="bg1"/>
                </a:solidFill>
                <a:latin typeface="微软雅黑" panose="020B0503020204020204" charset="-122"/>
                <a:ea typeface="微软雅黑" panose="020B0503020204020204" charset="-122"/>
              </a:rPr>
              <a:t>Unit 4 </a:t>
            </a:r>
            <a:endParaRPr lang="en-US" altLang="zh-CN" sz="6000" b="1" dirty="0" smtClean="0">
              <a:solidFill>
                <a:schemeClr val="bg1"/>
              </a:solidFill>
              <a:latin typeface="微软雅黑" panose="020B0503020204020204" charset="-122"/>
              <a:ea typeface="微软雅黑" panose="020B0503020204020204" charset="-122"/>
            </a:endParaRPr>
          </a:p>
          <a:p>
            <a:pPr algn="ctr"/>
            <a:r>
              <a:rPr lang="en-US" altLang="zh-CN" sz="6000" b="1" dirty="0" smtClean="0">
                <a:solidFill>
                  <a:schemeClr val="bg1"/>
                </a:solidFill>
                <a:latin typeface="微软雅黑" panose="020B0503020204020204" charset="-122"/>
                <a:ea typeface="微软雅黑" panose="020B0503020204020204" charset="-122"/>
              </a:rPr>
              <a:t>Natural Disasters</a:t>
            </a:r>
            <a:endParaRPr lang="en-US" altLang="zh-CN" sz="6000" b="1" dirty="0">
              <a:solidFill>
                <a:schemeClr val="bg1"/>
              </a:solidFill>
              <a:latin typeface="微软雅黑" panose="020B0503020204020204" charset="-122"/>
              <a:ea typeface="微软雅黑" panose="020B0503020204020204" charset="-122"/>
            </a:endParaRPr>
          </a:p>
        </p:txBody>
      </p:sp>
      <p:sp>
        <p:nvSpPr>
          <p:cNvPr id="3" name="文本框 2"/>
          <p:cNvSpPr txBox="1"/>
          <p:nvPr/>
        </p:nvSpPr>
        <p:spPr>
          <a:xfrm>
            <a:off x="2237740" y="3491230"/>
            <a:ext cx="8072120" cy="2061210"/>
          </a:xfrm>
          <a:prstGeom prst="rect">
            <a:avLst/>
          </a:prstGeom>
          <a:noFill/>
        </p:spPr>
        <p:txBody>
          <a:bodyPr wrap="square" rtlCol="0" anchor="t">
            <a:spAutoFit/>
          </a:bodyPr>
          <a:p>
            <a:pPr algn="ctr"/>
            <a:r>
              <a:rPr lang="en-US" altLang="zh-CN" sz="4000" b="1" dirty="0" smtClean="0">
                <a:solidFill>
                  <a:schemeClr val="bg1"/>
                </a:solidFill>
                <a:latin typeface="Times New Roman" panose="02020603050405020304" pitchFamily="18" charset="0"/>
                <a:cs typeface="Times New Roman" panose="02020603050405020304" pitchFamily="18" charset="0"/>
                <a:sym typeface="+mn-ea"/>
              </a:rPr>
              <a:t>Listening and Speaking</a:t>
            </a:r>
            <a:br>
              <a:rPr lang="en-US" altLang="zh-CN" sz="4000" b="1" dirty="0" smtClean="0">
                <a:solidFill>
                  <a:srgbClr val="FF0000"/>
                </a:solidFill>
                <a:latin typeface="Times New Roman" panose="02020603050405020304" pitchFamily="18" charset="0"/>
                <a:cs typeface="Times New Roman" panose="02020603050405020304" pitchFamily="18" charset="0"/>
                <a:sym typeface="+mn-ea"/>
              </a:rPr>
            </a:br>
            <a:br>
              <a:rPr lang="en-US" altLang="zh-CN" sz="4000" b="1" dirty="0" smtClean="0">
                <a:solidFill>
                  <a:srgbClr val="FF0000"/>
                </a:solidFill>
                <a:latin typeface="Times New Roman" panose="02020603050405020304" pitchFamily="18" charset="0"/>
                <a:cs typeface="Times New Roman" panose="02020603050405020304" pitchFamily="18" charset="0"/>
                <a:sym typeface="+mn-ea"/>
              </a:rPr>
            </a:br>
            <a:r>
              <a:rPr lang="en-US" altLang="zh-CN" sz="4000" b="1" dirty="0" smtClean="0">
                <a:solidFill>
                  <a:schemeClr val="bg1"/>
                </a:solidFill>
                <a:latin typeface="Bodoni MT Black" panose="02070A03080606020203" charset="0"/>
                <a:cs typeface="Bodoni MT Black" panose="02070A03080606020203" charset="0"/>
                <a:sym typeface="+mn-ea"/>
              </a:rPr>
              <a:t>Report </a:t>
            </a:r>
            <a:r>
              <a:rPr lang="en-US" altLang="zh-CN" sz="4800" b="1" dirty="0" smtClean="0">
                <a:solidFill>
                  <a:schemeClr val="bg1"/>
                </a:solidFill>
                <a:latin typeface="Bodoni MT Black" panose="02070A03080606020203" charset="0"/>
                <a:cs typeface="Bodoni MT Black" panose="02070A03080606020203" charset="0"/>
                <a:sym typeface="+mn-ea"/>
              </a:rPr>
              <a:t>natural disasters</a:t>
            </a:r>
            <a:endParaRPr lang="en-US" altLang="zh-CN" sz="4800" b="1" dirty="0" smtClean="0">
              <a:solidFill>
                <a:schemeClr val="bg1"/>
              </a:solidFill>
              <a:latin typeface="Bodoni MT Black" panose="02070A03080606020203" charset="0"/>
              <a:cs typeface="Bodoni MT Black" panose="02070A03080606020203"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14605"/>
            <a:ext cx="3234055" cy="68878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0" name="组合 9"/>
          <p:cNvGrpSpPr/>
          <p:nvPr/>
        </p:nvGrpSpPr>
        <p:grpSpPr>
          <a:xfrm>
            <a:off x="705486" y="400685"/>
            <a:ext cx="3380740" cy="6057900"/>
            <a:chOff x="937" y="408"/>
            <a:chExt cx="5572" cy="9984"/>
          </a:xfrm>
        </p:grpSpPr>
        <p:pic>
          <p:nvPicPr>
            <p:cNvPr id="8" name="图片 7" descr="152acf029905ac480b705aeefc976e08"/>
            <p:cNvPicPr>
              <a:picLocks noChangeAspect="1"/>
            </p:cNvPicPr>
            <p:nvPr/>
          </p:nvPicPr>
          <p:blipFill>
            <a:blip r:embed="rId1" cstate="screen"/>
            <a:srcRect/>
            <a:stretch>
              <a:fillRect/>
            </a:stretch>
          </p:blipFill>
          <p:spPr>
            <a:xfrm>
              <a:off x="937" y="408"/>
              <a:ext cx="5572" cy="9984"/>
            </a:xfrm>
            <a:prstGeom prst="rect">
              <a:avLst/>
            </a:prstGeom>
          </p:spPr>
        </p:pic>
        <p:sp>
          <p:nvSpPr>
            <p:cNvPr id="9" name="矩形 8"/>
            <p:cNvSpPr/>
            <p:nvPr/>
          </p:nvSpPr>
          <p:spPr>
            <a:xfrm>
              <a:off x="937" y="408"/>
              <a:ext cx="5572" cy="9983"/>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924" name="文本框 5"/>
          <p:cNvSpPr txBox="1"/>
          <p:nvPr/>
        </p:nvSpPr>
        <p:spPr>
          <a:xfrm>
            <a:off x="741727" y="694828"/>
            <a:ext cx="2926080" cy="922020"/>
          </a:xfrm>
          <a:prstGeom prst="rect">
            <a:avLst/>
          </a:prstGeom>
          <a:noFill/>
          <a:ln w="9525">
            <a:noFill/>
          </a:ln>
        </p:spPr>
        <p:txBody>
          <a:bodyPr wrap="none">
            <a:spAutoFit/>
          </a:bodyPr>
          <a:lstStyle/>
          <a:p>
            <a:pPr algn="r"/>
            <a:r>
              <a:rPr lang="zh-CN" altLang="en-US" sz="5400" b="1" dirty="0" smtClean="0">
                <a:solidFill>
                  <a:schemeClr val="bg1"/>
                </a:solidFill>
                <a:latin typeface="微软雅黑" panose="020B0503020204020204" charset="-122"/>
                <a:ea typeface="微软雅黑" panose="020B0503020204020204" charset="-122"/>
              </a:rPr>
              <a:t>学习目标</a:t>
            </a:r>
            <a:endParaRPr lang="zh-CN" altLang="en-US" sz="5400" b="1" dirty="0" smtClean="0">
              <a:solidFill>
                <a:schemeClr val="bg1"/>
              </a:solidFill>
              <a:latin typeface="微软雅黑" panose="020B0503020204020204" charset="-122"/>
              <a:ea typeface="微软雅黑" panose="020B0503020204020204" charset="-122"/>
            </a:endParaRPr>
          </a:p>
        </p:txBody>
      </p:sp>
      <p:sp>
        <p:nvSpPr>
          <p:cNvPr id="47" name="矩形 46"/>
          <p:cNvSpPr/>
          <p:nvPr/>
        </p:nvSpPr>
        <p:spPr>
          <a:xfrm>
            <a:off x="3191509" y="2015173"/>
            <a:ext cx="476251" cy="476250"/>
          </a:xfrm>
          <a:prstGeom prst="rect">
            <a:avLst/>
          </a:prstGeom>
          <a:noFill/>
          <a:ln>
            <a:solidFill>
              <a:schemeClr val="bg1">
                <a:alpha val="7490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 name="矩形 45"/>
          <p:cNvSpPr/>
          <p:nvPr/>
        </p:nvSpPr>
        <p:spPr>
          <a:xfrm>
            <a:off x="3380423" y="1853248"/>
            <a:ext cx="476251" cy="4762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5147946" y="876611"/>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01</a:t>
            </a:r>
            <a:endParaRPr lang="en-US" altLang="zh-CN" sz="2800" b="1">
              <a:solidFill>
                <a:schemeClr val="accent6"/>
              </a:solidFill>
              <a:latin typeface="微软雅黑" panose="020B0503020204020204" charset="-122"/>
              <a:ea typeface="微软雅黑" panose="020B0503020204020204" charset="-122"/>
            </a:endParaRPr>
          </a:p>
        </p:txBody>
      </p:sp>
      <p:sp>
        <p:nvSpPr>
          <p:cNvPr id="16" name="文本框 15"/>
          <p:cNvSpPr txBox="1"/>
          <p:nvPr/>
        </p:nvSpPr>
        <p:spPr>
          <a:xfrm>
            <a:off x="6017897" y="957191"/>
            <a:ext cx="5301615" cy="521970"/>
          </a:xfrm>
          <a:prstGeom prst="rect">
            <a:avLst/>
          </a:prstGeom>
          <a:noFill/>
        </p:spPr>
        <p:txBody>
          <a:bodyPr wrap="square" rtlCol="0">
            <a:spAutoFit/>
          </a:bodyPr>
          <a:lstStyle/>
          <a:p>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知道一些基本的自然灾害有哪些</a:t>
            </a:r>
            <a:endPar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endParaRPr>
          </a:p>
        </p:txBody>
      </p:sp>
      <p:sp>
        <p:nvSpPr>
          <p:cNvPr id="20" name="矩形 19"/>
          <p:cNvSpPr/>
          <p:nvPr/>
        </p:nvSpPr>
        <p:spPr>
          <a:xfrm>
            <a:off x="5147946" y="2253298"/>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02</a:t>
            </a:r>
            <a:endParaRPr lang="en-US" altLang="zh-CN" sz="2800" b="1">
              <a:solidFill>
                <a:schemeClr val="accent6"/>
              </a:solidFill>
              <a:latin typeface="微软雅黑" panose="020B0503020204020204" charset="-122"/>
              <a:ea typeface="微软雅黑" panose="020B0503020204020204" charset="-122"/>
            </a:endParaRPr>
          </a:p>
        </p:txBody>
      </p:sp>
      <p:sp>
        <p:nvSpPr>
          <p:cNvPr id="22" name="矩形 21"/>
          <p:cNvSpPr/>
          <p:nvPr/>
        </p:nvSpPr>
        <p:spPr>
          <a:xfrm>
            <a:off x="5147946" y="3674745"/>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03</a:t>
            </a:r>
            <a:endParaRPr lang="en-US" altLang="zh-CN" sz="2800" b="1">
              <a:solidFill>
                <a:schemeClr val="accent6"/>
              </a:solidFill>
              <a:latin typeface="微软雅黑" panose="020B0503020204020204" charset="-122"/>
              <a:ea typeface="微软雅黑" panose="020B0503020204020204" charset="-122"/>
            </a:endParaRPr>
          </a:p>
        </p:txBody>
      </p:sp>
      <p:sp>
        <p:nvSpPr>
          <p:cNvPr id="24" name="矩形 23"/>
          <p:cNvSpPr/>
          <p:nvPr/>
        </p:nvSpPr>
        <p:spPr>
          <a:xfrm>
            <a:off x="5147946" y="4906645"/>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04</a:t>
            </a:r>
            <a:endParaRPr lang="en-US" altLang="zh-CN" sz="2800" b="1">
              <a:solidFill>
                <a:schemeClr val="accent6"/>
              </a:solidFill>
              <a:latin typeface="微软雅黑" panose="020B0503020204020204" charset="-122"/>
              <a:ea typeface="微软雅黑" panose="020B0503020204020204" charset="-122"/>
            </a:endParaRPr>
          </a:p>
        </p:txBody>
      </p:sp>
      <p:sp>
        <p:nvSpPr>
          <p:cNvPr id="26" name="文本框 25"/>
          <p:cNvSpPr txBox="1"/>
          <p:nvPr/>
        </p:nvSpPr>
        <p:spPr>
          <a:xfrm>
            <a:off x="6017895" y="2253298"/>
            <a:ext cx="6174103" cy="953135"/>
          </a:xfrm>
          <a:prstGeom prst="rect">
            <a:avLst/>
          </a:prstGeom>
          <a:noFill/>
        </p:spPr>
        <p:txBody>
          <a:bodyPr wrap="square" rtlCol="0">
            <a:spAutoFit/>
          </a:bodyPr>
          <a:lstStyle/>
          <a:p>
            <a:r>
              <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掌握</a:t>
            </a:r>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本课时的基本</a:t>
            </a:r>
            <a:r>
              <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语言点</a:t>
            </a:r>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如</a:t>
            </a:r>
            <a:r>
              <a:rPr lang="en-US" altLang="zh-CN"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rescue</a:t>
            </a:r>
            <a:r>
              <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a:t>
            </a:r>
            <a:r>
              <a:rPr lang="en-US" altLang="zh-CN"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damage</a:t>
            </a:r>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等</a:t>
            </a:r>
            <a:r>
              <a:rPr lang="en-US" altLang="zh-CN" sz="2800" b="1" dirty="0" smtClean="0">
                <a:solidFill>
                  <a:schemeClr val="tx1">
                    <a:lumMod val="65000"/>
                    <a:lumOff val="35000"/>
                  </a:schemeClr>
                </a:solidFill>
                <a:latin typeface="Times New Roman" panose="02020603050405020304" pitchFamily="18" charset="0"/>
                <a:ea typeface="造字工房尚黑（非商用）常规体" charset="-122"/>
                <a:cs typeface="Times New Roman" panose="02020603050405020304" pitchFamily="18" charset="0"/>
                <a:sym typeface="+mn-ea"/>
              </a:rPr>
              <a:t> </a:t>
            </a:r>
            <a:endParaRPr lang="zh-CN" altLang="en-US" sz="1600" b="1" dirty="0">
              <a:solidFill>
                <a:schemeClr val="tx1">
                  <a:lumMod val="65000"/>
                  <a:lumOff val="3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 name="文本框 1"/>
          <p:cNvSpPr txBox="1"/>
          <p:nvPr/>
        </p:nvSpPr>
        <p:spPr>
          <a:xfrm>
            <a:off x="6135372" y="3674991"/>
            <a:ext cx="5301615" cy="521970"/>
          </a:xfrm>
          <a:prstGeom prst="rect">
            <a:avLst/>
          </a:prstGeom>
          <a:noFill/>
        </p:spPr>
        <p:txBody>
          <a:bodyPr wrap="square" rtlCol="0">
            <a:spAutoFit/>
          </a:bodyPr>
          <a:p>
            <a:r>
              <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掌握</a:t>
            </a:r>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听力技巧之</a:t>
            </a:r>
            <a:r>
              <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rPr>
              <a:t>精听细节</a:t>
            </a:r>
            <a:endParaRPr lang="zh-CN" altLang="en-US" sz="2800" b="1" dirty="0" smtClean="0">
              <a:solidFill>
                <a:srgbClr val="C00000"/>
              </a:solidFill>
              <a:latin typeface="Times New Roman" panose="02020603050405020304" pitchFamily="18" charset="0"/>
              <a:ea typeface="造字工房尚黑（非商用）常规体" charset="-122"/>
              <a:cs typeface="Times New Roman" panose="02020603050405020304" pitchFamily="18" charset="0"/>
              <a:sym typeface="+mn-ea"/>
            </a:endParaRPr>
          </a:p>
        </p:txBody>
      </p:sp>
      <p:sp>
        <p:nvSpPr>
          <p:cNvPr id="5" name="文本框 4"/>
          <p:cNvSpPr txBox="1"/>
          <p:nvPr/>
        </p:nvSpPr>
        <p:spPr>
          <a:xfrm>
            <a:off x="6203952" y="4906891"/>
            <a:ext cx="5301615" cy="521970"/>
          </a:xfrm>
          <a:prstGeom prst="rect">
            <a:avLst/>
          </a:prstGeom>
          <a:noFill/>
        </p:spPr>
        <p:txBody>
          <a:bodyPr wrap="square" rtlCol="0">
            <a:spAutoFit/>
          </a:bodyPr>
          <a:lstStyle/>
          <a:p>
            <a:r>
              <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rPr>
              <a:t>能独立进行新闻报道</a:t>
            </a:r>
            <a:endParaRPr lang="zh-CN" altLang="en-US" sz="2800" b="1" dirty="0" smtClean="0">
              <a:solidFill>
                <a:schemeClr val="tx1"/>
              </a:solidFill>
              <a:latin typeface="Times New Roman" panose="02020603050405020304" pitchFamily="18" charset="0"/>
              <a:ea typeface="造字工房尚黑（非商用）常规体"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43510"/>
            <a:ext cx="5202555" cy="1031240"/>
            <a:chOff x="10386" y="-253"/>
            <a:chExt cx="7288" cy="9562"/>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a:p>
          </p:txBody>
        </p:sp>
        <p:sp>
          <p:nvSpPr>
            <p:cNvPr id="14" name="文本框 13"/>
            <p:cNvSpPr txBox="1"/>
            <p:nvPr/>
          </p:nvSpPr>
          <p:spPr>
            <a:xfrm>
              <a:off x="10523" y="-253"/>
              <a:ext cx="7151" cy="9409"/>
            </a:xfrm>
            <a:prstGeom prst="rect">
              <a:avLst/>
            </a:prstGeom>
            <a:noFill/>
          </p:spPr>
          <p:txBody>
            <a:bodyPr wrap="square" rtlCol="0">
              <a:spAutoFit/>
            </a:bodyPr>
            <a:lstStyle/>
            <a:p>
              <a:pPr algn="l">
                <a:lnSpc>
                  <a:spcPct val="100000"/>
                </a:lnSpc>
              </a:pPr>
              <a:r>
                <a:rPr lang="en-US" altLang="zh-CN" sz="6000" b="1" dirty="0" smtClean="0">
                  <a:solidFill>
                    <a:schemeClr val="bg1"/>
                  </a:solidFill>
                  <a:latin typeface="Chiller" panose="04020404031007020602" charset="0"/>
                  <a:ea typeface="造字工房尚黑（非商用）常规体" charset="-122"/>
                  <a:cs typeface="Chiller" panose="04020404031007020602" charset="0"/>
                </a:rPr>
                <a:t>Preview-checking</a:t>
              </a:r>
              <a:endParaRPr lang="en-US" altLang="zh-CN" sz="60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17" name="矩形 16"/>
          <p:cNvSpPr/>
          <p:nvPr/>
        </p:nvSpPr>
        <p:spPr>
          <a:xfrm>
            <a:off x="561975" y="1108710"/>
            <a:ext cx="11203940" cy="6583680"/>
          </a:xfrm>
          <a:prstGeom prst="rect">
            <a:avLst/>
          </a:prstGeom>
        </p:spPr>
        <p:txBody>
          <a:bodyPr wrap="square" lIns="121898" tIns="60948" rIns="121898" bIns="60948">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a:lstStyle>
          <a:p>
            <a:pPr algn="just">
              <a:lnSpc>
                <a:spcPct val="100000"/>
              </a:lnSpc>
              <a:spcAft>
                <a:spcPts val="0"/>
              </a:spcAft>
              <a:tabLst>
                <a:tab pos="322897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1</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灾难；灾害</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22897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2</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旱灾；久旱</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22897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3</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i="1" kern="100" dirty="0" smtClean="0">
                <a:latin typeface="Book Antiqua" panose="02040602050305030304" charset="0"/>
                <a:ea typeface="华文细黑" panose="02010600040101010101" pitchFamily="2" charset="-122"/>
                <a:cs typeface="Times New Roman" panose="02020603050405020304" pitchFamily="18" charset="0"/>
              </a:rPr>
              <a:t>v</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rPr>
              <a:t>i</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.&amp; </a:t>
            </a:r>
            <a:r>
              <a:rPr lang="en-US" altLang="zh-CN" sz="2800" b="1" i="1" kern="100" dirty="0" err="1">
                <a:latin typeface="Book Antiqua" panose="02040602050305030304" charset="0"/>
                <a:ea typeface="华文细黑" panose="02010600040101010101" pitchFamily="2" charset="-122"/>
                <a:cs typeface="Times New Roman" panose="02020603050405020304" pitchFamily="18" charset="0"/>
              </a:rPr>
              <a:t>v</a:t>
            </a:r>
            <a:r>
              <a:rPr lang="en-US" altLang="zh-CN" sz="2800" b="1" i="1" kern="100" dirty="0" err="1">
                <a:latin typeface="Times New Roman" panose="02020603050405020304" pitchFamily="18" charset="0"/>
                <a:ea typeface="华文细黑" panose="02010600040101010101" pitchFamily="2" charset="-122"/>
                <a:cs typeface="Courier New" panose="02070309020205020404" pitchFamily="49" charset="0"/>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使</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滑行；滑动</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22897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4</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洪水；</a:t>
            </a:r>
            <a:r>
              <a:rPr lang="en-US" altLang="zh-CN" sz="2800" b="1" i="1" kern="100" dirty="0" smtClean="0">
                <a:latin typeface="Book Antiqua" panose="02040602050305030304" charset="0"/>
                <a:ea typeface="华文细黑" panose="02010600040101010101" pitchFamily="2" charset="-122"/>
                <a:cs typeface="Times New Roman" panose="02020603050405020304" pitchFamily="18" charset="0"/>
              </a:rPr>
              <a:t>v</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淹没；大量</a:t>
            </a:r>
            <a:r>
              <a:rPr lang="zh-CN" altLang="zh-CN" sz="2800" b="1" kern="100" dirty="0" smtClean="0">
                <a:latin typeface="Times New Roman" panose="02020603050405020304" pitchFamily="18" charset="0"/>
                <a:ea typeface="华文细黑" panose="02010600040101010101" pitchFamily="2" charset="-122"/>
                <a:cs typeface="Times New Roman" panose="02020603050405020304" pitchFamily="18" charset="0"/>
              </a:rPr>
              <a:t>涌入</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22897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5</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地</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震级；重大</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22897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6</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rPr>
              <a:t>.&amp; </a:t>
            </a:r>
            <a:r>
              <a:rPr lang="en-US" altLang="zh-CN" sz="2800" b="1" i="1" kern="100" dirty="0" err="1">
                <a:latin typeface="Book Antiqua" panose="02040602050305030304" charset="0"/>
                <a:ea typeface="华文细黑" panose="02010600040101010101" pitchFamily="2" charset="-122"/>
                <a:cs typeface="Times New Roman" panose="02020603050405020304" pitchFamily="18" charset="0"/>
              </a:rPr>
              <a:t>v</a:t>
            </a:r>
            <a:r>
              <a:rPr lang="en-US" altLang="zh-CN" sz="2800" b="1" i="1" kern="100" dirty="0" err="1">
                <a:latin typeface="Times New Roman" panose="02020603050405020304" pitchFamily="18" charset="0"/>
                <a:ea typeface="华文细黑" panose="02010600040101010101" pitchFamily="2" charset="-122"/>
                <a:cs typeface="Courier New" panose="02070309020205020404" pitchFamily="49" charset="0"/>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rPr>
              <a:t>营救；救援</a:t>
            </a:r>
            <a:endPar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endParaRPr>
          </a:p>
          <a:p>
            <a:pPr algn="just">
              <a:lnSpc>
                <a:spcPct val="100000"/>
              </a:lnSpc>
              <a:spcAft>
                <a:spcPts val="0"/>
              </a:spcAft>
              <a:tabLst>
                <a:tab pos="359092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7</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i="1" kern="100" dirty="0" err="1" smtClean="0">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i="1" kern="100" dirty="0" err="1" smtClean="0">
                <a:latin typeface="Times New Roman" panose="02020603050405020304" pitchFamily="18" charset="0"/>
                <a:ea typeface="华文细黑" panose="02010600040101010101" pitchFamily="2" charset="-122"/>
                <a:cs typeface="Courier New" panose="02070309020205020404" pitchFamily="49" charset="0"/>
                <a:sym typeface="+mn-ea"/>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损害；</a:t>
            </a:r>
            <a:r>
              <a:rPr lang="zh-CN" altLang="zh-CN" sz="2800" b="1" kern="100" dirty="0" smtClean="0">
                <a:latin typeface="Times New Roman" panose="02020603050405020304" pitchFamily="18" charset="0"/>
                <a:ea typeface="华文细黑" panose="02010600040101010101" pitchFamily="2" charset="-122"/>
                <a:cs typeface="Times New Roman" panose="02020603050405020304" pitchFamily="18" charset="0"/>
                <a:sym typeface="+mn-ea"/>
              </a:rPr>
              <a:t>破坏</a:t>
            </a:r>
            <a:r>
              <a:rPr lang="en-US" altLang="zh-CN" sz="2800" b="1" i="1" kern="100" dirty="0" smtClean="0">
                <a:latin typeface="Times New Roman" panose="02020603050405020304" pitchFamily="18" charset="0"/>
                <a:ea typeface="Times New Roman" panose="02020603050405020304" pitchFamily="18" charset="0"/>
                <a:cs typeface="Times New Roman" panose="02020603050405020304" pitchFamily="18" charset="0"/>
                <a:sym typeface="+mn-ea"/>
              </a:rPr>
              <a:t>n</a:t>
            </a:r>
            <a:r>
              <a:rPr lang="en-US" altLang="zh-CN" sz="2800" b="1" kern="100" dirty="0">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损坏；损失</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59092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8</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i="1" kern="100" dirty="0" err="1" smtClean="0">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i="1" kern="100" dirty="0" err="1" smtClean="0">
                <a:latin typeface="Times New Roman" panose="02020603050405020304" pitchFamily="18" charset="0"/>
                <a:ea typeface="华文细黑" panose="02010600040101010101" pitchFamily="2" charset="-122"/>
                <a:cs typeface="Courier New" panose="02070309020205020404" pitchFamily="49" charset="0"/>
                <a:sym typeface="+mn-ea"/>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摧毁；毁灭</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59092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9</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i="1" kern="100" dirty="0" err="1" smtClean="0">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i="1" kern="100" dirty="0" err="1" smtClean="0">
                <a:latin typeface="Times New Roman" panose="02020603050405020304" pitchFamily="18" charset="0"/>
                <a:ea typeface="华文细黑" panose="02010600040101010101" pitchFamily="2" charset="-122"/>
                <a:cs typeface="Courier New" panose="02070309020205020404" pitchFamily="49" charset="0"/>
                <a:sym typeface="+mn-ea"/>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疏散；</a:t>
            </a:r>
            <a:r>
              <a:rPr lang="zh-CN" altLang="zh-CN" sz="2800" b="1" kern="100" dirty="0" smtClean="0">
                <a:latin typeface="Times New Roman" panose="02020603050405020304" pitchFamily="18" charset="0"/>
                <a:ea typeface="华文细黑" panose="02010600040101010101" pitchFamily="2" charset="-122"/>
                <a:cs typeface="Times New Roman" panose="02020603050405020304" pitchFamily="18" charset="0"/>
                <a:sym typeface="+mn-ea"/>
              </a:rPr>
              <a:t>撤出</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59092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10</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直升机</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59092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11</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i="1" kern="100" dirty="0" err="1" smtClean="0">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i="1" kern="100" dirty="0" err="1" smtClean="0">
                <a:latin typeface="Times New Roman" panose="02020603050405020304" pitchFamily="18" charset="0"/>
                <a:ea typeface="华文细黑" panose="02010600040101010101" pitchFamily="2" charset="-122"/>
                <a:cs typeface="Courier New" panose="02070309020205020404" pitchFamily="49" charset="0"/>
                <a:sym typeface="+mn-ea"/>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影响；</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疾病</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侵袭；深深打动</a:t>
            </a: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590925" algn="l"/>
              </a:tabLst>
            </a:pP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12</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r>
              <a:rPr lang="en-US" altLang="zh-CN" sz="2800" b="1" u="sng"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                 </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n</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避难处；</a:t>
            </a:r>
            <a:r>
              <a:rPr lang="en-US" altLang="zh-CN" sz="2800" b="1" i="1" kern="100" dirty="0" err="1" smtClean="0">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i="1" kern="100" dirty="0" err="1" smtClean="0">
                <a:latin typeface="Times New Roman" panose="02020603050405020304" pitchFamily="18" charset="0"/>
                <a:ea typeface="华文细黑" panose="02010600040101010101" pitchFamily="2" charset="-122"/>
                <a:cs typeface="Courier New" panose="02070309020205020404" pitchFamily="49" charset="0"/>
                <a:sym typeface="+mn-ea"/>
              </a:rPr>
              <a:t>t</a:t>
            </a:r>
            <a:r>
              <a:rPr lang="en-US" altLang="zh-CN" sz="2800" b="1" kern="100" dirty="0" err="1">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保护；</a:t>
            </a:r>
            <a:r>
              <a:rPr lang="zh-CN" altLang="zh-CN" sz="2800" b="1" kern="100" dirty="0" smtClean="0">
                <a:latin typeface="Times New Roman" panose="02020603050405020304" pitchFamily="18" charset="0"/>
                <a:ea typeface="华文细黑" panose="02010600040101010101" pitchFamily="2" charset="-122"/>
                <a:cs typeface="Times New Roman" panose="02020603050405020304" pitchFamily="18" charset="0"/>
                <a:sym typeface="+mn-ea"/>
              </a:rPr>
              <a:t>掩蔽</a:t>
            </a:r>
            <a:r>
              <a:rPr lang="en-US" altLang="zh-CN" sz="2800" b="1" i="1" kern="100" dirty="0" smtClean="0">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i="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i</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躲避</a:t>
            </a:r>
            <a:r>
              <a:rPr lang="en-US" altLang="zh-CN" sz="2800" b="1" kern="100" dirty="0">
                <a:latin typeface="Times New Roman" panose="02020603050405020304" pitchFamily="18" charset="0"/>
                <a:ea typeface="华文细黑" panose="02010600040101010101" pitchFamily="2" charset="-122"/>
                <a:cs typeface="Courier New" panose="02070309020205020404" pitchFamily="49" charset="0"/>
                <a:sym typeface="+mn-ea"/>
              </a:rPr>
              <a:t>(</a:t>
            </a:r>
            <a:r>
              <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sym typeface="+mn-ea"/>
              </a:rPr>
              <a:t>风雨或危险</a:t>
            </a:r>
            <a:r>
              <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rPr>
              <a:t>)</a:t>
            </a:r>
            <a:endParaRPr lang="en-US" altLang="zh-CN" sz="2800" b="1" kern="100" dirty="0" smtClean="0">
              <a:latin typeface="Times New Roman" panose="02020603050405020304" pitchFamily="18" charset="0"/>
              <a:ea typeface="华文细黑" panose="02010600040101010101" pitchFamily="2" charset="-122"/>
              <a:cs typeface="Courier New" panose="02070309020205020404" pitchFamily="49" charset="0"/>
              <a:sym typeface="+mn-ea"/>
            </a:endParaRPr>
          </a:p>
          <a:p>
            <a:pPr lvl="0">
              <a:lnSpc>
                <a:spcPct val="100000"/>
              </a:lnSpc>
              <a:tabLst>
                <a:tab pos="3228975" algn="l"/>
              </a:tabLst>
            </a:pPr>
            <a:r>
              <a:rPr lang="en-US" altLang="zh-CN" sz="2800" b="1" kern="100" dirty="0">
                <a:solidFill>
                  <a:prstClr val="black"/>
                </a:solidFill>
                <a:latin typeface="Times New Roman" panose="02020603050405020304" pitchFamily="18" charset="0"/>
                <a:ea typeface="华文细黑" panose="02010600040101010101" pitchFamily="2" charset="-122"/>
                <a:sym typeface="+mn-ea"/>
              </a:rPr>
              <a:t>13</a:t>
            </a:r>
            <a:r>
              <a:rPr lang="en-US" altLang="zh-CN" sz="2800" b="1" kern="100" dirty="0" smtClean="0">
                <a:solidFill>
                  <a:prstClr val="black"/>
                </a:solidFill>
                <a:latin typeface="Times New Roman" panose="02020603050405020304" pitchFamily="18" charset="0"/>
                <a:ea typeface="华文细黑" panose="02010600040101010101" pitchFamily="2" charset="-122"/>
                <a:sym typeface="+mn-ea"/>
              </a:rPr>
              <a:t>.</a:t>
            </a:r>
            <a:r>
              <a:rPr lang="en-US" altLang="zh-CN" sz="2800" b="1" u="sng" kern="100" dirty="0" smtClean="0">
                <a:solidFill>
                  <a:prstClr val="black"/>
                </a:solidFill>
                <a:latin typeface="Times New Roman" panose="02020603050405020304" pitchFamily="18" charset="0"/>
                <a:ea typeface="华文细黑" panose="02010600040101010101" pitchFamily="2" charset="-122"/>
                <a:sym typeface="+mn-ea"/>
              </a:rPr>
              <a:t>           </a:t>
            </a:r>
            <a:r>
              <a:rPr lang="en-US" altLang="zh-CN" sz="2800" b="1" kern="100" dirty="0" smtClean="0">
                <a:solidFill>
                  <a:prstClr val="black"/>
                </a:solidFill>
                <a:latin typeface="Times New Roman" panose="02020603050405020304" pitchFamily="18" charset="0"/>
                <a:ea typeface="华文细黑" panose="02010600040101010101" pitchFamily="2" charset="-122"/>
                <a:sym typeface="+mn-ea"/>
              </a:rPr>
              <a:t> 	</a:t>
            </a:r>
            <a:r>
              <a:rPr lang="en-US" altLang="zh-CN" sz="2800" b="1" i="1" kern="100" dirty="0" smtClean="0">
                <a:solidFill>
                  <a:prstClr val="black"/>
                </a:solidFill>
                <a:latin typeface="Times New Roman" panose="02020603050405020304" pitchFamily="18" charset="0"/>
                <a:ea typeface="华文细黑" panose="02010600040101010101" pitchFamily="2" charset="-122"/>
                <a:sym typeface="+mn-ea"/>
              </a:rPr>
              <a:t>n</a:t>
            </a:r>
            <a:r>
              <a:rPr lang="en-US" altLang="zh-CN" sz="2800" b="1" kern="100" dirty="0">
                <a:solidFill>
                  <a:prstClr val="black"/>
                </a:solidFill>
                <a:latin typeface="Times New Roman" panose="02020603050405020304" pitchFamily="18" charset="0"/>
                <a:ea typeface="华文细黑" panose="02010600040101010101" pitchFamily="2" charset="-122"/>
                <a:sym typeface="+mn-ea"/>
              </a:rPr>
              <a:t>.</a:t>
            </a:r>
            <a:r>
              <a:rPr lang="zh-CN" altLang="zh-CN" sz="2800" b="1" kern="100" dirty="0">
                <a:solidFill>
                  <a:prstClr val="black"/>
                </a:solidFill>
                <a:latin typeface="Times New Roman" panose="02020603050405020304" pitchFamily="18" charset="0"/>
                <a:ea typeface="华文细黑" panose="02010600040101010101" pitchFamily="2" charset="-122"/>
                <a:cs typeface="Times New Roman" panose="02020603050405020304" pitchFamily="18" charset="0"/>
                <a:sym typeface="+mn-ea"/>
              </a:rPr>
              <a:t>死；死亡 </a:t>
            </a:r>
            <a:r>
              <a:rPr lang="en-US" altLang="zh-CN" sz="2800" b="1" kern="100" dirty="0" smtClean="0">
                <a:solidFill>
                  <a:prstClr val="black"/>
                </a:solidFill>
                <a:latin typeface="宋体" panose="02010600030101010101" pitchFamily="2" charset="-122"/>
                <a:ea typeface="华文细黑" panose="02010600040101010101" pitchFamily="2" charset="-122"/>
                <a:cs typeface="Times New Roman" panose="02020603050405020304" pitchFamily="18" charset="0"/>
                <a:sym typeface="+mn-ea"/>
              </a:rPr>
              <a:t>→</a:t>
            </a:r>
            <a:r>
              <a:rPr lang="en-US" altLang="zh-CN" sz="2800" b="1" u="sng" kern="100" dirty="0" smtClean="0">
                <a:solidFill>
                  <a:prstClr val="black"/>
                </a:solidFill>
                <a:latin typeface="宋体" panose="02010600030101010101" pitchFamily="2" charset="-122"/>
                <a:ea typeface="华文细黑" panose="02010600040101010101" pitchFamily="2" charset="-122"/>
                <a:cs typeface="Times New Roman" panose="02020603050405020304" pitchFamily="18" charset="0"/>
                <a:sym typeface="+mn-ea"/>
              </a:rPr>
              <a:t>   </a:t>
            </a:r>
            <a:r>
              <a:rPr lang="en-US" altLang="zh-CN" sz="2800" b="1" kern="100" dirty="0" smtClean="0">
                <a:solidFill>
                  <a:prstClr val="black"/>
                </a:solidFill>
                <a:latin typeface="Times New Roman" panose="02020603050405020304" pitchFamily="18" charset="0"/>
                <a:ea typeface="华文细黑" panose="02010600040101010101" pitchFamily="2" charset="-122"/>
                <a:sym typeface="+mn-ea"/>
              </a:rPr>
              <a:t> </a:t>
            </a:r>
            <a:r>
              <a:rPr lang="en-US" altLang="zh-CN" sz="2800" b="1" i="1" kern="100" dirty="0" smtClean="0">
                <a:solidFill>
                  <a:prstClr val="black"/>
                </a:solidFill>
                <a:latin typeface="Book Antiqua" panose="02040602050305030304" charset="0"/>
                <a:ea typeface="华文细黑" panose="02010600040101010101" pitchFamily="2" charset="-122"/>
                <a:cs typeface="Times New Roman" panose="02020603050405020304" pitchFamily="18" charset="0"/>
                <a:sym typeface="+mn-ea"/>
              </a:rPr>
              <a:t>v</a:t>
            </a:r>
            <a:r>
              <a:rPr lang="en-US" altLang="zh-CN" sz="2800" b="1" kern="100" dirty="0">
                <a:solidFill>
                  <a:prstClr val="black"/>
                </a:solidFill>
                <a:latin typeface="Times New Roman" panose="02020603050405020304" pitchFamily="18" charset="0"/>
                <a:ea typeface="华文细黑" panose="02010600040101010101" pitchFamily="2" charset="-122"/>
                <a:sym typeface="+mn-ea"/>
              </a:rPr>
              <a:t>.</a:t>
            </a:r>
            <a:r>
              <a:rPr lang="zh-CN" altLang="zh-CN" sz="2800" b="1" kern="100" dirty="0">
                <a:solidFill>
                  <a:prstClr val="black"/>
                </a:solidFill>
                <a:latin typeface="Times New Roman" panose="02020603050405020304" pitchFamily="18" charset="0"/>
                <a:ea typeface="华文细黑" panose="02010600040101010101" pitchFamily="2" charset="-122"/>
                <a:cs typeface="Times New Roman" panose="02020603050405020304" pitchFamily="18" charset="0"/>
                <a:sym typeface="+mn-ea"/>
              </a:rPr>
              <a:t>死 </a:t>
            </a:r>
            <a:r>
              <a:rPr lang="en-US" altLang="zh-CN" sz="2800" b="1" kern="100" dirty="0" smtClean="0">
                <a:solidFill>
                  <a:prstClr val="black"/>
                </a:solidFill>
                <a:latin typeface="宋体" panose="02010600030101010101" pitchFamily="2" charset="-122"/>
                <a:ea typeface="华文细黑" panose="02010600040101010101" pitchFamily="2" charset="-122"/>
                <a:cs typeface="Times New Roman" panose="02020603050405020304" pitchFamily="18" charset="0"/>
                <a:sym typeface="+mn-ea"/>
              </a:rPr>
              <a:t>→</a:t>
            </a:r>
            <a:r>
              <a:rPr lang="en-US" altLang="zh-CN" sz="2800" b="1" u="sng" kern="100" dirty="0" smtClean="0">
                <a:solidFill>
                  <a:prstClr val="black"/>
                </a:solidFill>
                <a:latin typeface="宋体" panose="02010600030101010101" pitchFamily="2" charset="-122"/>
                <a:ea typeface="华文细黑" panose="02010600040101010101" pitchFamily="2" charset="-122"/>
                <a:cs typeface="Times New Roman" panose="02020603050405020304" pitchFamily="18" charset="0"/>
                <a:sym typeface="+mn-ea"/>
              </a:rPr>
              <a:t>     </a:t>
            </a:r>
            <a:r>
              <a:rPr lang="en-US" altLang="zh-CN" sz="2800" b="1" kern="100" dirty="0" smtClean="0">
                <a:solidFill>
                  <a:prstClr val="black"/>
                </a:solidFill>
                <a:latin typeface="Times New Roman" panose="02020603050405020304" pitchFamily="18" charset="0"/>
                <a:ea typeface="华文细黑" panose="02010600040101010101" pitchFamily="2" charset="-122"/>
                <a:sym typeface="+mn-ea"/>
              </a:rPr>
              <a:t> 	</a:t>
            </a:r>
            <a:r>
              <a:rPr lang="en-US" altLang="zh-CN" sz="2800" b="1" i="1" kern="100" dirty="0" smtClean="0">
                <a:solidFill>
                  <a:prstClr val="black"/>
                </a:solidFill>
                <a:latin typeface="Times New Roman" panose="02020603050405020304" pitchFamily="18" charset="0"/>
                <a:ea typeface="华文细黑" panose="02010600040101010101" pitchFamily="2" charset="-122"/>
                <a:sym typeface="+mn-ea"/>
              </a:rPr>
              <a:t>adj</a:t>
            </a:r>
            <a:r>
              <a:rPr lang="en-US" altLang="zh-CN" sz="2800" b="1" kern="100" dirty="0">
                <a:solidFill>
                  <a:prstClr val="black"/>
                </a:solidFill>
                <a:latin typeface="Times New Roman" panose="02020603050405020304" pitchFamily="18" charset="0"/>
                <a:ea typeface="华文细黑" panose="02010600040101010101" pitchFamily="2" charset="-122"/>
                <a:sym typeface="+mn-ea"/>
              </a:rPr>
              <a:t>.</a:t>
            </a:r>
            <a:r>
              <a:rPr lang="zh-CN" altLang="zh-CN" sz="2800" b="1" kern="100" dirty="0">
                <a:solidFill>
                  <a:prstClr val="black"/>
                </a:solidFill>
                <a:latin typeface="Times New Roman" panose="02020603050405020304" pitchFamily="18" charset="0"/>
                <a:ea typeface="华文细黑" panose="02010600040101010101" pitchFamily="2" charset="-122"/>
                <a:cs typeface="Times New Roman" panose="02020603050405020304" pitchFamily="18" charset="0"/>
                <a:sym typeface="+mn-ea"/>
              </a:rPr>
              <a:t>死的</a:t>
            </a:r>
            <a:endParaRPr lang="zh-CN" altLang="zh-CN" sz="2800" kern="100" dirty="0">
              <a:solidFill>
                <a:prstClr val="black"/>
              </a:solidFill>
              <a:latin typeface="宋体" panose="02010600030101010101" pitchFamily="2" charset="-122"/>
              <a:cs typeface="Courier New" panose="02070309020205020404" pitchFamily="49" charset="0"/>
            </a:endParaRPr>
          </a:p>
          <a:p>
            <a:pPr algn="just">
              <a:lnSpc>
                <a:spcPct val="100000"/>
              </a:lnSpc>
              <a:spcAft>
                <a:spcPts val="0"/>
              </a:spcAft>
              <a:tabLst>
                <a:tab pos="3590925" algn="l"/>
              </a:tabLst>
            </a:pPr>
            <a:endParaRPr lang="zh-CN" altLang="zh-CN" sz="2800" kern="100" dirty="0">
              <a:latin typeface="宋体" panose="02010600030101010101" pitchFamily="2" charset="-122"/>
              <a:cs typeface="Courier New" panose="02070309020205020404" pitchFamily="49" charset="0"/>
            </a:endParaRPr>
          </a:p>
          <a:p>
            <a:pPr algn="just">
              <a:lnSpc>
                <a:spcPct val="100000"/>
              </a:lnSpc>
              <a:spcAft>
                <a:spcPts val="0"/>
              </a:spcAft>
              <a:tabLst>
                <a:tab pos="3228975" algn="l"/>
              </a:tabLst>
            </a:pPr>
            <a:endParaRPr lang="zh-CN" altLang="zh-CN" sz="2800" b="1" kern="100" dirty="0">
              <a:latin typeface="Times New Roman" panose="02020603050405020304" pitchFamily="18" charset="0"/>
              <a:ea typeface="华文细黑" panose="02010600040101010101" pitchFamily="2" charset="-122"/>
              <a:cs typeface="Times New Roman" panose="02020603050405020304" pitchFamily="18" charset="0"/>
            </a:endParaRPr>
          </a:p>
        </p:txBody>
      </p:sp>
      <p:sp>
        <p:nvSpPr>
          <p:cNvPr id="3" name="矩形 2"/>
          <p:cNvSpPr/>
          <p:nvPr/>
        </p:nvSpPr>
        <p:spPr>
          <a:xfrm>
            <a:off x="909836" y="1108740"/>
            <a:ext cx="1282700" cy="491490"/>
          </a:xfrm>
          <a:prstGeom prst="rect">
            <a:avLst/>
          </a:prstGeom>
        </p:spPr>
        <p:txBody>
          <a:bodyPr wrap="none">
            <a:spAutoFit/>
          </a:bodyPr>
          <a:lstStyle/>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disaster</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4" name="矩形 3"/>
          <p:cNvSpPr/>
          <p:nvPr/>
        </p:nvSpPr>
        <p:spPr>
          <a:xfrm>
            <a:off x="909836" y="1600349"/>
            <a:ext cx="1313815" cy="491490"/>
          </a:xfrm>
          <a:prstGeom prst="rect">
            <a:avLst/>
          </a:prstGeom>
        </p:spPr>
        <p:txBody>
          <a:bodyPr wrap="none">
            <a:spAutoFit/>
          </a:bodyPr>
          <a:lstStyle/>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drought</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5" name="矩形 4"/>
          <p:cNvSpPr/>
          <p:nvPr/>
        </p:nvSpPr>
        <p:spPr>
          <a:xfrm>
            <a:off x="909836" y="2091994"/>
            <a:ext cx="824230" cy="491490"/>
          </a:xfrm>
          <a:prstGeom prst="rect">
            <a:avLst/>
          </a:prstGeom>
        </p:spPr>
        <p:txBody>
          <a:bodyPr wrap="none">
            <a:spAutoFit/>
          </a:bodyPr>
          <a:lstStyle/>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slide</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7" name="矩形 6"/>
          <p:cNvSpPr/>
          <p:nvPr/>
        </p:nvSpPr>
        <p:spPr>
          <a:xfrm>
            <a:off x="909836" y="2506964"/>
            <a:ext cx="897890" cy="491490"/>
          </a:xfrm>
          <a:prstGeom prst="rect">
            <a:avLst/>
          </a:prstGeom>
        </p:spPr>
        <p:txBody>
          <a:bodyPr wrap="none">
            <a:spAutoFit/>
          </a:bodyPr>
          <a:lstStyle/>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flood</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8" name="矩形 7"/>
          <p:cNvSpPr/>
          <p:nvPr/>
        </p:nvSpPr>
        <p:spPr>
          <a:xfrm>
            <a:off x="909836" y="2887196"/>
            <a:ext cx="1686560" cy="491490"/>
          </a:xfrm>
          <a:prstGeom prst="rect">
            <a:avLst/>
          </a:prstGeom>
        </p:spPr>
        <p:txBody>
          <a:bodyPr wrap="none">
            <a:spAutoFit/>
          </a:bodyPr>
          <a:lstStyle/>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magnitude</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9" name="矩形 8"/>
          <p:cNvSpPr/>
          <p:nvPr/>
        </p:nvSpPr>
        <p:spPr>
          <a:xfrm>
            <a:off x="909836" y="3322961"/>
            <a:ext cx="1075055" cy="491490"/>
          </a:xfrm>
          <a:prstGeom prst="rect">
            <a:avLst/>
          </a:prstGeom>
        </p:spPr>
        <p:txBody>
          <a:bodyPr wrap="none">
            <a:spAutoFit/>
          </a:bodyPr>
          <a:lstStyle/>
          <a:p>
            <a:pPr>
              <a:lnSpc>
                <a:spcPct val="100000"/>
              </a:lnSpc>
            </a:pPr>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rescue</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19" name="矩形 18"/>
          <p:cNvSpPr/>
          <p:nvPr/>
        </p:nvSpPr>
        <p:spPr>
          <a:xfrm>
            <a:off x="1077476" y="5897971"/>
            <a:ext cx="1146468"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shelter</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0" name="矩形 19"/>
          <p:cNvSpPr/>
          <p:nvPr/>
        </p:nvSpPr>
        <p:spPr>
          <a:xfrm>
            <a:off x="1059949" y="4979087"/>
            <a:ext cx="1609736"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helicopter</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1" name="矩形 20"/>
          <p:cNvSpPr/>
          <p:nvPr/>
        </p:nvSpPr>
        <p:spPr>
          <a:xfrm>
            <a:off x="1055886" y="5471532"/>
            <a:ext cx="978153"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affect</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2" name="矩形 21"/>
          <p:cNvSpPr/>
          <p:nvPr/>
        </p:nvSpPr>
        <p:spPr>
          <a:xfrm>
            <a:off x="897480" y="3723809"/>
            <a:ext cx="1295547"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damage</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3" name="矩形 22"/>
          <p:cNvSpPr/>
          <p:nvPr/>
        </p:nvSpPr>
        <p:spPr>
          <a:xfrm>
            <a:off x="910180" y="4139520"/>
            <a:ext cx="1233415"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destroy</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4" name="矩形 23"/>
          <p:cNvSpPr/>
          <p:nvPr/>
        </p:nvSpPr>
        <p:spPr>
          <a:xfrm>
            <a:off x="854935" y="4566085"/>
            <a:ext cx="1423788"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evacuate</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5" name="矩形 24"/>
          <p:cNvSpPr/>
          <p:nvPr/>
        </p:nvSpPr>
        <p:spPr>
          <a:xfrm>
            <a:off x="1077342" y="6290801"/>
            <a:ext cx="981359"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death</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6" name="矩形 25"/>
          <p:cNvSpPr/>
          <p:nvPr/>
        </p:nvSpPr>
        <p:spPr>
          <a:xfrm>
            <a:off x="6048881" y="6290920"/>
            <a:ext cx="611065"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die</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
        <p:nvSpPr>
          <p:cNvPr id="27" name="矩形 26"/>
          <p:cNvSpPr/>
          <p:nvPr/>
        </p:nvSpPr>
        <p:spPr>
          <a:xfrm>
            <a:off x="7788781" y="6291034"/>
            <a:ext cx="870751" cy="492443"/>
          </a:xfrm>
          <a:prstGeom prst="rect">
            <a:avLst/>
          </a:prstGeom>
        </p:spPr>
        <p:txBody>
          <a:bodyPr wrap="none">
            <a:spAutoFit/>
          </a:bodyPr>
          <a:p>
            <a:r>
              <a:rPr lang="en-US" altLang="zh-CN"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rPr>
              <a:t>dead</a:t>
            </a:r>
            <a:endParaRPr lang="zh-CN" altLang="en-US" sz="2600" b="1" kern="100" dirty="0">
              <a:solidFill>
                <a:srgbClr val="C00000"/>
              </a:solidFill>
              <a:latin typeface="Times New Roman" panose="02020603050405020304" pitchFamily="18" charset="0"/>
              <a:ea typeface="华文细黑" panose="0201060004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linds(horizont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linds(horizontal)">
                                      <p:cBhvr>
                                        <p:cTn id="70" dur="500"/>
                                        <p:tgtEl>
                                          <p:spTgt spid="26"/>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blinds(horizontal)">
                                      <p:cBhvr>
                                        <p:cTn id="7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9" grpId="0"/>
      <p:bldP spid="20" grpId="0"/>
      <p:bldP spid="21"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58066"/>
            <a:ext cx="4086225" cy="1198908"/>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lstStyle/>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Warming-up</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pic>
        <p:nvPicPr>
          <p:cNvPr id="4098" name="图片 3" descr="deae839b73bbd8ae37afd22d28fd96c"/>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2232"/>
          <a:stretch>
            <a:fillRect/>
          </a:stretch>
        </p:blipFill>
        <p:spPr bwMode="auto">
          <a:xfrm>
            <a:off x="5582920" y="-5715"/>
            <a:ext cx="6609080" cy="685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79375" y="1616710"/>
            <a:ext cx="5662295" cy="521970"/>
          </a:xfrm>
          <a:prstGeom prst="rect">
            <a:avLst/>
          </a:prstGeom>
          <a:noFill/>
        </p:spPr>
        <p:txBody>
          <a:bodyPr wrap="none" rtlCol="0">
            <a:spAutoFit/>
          </a:bodyPr>
          <a:p>
            <a:r>
              <a:rPr lang="en-US" altLang="zh-CN" sz="2800" b="1">
                <a:latin typeface="Times New Roman" panose="02020603050405020304" pitchFamily="18" charset="0"/>
                <a:cs typeface="Times New Roman" panose="02020603050405020304" pitchFamily="18" charset="0"/>
              </a:rPr>
              <a:t>1. What can you see in the picture</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6086475" y="59690"/>
            <a:ext cx="5605780" cy="1146810"/>
            <a:chOff x="9186" y="343"/>
            <a:chExt cx="8575" cy="1806"/>
          </a:xfrm>
        </p:grpSpPr>
        <p:sp>
          <p:nvSpPr>
            <p:cNvPr id="7" name="文本框 6"/>
            <p:cNvSpPr txBox="1"/>
            <p:nvPr/>
          </p:nvSpPr>
          <p:spPr>
            <a:xfrm>
              <a:off x="13859" y="482"/>
              <a:ext cx="3902" cy="1501"/>
            </a:xfrm>
            <a:prstGeom prst="rect">
              <a:avLst/>
            </a:prstGeom>
            <a:solidFill>
              <a:schemeClr val="bg1"/>
            </a:solidFill>
            <a:ln>
              <a:solidFill>
                <a:schemeClr val="bg1"/>
              </a:solidFill>
            </a:ln>
          </p:spPr>
          <p:txBody>
            <a:bodyPr wrap="square" rtlCol="0">
              <a:spAutoFit/>
            </a:bodyPr>
            <a:p>
              <a:r>
                <a:rPr lang="en-US" altLang="zh-CN" sz="2800" b="1">
                  <a:solidFill>
                    <a:srgbClr val="C00000"/>
                  </a:solidFill>
                  <a:latin typeface="Times New Roman" panose="02020603050405020304" pitchFamily="18" charset="0"/>
                  <a:cs typeface="Times New Roman" panose="02020603050405020304" pitchFamily="18" charset="0"/>
                </a:rPr>
                <a:t>rescue</a:t>
              </a:r>
              <a:r>
                <a:rPr lang="en-US" altLang="zh-CN" sz="2800" b="1">
                  <a:latin typeface="Times New Roman" panose="02020603050405020304" pitchFamily="18" charset="0"/>
                  <a:cs typeface="Times New Roman" panose="02020603050405020304" pitchFamily="18" charset="0"/>
                </a:rPr>
                <a:t> workers</a:t>
              </a:r>
              <a:endParaRPr lang="en-US" altLang="zh-CN" sz="2800" b="1">
                <a:latin typeface="Times New Roman" panose="02020603050405020304" pitchFamily="18" charset="0"/>
                <a:cs typeface="Times New Roman" panose="02020603050405020304" pitchFamily="18" charset="0"/>
              </a:endParaRPr>
            </a:p>
            <a:p>
              <a:r>
                <a:rPr lang="zh-CN" altLang="en-US" sz="2800" b="1">
                  <a:latin typeface="Times New Roman" panose="02020603050405020304" pitchFamily="18" charset="0"/>
                  <a:cs typeface="Times New Roman" panose="02020603050405020304" pitchFamily="18" charset="0"/>
                </a:rPr>
                <a:t>（</a:t>
              </a:r>
              <a:r>
                <a:rPr lang="en-US" altLang="zh-CN" sz="2800" b="1">
                  <a:latin typeface="Times New Roman" panose="02020603050405020304" pitchFamily="18" charset="0"/>
                  <a:cs typeface="Times New Roman" panose="02020603050405020304" pitchFamily="18" charset="0"/>
                </a:rPr>
                <a:t>soldiers</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p:txBody>
        </p:sp>
        <p:sp>
          <p:nvSpPr>
            <p:cNvPr id="8" name="椭圆 7"/>
            <p:cNvSpPr/>
            <p:nvPr/>
          </p:nvSpPr>
          <p:spPr>
            <a:xfrm>
              <a:off x="9186" y="343"/>
              <a:ext cx="3879" cy="1806"/>
            </a:xfrm>
            <a:prstGeom prst="ellipse">
              <a:avLst/>
            </a:prstGeom>
            <a:noFill/>
            <a:ln w="571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箭头连接符 8"/>
            <p:cNvCxnSpPr/>
            <p:nvPr/>
          </p:nvCxnSpPr>
          <p:spPr>
            <a:xfrm flipV="1">
              <a:off x="13065" y="1149"/>
              <a:ext cx="794" cy="167"/>
            </a:xfrm>
            <a:prstGeom prst="straightConnector1">
              <a:avLst/>
            </a:prstGeom>
            <a:ln w="28575"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7512050" y="1847215"/>
            <a:ext cx="4679950" cy="2482850"/>
            <a:chOff x="10167" y="343"/>
            <a:chExt cx="7370" cy="3910"/>
          </a:xfrm>
        </p:grpSpPr>
        <p:sp>
          <p:nvSpPr>
            <p:cNvPr id="15" name="文本框 14"/>
            <p:cNvSpPr txBox="1"/>
            <p:nvPr/>
          </p:nvSpPr>
          <p:spPr>
            <a:xfrm>
              <a:off x="13859" y="482"/>
              <a:ext cx="3678" cy="1501"/>
            </a:xfrm>
            <a:prstGeom prst="rect">
              <a:avLst/>
            </a:prstGeom>
            <a:solidFill>
              <a:schemeClr val="bg1"/>
            </a:solidFill>
            <a:ln>
              <a:solidFill>
                <a:schemeClr val="bg1"/>
              </a:solidFill>
            </a:ln>
          </p:spPr>
          <p:txBody>
            <a:bodyPr wrap="square" rtlCol="0">
              <a:spAutoFit/>
            </a:bodyPr>
            <a:p>
              <a:r>
                <a:rPr lang="en-US" altLang="zh-CN" sz="2800" b="1">
                  <a:solidFill>
                    <a:srgbClr val="C00000"/>
                  </a:solidFill>
                  <a:latin typeface="Times New Roman" panose="02020603050405020304" pitchFamily="18" charset="0"/>
                  <a:cs typeface="Times New Roman" panose="02020603050405020304" pitchFamily="18" charset="0"/>
                </a:rPr>
                <a:t>    survivor</a:t>
              </a:r>
              <a:endParaRPr lang="en-US" altLang="zh-CN" sz="2800" b="1">
                <a:solidFill>
                  <a:srgbClr val="C00000"/>
                </a:solidFill>
                <a:latin typeface="Times New Roman" panose="02020603050405020304" pitchFamily="18" charset="0"/>
                <a:cs typeface="Times New Roman" panose="02020603050405020304" pitchFamily="18" charset="0"/>
              </a:endParaRPr>
            </a:p>
            <a:p>
              <a:r>
                <a:rPr lang="zh-CN" altLang="en-US" sz="2800" b="1">
                  <a:solidFill>
                    <a:schemeClr val="tx1"/>
                  </a:solidFill>
                  <a:latin typeface="Times New Roman" panose="02020603050405020304" pitchFamily="18" charset="0"/>
                  <a:cs typeface="Times New Roman" panose="02020603050405020304" pitchFamily="18" charset="0"/>
                </a:rPr>
                <a:t>（</a:t>
              </a:r>
              <a:r>
                <a:rPr lang="en-US" altLang="zh-CN" sz="2800" b="1">
                  <a:solidFill>
                    <a:schemeClr val="tx1"/>
                  </a:solidFill>
                  <a:latin typeface="Times New Roman" panose="02020603050405020304" pitchFamily="18" charset="0"/>
                  <a:cs typeface="Times New Roman" panose="02020603050405020304" pitchFamily="18" charset="0"/>
                </a:rPr>
                <a:t>the injured</a:t>
              </a:r>
              <a:r>
                <a:rPr lang="zh-CN" altLang="en-US" sz="2800" b="1">
                  <a:solidFill>
                    <a:schemeClr val="tx1"/>
                  </a:solidFill>
                  <a:latin typeface="Times New Roman" panose="02020603050405020304" pitchFamily="18" charset="0"/>
                  <a:cs typeface="Times New Roman" panose="02020603050405020304" pitchFamily="18" charset="0"/>
                </a:rPr>
                <a:t>）</a:t>
              </a:r>
              <a:endParaRPr lang="zh-CN" altLang="en-US" sz="2800" b="1">
                <a:solidFill>
                  <a:schemeClr val="tx1"/>
                </a:solidFill>
                <a:latin typeface="Times New Roman" panose="02020603050405020304" pitchFamily="18" charset="0"/>
                <a:cs typeface="Times New Roman" panose="02020603050405020304" pitchFamily="18" charset="0"/>
              </a:endParaRPr>
            </a:p>
          </p:txBody>
        </p:sp>
        <p:sp>
          <p:nvSpPr>
            <p:cNvPr id="16" name="椭圆 15"/>
            <p:cNvSpPr/>
            <p:nvPr/>
          </p:nvSpPr>
          <p:spPr>
            <a:xfrm>
              <a:off x="10167" y="343"/>
              <a:ext cx="3069" cy="3910"/>
            </a:xfrm>
            <a:prstGeom prst="ellipse">
              <a:avLst/>
            </a:prstGeom>
            <a:noFill/>
            <a:ln w="571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7" name="直接箭头连接符 16"/>
            <p:cNvCxnSpPr/>
            <p:nvPr/>
          </p:nvCxnSpPr>
          <p:spPr>
            <a:xfrm flipV="1">
              <a:off x="13065" y="1149"/>
              <a:ext cx="794" cy="167"/>
            </a:xfrm>
            <a:prstGeom prst="straightConnector1">
              <a:avLst/>
            </a:prstGeom>
            <a:ln w="28575" cmpd="sng">
              <a:solidFill>
                <a:schemeClr val="bg1"/>
              </a:soli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177800" y="2888615"/>
            <a:ext cx="3308350" cy="521970"/>
          </a:xfrm>
          <a:prstGeom prst="rect">
            <a:avLst/>
          </a:prstGeom>
          <a:noFill/>
        </p:spPr>
        <p:txBody>
          <a:bodyPr wrap="none" rtlCol="0">
            <a:spAutoFit/>
          </a:bodyPr>
          <a:p>
            <a:r>
              <a:rPr lang="en-US" altLang="zh-CN" sz="2800" b="1">
                <a:latin typeface="Times New Roman" panose="02020603050405020304" pitchFamily="18" charset="0"/>
                <a:cs typeface="Times New Roman" panose="02020603050405020304" pitchFamily="18" charset="0"/>
              </a:rPr>
              <a:t>2. What happened</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p:txBody>
      </p:sp>
      <p:sp>
        <p:nvSpPr>
          <p:cNvPr id="19" name="文本框 18"/>
          <p:cNvSpPr txBox="1"/>
          <p:nvPr/>
        </p:nvSpPr>
        <p:spPr>
          <a:xfrm>
            <a:off x="9781540" y="1206500"/>
            <a:ext cx="2194560" cy="521970"/>
          </a:xfrm>
          <a:prstGeom prst="rect">
            <a:avLst/>
          </a:prstGeom>
          <a:solidFill>
            <a:schemeClr val="tx1"/>
          </a:solidFill>
        </p:spPr>
        <p:txBody>
          <a:bodyPr wrap="none" rtlCol="0">
            <a:spAutoFit/>
          </a:bodyPr>
          <a:p>
            <a:r>
              <a:rPr lang="en-US" altLang="zh-CN" sz="2800" b="1">
                <a:solidFill>
                  <a:schemeClr val="bg1"/>
                </a:solidFill>
                <a:latin typeface="Times New Roman" panose="02020603050405020304" pitchFamily="18" charset="0"/>
                <a:cs typeface="Times New Roman" panose="02020603050405020304" pitchFamily="18" charset="0"/>
              </a:rPr>
              <a:t>are </a:t>
            </a:r>
            <a:r>
              <a:rPr lang="en-US" altLang="zh-CN" sz="2800" b="1">
                <a:solidFill>
                  <a:srgbClr val="C00000"/>
                </a:solidFill>
                <a:latin typeface="Times New Roman" panose="02020603050405020304" pitchFamily="18" charset="0"/>
                <a:cs typeface="Times New Roman" panose="02020603050405020304" pitchFamily="18" charset="0"/>
              </a:rPr>
              <a:t>rescueing </a:t>
            </a:r>
            <a:endParaRPr lang="en-US" altLang="zh-CN" sz="2800" b="1">
              <a:solidFill>
                <a:srgbClr val="C0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9856470" y="2987040"/>
            <a:ext cx="2367915" cy="521970"/>
          </a:xfrm>
          <a:prstGeom prst="rect">
            <a:avLst/>
          </a:prstGeom>
          <a:solidFill>
            <a:schemeClr val="tx1"/>
          </a:solidFill>
        </p:spPr>
        <p:txBody>
          <a:bodyPr wrap="none" rtlCol="0">
            <a:spAutoFit/>
          </a:bodyPr>
          <a:p>
            <a:r>
              <a:rPr lang="en-US" altLang="zh-CN" sz="2800" b="1">
                <a:solidFill>
                  <a:srgbClr val="C00000"/>
                </a:solidFill>
                <a:latin typeface="Times New Roman" panose="02020603050405020304" pitchFamily="18" charset="0"/>
                <a:cs typeface="Times New Roman" panose="02020603050405020304" pitchFamily="18" charset="0"/>
              </a:rPr>
              <a:t>from</a:t>
            </a:r>
            <a:r>
              <a:rPr lang="en-US" altLang="zh-CN" sz="2800" b="1">
                <a:solidFill>
                  <a:schemeClr val="bg1"/>
                </a:solidFill>
                <a:latin typeface="Times New Roman" panose="02020603050405020304" pitchFamily="18" charset="0"/>
                <a:cs typeface="Times New Roman" panose="02020603050405020304" pitchFamily="18" charset="0"/>
              </a:rPr>
              <a:t> the </a:t>
            </a:r>
            <a:r>
              <a:rPr lang="en-US" altLang="zh-CN" sz="2800" b="1">
                <a:solidFill>
                  <a:srgbClr val="C00000"/>
                </a:solidFill>
                <a:latin typeface="Times New Roman" panose="02020603050405020304" pitchFamily="18" charset="0"/>
                <a:cs typeface="Times New Roman" panose="02020603050405020304" pitchFamily="18" charset="0"/>
              </a:rPr>
              <a:t>ruins</a:t>
            </a:r>
            <a:endParaRPr lang="en-US" altLang="zh-CN" sz="2800" b="1">
              <a:solidFill>
                <a:srgbClr val="C0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5438775" y="5232400"/>
            <a:ext cx="6753225" cy="953135"/>
          </a:xfrm>
          <a:prstGeom prst="rect">
            <a:avLst/>
          </a:prstGeom>
          <a:solidFill>
            <a:schemeClr val="bg1"/>
          </a:solidFill>
        </p:spPr>
        <p:txBody>
          <a:bodyPr wrap="square" rtlCol="0">
            <a:spAutoFit/>
          </a:bodyPr>
          <a:p>
            <a:pPr algn="just"/>
            <a:r>
              <a:rPr lang="en-US" sz="2800" b="1">
                <a:latin typeface="Times New Roman" panose="02020603050405020304" pitchFamily="18" charset="0"/>
                <a:cs typeface="Times New Roman" panose="02020603050405020304" pitchFamily="18" charset="0"/>
              </a:rPr>
              <a:t>When we </a:t>
            </a:r>
            <a:r>
              <a:rPr lang="en-US" sz="2800" b="1">
                <a:solidFill>
                  <a:srgbClr val="C00000"/>
                </a:solidFill>
                <a:latin typeface="Times New Roman" panose="02020603050405020304" pitchFamily="18" charset="0"/>
                <a:cs typeface="Times New Roman" panose="02020603050405020304" pitchFamily="18" charset="0"/>
              </a:rPr>
              <a:t>are in trouble</a:t>
            </a:r>
            <a:r>
              <a:rPr lang="en-US" sz="2800" b="1">
                <a:latin typeface="Times New Roman" panose="02020603050405020304" pitchFamily="18" charset="0"/>
                <a:cs typeface="Times New Roman" panose="02020603050405020304" pitchFamily="18" charset="0"/>
              </a:rPr>
              <a:t>, Chinese soldiers always </a:t>
            </a:r>
            <a:r>
              <a:rPr lang="en-US" sz="2800" b="1">
                <a:solidFill>
                  <a:srgbClr val="C00000"/>
                </a:solidFill>
                <a:latin typeface="Times New Roman" panose="02020603050405020304" pitchFamily="18" charset="0"/>
                <a:cs typeface="Times New Roman" panose="02020603050405020304" pitchFamily="18" charset="0"/>
              </a:rPr>
              <a:t>come to our rescue</a:t>
            </a:r>
            <a:r>
              <a:rPr lang="en-US" sz="2800" b="1">
                <a:latin typeface="Times New Roman" panose="02020603050405020304" pitchFamily="18" charset="0"/>
                <a:cs typeface="Times New Roman" panose="02020603050405020304" pitchFamily="18" charset="0"/>
              </a:rPr>
              <a:t> immediately.</a:t>
            </a:r>
            <a:endParaRPr lang="en-US" sz="2800" b="1">
              <a:latin typeface="Times New Roman" panose="02020603050405020304" pitchFamily="18" charset="0"/>
              <a:cs typeface="Times New Roman" panose="02020603050405020304" pitchFamily="18" charset="0"/>
            </a:endParaRPr>
          </a:p>
        </p:txBody>
      </p:sp>
      <p:sp>
        <p:nvSpPr>
          <p:cNvPr id="22" name="文本框 21"/>
          <p:cNvSpPr txBox="1"/>
          <p:nvPr/>
        </p:nvSpPr>
        <p:spPr>
          <a:xfrm>
            <a:off x="0" y="3637280"/>
            <a:ext cx="5106670" cy="521970"/>
          </a:xfrm>
          <a:prstGeom prst="rect">
            <a:avLst/>
          </a:prstGeom>
          <a:solidFill>
            <a:schemeClr val="tx2">
              <a:lumMod val="20000"/>
              <a:lumOff val="80000"/>
            </a:schemeClr>
          </a:solidFill>
        </p:spPr>
        <p:txBody>
          <a:bodyPr wrap="none" rtlCol="0">
            <a:spAutoFit/>
          </a:bodyPr>
          <a:p>
            <a:r>
              <a:rPr lang="en-US" sz="2800" b="1">
                <a:latin typeface="Comic Sans MS" panose="030F0702030302020204" charset="0"/>
                <a:cs typeface="Comic Sans MS" panose="030F0702030302020204" charset="0"/>
              </a:rPr>
              <a:t>An </a:t>
            </a:r>
            <a:r>
              <a:rPr lang="en-US" sz="2800" b="1">
                <a:solidFill>
                  <a:srgbClr val="C00000"/>
                </a:solidFill>
                <a:latin typeface="Comic Sans MS" panose="030F0702030302020204" charset="0"/>
                <a:cs typeface="Comic Sans MS" panose="030F0702030302020204" charset="0"/>
              </a:rPr>
              <a:t>earthquake</a:t>
            </a:r>
            <a:r>
              <a:rPr lang="en-US" sz="2800" b="1">
                <a:latin typeface="Comic Sans MS" panose="030F0702030302020204" charset="0"/>
                <a:cs typeface="Comic Sans MS" panose="030F0702030302020204" charset="0"/>
              </a:rPr>
              <a:t> hit the area.</a:t>
            </a:r>
            <a:endParaRPr lang="en-US" sz="2800" b="1">
              <a:latin typeface="Comic Sans MS" panose="030F0702030302020204" charset="0"/>
              <a:cs typeface="Comic Sans MS" panose="030F0702030302020204" charset="0"/>
            </a:endParaRPr>
          </a:p>
        </p:txBody>
      </p:sp>
      <p:pic>
        <p:nvPicPr>
          <p:cNvPr id="4" name="图片 3"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8" grpId="0"/>
      <p:bldP spid="18" grpId="1"/>
      <p:bldP spid="19" grpId="0" bldLvl="0" animBg="1"/>
      <p:bldP spid="19" grpId="1"/>
      <p:bldP spid="20" grpId="0" bldLvl="0" animBg="1"/>
      <p:bldP spid="20" grpId="1"/>
      <p:bldP spid="21" grpId="0" bldLvl="0" animBg="1"/>
      <p:bldP spid="21" grpId="1"/>
      <p:bldP spid="22" grpId="0" bldLvl="0" animBg="1"/>
      <p:bldP spid="2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158066"/>
            <a:ext cx="4086225" cy="1198908"/>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Warming-up</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33" name="文本框 32"/>
          <p:cNvSpPr txBox="1"/>
          <p:nvPr/>
        </p:nvSpPr>
        <p:spPr>
          <a:xfrm>
            <a:off x="1068070" y="3465195"/>
            <a:ext cx="5309870" cy="521970"/>
          </a:xfrm>
          <a:prstGeom prst="rect">
            <a:avLst/>
          </a:prstGeom>
          <a:solidFill>
            <a:schemeClr val="tx2">
              <a:lumMod val="20000"/>
              <a:lumOff val="80000"/>
            </a:schemeClr>
          </a:solidFill>
        </p:spPr>
        <p:txBody>
          <a:bodyPr wrap="none" rtlCol="0">
            <a:spAutoFit/>
          </a:bodyPr>
          <a:p>
            <a:r>
              <a:rPr lang="en-US" sz="2800" b="1">
                <a:latin typeface="Comic Sans MS" panose="030F0702030302020204" charset="0"/>
                <a:cs typeface="Comic Sans MS" panose="030F0702030302020204" charset="0"/>
              </a:rPr>
              <a:t>iii. people </a:t>
            </a:r>
            <a:r>
              <a:rPr lang="en-US" sz="2800" b="1">
                <a:solidFill>
                  <a:srgbClr val="C00000"/>
                </a:solidFill>
                <a:latin typeface="Comic Sans MS" panose="030F0702030302020204" charset="0"/>
                <a:cs typeface="Comic Sans MS" panose="030F0702030302020204" charset="0"/>
              </a:rPr>
              <a:t>suffer</a:t>
            </a:r>
            <a:r>
              <a:rPr lang="en-US" sz="2800" b="1">
                <a:latin typeface="Comic Sans MS" panose="030F0702030302020204" charset="0"/>
                <a:cs typeface="Comic Sans MS" panose="030F0702030302020204" charset="0"/>
              </a:rPr>
              <a:t> </a:t>
            </a:r>
            <a:r>
              <a:rPr lang="en-US" sz="2800" b="1">
                <a:solidFill>
                  <a:srgbClr val="C00000"/>
                </a:solidFill>
                <a:latin typeface="Comic Sans MS" panose="030F0702030302020204" charset="0"/>
                <a:cs typeface="Comic Sans MS" panose="030F0702030302020204" charset="0"/>
              </a:rPr>
              <a:t>a</a:t>
            </a:r>
            <a:r>
              <a:rPr lang="en-US" sz="2800" b="1">
                <a:latin typeface="Comic Sans MS" panose="030F0702030302020204" charset="0"/>
                <a:cs typeface="Comic Sans MS" panose="030F0702030302020204" charset="0"/>
              </a:rPr>
              <a:t> </a:t>
            </a:r>
            <a:r>
              <a:rPr lang="en-US" sz="2800" b="1">
                <a:solidFill>
                  <a:srgbClr val="C00000"/>
                </a:solidFill>
                <a:latin typeface="Comic Sans MS" panose="030F0702030302020204" charset="0"/>
                <a:cs typeface="Comic Sans MS" panose="030F0702030302020204" charset="0"/>
              </a:rPr>
              <a:t>great loss</a:t>
            </a:r>
            <a:endParaRPr lang="en-US" sz="2800" b="1">
              <a:solidFill>
                <a:srgbClr val="C00000"/>
              </a:solidFill>
              <a:latin typeface="Comic Sans MS" panose="030F0702030302020204" charset="0"/>
              <a:cs typeface="Comic Sans MS" panose="030F0702030302020204" charset="0"/>
            </a:endParaRPr>
          </a:p>
        </p:txBody>
      </p:sp>
      <p:sp>
        <p:nvSpPr>
          <p:cNvPr id="34" name="文本框 33"/>
          <p:cNvSpPr txBox="1"/>
          <p:nvPr/>
        </p:nvSpPr>
        <p:spPr>
          <a:xfrm>
            <a:off x="1127125" y="4234180"/>
            <a:ext cx="4496435" cy="521970"/>
          </a:xfrm>
          <a:prstGeom prst="rect">
            <a:avLst/>
          </a:prstGeom>
          <a:solidFill>
            <a:schemeClr val="tx2">
              <a:lumMod val="20000"/>
              <a:lumOff val="80000"/>
            </a:schemeClr>
          </a:solidFill>
        </p:spPr>
        <p:txBody>
          <a:bodyPr wrap="none" rtlCol="0">
            <a:spAutoFit/>
          </a:bodyPr>
          <a:p>
            <a:r>
              <a:rPr lang="en-US" sz="2800" b="1">
                <a:latin typeface="Comic Sans MS" panose="030F0702030302020204" charset="0"/>
                <a:cs typeface="Comic Sans MS" panose="030F0702030302020204" charset="0"/>
              </a:rPr>
              <a:t>iv. people </a:t>
            </a:r>
            <a:r>
              <a:rPr lang="en-US" sz="2800" b="1">
                <a:solidFill>
                  <a:srgbClr val="C00000"/>
                </a:solidFill>
                <a:latin typeface="Comic Sans MS" panose="030F0702030302020204" charset="0"/>
                <a:cs typeface="Comic Sans MS" panose="030F0702030302020204" charset="0"/>
              </a:rPr>
              <a:t>lost their lives</a:t>
            </a:r>
            <a:r>
              <a:rPr lang="en-US" sz="2800" b="1">
                <a:latin typeface="Comic Sans MS" panose="030F0702030302020204" charset="0"/>
                <a:cs typeface="Comic Sans MS" panose="030F0702030302020204" charset="0"/>
              </a:rPr>
              <a:t> </a:t>
            </a:r>
            <a:endParaRPr lang="en-US" sz="2800" b="1">
              <a:latin typeface="Comic Sans MS" panose="030F0702030302020204" charset="0"/>
              <a:cs typeface="Comic Sans MS" panose="030F0702030302020204" charset="0"/>
            </a:endParaRPr>
          </a:p>
        </p:txBody>
      </p:sp>
      <p:sp>
        <p:nvSpPr>
          <p:cNvPr id="35" name="文本框 34"/>
          <p:cNvSpPr txBox="1"/>
          <p:nvPr/>
        </p:nvSpPr>
        <p:spPr>
          <a:xfrm>
            <a:off x="985520" y="1377315"/>
            <a:ext cx="6616700" cy="521970"/>
          </a:xfrm>
          <a:prstGeom prst="rect">
            <a:avLst/>
          </a:prstGeom>
          <a:solidFill>
            <a:schemeClr val="bg1"/>
          </a:solidFill>
        </p:spPr>
        <p:txBody>
          <a:bodyPr wrap="none" rtlCol="0">
            <a:spAutoFit/>
          </a:bodyPr>
          <a:p>
            <a:r>
              <a:rPr lang="en-US" altLang="zh-CN" sz="2800" b="1">
                <a:latin typeface="Times New Roman" panose="02020603050405020304" pitchFamily="18" charset="0"/>
                <a:cs typeface="Times New Roman" panose="02020603050405020304" pitchFamily="18" charset="0"/>
              </a:rPr>
              <a:t>3. What does the earthquake bring to us</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p:txBody>
      </p:sp>
      <p:sp>
        <p:nvSpPr>
          <p:cNvPr id="36" name="文本框 35"/>
          <p:cNvSpPr txBox="1"/>
          <p:nvPr/>
        </p:nvSpPr>
        <p:spPr>
          <a:xfrm>
            <a:off x="1068070" y="2026285"/>
            <a:ext cx="6534150" cy="521970"/>
          </a:xfrm>
          <a:prstGeom prst="rect">
            <a:avLst/>
          </a:prstGeom>
          <a:solidFill>
            <a:schemeClr val="tx2">
              <a:lumMod val="20000"/>
              <a:lumOff val="80000"/>
            </a:schemeClr>
          </a:solidFill>
        </p:spPr>
        <p:txBody>
          <a:bodyPr wrap="none" rtlCol="0">
            <a:spAutoFit/>
          </a:bodyPr>
          <a:p>
            <a:r>
              <a:rPr lang="en-US" sz="2800" b="1">
                <a:latin typeface="Comic Sans MS" panose="030F0702030302020204" charset="0"/>
                <a:cs typeface="Comic Sans MS" panose="030F0702030302020204" charset="0"/>
              </a:rPr>
              <a:t>i. It </a:t>
            </a:r>
            <a:r>
              <a:rPr lang="en-US" sz="2800" b="1">
                <a:solidFill>
                  <a:srgbClr val="C00000"/>
                </a:solidFill>
                <a:latin typeface="Comic Sans MS" panose="030F0702030302020204" charset="0"/>
                <a:cs typeface="Comic Sans MS" panose="030F0702030302020204" charset="0"/>
              </a:rPr>
              <a:t>destroy</a:t>
            </a:r>
            <a:r>
              <a:rPr lang="en-US" sz="2800" b="1">
                <a:latin typeface="Comic Sans MS" panose="030F0702030302020204" charset="0"/>
                <a:cs typeface="Comic Sans MS" panose="030F0702030302020204" charset="0"/>
              </a:rPr>
              <a:t>s/</a:t>
            </a:r>
            <a:r>
              <a:rPr lang="en-US" sz="2800" b="1">
                <a:solidFill>
                  <a:srgbClr val="C00000"/>
                </a:solidFill>
                <a:latin typeface="Comic Sans MS" panose="030F0702030302020204" charset="0"/>
                <a:cs typeface="Comic Sans MS" panose="030F0702030302020204" charset="0"/>
              </a:rPr>
              <a:t>damage</a:t>
            </a:r>
            <a:r>
              <a:rPr lang="en-US" sz="2800" b="1">
                <a:latin typeface="Comic Sans MS" panose="030F0702030302020204" charset="0"/>
                <a:cs typeface="Comic Sans MS" panose="030F0702030302020204" charset="0"/>
              </a:rPr>
              <a:t>s the duildings</a:t>
            </a:r>
            <a:endParaRPr lang="en-US" sz="2800" b="1">
              <a:latin typeface="Comic Sans MS" panose="030F0702030302020204" charset="0"/>
              <a:cs typeface="Comic Sans MS" panose="030F0702030302020204" charset="0"/>
            </a:endParaRPr>
          </a:p>
        </p:txBody>
      </p:sp>
      <p:sp>
        <p:nvSpPr>
          <p:cNvPr id="37" name="文本框 36"/>
          <p:cNvSpPr txBox="1"/>
          <p:nvPr/>
        </p:nvSpPr>
        <p:spPr>
          <a:xfrm>
            <a:off x="1068070" y="2809240"/>
            <a:ext cx="6085840" cy="521970"/>
          </a:xfrm>
          <a:prstGeom prst="rect">
            <a:avLst/>
          </a:prstGeom>
          <a:solidFill>
            <a:schemeClr val="tx2">
              <a:lumMod val="20000"/>
              <a:lumOff val="80000"/>
            </a:schemeClr>
          </a:solidFill>
        </p:spPr>
        <p:txBody>
          <a:bodyPr wrap="none" rtlCol="0">
            <a:spAutoFit/>
          </a:bodyPr>
          <a:p>
            <a:r>
              <a:rPr lang="en-US" sz="2800" b="1">
                <a:latin typeface="Comic Sans MS" panose="030F0702030302020204" charset="0"/>
                <a:cs typeface="Comic Sans MS" panose="030F0702030302020204" charset="0"/>
              </a:rPr>
              <a:t>ii. people </a:t>
            </a:r>
            <a:r>
              <a:rPr lang="en-US" sz="2800" b="1">
                <a:solidFill>
                  <a:srgbClr val="C00000"/>
                </a:solidFill>
                <a:latin typeface="Comic Sans MS" panose="030F0702030302020204" charset="0"/>
                <a:cs typeface="Comic Sans MS" panose="030F0702030302020204" charset="0"/>
              </a:rPr>
              <a:t>are trapped in</a:t>
            </a:r>
            <a:r>
              <a:rPr lang="en-US" sz="2800" b="1">
                <a:latin typeface="Comic Sans MS" panose="030F0702030302020204" charset="0"/>
                <a:cs typeface="Comic Sans MS" panose="030F0702030302020204" charset="0"/>
              </a:rPr>
              <a:t> the ruins</a:t>
            </a:r>
            <a:endParaRPr lang="en-US" sz="2800" b="1">
              <a:latin typeface="Comic Sans MS" panose="030F0702030302020204" charset="0"/>
              <a:cs typeface="Comic Sans MS" panose="030F0702030302020204" charset="0"/>
            </a:endParaRPr>
          </a:p>
        </p:txBody>
      </p:sp>
      <p:pic>
        <p:nvPicPr>
          <p:cNvPr id="20495" name="图片 20494" descr="a747a06aff8f49d9a52bff20ba4943c6_th">
            <a:hlinkClick r:id="rId1" action="ppaction://hlinkfile"/>
          </p:cNvPr>
          <p:cNvPicPr>
            <a:picLocks noChangeAspect="1"/>
          </p:cNvPicPr>
          <p:nvPr/>
        </p:nvPicPr>
        <p:blipFill>
          <a:blip r:embed="rId2"/>
          <a:stretch>
            <a:fillRect/>
          </a:stretch>
        </p:blipFill>
        <p:spPr>
          <a:xfrm>
            <a:off x="8138795" y="1377315"/>
            <a:ext cx="3790950" cy="2952750"/>
          </a:xfrm>
          <a:prstGeom prst="rect">
            <a:avLst/>
          </a:prstGeom>
          <a:noFill/>
          <a:ln w="28575">
            <a:solidFill>
              <a:schemeClr val="bg1"/>
            </a:solidFill>
          </a:ln>
        </p:spPr>
      </p:pic>
      <p:pic>
        <p:nvPicPr>
          <p:cNvPr id="29" name="图片 28" descr="C:\Users\86188\Pictures\1.jpg1">
            <a:hlinkClick r:id="rId1" action="ppaction://hlinkfile"/>
          </p:cNvPr>
          <p:cNvPicPr>
            <a:picLocks noChangeAspect="1"/>
          </p:cNvPicPr>
          <p:nvPr/>
        </p:nvPicPr>
        <p:blipFill>
          <a:blip r:embed="rId3"/>
          <a:srcRect/>
          <a:stretch>
            <a:fillRect/>
          </a:stretch>
        </p:blipFill>
        <p:spPr>
          <a:xfrm>
            <a:off x="7997825" y="2548255"/>
            <a:ext cx="4010660" cy="2824480"/>
          </a:xfrm>
          <a:prstGeom prst="rect">
            <a:avLst/>
          </a:prstGeom>
          <a:noFill/>
          <a:ln w="28575">
            <a:solidFill>
              <a:schemeClr val="bg1"/>
            </a:solidFill>
          </a:ln>
        </p:spPr>
      </p:pic>
      <p:pic>
        <p:nvPicPr>
          <p:cNvPr id="5" name="图片 4" descr="C:\Users\86188\Pictures\1.jpg1">
            <a:hlinkClick r:id="rId1" action="ppaction://hlinkfile"/>
          </p:cNvPr>
          <p:cNvPicPr>
            <a:picLocks noChangeAspect="1"/>
          </p:cNvPicPr>
          <p:nvPr/>
        </p:nvPicPr>
        <p:blipFill>
          <a:blip r:embed="rId4"/>
          <a:srcRect/>
          <a:stretch>
            <a:fillRect/>
          </a:stretch>
        </p:blipFill>
        <p:spPr>
          <a:xfrm>
            <a:off x="7665720" y="3465195"/>
            <a:ext cx="4342765" cy="2824480"/>
          </a:xfrm>
          <a:prstGeom prst="rect">
            <a:avLst/>
          </a:prstGeom>
          <a:noFill/>
          <a:ln w="28575">
            <a:solidFill>
              <a:schemeClr val="bg1"/>
            </a:solidFill>
          </a:ln>
        </p:spPr>
      </p:pic>
      <p:sp>
        <p:nvSpPr>
          <p:cNvPr id="7" name="文本框 6"/>
          <p:cNvSpPr txBox="1"/>
          <p:nvPr/>
        </p:nvSpPr>
        <p:spPr>
          <a:xfrm>
            <a:off x="2094230" y="2592705"/>
            <a:ext cx="4990465" cy="521970"/>
          </a:xfrm>
          <a:prstGeom prst="rect">
            <a:avLst/>
          </a:prstGeom>
          <a:solidFill>
            <a:schemeClr val="tx2">
              <a:lumMod val="20000"/>
              <a:lumOff val="80000"/>
            </a:schemeClr>
          </a:solidFill>
        </p:spPr>
        <p:txBody>
          <a:bodyPr wrap="none" rtlCol="0">
            <a:spAutoFit/>
          </a:bodyPr>
          <a:p>
            <a:r>
              <a:rPr lang="en-US" sz="2800" b="1">
                <a:latin typeface="Comic Sans MS" panose="030F0702030302020204" charset="0"/>
                <a:cs typeface="Comic Sans MS" panose="030F0702030302020204" charset="0"/>
              </a:rPr>
              <a:t> </a:t>
            </a:r>
            <a:r>
              <a:rPr lang="en-US" sz="2800" b="1">
                <a:solidFill>
                  <a:srgbClr val="C00000"/>
                </a:solidFill>
                <a:latin typeface="Comic Sans MS" panose="030F0702030302020204" charset="0"/>
                <a:cs typeface="Comic Sans MS" panose="030F0702030302020204" charset="0"/>
              </a:rPr>
              <a:t>do damage to</a:t>
            </a:r>
            <a:r>
              <a:rPr lang="en-US" sz="2800" b="1">
                <a:latin typeface="Comic Sans MS" panose="030F0702030302020204" charset="0"/>
                <a:cs typeface="Comic Sans MS" panose="030F0702030302020204" charset="0"/>
              </a:rPr>
              <a:t> the duildings</a:t>
            </a:r>
            <a:endParaRPr lang="en-US" sz="2800" b="1">
              <a:latin typeface="Comic Sans MS" panose="030F0702030302020204" charset="0"/>
              <a:cs typeface="Comic Sans MS" panose="030F0702030302020204" charset="0"/>
            </a:endParaRPr>
          </a:p>
        </p:txBody>
      </p:sp>
      <p:sp>
        <p:nvSpPr>
          <p:cNvPr id="8" name="文本框 7"/>
          <p:cNvSpPr txBox="1"/>
          <p:nvPr/>
        </p:nvSpPr>
        <p:spPr>
          <a:xfrm>
            <a:off x="0" y="5491480"/>
            <a:ext cx="5871845" cy="706755"/>
          </a:xfrm>
          <a:prstGeom prst="rect">
            <a:avLst/>
          </a:prstGeom>
          <a:solidFill>
            <a:schemeClr val="accent1">
              <a:lumMod val="75000"/>
            </a:schemeClr>
          </a:solidFill>
        </p:spPr>
        <p:txBody>
          <a:bodyPr wrap="none" rtlCol="0">
            <a:spAutoFit/>
          </a:bodyPr>
          <a:p>
            <a:r>
              <a:rPr lang="en-US" sz="4000" b="1">
                <a:solidFill>
                  <a:schemeClr val="bg1"/>
                </a:solidFill>
                <a:latin typeface="Times New Roman" panose="02020603050405020304" pitchFamily="18" charset="0"/>
                <a:cs typeface="Times New Roman" panose="02020603050405020304" pitchFamily="18" charset="0"/>
              </a:rPr>
              <a:t>Natural disasters</a:t>
            </a:r>
            <a:r>
              <a:rPr lang="en-US" sz="4000" b="1">
                <a:latin typeface="Times New Roman" panose="02020603050405020304" pitchFamily="18" charset="0"/>
                <a:cs typeface="Times New Roman" panose="02020603050405020304" pitchFamily="18" charset="0"/>
              </a:rPr>
              <a:t> are cold, </a:t>
            </a:r>
            <a:endParaRPr lang="en-US" sz="4000" b="1">
              <a:latin typeface="Times New Roman" panose="02020603050405020304" pitchFamily="18" charset="0"/>
              <a:cs typeface="Times New Roman" panose="02020603050405020304" pitchFamily="18" charset="0"/>
            </a:endParaRPr>
          </a:p>
        </p:txBody>
      </p:sp>
      <p:sp>
        <p:nvSpPr>
          <p:cNvPr id="9" name="文本框 8"/>
          <p:cNvSpPr txBox="1"/>
          <p:nvPr/>
        </p:nvSpPr>
        <p:spPr>
          <a:xfrm>
            <a:off x="5871845" y="5491480"/>
            <a:ext cx="5558155" cy="706755"/>
          </a:xfrm>
          <a:prstGeom prst="rect">
            <a:avLst/>
          </a:prstGeom>
          <a:solidFill>
            <a:schemeClr val="accent1">
              <a:lumMod val="75000"/>
            </a:schemeClr>
          </a:solidFill>
        </p:spPr>
        <p:txBody>
          <a:bodyPr wrap="none" rtlCol="0">
            <a:spAutoFit/>
          </a:bodyPr>
          <a:p>
            <a:r>
              <a:rPr lang="en-US" sz="4000" b="1">
                <a:solidFill>
                  <a:schemeClr val="bg1"/>
                </a:solidFill>
                <a:latin typeface="Times New Roman" panose="02020603050405020304" pitchFamily="18" charset="0"/>
                <a:cs typeface="Times New Roman" panose="02020603050405020304" pitchFamily="18" charset="0"/>
              </a:rPr>
              <a:t>but love </a:t>
            </a:r>
            <a:r>
              <a:rPr lang="en-US" sz="4000" b="1">
                <a:solidFill>
                  <a:schemeClr val="tx1"/>
                </a:solidFill>
                <a:latin typeface="Times New Roman" panose="02020603050405020304" pitchFamily="18" charset="0"/>
                <a:cs typeface="Times New Roman" panose="02020603050405020304" pitchFamily="18" charset="0"/>
              </a:rPr>
              <a:t>exists among us.</a:t>
            </a:r>
            <a:r>
              <a:rPr lang="en-US" sz="4000" b="1">
                <a:latin typeface="Times New Roman" panose="02020603050405020304" pitchFamily="18" charset="0"/>
                <a:cs typeface="Times New Roman" panose="02020603050405020304" pitchFamily="18" charset="0"/>
              </a:rPr>
              <a:t> </a:t>
            </a:r>
            <a:endParaRPr lang="en-US" sz="40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4481195" y="6198235"/>
            <a:ext cx="7791450" cy="706755"/>
          </a:xfrm>
          <a:prstGeom prst="rect">
            <a:avLst/>
          </a:prstGeom>
          <a:solidFill>
            <a:schemeClr val="accent1">
              <a:lumMod val="75000"/>
            </a:schemeClr>
          </a:solidFill>
        </p:spPr>
        <p:txBody>
          <a:bodyPr wrap="none" rtlCol="0">
            <a:spAutoFit/>
          </a:bodyPr>
          <a:p>
            <a:r>
              <a:rPr lang="en-US" sz="4000" b="1">
                <a:solidFill>
                  <a:schemeClr val="tx1"/>
                </a:solidFill>
                <a:latin typeface="Times New Roman" panose="02020603050405020304" pitchFamily="18" charset="0"/>
                <a:cs typeface="Times New Roman" panose="02020603050405020304" pitchFamily="18" charset="0"/>
              </a:rPr>
              <a:t>soldiers</a:t>
            </a:r>
            <a:r>
              <a:rPr lang="en-US" sz="4000" b="1">
                <a:solidFill>
                  <a:schemeClr val="bg1"/>
                </a:solidFill>
                <a:latin typeface="Times New Roman" panose="02020603050405020304" pitchFamily="18" charset="0"/>
                <a:cs typeface="Times New Roman" panose="02020603050405020304" pitchFamily="18" charset="0"/>
              </a:rPr>
              <a:t> play an important role in...</a:t>
            </a:r>
            <a:r>
              <a:rPr lang="en-US" sz="4000" b="1">
                <a:latin typeface="Times New Roman" panose="02020603050405020304" pitchFamily="18" charset="0"/>
                <a:cs typeface="Times New Roman" panose="02020603050405020304" pitchFamily="18" charset="0"/>
              </a:rPr>
              <a:t> </a:t>
            </a:r>
            <a:endParaRPr lang="en-US" sz="40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0" y="3114675"/>
            <a:ext cx="12257405" cy="753110"/>
          </a:xfrm>
          <a:prstGeom prst="rect">
            <a:avLst/>
          </a:prstGeom>
          <a:solidFill>
            <a:schemeClr val="accent1">
              <a:lumMod val="60000"/>
              <a:lumOff val="40000"/>
            </a:schemeClr>
          </a:solidFill>
        </p:spPr>
        <p:txBody>
          <a:bodyPr wrap="none" rtlCol="0">
            <a:spAutoFit/>
          </a:bodyPr>
          <a:p>
            <a:r>
              <a:rPr lang="en-US" sz="4300" b="1">
                <a:latin typeface="Times New Roman" panose="02020603050405020304" pitchFamily="18" charset="0"/>
                <a:cs typeface="Times New Roman" panose="02020603050405020304" pitchFamily="18" charset="0"/>
              </a:rPr>
              <a:t>What do you want to know about natural disasters? </a:t>
            </a:r>
            <a:endParaRPr lang="en-US" sz="43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xit" presetSubtype="4" fill="hold" grpId="2" nodeType="clickEffect">
                                  <p:stCondLst>
                                    <p:cond delay="0"/>
                                  </p:stCondLst>
                                  <p:childTnLst>
                                    <p:anim calcmode="lin" valueType="num">
                                      <p:cBhvr additive="base">
                                        <p:cTn id="21" dur="500"/>
                                        <p:tgtEl>
                                          <p:spTgt spid="7"/>
                                        </p:tgtEl>
                                        <p:attrNameLst>
                                          <p:attrName>ppt_y</p:attrName>
                                        </p:attrNameLst>
                                      </p:cBhvr>
                                      <p:tavLst>
                                        <p:tav tm="0">
                                          <p:val>
                                            <p:strVal val="#ppt_y"/>
                                          </p:val>
                                        </p:tav>
                                        <p:tav tm="100000">
                                          <p:val>
                                            <p:strVal val="#ppt_y+#ppt_h*1.125000"/>
                                          </p:val>
                                        </p:tav>
                                      </p:tavLst>
                                    </p:anim>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randombar(horizontal)">
                                      <p:cBhvr>
                                        <p:cTn id="28" dur="500"/>
                                        <p:tgtEl>
                                          <p:spTgt spid="2049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randombar(horizont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randombar(horizontal)">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3" grpId="1"/>
      <p:bldP spid="34" grpId="0" bldLvl="0" animBg="1"/>
      <p:bldP spid="34" grpId="1"/>
      <p:bldP spid="35" grpId="0" bldLvl="0" animBg="1"/>
      <p:bldP spid="35" grpId="1"/>
      <p:bldP spid="36" grpId="0" bldLvl="0" animBg="1"/>
      <p:bldP spid="36" grpId="1"/>
      <p:bldP spid="37" grpId="0" bldLvl="0" animBg="1"/>
      <p:bldP spid="37" grpId="1"/>
      <p:bldP spid="8" grpId="0" bldLvl="0" animBg="1"/>
      <p:bldP spid="8" grpId="1"/>
      <p:bldP spid="9" grpId="0" bldLvl="0" animBg="1"/>
      <p:bldP spid="9" grpId="1"/>
      <p:bldP spid="7" grpId="0" animBg="1"/>
      <p:bldP spid="7" grpId="1" animBg="1"/>
      <p:bldP spid="7" grpId="2" animBg="1"/>
      <p:bldP spid="10" grpId="0" bldLvl="0" animBg="1"/>
      <p:bldP spid="10" grpId="1"/>
      <p:bldP spid="11" grpId="0" bldLvl="0" animBg="1"/>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15811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Lead-in</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35" name="文本框 34"/>
          <p:cNvSpPr txBox="1"/>
          <p:nvPr/>
        </p:nvSpPr>
        <p:spPr>
          <a:xfrm>
            <a:off x="4070985" y="110490"/>
            <a:ext cx="7557135" cy="1076325"/>
          </a:xfrm>
          <a:prstGeom prst="rect">
            <a:avLst/>
          </a:prstGeom>
          <a:solidFill>
            <a:schemeClr val="bg1"/>
          </a:solidFill>
        </p:spPr>
        <p:txBody>
          <a:bodyPr wrap="square" rtlCol="0">
            <a:spAutoFit/>
          </a:bodyPr>
          <a:p>
            <a:r>
              <a:rPr lang="en-US" sz="3200" b="1">
                <a:latin typeface="Comic Sans MS" panose="030F0702030302020204" charset="0"/>
                <a:cs typeface="Comic Sans MS" panose="030F0702030302020204" charset="0"/>
              </a:rPr>
              <a:t>How many types of </a:t>
            </a:r>
            <a:r>
              <a:rPr lang="en-US" sz="3200" b="1">
                <a:solidFill>
                  <a:srgbClr val="C00000"/>
                </a:solidFill>
                <a:latin typeface="Comic Sans MS" panose="030F0702030302020204" charset="0"/>
                <a:cs typeface="Comic Sans MS" panose="030F0702030302020204" charset="0"/>
              </a:rPr>
              <a:t>natural disasters </a:t>
            </a:r>
            <a:r>
              <a:rPr lang="en-US" sz="3200" b="1">
                <a:latin typeface="Comic Sans MS" panose="030F0702030302020204" charset="0"/>
                <a:cs typeface="Comic Sans MS" panose="030F0702030302020204" charset="0"/>
              </a:rPr>
              <a:t>can you see? What are they?</a:t>
            </a:r>
            <a:endParaRPr lang="en-US" sz="3200" b="1">
              <a:latin typeface="Comic Sans MS" panose="030F0702030302020204" charset="0"/>
              <a:cs typeface="Comic Sans MS" panose="030F0702030302020204" charset="0"/>
            </a:endParaRPr>
          </a:p>
        </p:txBody>
      </p:sp>
      <p:pic>
        <p:nvPicPr>
          <p:cNvPr id="5" name="-14015498751953627328">
            <a:hlinkClick r:id="" action="ppaction://media"/>
          </p:cNvPr>
          <p:cNvPicPr/>
          <p:nvPr>
            <a:videoFile r:link="rId1"/>
            <p:extLst>
              <p:ext uri="{DAA4B4D4-6D71-4841-9C94-3DE7FCFB9230}">
                <p14:media xmlns:p14="http://schemas.microsoft.com/office/powerpoint/2010/main" r:embed="rId2">
                  <p14:trim st="232.000000"/>
                </p14:media>
              </p:ext>
            </p:extLst>
            <p:custDataLst>
              <p:tags r:id="rId3"/>
            </p:custDataLst>
          </p:nvPr>
        </p:nvPicPr>
        <p:blipFill>
          <a:blip r:embed="rId4"/>
          <a:stretch>
            <a:fillRect/>
          </a:stretch>
        </p:blipFill>
        <p:spPr>
          <a:xfrm>
            <a:off x="1524000" y="1323975"/>
            <a:ext cx="9144000" cy="4210050"/>
          </a:xfrm>
          <a:prstGeom prst="rect">
            <a:avLst/>
          </a:prstGeom>
        </p:spPr>
      </p:pic>
      <p:sp>
        <p:nvSpPr>
          <p:cNvPr id="6" name="文本框 5"/>
          <p:cNvSpPr txBox="1"/>
          <p:nvPr/>
        </p:nvSpPr>
        <p:spPr>
          <a:xfrm>
            <a:off x="5049520" y="7515860"/>
            <a:ext cx="3564255" cy="583565"/>
          </a:xfrm>
          <a:prstGeom prst="rect">
            <a:avLst/>
          </a:prstGeom>
          <a:solidFill>
            <a:schemeClr val="bg1"/>
          </a:solidFill>
        </p:spPr>
        <p:txBody>
          <a:bodyPr wrap="square" rtlCol="0">
            <a:spAutoFit/>
          </a:bodyPr>
          <a:p>
            <a:r>
              <a:rPr lang="en-US" sz="3200" b="1">
                <a:latin typeface="Comic Sans MS" panose="030F0702030302020204" charset="0"/>
                <a:cs typeface="Comic Sans MS" panose="030F0702030302020204" charset="0"/>
              </a:rPr>
              <a:t>natural disasters</a:t>
            </a:r>
            <a:endParaRPr lang="en-US" sz="3200" b="1">
              <a:latin typeface="Comic Sans MS" panose="030F0702030302020204" charset="0"/>
              <a:cs typeface="Comic Sans MS" panose="030F0702030302020204" charset="0"/>
            </a:endParaRPr>
          </a:p>
        </p:txBody>
      </p:sp>
      <p:sp>
        <p:nvSpPr>
          <p:cNvPr id="32" name="Rectangle 2"/>
          <p:cNvSpPr>
            <a:spLocks noChangeArrowheads="1"/>
          </p:cNvSpPr>
          <p:nvPr/>
        </p:nvSpPr>
        <p:spPr bwMode="auto">
          <a:xfrm>
            <a:off x="991235" y="3360420"/>
            <a:ext cx="3494405"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flood</a:t>
            </a:r>
            <a:endParaRPr lang="en-US" altLang="zh-CN" sz="3200" b="1">
              <a:solidFill>
                <a:srgbClr val="C00000"/>
              </a:solidFill>
              <a:ea typeface="楷体" panose="02010609060101010101" pitchFamily="49" charset="-122"/>
            </a:endParaRPr>
          </a:p>
        </p:txBody>
      </p:sp>
      <p:pic>
        <p:nvPicPr>
          <p:cNvPr id="33" name="图片 32" descr="许多羊在河边&#10;&#10;描述已自动生成"/>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393065" y="1040765"/>
            <a:ext cx="3023870" cy="2431415"/>
          </a:xfrm>
          <a:prstGeom prst="rect">
            <a:avLst/>
          </a:prstGeom>
        </p:spPr>
      </p:pic>
      <p:sp>
        <p:nvSpPr>
          <p:cNvPr id="34" name="Rectangle 2"/>
          <p:cNvSpPr>
            <a:spLocks noChangeArrowheads="1"/>
          </p:cNvSpPr>
          <p:nvPr/>
        </p:nvSpPr>
        <p:spPr bwMode="auto">
          <a:xfrm>
            <a:off x="754380" y="5851525"/>
            <a:ext cx="3423920"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landslide</a:t>
            </a:r>
            <a:endParaRPr lang="en-US" altLang="zh-CN" sz="3200" b="1">
              <a:solidFill>
                <a:srgbClr val="C00000"/>
              </a:solidFill>
              <a:ea typeface="楷体" panose="02010609060101010101" pitchFamily="49" charset="-122"/>
            </a:endParaRPr>
          </a:p>
        </p:txBody>
      </p:sp>
      <p:pic>
        <p:nvPicPr>
          <p:cNvPr id="36" name="图片 35"/>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393065" y="4091305"/>
            <a:ext cx="3343275" cy="2013585"/>
          </a:xfrm>
          <a:prstGeom prst="rect">
            <a:avLst/>
          </a:prstGeom>
        </p:spPr>
      </p:pic>
      <p:sp>
        <p:nvSpPr>
          <p:cNvPr id="37" name="Rectangle 2"/>
          <p:cNvSpPr>
            <a:spLocks noChangeArrowheads="1"/>
          </p:cNvSpPr>
          <p:nvPr/>
        </p:nvSpPr>
        <p:spPr bwMode="auto">
          <a:xfrm>
            <a:off x="4070985" y="3063240"/>
            <a:ext cx="5804535"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volcanic eruption</a:t>
            </a:r>
            <a:endParaRPr lang="en-US" altLang="zh-CN" sz="3200" b="1">
              <a:solidFill>
                <a:srgbClr val="C00000"/>
              </a:solidFill>
              <a:ea typeface="楷体" panose="02010609060101010101" pitchFamily="49" charset="-122"/>
            </a:endParaRPr>
          </a:p>
        </p:txBody>
      </p:sp>
      <p:pic>
        <p:nvPicPr>
          <p:cNvPr id="39" name="图片 38" descr="图片包含 游戏机, 山, 自然, 火&#10;&#10;描述已自动生成"/>
          <p:cNvPicPr/>
          <p:nvPr>
            <p:custDataLst>
              <p:tags r:id="rId9"/>
            </p:custDataLst>
          </p:nvPr>
        </p:nvPicPr>
        <p:blipFill>
          <a:blip r:embed="rId10">
            <a:extLst>
              <a:ext uri="{28A0092B-C50C-407E-A947-70E740481C1C}">
                <a14:useLocalDpi xmlns:a14="http://schemas.microsoft.com/office/drawing/2010/main" val="0"/>
              </a:ext>
            </a:extLst>
          </a:blip>
          <a:srcRect l="23825" t="6532" b="10575"/>
          <a:stretch>
            <a:fillRect/>
          </a:stretch>
        </p:blipFill>
        <p:spPr>
          <a:xfrm>
            <a:off x="4070985" y="1186815"/>
            <a:ext cx="3352800" cy="2042795"/>
          </a:xfrm>
          <a:prstGeom prst="rect">
            <a:avLst/>
          </a:prstGeom>
        </p:spPr>
      </p:pic>
      <p:sp>
        <p:nvSpPr>
          <p:cNvPr id="40" name="Rectangle 2"/>
          <p:cNvSpPr>
            <a:spLocks noChangeArrowheads="1"/>
          </p:cNvSpPr>
          <p:nvPr/>
        </p:nvSpPr>
        <p:spPr bwMode="auto">
          <a:xfrm>
            <a:off x="4485640" y="6104890"/>
            <a:ext cx="3669665"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tornado</a:t>
            </a:r>
            <a:endParaRPr lang="en-US" altLang="zh-CN" sz="3200" b="1">
              <a:solidFill>
                <a:srgbClr val="C00000"/>
              </a:solidFill>
              <a:ea typeface="楷体" panose="02010609060101010101" pitchFamily="49" charset="-122"/>
            </a:endParaRPr>
          </a:p>
        </p:txBody>
      </p:sp>
      <p:pic>
        <p:nvPicPr>
          <p:cNvPr id="41" name="图片 40" descr="草地上的风景&#10;&#10;描述已自动生成"/>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a:xfrm>
            <a:off x="4070985" y="4016375"/>
            <a:ext cx="3583940" cy="2164080"/>
          </a:xfrm>
          <a:prstGeom prst="rect">
            <a:avLst/>
          </a:prstGeom>
        </p:spPr>
      </p:pic>
      <p:sp>
        <p:nvSpPr>
          <p:cNvPr id="42" name="Rectangle 2"/>
          <p:cNvSpPr>
            <a:spLocks noChangeArrowheads="1"/>
          </p:cNvSpPr>
          <p:nvPr/>
        </p:nvSpPr>
        <p:spPr bwMode="auto">
          <a:xfrm>
            <a:off x="8613775" y="3229610"/>
            <a:ext cx="3107055"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tsunami</a:t>
            </a:r>
            <a:endParaRPr lang="en-US" altLang="zh-CN" sz="3200" b="1">
              <a:solidFill>
                <a:srgbClr val="C00000"/>
              </a:solidFill>
              <a:ea typeface="楷体" panose="02010609060101010101" pitchFamily="49" charset="-122"/>
            </a:endParaRPr>
          </a:p>
        </p:txBody>
      </p:sp>
      <p:pic>
        <p:nvPicPr>
          <p:cNvPr id="43" name="图片 42"/>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7992110" y="1186815"/>
            <a:ext cx="3144520" cy="2174240"/>
          </a:xfrm>
          <a:prstGeom prst="rect">
            <a:avLst/>
          </a:prstGeom>
        </p:spPr>
      </p:pic>
      <p:sp>
        <p:nvSpPr>
          <p:cNvPr id="44" name="Rectangle 2"/>
          <p:cNvSpPr>
            <a:spLocks noChangeArrowheads="1"/>
          </p:cNvSpPr>
          <p:nvPr/>
        </p:nvSpPr>
        <p:spPr bwMode="auto">
          <a:xfrm>
            <a:off x="8530770" y="5993579"/>
            <a:ext cx="2605900"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earthquake</a:t>
            </a:r>
            <a:endParaRPr lang="en-US" altLang="zh-CN" sz="3200" b="1">
              <a:solidFill>
                <a:srgbClr val="C00000"/>
              </a:solidFill>
              <a:ea typeface="楷体" panose="02010609060101010101" pitchFamily="49" charset="-122"/>
            </a:endParaRPr>
          </a:p>
        </p:txBody>
      </p:sp>
      <p:pic>
        <p:nvPicPr>
          <p:cNvPr id="45" name="图片 44"/>
          <p:cNvPicPr>
            <a:picLocks noChangeAspect="1"/>
          </p:cNvPicPr>
          <p:nvPr>
            <p:custDataLst>
              <p:tags r:id="rId15"/>
            </p:custDataLst>
          </p:nvPr>
        </p:nvPicPr>
        <p:blipFill>
          <a:blip r:embed="rId16">
            <a:extLst>
              <a:ext uri="{28A0092B-C50C-407E-A947-70E740481C1C}">
                <a14:useLocalDpi xmlns:a14="http://schemas.microsoft.com/office/drawing/2010/main" val="0"/>
              </a:ext>
            </a:extLst>
          </a:blip>
          <a:stretch>
            <a:fillRect/>
          </a:stretch>
        </p:blipFill>
        <p:spPr>
          <a:xfrm>
            <a:off x="8260715" y="4056380"/>
            <a:ext cx="3145155" cy="2084070"/>
          </a:xfrm>
          <a:prstGeom prst="rect">
            <a:avLst/>
          </a:prstGeom>
        </p:spPr>
      </p:pic>
      <p:sp>
        <p:nvSpPr>
          <p:cNvPr id="46" name="文本框 45"/>
          <p:cNvSpPr txBox="1"/>
          <p:nvPr/>
        </p:nvSpPr>
        <p:spPr>
          <a:xfrm>
            <a:off x="-116205" y="3063240"/>
            <a:ext cx="12693015" cy="737235"/>
          </a:xfrm>
          <a:prstGeom prst="rect">
            <a:avLst/>
          </a:prstGeom>
          <a:solidFill>
            <a:schemeClr val="accent1">
              <a:lumMod val="60000"/>
              <a:lumOff val="40000"/>
            </a:schemeClr>
          </a:solidFill>
        </p:spPr>
        <p:txBody>
          <a:bodyPr wrap="none" rtlCol="0">
            <a:spAutoFit/>
          </a:bodyPr>
          <a:p>
            <a:r>
              <a:rPr lang="en-US" sz="4200" b="1">
                <a:latin typeface="Times New Roman" panose="02020603050405020304" pitchFamily="18" charset="0"/>
                <a:cs typeface="Times New Roman" panose="02020603050405020304" pitchFamily="18" charset="0"/>
              </a:rPr>
              <a:t>What sources can the information of natural disasters? </a:t>
            </a:r>
            <a:endParaRPr lang="en-US" sz="4200" b="1">
              <a:latin typeface="Times New Roman" panose="02020603050405020304" pitchFamily="18" charset="0"/>
              <a:cs typeface="Times New Roman" panose="02020603050405020304" pitchFamily="18" charset="0"/>
            </a:endParaRPr>
          </a:p>
        </p:txBody>
      </p:sp>
      <p:pic>
        <p:nvPicPr>
          <p:cNvPr id="8" name="图片 7" descr="水印"/>
          <p:cNvPicPr>
            <a:picLocks noChangeAspect="1"/>
          </p:cNvPicPr>
          <p:nvPr userDrawn="1"/>
        </p:nvPicPr>
        <p:blipFill>
          <a:blip r:embed="rId17"/>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randombar(horizont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randombar(horizont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randombar(horizont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randombar(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randombar(horizontal)">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randombar(horizont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randombar(horizontal)">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randombar(horizontal)">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randombar(horizontal)">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randombar(horizontal)">
                                      <p:cBhvr>
                                        <p:cTn id="7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78" fill="hold" display="1">
                  <p:stCondLst>
                    <p:cond delay="indefinite"/>
                  </p:stCondLst>
                  <p:endCondLst>
                    <p:cond evt="onNext">
                      <p:tgtEl>
                        <p:sldTgt/>
                      </p:tgtEl>
                    </p:cond>
                    <p:cond evt="onPrev">
                      <p:tgtEl>
                        <p:sldTgt/>
                      </p:tgtEl>
                    </p:cond>
                  </p:endCondLst>
                </p:cTn>
                <p:tgtEl>
                  <p:spTgt spid="5"/>
                </p:tgtEl>
              </p:cMediaNode>
            </p:video>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2" presetClass="mediacall" presetSubtype="0" fill="hold" nodeType="clickEffect">
                                  <p:stCondLst>
                                    <p:cond delay="0"/>
                                  </p:stCondLst>
                                  <p:childTnLst>
                                    <p:cmd type="call" cmd="togglePause">
                                      <p:cBhvr additive="base">
                                        <p:cTn id="83" dur="1" fill="hold"/>
                                        <p:tgtEl>
                                          <p:spTgt spid="5"/>
                                        </p:tgtEl>
                                      </p:cBhvr>
                                    </p:cmd>
                                  </p:childTnLst>
                                </p:cTn>
                              </p:par>
                            </p:childTnLst>
                          </p:cTn>
                        </p:par>
                      </p:childTnLst>
                    </p:cTn>
                  </p:par>
                </p:childTnLst>
              </p:cTn>
              <p:nextCondLst>
                <p:cond evt="onClick" delay="0">
                  <p:tgtEl>
                    <p:spTgt spid="5"/>
                  </p:tgtEl>
                </p:cond>
              </p:nextCondLst>
            </p:seq>
          </p:childTnLst>
        </p:cTn>
      </p:par>
    </p:tnLst>
    <p:bldLst>
      <p:bldP spid="35" grpId="0" bldLvl="0" animBg="1"/>
      <p:bldP spid="35" grpId="1"/>
      <p:bldP spid="6" grpId="0" bldLvl="0" animBg="1"/>
      <p:bldP spid="6" grpId="1"/>
      <p:bldP spid="32" grpId="0"/>
      <p:bldP spid="32" grpId="1"/>
      <p:bldP spid="34" grpId="0"/>
      <p:bldP spid="34" grpId="1"/>
      <p:bldP spid="37" grpId="0"/>
      <p:bldP spid="37" grpId="1"/>
      <p:bldP spid="40" grpId="0"/>
      <p:bldP spid="40" grpId="1"/>
      <p:bldP spid="42" grpId="0"/>
      <p:bldP spid="42" grpId="1"/>
      <p:bldP spid="44" grpId="0"/>
      <p:bldP spid="44" grpId="1"/>
      <p:bldP spid="46" grpId="0" bldLvl="0" animBg="1"/>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2"/>
          <p:cNvSpPr>
            <a:spLocks noChangeArrowheads="1"/>
          </p:cNvSpPr>
          <p:nvPr/>
        </p:nvSpPr>
        <p:spPr bwMode="auto">
          <a:xfrm>
            <a:off x="386895" y="1645734"/>
            <a:ext cx="2605900" cy="668645"/>
          </a:xfrm>
          <a:prstGeom prst="rect">
            <a:avLst/>
          </a:prstGeom>
          <a:noFill/>
          <a:ln w="9525">
            <a:noFill/>
            <a:miter lim="800000"/>
          </a:ln>
        </p:spPr>
        <p:txBody>
          <a:bodyPr wrap="square">
            <a:spAutoFit/>
          </a:bodyPr>
          <a:p>
            <a:pPr eaLnBrk="1" hangingPunct="1">
              <a:lnSpc>
                <a:spcPct val="130000"/>
              </a:lnSpc>
            </a:pPr>
            <a:r>
              <a:rPr lang="en-US" altLang="zh-CN" sz="3200" b="0">
                <a:ea typeface="楷体" panose="02010609060101010101" pitchFamily="49" charset="-122"/>
              </a:rPr>
              <a:t>earthquake</a:t>
            </a:r>
            <a:endParaRPr lang="en-US" altLang="zh-CN" sz="3200" b="0">
              <a:ea typeface="楷体" panose="02010609060101010101" pitchFamily="49" charset="-122"/>
            </a:endParaRPr>
          </a:p>
        </p:txBody>
      </p:sp>
      <p:sp>
        <p:nvSpPr>
          <p:cNvPr id="6" name="Rectangle 2"/>
          <p:cNvSpPr>
            <a:spLocks noChangeArrowheads="1"/>
          </p:cNvSpPr>
          <p:nvPr/>
        </p:nvSpPr>
        <p:spPr bwMode="auto">
          <a:xfrm>
            <a:off x="3705248" y="1645734"/>
            <a:ext cx="2605900" cy="668645"/>
          </a:xfrm>
          <a:prstGeom prst="rect">
            <a:avLst/>
          </a:prstGeom>
          <a:noFill/>
          <a:ln w="9525">
            <a:noFill/>
            <a:miter lim="800000"/>
          </a:ln>
        </p:spPr>
        <p:txBody>
          <a:bodyPr wrap="square">
            <a:spAutoFit/>
          </a:bodyPr>
          <a:p>
            <a:pPr eaLnBrk="1" hangingPunct="1">
              <a:lnSpc>
                <a:spcPct val="130000"/>
              </a:lnSpc>
            </a:pPr>
            <a:r>
              <a:rPr lang="en-US" altLang="zh-CN" sz="3200" b="0">
                <a:ea typeface="楷体" panose="02010609060101010101" pitchFamily="49" charset="-122"/>
              </a:rPr>
              <a:t>tornado</a:t>
            </a:r>
            <a:endParaRPr lang="en-US" altLang="zh-CN" sz="3200" b="0">
              <a:ea typeface="楷体" panose="02010609060101010101" pitchFamily="49" charset="-122"/>
            </a:endParaRPr>
          </a:p>
        </p:txBody>
      </p:sp>
      <p:sp>
        <p:nvSpPr>
          <p:cNvPr id="7" name="Rectangle 2"/>
          <p:cNvSpPr>
            <a:spLocks noChangeArrowheads="1"/>
          </p:cNvSpPr>
          <p:nvPr/>
        </p:nvSpPr>
        <p:spPr bwMode="auto">
          <a:xfrm>
            <a:off x="6547298" y="1645734"/>
            <a:ext cx="2605900"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wildfire</a:t>
            </a:r>
            <a:endParaRPr lang="en-US" altLang="zh-CN" sz="3200" b="1">
              <a:solidFill>
                <a:srgbClr val="C00000"/>
              </a:solidFill>
              <a:ea typeface="楷体" panose="02010609060101010101" pitchFamily="49" charset="-122"/>
            </a:endParaRPr>
          </a:p>
        </p:txBody>
      </p:sp>
      <p:sp>
        <p:nvSpPr>
          <p:cNvPr id="8" name="Rectangle 2"/>
          <p:cNvSpPr>
            <a:spLocks noChangeArrowheads="1"/>
          </p:cNvSpPr>
          <p:nvPr/>
        </p:nvSpPr>
        <p:spPr bwMode="auto">
          <a:xfrm>
            <a:off x="9744871" y="1645734"/>
            <a:ext cx="2605900" cy="730885"/>
          </a:xfrm>
          <a:prstGeom prst="rect">
            <a:avLst/>
          </a:prstGeom>
          <a:noFill/>
          <a:ln w="9525">
            <a:noFill/>
            <a:miter lim="800000"/>
          </a:ln>
        </p:spPr>
        <p:txBody>
          <a:bodyPr wrap="square">
            <a:spAutoFit/>
          </a:bodyPr>
          <a:p>
            <a:pPr eaLnBrk="1" hangingPunct="1">
              <a:lnSpc>
                <a:spcPct val="130000"/>
              </a:lnSpc>
            </a:pPr>
            <a:r>
              <a:rPr lang="en-US" altLang="zh-CN" sz="3200" b="1">
                <a:solidFill>
                  <a:srgbClr val="C00000"/>
                </a:solidFill>
                <a:ea typeface="楷体" panose="02010609060101010101" pitchFamily="49" charset="-122"/>
              </a:rPr>
              <a:t>drought</a:t>
            </a:r>
            <a:endParaRPr lang="en-US" altLang="zh-CN" sz="3200" b="1">
              <a:solidFill>
                <a:srgbClr val="C00000"/>
              </a:solidFill>
              <a:ea typeface="楷体" panose="02010609060101010101" pitchFamily="49" charset="-122"/>
            </a:endParaRPr>
          </a:p>
        </p:txBody>
      </p:sp>
      <p:sp>
        <p:nvSpPr>
          <p:cNvPr id="9" name="Rectangle 2"/>
          <p:cNvSpPr>
            <a:spLocks noChangeArrowheads="1"/>
          </p:cNvSpPr>
          <p:nvPr/>
        </p:nvSpPr>
        <p:spPr bwMode="auto">
          <a:xfrm>
            <a:off x="584462" y="5886703"/>
            <a:ext cx="2605900" cy="668645"/>
          </a:xfrm>
          <a:prstGeom prst="rect">
            <a:avLst/>
          </a:prstGeom>
          <a:noFill/>
          <a:ln w="9525">
            <a:noFill/>
            <a:miter lim="800000"/>
          </a:ln>
        </p:spPr>
        <p:txBody>
          <a:bodyPr wrap="square">
            <a:spAutoFit/>
          </a:bodyPr>
          <a:p>
            <a:pPr eaLnBrk="1" hangingPunct="1">
              <a:lnSpc>
                <a:spcPct val="130000"/>
              </a:lnSpc>
            </a:pPr>
            <a:r>
              <a:rPr lang="en-US" altLang="zh-CN" sz="3200" b="0">
                <a:ea typeface="楷体" panose="02010609060101010101" pitchFamily="49" charset="-122"/>
              </a:rPr>
              <a:t>landslide</a:t>
            </a:r>
            <a:endParaRPr lang="en-US" altLang="zh-CN" sz="3200" b="0">
              <a:ea typeface="楷体" panose="02010609060101010101" pitchFamily="49" charset="-122"/>
            </a:endParaRPr>
          </a:p>
        </p:txBody>
      </p:sp>
      <p:sp>
        <p:nvSpPr>
          <p:cNvPr id="10" name="Rectangle 2"/>
          <p:cNvSpPr>
            <a:spLocks noChangeArrowheads="1"/>
          </p:cNvSpPr>
          <p:nvPr/>
        </p:nvSpPr>
        <p:spPr bwMode="auto">
          <a:xfrm>
            <a:off x="3788284" y="5886703"/>
            <a:ext cx="2605900" cy="668645"/>
          </a:xfrm>
          <a:prstGeom prst="rect">
            <a:avLst/>
          </a:prstGeom>
          <a:noFill/>
          <a:ln w="9525">
            <a:noFill/>
            <a:miter lim="800000"/>
          </a:ln>
        </p:spPr>
        <p:txBody>
          <a:bodyPr wrap="square">
            <a:spAutoFit/>
          </a:bodyPr>
          <a:p>
            <a:pPr eaLnBrk="1" hangingPunct="1">
              <a:lnSpc>
                <a:spcPct val="130000"/>
              </a:lnSpc>
            </a:pPr>
            <a:r>
              <a:rPr lang="en-US" altLang="zh-CN" sz="3200" b="0">
                <a:ea typeface="楷体" panose="02010609060101010101" pitchFamily="49" charset="-122"/>
              </a:rPr>
              <a:t>tsunami</a:t>
            </a:r>
            <a:endParaRPr lang="en-US" altLang="zh-CN" sz="3200" b="0">
              <a:ea typeface="楷体" panose="02010609060101010101" pitchFamily="49" charset="-122"/>
            </a:endParaRPr>
          </a:p>
        </p:txBody>
      </p:sp>
      <p:sp>
        <p:nvSpPr>
          <p:cNvPr id="11" name="Rectangle 2"/>
          <p:cNvSpPr>
            <a:spLocks noChangeArrowheads="1"/>
          </p:cNvSpPr>
          <p:nvPr/>
        </p:nvSpPr>
        <p:spPr bwMode="auto">
          <a:xfrm>
            <a:off x="7082461" y="5886703"/>
            <a:ext cx="2605900" cy="668645"/>
          </a:xfrm>
          <a:prstGeom prst="rect">
            <a:avLst/>
          </a:prstGeom>
          <a:noFill/>
          <a:ln w="9525">
            <a:noFill/>
            <a:miter lim="800000"/>
          </a:ln>
        </p:spPr>
        <p:txBody>
          <a:bodyPr wrap="square">
            <a:spAutoFit/>
          </a:bodyPr>
          <a:p>
            <a:pPr eaLnBrk="1" hangingPunct="1">
              <a:lnSpc>
                <a:spcPct val="130000"/>
              </a:lnSpc>
            </a:pPr>
            <a:r>
              <a:rPr lang="en-US" altLang="zh-CN" sz="3200" b="0">
                <a:ea typeface="楷体" panose="02010609060101010101" pitchFamily="49" charset="-122"/>
              </a:rPr>
              <a:t>flood</a:t>
            </a:r>
            <a:endParaRPr lang="en-US" altLang="zh-CN" sz="3200" b="0">
              <a:ea typeface="楷体" panose="02010609060101010101" pitchFamily="49" charset="-122"/>
            </a:endParaRPr>
          </a:p>
        </p:txBody>
      </p:sp>
      <p:sp>
        <p:nvSpPr>
          <p:cNvPr id="12" name="Rectangle 2"/>
          <p:cNvSpPr>
            <a:spLocks noChangeArrowheads="1"/>
          </p:cNvSpPr>
          <p:nvPr/>
        </p:nvSpPr>
        <p:spPr bwMode="auto">
          <a:xfrm>
            <a:off x="8885314" y="5886703"/>
            <a:ext cx="4405682" cy="668645"/>
          </a:xfrm>
          <a:prstGeom prst="rect">
            <a:avLst/>
          </a:prstGeom>
          <a:noFill/>
          <a:ln w="9525">
            <a:noFill/>
            <a:miter lim="800000"/>
          </a:ln>
        </p:spPr>
        <p:txBody>
          <a:bodyPr wrap="square">
            <a:spAutoFit/>
          </a:bodyPr>
          <a:p>
            <a:pPr eaLnBrk="1" hangingPunct="1">
              <a:lnSpc>
                <a:spcPct val="130000"/>
              </a:lnSpc>
            </a:pPr>
            <a:r>
              <a:rPr lang="en-US" altLang="zh-CN" sz="3200" b="0">
                <a:ea typeface="楷体" panose="02010609060101010101" pitchFamily="49" charset="-122"/>
              </a:rPr>
              <a:t>volcanic eruption</a:t>
            </a:r>
            <a:endParaRPr lang="en-US" altLang="zh-CN" sz="3200" b="0">
              <a:ea typeface="楷体" panose="02010609060101010101" pitchFamily="49"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326" y="2377267"/>
            <a:ext cx="2543852" cy="1685168"/>
          </a:xfrm>
          <a:prstGeom prst="rect">
            <a:avLst/>
          </a:prstGeom>
        </p:spPr>
      </p:pic>
      <p:pic>
        <p:nvPicPr>
          <p:cNvPr id="14" name="图片 13" descr="草地上的风景&#10;&#10;描述已自动生成"/>
          <p:cNvPicPr/>
          <p:nvPr/>
        </p:nvPicPr>
        <p:blipFill>
          <a:blip r:embed="rId2">
            <a:extLst>
              <a:ext uri="{28A0092B-C50C-407E-A947-70E740481C1C}">
                <a14:useLocalDpi xmlns:a14="http://schemas.microsoft.com/office/drawing/2010/main" val="0"/>
              </a:ext>
            </a:extLst>
          </a:blip>
          <a:stretch>
            <a:fillRect/>
          </a:stretch>
        </p:blipFill>
        <p:spPr>
          <a:xfrm>
            <a:off x="3238354" y="2377635"/>
            <a:ext cx="2545200" cy="1684800"/>
          </a:xfrm>
          <a:prstGeom prst="rect">
            <a:avLst/>
          </a:prstGeom>
        </p:spPr>
      </p:pic>
      <p:pic>
        <p:nvPicPr>
          <p:cNvPr id="16" name="图片 15" descr="图片包含 游戏机, 日落, 火, 街道&#10;&#10;描述已自动生成"/>
          <p:cNvPicPr/>
          <p:nvPr/>
        </p:nvPicPr>
        <p:blipFill>
          <a:blip r:embed="rId3">
            <a:extLst>
              <a:ext uri="{28A0092B-C50C-407E-A947-70E740481C1C}">
                <a14:useLocalDpi xmlns:a14="http://schemas.microsoft.com/office/drawing/2010/main" val="0"/>
              </a:ext>
            </a:extLst>
          </a:blip>
          <a:stretch>
            <a:fillRect/>
          </a:stretch>
        </p:blipFill>
        <p:spPr>
          <a:xfrm>
            <a:off x="6204730" y="2377635"/>
            <a:ext cx="2545200" cy="1684800"/>
          </a:xfrm>
          <a:prstGeom prst="rect">
            <a:avLst/>
          </a:prstGeom>
        </p:spPr>
      </p:pic>
      <p:pic>
        <p:nvPicPr>
          <p:cNvPr id="18" name="图片 17" descr="沙滩上的风景&#10;&#10;描述已自动生成"/>
          <p:cNvPicPr/>
          <p:nvPr/>
        </p:nvPicPr>
        <p:blipFill>
          <a:blip r:embed="rId4">
            <a:extLst>
              <a:ext uri="{28A0092B-C50C-407E-A947-70E740481C1C}">
                <a14:useLocalDpi xmlns:a14="http://schemas.microsoft.com/office/drawing/2010/main" val="0"/>
              </a:ext>
            </a:extLst>
          </a:blip>
          <a:srcRect l="14988" t="14120"/>
          <a:stretch>
            <a:fillRect/>
          </a:stretch>
        </p:blipFill>
        <p:spPr>
          <a:xfrm>
            <a:off x="9171107" y="2377635"/>
            <a:ext cx="2545200" cy="1684800"/>
          </a:xfrm>
          <a:prstGeom prst="rect">
            <a:avLst/>
          </a:prstGeom>
        </p:spPr>
      </p:pic>
      <p:pic>
        <p:nvPicPr>
          <p:cNvPr id="20" name="图片 19"/>
          <p:cNvPicPr/>
          <p:nvPr/>
        </p:nvPicPr>
        <p:blipFill>
          <a:blip r:embed="rId5">
            <a:extLst>
              <a:ext uri="{28A0092B-C50C-407E-A947-70E740481C1C}">
                <a14:useLocalDpi xmlns:a14="http://schemas.microsoft.com/office/drawing/2010/main" val="0"/>
              </a:ext>
            </a:extLst>
          </a:blip>
          <a:stretch>
            <a:fillRect/>
          </a:stretch>
        </p:blipFill>
        <p:spPr>
          <a:xfrm>
            <a:off x="273326" y="4312348"/>
            <a:ext cx="2545200" cy="1684800"/>
          </a:xfrm>
          <a:prstGeom prst="rect">
            <a:avLst/>
          </a:prstGeom>
        </p:spPr>
      </p:pic>
      <p:pic>
        <p:nvPicPr>
          <p:cNvPr id="22" name="图片 21"/>
          <p:cNvPicPr/>
          <p:nvPr/>
        </p:nvPicPr>
        <p:blipFill>
          <a:blip r:embed="rId6">
            <a:extLst>
              <a:ext uri="{28A0092B-C50C-407E-A947-70E740481C1C}">
                <a14:useLocalDpi xmlns:a14="http://schemas.microsoft.com/office/drawing/2010/main" val="0"/>
              </a:ext>
            </a:extLst>
          </a:blip>
          <a:stretch>
            <a:fillRect/>
          </a:stretch>
        </p:blipFill>
        <p:spPr>
          <a:xfrm>
            <a:off x="3239253" y="4312348"/>
            <a:ext cx="2545200" cy="1684800"/>
          </a:xfrm>
          <a:prstGeom prst="rect">
            <a:avLst/>
          </a:prstGeom>
        </p:spPr>
      </p:pic>
      <p:pic>
        <p:nvPicPr>
          <p:cNvPr id="24" name="图片 23" descr="许多羊在河边&#10;&#10;描述已自动生成"/>
          <p:cNvPicPr/>
          <p:nvPr/>
        </p:nvPicPr>
        <p:blipFill>
          <a:blip r:embed="rId7">
            <a:extLst>
              <a:ext uri="{28A0092B-C50C-407E-A947-70E740481C1C}">
                <a14:useLocalDpi xmlns:a14="http://schemas.microsoft.com/office/drawing/2010/main" val="0"/>
              </a:ext>
            </a:extLst>
          </a:blip>
          <a:stretch>
            <a:fillRect/>
          </a:stretch>
        </p:blipFill>
        <p:spPr>
          <a:xfrm>
            <a:off x="6205180" y="4312348"/>
            <a:ext cx="2545200" cy="1684800"/>
          </a:xfrm>
          <a:prstGeom prst="rect">
            <a:avLst/>
          </a:prstGeom>
        </p:spPr>
      </p:pic>
      <p:pic>
        <p:nvPicPr>
          <p:cNvPr id="26" name="图片 25" descr="图片包含 游戏机, 山, 自然, 火&#10;&#10;描述已自动生成"/>
          <p:cNvPicPr/>
          <p:nvPr/>
        </p:nvPicPr>
        <p:blipFill>
          <a:blip r:embed="rId8">
            <a:extLst>
              <a:ext uri="{28A0092B-C50C-407E-A947-70E740481C1C}">
                <a14:useLocalDpi xmlns:a14="http://schemas.microsoft.com/office/drawing/2010/main" val="0"/>
              </a:ext>
            </a:extLst>
          </a:blip>
          <a:srcRect l="23825" t="6532" b="10575"/>
          <a:stretch>
            <a:fillRect/>
          </a:stretch>
        </p:blipFill>
        <p:spPr>
          <a:xfrm>
            <a:off x="9171107" y="4312348"/>
            <a:ext cx="2545200" cy="1684800"/>
          </a:xfrm>
          <a:prstGeom prst="rect">
            <a:avLst/>
          </a:prstGeom>
        </p:spPr>
      </p:pic>
      <p:sp>
        <p:nvSpPr>
          <p:cNvPr id="28" name="Rectangle 2"/>
          <p:cNvSpPr>
            <a:spLocks noChangeArrowheads="1"/>
          </p:cNvSpPr>
          <p:nvPr/>
        </p:nvSpPr>
        <p:spPr bwMode="auto">
          <a:xfrm>
            <a:off x="-17837" y="754135"/>
            <a:ext cx="12368607" cy="891540"/>
          </a:xfrm>
          <a:prstGeom prst="rect">
            <a:avLst/>
          </a:prstGeom>
          <a:noFill/>
          <a:ln w="9525">
            <a:noFill/>
            <a:miter lim="800000"/>
          </a:ln>
        </p:spPr>
        <p:txBody>
          <a:bodyPr wrap="square">
            <a:spAutoFit/>
          </a:bodyPr>
          <a:p>
            <a:pPr eaLnBrk="1" hangingPunct="1">
              <a:lnSpc>
                <a:spcPct val="130000"/>
              </a:lnSpc>
            </a:pPr>
            <a:r>
              <a:rPr lang="en-US" altLang="zh-CN" sz="4000" b="0">
                <a:latin typeface="Times New Roman" panose="02020603050405020304" pitchFamily="18" charset="0"/>
                <a:ea typeface="楷体" panose="02010609060101010101" pitchFamily="49" charset="-122"/>
                <a:cs typeface="Times New Roman" panose="02020603050405020304" pitchFamily="18" charset="0"/>
              </a:rPr>
              <a:t>I. Listen to the </a:t>
            </a:r>
            <a:r>
              <a:rPr lang="en-US" altLang="zh-CN" sz="40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news reports</a:t>
            </a:r>
            <a:r>
              <a:rPr lang="en-US" altLang="zh-CN" sz="4000" b="0">
                <a:latin typeface="Times New Roman" panose="02020603050405020304" pitchFamily="18" charset="0"/>
                <a:ea typeface="楷体" panose="02010609060101010101" pitchFamily="49" charset="-122"/>
                <a:cs typeface="Times New Roman" panose="02020603050405020304" pitchFamily="18" charset="0"/>
              </a:rPr>
              <a:t> and tick the disasters you hear.</a:t>
            </a:r>
            <a:endParaRPr lang="en-US" altLang="zh-CN" sz="4000" b="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矩形 12"/>
          <p:cNvSpPr/>
          <p:nvPr/>
        </p:nvSpPr>
        <p:spPr>
          <a:xfrm>
            <a:off x="144379" y="1820779"/>
            <a:ext cx="2848416" cy="220155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3168650" y="1820545"/>
            <a:ext cx="2890520" cy="2201545"/>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16322" y="4246992"/>
            <a:ext cx="2848416" cy="222204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6058968" y="4246992"/>
            <a:ext cx="2848416" cy="222204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4450" y="-179705"/>
            <a:ext cx="2959735" cy="1198880"/>
            <a:chOff x="10386" y="-388"/>
            <a:chExt cx="5597" cy="11119"/>
          </a:xfrm>
        </p:grpSpPr>
        <p:sp>
          <p:nvSpPr>
            <p:cNvPr id="17" name="矩形 16"/>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Listening</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pic>
        <p:nvPicPr>
          <p:cNvPr id="29" name="Listening and speaking 2">
            <a:hlinkClick r:id="" action="ppaction://media"/>
          </p:cNvPr>
          <p:cNvPicPr/>
          <p:nvPr>
            <a:audioFile r:link="rId9"/>
            <p:extLst>
              <p:ext uri="{DAA4B4D4-6D71-4841-9C94-3DE7FCFB9230}">
                <p14:media xmlns:p14="http://schemas.microsoft.com/office/powerpoint/2010/main" r:embed="rId10">
                  <p14:trim st="19620.000000"/>
                </p14:media>
              </p:ext>
            </p:extLst>
          </p:nvPr>
        </p:nvPicPr>
        <p:blipFill>
          <a:blip r:embed="rId11"/>
          <a:stretch>
            <a:fillRect/>
          </a:stretch>
        </p:blipFill>
        <p:spPr>
          <a:xfrm>
            <a:off x="10738485" y="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50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500"/>
                                        <p:tgtEl>
                                          <p:spTgt spid="6">
                                            <p:txEl>
                                              <p:pRg st="0" end="0"/>
                                            </p:txEl>
                                          </p:spTgt>
                                        </p:tgtEl>
                                      </p:cBhvr>
                                    </p:animEffect>
                                  </p:childTnLst>
                                </p:cTn>
                              </p:par>
                              <p:par>
                                <p:cTn id="11" presetID="3" presetClass="entr" presetSubtype="10" fill="hold" nodeType="withEffect">
                                  <p:stCondLst>
                                    <p:cond delay="50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linds(horizontal)">
                                      <p:cBhvr>
                                        <p:cTn id="13" dur="500"/>
                                        <p:tgtEl>
                                          <p:spTgt spid="9">
                                            <p:txEl>
                                              <p:pRg st="0" end="0"/>
                                            </p:txEl>
                                          </p:spTgt>
                                        </p:tgtEl>
                                      </p:cBhvr>
                                    </p:animEffect>
                                  </p:childTnLst>
                                </p:cTn>
                              </p:par>
                              <p:par>
                                <p:cTn id="14" presetID="3" presetClass="entr" presetSubtype="10" fill="hold" nodeType="withEffect">
                                  <p:stCondLst>
                                    <p:cond delay="5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linds(horizontal)">
                                      <p:cBhvr>
                                        <p:cTn id="16" dur="500"/>
                                        <p:tgtEl>
                                          <p:spTgt spid="10">
                                            <p:txEl>
                                              <p:pRg st="0" end="0"/>
                                            </p:txEl>
                                          </p:spTgt>
                                        </p:tgtEl>
                                      </p:cBhvr>
                                    </p:animEffect>
                                  </p:childTnLst>
                                </p:cTn>
                              </p:par>
                              <p:par>
                                <p:cTn id="17" presetID="3" presetClass="entr" presetSubtype="10" fill="hold" nodeType="withEffect">
                                  <p:stCondLst>
                                    <p:cond delay="5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linds(horizontal)">
                                      <p:cBhvr>
                                        <p:cTn id="19" dur="500"/>
                                        <p:tgtEl>
                                          <p:spTgt spid="11">
                                            <p:txEl>
                                              <p:pRg st="0" end="0"/>
                                            </p:txEl>
                                          </p:spTgt>
                                        </p:tgtEl>
                                      </p:cBhvr>
                                    </p:animEffect>
                                  </p:childTnLst>
                                </p:cTn>
                              </p:par>
                              <p:par>
                                <p:cTn id="20" presetID="3" presetClass="entr" presetSubtype="10" fill="hold" nodeType="withEffect">
                                  <p:stCondLst>
                                    <p:cond delay="5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linds(horizontal)">
                                      <p:cBhvr>
                                        <p:cTn id="22" dur="500"/>
                                        <p:tgtEl>
                                          <p:spTgt spid="12">
                                            <p:txEl>
                                              <p:pRg st="0" end="0"/>
                                            </p:txEl>
                                          </p:spTgt>
                                        </p:tgtEl>
                                      </p:cBhvr>
                                    </p:animEffect>
                                  </p:childTnLst>
                                </p:cTn>
                              </p:par>
                              <p:par>
                                <p:cTn id="23" presetID="3" presetClass="entr" presetSubtype="10" fill="hold" nodeType="withEffect">
                                  <p:stCondLst>
                                    <p:cond delay="50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blinds(horizontal)">
                                      <p:cBhvr>
                                        <p:cTn id="25" dur="500"/>
                                        <p:tgtEl>
                                          <p:spTgt spid="2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1"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2"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3"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additive="base">
                                        <p:cTn id="58" dur="13852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000">
                <p:cTn id="59" fill="hold" display="1">
                  <p:stCondLst>
                    <p:cond delay="indefinite"/>
                  </p:stCondLst>
                  <p:endCondLst>
                    <p:cond evt="onNext">
                      <p:tgtEl>
                        <p:sldTgt/>
                      </p:tgtEl>
                    </p:cond>
                    <p:cond evt="onPrev">
                      <p:tgtEl>
                        <p:sldTgt/>
                      </p:tgtEl>
                    </p:cond>
                    <p:cond evt="onStopAudio">
                      <p:tgtEl>
                        <p:sldTgt/>
                      </p:tgtEl>
                    </p:cond>
                  </p:endCondLst>
                </p:cTn>
                <p:tgtEl>
                  <p:spTgt spid="29"/>
                </p:tgtEl>
              </p:cMediaNode>
            </p:audio>
          </p:childTnLst>
        </p:cTn>
      </p:par>
    </p:tnLst>
    <p:bldLst>
      <p:bldP spid="13" grpId="0" bldLvl="0" animBg="1"/>
      <p:bldP spid="21" grpId="1" bldLvl="0" animBg="1"/>
      <p:bldP spid="23" grpId="2" bldLvl="0" animBg="1"/>
      <p:bldP spid="25" grpId="3" bldLvl="0" animBg="1"/>
      <p:bldP spid="7" grpId="0"/>
      <p:bldP spid="7" grpId="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55879" y="1620079"/>
            <a:ext cx="11678186" cy="2308324"/>
          </a:xfrm>
          <a:prstGeom prst="rect">
            <a:avLst/>
          </a:prstGeom>
          <a:noFill/>
        </p:spPr>
        <p:txBody>
          <a:bodyPr wrap="square" rtlCol="0">
            <a:spAutoFit/>
          </a:bodyPr>
          <a:lstStyle/>
          <a:p>
            <a:pPr algn="l" fontAlgn="auto">
              <a:lnSpc>
                <a:spcPct val="150000"/>
              </a:lnSpc>
            </a:pPr>
            <a:r>
              <a:rPr lang="en-US" altLang="zh-CN" sz="3200" b="1" dirty="0" smtClean="0">
                <a:latin typeface="Times New Roman" panose="02020603050405020304" pitchFamily="18" charset="0"/>
                <a:ea typeface="微软雅黑" panose="020B0503020204020204" charset="-122"/>
                <a:cs typeface="Times New Roman" panose="02020603050405020304" pitchFamily="18" charset="0"/>
                <a:sym typeface="+mn-ea"/>
              </a:rPr>
              <a:t>Think about what you are listening for before you listen: </a:t>
            </a:r>
            <a:endParaRPr lang="en-US" altLang="zh-CN" sz="3200" b="1" dirty="0" smtClean="0">
              <a:latin typeface="Times New Roman" panose="02020603050405020304" pitchFamily="18" charset="0"/>
              <a:ea typeface="微软雅黑" panose="020B0503020204020204" charset="-122"/>
              <a:cs typeface="Times New Roman" panose="02020603050405020304" pitchFamily="18" charset="0"/>
              <a:sym typeface="+mn-ea"/>
            </a:endParaRPr>
          </a:p>
          <a:p>
            <a:pPr algn="l" fontAlgn="auto">
              <a:lnSpc>
                <a:spcPct val="150000"/>
              </a:lnSpc>
            </a:pPr>
            <a:r>
              <a:rPr lang="en-US" altLang="zh-CN" sz="3200" b="1" dirty="0" smtClean="0">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3200" b="1" i="1" u="sng" dirty="0" smtClean="0">
                <a:latin typeface="Times New Roman" panose="02020603050405020304" pitchFamily="18" charset="0"/>
                <a:ea typeface="微软雅黑" panose="020B0503020204020204" charset="-122"/>
                <a:cs typeface="Times New Roman" panose="02020603050405020304" pitchFamily="18" charset="0"/>
                <a:sym typeface="+mn-ea"/>
              </a:rPr>
              <a:t>numbers, dates, times, addresses, activities, people or places, reasons</a:t>
            </a:r>
            <a:r>
              <a:rPr lang="en-US" altLang="zh-CN" sz="3200" b="1" dirty="0" smtClean="0">
                <a:latin typeface="Times New Roman" panose="02020603050405020304" pitchFamily="18" charset="0"/>
                <a:ea typeface="微软雅黑" panose="020B0503020204020204" charset="-122"/>
                <a:cs typeface="Times New Roman" panose="02020603050405020304" pitchFamily="18" charset="0"/>
                <a:sym typeface="+mn-ea"/>
              </a:rPr>
              <a:t>, etc.</a:t>
            </a:r>
            <a:endParaRPr lang="zh-CN" altLang="en-US" sz="3200" b="1" dirty="0">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3" name="组合 2"/>
          <p:cNvGrpSpPr/>
          <p:nvPr/>
        </p:nvGrpSpPr>
        <p:grpSpPr>
          <a:xfrm>
            <a:off x="0" y="-17970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p>
              <a:pPr algn="ctr"/>
              <a:r>
                <a:rPr lang="en-US" altLang="zh-CN" sz="7200" b="1" dirty="0" smtClean="0">
                  <a:solidFill>
                    <a:schemeClr val="bg1"/>
                  </a:solidFill>
                  <a:latin typeface="Chiller" panose="04020404031007020602" charset="0"/>
                  <a:ea typeface="造字工房尚黑（非商用）常规体" charset="-122"/>
                  <a:cs typeface="Chiller" panose="04020404031007020602" charset="0"/>
                </a:rPr>
                <a:t>Listening</a:t>
              </a:r>
              <a:endParaRPr lang="en-US" altLang="zh-CN" sz="7200" b="1" dirty="0" smtClean="0">
                <a:solidFill>
                  <a:schemeClr val="bg1"/>
                </a:solidFill>
                <a:latin typeface="Chiller" panose="04020404031007020602" charset="0"/>
                <a:ea typeface="造字工房尚黑（非商用）常规体" charset="-122"/>
                <a:cs typeface="Chiller" panose="04020404031007020602" charset="0"/>
              </a:endParaRPr>
            </a:p>
          </p:txBody>
        </p:sp>
      </p:grpSp>
      <p:sp>
        <p:nvSpPr>
          <p:cNvPr id="5" name="文本框 4"/>
          <p:cNvSpPr txBox="1"/>
          <p:nvPr/>
        </p:nvSpPr>
        <p:spPr>
          <a:xfrm>
            <a:off x="3192780" y="128270"/>
            <a:ext cx="7791450" cy="583565"/>
          </a:xfrm>
          <a:prstGeom prst="rect">
            <a:avLst/>
          </a:prstGeom>
          <a:noFill/>
        </p:spPr>
        <p:txBody>
          <a:bodyPr wrap="square" rtlCol="0">
            <a:spAutoFit/>
          </a:bodyPr>
          <a:p>
            <a:pPr algn="l" fontAlgn="auto">
              <a:lnSpc>
                <a:spcPct val="100000"/>
              </a:lnSpc>
            </a:pPr>
            <a:r>
              <a:rPr lang="en-US" altLang="zh-CN" sz="3200" b="1" dirty="0">
                <a:solidFill>
                  <a:srgbClr val="00B05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b="1" dirty="0" smtClean="0">
                <a:solidFill>
                  <a:srgbClr val="00B050"/>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What should we </a:t>
            </a:r>
            <a:r>
              <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rPr>
              <a:t>pay attention to</a:t>
            </a: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a:t>
            </a:r>
            <a:endPar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endParaRPr>
          </a:p>
        </p:txBody>
      </p:sp>
      <p:sp>
        <p:nvSpPr>
          <p:cNvPr id="9" name="文本框 8"/>
          <p:cNvSpPr txBox="1"/>
          <p:nvPr/>
        </p:nvSpPr>
        <p:spPr>
          <a:xfrm>
            <a:off x="6177915" y="711835"/>
            <a:ext cx="7791450" cy="583565"/>
          </a:xfrm>
          <a:prstGeom prst="rect">
            <a:avLst/>
          </a:prstGeom>
          <a:noFill/>
        </p:spPr>
        <p:txBody>
          <a:bodyPr wrap="square" rtlCol="0">
            <a:spAutoFit/>
          </a:bodyPr>
          <a:p>
            <a:pPr algn="l" fontAlgn="auto">
              <a:lnSpc>
                <a:spcPct val="100000"/>
              </a:lnSpc>
            </a:pPr>
            <a:r>
              <a:rPr lang="en-US" altLang="zh-CN" sz="32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b="1"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It is </a:t>
            </a:r>
            <a:r>
              <a:rPr lang="en-US" altLang="zh-CN" sz="3200" b="1" dirty="0" smtClean="0">
                <a:solidFill>
                  <a:srgbClr val="C00000"/>
                </a:solidFill>
                <a:latin typeface="Comic Sans MS" panose="030F0702030302020204" charset="0"/>
                <a:ea typeface="微软雅黑" panose="020B0503020204020204" charset="-122"/>
                <a:cs typeface="Comic Sans MS" panose="030F0702030302020204" charset="0"/>
              </a:rPr>
              <a:t>up to </a:t>
            </a:r>
            <a:r>
              <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rPr>
              <a:t>the questions.</a:t>
            </a:r>
            <a:endParaRPr lang="en-US" altLang="zh-CN" sz="3200" b="1" dirty="0" smtClean="0">
              <a:solidFill>
                <a:schemeClr val="tx1"/>
              </a:solidFill>
              <a:latin typeface="Comic Sans MS" panose="030F0702030302020204" charset="0"/>
              <a:ea typeface="微软雅黑" panose="020B0503020204020204" charset="-122"/>
              <a:cs typeface="Comic Sans MS" panose="030F0702030302020204" charset="0"/>
            </a:endParaRPr>
          </a:p>
        </p:txBody>
      </p:sp>
      <p:sp>
        <p:nvSpPr>
          <p:cNvPr id="10" name="Rectangle 2"/>
          <p:cNvSpPr>
            <a:spLocks noChangeArrowheads="1"/>
          </p:cNvSpPr>
          <p:nvPr/>
        </p:nvSpPr>
        <p:spPr bwMode="auto">
          <a:xfrm>
            <a:off x="-15875" y="-84899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p>
            <a:endParaRPr lang="zh-CN" altLang="en-US"/>
          </a:p>
        </p:txBody>
      </p:sp>
      <p:pic>
        <p:nvPicPr>
          <p:cNvPr id="10242" name="Picture 8"/>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1115" y="946150"/>
            <a:ext cx="1220724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 Box 9"/>
          <p:cNvSpPr txBox="1">
            <a:spLocks noChangeArrowheads="1"/>
          </p:cNvSpPr>
          <p:nvPr>
            <p:custDataLst>
              <p:tags r:id="rId3"/>
            </p:custDataLst>
          </p:nvPr>
        </p:nvSpPr>
        <p:spPr bwMode="auto">
          <a:xfrm>
            <a:off x="8005445" y="2543810"/>
            <a:ext cx="18351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0000FF"/>
                </a:solidFill>
              </a:rPr>
              <a:t>number</a:t>
            </a:r>
            <a:endParaRPr lang="en-US" altLang="zh-CN" sz="2400" b="1">
              <a:solidFill>
                <a:srgbClr val="0000FF"/>
              </a:solidFill>
            </a:endParaRPr>
          </a:p>
        </p:txBody>
      </p:sp>
      <p:sp>
        <p:nvSpPr>
          <p:cNvPr id="54" name="Text Box 11"/>
          <p:cNvSpPr txBox="1">
            <a:spLocks noChangeArrowheads="1"/>
          </p:cNvSpPr>
          <p:nvPr>
            <p:custDataLst>
              <p:tags r:id="rId4"/>
            </p:custDataLst>
          </p:nvPr>
        </p:nvSpPr>
        <p:spPr bwMode="auto">
          <a:xfrm>
            <a:off x="8481695" y="3321050"/>
            <a:ext cx="13589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0000FF"/>
                </a:solidFill>
              </a:rPr>
              <a:t>place</a:t>
            </a:r>
            <a:endParaRPr lang="en-US" altLang="zh-CN" sz="2400" b="1">
              <a:solidFill>
                <a:srgbClr val="0000FF"/>
              </a:solidFill>
            </a:endParaRPr>
          </a:p>
        </p:txBody>
      </p:sp>
      <p:sp>
        <p:nvSpPr>
          <p:cNvPr id="55" name="Text Box 12"/>
          <p:cNvSpPr txBox="1">
            <a:spLocks noChangeArrowheads="1"/>
          </p:cNvSpPr>
          <p:nvPr>
            <p:custDataLst>
              <p:tags r:id="rId5"/>
            </p:custDataLst>
          </p:nvPr>
        </p:nvSpPr>
        <p:spPr bwMode="auto">
          <a:xfrm>
            <a:off x="7873365" y="3988435"/>
            <a:ext cx="209931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0000FF"/>
                </a:solidFill>
              </a:rPr>
              <a:t>activities</a:t>
            </a:r>
            <a:endParaRPr lang="en-US" altLang="zh-CN" sz="2400" b="1">
              <a:solidFill>
                <a:srgbClr val="0000FF"/>
              </a:solidFill>
            </a:endParaRPr>
          </a:p>
        </p:txBody>
      </p:sp>
      <p:sp>
        <p:nvSpPr>
          <p:cNvPr id="56" name="Text Box 13"/>
          <p:cNvSpPr txBox="1">
            <a:spLocks noChangeArrowheads="1"/>
          </p:cNvSpPr>
          <p:nvPr>
            <p:custDataLst>
              <p:tags r:id="rId6"/>
            </p:custDataLst>
          </p:nvPr>
        </p:nvSpPr>
        <p:spPr bwMode="auto">
          <a:xfrm>
            <a:off x="7873365" y="4835525"/>
            <a:ext cx="1143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0000FF"/>
                </a:solidFill>
              </a:rPr>
              <a:t>time</a:t>
            </a:r>
            <a:endParaRPr lang="en-US" altLang="zh-CN" sz="2400" b="1">
              <a:solidFill>
                <a:srgbClr val="0000FF"/>
              </a:solidFill>
            </a:endParaRPr>
          </a:p>
        </p:txBody>
      </p:sp>
      <p:sp>
        <p:nvSpPr>
          <p:cNvPr id="57" name="Text Box 14"/>
          <p:cNvSpPr txBox="1">
            <a:spLocks noChangeArrowheads="1"/>
          </p:cNvSpPr>
          <p:nvPr>
            <p:custDataLst>
              <p:tags r:id="rId7"/>
            </p:custDataLst>
          </p:nvPr>
        </p:nvSpPr>
        <p:spPr bwMode="auto">
          <a:xfrm>
            <a:off x="7873365" y="5480050"/>
            <a:ext cx="135826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0000FF"/>
                </a:solidFill>
              </a:rPr>
              <a:t>place</a:t>
            </a:r>
            <a:endParaRPr lang="en-US" altLang="zh-CN" sz="2400" b="1">
              <a:solidFill>
                <a:srgbClr val="0000FF"/>
              </a:solidFill>
            </a:endParaRPr>
          </a:p>
        </p:txBody>
      </p:sp>
      <p:sp>
        <p:nvSpPr>
          <p:cNvPr id="58" name="Text Box 15"/>
          <p:cNvSpPr txBox="1">
            <a:spLocks noChangeArrowheads="1"/>
          </p:cNvSpPr>
          <p:nvPr>
            <p:custDataLst>
              <p:tags r:id="rId8"/>
            </p:custDataLst>
          </p:nvPr>
        </p:nvSpPr>
        <p:spPr bwMode="auto">
          <a:xfrm>
            <a:off x="8005445" y="6177280"/>
            <a:ext cx="166941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a:solidFill>
                  <a:srgbClr val="0000FF"/>
                </a:solidFill>
              </a:rPr>
              <a:t>reason</a:t>
            </a:r>
            <a:endParaRPr lang="en-US" altLang="zh-CN" sz="2400" b="1">
              <a:solidFill>
                <a:srgbClr val="0000FF"/>
              </a:solidFill>
            </a:endParaRPr>
          </a:p>
        </p:txBody>
      </p:sp>
      <p:sp>
        <p:nvSpPr>
          <p:cNvPr id="65" name="椭圆 64"/>
          <p:cNvSpPr/>
          <p:nvPr>
            <p:custDataLst>
              <p:tags r:id="rId9"/>
            </p:custDataLst>
          </p:nvPr>
        </p:nvSpPr>
        <p:spPr>
          <a:xfrm>
            <a:off x="294640" y="2406650"/>
            <a:ext cx="1396365" cy="4292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66" name="椭圆 65"/>
          <p:cNvSpPr/>
          <p:nvPr>
            <p:custDataLst>
              <p:tags r:id="rId10"/>
            </p:custDataLst>
          </p:nvPr>
        </p:nvSpPr>
        <p:spPr>
          <a:xfrm>
            <a:off x="2274570" y="2368550"/>
            <a:ext cx="2470785" cy="5054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67" name="椭圆 66"/>
          <p:cNvSpPr/>
          <p:nvPr>
            <p:custDataLst>
              <p:tags r:id="rId11"/>
            </p:custDataLst>
          </p:nvPr>
        </p:nvSpPr>
        <p:spPr>
          <a:xfrm>
            <a:off x="220345" y="3176270"/>
            <a:ext cx="1102995" cy="5054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68" name="椭圆 67"/>
          <p:cNvSpPr/>
          <p:nvPr>
            <p:custDataLst>
              <p:tags r:id="rId12"/>
            </p:custDataLst>
          </p:nvPr>
        </p:nvSpPr>
        <p:spPr>
          <a:xfrm>
            <a:off x="220345" y="3928110"/>
            <a:ext cx="893445" cy="36258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69" name="椭圆 68"/>
          <p:cNvSpPr/>
          <p:nvPr>
            <p:custDataLst>
              <p:tags r:id="rId13"/>
            </p:custDataLst>
          </p:nvPr>
        </p:nvSpPr>
        <p:spPr>
          <a:xfrm>
            <a:off x="220345" y="4757420"/>
            <a:ext cx="1102995" cy="3619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70" name="椭圆 69"/>
          <p:cNvSpPr/>
          <p:nvPr>
            <p:custDataLst>
              <p:tags r:id="rId14"/>
            </p:custDataLst>
          </p:nvPr>
        </p:nvSpPr>
        <p:spPr>
          <a:xfrm>
            <a:off x="354965" y="5495925"/>
            <a:ext cx="1718310" cy="42926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71" name="椭圆 70"/>
          <p:cNvSpPr/>
          <p:nvPr>
            <p:custDataLst>
              <p:tags r:id="rId15"/>
            </p:custDataLst>
          </p:nvPr>
        </p:nvSpPr>
        <p:spPr>
          <a:xfrm>
            <a:off x="4937125" y="4011930"/>
            <a:ext cx="612775" cy="41402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sp>
        <p:nvSpPr>
          <p:cNvPr id="72" name="椭圆 71"/>
          <p:cNvSpPr/>
          <p:nvPr>
            <p:custDataLst>
              <p:tags r:id="rId16"/>
            </p:custDataLst>
          </p:nvPr>
        </p:nvSpPr>
        <p:spPr>
          <a:xfrm>
            <a:off x="220345" y="6275705"/>
            <a:ext cx="1664970" cy="3619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solidFill>
                <a:srgbClr val="FF0000"/>
              </a:solidFill>
            </a:endParaRPr>
          </a:p>
        </p:txBody>
      </p:sp>
      <p:pic>
        <p:nvPicPr>
          <p:cNvPr id="75" name="Listening and speaking 3">
            <a:hlinkClick r:id="" action="ppaction://media"/>
          </p:cNvPr>
          <p:cNvPicPr/>
          <p:nvPr>
            <a:audioFile r:link="rId17"/>
            <p:extLst>
              <p:ext uri="{DAA4B4D4-6D71-4841-9C94-3DE7FCFB9230}">
                <p14:media xmlns:p14="http://schemas.microsoft.com/office/powerpoint/2010/main" r:embed="rId18"/>
              </p:ext>
            </p:extLst>
          </p:nvPr>
        </p:nvPicPr>
        <p:blipFill>
          <a:blip r:embed="rId19"/>
          <a:stretch>
            <a:fillRect/>
          </a:stretch>
        </p:blipFill>
        <p:spPr>
          <a:xfrm>
            <a:off x="11285220" y="92710"/>
            <a:ext cx="619125" cy="619125"/>
          </a:xfrm>
          <a:prstGeom prst="rect">
            <a:avLst/>
          </a:prstGeom>
        </p:spPr>
      </p:pic>
      <p:grpSp>
        <p:nvGrpSpPr>
          <p:cNvPr id="4" name="组合 3"/>
          <p:cNvGrpSpPr/>
          <p:nvPr/>
        </p:nvGrpSpPr>
        <p:grpSpPr>
          <a:xfrm>
            <a:off x="99060" y="1557655"/>
            <a:ext cx="12175490" cy="1463040"/>
            <a:chOff x="156" y="2453"/>
            <a:chExt cx="19174" cy="2304"/>
          </a:xfrm>
        </p:grpSpPr>
        <p:sp>
          <p:nvSpPr>
            <p:cNvPr id="2" name="圆角矩形 1"/>
            <p:cNvSpPr/>
            <p:nvPr/>
          </p:nvSpPr>
          <p:spPr>
            <a:xfrm>
              <a:off x="156" y="2453"/>
              <a:ext cx="18888" cy="2305"/>
            </a:xfrm>
            <a:prstGeom prst="roundRect">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11010" y="3001"/>
              <a:ext cx="8321" cy="1210"/>
            </a:xfrm>
            <a:prstGeom prst="rect">
              <a:avLst/>
            </a:prstGeom>
            <a:noFill/>
          </p:spPr>
          <p:txBody>
            <a:bodyPr wrap="square" rtlCol="0">
              <a:spAutoFit/>
            </a:bodyPr>
            <a:p>
              <a:r>
                <a:rPr lang="en-US" sz="4400" b="1">
                  <a:latin typeface="Comic Sans MS" panose="030F0702030302020204" charset="0"/>
                  <a:cs typeface="Comic Sans MS" panose="030F0702030302020204" charset="0"/>
                </a:rPr>
                <a:t>News Report 1</a:t>
              </a:r>
              <a:endParaRPr lang="en-US" sz="4400" b="1">
                <a:latin typeface="Comic Sans MS" panose="030F0702030302020204" charset="0"/>
                <a:cs typeface="Comic Sans MS" panose="030F0702030302020204" charset="0"/>
              </a:endParaRPr>
            </a:p>
          </p:txBody>
        </p:sp>
      </p:grpSp>
      <p:grpSp>
        <p:nvGrpSpPr>
          <p:cNvPr id="7" name="组合 6"/>
          <p:cNvGrpSpPr/>
          <p:nvPr/>
        </p:nvGrpSpPr>
        <p:grpSpPr>
          <a:xfrm>
            <a:off x="75565" y="3125470"/>
            <a:ext cx="12176125" cy="1463675"/>
            <a:chOff x="156" y="2453"/>
            <a:chExt cx="19175" cy="2305"/>
          </a:xfrm>
        </p:grpSpPr>
        <p:sp>
          <p:nvSpPr>
            <p:cNvPr id="8" name="圆角矩形 7"/>
            <p:cNvSpPr/>
            <p:nvPr/>
          </p:nvSpPr>
          <p:spPr>
            <a:xfrm>
              <a:off x="156" y="2453"/>
              <a:ext cx="18888" cy="2305"/>
            </a:xfrm>
            <a:prstGeom prst="roundRect">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11010" y="3001"/>
              <a:ext cx="8321" cy="1210"/>
            </a:xfrm>
            <a:prstGeom prst="rect">
              <a:avLst/>
            </a:prstGeom>
            <a:noFill/>
          </p:spPr>
          <p:txBody>
            <a:bodyPr wrap="square" rtlCol="0">
              <a:spAutoFit/>
            </a:bodyPr>
            <a:p>
              <a:r>
                <a:rPr lang="en-US" sz="4400" b="1">
                  <a:latin typeface="Comic Sans MS" panose="030F0702030302020204" charset="0"/>
                  <a:cs typeface="Comic Sans MS" panose="030F0702030302020204" charset="0"/>
                </a:rPr>
                <a:t>News Report 2</a:t>
              </a:r>
              <a:endParaRPr lang="en-US" sz="4400" b="1">
                <a:latin typeface="Comic Sans MS" panose="030F0702030302020204" charset="0"/>
                <a:cs typeface="Comic Sans MS" panose="030F0702030302020204" charset="0"/>
              </a:endParaRPr>
            </a:p>
          </p:txBody>
        </p:sp>
      </p:grpSp>
      <p:grpSp>
        <p:nvGrpSpPr>
          <p:cNvPr id="15" name="组合 14"/>
          <p:cNvGrpSpPr/>
          <p:nvPr/>
        </p:nvGrpSpPr>
        <p:grpSpPr>
          <a:xfrm>
            <a:off x="99060" y="4589134"/>
            <a:ext cx="12473305" cy="706766"/>
            <a:chOff x="156" y="2310"/>
            <a:chExt cx="19643" cy="2448"/>
          </a:xfrm>
        </p:grpSpPr>
        <p:sp>
          <p:nvSpPr>
            <p:cNvPr id="16" name="圆角矩形 15"/>
            <p:cNvSpPr/>
            <p:nvPr/>
          </p:nvSpPr>
          <p:spPr>
            <a:xfrm>
              <a:off x="156" y="2453"/>
              <a:ext cx="18888" cy="2305"/>
            </a:xfrm>
            <a:prstGeom prst="roundRect">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11478" y="2310"/>
              <a:ext cx="8321" cy="2448"/>
            </a:xfrm>
            <a:prstGeom prst="rect">
              <a:avLst/>
            </a:prstGeom>
            <a:noFill/>
          </p:spPr>
          <p:txBody>
            <a:bodyPr wrap="square" rtlCol="0">
              <a:spAutoFit/>
            </a:bodyPr>
            <a:p>
              <a:r>
                <a:rPr lang="en-US" sz="4000" b="1">
                  <a:latin typeface="Comic Sans MS" panose="030F0702030302020204" charset="0"/>
                  <a:cs typeface="Comic Sans MS" panose="030F0702030302020204" charset="0"/>
                </a:rPr>
                <a:t>News Report 3</a:t>
              </a:r>
              <a:endParaRPr lang="en-US" sz="4000" b="1">
                <a:latin typeface="Comic Sans MS" panose="030F0702030302020204" charset="0"/>
                <a:cs typeface="Comic Sans MS" panose="030F0702030302020204" charset="0"/>
              </a:endParaRPr>
            </a:p>
          </p:txBody>
        </p:sp>
      </p:grpSp>
      <p:grpSp>
        <p:nvGrpSpPr>
          <p:cNvPr id="18" name="组合 17"/>
          <p:cNvGrpSpPr/>
          <p:nvPr/>
        </p:nvGrpSpPr>
        <p:grpSpPr>
          <a:xfrm>
            <a:off x="15875" y="5394325"/>
            <a:ext cx="12258675" cy="1463675"/>
            <a:chOff x="156" y="2453"/>
            <a:chExt cx="19175" cy="2305"/>
          </a:xfrm>
        </p:grpSpPr>
        <p:sp>
          <p:nvSpPr>
            <p:cNvPr id="19" name="圆角矩形 18"/>
            <p:cNvSpPr/>
            <p:nvPr/>
          </p:nvSpPr>
          <p:spPr>
            <a:xfrm>
              <a:off x="156" y="2453"/>
              <a:ext cx="18888" cy="2305"/>
            </a:xfrm>
            <a:prstGeom prst="roundRect">
              <a:avLst/>
            </a:prstGeom>
            <a:solidFill>
              <a:schemeClr val="bg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1010" y="3001"/>
              <a:ext cx="8321" cy="1210"/>
            </a:xfrm>
            <a:prstGeom prst="rect">
              <a:avLst/>
            </a:prstGeom>
            <a:noFill/>
          </p:spPr>
          <p:txBody>
            <a:bodyPr wrap="square" rtlCol="0">
              <a:spAutoFit/>
            </a:bodyPr>
            <a:p>
              <a:r>
                <a:rPr lang="en-US" sz="4400" b="1">
                  <a:latin typeface="Comic Sans MS" panose="030F0702030302020204" charset="0"/>
                  <a:cs typeface="Comic Sans MS" panose="030F0702030302020204" charset="0"/>
                </a:rPr>
                <a:t>News Report 4</a:t>
              </a:r>
              <a:endParaRPr lang="en-US" sz="4400" b="1">
                <a:latin typeface="Comic Sans MS" panose="030F0702030302020204" charset="0"/>
                <a:cs typeface="Comic Sans MS" panose="030F0702030302020204" charset="0"/>
              </a:endParaRPr>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2"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anim calcmode="lin" valueType="num">
                                      <p:cBhvr>
                                        <p:cTn id="22" dur="500" fill="hold"/>
                                        <p:tgtEl>
                                          <p:spTgt spid="25"/>
                                        </p:tgtEl>
                                        <p:attrNameLst>
                                          <p:attrName>ppt_x</p:attrName>
                                        </p:attrNameLst>
                                      </p:cBhvr>
                                      <p:tavLst>
                                        <p:tav tm="0">
                                          <p:val>
                                            <p:strVal val="#ppt_x"/>
                                          </p:val>
                                        </p:tav>
                                        <p:tav tm="100000">
                                          <p:val>
                                            <p:strVal val="#ppt_x"/>
                                          </p:val>
                                        </p:tav>
                                      </p:tavLst>
                                    </p:anim>
                                    <p:anim calcmode="lin" valueType="num">
                                      <p:cBhvr>
                                        <p:cTn id="2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3" nodeType="clickEffect">
                                  <p:stCondLst>
                                    <p:cond delay="0"/>
                                  </p:stCondLst>
                                  <p:childTnLst>
                                    <p:anim calcmode="lin" valueType="num">
                                      <p:cBhvr additive="base">
                                        <p:cTn id="27" dur="500"/>
                                        <p:tgtEl>
                                          <p:spTgt spid="25"/>
                                        </p:tgtEl>
                                        <p:attrNameLst>
                                          <p:attrName>ppt_x</p:attrName>
                                        </p:attrNameLst>
                                      </p:cBhvr>
                                      <p:tavLst>
                                        <p:tav tm="0">
                                          <p:val>
                                            <p:strVal val="ppt_x"/>
                                          </p:val>
                                        </p:tav>
                                        <p:tav tm="100000">
                                          <p:val>
                                            <p:strVal val="ppt_x"/>
                                          </p:val>
                                        </p:tav>
                                      </p:tavLst>
                                    </p:anim>
                                    <p:anim calcmode="lin" valueType="num">
                                      <p:cBhvr additive="base">
                                        <p:cTn id="28" dur="500"/>
                                        <p:tgtEl>
                                          <p:spTgt spid="25"/>
                                        </p:tgtEl>
                                        <p:attrNameLst>
                                          <p:attrName>ppt_y</p:attrName>
                                        </p:attrNameLst>
                                      </p:cBhvr>
                                      <p:tavLst>
                                        <p:tav tm="0">
                                          <p:val>
                                            <p:strVal val="ppt_y"/>
                                          </p:val>
                                        </p:tav>
                                        <p:tav tm="100000">
                                          <p:val>
                                            <p:strVal val="1+ppt_h/2"/>
                                          </p:val>
                                        </p:tav>
                                      </p:tavLst>
                                    </p:anim>
                                    <p:set>
                                      <p:cBhvr>
                                        <p:cTn id="29" dur="1" fill="hold">
                                          <p:stCondLst>
                                            <p:cond delay="499"/>
                                          </p:stCondLst>
                                        </p:cTn>
                                        <p:tgtEl>
                                          <p:spTgt spid="25"/>
                                        </p:tgtEl>
                                        <p:attrNameLst>
                                          <p:attrName>style.visibility</p:attrName>
                                        </p:attrNameLst>
                                      </p:cBhvr>
                                      <p:to>
                                        <p:strVal val="hidden"/>
                                      </p:to>
                                    </p:set>
                                  </p:childTnLst>
                                </p:cTn>
                              </p:par>
                              <p:par>
                                <p:cTn id="30" presetID="2" presetClass="exit" presetSubtype="4" fill="hold" grpId="3"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par>
                                <p:cTn id="34" presetID="2" presetClass="exit" presetSubtype="4" fill="hold" grpId="3" nodeType="with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0242"/>
                                        </p:tgtEl>
                                        <p:attrNameLst>
                                          <p:attrName>style.visibility</p:attrName>
                                        </p:attrNameLst>
                                      </p:cBhvr>
                                      <p:to>
                                        <p:strVal val="visible"/>
                                      </p:to>
                                    </p:set>
                                    <p:animEffect transition="in" filter="randombar(horizontal)">
                                      <p:cBhvr>
                                        <p:cTn id="42" dur="500"/>
                                        <p:tgtEl>
                                          <p:spTgt spid="1024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2"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3"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5"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6"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3"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7"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8"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4"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9" nodeType="click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5"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par>
                          <p:cTn id="99" fill="hold">
                            <p:stCondLst>
                              <p:cond delay="0"/>
                            </p:stCondLst>
                            <p:childTnLst>
                              <p:par>
                                <p:cTn id="100" presetID="1" presetClass="mediacall" presetSubtype="0" fill="hold" nodeType="afterEffect">
                                  <p:stCondLst>
                                    <p:cond delay="0"/>
                                  </p:stCondLst>
                                  <p:childTnLst>
                                    <p:cmd type="call" cmd="playFrom(0.0)">
                                      <p:cBhvr additive="base">
                                        <p:cTn id="101" dur="144039" fill="hold"/>
                                        <p:tgtEl>
                                          <p:spTgt spid="75"/>
                                        </p:tgtEl>
                                      </p:cBhvr>
                                    </p:cmd>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wipe(down)">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down)">
                                      <p:cBhvr>
                                        <p:cTn id="111" dur="500"/>
                                        <p:tgtEl>
                                          <p:spTgt spid="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wipe(down)">
                                      <p:cBhvr>
                                        <p:cTn id="116" dur="5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wipe(down)">
                                      <p:cBhvr>
                                        <p:cTn id="1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2" fill="hold" display="1">
                  <p:stCondLst>
                    <p:cond delay="indefinite"/>
                  </p:stCondLst>
                  <p:endCondLst>
                    <p:cond evt="onNext">
                      <p:tgtEl>
                        <p:sldTgt/>
                      </p:tgtEl>
                    </p:cond>
                    <p:cond evt="onPrev">
                      <p:tgtEl>
                        <p:sldTgt/>
                      </p:tgtEl>
                    </p:cond>
                    <p:cond evt="onStopAudio">
                      <p:tgtEl>
                        <p:sldTgt/>
                      </p:tgtEl>
                    </p:cond>
                  </p:endCondLst>
                </p:cTn>
                <p:tgtEl>
                  <p:spTgt spid="75"/>
                </p:tgtEl>
              </p:cMediaNode>
            </p:audio>
          </p:childTnLst>
        </p:cTn>
      </p:par>
    </p:tnLst>
    <p:bldLst>
      <p:bldP spid="25" grpId="0"/>
      <p:bldP spid="25" grpId="1"/>
      <p:bldP spid="25" grpId="2"/>
      <p:bldP spid="5" grpId="0"/>
      <p:bldP spid="5" grpId="1"/>
      <p:bldP spid="5" grpId="2"/>
      <p:bldP spid="9" grpId="0"/>
      <p:bldP spid="9" grpId="1"/>
      <p:bldP spid="9" grpId="2"/>
      <p:bldP spid="25" grpId="3"/>
      <p:bldP spid="9" grpId="3"/>
      <p:bldP spid="5" grpId="3"/>
      <p:bldP spid="53" grpId="0" bldLvl="0" animBg="1"/>
      <p:bldP spid="54" grpId="1" bldLvl="0" animBg="1"/>
      <p:bldP spid="55" grpId="2" bldLvl="0" animBg="1"/>
      <p:bldP spid="56" grpId="3" bldLvl="0" animBg="1"/>
      <p:bldP spid="57" grpId="4" bldLvl="0" animBg="1"/>
      <p:bldP spid="58" grpId="5" bldLvl="0" animBg="1"/>
      <p:bldP spid="65" grpId="12" bldLvl="0" animBg="1"/>
      <p:bldP spid="66" grpId="13" bldLvl="0" animBg="1"/>
      <p:bldP spid="67" grpId="14" bldLvl="0" animBg="1"/>
      <p:bldP spid="68" grpId="15" bldLvl="0" animBg="1"/>
      <p:bldP spid="69" grpId="16" bldLvl="0" animBg="1"/>
      <p:bldP spid="70" grpId="17" bldLvl="0" animBg="1"/>
      <p:bldP spid="71" grpId="18" bldLvl="0" animBg="1"/>
      <p:bldP spid="72" grpId="19" bldLvl="0" animBg="1"/>
    </p:bldLst>
  </p:timing>
</p:sld>
</file>

<file path=ppt/tags/tag1.xml><?xml version="1.0" encoding="utf-8"?>
<p:tagLst xmlns:p="http://schemas.openxmlformats.org/presentationml/2006/main">
  <p:tag name="AS_UNIQUEID" val="1000"/>
</p:tagLst>
</file>

<file path=ppt/tags/tag10.xml><?xml version="1.0" encoding="utf-8"?>
<p:tagLst xmlns:p="http://schemas.openxmlformats.org/presentationml/2006/main">
  <p:tag name="AS_UNIQUEID" val="1137"/>
</p:tagLst>
</file>

<file path=ppt/tags/tag11.xml><?xml version="1.0" encoding="utf-8"?>
<p:tagLst xmlns:p="http://schemas.openxmlformats.org/presentationml/2006/main">
  <p:tag name="AS_UNIQUEID" val="1138"/>
</p:tagLst>
</file>

<file path=ppt/tags/tag12.xml><?xml version="1.0" encoding="utf-8"?>
<p:tagLst xmlns:p="http://schemas.openxmlformats.org/presentationml/2006/main">
  <p:tag name="AS_UNIQUEID" val="1139"/>
</p:tagLst>
</file>

<file path=ppt/tags/tag13.xml><?xml version="1.0" encoding="utf-8"?>
<p:tagLst xmlns:p="http://schemas.openxmlformats.org/presentationml/2006/main">
  <p:tag name="AS_UNIQUEID" val="1140"/>
</p:tagLst>
</file>

<file path=ppt/tags/tag14.xml><?xml version="1.0" encoding="utf-8"?>
<p:tagLst xmlns:p="http://schemas.openxmlformats.org/presentationml/2006/main">
  <p:tag name="AS_UNIQUEID" val="1141"/>
</p:tagLst>
</file>

<file path=ppt/tags/tag15.xml><?xml version="1.0" encoding="utf-8"?>
<p:tagLst xmlns:p="http://schemas.openxmlformats.org/presentationml/2006/main">
  <p:tag name="AS_UNIQUEID" val="1142"/>
</p:tagLst>
</file>

<file path=ppt/tags/tag16.xml><?xml version="1.0" encoding="utf-8"?>
<p:tagLst xmlns:p="http://schemas.openxmlformats.org/presentationml/2006/main">
  <p:tag name="AS_UNIQUEID" val="1149"/>
</p:tagLst>
</file>

<file path=ppt/tags/tag17.xml><?xml version="1.0" encoding="utf-8"?>
<p:tagLst xmlns:p="http://schemas.openxmlformats.org/presentationml/2006/main">
  <p:tag name="AS_UNIQUEID" val="1150"/>
</p:tagLst>
</file>

<file path=ppt/tags/tag18.xml><?xml version="1.0" encoding="utf-8"?>
<p:tagLst xmlns:p="http://schemas.openxmlformats.org/presentationml/2006/main">
  <p:tag name="AS_UNIQUEID" val="1151"/>
</p:tagLst>
</file>

<file path=ppt/tags/tag19.xml><?xml version="1.0" encoding="utf-8"?>
<p:tagLst xmlns:p="http://schemas.openxmlformats.org/presentationml/2006/main">
  <p:tag name="AS_UNIQUEID" val="1152"/>
</p:tagLst>
</file>

<file path=ppt/tags/tag2.xml><?xml version="1.0" encoding="utf-8"?>
<p:tagLst xmlns:p="http://schemas.openxmlformats.org/presentationml/2006/main">
  <p:tag name="KSO_WM_MEDIACOVER_FLAG" val="1"/>
  <p:tag name="KSO_WM_UNIT_MEDIACOVER_BTN_STATE" val="1"/>
  <p:tag name="KSO_WM_UNIT_MEDIACOVER_BTNRECT" val="6841*2956*716*71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0.xml><?xml version="1.0" encoding="utf-8"?>
<p:tagLst xmlns:p="http://schemas.openxmlformats.org/presentationml/2006/main">
  <p:tag name="AS_UNIQUEID" val="1153"/>
</p:tagLst>
</file>

<file path=ppt/tags/tag21.xml><?xml version="1.0" encoding="utf-8"?>
<p:tagLst xmlns:p="http://schemas.openxmlformats.org/presentationml/2006/main">
  <p:tag name="AS_UNIQUEID" val="1154"/>
</p:tagLst>
</file>

<file path=ppt/tags/tag22.xml><?xml version="1.0" encoding="utf-8"?>
<p:tagLst xmlns:p="http://schemas.openxmlformats.org/presentationml/2006/main">
  <p:tag name="AS_UNIQUEID" val="1155"/>
</p:tagLst>
</file>

<file path=ppt/tags/tag23.xml><?xml version="1.0" encoding="utf-8"?>
<p:tagLst xmlns:p="http://schemas.openxmlformats.org/presentationml/2006/main">
  <p:tag name="AS_UNIQUEID" val="1156"/>
</p:tagLst>
</file>

<file path=ppt/tags/tag24.xml><?xml version="1.0" encoding="utf-8"?>
<p:tagLst xmlns:p="http://schemas.openxmlformats.org/presentationml/2006/main">
  <p:tag name="AS_UNIQUEID" val="1149"/>
</p:tagLst>
</file>

<file path=ppt/tags/tag25.xml><?xml version="1.0" encoding="utf-8"?>
<p:tagLst xmlns:p="http://schemas.openxmlformats.org/presentationml/2006/main">
  <p:tag name="AS_UNIQUEID" val="1149"/>
</p:tagLst>
</file>

<file path=ppt/tags/tag26.xml><?xml version="1.0" encoding="utf-8"?>
<p:tagLst xmlns:p="http://schemas.openxmlformats.org/presentationml/2006/main">
  <p:tag name="AS_UNIQUEID" val="1149"/>
</p:tagLst>
</file>

<file path=ppt/tags/tag27.xml><?xml version="1.0" encoding="utf-8"?>
<p:tagLst xmlns:p="http://schemas.openxmlformats.org/presentationml/2006/main">
  <p:tag name="AS_UNIQUEID" val="1149"/>
</p:tagLst>
</file>

<file path=ppt/tags/tag28.xml><?xml version="1.0" encoding="utf-8"?>
<p:tagLst xmlns:p="http://schemas.openxmlformats.org/presentationml/2006/main">
  <p:tag name="AS_UNIQUEID" val="1149"/>
</p:tagLst>
</file>

<file path=ppt/tags/tag29.xml><?xml version="1.0" encoding="utf-8"?>
<p:tagLst xmlns:p="http://schemas.openxmlformats.org/presentationml/2006/main">
  <p:tag name="AS_UNIQUEID" val="1149"/>
</p:tagLst>
</file>

<file path=ppt/tags/tag3.xml><?xml version="1.0" encoding="utf-8"?>
<p:tagLst xmlns:p="http://schemas.openxmlformats.org/presentationml/2006/main">
  <p:tag name="KSO_WM_UNIT_PLACING_PICTURE_USER_VIEWPORT" val="{&quot;height&quot;:2653.2283464566931,&quot;width&quot;:4008.1889763779527}"/>
</p:tagLst>
</file>

<file path=ppt/tags/tag30.xml><?xml version="1.0" encoding="utf-8"?>
<p:tagLst xmlns:p="http://schemas.openxmlformats.org/presentationml/2006/main">
  <p:tag name="AS_UNIQUEID" val="1149"/>
</p:tagLst>
</file>

<file path=ppt/tags/tag31.xml><?xml version="1.0" encoding="utf-8"?>
<p:tagLst xmlns:p="http://schemas.openxmlformats.org/presentationml/2006/main">
  <p:tag name="AS_UNIQUEID" val="1149"/>
</p:tagLst>
</file>

<file path=ppt/tags/tag4.xml><?xml version="1.0" encoding="utf-8"?>
<p:tagLst xmlns:p="http://schemas.openxmlformats.org/presentationml/2006/main">
  <p:tag name="KSO_WM_UNIT_PLACING_PICTURE_USER_VIEWPORT" val="{&quot;height&quot;:2653.2283464566931,&quot;width&quot;:4008.1889763779527}"/>
</p:tagLst>
</file>

<file path=ppt/tags/tag5.xml><?xml version="1.0" encoding="utf-8"?>
<p:tagLst xmlns:p="http://schemas.openxmlformats.org/presentationml/2006/main">
  <p:tag name="KSO_WM_UNIT_PLACING_PICTURE_USER_VIEWPORT" val="{&quot;height&quot;:2653.2283464566931,&quot;width&quot;:4008.1889763779527}"/>
</p:tagLst>
</file>

<file path=ppt/tags/tag6.xml><?xml version="1.0" encoding="utf-8"?>
<p:tagLst xmlns:p="http://schemas.openxmlformats.org/presentationml/2006/main">
  <p:tag name="KSO_WM_UNIT_PLACING_PICTURE_USER_VIEWPORT" val="{&quot;height&quot;:2653.2283464566931,&quot;width&quot;:4008.1889763779527}"/>
</p:tagLst>
</file>

<file path=ppt/tags/tag7.xml><?xml version="1.0" encoding="utf-8"?>
<p:tagLst xmlns:p="http://schemas.openxmlformats.org/presentationml/2006/main">
  <p:tag name="KSO_WM_UNIT_PLACING_PICTURE_USER_VIEWPORT" val="{&quot;height&quot;:2653.2283464566931,&quot;width&quot;:4008.1889763779527}"/>
</p:tagLst>
</file>

<file path=ppt/tags/tag8.xml><?xml version="1.0" encoding="utf-8"?>
<p:tagLst xmlns:p="http://schemas.openxmlformats.org/presentationml/2006/main">
  <p:tag name="KSO_WM_UNIT_PLACING_PICTURE_USER_VIEWPORT" val="{&quot;height&quot;:2653.807874015748,&quot;width&quot;:4006.0661417322835}"/>
</p:tagLst>
</file>

<file path=ppt/tags/tag9.xml><?xml version="1.0" encoding="utf-8"?>
<p:tagLst xmlns:p="http://schemas.openxmlformats.org/presentationml/2006/main">
  <p:tag name="AS_UNIQUEID" val="1136"/>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6339</Words>
  <Application>WPS 演示</Application>
  <PresentationFormat>自定义</PresentationFormat>
  <Paragraphs>319</Paragraphs>
  <Slides>17</Slides>
  <Notes>22</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17</vt:i4>
      </vt:variant>
    </vt:vector>
  </HeadingPairs>
  <TitlesOfParts>
    <vt:vector size="39" baseType="lpstr">
      <vt:lpstr>Arial</vt:lpstr>
      <vt:lpstr>宋体</vt:lpstr>
      <vt:lpstr>Wingdings</vt:lpstr>
      <vt:lpstr>微软雅黑</vt:lpstr>
      <vt:lpstr>Times New Roman</vt:lpstr>
      <vt:lpstr>Bodoni MT Black</vt:lpstr>
      <vt:lpstr>造字工房尚黑（非商用）常规体</vt:lpstr>
      <vt:lpstr>黑体</vt:lpstr>
      <vt:lpstr>Chiller</vt:lpstr>
      <vt:lpstr>华文细黑</vt:lpstr>
      <vt:lpstr>Courier New</vt:lpstr>
      <vt:lpstr>Book Antiqua</vt:lpstr>
      <vt:lpstr>Comic Sans MS</vt:lpstr>
      <vt:lpstr>楷体</vt:lpstr>
      <vt:lpstr>等线</vt:lpstr>
      <vt:lpstr>Calibri</vt:lpstr>
      <vt:lpstr>Arial Unicode MS</vt:lpstr>
      <vt:lpstr>Calibri Light</vt:lpstr>
      <vt:lpstr>HelveticaNeue</vt:lpstr>
      <vt:lpstr>NumberOnly</vt:lpstr>
      <vt:lpstr>华文新魏</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清新自然</dc:title>
  <dc:creator>第一PPT</dc:creator>
  <cp:keywords>www.1ppt.com</cp:keywords>
  <dc:description>www.1ppt.com</dc:description>
  <cp:lastModifiedBy>南山有谷堆</cp:lastModifiedBy>
  <cp:revision>84</cp:revision>
  <dcterms:created xsi:type="dcterms:W3CDTF">2017-07-04T12:53:00Z</dcterms:created>
  <dcterms:modified xsi:type="dcterms:W3CDTF">2020-11-19T07:59:41Z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