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36" r:id="rId3"/>
    <p:sldId id="269" r:id="rId4"/>
    <p:sldId id="257" r:id="rId5"/>
    <p:sldId id="314" r:id="rId6"/>
    <p:sldId id="326" r:id="rId7"/>
    <p:sldId id="327" r:id="rId8"/>
    <p:sldId id="330" r:id="rId9"/>
    <p:sldId id="328" r:id="rId10"/>
    <p:sldId id="309" r:id="rId11"/>
    <p:sldId id="329" r:id="rId12"/>
    <p:sldId id="333" r:id="rId13"/>
    <p:sldId id="278" r:id="rId14"/>
  </p:sldIdLst>
  <p:sldSz cx="9144000" cy="6858000" type="screen4x3"/>
  <p:notesSz cx="6808470" cy="99421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37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8F18A-5E0C-4031-8311-702CC8D8FE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0879" y="4722694"/>
            <a:ext cx="54470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0475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6737" y="9443662"/>
            <a:ext cx="2950475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8D256-CF55-4B52-B034-DD737F302D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358606" y="146685"/>
            <a:ext cx="3676650" cy="11901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571500" y="1792129"/>
            <a:ext cx="4903946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3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446" y="2562701"/>
            <a:ext cx="25193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5483543" y="2069783"/>
            <a:ext cx="2702719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latin typeface="华文新魏" panose="02010800040101010101" pitchFamily="2" charset="-122"/>
              </a:rPr>
              <a:t>知识产权声明</a:t>
            </a:r>
            <a:endParaRPr lang="zh-CN" altLang="en-US" sz="3000" b="1">
              <a:latin typeface="华文新魏" panose="02010800040101010101" pitchFamily="2" charset="-122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58606" y="146685"/>
            <a:ext cx="3676650" cy="119014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0034" y="1928802"/>
            <a:ext cx="8286808" cy="46434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zh-CN" sz="4000" dirty="0" smtClean="0"/>
              <a:t>What does Scrooge do after he wakes up on Christmas Day?</a:t>
            </a:r>
            <a:endParaRPr lang="zh-CN" altLang="en-US" sz="4000" dirty="0"/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142844" y="0"/>
            <a:ext cx="3257512" cy="64633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atura MT Script Capitals" panose="03020802060602070202" pitchFamily="66" charset="0"/>
                <a:ea typeface="+mj-ea"/>
                <a:cs typeface="+mj-cs"/>
              </a:rPr>
              <a:t>inferring (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atura MT Script Capitals" panose="03020802060602070202" pitchFamily="66" charset="0"/>
                <a:ea typeface="+mj-ea"/>
                <a:cs typeface="+mj-cs"/>
              </a:rPr>
              <a:t>推断）</a:t>
            </a: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atura MT Script Capitals" panose="03020802060602070202" pitchFamily="66" charset="0"/>
              <a:ea typeface="+mj-ea"/>
              <a:cs typeface="+mj-cs"/>
            </a:endParaRPr>
          </a:p>
        </p:txBody>
      </p:sp>
      <p:sp>
        <p:nvSpPr>
          <p:cNvPr id="4" name="WordArt 3"/>
          <p:cNvSpPr>
            <a:spLocks noChangeArrowheads="1" noChangeShapeType="1"/>
          </p:cNvSpPr>
          <p:nvPr/>
        </p:nvSpPr>
        <p:spPr bwMode="auto">
          <a:xfrm>
            <a:off x="4429124" y="0"/>
            <a:ext cx="3281363" cy="6635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3600" b="1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Group Work</a:t>
            </a:r>
            <a:endParaRPr lang="zh-CN" altLang="en-US" sz="3600" b="1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2910" y="2136339"/>
            <a:ext cx="81439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         He went to church, and </a:t>
            </a:r>
            <a:r>
              <a:rPr lang="en-US" sz="3200" dirty="0" smtClean="0">
                <a:solidFill>
                  <a:srgbClr val="FF0000"/>
                </a:solidFill>
              </a:rPr>
              <a:t>walked about </a:t>
            </a:r>
            <a:r>
              <a:rPr lang="en-US" sz="3200" dirty="0" smtClean="0"/>
              <a:t>the streets, and watched the people hurrying to and fro(</a:t>
            </a:r>
            <a:r>
              <a:rPr lang="zh-CN" altLang="en-US" sz="3200" dirty="0" smtClean="0"/>
              <a:t>匆忙来回</a:t>
            </a:r>
            <a:r>
              <a:rPr lang="en-US" altLang="zh-CN" sz="3200" dirty="0" smtClean="0"/>
              <a:t>)</a:t>
            </a:r>
            <a:r>
              <a:rPr lang="en-US" sz="3200" dirty="0" smtClean="0"/>
              <a:t>, and </a:t>
            </a:r>
            <a:r>
              <a:rPr lang="en-US" sz="3200" dirty="0" smtClean="0">
                <a:solidFill>
                  <a:srgbClr val="FF0000"/>
                </a:solidFill>
              </a:rPr>
              <a:t>patted</a:t>
            </a:r>
            <a:r>
              <a:rPr lang="en-US" sz="3200" dirty="0" smtClean="0"/>
              <a:t> children </a:t>
            </a:r>
            <a:r>
              <a:rPr lang="en-US" sz="3200" dirty="0" smtClean="0">
                <a:solidFill>
                  <a:srgbClr val="FF0000"/>
                </a:solidFill>
              </a:rPr>
              <a:t>on the head</a:t>
            </a:r>
            <a:r>
              <a:rPr lang="en-US" sz="3200" dirty="0" smtClean="0"/>
              <a:t>, and </a:t>
            </a:r>
            <a:r>
              <a:rPr lang="en-US" sz="3200" dirty="0" smtClean="0">
                <a:solidFill>
                  <a:srgbClr val="FF0000"/>
                </a:solidFill>
              </a:rPr>
              <a:t>questioned</a:t>
            </a:r>
            <a:r>
              <a:rPr lang="en-US" sz="3200" dirty="0" smtClean="0"/>
              <a:t> beggars, and </a:t>
            </a:r>
            <a:r>
              <a:rPr lang="en-US" sz="3200" dirty="0" smtClean="0">
                <a:solidFill>
                  <a:srgbClr val="FF0000"/>
                </a:solidFill>
              </a:rPr>
              <a:t>looked down </a:t>
            </a:r>
            <a:r>
              <a:rPr lang="en-US" sz="3200" dirty="0" smtClean="0"/>
              <a:t>into the kitchens of houses, and </a:t>
            </a:r>
            <a:r>
              <a:rPr lang="en-US" sz="3200" dirty="0" smtClean="0">
                <a:solidFill>
                  <a:srgbClr val="FF0000"/>
                </a:solidFill>
              </a:rPr>
              <a:t>up to </a:t>
            </a:r>
            <a:r>
              <a:rPr lang="en-US" sz="3200" dirty="0" smtClean="0"/>
              <a:t>the windows, and found that everything could bring him pleasure. </a:t>
            </a:r>
            <a:endParaRPr lang="zh-CN" altLang="en-US" sz="3200" dirty="0"/>
          </a:p>
        </p:txBody>
      </p:sp>
      <p:sp>
        <p:nvSpPr>
          <p:cNvPr id="7" name="横卷形 6"/>
          <p:cNvSpPr/>
          <p:nvPr/>
        </p:nvSpPr>
        <p:spPr>
          <a:xfrm>
            <a:off x="785786" y="2928934"/>
            <a:ext cx="7286676" cy="1928826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Let’s learn to spread our love and joy everywhere we go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Read some more about this story</a:t>
            </a:r>
            <a:endParaRPr lang="en-US" altLang="zh-CN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14810" y="1571612"/>
            <a:ext cx="4757742" cy="452596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Writer &amp; main Characters</a:t>
            </a:r>
            <a:endParaRPr lang="en-US" altLang="zh-CN" dirty="0" smtClean="0"/>
          </a:p>
          <a:p>
            <a:r>
              <a:rPr lang="en-US" altLang="zh-CN" dirty="0" smtClean="0"/>
              <a:t>Story( briefly</a:t>
            </a:r>
            <a:r>
              <a:rPr lang="zh-CN" altLang="en-US" dirty="0" smtClean="0"/>
              <a:t>简要的</a:t>
            </a:r>
            <a:r>
              <a:rPr lang="en-US" altLang="zh-CN" dirty="0" smtClean="0"/>
              <a:t>)</a:t>
            </a:r>
            <a:endParaRPr lang="en-US" altLang="zh-CN" dirty="0" smtClean="0"/>
          </a:p>
          <a:p>
            <a:r>
              <a:rPr lang="en-US" altLang="zh-CN" dirty="0" smtClean="0"/>
              <a:t>Favorite part(sentences...)</a:t>
            </a:r>
            <a:endParaRPr lang="en-US" altLang="zh-CN" dirty="0" smtClean="0"/>
          </a:p>
          <a:p>
            <a:r>
              <a:rPr lang="en-US" altLang="zh-CN" dirty="0" smtClean="0"/>
              <a:t>Your opinion &amp; feeling</a:t>
            </a: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  <p:grpSp>
        <p:nvGrpSpPr>
          <p:cNvPr id="4" name="Group 3"/>
          <p:cNvGrpSpPr/>
          <p:nvPr/>
        </p:nvGrpSpPr>
        <p:grpSpPr bwMode="auto">
          <a:xfrm>
            <a:off x="0" y="0"/>
            <a:ext cx="3132138" cy="719138"/>
            <a:chOff x="0" y="0"/>
            <a:chExt cx="2575" cy="565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92" y="24"/>
              <a:ext cx="2483" cy="541"/>
            </a:xfrm>
            <a:prstGeom prst="rect">
              <a:avLst/>
            </a:prstGeom>
            <a:solidFill>
              <a:schemeClr val="tx1"/>
            </a:solidFill>
            <a:ln w="9525" cmpd="sng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92" y="24"/>
              <a:ext cx="2483" cy="120"/>
            </a:xfrm>
            <a:prstGeom prst="rect">
              <a:avLst/>
            </a:prstGeom>
            <a:solidFill>
              <a:srgbClr val="B63D00"/>
            </a:solidFill>
            <a:ln w="9525" cmpd="sng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92" y="445"/>
              <a:ext cx="2483" cy="120"/>
            </a:xfrm>
            <a:prstGeom prst="rect">
              <a:avLst/>
            </a:prstGeom>
            <a:solidFill>
              <a:srgbClr val="FF952B"/>
            </a:solidFill>
            <a:ln w="9525" cmpd="sng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 rot="4727450">
              <a:off x="44" y="4"/>
              <a:ext cx="480" cy="568"/>
            </a:xfrm>
            <a:prstGeom prst="triangle">
              <a:avLst>
                <a:gd name="adj" fmla="val 50472"/>
              </a:avLst>
            </a:prstGeom>
            <a:solidFill>
              <a:srgbClr val="6D6DFF"/>
            </a:solidFill>
            <a:ln w="9525" cmpd="sng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 rot="4718969">
              <a:off x="51" y="-50"/>
              <a:ext cx="468" cy="568"/>
            </a:xfrm>
            <a:prstGeom prst="triangle">
              <a:avLst>
                <a:gd name="adj" fmla="val 56690"/>
              </a:avLst>
            </a:prstGeom>
            <a:solidFill>
              <a:srgbClr val="ADADFF"/>
            </a:solidFill>
            <a:ln w="9525" cmpd="sng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79413" y="107950"/>
            <a:ext cx="2439987" cy="5032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zh-CN" sz="27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Homework</a:t>
            </a:r>
            <a:endParaRPr lang="zh-CN" altLang="zh-CN" sz="27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图片 10" descr="timg (1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158" y="1643050"/>
            <a:ext cx="3464727" cy="4619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Thank you</a:t>
            </a:r>
            <a:endParaRPr lang="zh-CN" altLang="en-US" dirty="0"/>
          </a:p>
        </p:txBody>
      </p:sp>
      <p:pic>
        <p:nvPicPr>
          <p:cNvPr id="6" name="内容占位符 5" descr="54v58PICu8y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28662" y="1285860"/>
            <a:ext cx="7020934" cy="52603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0"/>
            <a:ext cx="7924800" cy="4105275"/>
          </a:xfrm>
        </p:spPr>
        <p:txBody>
          <a:bodyPr/>
          <a:lstStyle/>
          <a:p>
            <a:br>
              <a:rPr lang="zh-CN" altLang="zh-CN" sz="6600" b="1">
                <a:solidFill>
                  <a:srgbClr val="339966"/>
                </a:solidFill>
                <a:ea typeface="华文新魏" panose="02010800040101010101" pitchFamily="2" charset="-122"/>
              </a:rPr>
            </a:br>
            <a:br>
              <a:rPr lang="zh-CN" altLang="zh-CN" sz="6600" b="1">
                <a:solidFill>
                  <a:srgbClr val="339966"/>
                </a:solidFill>
                <a:ea typeface="华文新魏" panose="02010800040101010101" pitchFamily="2" charset="-122"/>
              </a:rPr>
            </a:br>
            <a:endParaRPr lang="zh-CN" altLang="zh-CN" sz="3600" b="1" i="1">
              <a:solidFill>
                <a:srgbClr val="339966"/>
              </a:solidFill>
              <a:ea typeface="华文新魏" panose="02010800040101010101" pitchFamily="2" charset="-122"/>
            </a:endParaRPr>
          </a:p>
        </p:txBody>
      </p:sp>
      <p:sp>
        <p:nvSpPr>
          <p:cNvPr id="4099" name="WordArt 4"/>
          <p:cNvSpPr>
            <a:spLocks noChangeArrowheads="1" noChangeShapeType="1" noTextEdit="1"/>
          </p:cNvSpPr>
          <p:nvPr/>
        </p:nvSpPr>
        <p:spPr bwMode="auto">
          <a:xfrm>
            <a:off x="3286116" y="0"/>
            <a:ext cx="2286000" cy="5334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250"/>
                <a:gd name="adj2" fmla="val 356"/>
              </a:avLst>
            </a:prstTxWarp>
          </a:bodyPr>
          <a:lstStyle/>
          <a:p>
            <a:pPr algn="ctr"/>
            <a:r>
              <a:rPr lang="en-US" altLang="zh-CN" sz="4000" b="1" dirty="0">
                <a:ln w="9525" cmpd="sng">
                  <a:solidFill>
                    <a:srgbClr val="CC00FF"/>
                  </a:solidFill>
                  <a:round/>
                </a:ln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Reading</a:t>
            </a:r>
            <a:endParaRPr lang="zh-CN" altLang="en-US" sz="4000" b="1" dirty="0">
              <a:ln w="9525" cmpd="sng">
                <a:solidFill>
                  <a:srgbClr val="CC00FF"/>
                </a:solidFill>
                <a:round/>
              </a:ln>
              <a:solidFill>
                <a:srgbClr val="0000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000232" y="571480"/>
            <a:ext cx="4876800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spirit of Christmas</a:t>
            </a:r>
            <a:endParaRPr lang="zh-CN" altLang="zh-CN" sz="32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4101" name="图片 2" descr="2773-101220101527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28728" y="1214422"/>
            <a:ext cx="6393941" cy="452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86125" y="6000750"/>
            <a:ext cx="5500370" cy="4603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瑞安市上海新纪元高级中学        潘慧愉</a:t>
            </a:r>
            <a:endParaRPr lang="zh-CN" alt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What comes to your mind when you see this word?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71868" y="2000240"/>
            <a:ext cx="242889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Christmas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28728" y="3000372"/>
            <a:ext cx="6858048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What is the meaning of Christmas?</a:t>
            </a:r>
            <a:endParaRPr lang="zh-CN" alt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357158" y="3857628"/>
            <a:ext cx="857256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As for me, Christmas means shopping/ a big dinner… </a:t>
            </a:r>
            <a:endParaRPr lang="zh-CN" altLang="en-US" sz="2800" dirty="0"/>
          </a:p>
        </p:txBody>
      </p:sp>
      <p:pic>
        <p:nvPicPr>
          <p:cNvPr id="24" name="图片 23" descr="t0129f9c3a3069a050d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158" y="1500174"/>
            <a:ext cx="3714776" cy="4846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29190" y="4786322"/>
            <a:ext cx="3929090" cy="646331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en-US" altLang="zh-CN" sz="3600" i="1" dirty="0" smtClean="0"/>
              <a:t>A Christmas Carol</a:t>
            </a:r>
            <a:endParaRPr lang="zh-CN" altLang="en-US" sz="3600" dirty="0"/>
          </a:p>
        </p:txBody>
      </p:sp>
      <p:pic>
        <p:nvPicPr>
          <p:cNvPr id="8" name="图片 7" descr="tim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28"/>
            <a:ext cx="8858280" cy="6215082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1357290" y="2357430"/>
            <a:ext cx="1785950" cy="1428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2071670" y="4143380"/>
            <a:ext cx="2214578" cy="17145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428728" y="357166"/>
            <a:ext cx="614366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What 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may the story talk about?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21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/>
          <p:nvPr/>
        </p:nvGraphicFramePr>
        <p:xfrm>
          <a:off x="0" y="631356"/>
          <a:ext cx="9144000" cy="5413224"/>
        </p:xfrm>
        <a:graphic>
          <a:graphicData uri="http://schemas.openxmlformats.org/drawingml/2006/table">
            <a:tbl>
              <a:tblPr firstRow="1">
                <a:tableStyleId>{616DA210-FB5B-4158-B5E0-FEB733F419BA}</a:tableStyleId>
              </a:tblPr>
              <a:tblGrid>
                <a:gridCol w="3000364"/>
                <a:gridCol w="6143636"/>
              </a:tblGrid>
              <a:tr h="50660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</a:t>
                      </a:r>
                      <a:r>
                        <a:rPr lang="en-US" altLang="zh-CN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character</a:t>
                      </a:r>
                      <a:endParaRPr lang="en-US" altLang="zh-CN" sz="20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（主要人物）</a:t>
                      </a:r>
                      <a:endParaRPr lang="en-US" altLang="zh-CN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</a:tr>
              <a:tr h="1922286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</a:t>
                      </a:r>
                      <a:r>
                        <a:rPr lang="en-US" altLang="zh-CN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was he like in the past</a:t>
                      </a:r>
                      <a:r>
                        <a:rPr lang="zh-CN" alt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？</a:t>
                      </a:r>
                      <a:endParaRPr lang="en-US" altLang="zh-CN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en-US" altLang="zh-CN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endParaRPr lang="en-US" altLang="zh-CN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T="45724" marB="45724"/>
                </a:tc>
              </a:tr>
              <a:tr h="1174442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 hMerge="1">
                  <a:tcPr marT="45724" marB="45724"/>
                </a:tc>
              </a:tr>
              <a:tr h="1510801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is he like now?</a:t>
                      </a:r>
                      <a:endParaRPr lang="en-US" altLang="zh-CN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He happily ______________</a:t>
                      </a:r>
                      <a:endParaRPr lang="en-US" altLang="zh-CN" sz="20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endParaRPr lang="en-US" altLang="zh-CN" sz="20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He also gives__________________</a:t>
                      </a:r>
                      <a:endParaRPr lang="en-US" altLang="zh-CN" sz="20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endParaRPr lang="en-US" altLang="zh-CN" sz="20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He now treats __________________</a:t>
                      </a:r>
                      <a:endParaRPr lang="en-US" altLang="zh-CN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</a:tr>
            </a:tbl>
          </a:graphicData>
        </a:graphic>
      </p:graphicFrame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3643306" y="1357298"/>
            <a:ext cx="5500694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pitchFamily="18" charset="0"/>
              </a:rPr>
              <a:t>He never____________________</a:t>
            </a:r>
            <a:endParaRPr lang="en-US" altLang="zh-CN" sz="2000" b="1" dirty="0" smtClean="0">
              <a:latin typeface="Times New Roman" panose="02020603050405020304" pitchFamily="18" charset="0"/>
            </a:endParaRPr>
          </a:p>
          <a:p>
            <a:r>
              <a:rPr lang="en-US" altLang="zh-CN" sz="2000" b="1" dirty="0" smtClean="0">
                <a:latin typeface="Times New Roman" panose="02020603050405020304" pitchFamily="18" charset="0"/>
              </a:rPr>
              <a:t>He is _____________________</a:t>
            </a:r>
            <a:endParaRPr lang="en-US" altLang="zh-CN" sz="2000" b="1" dirty="0" smtClean="0">
              <a:latin typeface="Times New Roman" panose="02020603050405020304" pitchFamily="18" charset="0"/>
            </a:endParaRPr>
          </a:p>
          <a:p>
            <a:r>
              <a:rPr lang="en-US" altLang="zh-CN" sz="2000" b="1" dirty="0" smtClean="0">
                <a:latin typeface="Times New Roman" panose="02020603050405020304" pitchFamily="18" charset="0"/>
              </a:rPr>
              <a:t>He doesn’t __________________</a:t>
            </a:r>
            <a:endParaRPr lang="en-US" altLang="zh-CN" sz="2000" b="1" dirty="0" smtClean="0">
              <a:latin typeface="Times New Roman" panose="02020603050405020304" pitchFamily="18" charset="0"/>
            </a:endParaRPr>
          </a:p>
          <a:p>
            <a:endParaRPr lang="en-US" altLang="zh-CN" sz="2000" b="1" dirty="0">
              <a:latin typeface="Times New Roman" panose="02020603050405020304" pitchFamily="18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142844" y="0"/>
            <a:ext cx="4063996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 dirty="0" smtClean="0"/>
              <a:t>Read for brief information</a:t>
            </a:r>
            <a:endParaRPr lang="en-US" altLang="zh-CN" sz="2800" b="1" dirty="0"/>
          </a:p>
        </p:txBody>
      </p:sp>
      <p:sp>
        <p:nvSpPr>
          <p:cNvPr id="22" name="文本框 12"/>
          <p:cNvSpPr txBox="1">
            <a:spLocks noChangeArrowheads="1"/>
          </p:cNvSpPr>
          <p:nvPr/>
        </p:nvSpPr>
        <p:spPr bwMode="auto">
          <a:xfrm>
            <a:off x="3929058" y="428604"/>
            <a:ext cx="250033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Times New Roman" panose="02020603050405020304" pitchFamily="18" charset="0"/>
              </a:rPr>
              <a:t>__________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24" name="左大括号 23"/>
          <p:cNvSpPr/>
          <p:nvPr/>
        </p:nvSpPr>
        <p:spPr>
          <a:xfrm>
            <a:off x="3071802" y="1428736"/>
            <a:ext cx="500066" cy="1643074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16"/>
          <p:cNvSpPr txBox="1">
            <a:spLocks noChangeArrowheads="1"/>
          </p:cNvSpPr>
          <p:nvPr/>
        </p:nvSpPr>
        <p:spPr bwMode="auto">
          <a:xfrm>
            <a:off x="3286116" y="2357430"/>
            <a:ext cx="528641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pitchFamily="18" charset="0"/>
              </a:rPr>
              <a:t>He just _________________ </a:t>
            </a:r>
            <a:endParaRPr lang="en-US" altLang="zh-CN" sz="2000" b="1" dirty="0" smtClean="0">
              <a:latin typeface="Times New Roman" panose="02020603050405020304" pitchFamily="18" charset="0"/>
            </a:endParaRPr>
          </a:p>
        </p:txBody>
      </p:sp>
      <p:sp>
        <p:nvSpPr>
          <p:cNvPr id="26" name="文本框 16"/>
          <p:cNvSpPr txBox="1">
            <a:spLocks noChangeArrowheads="1"/>
          </p:cNvSpPr>
          <p:nvPr/>
        </p:nvSpPr>
        <p:spPr bwMode="auto">
          <a:xfrm>
            <a:off x="3786182" y="2786058"/>
            <a:ext cx="392909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pitchFamily="18" charset="0"/>
              </a:rPr>
              <a:t>He hates___________ </a:t>
            </a:r>
            <a:endParaRPr lang="en-US" altLang="zh-CN" sz="2000" b="1" dirty="0" smtClean="0">
              <a:latin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4282" y="2714620"/>
            <a:ext cx="264320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Feeling :__________</a:t>
            </a:r>
            <a:endParaRPr lang="zh-CN" altLang="en-US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2357422" y="3643314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He decides to______</a:t>
            </a:r>
            <a:endParaRPr lang="zh-CN" altLang="en-US" sz="2800" dirty="0"/>
          </a:p>
        </p:txBody>
      </p:sp>
      <p:sp>
        <p:nvSpPr>
          <p:cNvPr id="51" name="左大括号 50"/>
          <p:cNvSpPr/>
          <p:nvPr/>
        </p:nvSpPr>
        <p:spPr>
          <a:xfrm>
            <a:off x="3071802" y="4572008"/>
            <a:ext cx="285752" cy="1285884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142844" y="5429264"/>
            <a:ext cx="257176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Feeling :__________</a:t>
            </a:r>
            <a:endParaRPr lang="zh-CN" altLang="en-US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0" y="6215082"/>
            <a:ext cx="871543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true meaning of Christmas:_______________________________________</a:t>
            </a:r>
            <a:endParaRPr lang="zh-CN" altLang="en-US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5143504" y="0"/>
            <a:ext cx="2857520" cy="523220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/>
              <a:t>A Christmas Carol</a:t>
            </a:r>
            <a:endParaRPr lang="zh-CN" alt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4143372" y="571480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Scrooge</a:t>
            </a:r>
            <a:endParaRPr lang="zh-CN" alt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4714876" y="1357298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laughs or smiles</a:t>
            </a:r>
            <a:endParaRPr lang="zh-CN" alt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4357686" y="1643050"/>
            <a:ext cx="4214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mean and only thinks about himself</a:t>
            </a:r>
            <a:endParaRPr lang="zh-CN" alt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4929158" y="1928802"/>
            <a:ext cx="4214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treat others nicely</a:t>
            </a:r>
            <a:endParaRPr lang="zh-CN" alt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4143372" y="2285992"/>
            <a:ext cx="5143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cares about whether he can make more money</a:t>
            </a:r>
            <a:endParaRPr lang="zh-CN" alt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4929190" y="2643182"/>
            <a:ext cx="1357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Christmas</a:t>
            </a:r>
            <a:endParaRPr lang="zh-CN" alt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1357290" y="2643182"/>
            <a:ext cx="1357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Unhappy</a:t>
            </a:r>
            <a:endParaRPr lang="zh-CN" altLang="en-US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1285852" y="5286388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Happy</a:t>
            </a:r>
            <a:endParaRPr lang="zh-CN" altLang="en-US" sz="2000" dirty="0"/>
          </a:p>
        </p:txBody>
      </p:sp>
      <p:sp>
        <p:nvSpPr>
          <p:cNvPr id="62" name="TextBox 61"/>
          <p:cNvSpPr txBox="1"/>
          <p:nvPr/>
        </p:nvSpPr>
        <p:spPr>
          <a:xfrm>
            <a:off x="4572000" y="3643314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change</a:t>
            </a:r>
            <a:endParaRPr lang="zh-CN" alt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4572000" y="4429132"/>
            <a:ext cx="442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celebrates Christmas with his relatives</a:t>
            </a:r>
            <a:endParaRPr lang="zh-CN" altLang="en-US" sz="2000" dirty="0"/>
          </a:p>
        </p:txBody>
      </p:sp>
      <p:sp>
        <p:nvSpPr>
          <p:cNvPr id="64" name="TextBox 63"/>
          <p:cNvSpPr txBox="1"/>
          <p:nvPr/>
        </p:nvSpPr>
        <p:spPr>
          <a:xfrm>
            <a:off x="4786314" y="5000636"/>
            <a:ext cx="407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gifts to people in need</a:t>
            </a:r>
            <a:endParaRPr lang="zh-CN" altLang="en-US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4929190" y="5500702"/>
            <a:ext cx="407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everyone with kindness and warmth</a:t>
            </a:r>
            <a:endParaRPr lang="zh-CN" altLang="en-US" sz="2000" dirty="0"/>
          </a:p>
        </p:txBody>
      </p:sp>
      <p:sp>
        <p:nvSpPr>
          <p:cNvPr id="68" name="TextBox 67"/>
          <p:cNvSpPr txBox="1"/>
          <p:nvPr/>
        </p:nvSpPr>
        <p:spPr>
          <a:xfrm>
            <a:off x="3643306" y="6143644"/>
            <a:ext cx="550069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Sharing and giving love and joy to people around us.</a:t>
            </a:r>
            <a:endParaRPr lang="zh-CN" altLang="en-US" sz="2000" dirty="0"/>
          </a:p>
        </p:txBody>
      </p:sp>
      <p:sp>
        <p:nvSpPr>
          <p:cNvPr id="69" name="椭圆 68"/>
          <p:cNvSpPr/>
          <p:nvPr/>
        </p:nvSpPr>
        <p:spPr>
          <a:xfrm>
            <a:off x="4572000" y="3643314"/>
            <a:ext cx="1285884" cy="571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4286248" y="1643050"/>
            <a:ext cx="857256" cy="42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31" name="标题 1"/>
          <p:cNvSpPr txBox="1"/>
          <p:nvPr/>
        </p:nvSpPr>
        <p:spPr>
          <a:xfrm>
            <a:off x="714348" y="2357430"/>
            <a:ext cx="7500990" cy="18573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dirty="0" smtClean="0">
                <a:latin typeface="+mj-lt"/>
                <a:ea typeface="+mj-ea"/>
                <a:cs typeface="+mj-cs"/>
              </a:rPr>
              <a:t> A: </a:t>
            </a:r>
            <a:r>
              <a:rPr lang="zh-CN" altLang="en-US" sz="3200" dirty="0" smtClean="0">
                <a:latin typeface="+mj-lt"/>
                <a:ea typeface="+mj-ea"/>
                <a:cs typeface="+mj-cs"/>
              </a:rPr>
              <a:t>吝啬的                 </a:t>
            </a:r>
            <a:r>
              <a:rPr lang="en-US" altLang="zh-CN" sz="3200" dirty="0" smtClean="0">
                <a:latin typeface="+mj-lt"/>
                <a:ea typeface="+mj-ea"/>
                <a:cs typeface="+mj-cs"/>
              </a:rPr>
              <a:t>B: </a:t>
            </a:r>
            <a:r>
              <a:rPr lang="zh-CN" altLang="en-US" sz="3200" dirty="0" smtClean="0">
                <a:latin typeface="+mj-lt"/>
                <a:ea typeface="+mj-ea"/>
                <a:cs typeface="+mj-cs"/>
              </a:rPr>
              <a:t>友好的</a:t>
            </a:r>
            <a:endParaRPr lang="en-US" altLang="zh-CN" sz="32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 smtClean="0">
                <a:latin typeface="+mj-lt"/>
                <a:ea typeface="+mj-ea"/>
                <a:cs typeface="+mj-cs"/>
              </a:rPr>
              <a:t>          </a:t>
            </a:r>
            <a:r>
              <a:rPr lang="en-US" altLang="zh-CN" sz="3200" dirty="0" smtClean="0">
                <a:latin typeface="+mj-lt"/>
                <a:ea typeface="+mj-ea"/>
                <a:cs typeface="+mj-cs"/>
              </a:rPr>
              <a:t>C: </a:t>
            </a:r>
            <a:r>
              <a:rPr lang="zh-CN" altLang="en-US" sz="3200" dirty="0" smtClean="0">
                <a:latin typeface="+mj-lt"/>
                <a:ea typeface="+mj-ea"/>
                <a:cs typeface="+mj-cs"/>
              </a:rPr>
              <a:t>乐于助人的         </a:t>
            </a:r>
            <a:r>
              <a:rPr lang="en-US" altLang="zh-CN" sz="3200" dirty="0" smtClean="0">
                <a:latin typeface="+mj-lt"/>
                <a:ea typeface="+mj-ea"/>
                <a:cs typeface="+mj-cs"/>
              </a:rPr>
              <a:t>D:</a:t>
            </a:r>
            <a:r>
              <a:rPr lang="zh-CN" altLang="en-US" sz="3200" dirty="0" smtClean="0">
                <a:latin typeface="+mj-lt"/>
                <a:ea typeface="+mj-ea"/>
                <a:cs typeface="+mj-cs"/>
              </a:rPr>
              <a:t>粗心大意的</a:t>
            </a:r>
            <a:r>
              <a:rPr lang="en-US" altLang="zh-CN" sz="3200" dirty="0" smtClean="0">
                <a:latin typeface="+mj-lt"/>
                <a:ea typeface="+mj-ea"/>
                <a:cs typeface="+mj-cs"/>
              </a:rPr>
              <a:t> 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8" name="Picture 27" descr="u=1323372491,3389163559&amp;fm=21&amp;gp=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857356" y="2714620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椭圆 38"/>
          <p:cNvSpPr/>
          <p:nvPr/>
        </p:nvSpPr>
        <p:spPr>
          <a:xfrm>
            <a:off x="5357818" y="1643050"/>
            <a:ext cx="2857520" cy="357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3786182" y="4929198"/>
            <a:ext cx="507209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What do you think of him?</a:t>
            </a:r>
            <a:endParaRPr lang="zh-CN" altLang="en-US" sz="3600" dirty="0"/>
          </a:p>
        </p:txBody>
      </p:sp>
      <p:sp>
        <p:nvSpPr>
          <p:cNvPr id="41" name="矩形 40"/>
          <p:cNvSpPr/>
          <p:nvPr/>
        </p:nvSpPr>
        <p:spPr>
          <a:xfrm rot="20193727">
            <a:off x="3519298" y="2769231"/>
            <a:ext cx="2262159" cy="923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5400" u="none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宋体" panose="02010600030101010101" pitchFamily="2" charset="-122"/>
              </a:rPr>
              <a:t>infer</a:t>
            </a:r>
            <a:endParaRPr lang="zh-CN" altLang="en-US" sz="5400" u="none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ea typeface="宋体" panose="02010600030101010101" pitchFamily="2" charset="-122"/>
            </a:endParaRPr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785786" y="1857364"/>
            <a:ext cx="7620000" cy="249299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6000" b="1" dirty="0" smtClean="0">
                <a:solidFill>
                  <a:srgbClr val="C00000"/>
                </a:solidFill>
                <a:latin typeface="Matura MT Script Capitals" panose="03020802060602070202" pitchFamily="66" charset="0"/>
              </a:rPr>
              <a:t>inferring (</a:t>
            </a:r>
            <a:r>
              <a:rPr lang="zh-CN" altLang="en-US" sz="6000" b="1" dirty="0" smtClean="0">
                <a:solidFill>
                  <a:srgbClr val="C00000"/>
                </a:solidFill>
                <a:latin typeface="Matura MT Script Capitals" panose="03020802060602070202" pitchFamily="66" charset="0"/>
              </a:rPr>
              <a:t>推断）</a:t>
            </a:r>
            <a:endParaRPr lang="en-US" altLang="zh-CN" sz="6000" b="1" dirty="0" smtClean="0">
              <a:solidFill>
                <a:srgbClr val="C00000"/>
              </a:solidFill>
              <a:latin typeface="Matura MT Script Capitals" panose="03020802060602070202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 smtClean="0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It means you have to “read between the lines” to get the meaning that are not clearly stated in a text.</a:t>
            </a:r>
            <a:endParaRPr lang="zh-CN" altLang="en-US" sz="3200" dirty="0">
              <a:solidFill>
                <a:schemeClr val="accent6">
                  <a:lumMod val="50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43" name="TextBox 1"/>
          <p:cNvSpPr txBox="1">
            <a:spLocks noChangeArrowheads="1"/>
          </p:cNvSpPr>
          <p:nvPr/>
        </p:nvSpPr>
        <p:spPr bwMode="auto">
          <a:xfrm>
            <a:off x="857224" y="4357694"/>
            <a:ext cx="7388561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宋体" panose="02010600030101010101" pitchFamily="2" charset="-122"/>
              </a:rPr>
              <a:t>根据阅读材料中所提供的信息，</a:t>
            </a:r>
            <a:endParaRPr lang="en-US" altLang="zh-CN" sz="4000" b="1" dirty="0" smtClean="0">
              <a:latin typeface="宋体" panose="02010600030101010101" pitchFamily="2" charset="-122"/>
            </a:endParaRPr>
          </a:p>
          <a:p>
            <a:r>
              <a:rPr lang="zh-CN" altLang="en-US" sz="4000" b="1" dirty="0" smtClean="0">
                <a:latin typeface="宋体" panose="02010600030101010101" pitchFamily="2" charset="-122"/>
              </a:rPr>
              <a:t>推断出未知的信息。</a:t>
            </a:r>
            <a:endParaRPr lang="zh-CN" altLang="en-US" sz="4000" u="none" dirty="0"/>
          </a:p>
        </p:txBody>
      </p:sp>
      <p:sp>
        <p:nvSpPr>
          <p:cNvPr id="44" name="Line 4"/>
          <p:cNvSpPr>
            <a:spLocks noChangeShapeType="1"/>
          </p:cNvSpPr>
          <p:nvPr/>
        </p:nvSpPr>
        <p:spPr bwMode="auto">
          <a:xfrm>
            <a:off x="5286380" y="3357562"/>
            <a:ext cx="31242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>
            <a:off x="857224" y="3786190"/>
            <a:ext cx="1928826" cy="45719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6" name="Line 4"/>
          <p:cNvSpPr>
            <a:spLocks noChangeShapeType="1"/>
          </p:cNvSpPr>
          <p:nvPr/>
        </p:nvSpPr>
        <p:spPr bwMode="auto">
          <a:xfrm>
            <a:off x="1142976" y="5072074"/>
            <a:ext cx="6643734" cy="7143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7" name="Line 4"/>
          <p:cNvSpPr>
            <a:spLocks noChangeShapeType="1"/>
          </p:cNvSpPr>
          <p:nvPr/>
        </p:nvSpPr>
        <p:spPr bwMode="auto">
          <a:xfrm>
            <a:off x="1214414" y="5643578"/>
            <a:ext cx="4348194" cy="61914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xit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2" grpId="0"/>
      <p:bldP spid="33" grpId="0"/>
      <p:bldP spid="34" grpId="0"/>
      <p:bldP spid="35" grpId="0"/>
      <p:bldP spid="37" grpId="0"/>
      <p:bldP spid="61" grpId="0"/>
      <p:bldP spid="62" grpId="0"/>
      <p:bldP spid="63" grpId="0"/>
      <p:bldP spid="64" grpId="0"/>
      <p:bldP spid="65" grpId="0"/>
      <p:bldP spid="68" grpId="0" animBg="1"/>
      <p:bldP spid="69" grpId="0" animBg="1"/>
      <p:bldP spid="29" grpId="0" animBg="1"/>
      <p:bldP spid="31" grpId="3" animBg="1"/>
      <p:bldP spid="31" grpId="4" animBg="1"/>
      <p:bldP spid="39" grpId="0" animBg="1"/>
      <p:bldP spid="40" grpId="0" animBg="1"/>
      <p:bldP spid="40" grpId="1" animBg="1"/>
      <p:bldP spid="41" grpId="0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72066" y="1928802"/>
            <a:ext cx="3929090" cy="47149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85720" y="1928802"/>
            <a:ext cx="4572032" cy="47149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What made Scrooge change?</a:t>
            </a:r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 rot="10800000" flipV="1">
            <a:off x="2786050" y="1214422"/>
            <a:ext cx="714380" cy="6429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7158" y="2214554"/>
            <a:ext cx="421484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2800" dirty="0" smtClean="0"/>
              <a:t>He sees the ghost of Jacob Marley</a:t>
            </a:r>
            <a:endParaRPr lang="zh-CN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3357562"/>
            <a:ext cx="428628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2800" dirty="0" smtClean="0"/>
              <a:t>Marley </a:t>
            </a:r>
            <a:r>
              <a:rPr lang="en-US" altLang="zh-CN" sz="2800" dirty="0" smtClean="0">
                <a:solidFill>
                  <a:srgbClr val="FF0000"/>
                </a:solidFill>
              </a:rPr>
              <a:t>used to</a:t>
            </a:r>
            <a:r>
              <a:rPr lang="en-US" altLang="zh-CN" sz="2800" dirty="0" smtClean="0"/>
              <a:t> be just like Scrooge, so he was punished after he died.</a:t>
            </a:r>
            <a:endParaRPr lang="en-US" altLang="zh-CN" sz="2800" dirty="0" smtClean="0"/>
          </a:p>
          <a:p>
            <a:pPr>
              <a:buNone/>
            </a:pPr>
            <a:endParaRPr lang="zh-CN" altLang="en-US" sz="2400" dirty="0"/>
          </a:p>
        </p:txBody>
      </p:sp>
      <p:cxnSp>
        <p:nvCxnSpPr>
          <p:cNvPr id="10" name="直接连接符 9"/>
          <p:cNvCxnSpPr/>
          <p:nvPr/>
        </p:nvCxnSpPr>
        <p:spPr>
          <a:xfrm>
            <a:off x="5572132" y="1214422"/>
            <a:ext cx="1285884" cy="6429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14942" y="2000240"/>
            <a:ext cx="364333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2800" dirty="0" smtClean="0"/>
              <a:t>Three ghosts visit him</a:t>
            </a:r>
            <a:endParaRPr lang="zh-CN" altLang="en-US" sz="2800" dirty="0"/>
          </a:p>
        </p:txBody>
      </p:sp>
      <p:sp>
        <p:nvSpPr>
          <p:cNvPr id="17" name="椭圆 16"/>
          <p:cNvSpPr/>
          <p:nvPr/>
        </p:nvSpPr>
        <p:spPr>
          <a:xfrm>
            <a:off x="357158" y="4214818"/>
            <a:ext cx="1428760" cy="571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357158" y="5072074"/>
            <a:ext cx="4500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A: Something bad happens</a:t>
            </a:r>
            <a:endParaRPr lang="en-US" altLang="zh-CN" sz="2800" dirty="0" smtClean="0"/>
          </a:p>
          <a:p>
            <a:r>
              <a:rPr lang="en-US" altLang="zh-CN" sz="2800" dirty="0" smtClean="0"/>
              <a:t>B: Something good happens</a:t>
            </a:r>
            <a:endParaRPr lang="zh-CN" altLang="en-US" sz="2800" dirty="0"/>
          </a:p>
        </p:txBody>
      </p:sp>
      <p:pic>
        <p:nvPicPr>
          <p:cNvPr id="19" name="Picture 27" descr="u=1323372491,3389163559&amp;fm=21&amp;gp=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85720" y="5143512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标题 1"/>
          <p:cNvSpPr txBox="1"/>
          <p:nvPr/>
        </p:nvSpPr>
        <p:spPr>
          <a:xfrm>
            <a:off x="0" y="142852"/>
            <a:ext cx="9144000" cy="582594"/>
          </a:xfrm>
          <a:prstGeom prst="rect">
            <a:avLst/>
          </a:prstGeom>
          <a:solidFill>
            <a:srgbClr val="FFFF00"/>
          </a:solidFill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Read Para3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complete the chart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矩形 33"/>
          <p:cNvSpPr/>
          <p:nvPr/>
        </p:nvSpPr>
        <p:spPr>
          <a:xfrm rot="20193727">
            <a:off x="876093" y="3697925"/>
            <a:ext cx="2262159" cy="923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5400" u="none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</a:rPr>
              <a:t>infer</a:t>
            </a:r>
            <a:endParaRPr lang="zh-CN" altLang="en-US" sz="5400" u="none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lum bright="-18000" contrast="30000"/>
          </a:blip>
          <a:srcRect l="6989" t="17499"/>
          <a:stretch>
            <a:fillRect/>
          </a:stretch>
        </p:blipFill>
        <p:spPr bwMode="auto">
          <a:xfrm>
            <a:off x="0" y="642918"/>
            <a:ext cx="9142413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矩形 40"/>
          <p:cNvSpPr/>
          <p:nvPr/>
        </p:nvSpPr>
        <p:spPr>
          <a:xfrm>
            <a:off x="3071802" y="2285992"/>
            <a:ext cx="3126562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200" b="1" dirty="0" smtClean="0">
                <a:solidFill>
                  <a:srgbClr val="0033CC"/>
                </a:solidFill>
              </a:rPr>
              <a:t>remind sb of sth  </a:t>
            </a:r>
            <a:endParaRPr lang="zh-CN" altLang="zh-CN" sz="3200" b="1" dirty="0">
              <a:solidFill>
                <a:srgbClr val="0033CC"/>
              </a:solidFill>
            </a:endParaRPr>
          </a:p>
        </p:txBody>
      </p:sp>
      <p:sp>
        <p:nvSpPr>
          <p:cNvPr id="54" name="Text Box 3"/>
          <p:cNvSpPr txBox="1">
            <a:spLocks noChangeArrowheads="1"/>
          </p:cNvSpPr>
          <p:nvPr/>
        </p:nvSpPr>
        <p:spPr bwMode="auto">
          <a:xfrm>
            <a:off x="4419600" y="3124200"/>
            <a:ext cx="4724400" cy="4206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zh-CN" sz="2400" dirty="0">
                <a:solidFill>
                  <a:srgbClr val="FF0066"/>
                </a:solidFill>
                <a:latin typeface="Arial Black" panose="020B0A04020102020204" pitchFamily="34" charset="0"/>
              </a:rPr>
              <a:t>his happier days as a child</a:t>
            </a:r>
            <a:endParaRPr lang="zh-CN" altLang="zh-CN" sz="2400" dirty="0">
              <a:solidFill>
                <a:srgbClr val="FF0066"/>
              </a:solidFill>
              <a:latin typeface="Arial Black" panose="020B0A04020102020204" pitchFamily="34" charset="0"/>
            </a:endParaRPr>
          </a:p>
        </p:txBody>
      </p:sp>
      <p:sp>
        <p:nvSpPr>
          <p:cNvPr id="55" name="圆角矩形标注3 331"/>
          <p:cNvSpPr/>
          <p:nvPr/>
        </p:nvSpPr>
        <p:spPr bwMode="auto">
          <a:xfrm>
            <a:off x="5715008" y="1428736"/>
            <a:ext cx="3277235" cy="1143000"/>
          </a:xfrm>
          <a:custGeom>
            <a:avLst/>
            <a:gdLst/>
            <a:ahLst/>
            <a:cxnLst>
              <a:cxn ang="0">
                <a:pos x="153754" y="0"/>
              </a:cxn>
              <a:cxn ang="0">
                <a:pos x="781576" y="0"/>
              </a:cxn>
              <a:cxn ang="0">
                <a:pos x="935330" y="153754"/>
              </a:cxn>
              <a:cxn ang="0">
                <a:pos x="781576" y="307508"/>
              </a:cxn>
              <a:cxn ang="0">
                <a:pos x="295997" y="307508"/>
              </a:cxn>
              <a:cxn ang="0">
                <a:pos x="99282" y="460000"/>
              </a:cxn>
              <a:cxn ang="0">
                <a:pos x="209707" y="307508"/>
              </a:cxn>
              <a:cxn ang="0">
                <a:pos x="153754" y="307508"/>
              </a:cxn>
              <a:cxn ang="0">
                <a:pos x="0" y="153754"/>
              </a:cxn>
              <a:cxn ang="0">
                <a:pos x="153754" y="0"/>
              </a:cxn>
            </a:cxnLst>
            <a:rect l="0" t="0" r="r" b="b"/>
            <a:pathLst>
              <a:path w="935330" h="460000">
                <a:moveTo>
                  <a:pt x="153754" y="0"/>
                </a:moveTo>
                <a:lnTo>
                  <a:pt x="781576" y="0"/>
                </a:lnTo>
                <a:cubicBezTo>
                  <a:pt x="866492" y="0"/>
                  <a:pt x="935330" y="68838"/>
                  <a:pt x="935330" y="153754"/>
                </a:cubicBezTo>
                <a:cubicBezTo>
                  <a:pt x="935330" y="238670"/>
                  <a:pt x="866492" y="307508"/>
                  <a:pt x="781576" y="307508"/>
                </a:cubicBezTo>
                <a:lnTo>
                  <a:pt x="295997" y="307508"/>
                </a:lnTo>
                <a:lnTo>
                  <a:pt x="99282" y="460000"/>
                </a:lnTo>
                <a:lnTo>
                  <a:pt x="209707" y="307508"/>
                </a:lnTo>
                <a:lnTo>
                  <a:pt x="153754" y="307508"/>
                </a:lnTo>
                <a:cubicBezTo>
                  <a:pt x="68838" y="307508"/>
                  <a:pt x="0" y="238670"/>
                  <a:pt x="0" y="153754"/>
                </a:cubicBezTo>
                <a:cubicBezTo>
                  <a:pt x="0" y="68838"/>
                  <a:pt x="68838" y="0"/>
                  <a:pt x="153754" y="0"/>
                </a:cubicBezTo>
                <a:close/>
              </a:path>
            </a:pathLst>
          </a:custGeom>
          <a:solidFill>
            <a:srgbClr val="FFFF00">
              <a:alpha val="65999"/>
            </a:srgbClr>
          </a:solidFill>
          <a:ln w="9525" cap="flat" cmpd="sng">
            <a:solidFill>
              <a:schemeClr val="tx1"/>
            </a:solidFill>
            <a:round/>
          </a:ln>
          <a:effectLst/>
        </p:spPr>
        <p:txBody>
          <a:bodyPr lIns="180000" tIns="0" rIns="180000" bIns="540000" anchor="ctr"/>
          <a:lstStyle/>
          <a:p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6000760" y="1428736"/>
            <a:ext cx="259757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rgbClr val="0033CC"/>
                </a:solidFill>
              </a:rPr>
              <a:t>Let </a:t>
            </a:r>
            <a:r>
              <a:rPr lang="en-US" altLang="zh-CN" sz="3200" b="1" dirty="0" err="1" smtClean="0">
                <a:solidFill>
                  <a:srgbClr val="0033CC"/>
                </a:solidFill>
              </a:rPr>
              <a:t>sb</a:t>
            </a:r>
            <a:r>
              <a:rPr lang="en-US" altLang="zh-CN" sz="3200" b="1" dirty="0" smtClean="0">
                <a:solidFill>
                  <a:srgbClr val="0033CC"/>
                </a:solidFill>
              </a:rPr>
              <a:t> think of</a:t>
            </a:r>
            <a:endParaRPr lang="zh-CN" altLang="zh-CN" sz="3200" b="1" dirty="0">
              <a:solidFill>
                <a:srgbClr val="0033CC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3214678" y="3071810"/>
            <a:ext cx="1285884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rgbClr val="0033CC"/>
                </a:solidFill>
              </a:rPr>
              <a:t>Happy</a:t>
            </a:r>
            <a:endParaRPr lang="zh-CN" altLang="zh-CN" sz="3200" b="1" dirty="0">
              <a:solidFill>
                <a:srgbClr val="0033CC"/>
              </a:solidFill>
            </a:endParaRPr>
          </a:p>
        </p:txBody>
      </p:sp>
      <p:sp>
        <p:nvSpPr>
          <p:cNvPr id="58" name="Text Box 4"/>
          <p:cNvSpPr txBox="1">
            <a:spLocks noChangeArrowheads="1"/>
          </p:cNvSpPr>
          <p:nvPr/>
        </p:nvSpPr>
        <p:spPr bwMode="auto">
          <a:xfrm>
            <a:off x="4572000" y="4114800"/>
            <a:ext cx="4427538" cy="749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zh-CN" sz="2400" dirty="0">
                <a:solidFill>
                  <a:srgbClr val="FF0066"/>
                </a:solidFill>
                <a:latin typeface="Arial Black" panose="020B0A04020102020204" pitchFamily="34" charset="0"/>
              </a:rPr>
              <a:t>how others are spending Christmas this year</a:t>
            </a:r>
            <a:endParaRPr lang="zh-CN" altLang="zh-CN" sz="2400" dirty="0">
              <a:solidFill>
                <a:srgbClr val="FF0066"/>
              </a:solidFill>
              <a:latin typeface="Arial Black" panose="020B0A04020102020204" pitchFamily="34" charset="0"/>
            </a:endParaRPr>
          </a:p>
        </p:txBody>
      </p:sp>
      <p:sp>
        <p:nvSpPr>
          <p:cNvPr id="59" name="下箭头 58"/>
          <p:cNvSpPr/>
          <p:nvPr/>
        </p:nvSpPr>
        <p:spPr>
          <a:xfrm>
            <a:off x="3929058" y="3714752"/>
            <a:ext cx="357190" cy="571504"/>
          </a:xfrm>
          <a:prstGeom prst="downArrow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3428992" y="4357694"/>
            <a:ext cx="1928826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rgbClr val="0033CC"/>
                </a:solidFill>
              </a:rPr>
              <a:t>Unhappy</a:t>
            </a:r>
            <a:endParaRPr lang="zh-CN" altLang="zh-CN" sz="3200" b="1" dirty="0">
              <a:solidFill>
                <a:srgbClr val="0033CC"/>
              </a:solidFill>
            </a:endParaRPr>
          </a:p>
        </p:txBody>
      </p:sp>
      <p:sp>
        <p:nvSpPr>
          <p:cNvPr id="62" name="Text Box 5"/>
          <p:cNvSpPr txBox="1">
            <a:spLocks noChangeArrowheads="1"/>
          </p:cNvSpPr>
          <p:nvPr/>
        </p:nvSpPr>
        <p:spPr bwMode="auto">
          <a:xfrm>
            <a:off x="4648200" y="5257800"/>
            <a:ext cx="4176713" cy="749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zh-CN" sz="2400" dirty="0">
                <a:solidFill>
                  <a:srgbClr val="FF0066"/>
                </a:solidFill>
                <a:latin typeface="Arial Black" panose="020B0A04020102020204" pitchFamily="34" charset="0"/>
              </a:rPr>
              <a:t>he is </a:t>
            </a:r>
            <a:r>
              <a:rPr lang="zh-CN" altLang="zh-CN" sz="2400" dirty="0">
                <a:solidFill>
                  <a:srgbClr val="0033CC"/>
                </a:solidFill>
                <a:latin typeface="Arial Black" panose="020B0A04020102020204" pitchFamily="34" charset="0"/>
              </a:rPr>
              <a:t>dead</a:t>
            </a:r>
            <a:r>
              <a:rPr lang="zh-CN" altLang="zh-CN" sz="2400" dirty="0">
                <a:solidFill>
                  <a:srgbClr val="FF0066"/>
                </a:solidFill>
                <a:latin typeface="Arial Black" panose="020B0A04020102020204" pitchFamily="34" charset="0"/>
              </a:rPr>
              <a:t> but nobody cares</a:t>
            </a:r>
            <a:endParaRPr lang="zh-CN" altLang="zh-CN" sz="2400" dirty="0">
              <a:solidFill>
                <a:srgbClr val="FF0066"/>
              </a:solidFill>
              <a:latin typeface="Arial Black" panose="020B0A04020102020204" pitchFamily="34" charset="0"/>
            </a:endParaRPr>
          </a:p>
        </p:txBody>
      </p:sp>
      <p:sp>
        <p:nvSpPr>
          <p:cNvPr id="63" name="下箭头 62"/>
          <p:cNvSpPr/>
          <p:nvPr/>
        </p:nvSpPr>
        <p:spPr>
          <a:xfrm>
            <a:off x="4071934" y="4929198"/>
            <a:ext cx="357190" cy="642942"/>
          </a:xfrm>
          <a:prstGeom prst="downArrow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3714744" y="5643578"/>
            <a:ext cx="1500198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rgbClr val="0033CC"/>
                </a:solidFill>
              </a:rPr>
              <a:t>Scared</a:t>
            </a:r>
            <a:endParaRPr lang="zh-CN" altLang="zh-CN" sz="32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6" grpId="0" animBg="1"/>
      <p:bldP spid="7" grpId="0" animBg="1"/>
      <p:bldP spid="12" grpId="0" animBg="1"/>
      <p:bldP spid="17" grpId="0" animBg="1"/>
      <p:bldP spid="18" grpId="0"/>
      <p:bldP spid="31" grpId="0" animBg="1"/>
      <p:bldP spid="41" grpId="0" animBg="1"/>
      <p:bldP spid="54" grpId="0" autoUpdateAnimBg="0"/>
      <p:bldP spid="55" grpId="0" animBg="1"/>
      <p:bldP spid="56" grpId="0"/>
      <p:bldP spid="57" grpId="0" animBg="1"/>
      <p:bldP spid="58" grpId="0" autoUpdateAnimBg="0"/>
      <p:bldP spid="59" grpId="0" animBg="1"/>
      <p:bldP spid="61" grpId="0" animBg="1"/>
      <p:bldP spid="62" grpId="0" autoUpdateAnimBg="0"/>
      <p:bldP spid="63" grpId="0" animBg="1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WordArt 6"/>
          <p:cNvSpPr>
            <a:spLocks noChangeArrowheads="1" noChangeShapeType="1"/>
          </p:cNvSpPr>
          <p:nvPr/>
        </p:nvSpPr>
        <p:spPr bwMode="auto">
          <a:xfrm>
            <a:off x="1785918" y="785794"/>
            <a:ext cx="5824566" cy="6635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3600" b="1" dirty="0" smtClean="0">
                <a:ln w="9525" cmpd="sng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What was Jacob Marley like?</a:t>
            </a:r>
            <a:endParaRPr lang="zh-CN" altLang="en-US" sz="3600" b="1" dirty="0">
              <a:ln w="9525" cmpd="sng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42844" y="2071678"/>
            <a:ext cx="8858312" cy="2677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342900" indent="-342900"/>
            <a:endParaRPr lang="en-US" altLang="zh-CN" sz="2800" u="none" dirty="0" smtClean="0"/>
          </a:p>
          <a:p>
            <a:pPr marL="342900" indent="-342900"/>
            <a:r>
              <a:rPr lang="en-US" altLang="zh-CN" sz="2800" u="none" dirty="0" smtClean="0"/>
              <a:t>1. He </a:t>
            </a:r>
            <a:r>
              <a:rPr lang="en-US" altLang="zh-CN" sz="2800" u="none" dirty="0"/>
              <a:t>is mean and only thinks about himself .</a:t>
            </a:r>
            <a:endParaRPr lang="en-US" altLang="zh-CN" sz="2800" u="none" dirty="0"/>
          </a:p>
          <a:p>
            <a:pPr marL="342900" indent="-342900"/>
            <a:endParaRPr lang="en-US" altLang="zh-CN" sz="2800" u="none" dirty="0" smtClean="0"/>
          </a:p>
          <a:p>
            <a:pPr marL="342900" indent="-342900"/>
            <a:r>
              <a:rPr lang="en-US" altLang="zh-CN" sz="2800" u="none" dirty="0" smtClean="0"/>
              <a:t>2. He </a:t>
            </a:r>
            <a:r>
              <a:rPr lang="en-US" altLang="zh-CN" sz="2800" u="none" dirty="0"/>
              <a:t>treats others nicely .</a:t>
            </a:r>
            <a:endParaRPr lang="en-US" altLang="zh-CN" sz="2800" u="none" dirty="0"/>
          </a:p>
          <a:p>
            <a:pPr marL="342900" indent="-342900"/>
            <a:endParaRPr lang="en-US" altLang="zh-CN" sz="2800" u="none" dirty="0" smtClean="0"/>
          </a:p>
          <a:p>
            <a:pPr marL="342900" indent="-342900"/>
            <a:r>
              <a:rPr lang="en-US" altLang="zh-CN" sz="2800" u="none" dirty="0" smtClean="0"/>
              <a:t>3. He </a:t>
            </a:r>
            <a:r>
              <a:rPr lang="en-US" altLang="zh-CN" sz="2800" u="none" dirty="0"/>
              <a:t>just cares about whether he can </a:t>
            </a:r>
            <a:r>
              <a:rPr lang="en-US" altLang="zh-CN" sz="2800" u="none" dirty="0" smtClean="0"/>
              <a:t>make </a:t>
            </a:r>
            <a:r>
              <a:rPr lang="en-US" altLang="zh-CN" sz="2800" u="none" dirty="0"/>
              <a:t>more money  .</a:t>
            </a:r>
            <a:endParaRPr lang="en-US" altLang="zh-CN" sz="2800" u="none" dirty="0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7858148" y="4714884"/>
            <a:ext cx="990600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altLang="zh-CN" sz="4000" b="1" u="none" dirty="0">
                <a:solidFill>
                  <a:srgbClr val="990099"/>
                </a:solidFill>
                <a:latin typeface="Monotype Corsiva" panose="03010101010201010101" pitchFamily="66" charset="0"/>
              </a:rPr>
              <a:t>Yes</a:t>
            </a:r>
            <a:r>
              <a:rPr lang="en-US" altLang="zh-CN" sz="3200" b="1" u="none" dirty="0">
                <a:solidFill>
                  <a:srgbClr val="990099"/>
                </a:solidFill>
              </a:rPr>
              <a:t> </a:t>
            </a:r>
            <a:endParaRPr lang="en-US" altLang="zh-CN" sz="2800" u="none" dirty="0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4643438" y="3429000"/>
            <a:ext cx="1066800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altLang="zh-CN" sz="4000" b="1" u="none" dirty="0">
                <a:solidFill>
                  <a:srgbClr val="990099"/>
                </a:solidFill>
                <a:latin typeface="Monotype Corsiva" panose="03010101010201010101" pitchFamily="66" charset="0"/>
              </a:rPr>
              <a:t>No</a:t>
            </a:r>
            <a:r>
              <a:rPr lang="en-US" altLang="zh-CN" sz="3600" b="1" u="none" dirty="0">
                <a:solidFill>
                  <a:srgbClr val="990099"/>
                </a:solidFill>
                <a:latin typeface="Monotype Corsiva" panose="03010101010201010101" pitchFamily="66" charset="0"/>
              </a:rPr>
              <a:t> </a:t>
            </a:r>
            <a:endParaRPr lang="en-US" altLang="zh-CN" sz="3600" u="none" dirty="0">
              <a:latin typeface="Monotype Corsiva" panose="03010101010201010101" pitchFamily="66" charset="0"/>
            </a:endParaRP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6858016" y="2500306"/>
            <a:ext cx="990600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altLang="zh-CN" sz="4000" b="1" u="none" dirty="0">
                <a:solidFill>
                  <a:srgbClr val="990099"/>
                </a:solidFill>
                <a:latin typeface="Monotype Corsiva" panose="03010101010201010101" pitchFamily="66" charset="0"/>
              </a:rPr>
              <a:t>Yes</a:t>
            </a:r>
            <a:r>
              <a:rPr lang="en-US" altLang="zh-CN" sz="3200" b="1" u="none" dirty="0">
                <a:solidFill>
                  <a:srgbClr val="990099"/>
                </a:solidFill>
              </a:rPr>
              <a:t> </a:t>
            </a:r>
            <a:endParaRPr lang="en-US" altLang="zh-CN" sz="2800" u="none" dirty="0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1857356" y="5000636"/>
            <a:ext cx="5500694" cy="5847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altLang="zh-CN" sz="3200" u="none" dirty="0"/>
              <a:t>Marley </a:t>
            </a:r>
            <a:r>
              <a:rPr lang="en-US" altLang="zh-CN" sz="3200" u="none" dirty="0">
                <a:solidFill>
                  <a:srgbClr val="FF0000"/>
                </a:solidFill>
              </a:rPr>
              <a:t>used to be </a:t>
            </a:r>
            <a:r>
              <a:rPr lang="en-US" altLang="zh-CN" sz="3200" u="none" dirty="0"/>
              <a:t>like Scrooge .</a:t>
            </a:r>
            <a:endParaRPr lang="en-US" altLang="zh-CN" sz="3200" u="none" dirty="0"/>
          </a:p>
        </p:txBody>
      </p:sp>
      <p:sp>
        <p:nvSpPr>
          <p:cNvPr id="14" name="矩形 13"/>
          <p:cNvSpPr/>
          <p:nvPr/>
        </p:nvSpPr>
        <p:spPr>
          <a:xfrm rot="20193727">
            <a:off x="2507470" y="3515363"/>
            <a:ext cx="2262159" cy="923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5400" u="none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宋体" panose="02010600030101010101" pitchFamily="2" charset="-122"/>
              </a:rPr>
              <a:t>infer</a:t>
            </a:r>
            <a:endParaRPr lang="zh-CN" altLang="en-US" sz="5400" u="none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ea typeface="宋体" panose="02010600030101010101" pitchFamily="2" charset="-122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500034" y="1857364"/>
            <a:ext cx="2428892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n-US" altLang="zh-CN" sz="3600" b="1" dirty="0" smtClean="0">
                <a:solidFill>
                  <a:srgbClr val="990099"/>
                </a:solidFill>
                <a:latin typeface="Monotype Corsiva" panose="03010101010201010101" pitchFamily="66" charset="0"/>
              </a:rPr>
              <a:t>Yes</a:t>
            </a:r>
            <a:r>
              <a:rPr lang="en-US" altLang="zh-CN" sz="3600" b="1" dirty="0" smtClean="0">
                <a:solidFill>
                  <a:srgbClr val="990099"/>
                </a:solidFill>
              </a:rPr>
              <a:t> or </a:t>
            </a:r>
            <a:r>
              <a:rPr lang="en-US" altLang="zh-CN" sz="3600" b="1" dirty="0" smtClean="0">
                <a:solidFill>
                  <a:srgbClr val="990099"/>
                </a:solidFill>
                <a:latin typeface="Monotype Corsiva" panose="03010101010201010101" pitchFamily="66" charset="0"/>
              </a:rPr>
              <a:t>No</a:t>
            </a:r>
            <a:endParaRPr lang="en-US" altLang="zh-CN" sz="3600" b="1" dirty="0">
              <a:solidFill>
                <a:srgbClr val="990099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0" y="0"/>
            <a:ext cx="3257512" cy="64633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atura MT Script Capitals" panose="03020802060602070202" pitchFamily="66" charset="0"/>
                <a:ea typeface="+mj-ea"/>
                <a:cs typeface="+mj-cs"/>
              </a:rPr>
              <a:t>inferring (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atura MT Script Capitals" panose="03020802060602070202" pitchFamily="66" charset="0"/>
                <a:ea typeface="+mj-ea"/>
                <a:cs typeface="+mj-cs"/>
              </a:rPr>
              <a:t>推断）</a:t>
            </a: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atura MT Script Capitals" panose="03020802060602070202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autoUpdateAnimBg="0"/>
      <p:bldP spid="11274" grpId="0" animBg="1" autoUpdateAnimBg="0"/>
      <p:bldP spid="11275" grpId="0" animBg="1" autoUpdateAnimBg="0"/>
      <p:bldP spid="11276" grpId="0" animBg="1" autoUpdateAnimBg="0"/>
      <p:bldP spid="11277" grpId="0" animBg="1" autoUpdateAnimBg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3" descr="123837_200911061739451rfOo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42900"/>
            <a:ext cx="9142413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072198" y="5857892"/>
            <a:ext cx="25908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dirty="0">
                <a:solidFill>
                  <a:srgbClr val="C00000"/>
                </a:solidFill>
              </a:rPr>
              <a:t>Scrooge</a:t>
            </a:r>
            <a:endParaRPr lang="zh-CN" altLang="en-US" sz="4000" dirty="0">
              <a:solidFill>
                <a:srgbClr val="C00000"/>
              </a:solidFill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00034" y="5929330"/>
            <a:ext cx="3276600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4000" dirty="0">
                <a:solidFill>
                  <a:srgbClr val="C00000"/>
                </a:solidFill>
              </a:rPr>
              <a:t>Jacob Marley</a:t>
            </a:r>
            <a:endParaRPr lang="zh-CN" altLang="en-US" sz="4000" dirty="0">
              <a:solidFill>
                <a:srgbClr val="C00000"/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0" y="4786322"/>
            <a:ext cx="9144000" cy="1079783"/>
          </a:xfrm>
          <a:prstGeom prst="rect">
            <a:avLst/>
          </a:prstGeom>
          <a:solidFill>
            <a:schemeClr val="bg1">
              <a:alpha val="56999"/>
            </a:schemeClr>
          </a:solidFill>
          <a:ln w="9525">
            <a:noFill/>
            <a:miter lim="800000"/>
          </a:ln>
        </p:spPr>
        <p:txBody>
          <a:bodyPr wrap="square" lIns="90170" tIns="46990" rIns="90170" bIns="46990">
            <a:spAutoFit/>
          </a:bodyPr>
          <a:lstStyle/>
          <a:p>
            <a:r>
              <a:rPr lang="en-US" altLang="zh-CN" sz="3200" dirty="0" smtClean="0"/>
              <a:t>Does Jacob Marley want to help Scrooge</a:t>
            </a:r>
            <a:r>
              <a:rPr lang="zh-CN" altLang="en-US" sz="3200" dirty="0" smtClean="0"/>
              <a:t>？ </a:t>
            </a:r>
            <a:r>
              <a:rPr lang="en-US" altLang="zh-CN" sz="3200" dirty="0" smtClean="0"/>
              <a:t>How do you know?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158" y="1214422"/>
            <a:ext cx="8786842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He </a:t>
            </a:r>
            <a:r>
              <a:rPr lang="en-US" altLang="zh-CN" sz="3600" dirty="0" smtClean="0">
                <a:solidFill>
                  <a:srgbClr val="FF0000"/>
                </a:solidFill>
              </a:rPr>
              <a:t>warns</a:t>
            </a:r>
            <a:r>
              <a:rPr lang="en-US" altLang="zh-CN" sz="3600" dirty="0" smtClean="0"/>
              <a:t> Scrooge </a:t>
            </a:r>
            <a:r>
              <a:rPr lang="en-US" altLang="zh-CN" sz="3600" dirty="0" smtClean="0">
                <a:solidFill>
                  <a:srgbClr val="FF0000"/>
                </a:solidFill>
              </a:rPr>
              <a:t>to</a:t>
            </a:r>
            <a:r>
              <a:rPr lang="en-US" altLang="zh-CN" sz="3600" dirty="0" smtClean="0"/>
              <a:t> change his ways if he doesn’t want to </a:t>
            </a:r>
            <a:r>
              <a:rPr lang="en-US" altLang="zh-CN" sz="3600" dirty="0" smtClean="0">
                <a:solidFill>
                  <a:srgbClr val="FF0000"/>
                </a:solidFill>
              </a:rPr>
              <a:t>end up </a:t>
            </a:r>
            <a:r>
              <a:rPr lang="en-US" altLang="zh-CN" sz="3600" dirty="0" smtClean="0"/>
              <a:t>like him.</a:t>
            </a:r>
            <a:endParaRPr lang="zh-CN" alt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357158" y="2643182"/>
            <a:ext cx="8786842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He also tells Scrooge to expect three spirits to visit him.</a:t>
            </a:r>
            <a:endParaRPr lang="zh-CN" altLang="en-US" sz="3600" dirty="0"/>
          </a:p>
        </p:txBody>
      </p:sp>
      <p:sp>
        <p:nvSpPr>
          <p:cNvPr id="12" name="矩形 11"/>
          <p:cNvSpPr/>
          <p:nvPr/>
        </p:nvSpPr>
        <p:spPr>
          <a:xfrm rot="20193727">
            <a:off x="2606112" y="2054851"/>
            <a:ext cx="3084590" cy="92333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5400" u="none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宋体" panose="02010600030101010101" pitchFamily="2" charset="-122"/>
              </a:rPr>
              <a:t>infer</a:t>
            </a:r>
            <a:endParaRPr lang="zh-CN" altLang="en-US" sz="5400" u="none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 autoUpdateAnimBg="0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Why is Scrooge the main character?</a:t>
            </a:r>
            <a:endParaRPr lang="zh-CN" altLang="en-US" dirty="0"/>
          </a:p>
        </p:txBody>
      </p:sp>
      <p:pic>
        <p:nvPicPr>
          <p:cNvPr id="25" name="Picture 27" descr="u=1323372491,3389163559&amp;fm=21&amp;gp=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715272" y="1928802"/>
            <a:ext cx="742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图片 25" descr="QQ图片201805181655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2" y="2643182"/>
            <a:ext cx="3292202" cy="2928958"/>
          </a:xfrm>
          <a:prstGeom prst="rect">
            <a:avLst/>
          </a:prstGeom>
        </p:spPr>
      </p:pic>
      <p:pic>
        <p:nvPicPr>
          <p:cNvPr id="61" name="Picture 16" descr="u=22715673,553828111&amp;fm=21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85926"/>
            <a:ext cx="721407" cy="8001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pic>
        <p:nvPicPr>
          <p:cNvPr id="63" name="Picture 18" descr="ZSTU`D5$15_KBD9C1W[{G]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714620"/>
            <a:ext cx="357538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右箭头 63"/>
          <p:cNvSpPr/>
          <p:nvPr/>
        </p:nvSpPr>
        <p:spPr>
          <a:xfrm>
            <a:off x="2500298" y="2000240"/>
            <a:ext cx="3929090" cy="50006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TextBox 65"/>
          <p:cNvSpPr txBox="1"/>
          <p:nvPr/>
        </p:nvSpPr>
        <p:spPr>
          <a:xfrm>
            <a:off x="142844" y="5643578"/>
            <a:ext cx="27146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Scrooge in the past</a:t>
            </a:r>
            <a:endParaRPr lang="zh-CN" altLang="en-US" sz="2400" dirty="0"/>
          </a:p>
        </p:txBody>
      </p:sp>
      <p:sp>
        <p:nvSpPr>
          <p:cNvPr id="67" name="TextBox 66"/>
          <p:cNvSpPr txBox="1"/>
          <p:nvPr/>
        </p:nvSpPr>
        <p:spPr>
          <a:xfrm>
            <a:off x="6429356" y="5643578"/>
            <a:ext cx="27146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Scrooge at present</a:t>
            </a:r>
            <a:endParaRPr lang="zh-CN" altLang="en-US" sz="2400" dirty="0"/>
          </a:p>
        </p:txBody>
      </p:sp>
      <p:sp>
        <p:nvSpPr>
          <p:cNvPr id="69" name="TextBox 68"/>
          <p:cNvSpPr txBox="1"/>
          <p:nvPr/>
        </p:nvSpPr>
        <p:spPr>
          <a:xfrm>
            <a:off x="1000100" y="2857496"/>
            <a:ext cx="778674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A: Because he wants to punish others.</a:t>
            </a:r>
            <a:endParaRPr lang="en-US" altLang="zh-CN" sz="3200" dirty="0" smtClean="0"/>
          </a:p>
          <a:p>
            <a:r>
              <a:rPr lang="en-US" altLang="zh-CN" sz="3200" dirty="0" smtClean="0"/>
              <a:t>B: Because he learns to spread love and joy.</a:t>
            </a:r>
            <a:endParaRPr lang="en-US" altLang="zh-CN" sz="3200" dirty="0" smtClean="0"/>
          </a:p>
          <a:p>
            <a:r>
              <a:rPr lang="en-US" altLang="zh-CN" sz="3200" dirty="0" smtClean="0"/>
              <a:t>C: Because he wants to make more money.</a:t>
            </a:r>
            <a:endParaRPr lang="zh-CN" altLang="en-US" sz="3200" dirty="0"/>
          </a:p>
        </p:txBody>
      </p:sp>
      <p:sp>
        <p:nvSpPr>
          <p:cNvPr id="71" name="叶子 828"/>
          <p:cNvSpPr/>
          <p:nvPr/>
        </p:nvSpPr>
        <p:spPr>
          <a:xfrm>
            <a:off x="928662" y="3429000"/>
            <a:ext cx="647700" cy="504825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</a:cxnLst>
            <a:rect l="0" t="0" r="0" b="0"/>
            <a:pathLst>
              <a:path w="63" h="57">
                <a:moveTo>
                  <a:pt x="0" y="55"/>
                </a:moveTo>
                <a:cubicBezTo>
                  <a:pt x="0" y="55"/>
                  <a:pt x="0" y="57"/>
                  <a:pt x="4" y="57"/>
                </a:cubicBezTo>
                <a:cubicBezTo>
                  <a:pt x="3" y="54"/>
                  <a:pt x="11" y="45"/>
                  <a:pt x="11" y="45"/>
                </a:cubicBezTo>
                <a:cubicBezTo>
                  <a:pt x="11" y="45"/>
                  <a:pt x="25" y="54"/>
                  <a:pt x="40" y="39"/>
                </a:cubicBezTo>
                <a:cubicBezTo>
                  <a:pt x="54" y="23"/>
                  <a:pt x="44" y="11"/>
                  <a:pt x="63" y="0"/>
                </a:cubicBezTo>
                <a:cubicBezTo>
                  <a:pt x="17" y="10"/>
                  <a:pt x="7" y="24"/>
                  <a:pt x="8" y="43"/>
                </a:cubicBezTo>
                <a:cubicBezTo>
                  <a:pt x="12" y="34"/>
                  <a:pt x="24" y="22"/>
                  <a:pt x="34" y="17"/>
                </a:cubicBezTo>
                <a:cubicBezTo>
                  <a:pt x="17" y="29"/>
                  <a:pt x="5" y="47"/>
                  <a:pt x="0" y="55"/>
                </a:cubicBezTo>
                <a:close/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4929190" y="3357562"/>
            <a:ext cx="1285884" cy="571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37" name="Rectangle 6"/>
          <p:cNvSpPr txBox="1">
            <a:spLocks noChangeArrowheads="1"/>
          </p:cNvSpPr>
          <p:nvPr/>
        </p:nvSpPr>
        <p:spPr bwMode="auto">
          <a:xfrm>
            <a:off x="142844" y="0"/>
            <a:ext cx="3257512" cy="64633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atura MT Script Capitals" panose="03020802060602070202" pitchFamily="66" charset="0"/>
                <a:ea typeface="+mj-ea"/>
                <a:cs typeface="+mj-cs"/>
              </a:rPr>
              <a:t>inferring (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atura MT Script Capitals" panose="03020802060602070202" pitchFamily="66" charset="0"/>
                <a:ea typeface="+mj-ea"/>
                <a:cs typeface="+mj-cs"/>
              </a:rPr>
              <a:t>推断）</a:t>
            </a: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atura MT Script Capitals" panose="03020802060602070202" pitchFamily="66" charset="0"/>
              <a:ea typeface="+mj-ea"/>
              <a:cs typeface="+mj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71604" y="1428736"/>
            <a:ext cx="592935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Spreading love makes you happy.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57290" y="2000240"/>
            <a:ext cx="592935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True meaning (spirit) of Christmas</a:t>
            </a:r>
            <a:endParaRPr lang="zh-CN" altLang="en-US" sz="3200" b="1" dirty="0"/>
          </a:p>
        </p:txBody>
      </p:sp>
      <p:pic>
        <p:nvPicPr>
          <p:cNvPr id="16" name="图片 15" descr="timg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28" y="71398"/>
            <a:ext cx="6143668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 animBg="1"/>
      <p:bldP spid="77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0034" y="1928802"/>
            <a:ext cx="8286808" cy="46434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zh-CN" sz="4000" dirty="0" smtClean="0"/>
              <a:t>What does Scrooge do after he wakes up on Christmas Day?</a:t>
            </a:r>
            <a:endParaRPr lang="zh-CN" altLang="en-US" sz="4000" dirty="0"/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142844" y="0"/>
            <a:ext cx="3257512" cy="64633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atura MT Script Capitals" panose="03020802060602070202" pitchFamily="66" charset="0"/>
                <a:ea typeface="+mj-ea"/>
                <a:cs typeface="+mj-cs"/>
              </a:rPr>
              <a:t>inferring (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atura MT Script Capitals" panose="03020802060602070202" pitchFamily="66" charset="0"/>
                <a:ea typeface="+mj-ea"/>
                <a:cs typeface="+mj-cs"/>
              </a:rPr>
              <a:t>推断）</a:t>
            </a: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atura MT Script Capitals" panose="03020802060602070202" pitchFamily="66" charset="0"/>
              <a:ea typeface="+mj-ea"/>
              <a:cs typeface="+mj-cs"/>
            </a:endParaRPr>
          </a:p>
        </p:txBody>
      </p:sp>
      <p:sp>
        <p:nvSpPr>
          <p:cNvPr id="4" name="WordArt 3"/>
          <p:cNvSpPr>
            <a:spLocks noChangeArrowheads="1" noChangeShapeType="1"/>
          </p:cNvSpPr>
          <p:nvPr/>
        </p:nvSpPr>
        <p:spPr bwMode="auto">
          <a:xfrm>
            <a:off x="4429124" y="0"/>
            <a:ext cx="3281363" cy="6635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3600" b="1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Group Work</a:t>
            </a:r>
            <a:endParaRPr lang="zh-CN" altLang="en-US" sz="3600" b="1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214282" y="185736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 smtClean="0"/>
              <a:t>He went to church,_________________________</a:t>
            </a:r>
            <a:endParaRPr lang="zh-CN" altLang="en-US" sz="2800" dirty="0"/>
          </a:p>
        </p:txBody>
      </p:sp>
      <p:sp>
        <p:nvSpPr>
          <p:cNvPr id="9" name="标题 1"/>
          <p:cNvSpPr txBox="1"/>
          <p:nvPr/>
        </p:nvSpPr>
        <p:spPr>
          <a:xfrm>
            <a:off x="642910" y="2571744"/>
            <a:ext cx="7858180" cy="3143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r>
              <a:rPr lang="en-US" sz="3100" dirty="0" smtClean="0"/>
              <a:t>and found that everything could bring him pleasure. </a:t>
            </a:r>
            <a:endParaRPr kumimoji="0" lang="zh-CN" altLang="en-US" sz="3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3424</Words>
  <Application>WPS 演示</Application>
  <PresentationFormat>全屏显示(4:3)</PresentationFormat>
  <Paragraphs>226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Arial</vt:lpstr>
      <vt:lpstr>宋体</vt:lpstr>
      <vt:lpstr>Wingdings</vt:lpstr>
      <vt:lpstr>华文新魏</vt:lpstr>
      <vt:lpstr>Arial</vt:lpstr>
      <vt:lpstr>Times New Roman</vt:lpstr>
      <vt:lpstr>Matura MT Script Capitals</vt:lpstr>
      <vt:lpstr>Cooper Black</vt:lpstr>
      <vt:lpstr>Arial Black</vt:lpstr>
      <vt:lpstr>Monotype Corsiva</vt:lpstr>
      <vt:lpstr>Calibri</vt:lpstr>
      <vt:lpstr>微软雅黑</vt:lpstr>
      <vt:lpstr>Arial Unicode MS</vt:lpstr>
      <vt:lpstr>HelveticaNeue</vt:lpstr>
      <vt:lpstr>Corbel</vt:lpstr>
      <vt:lpstr>Office 主题</vt:lpstr>
      <vt:lpstr>PowerPoint 演示文稿</vt:lpstr>
      <vt:lpstr>  </vt:lpstr>
      <vt:lpstr>What comes to your mind when you see this word?</vt:lpstr>
      <vt:lpstr>PowerPoint 演示文稿</vt:lpstr>
      <vt:lpstr>What made Scrooge change?</vt:lpstr>
      <vt:lpstr>PowerPoint 演示文稿</vt:lpstr>
      <vt:lpstr>PowerPoint 演示文稿</vt:lpstr>
      <vt:lpstr>Why is Scrooge the main character?</vt:lpstr>
      <vt:lpstr>What does Scrooge do after he wakes up on Christmas Day?</vt:lpstr>
      <vt:lpstr>What does Scrooge do after he wakes up on Christmas Day?</vt:lpstr>
      <vt:lpstr>Read some more about this story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festival is it?</dc:title>
  <dc:creator>angela</dc:creator>
  <cp:lastModifiedBy>南山有谷堆</cp:lastModifiedBy>
  <cp:revision>310</cp:revision>
  <dcterms:created xsi:type="dcterms:W3CDTF">2018-05-16T08:02:00Z</dcterms:created>
  <dcterms:modified xsi:type="dcterms:W3CDTF">2020-11-20T12:55:29Z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