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73" r:id="rId3"/>
    <p:sldId id="258" r:id="rId4"/>
    <p:sldId id="369" r:id="rId6"/>
    <p:sldId id="371" r:id="rId7"/>
    <p:sldId id="404" r:id="rId8"/>
    <p:sldId id="373" r:id="rId9"/>
    <p:sldId id="374" r:id="rId10"/>
    <p:sldId id="375" r:id="rId11"/>
    <p:sldId id="376" r:id="rId12"/>
    <p:sldId id="377" r:id="rId13"/>
    <p:sldId id="387" r:id="rId14"/>
    <p:sldId id="383" r:id="rId15"/>
    <p:sldId id="389" r:id="rId16"/>
    <p:sldId id="390" r:id="rId17"/>
    <p:sldId id="391" r:id="rId18"/>
    <p:sldId id="392" r:id="rId19"/>
    <p:sldId id="393" r:id="rId20"/>
    <p:sldId id="394" r:id="rId21"/>
    <p:sldId id="399" r:id="rId22"/>
    <p:sldId id="400" r:id="rId23"/>
    <p:sldId id="401" r:id="rId24"/>
    <p:sldId id="381" r:id="rId25"/>
    <p:sldId id="385" r:id="rId26"/>
    <p:sldId id="402" r:id="rId27"/>
    <p:sldId id="386" r:id="rId28"/>
    <p:sldId id="426" r:id="rId29"/>
    <p:sldId id="444" r:id="rId30"/>
    <p:sldId id="455" r:id="rId31"/>
    <p:sldId id="446" r:id="rId32"/>
    <p:sldId id="464" r:id="rId33"/>
    <p:sldId id="465" r:id="rId34"/>
    <p:sldId id="445" r:id="rId35"/>
    <p:sldId id="442" r:id="rId36"/>
    <p:sldId id="447" r:id="rId37"/>
    <p:sldId id="448" r:id="rId38"/>
    <p:sldId id="449" r:id="rId39"/>
    <p:sldId id="450" r:id="rId40"/>
    <p:sldId id="315" r:id="rId4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FF"/>
    <a:srgbClr val="0000DE"/>
    <a:srgbClr val="000099"/>
    <a:srgbClr val="003366"/>
    <a:srgbClr val="666699"/>
    <a:srgbClr val="9999FF"/>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244" y="64"/>
      </p:cViewPr>
      <p:guideLst>
        <p:guide orient="horz" pos="1620"/>
        <p:guide pos="36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7FAAF34-6BF9-4321-B0EB-8F9C5CAF9796}"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623FC94-E320-4AE1-9DF0-23154A4CCE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ln>
        </p:spPr>
      </p:sp>
      <p:sp>
        <p:nvSpPr>
          <p:cNvPr id="174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741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19DD58AC-9E1C-4CE8-8036-63B720527239}" type="slidenum">
              <a:rPr lang="zh-CN" altLang="en-US"/>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407121E-4114-42F7-A060-75B87C5E5B74}" type="slidenum">
              <a:rPr lang="zh-CN" altLang="en-US"/>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bwMode="auto">
          <a:noFill/>
          <a:ln>
            <a:solidFill>
              <a:srgbClr val="000000"/>
            </a:solidFill>
            <a:miter lim="800000"/>
          </a:ln>
        </p:spPr>
      </p:sp>
      <p:sp>
        <p:nvSpPr>
          <p:cNvPr id="4301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096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F0FA96DD-E720-44AE-A091-226EB5AF1E9E}"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ln>
        </p:spPr>
      </p:sp>
      <p:sp>
        <p:nvSpPr>
          <p:cNvPr id="2765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7200"/>
          </a:xfrm>
          <a:prstGeom prst="rect">
            <a:avLst/>
          </a:prstGeom>
          <a:noFill/>
          <a:ln>
            <a:miter lim="800000"/>
          </a:ln>
        </p:spPr>
        <p:txBody>
          <a:bodyPr anchor="b"/>
          <a:lstStyle/>
          <a:p>
            <a:pPr algn="r">
              <a:defRPr/>
            </a:pPr>
            <a:fld id="{1D1C6514-D917-48CC-81E3-7A4BC255D6BB}" type="slidenum">
              <a:rPr lang="zh-CN" altLang="en-US" sz="1200">
                <a:latin typeface="+mn-lt"/>
                <a:ea typeface="+mn-ea"/>
              </a:rPr>
            </a:fld>
            <a:endParaRPr lang="en-US" altLang="zh-CN" sz="1200">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ln>
        </p:spPr>
      </p:sp>
      <p:sp>
        <p:nvSpPr>
          <p:cNvPr id="296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smtClean="0"/>
          </a:p>
        </p:txBody>
      </p:sp>
      <p:sp>
        <p:nvSpPr>
          <p:cNvPr id="276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7407121E-4114-42F7-A060-75B87C5E5B74}"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90E00E6-F912-4097-A2CD-B787DB6A162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F3108C4-BC19-475E-A139-7D2EE50F690F}" type="slidenum">
              <a:rPr lang="zh-CN" altLang="en-US"/>
            </a:fld>
            <a:endParaRPr lang="zh-CN" altLang="en-US"/>
          </a:p>
        </p:txBody>
      </p:sp>
    </p:spTree>
  </p:cSld>
  <p:clrMapOvr>
    <a:masterClrMapping/>
  </p:clrMapOvr>
  <p:transition spd="slow" advClick="0"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3B6E1991-BA1B-447B-92C6-6D88B5D1DF6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F1FF4F1-331E-4F68-9A95-7E1FC86A4383}" type="slidenum">
              <a:rPr lang="zh-CN" altLang="en-US"/>
            </a:fld>
            <a:endParaRPr lang="zh-CN" altLang="en-US"/>
          </a:p>
        </p:txBody>
      </p:sp>
    </p:spTree>
  </p:cSld>
  <p:clrMapOvr>
    <a:masterClrMapping/>
  </p:clrMapOvr>
  <p:transition spd="slow" advClick="0"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EC00BF2-10FA-4D6B-9A93-486646A36C4D}"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FE2BF42-3E5B-4EA4-B58D-36B6D3140E96}" type="slidenum">
              <a:rPr lang="zh-CN" altLang="en-US"/>
            </a:fld>
            <a:endParaRPr lang="zh-CN" altLang="en-US"/>
          </a:p>
        </p:txBody>
      </p:sp>
    </p:spTree>
  </p:cSld>
  <p:clrMapOvr>
    <a:masterClrMapping/>
  </p:clrMapOvr>
  <p:transition spd="slow" advClick="0" advTm="5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advClick="0"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spd="slow" advClick="0"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D17E0BAD-8B12-4C67-BA99-E8CAEB21C49C}"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96813F4-1DDE-480D-8B35-818BC542841D}" type="slidenum">
              <a:rPr lang="zh-CN" altLang="en-US"/>
            </a:fld>
            <a:endParaRPr lang="zh-CN" altLang="en-US"/>
          </a:p>
        </p:txBody>
      </p:sp>
    </p:spTree>
  </p:cSld>
  <p:clrMapOvr>
    <a:masterClrMapping/>
  </p:clrMapOvr>
  <p:transition spd="slow" advClick="0"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E561693-4E32-43DF-B44F-169C7F97238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07B87A3-DD00-48CA-BB7C-366B6DB7FF8A}" type="slidenum">
              <a:rPr lang="zh-CN" altLang="en-US"/>
            </a:fld>
            <a:endParaRPr lang="zh-CN" altLang="en-US"/>
          </a:p>
        </p:txBody>
      </p:sp>
    </p:spTree>
  </p:cSld>
  <p:clrMapOvr>
    <a:masterClrMapping/>
  </p:clrMapOvr>
  <p:transition spd="slow" advClick="0"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AE3EFFC-C104-40C5-BC61-543569E8760D}"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23B5DA8-BCC7-4A2B-A5A5-9050D76F9A2B}" type="slidenum">
              <a:rPr lang="zh-CN" altLang="en-US"/>
            </a:fld>
            <a:endParaRPr lang="zh-CN" altLang="en-US"/>
          </a:p>
        </p:txBody>
      </p:sp>
    </p:spTree>
  </p:cSld>
  <p:clrMapOvr>
    <a:masterClrMapping/>
  </p:clrMapOvr>
  <p:transition spd="slow" advClick="0"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8057B19E-2EB9-4414-8556-967CD2FD41EC}"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9C27985-EFC2-4D5F-975F-80BA0F465B90}" type="slidenum">
              <a:rPr lang="zh-CN" altLang="en-US"/>
            </a:fld>
            <a:endParaRPr lang="zh-CN" altLang="en-US"/>
          </a:p>
        </p:txBody>
      </p:sp>
    </p:spTree>
  </p:cSld>
  <p:clrMapOvr>
    <a:masterClrMapping/>
  </p:clrMapOvr>
  <p:transition spd="slow" advClick="0"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8F9299DD-217E-429A-BE95-B30B894A331C}"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8D0FE3E2-78E9-498F-A76C-491F266E1183}" type="slidenum">
              <a:rPr lang="zh-CN" altLang="en-US"/>
            </a:fld>
            <a:endParaRPr lang="zh-CN" altLang="en-US"/>
          </a:p>
        </p:txBody>
      </p:sp>
    </p:spTree>
  </p:cSld>
  <p:clrMapOvr>
    <a:masterClrMapping/>
  </p:clrMapOvr>
  <p:transition spd="slow" advClick="0"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4C73180D-9FCD-4DA4-8B9E-6CA17FA9FBD7}"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71AF40D-3F50-4C5C-910C-B55C03BB9FDE}" type="slidenum">
              <a:rPr lang="zh-CN" altLang="en-US"/>
            </a:fld>
            <a:endParaRPr lang="zh-CN" altLang="en-US"/>
          </a:p>
        </p:txBody>
      </p:sp>
    </p:spTree>
  </p:cSld>
  <p:clrMapOvr>
    <a:masterClrMapping/>
  </p:clrMapOvr>
  <p:transition spd="slow" advClick="0"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D5F99D82-CCA6-4AE2-B449-B9B832B020F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F94A435-5D89-4263-922E-A7E8D2037CC3}" type="slidenum">
              <a:rPr lang="zh-CN" altLang="en-US"/>
            </a:fld>
            <a:endParaRPr lang="zh-CN" altLang="en-US"/>
          </a:p>
        </p:txBody>
      </p:sp>
    </p:spTree>
  </p:cSld>
  <p:clrMapOvr>
    <a:masterClrMapping/>
  </p:clrMapOvr>
  <p:transition spd="slow" advClick="0"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4D1BDFA5-202A-4E1F-AF49-6A3298D102A0}"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F0097BC-9BA7-48A0-89E4-E80B033A5A92}" type="slidenum">
              <a:rPr lang="zh-CN" altLang="en-US"/>
            </a:fld>
            <a:endParaRPr lang="zh-CN" altLang="en-US"/>
          </a:p>
        </p:txBody>
      </p:sp>
    </p:spTree>
  </p:cSld>
  <p:clrMapOvr>
    <a:masterClrMapping/>
  </p:clrMapOvr>
  <p:transition spd="slow" advClick="0" advTm="500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200150"/>
            <a:ext cx="8229600" cy="3394075"/>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E65037B-11BD-4C16-AFA5-A9CE30B9BDFB}"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6E738BA-0662-4F66-965D-8729ED42E5EE}" type="slidenum">
              <a:rPr lang="zh-CN" altLang="en-US"/>
            </a:fld>
            <a:endParaRPr lang="zh-CN" altLang="en-US"/>
          </a:p>
        </p:txBody>
      </p:sp>
      <p:pic>
        <p:nvPicPr>
          <p:cNvPr id="8" name="图片 7" descr="水印"/>
          <p:cNvPicPr>
            <a:picLocks noChangeAspect="1"/>
          </p:cNvPicPr>
          <p:nvPr userDrawn="1"/>
        </p:nvPicPr>
        <p:blipFill>
          <a:blip r:embed="rId14"/>
          <a:stretch>
            <a:fillRect/>
          </a:stretch>
        </p:blipFill>
        <p:spPr>
          <a:xfrm>
            <a:off x="5186363" y="47625"/>
            <a:ext cx="3880009" cy="12558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8.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5.jpeg"/><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2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81610" y="817245"/>
            <a:ext cx="8475345" cy="953135"/>
          </a:xfrm>
          <a:prstGeom prst="rect">
            <a:avLst/>
          </a:prstGeom>
          <a:noFill/>
        </p:spPr>
        <p:txBody>
          <a:bodyPr wrap="square" rtlCol="0" anchor="t">
            <a:spAutoFit/>
          </a:bodyPr>
          <a:lstStyle/>
          <a:p>
            <a:r>
              <a:rPr lang="en-US" altLang="zh-CN" sz="2800">
                <a:latin typeface="Calibri" panose="020F0502020204030204" pitchFamily="34" charset="0"/>
                <a:cs typeface="Times New Roman" panose="02020603050405020304" pitchFamily="18" charset="0"/>
                <a:sym typeface="+mn-ea"/>
              </a:rPr>
              <a:t>①</a:t>
            </a:r>
            <a:r>
              <a:rPr lang="en-US" altLang="zh-CN" sz="2800">
                <a:latin typeface="Times New Roman" panose="02020603050405020304" pitchFamily="18" charset="0"/>
                <a:cs typeface="Times New Roman" panose="02020603050405020304" pitchFamily="18" charset="0"/>
                <a:sym typeface="+mn-ea"/>
              </a:rPr>
              <a:t>T</a:t>
            </a:r>
            <a:r>
              <a:rPr lang="zh-CN" altLang="en-US" sz="2800">
                <a:latin typeface="Times New Roman" panose="02020603050405020304" pitchFamily="18" charset="0"/>
                <a:cs typeface="Times New Roman" panose="02020603050405020304" pitchFamily="18" charset="0"/>
                <a:sym typeface="+mn-ea"/>
              </a:rPr>
              <a:t>he activity </a:t>
            </a:r>
            <a:r>
              <a:rPr lang="zh-CN" altLang="en-US" sz="2800">
                <a:solidFill>
                  <a:srgbClr val="0000FF"/>
                </a:solidFill>
                <a:latin typeface="Times New Roman" panose="02020603050405020304" pitchFamily="18" charset="0"/>
                <a:cs typeface="Times New Roman" panose="02020603050405020304" pitchFamily="18" charset="0"/>
                <a:sym typeface="+mn-ea"/>
              </a:rPr>
              <a:t>is scheduled to be launched</a:t>
            </a:r>
            <a:r>
              <a:rPr lang="zh-CN" altLang="en-US" sz="2800">
                <a:latin typeface="Times New Roman" panose="02020603050405020304" pitchFamily="18" charset="0"/>
                <a:cs typeface="Times New Roman" panose="02020603050405020304" pitchFamily="18" charset="0"/>
                <a:sym typeface="+mn-ea"/>
              </a:rPr>
              <a:t> in the stadium  </a:t>
            </a:r>
            <a:endParaRPr lang="zh-CN" altLang="en-US" sz="2800">
              <a:latin typeface="Times New Roman" panose="02020603050405020304" pitchFamily="18" charset="0"/>
              <a:cs typeface="Times New Roman" panose="02020603050405020304" pitchFamily="18" charset="0"/>
              <a:sym typeface="+mn-ea"/>
            </a:endParaRPr>
          </a:p>
          <a:p>
            <a:r>
              <a:rPr lang="zh-CN" altLang="en-US" sz="2800">
                <a:latin typeface="Times New Roman" panose="02020603050405020304" pitchFamily="18" charset="0"/>
                <a:cs typeface="Times New Roman" panose="02020603050405020304" pitchFamily="18" charset="0"/>
                <a:sym typeface="+mn-ea"/>
              </a:rPr>
              <a:t>    next Friday afternoon from 2:00 to 5:00.</a:t>
            </a:r>
            <a:endParaRPr lang="zh-CN" altLang="en-US" sz="2800">
              <a:latin typeface="Times New Roman" panose="02020603050405020304" pitchFamily="18" charset="0"/>
              <a:cs typeface="Times New Roman" panose="02020603050405020304" pitchFamily="18" charset="0"/>
            </a:endParaRPr>
          </a:p>
        </p:txBody>
      </p:sp>
      <p:sp>
        <p:nvSpPr>
          <p:cNvPr id="10" name="文本框 9"/>
          <p:cNvSpPr txBox="1"/>
          <p:nvPr/>
        </p:nvSpPr>
        <p:spPr>
          <a:xfrm>
            <a:off x="181610" y="1766570"/>
            <a:ext cx="8676005" cy="953135"/>
          </a:xfrm>
          <a:prstGeom prst="rect">
            <a:avLst/>
          </a:prstGeom>
          <a:noFill/>
        </p:spPr>
        <p:txBody>
          <a:bodyPr wrap="square" rtlCol="0" anchor="t">
            <a:spAutoFit/>
          </a:bodyPr>
          <a:lstStyle/>
          <a:p>
            <a:r>
              <a:rPr lang="en-US" altLang="zh-CN" sz="2800">
                <a:latin typeface="Calibri" panose="020F0502020204030204" pitchFamily="34" charset="0"/>
                <a:cs typeface="Times New Roman" panose="02020603050405020304" pitchFamily="18" charset="0"/>
                <a:sym typeface="+mn-ea"/>
              </a:rPr>
              <a:t>②</a:t>
            </a:r>
            <a:r>
              <a:rPr lang="en-US" altLang="zh-CN" sz="2800">
                <a:latin typeface="Times New Roman" panose="02020603050405020304" pitchFamily="18" charset="0"/>
                <a:cs typeface="Times New Roman" panose="02020603050405020304" pitchFamily="18" charset="0"/>
                <a:sym typeface="+mn-ea"/>
              </a:rPr>
              <a:t>T</a:t>
            </a:r>
            <a:r>
              <a:rPr lang="zh-CN" altLang="en-US" sz="2800">
                <a:latin typeface="Times New Roman" panose="02020603050405020304" pitchFamily="18" charset="0"/>
                <a:cs typeface="Times New Roman" panose="02020603050405020304" pitchFamily="18" charset="0"/>
                <a:sym typeface="+mn-ea"/>
              </a:rPr>
              <a:t>he </a:t>
            </a:r>
            <a:r>
              <a:rPr lang="en-US" altLang="zh-CN" sz="2800">
                <a:latin typeface="Times New Roman" panose="02020603050405020304" pitchFamily="18" charset="0"/>
                <a:cs typeface="Times New Roman" panose="02020603050405020304" pitchFamily="18" charset="0"/>
                <a:sym typeface="+mn-ea"/>
              </a:rPr>
              <a:t>ceremony will start at the school auditorium at 3:00 </a:t>
            </a:r>
            <a:endParaRPr lang="en-US" altLang="zh-CN" sz="2800">
              <a:latin typeface="Times New Roman" panose="02020603050405020304" pitchFamily="18" charset="0"/>
              <a:cs typeface="Times New Roman" panose="02020603050405020304" pitchFamily="18" charset="0"/>
              <a:sym typeface="+mn-ea"/>
            </a:endParaRPr>
          </a:p>
          <a:p>
            <a:r>
              <a:rPr lang="en-US" altLang="zh-CN" sz="2800">
                <a:latin typeface="Times New Roman" panose="02020603050405020304" pitchFamily="18" charset="0"/>
                <a:cs typeface="Times New Roman" panose="02020603050405020304" pitchFamily="18" charset="0"/>
                <a:sym typeface="+mn-ea"/>
              </a:rPr>
              <a:t>    pm on July 1st and </a:t>
            </a:r>
            <a:r>
              <a:rPr lang="en-US" altLang="zh-CN" sz="2800">
                <a:solidFill>
                  <a:srgbClr val="0505FF"/>
                </a:solidFill>
                <a:latin typeface="Times New Roman" panose="02020603050405020304" pitchFamily="18" charset="0"/>
                <a:cs typeface="Times New Roman" panose="02020603050405020304" pitchFamily="18" charset="0"/>
                <a:sym typeface="+mn-ea"/>
              </a:rPr>
              <a:t>last (for) approximately two hours</a:t>
            </a:r>
            <a:r>
              <a:rPr lang="zh-CN" altLang="en-US" sz="2800">
                <a:latin typeface="Times New Roman" panose="02020603050405020304" pitchFamily="18" charset="0"/>
                <a:cs typeface="Times New Roman" panose="02020603050405020304" pitchFamily="18" charset="0"/>
                <a:sym typeface="+mn-ea"/>
              </a:rPr>
              <a:t>.</a:t>
            </a:r>
            <a:endParaRPr lang="zh-CN" altLang="en-US" sz="2800">
              <a:latin typeface="Times New Roman" panose="02020603050405020304" pitchFamily="18" charset="0"/>
              <a:cs typeface="Times New Roman" panose="02020603050405020304" pitchFamily="18" charset="0"/>
            </a:endParaRPr>
          </a:p>
        </p:txBody>
      </p:sp>
      <p:sp>
        <p:nvSpPr>
          <p:cNvPr id="11" name="文本框 10"/>
          <p:cNvSpPr txBox="1"/>
          <p:nvPr/>
        </p:nvSpPr>
        <p:spPr>
          <a:xfrm>
            <a:off x="181610" y="2792730"/>
            <a:ext cx="8676005" cy="953135"/>
          </a:xfrm>
          <a:prstGeom prst="rect">
            <a:avLst/>
          </a:prstGeom>
          <a:noFill/>
        </p:spPr>
        <p:txBody>
          <a:bodyPr wrap="square" rtlCol="0" anchor="t">
            <a:spAutoFit/>
          </a:bodyPr>
          <a:lstStyle/>
          <a:p>
            <a:r>
              <a:rPr lang="en-US" sz="2800">
                <a:solidFill>
                  <a:schemeClr val="tx1"/>
                </a:solidFill>
                <a:latin typeface="Calibri" panose="020F0502020204030204" pitchFamily="34" charset="0"/>
                <a:cs typeface="Times New Roman" panose="02020603050405020304" pitchFamily="18" charset="0"/>
                <a:sym typeface="+mn-ea"/>
              </a:rPr>
              <a:t>③</a:t>
            </a:r>
            <a:r>
              <a:rPr lang="en-US" sz="2800">
                <a:solidFill>
                  <a:srgbClr val="0505FF"/>
                </a:solidFill>
                <a:latin typeface="Times New Roman" panose="02020603050405020304" pitchFamily="18" charset="0"/>
                <a:cs typeface="Times New Roman" panose="02020603050405020304" pitchFamily="18" charset="0"/>
                <a:sym typeface="+mn-ea"/>
              </a:rPr>
              <a:t>Launched</a:t>
            </a:r>
            <a:r>
              <a:rPr lang="en-US" sz="2800">
                <a:latin typeface="Times New Roman" panose="02020603050405020304" pitchFamily="18" charset="0"/>
                <a:cs typeface="Times New Roman" panose="02020603050405020304" pitchFamily="18" charset="0"/>
                <a:sym typeface="+mn-ea"/>
              </a:rPr>
              <a:t> by our school , it will be held in the school </a:t>
            </a:r>
            <a:endParaRPr lang="en-US" sz="2800">
              <a:latin typeface="Times New Roman" panose="02020603050405020304" pitchFamily="18" charset="0"/>
              <a:cs typeface="Times New Roman" panose="02020603050405020304" pitchFamily="18" charset="0"/>
              <a:sym typeface="+mn-ea"/>
            </a:endParaRPr>
          </a:p>
          <a:p>
            <a:r>
              <a:rPr lang="en-US" sz="2800">
                <a:latin typeface="Times New Roman" panose="02020603050405020304" pitchFamily="18" charset="0"/>
                <a:cs typeface="Times New Roman" panose="02020603050405020304" pitchFamily="18" charset="0"/>
                <a:sym typeface="+mn-ea"/>
              </a:rPr>
              <a:t>    lecture hall next Monday from 9:00 am to 11:00 am.  </a:t>
            </a:r>
            <a:endParaRPr lang="en-US" sz="2800">
              <a:latin typeface="Times New Roman" panose="02020603050405020304" pitchFamily="18" charset="0"/>
              <a:cs typeface="Times New Roman" panose="02020603050405020304" pitchFamily="18" charset="0"/>
              <a:sym typeface="+mn-ea"/>
            </a:endParaRPr>
          </a:p>
        </p:txBody>
      </p:sp>
      <p:sp>
        <p:nvSpPr>
          <p:cNvPr id="12" name="文本框 11"/>
          <p:cNvSpPr txBox="1"/>
          <p:nvPr/>
        </p:nvSpPr>
        <p:spPr>
          <a:xfrm>
            <a:off x="181610" y="3808095"/>
            <a:ext cx="8676005" cy="953135"/>
          </a:xfrm>
          <a:prstGeom prst="rect">
            <a:avLst/>
          </a:prstGeom>
          <a:noFill/>
        </p:spPr>
        <p:txBody>
          <a:bodyPr wrap="square" rtlCol="0" anchor="t">
            <a:spAutoFit/>
          </a:bodyPr>
          <a:lstStyle/>
          <a:p>
            <a:r>
              <a:rPr lang="en-US" sz="2800">
                <a:latin typeface="宋体" panose="02010600030101010101" pitchFamily="2" charset="-122"/>
                <a:cs typeface="Times New Roman" panose="02020603050405020304" pitchFamily="18" charset="0"/>
                <a:sym typeface="+mn-ea"/>
              </a:rPr>
              <a:t>④</a:t>
            </a:r>
            <a:r>
              <a:rPr lang="en-US" sz="2800">
                <a:latin typeface="Times New Roman" panose="02020603050405020304" pitchFamily="18" charset="0"/>
                <a:cs typeface="Times New Roman" panose="02020603050405020304" pitchFamily="18" charset="0"/>
                <a:sym typeface="+mn-ea"/>
              </a:rPr>
              <a:t>To get everyone involved, the activity will fall at the </a:t>
            </a:r>
            <a:endParaRPr lang="en-US" sz="2800">
              <a:latin typeface="Times New Roman" panose="02020603050405020304" pitchFamily="18" charset="0"/>
              <a:cs typeface="Times New Roman" panose="02020603050405020304" pitchFamily="18" charset="0"/>
              <a:sym typeface="+mn-ea"/>
            </a:endParaRPr>
          </a:p>
          <a:p>
            <a:r>
              <a:rPr lang="en-US" sz="2800">
                <a:latin typeface="Times New Roman" panose="02020603050405020304" pitchFamily="18" charset="0"/>
                <a:cs typeface="Times New Roman" panose="02020603050405020304" pitchFamily="18" charset="0"/>
                <a:sym typeface="+mn-ea"/>
              </a:rPr>
              <a:t>    school library at 6:00 next Friday evening.  </a:t>
            </a:r>
            <a:endParaRPr lang="en-US" sz="2800">
              <a:latin typeface="Times New Roman" panose="02020603050405020304" pitchFamily="18" charset="0"/>
              <a:cs typeface="Times New Roman" panose="02020603050405020304" pitchFamily="18" charset="0"/>
              <a:sym typeface="+mn-ea"/>
            </a:endParaRPr>
          </a:p>
        </p:txBody>
      </p:sp>
      <p:sp>
        <p:nvSpPr>
          <p:cNvPr id="13" name="文本框 4311"/>
          <p:cNvSpPr txBox="1"/>
          <p:nvPr/>
        </p:nvSpPr>
        <p:spPr>
          <a:xfrm>
            <a:off x="278131" y="151130"/>
            <a:ext cx="5613380" cy="583565"/>
          </a:xfrm>
          <a:prstGeom prst="rect">
            <a:avLst/>
          </a:prstGeom>
          <a:solidFill>
            <a:schemeClr val="tx2">
              <a:lumMod val="20000"/>
              <a:lumOff val="80000"/>
            </a:schemeClr>
          </a:solidFill>
          <a:ln w="9525">
            <a:noFill/>
          </a:ln>
        </p:spPr>
        <p:txBody>
          <a:bodyPr wrap="square" lIns="92117" tIns="46058" rIns="92117" bIns="46058" anchor="t">
            <a:spAutoFit/>
          </a:bodyPr>
          <a:lstStyle/>
          <a:p>
            <a:r>
              <a:rPr lang="en-US" sz="3200" b="1" dirty="0">
                <a:latin typeface="Times New Roman" panose="02020603050405020304" pitchFamily="18" charset="0"/>
                <a:ea typeface="微软雅黑" panose="020B0503020204020204" charset="-122"/>
                <a:cs typeface="Times New Roman" panose="02020603050405020304" pitchFamily="18" charset="0"/>
              </a:rPr>
              <a:t>Expressions for time and place</a:t>
            </a:r>
            <a:endParaRPr lang="en-US" sz="32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2</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活动内容</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1"/>
          <p:cNvPicPr>
            <a:picLocks noChangeAspect="1"/>
          </p:cNvPicPr>
          <p:nvPr/>
        </p:nvPicPr>
        <p:blipFill>
          <a:blip r:embed="rId1"/>
          <a:stretch>
            <a:fillRect/>
          </a:stretch>
        </p:blipFill>
        <p:spPr>
          <a:xfrm>
            <a:off x="104775" y="2198370"/>
            <a:ext cx="8933815" cy="2266315"/>
          </a:xfrm>
          <a:prstGeom prst="rect">
            <a:avLst/>
          </a:prstGeom>
        </p:spPr>
      </p:pic>
      <p:sp>
        <p:nvSpPr>
          <p:cNvPr id="9" name="文本框 8"/>
          <p:cNvSpPr txBox="1"/>
          <p:nvPr/>
        </p:nvSpPr>
        <p:spPr>
          <a:xfrm>
            <a:off x="2254885" y="2747010"/>
            <a:ext cx="488950" cy="460375"/>
          </a:xfrm>
          <a:prstGeom prst="rect">
            <a:avLst/>
          </a:prstGeom>
          <a:noFill/>
        </p:spPr>
        <p:txBody>
          <a:bodyPr wrap="none" rtlCol="0" anchor="t">
            <a:spAutoFit/>
          </a:bodyPr>
          <a:lstStyle/>
          <a:p>
            <a:r>
              <a:rPr lang="zh-CN" altLang="en-US" sz="2400" b="1">
                <a:solidFill>
                  <a:srgbClr val="00B050"/>
                </a:solidFill>
                <a:latin typeface="Calibri" panose="020F0502020204030204" pitchFamily="34" charset="0"/>
              </a:rPr>
              <a:t>①</a:t>
            </a:r>
            <a:endParaRPr lang="zh-CN" altLang="en-US" sz="2400" b="1">
              <a:solidFill>
                <a:srgbClr val="00B050"/>
              </a:solidFill>
              <a:latin typeface="Calibri" panose="020F0502020204030204" pitchFamily="34" charset="0"/>
            </a:endParaRPr>
          </a:p>
        </p:txBody>
      </p:sp>
      <p:sp>
        <p:nvSpPr>
          <p:cNvPr id="10" name="文本框 9"/>
          <p:cNvSpPr txBox="1"/>
          <p:nvPr/>
        </p:nvSpPr>
        <p:spPr>
          <a:xfrm>
            <a:off x="6229985" y="2747010"/>
            <a:ext cx="488950" cy="460375"/>
          </a:xfrm>
          <a:prstGeom prst="rect">
            <a:avLst/>
          </a:prstGeom>
          <a:noFill/>
        </p:spPr>
        <p:txBody>
          <a:bodyPr wrap="none" rtlCol="0" anchor="t">
            <a:spAutoFit/>
          </a:bodyPr>
          <a:lstStyle/>
          <a:p>
            <a:r>
              <a:rPr lang="zh-CN" altLang="en-US" sz="2400" b="1">
                <a:solidFill>
                  <a:srgbClr val="00B050"/>
                </a:solidFill>
                <a:latin typeface="Calibri" panose="020F0502020204030204" pitchFamily="34" charset="0"/>
              </a:rPr>
              <a:t>②</a:t>
            </a:r>
            <a:endParaRPr lang="zh-CN" altLang="en-US" sz="2400" b="1">
              <a:solidFill>
                <a:srgbClr val="00B050"/>
              </a:solidFill>
              <a:latin typeface="Calibri" panose="020F0502020204030204" pitchFamily="34" charset="0"/>
            </a:endParaRPr>
          </a:p>
        </p:txBody>
      </p:sp>
      <p:sp>
        <p:nvSpPr>
          <p:cNvPr id="11" name="文本框 10"/>
          <p:cNvSpPr txBox="1"/>
          <p:nvPr/>
        </p:nvSpPr>
        <p:spPr>
          <a:xfrm>
            <a:off x="4033520" y="3207385"/>
            <a:ext cx="488950" cy="460375"/>
          </a:xfrm>
          <a:prstGeom prst="rect">
            <a:avLst/>
          </a:prstGeom>
          <a:noFill/>
        </p:spPr>
        <p:txBody>
          <a:bodyPr wrap="none" rtlCol="0" anchor="t">
            <a:spAutoFit/>
          </a:bodyPr>
          <a:lstStyle/>
          <a:p>
            <a:r>
              <a:rPr lang="zh-CN" altLang="en-US" sz="2400" b="1">
                <a:solidFill>
                  <a:srgbClr val="00B050"/>
                </a:solidFill>
                <a:latin typeface="Calibri" panose="020F0502020204030204" pitchFamily="34" charset="0"/>
              </a:rPr>
              <a:t>③</a:t>
            </a:r>
            <a:endParaRPr lang="zh-CN" altLang="en-US" sz="2400" b="1">
              <a:solidFill>
                <a:srgbClr val="00B050"/>
              </a:solidFill>
              <a:latin typeface="Calibri" panose="020F0502020204030204" pitchFamily="34" charset="0"/>
            </a:endParaRPr>
          </a:p>
        </p:txBody>
      </p:sp>
      <p:sp>
        <p:nvSpPr>
          <p:cNvPr id="13" name="文本框 12"/>
          <p:cNvSpPr txBox="1"/>
          <p:nvPr/>
        </p:nvSpPr>
        <p:spPr>
          <a:xfrm>
            <a:off x="5300345" y="3543935"/>
            <a:ext cx="488950" cy="460375"/>
          </a:xfrm>
          <a:prstGeom prst="rect">
            <a:avLst/>
          </a:prstGeom>
          <a:noFill/>
        </p:spPr>
        <p:txBody>
          <a:bodyPr wrap="none" rtlCol="0" anchor="t">
            <a:spAutoFit/>
          </a:bodyPr>
          <a:lstStyle/>
          <a:p>
            <a:r>
              <a:rPr lang="zh-CN" altLang="en-US" sz="2400" b="1">
                <a:solidFill>
                  <a:srgbClr val="00B050"/>
                </a:solidFill>
                <a:latin typeface="宋体" panose="02010600030101010101" pitchFamily="2" charset="-122"/>
              </a:rPr>
              <a:t>④</a:t>
            </a:r>
            <a:endParaRPr lang="zh-CN" altLang="en-US" sz="2400" b="1">
              <a:solidFill>
                <a:srgbClr val="00B050"/>
              </a:solidFill>
              <a:latin typeface="宋体" panose="02010600030101010101" pitchFamily="2" charset="-122"/>
            </a:endParaRPr>
          </a:p>
        </p:txBody>
      </p:sp>
      <p:sp>
        <p:nvSpPr>
          <p:cNvPr id="14" name="文本框 13"/>
          <p:cNvSpPr txBox="1"/>
          <p:nvPr/>
        </p:nvSpPr>
        <p:spPr>
          <a:xfrm>
            <a:off x="1051560" y="4004310"/>
            <a:ext cx="488950" cy="460375"/>
          </a:xfrm>
          <a:prstGeom prst="rect">
            <a:avLst/>
          </a:prstGeom>
          <a:noFill/>
        </p:spPr>
        <p:txBody>
          <a:bodyPr wrap="none" rtlCol="0" anchor="t">
            <a:spAutoFit/>
          </a:bodyPr>
          <a:lstStyle/>
          <a:p>
            <a:r>
              <a:rPr lang="zh-CN" altLang="en-US" sz="2400" b="1">
                <a:solidFill>
                  <a:srgbClr val="00B050"/>
                </a:solidFill>
                <a:latin typeface="宋体" panose="02010600030101010101" pitchFamily="2" charset="-122"/>
              </a:rPr>
              <a:t>⑤</a:t>
            </a:r>
            <a:endParaRPr lang="zh-CN" altLang="en-US" sz="2400" b="1">
              <a:solidFill>
                <a:srgbClr val="00B050"/>
              </a:solidFill>
              <a:latin typeface="宋体" panose="02010600030101010101" pitchFamily="2" charset="-122"/>
            </a:endParaRPr>
          </a:p>
        </p:txBody>
      </p:sp>
      <p:sp>
        <p:nvSpPr>
          <p:cNvPr id="15" name="文本框 14"/>
          <p:cNvSpPr txBox="1"/>
          <p:nvPr/>
        </p:nvSpPr>
        <p:spPr>
          <a:xfrm>
            <a:off x="2048510" y="4464685"/>
            <a:ext cx="6990169" cy="521970"/>
          </a:xfrm>
          <a:prstGeom prst="rect">
            <a:avLst/>
          </a:prstGeom>
          <a:solidFill>
            <a:schemeClr val="bg1"/>
          </a:solidFill>
        </p:spPr>
        <p:txBody>
          <a:bodyPr wrap="square" rtlCol="0">
            <a:spAutoFit/>
          </a:bodyPr>
          <a:lstStyle/>
          <a:p>
            <a:pPr eaLnBrk="1" latinLnBrk="0" hangingPunct="1">
              <a:lnSpc>
                <a:spcPct val="100000"/>
              </a:lnSpc>
            </a:pPr>
            <a:r>
              <a:rPr lang="zh-CN" altLang="en-US" sz="2800" b="1" dirty="0">
                <a:solidFill>
                  <a:srgbClr val="7030A0"/>
                </a:solidFill>
                <a:latin typeface="微软雅黑" panose="020B0503020204020204" charset="-122"/>
                <a:ea typeface="微软雅黑" panose="020B0503020204020204" charset="-122"/>
              </a:rPr>
              <a:t>活动内容要点过多，挑选两个重点描述即可</a:t>
            </a:r>
            <a:endParaRPr lang="zh-CN" altLang="en-US" sz="2800" b="1" dirty="0">
              <a:solidFill>
                <a:srgbClr val="7030A0"/>
              </a:solidFill>
              <a:latin typeface="微软雅黑" panose="020B0503020204020204" charset="-122"/>
              <a:ea typeface="微软雅黑" panose="020B0503020204020204" charset="-122"/>
            </a:endParaRPr>
          </a:p>
        </p:txBody>
      </p:sp>
      <p:pic>
        <p:nvPicPr>
          <p:cNvPr id="17" name="图片 16" descr="1"/>
          <p:cNvPicPr>
            <a:picLocks noChangeAspect="1"/>
          </p:cNvPicPr>
          <p:nvPr/>
        </p:nvPicPr>
        <p:blipFill>
          <a:blip r:embed="rId2"/>
          <a:stretch>
            <a:fillRect/>
          </a:stretch>
        </p:blipFill>
        <p:spPr>
          <a:xfrm>
            <a:off x="178435" y="136525"/>
            <a:ext cx="8860155" cy="1934845"/>
          </a:xfrm>
          <a:prstGeom prst="rect">
            <a:avLst/>
          </a:prstGeom>
        </p:spPr>
      </p:pic>
      <p:sp>
        <p:nvSpPr>
          <p:cNvPr id="18" name="文本框 17"/>
          <p:cNvSpPr txBox="1"/>
          <p:nvPr/>
        </p:nvSpPr>
        <p:spPr>
          <a:xfrm>
            <a:off x="4132580" y="1549400"/>
            <a:ext cx="4906010" cy="521970"/>
          </a:xfrm>
          <a:prstGeom prst="rect">
            <a:avLst/>
          </a:prstGeom>
          <a:solidFill>
            <a:schemeClr val="bg1"/>
          </a:solidFill>
        </p:spPr>
        <p:txBody>
          <a:bodyPr wrap="square" rtlCol="0">
            <a:spAutoFit/>
          </a:bodyPr>
          <a:lstStyle/>
          <a:p>
            <a:pPr eaLnBrk="1" latinLnBrk="0" hangingPunct="1">
              <a:lnSpc>
                <a:spcPct val="100000"/>
              </a:lnSpc>
            </a:pPr>
            <a:r>
              <a:rPr lang="zh-CN" altLang="en-US" sz="2800" b="1" dirty="0">
                <a:solidFill>
                  <a:srgbClr val="7030A0"/>
                </a:solidFill>
                <a:latin typeface="微软雅黑" panose="020B0503020204020204" charset="-122"/>
                <a:ea typeface="微软雅黑" panose="020B0503020204020204" charset="-122"/>
              </a:rPr>
              <a:t>几乎没有涉及具体的活动内容</a:t>
            </a:r>
            <a:endParaRPr lang="zh-CN" altLang="en-US" sz="2800" b="1" dirty="0">
              <a:solidFill>
                <a:srgbClr val="7030A0"/>
              </a:solidFill>
              <a:latin typeface="微软雅黑" panose="020B0503020204020204" charset="-122"/>
              <a:ea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P spid="14" grpId="0"/>
      <p:bldP spid="15" grpId="0" bldLvl="0" animBg="1"/>
      <p:bldP spid="1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1"/>
          <p:cNvPicPr>
            <a:picLocks noChangeAspect="1"/>
          </p:cNvPicPr>
          <p:nvPr/>
        </p:nvPicPr>
        <p:blipFill>
          <a:blip r:embed="rId1"/>
          <a:stretch>
            <a:fillRect/>
          </a:stretch>
        </p:blipFill>
        <p:spPr>
          <a:xfrm>
            <a:off x="88900" y="1100455"/>
            <a:ext cx="8965565" cy="2466975"/>
          </a:xfrm>
          <a:prstGeom prst="rect">
            <a:avLst/>
          </a:prstGeom>
        </p:spPr>
      </p:pic>
      <p:sp>
        <p:nvSpPr>
          <p:cNvPr id="15" name="文本框 14"/>
          <p:cNvSpPr txBox="1"/>
          <p:nvPr/>
        </p:nvSpPr>
        <p:spPr>
          <a:xfrm>
            <a:off x="2788285" y="3567430"/>
            <a:ext cx="6266180" cy="521970"/>
          </a:xfrm>
          <a:prstGeom prst="rect">
            <a:avLst/>
          </a:prstGeom>
          <a:solidFill>
            <a:schemeClr val="bg1"/>
          </a:solidFill>
        </p:spPr>
        <p:txBody>
          <a:bodyPr wrap="square" rtlCol="0">
            <a:spAutoFit/>
          </a:bodyPr>
          <a:lstStyle/>
          <a:p>
            <a:pPr eaLnBrk="1" latinLnBrk="0" hangingPunct="1">
              <a:lnSpc>
                <a:spcPct val="100000"/>
              </a:lnSpc>
            </a:pPr>
            <a:r>
              <a:rPr lang="zh-CN" altLang="en-US" sz="2800" b="1">
                <a:solidFill>
                  <a:srgbClr val="7030A0"/>
                </a:solidFill>
                <a:latin typeface="微软雅黑" panose="020B0503020204020204" charset="-122"/>
                <a:ea typeface="微软雅黑" panose="020B0503020204020204" charset="-122"/>
                <a:cs typeface="微软雅黑" panose="020B0503020204020204" charset="-122"/>
              </a:rPr>
              <a:t>活动内容是否符合主题</a:t>
            </a:r>
            <a:r>
              <a:rPr lang="en-US" altLang="zh-CN" sz="2800" b="1">
                <a:solidFill>
                  <a:srgbClr val="7030A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7030A0"/>
                </a:solidFill>
                <a:latin typeface="微软雅黑" panose="020B0503020204020204" charset="-122"/>
                <a:ea typeface="微软雅黑" panose="020B0503020204020204" charset="-122"/>
                <a:cs typeface="微软雅黑" panose="020B0503020204020204" charset="-122"/>
              </a:rPr>
              <a:t>捐赠活动</a:t>
            </a:r>
            <a:r>
              <a:rPr lang="en-US" altLang="zh-CN" sz="2800" b="1">
                <a:solidFill>
                  <a:srgbClr val="7030A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7030A0"/>
                </a:solidFill>
                <a:latin typeface="微软雅黑" panose="020B0503020204020204" charset="-122"/>
                <a:ea typeface="微软雅黑" panose="020B0503020204020204" charset="-122"/>
                <a:cs typeface="微软雅黑" panose="020B0503020204020204" charset="-122"/>
              </a:rPr>
              <a:t>？</a:t>
            </a:r>
            <a:endParaRPr lang="zh-CN" altLang="en-US" sz="2800" b="1">
              <a:solidFill>
                <a:srgbClr val="7030A0"/>
              </a:solidFill>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185420" y="2080260"/>
            <a:ext cx="8772525" cy="977265"/>
          </a:xfrm>
          <a:prstGeom prst="rect">
            <a:avLst/>
          </a:prstGeom>
          <a:noFill/>
          <a:ln w="38100" cmpd="sng">
            <a:solidFill>
              <a:srgbClr val="0505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35280" y="3488055"/>
            <a:ext cx="8409305" cy="1198880"/>
          </a:xfrm>
          <a:prstGeom prst="rect">
            <a:avLst/>
          </a:prstGeom>
          <a:noFill/>
        </p:spPr>
        <p:txBody>
          <a:bodyPr wrap="square" rtlCol="0" anchor="t">
            <a:spAutoFit/>
          </a:bodyPr>
          <a:lstStyle/>
          <a:p>
            <a:r>
              <a:rPr lang="zh-CN" altLang="en-US" sz="2400" u="sng" dirty="0">
                <a:latin typeface="Times New Roman" panose="02020603050405020304" pitchFamily="18" charset="0"/>
                <a:cs typeface="Times New Roman" panose="02020603050405020304" pitchFamily="18" charset="0"/>
                <a:sym typeface="+mn-ea"/>
              </a:rPr>
              <a:t>Firstly</a:t>
            </a:r>
            <a:r>
              <a:rPr lang="zh-CN" altLang="en-US" sz="2400" dirty="0">
                <a:latin typeface="Times New Roman" panose="02020603050405020304" pitchFamily="18" charset="0"/>
                <a:cs typeface="Times New Roman" panose="02020603050405020304" pitchFamily="18" charset="0"/>
                <a:sym typeface="+mn-ea"/>
              </a:rPr>
              <a:t>, a video about the life of the </a:t>
            </a:r>
            <a:r>
              <a:rPr lang="zh-CN" altLang="en-US" sz="2400" dirty="0">
                <a:solidFill>
                  <a:srgbClr val="0000FF"/>
                </a:solidFill>
                <a:latin typeface="Times New Roman" panose="02020603050405020304" pitchFamily="18" charset="0"/>
                <a:cs typeface="Times New Roman" panose="02020603050405020304" pitchFamily="18" charset="0"/>
                <a:sym typeface="+mn-ea"/>
              </a:rPr>
              <a:t>targeted students</a:t>
            </a:r>
            <a:r>
              <a:rPr lang="zh-CN" altLang="en-US" sz="2400" dirty="0">
                <a:latin typeface="Times New Roman" panose="02020603050405020304" pitchFamily="18" charset="0"/>
                <a:cs typeface="Times New Roman" panose="02020603050405020304" pitchFamily="18" charset="0"/>
                <a:sym typeface="+mn-ea"/>
              </a:rPr>
              <a:t> will be shown. </a:t>
            </a:r>
            <a:r>
              <a:rPr lang="zh-CN" altLang="en-US" sz="2400" dirty="0">
                <a:solidFill>
                  <a:srgbClr val="0000FF"/>
                </a:solidFill>
                <a:latin typeface="Times New Roman" panose="02020603050405020304" pitchFamily="18" charset="0"/>
                <a:cs typeface="Times New Roman" panose="02020603050405020304" pitchFamily="18" charset="0"/>
                <a:sym typeface="+mn-ea"/>
              </a:rPr>
              <a:t>Then</a:t>
            </a:r>
            <a:r>
              <a:rPr lang="zh-CN" altLang="en-US" sz="2400" dirty="0">
                <a:latin typeface="Times New Roman" panose="02020603050405020304" pitchFamily="18" charset="0"/>
                <a:cs typeface="Times New Roman" panose="02020603050405020304" pitchFamily="18" charset="0"/>
                <a:sym typeface="+mn-ea"/>
              </a:rPr>
              <a:t>, those present are encouraged to make a donation, </a:t>
            </a:r>
            <a:r>
              <a:rPr lang="zh-CN" altLang="en-US" sz="2400" dirty="0">
                <a:solidFill>
                  <a:srgbClr val="0000FF"/>
                </a:solidFill>
                <a:latin typeface="Times New Roman" panose="02020603050405020304" pitchFamily="18" charset="0"/>
                <a:cs typeface="Times New Roman" panose="02020603050405020304" pitchFamily="18" charset="0"/>
                <a:sym typeface="+mn-ea"/>
              </a:rPr>
              <a:t>ranging from money to books</a:t>
            </a:r>
            <a:r>
              <a:rPr lang="zh-CN" altLang="en-US" sz="2400" dirty="0">
                <a:latin typeface="Times New Roman" panose="02020603050405020304" pitchFamily="18" charset="0"/>
                <a:cs typeface="Times New Roman" panose="02020603050405020304" pitchFamily="18" charset="0"/>
                <a:sym typeface="+mn-ea"/>
              </a:rPr>
              <a:t>.</a:t>
            </a:r>
            <a:endParaRPr lang="zh-CN" altLang="en-US" sz="2400" dirty="0">
              <a:latin typeface="Times New Roman" panose="02020603050405020304" pitchFamily="18" charset="0"/>
              <a:cs typeface="Times New Roman" panose="02020603050405020304" pitchFamily="18" charset="0"/>
            </a:endParaRPr>
          </a:p>
        </p:txBody>
      </p:sp>
      <p:sp>
        <p:nvSpPr>
          <p:cNvPr id="13" name="文本框 4311"/>
          <p:cNvSpPr txBox="1"/>
          <p:nvPr/>
        </p:nvSpPr>
        <p:spPr>
          <a:xfrm>
            <a:off x="440690" y="66040"/>
            <a:ext cx="4944110" cy="583565"/>
          </a:xfrm>
          <a:prstGeom prst="rect">
            <a:avLst/>
          </a:prstGeom>
          <a:solidFill>
            <a:schemeClr val="accent5"/>
          </a:solidFill>
          <a:ln w="9525">
            <a:noFill/>
          </a:ln>
        </p:spPr>
        <p:txBody>
          <a:bodyPr wrap="square" lIns="92117" tIns="46058" rIns="92117" bIns="46058" anchor="t">
            <a:spAutoFit/>
          </a:bodyPr>
          <a:lstStyle/>
          <a:p>
            <a:r>
              <a:rPr lang="en-US" sz="3200" b="1" dirty="0">
                <a:latin typeface="Times New Roman" panose="02020603050405020304" pitchFamily="18" charset="0"/>
                <a:ea typeface="微软雅黑" panose="020B0503020204020204" charset="-122"/>
                <a:cs typeface="Times New Roman" panose="02020603050405020304" pitchFamily="18" charset="0"/>
              </a:rPr>
              <a:t>How to organize activities?</a:t>
            </a:r>
            <a:endParaRPr lang="en-US" sz="3200" b="1" dirty="0">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descr="1"/>
          <p:cNvPicPr>
            <a:picLocks noChangeAspect="1"/>
          </p:cNvPicPr>
          <p:nvPr/>
        </p:nvPicPr>
        <p:blipFill>
          <a:blip r:embed="rId1"/>
          <a:stretch>
            <a:fillRect/>
          </a:stretch>
        </p:blipFill>
        <p:spPr>
          <a:xfrm>
            <a:off x="363220" y="772160"/>
            <a:ext cx="8353425" cy="1191260"/>
          </a:xfrm>
          <a:prstGeom prst="rect">
            <a:avLst/>
          </a:prstGeom>
        </p:spPr>
      </p:pic>
      <p:pic>
        <p:nvPicPr>
          <p:cNvPr id="3" name="图片 2" descr="1"/>
          <p:cNvPicPr>
            <a:picLocks noChangeAspect="1"/>
          </p:cNvPicPr>
          <p:nvPr/>
        </p:nvPicPr>
        <p:blipFill>
          <a:blip r:embed="rId2"/>
          <a:stretch>
            <a:fillRect/>
          </a:stretch>
        </p:blipFill>
        <p:spPr>
          <a:xfrm>
            <a:off x="363220" y="2033905"/>
            <a:ext cx="8349615" cy="1369060"/>
          </a:xfrm>
          <a:prstGeom prst="rect">
            <a:avLst/>
          </a:prstGeom>
        </p:spPr>
      </p:pic>
      <p:sp>
        <p:nvSpPr>
          <p:cNvPr id="15" name="文本框 14"/>
          <p:cNvSpPr txBox="1"/>
          <p:nvPr/>
        </p:nvSpPr>
        <p:spPr>
          <a:xfrm>
            <a:off x="4531360" y="4266565"/>
            <a:ext cx="4181475" cy="521970"/>
          </a:xfrm>
          <a:prstGeom prst="rect">
            <a:avLst/>
          </a:prstGeom>
          <a:solidFill>
            <a:schemeClr val="bg1"/>
          </a:solidFill>
        </p:spPr>
        <p:txBody>
          <a:bodyPr wrap="square" rtlCol="0">
            <a:spAutoFit/>
          </a:bodyPr>
          <a:lstStyle/>
          <a:p>
            <a:pPr eaLnBrk="1" latinLnBrk="0" hangingPunct="1">
              <a:lnSpc>
                <a:spcPct val="100000"/>
              </a:lnSpc>
            </a:pPr>
            <a:r>
              <a:rPr lang="zh-CN" altLang="en-US" sz="2800" b="1" dirty="0">
                <a:solidFill>
                  <a:srgbClr val="7030A0"/>
                </a:solidFill>
                <a:latin typeface="微软雅黑" panose="020B0503020204020204" charset="-122"/>
                <a:ea typeface="微软雅黑" panose="020B0503020204020204" charset="-122"/>
                <a:sym typeface="+mn-ea"/>
              </a:rPr>
              <a:t>具体详细地写出</a:t>
            </a:r>
            <a:r>
              <a:rPr lang="zh-CN" altLang="en-US" sz="2800" b="1" dirty="0">
                <a:solidFill>
                  <a:srgbClr val="7030A0"/>
                </a:solidFill>
                <a:latin typeface="微软雅黑" panose="020B0503020204020204" charset="-122"/>
                <a:ea typeface="微软雅黑" panose="020B0503020204020204" charset="-122"/>
              </a:rPr>
              <a:t>活动内容</a:t>
            </a:r>
            <a:endParaRPr lang="zh-CN" altLang="en-US" sz="2800" b="1" dirty="0">
              <a:solidFill>
                <a:srgbClr val="7030A0"/>
              </a:solidFill>
              <a:latin typeface="微软雅黑" panose="020B0503020204020204" charset="-122"/>
              <a:ea typeface="微软雅黑" panose="020B0503020204020204" charset="-122"/>
            </a:endParaRPr>
          </a:p>
        </p:txBody>
      </p:sp>
      <p:sp>
        <p:nvSpPr>
          <p:cNvPr id="11" name="文本框 10"/>
          <p:cNvSpPr txBox="1"/>
          <p:nvPr/>
        </p:nvSpPr>
        <p:spPr>
          <a:xfrm>
            <a:off x="4186555" y="1564640"/>
            <a:ext cx="4552315" cy="398780"/>
          </a:xfrm>
          <a:prstGeom prst="rect">
            <a:avLst/>
          </a:prstGeom>
          <a:solidFill>
            <a:srgbClr val="92D050"/>
          </a:solid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rPr>
              <a:t>Then comes the money-raising activity. </a:t>
            </a:r>
            <a:endParaRPr lang="en-US" altLang="zh-CN" sz="2000" b="1" dirty="0">
              <a:latin typeface="Times New Roman" panose="02020603050405020304" pitchFamily="18" charset="0"/>
              <a:cs typeface="Times New Roman" panose="02020603050405020304" pitchFamily="18" charset="0"/>
            </a:endParaRPr>
          </a:p>
        </p:txBody>
      </p:sp>
      <p:sp>
        <p:nvSpPr>
          <p:cNvPr id="5" name="文本框 4"/>
          <p:cNvSpPr txBox="1"/>
          <p:nvPr/>
        </p:nvSpPr>
        <p:spPr>
          <a:xfrm>
            <a:off x="2088515" y="2186305"/>
            <a:ext cx="352425" cy="460375"/>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sz="2400" b="1">
                <a:solidFill>
                  <a:srgbClr val="FF0000"/>
                </a:solidFill>
              </a:rPr>
              <a:t>a</a:t>
            </a:r>
            <a:endParaRPr lang="en-US" altLang="zh-CN" sz="2400" b="1">
              <a:solidFill>
                <a:srgbClr val="FF0000"/>
              </a:solidFill>
            </a:endParaRPr>
          </a:p>
        </p:txBody>
      </p:sp>
      <p:sp>
        <p:nvSpPr>
          <p:cNvPr id="6" name="L 形 5"/>
          <p:cNvSpPr/>
          <p:nvPr/>
        </p:nvSpPr>
        <p:spPr>
          <a:xfrm rot="6960000">
            <a:off x="2197100" y="2602230"/>
            <a:ext cx="135255" cy="130810"/>
          </a:xfrm>
          <a:prstGeom prst="corner">
            <a:avLst>
              <a:gd name="adj1" fmla="val 4250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曲线连接符 7"/>
          <p:cNvCxnSpPr/>
          <p:nvPr/>
        </p:nvCxnSpPr>
        <p:spPr>
          <a:xfrm>
            <a:off x="1259840" y="3220085"/>
            <a:ext cx="1800225" cy="3175"/>
          </a:xfrm>
          <a:prstGeom prst="curvedConnector2">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513205" y="2807970"/>
            <a:ext cx="1299210" cy="3987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sz="2000" b="1">
                <a:solidFill>
                  <a:srgbClr val="FF0000"/>
                </a:solidFill>
              </a:rPr>
              <a:t>money</a:t>
            </a:r>
            <a:endParaRPr lang="en-US" altLang="zh-CN" sz="2000" b="1">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ldLvl="0" animBg="1"/>
      <p:bldP spid="11" grpId="0" bldLvl="0" animBg="1"/>
      <p:bldP spid="5" grpId="0"/>
      <p:bldP spid="6" grpId="0" bldLvl="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3</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活动意义</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
          <p:cNvPicPr>
            <a:picLocks noChangeAspect="1"/>
          </p:cNvPicPr>
          <p:nvPr/>
        </p:nvPicPr>
        <p:blipFill>
          <a:blip r:embed="rId1"/>
          <a:stretch>
            <a:fillRect/>
          </a:stretch>
        </p:blipFill>
        <p:spPr>
          <a:xfrm>
            <a:off x="100965" y="934085"/>
            <a:ext cx="8651875" cy="1228725"/>
          </a:xfrm>
          <a:prstGeom prst="rect">
            <a:avLst/>
          </a:prstGeom>
        </p:spPr>
      </p:pic>
      <p:grpSp>
        <p:nvGrpSpPr>
          <p:cNvPr id="7" name="组合 6"/>
          <p:cNvGrpSpPr/>
          <p:nvPr/>
        </p:nvGrpSpPr>
        <p:grpSpPr>
          <a:xfrm>
            <a:off x="100965" y="2833370"/>
            <a:ext cx="8740140" cy="1352550"/>
            <a:chOff x="173" y="3996"/>
            <a:chExt cx="13764" cy="2130"/>
          </a:xfrm>
        </p:grpSpPr>
        <p:pic>
          <p:nvPicPr>
            <p:cNvPr id="5" name="图片 4" descr="1"/>
            <p:cNvPicPr>
              <a:picLocks noChangeAspect="1"/>
            </p:cNvPicPr>
            <p:nvPr/>
          </p:nvPicPr>
          <p:blipFill>
            <a:blip r:embed="rId2"/>
            <a:stretch>
              <a:fillRect/>
            </a:stretch>
          </p:blipFill>
          <p:spPr>
            <a:xfrm>
              <a:off x="173" y="3996"/>
              <a:ext cx="13765" cy="2130"/>
            </a:xfrm>
            <a:prstGeom prst="rect">
              <a:avLst/>
            </a:prstGeom>
          </p:spPr>
        </p:pic>
        <p:sp>
          <p:nvSpPr>
            <p:cNvPr id="6" name="文本框 5"/>
            <p:cNvSpPr txBox="1"/>
            <p:nvPr/>
          </p:nvSpPr>
          <p:spPr>
            <a:xfrm>
              <a:off x="173" y="3996"/>
              <a:ext cx="1500" cy="667"/>
            </a:xfrm>
            <a:prstGeom prst="rect">
              <a:avLst/>
            </a:prstGeom>
            <a:solidFill>
              <a:schemeClr val="accent1">
                <a:lumMod val="40000"/>
                <a:lumOff val="60000"/>
              </a:schemeClr>
            </a:solidFill>
          </p:spPr>
          <p:txBody>
            <a:bodyPr wrap="square" rtlCol="0">
              <a:spAutoFit/>
            </a:bodyPr>
            <a:lstStyle/>
            <a:p>
              <a:pPr eaLnBrk="1" latinLnBrk="0" hangingPunct="1">
                <a:lnSpc>
                  <a:spcPct val="120000"/>
                </a:lnSpc>
              </a:pPr>
              <a:endParaRPr lang="zh-CN" altLang="en-US"/>
            </a:p>
          </p:txBody>
        </p:sp>
      </p:grpSp>
      <p:cxnSp>
        <p:nvCxnSpPr>
          <p:cNvPr id="8" name="曲线连接符 7"/>
          <p:cNvCxnSpPr/>
          <p:nvPr/>
        </p:nvCxnSpPr>
        <p:spPr>
          <a:xfrm flipV="1">
            <a:off x="4618355" y="1564005"/>
            <a:ext cx="3625850" cy="76200"/>
          </a:xfrm>
          <a:prstGeom prst="curvedConnector3">
            <a:avLst>
              <a:gd name="adj1" fmla="val 50018"/>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曲线连接符 8"/>
          <p:cNvCxnSpPr/>
          <p:nvPr/>
        </p:nvCxnSpPr>
        <p:spPr>
          <a:xfrm flipV="1">
            <a:off x="1176020" y="3227705"/>
            <a:ext cx="6238875" cy="29210"/>
          </a:xfrm>
          <a:prstGeom prst="curvedConnector3">
            <a:avLst>
              <a:gd name="adj1" fmla="val 50005"/>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35280" y="222885"/>
            <a:ext cx="3300616" cy="521970"/>
          </a:xfrm>
          <a:prstGeom prst="rect">
            <a:avLst/>
          </a:prstGeom>
          <a:solidFill>
            <a:schemeClr val="accent5"/>
          </a:solidFill>
        </p:spPr>
        <p:txBody>
          <a:bodyPr wrap="square" rtlCol="0">
            <a:spAutoFit/>
          </a:bodyPr>
          <a:lstStyle/>
          <a:p>
            <a:pPr eaLnBrk="1" latinLnBrk="0" hangingPunct="1">
              <a:lnSpc>
                <a:spcPct val="100000"/>
              </a:lnSpc>
            </a:pPr>
            <a:r>
              <a:rPr lang="zh-CN" altLang="en-US" sz="2800" b="1" dirty="0">
                <a:latin typeface="微软雅黑" panose="020B0503020204020204" charset="-122"/>
                <a:ea typeface="微软雅黑" panose="020B0503020204020204" charset="-122"/>
              </a:rPr>
              <a:t>正确使用倒装结构</a:t>
            </a:r>
            <a:endParaRPr lang="zh-CN" altLang="en-US" sz="2800" b="1" dirty="0">
              <a:latin typeface="微软雅黑" panose="020B0503020204020204" charset="-122"/>
              <a:ea typeface="微软雅黑" panose="020B0503020204020204" charset="-122"/>
            </a:endParaRPr>
          </a:p>
        </p:txBody>
      </p:sp>
      <p:sp>
        <p:nvSpPr>
          <p:cNvPr id="11" name="文本框 10"/>
          <p:cNvSpPr txBox="1"/>
          <p:nvPr/>
        </p:nvSpPr>
        <p:spPr>
          <a:xfrm>
            <a:off x="475615" y="2213610"/>
            <a:ext cx="8277225" cy="460375"/>
          </a:xfrm>
          <a:prstGeom prst="rect">
            <a:avLst/>
          </a:prstGeom>
          <a:solidFill>
            <a:schemeClr val="accent6">
              <a:lumMod val="20000"/>
              <a:lumOff val="80000"/>
            </a:schemeClr>
          </a:solidFill>
        </p:spPr>
        <p:txBody>
          <a:bodyPr wrap="square" rtlCol="0">
            <a:spAutoFit/>
          </a:bodyPr>
          <a:lstStyle/>
          <a:p>
            <a:r>
              <a:rPr lang="en-US" altLang="zh-CN" sz="2400" b="1"/>
              <a:t>..., but students will also form a sense of responsibility. </a:t>
            </a:r>
            <a:endParaRPr lang="en-US" altLang="zh-CN" sz="2400" b="1"/>
          </a:p>
        </p:txBody>
      </p:sp>
      <p:sp>
        <p:nvSpPr>
          <p:cNvPr id="12" name="文本框 11"/>
          <p:cNvSpPr txBox="1"/>
          <p:nvPr/>
        </p:nvSpPr>
        <p:spPr>
          <a:xfrm>
            <a:off x="69850" y="4185920"/>
            <a:ext cx="6443345" cy="829945"/>
          </a:xfrm>
          <a:prstGeom prst="rect">
            <a:avLst/>
          </a:prstGeom>
          <a:solidFill>
            <a:schemeClr val="accent6">
              <a:lumMod val="20000"/>
              <a:lumOff val="80000"/>
            </a:schemeClr>
          </a:solidFill>
        </p:spPr>
        <p:txBody>
          <a:bodyPr wrap="none" rtlCol="0">
            <a:spAutoFit/>
          </a:bodyPr>
          <a:lstStyle/>
          <a:p>
            <a:r>
              <a:rPr lang="en-US" altLang="zh-CN" sz="2400" b="1"/>
              <a:t>Educational and meaningful as it is =</a:t>
            </a:r>
            <a:endParaRPr lang="en-US" altLang="zh-CN" sz="2400" b="1"/>
          </a:p>
          <a:p>
            <a:r>
              <a:rPr lang="en-US" altLang="zh-CN" sz="2400" b="1"/>
              <a:t>Though it is educational and meaningful, ... </a:t>
            </a:r>
            <a:endParaRPr lang="en-US" altLang="zh-CN" sz="2400" b="1"/>
          </a:p>
        </p:txBody>
      </p:sp>
      <p:sp>
        <p:nvSpPr>
          <p:cNvPr id="13" name="文本框 12"/>
          <p:cNvSpPr txBox="1"/>
          <p:nvPr/>
        </p:nvSpPr>
        <p:spPr>
          <a:xfrm>
            <a:off x="6638925" y="4370705"/>
            <a:ext cx="2316480" cy="460375"/>
          </a:xfrm>
          <a:prstGeom prst="rect">
            <a:avLst/>
          </a:prstGeom>
          <a:solidFill>
            <a:schemeClr val="accent3"/>
          </a:solidFill>
        </p:spPr>
        <p:txBody>
          <a:bodyPr wrap="none" rtlCol="0">
            <a:spAutoFit/>
          </a:bodyPr>
          <a:lstStyle/>
          <a:p>
            <a:r>
              <a:rPr lang="zh-CN" altLang="en-US" sz="2400" b="1">
                <a:latin typeface="微软雅黑" panose="020B0503020204020204" charset="-122"/>
                <a:ea typeface="微软雅黑" panose="020B0503020204020204" charset="-122"/>
              </a:rPr>
              <a:t>思维逻辑不通顺</a:t>
            </a:r>
            <a:endParaRPr lang="zh-CN" altLang="en-US" sz="2400" b="1">
              <a:latin typeface="微软雅黑" panose="020B0503020204020204" charset="-122"/>
              <a:ea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1" grpId="0" bldLvl="0" animBg="1"/>
      <p:bldP spid="12" grpId="0" bldLvl="0" animBg="1"/>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1"/>
          <p:cNvPicPr>
            <a:picLocks noChangeAspect="1"/>
          </p:cNvPicPr>
          <p:nvPr/>
        </p:nvPicPr>
        <p:blipFill>
          <a:blip r:embed="rId1"/>
          <a:stretch>
            <a:fillRect/>
          </a:stretch>
        </p:blipFill>
        <p:spPr>
          <a:xfrm>
            <a:off x="323850" y="829310"/>
            <a:ext cx="8027035" cy="1181100"/>
          </a:xfrm>
          <a:prstGeom prst="rect">
            <a:avLst/>
          </a:prstGeom>
        </p:spPr>
      </p:pic>
      <p:pic>
        <p:nvPicPr>
          <p:cNvPr id="4" name="图片 3" descr="22"/>
          <p:cNvPicPr>
            <a:picLocks noChangeAspect="1"/>
          </p:cNvPicPr>
          <p:nvPr/>
        </p:nvPicPr>
        <p:blipFill>
          <a:blip r:embed="rId2"/>
          <a:stretch>
            <a:fillRect/>
          </a:stretch>
        </p:blipFill>
        <p:spPr>
          <a:xfrm>
            <a:off x="354965" y="2261235"/>
            <a:ext cx="8027035" cy="1285875"/>
          </a:xfrm>
          <a:prstGeom prst="rect">
            <a:avLst/>
          </a:prstGeom>
        </p:spPr>
      </p:pic>
      <p:sp>
        <p:nvSpPr>
          <p:cNvPr id="5" name="文本框 4"/>
          <p:cNvSpPr txBox="1"/>
          <p:nvPr/>
        </p:nvSpPr>
        <p:spPr>
          <a:xfrm>
            <a:off x="323850" y="3882390"/>
            <a:ext cx="8089900" cy="909320"/>
          </a:xfrm>
          <a:prstGeom prst="rect">
            <a:avLst/>
          </a:prstGeom>
          <a:noFill/>
        </p:spPr>
        <p:txBody>
          <a:bodyPr wrap="square" rtlCol="0" anchor="t">
            <a:spAutoFit/>
          </a:bodyPr>
          <a:lstStyle/>
          <a:p>
            <a:pPr marL="0" indent="0">
              <a:lnSpc>
                <a:spcPct val="95000"/>
              </a:lnSpc>
              <a:spcBef>
                <a:spcPts val="25"/>
              </a:spcBef>
              <a:buNone/>
            </a:pPr>
            <a:r>
              <a:rPr lang="en-US" altLang="zh-CN" sz="2800">
                <a:latin typeface="Times New Roman" panose="02020603050405020304" pitchFamily="18" charset="0"/>
                <a:cs typeface="Times New Roman" panose="02020603050405020304" pitchFamily="18" charset="0"/>
                <a:sym typeface="+mn-ea"/>
              </a:rPr>
              <a:t>N</a:t>
            </a:r>
            <a:r>
              <a:rPr lang="zh-CN" altLang="en-US" sz="2800">
                <a:latin typeface="Times New Roman" panose="02020603050405020304" pitchFamily="18" charset="0"/>
                <a:cs typeface="Times New Roman" panose="02020603050405020304" pitchFamily="18" charset="0"/>
                <a:sym typeface="+mn-ea"/>
              </a:rPr>
              <a:t>ot only </a:t>
            </a:r>
            <a:r>
              <a:rPr lang="en-US" altLang="zh-CN" sz="2800">
                <a:latin typeface="Times New Roman" panose="02020603050405020304" pitchFamily="18" charset="0"/>
                <a:cs typeface="Times New Roman" panose="02020603050405020304" pitchFamily="18" charset="0"/>
                <a:sym typeface="+mn-ea"/>
              </a:rPr>
              <a:t>does it </a:t>
            </a:r>
            <a:r>
              <a:rPr lang="zh-CN" altLang="en-US" sz="2800">
                <a:latin typeface="Times New Roman" panose="02020603050405020304" pitchFamily="18" charset="0"/>
                <a:cs typeface="Times New Roman" panose="02020603050405020304" pitchFamily="18" charset="0"/>
                <a:sym typeface="+mn-ea"/>
              </a:rPr>
              <a:t>help those in need, but </a:t>
            </a:r>
            <a:r>
              <a:rPr lang="en-US" altLang="zh-CN" sz="2800">
                <a:latin typeface="Times New Roman" panose="02020603050405020304" pitchFamily="18" charset="0"/>
                <a:cs typeface="Times New Roman" panose="02020603050405020304" pitchFamily="18" charset="0"/>
                <a:sym typeface="+mn-ea"/>
              </a:rPr>
              <a:t>it </a:t>
            </a:r>
            <a:r>
              <a:rPr lang="zh-CN" altLang="en-US" sz="2800">
                <a:latin typeface="Times New Roman" panose="02020603050405020304" pitchFamily="18" charset="0"/>
                <a:cs typeface="Times New Roman" panose="02020603050405020304" pitchFamily="18" charset="0"/>
                <a:sym typeface="+mn-ea"/>
              </a:rPr>
              <a:t>also </a:t>
            </a:r>
            <a:r>
              <a:rPr lang="zh-CN" altLang="en-US" sz="2800">
                <a:solidFill>
                  <a:srgbClr val="0000FF"/>
                </a:solidFill>
                <a:latin typeface="Times New Roman" panose="02020603050405020304" pitchFamily="18" charset="0"/>
                <a:cs typeface="Times New Roman" panose="02020603050405020304" pitchFamily="18" charset="0"/>
                <a:sym typeface="+mn-ea"/>
              </a:rPr>
              <a:t>provides a platform for</a:t>
            </a:r>
            <a:r>
              <a:rPr lang="zh-CN" altLang="en-US" sz="2800">
                <a:latin typeface="Times New Roman" panose="02020603050405020304" pitchFamily="18" charset="0"/>
                <a:cs typeface="Times New Roman" panose="02020603050405020304" pitchFamily="18" charset="0"/>
                <a:sym typeface="+mn-ea"/>
              </a:rPr>
              <a:t> us to </a:t>
            </a:r>
            <a:r>
              <a:rPr lang="zh-CN" altLang="en-US" sz="2800">
                <a:solidFill>
                  <a:srgbClr val="0000FF"/>
                </a:solidFill>
                <a:latin typeface="Times New Roman" panose="02020603050405020304" pitchFamily="18" charset="0"/>
                <a:cs typeface="Times New Roman" panose="02020603050405020304" pitchFamily="18" charset="0"/>
                <a:sym typeface="+mn-ea"/>
              </a:rPr>
              <a:t>deliver our concern</a:t>
            </a:r>
            <a:r>
              <a:rPr lang="zh-CN" altLang="en-US" sz="2800">
                <a:latin typeface="Times New Roman" panose="02020603050405020304" pitchFamily="18" charset="0"/>
                <a:cs typeface="Times New Roman" panose="02020603050405020304" pitchFamily="18" charset="0"/>
                <a:sym typeface="+mn-ea"/>
              </a:rPr>
              <a:t>.</a:t>
            </a:r>
            <a:endParaRPr lang="zh-CN" altLang="en-US" sz="2800">
              <a:latin typeface="Times New Roman" panose="02020603050405020304" pitchFamily="18" charset="0"/>
              <a:cs typeface="Times New Roman" panose="02020603050405020304" pitchFamily="18" charset="0"/>
            </a:endParaRPr>
          </a:p>
        </p:txBody>
      </p:sp>
      <p:sp>
        <p:nvSpPr>
          <p:cNvPr id="13" name="文本框 4311"/>
          <p:cNvSpPr txBox="1"/>
          <p:nvPr/>
        </p:nvSpPr>
        <p:spPr>
          <a:xfrm>
            <a:off x="354965" y="125730"/>
            <a:ext cx="5225147" cy="521970"/>
          </a:xfrm>
          <a:prstGeom prst="rect">
            <a:avLst/>
          </a:prstGeom>
          <a:solidFill>
            <a:schemeClr val="accent5"/>
          </a:solidFill>
          <a:ln w="9525">
            <a:noFill/>
          </a:ln>
        </p:spPr>
        <p:txBody>
          <a:bodyPr wrap="square" lIns="92117" tIns="46058" rIns="92117" bIns="46058" anchor="t">
            <a:spAutoFit/>
          </a:bodyPr>
          <a:lstStyle/>
          <a:p>
            <a:r>
              <a:rPr lang="en-US" sz="2800" b="1" dirty="0">
                <a:latin typeface="Times New Roman" panose="02020603050405020304" pitchFamily="18" charset="0"/>
                <a:ea typeface="微软雅黑" panose="020B0503020204020204" charset="-122"/>
                <a:cs typeface="Times New Roman" panose="02020603050405020304" pitchFamily="18" charset="0"/>
              </a:rPr>
              <a:t>Expressions for positive effects</a:t>
            </a:r>
            <a:endParaRPr lang="en-US" sz="28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sz="7200" b="1">
                <a:solidFill>
                  <a:srgbClr val="002060"/>
                </a:solidFill>
                <a:latin typeface="微软雅黑" panose="020B0503020204020204" charset="-122"/>
                <a:ea typeface="微软雅黑" panose="020B0503020204020204" charset="-122"/>
              </a:rPr>
              <a:t>4</a:t>
            </a:r>
            <a:endParaRPr 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689668" y="1954213"/>
            <a:ext cx="475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邀请信的开头和结尾</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4790" y="400685"/>
            <a:ext cx="8919210" cy="3969385"/>
          </a:xfrm>
          <a:prstGeom prst="rect">
            <a:avLst/>
          </a:prstGeom>
          <a:solidFill>
            <a:schemeClr val="bg1">
              <a:lumMod val="85000"/>
            </a:schemeClr>
          </a:solidFill>
          <a:ln w="38100">
            <a:solidFill>
              <a:schemeClr val="tx1"/>
            </a:solidFill>
            <a:prstDash val="sysDash"/>
          </a:ln>
        </p:spPr>
        <p:txBody>
          <a:bodyPr wrap="square" rtlCol="0" anchor="t">
            <a:spAutoFit/>
          </a:bodyPr>
          <a:lstStyle/>
          <a:p>
            <a:pPr>
              <a:lnSpc>
                <a:spcPct val="150000"/>
              </a:lnSpc>
              <a:spcBef>
                <a:spcPts val="0"/>
              </a:spcBef>
              <a:spcAft>
                <a:spcPts val="0"/>
              </a:spcAft>
            </a:pPr>
            <a:r>
              <a:rPr lang="zh-CN" altLang="en-US" sz="2400" b="1" dirty="0">
                <a:latin typeface="微软雅黑" panose="020B0503020204020204" charset="-122"/>
                <a:ea typeface="微软雅黑" panose="020B0503020204020204" charset="-122"/>
                <a:sym typeface="+mn-ea"/>
              </a:rPr>
              <a:t>常用于邀请的句子</a:t>
            </a:r>
            <a:r>
              <a:rPr lang="zh-CN" altLang="en-US" sz="2400" b="1" dirty="0">
                <a:latin typeface="宋体" panose="02010600030101010101" pitchFamily="2" charset="-122"/>
                <a:sym typeface="+mn-ea"/>
              </a:rPr>
              <a:t>：</a:t>
            </a:r>
            <a:endParaRPr lang="zh-CN" altLang="en-US" sz="2400" b="1" dirty="0">
              <a:latin typeface="Wingdings" panose="05000000000000000000" pitchFamily="2" charset="2"/>
              <a:ea typeface="宋体" panose="02010600030101010101" pitchFamily="2" charset="-122"/>
            </a:endParaRPr>
          </a:p>
          <a:p>
            <a:pPr>
              <a:lnSpc>
                <a:spcPct val="150000"/>
              </a:lnSpc>
              <a:spcBef>
                <a:spcPts val="0"/>
              </a:spcBef>
              <a:spcAft>
                <a:spcPts val="0"/>
              </a:spcAft>
            </a:pPr>
            <a:r>
              <a:rPr lang="en-US" altLang="zh-CN" sz="2400" dirty="0">
                <a:latin typeface="Wingdings" panose="05000000000000000000" pitchFamily="2" charset="2"/>
                <a:sym typeface="+mn-ea"/>
              </a:rPr>
              <a:t>l </a:t>
            </a:r>
            <a:r>
              <a:rPr lang="en-US" altLang="zh-CN" sz="2400" b="1" dirty="0">
                <a:latin typeface="Times New Roman" panose="02020603050405020304" pitchFamily="18" charset="0"/>
                <a:cs typeface="Times New Roman" panose="02020603050405020304" pitchFamily="18" charset="0"/>
                <a:sym typeface="+mn-ea"/>
              </a:rPr>
              <a:t>I’m writing to you _____________</a:t>
            </a:r>
            <a:r>
              <a:rPr lang="en-US" altLang="zh-CN"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en-US" altLang="zh-CN" sz="2400" b="1" dirty="0">
                <a:latin typeface="Times New Roman" panose="02020603050405020304" pitchFamily="18" charset="0"/>
                <a:cs typeface="Times New Roman" panose="02020603050405020304" pitchFamily="18" charset="0"/>
                <a:sym typeface="+mn-ea"/>
              </a:rPr>
              <a:t> to invite you to </a:t>
            </a:r>
            <a:r>
              <a:rPr lang="en-US" altLang="zh-CN" sz="2400" b="1" dirty="0">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Bef>
                <a:spcPts val="0"/>
              </a:spcBef>
              <a:spcAft>
                <a:spcPts val="0"/>
              </a:spcAft>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sym typeface="+mn-ea"/>
              </a:rPr>
              <a:t>    I would like to see your ___________ </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mn-ea"/>
              </a:rPr>
              <a:t>出席</a:t>
            </a:r>
            <a:r>
              <a:rPr lang="en-US" altLang="zh-CN" sz="2400" b="1" dirty="0">
                <a:latin typeface="Times New Roman" panose="02020603050405020304" pitchFamily="18" charset="0"/>
                <a:cs typeface="Times New Roman" panose="02020603050405020304" pitchFamily="18" charset="0"/>
                <a:sym typeface="+mn-ea"/>
              </a:rPr>
              <a:t> at …</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Bef>
                <a:spcPts val="0"/>
              </a:spcBef>
              <a:spcAft>
                <a:spcPts val="0"/>
              </a:spcAft>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sym typeface="+mn-ea"/>
              </a:rPr>
              <a:t>    I _____ ____ ________ </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mn-ea"/>
              </a:rPr>
              <a:t>很高兴</a:t>
            </a:r>
            <a:r>
              <a:rPr lang="zh-CN" altLang="en-US" sz="2400" b="1" dirty="0">
                <a:latin typeface="Times New Roman" panose="02020603050405020304" pitchFamily="18" charset="0"/>
                <a:cs typeface="Times New Roman" panose="02020603050405020304" pitchFamily="18" charset="0"/>
                <a:sym typeface="+mn-ea"/>
              </a:rPr>
              <a:t> </a:t>
            </a:r>
            <a:r>
              <a:rPr lang="en-US" altLang="zh-CN" sz="2400" b="1" dirty="0">
                <a:latin typeface="Times New Roman" panose="02020603050405020304" pitchFamily="18" charset="0"/>
                <a:cs typeface="Times New Roman" panose="02020603050405020304" pitchFamily="18" charset="0"/>
                <a:sym typeface="+mn-ea"/>
              </a:rPr>
              <a:t>to invite you to … </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Bef>
                <a:spcPts val="0"/>
              </a:spcBef>
              <a:spcAft>
                <a:spcPts val="0"/>
              </a:spcAft>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sym typeface="+mn-ea"/>
              </a:rPr>
              <a:t>    It is with the greatest pleasure that I write to   </a:t>
            </a:r>
            <a:endParaRPr lang="en-US" altLang="zh-CN" sz="2400" b="1" dirty="0">
              <a:latin typeface="Times New Roman" panose="02020603050405020304" pitchFamily="18" charset="0"/>
              <a:cs typeface="Times New Roman" panose="02020603050405020304" pitchFamily="18" charset="0"/>
              <a:sym typeface="+mn-ea"/>
            </a:endParaRPr>
          </a:p>
          <a:p>
            <a:pPr indent="0">
              <a:lnSpc>
                <a:spcPct val="150000"/>
              </a:lnSpc>
              <a:spcBef>
                <a:spcPts val="0"/>
              </a:spcBef>
              <a:spcAft>
                <a:spcPts val="0"/>
              </a:spcAft>
              <a:buFont typeface="Wingdings" panose="05000000000000000000" pitchFamily="2" charset="2"/>
              <a:buNone/>
            </a:pPr>
            <a:r>
              <a:rPr lang="en-US" altLang="zh-CN" sz="2400" b="1" dirty="0">
                <a:latin typeface="Times New Roman" panose="02020603050405020304" pitchFamily="18" charset="0"/>
                <a:cs typeface="Times New Roman" panose="02020603050405020304" pitchFamily="18" charset="0"/>
                <a:sym typeface="+mn-ea"/>
              </a:rPr>
              <a:t>       _______________ [ˈkɔ:diəli] </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mn-ea"/>
              </a:rPr>
              <a:t>热诚地，诚挚地</a:t>
            </a:r>
            <a:r>
              <a:rPr lang="zh-CN" altLang="en-US" sz="2400" b="1" dirty="0">
                <a:latin typeface="Times New Roman" panose="02020603050405020304" pitchFamily="18" charset="0"/>
                <a:cs typeface="Times New Roman" panose="02020603050405020304" pitchFamily="18" charset="0"/>
                <a:sym typeface="+mn-ea"/>
              </a:rPr>
              <a:t> </a:t>
            </a:r>
            <a:r>
              <a:rPr lang="en-US" altLang="zh-CN" sz="2400" b="1" dirty="0">
                <a:latin typeface="Times New Roman" panose="02020603050405020304" pitchFamily="18" charset="0"/>
                <a:cs typeface="Times New Roman" panose="02020603050405020304" pitchFamily="18" charset="0"/>
                <a:sym typeface="+mn-ea"/>
              </a:rPr>
              <a:t> invite you to…</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spcBef>
                <a:spcPts val="0"/>
              </a:spcBef>
              <a:spcAft>
                <a:spcPts val="0"/>
              </a:spcAft>
              <a:buFont typeface="Wingdings" panose="05000000000000000000" pitchFamily="2" charset="2"/>
              <a:buChar char="l"/>
            </a:pPr>
            <a:r>
              <a:rPr lang="en-US" altLang="zh-CN" sz="2400" b="1" dirty="0">
                <a:latin typeface="Times New Roman" panose="02020603050405020304" pitchFamily="18" charset="0"/>
                <a:cs typeface="Times New Roman" panose="02020603050405020304" pitchFamily="18" charset="0"/>
                <a:sym typeface="+mn-ea"/>
              </a:rPr>
              <a:t>  It gives me the greatest pleasure to invite you  to...</a:t>
            </a:r>
            <a:endParaRPr lang="zh-CN" altLang="en-US" sz="2400" dirty="0">
              <a:latin typeface="Times New Roman" panose="02020603050405020304" pitchFamily="18" charset="0"/>
              <a:cs typeface="Times New Roman" panose="02020603050405020304" pitchFamily="18" charset="0"/>
            </a:endParaRPr>
          </a:p>
        </p:txBody>
      </p:sp>
      <p:sp>
        <p:nvSpPr>
          <p:cNvPr id="3" name="矩形 2"/>
          <p:cNvSpPr/>
          <p:nvPr/>
        </p:nvSpPr>
        <p:spPr>
          <a:xfrm>
            <a:off x="3990658" y="1586548"/>
            <a:ext cx="1387475" cy="460375"/>
          </a:xfrm>
          <a:prstGeom prst="rect">
            <a:avLst/>
          </a:prstGeom>
          <a:noFill/>
          <a:ln w="9525">
            <a:noFill/>
          </a:ln>
        </p:spPr>
        <p:txBody>
          <a:bodyPr wrap="none" anchor="t">
            <a:spAutoFit/>
          </a:bodyPr>
          <a:lstStyle/>
          <a:p>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presence</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976630" y="2155190"/>
            <a:ext cx="2722880" cy="460375"/>
          </a:xfrm>
          <a:prstGeom prst="rect">
            <a:avLst/>
          </a:prstGeom>
          <a:noFill/>
          <a:ln w="9525">
            <a:noFill/>
          </a:ln>
        </p:spPr>
        <p:txBody>
          <a:bodyPr wrap="square" anchor="t">
            <a:spAutoFit/>
          </a:bodyPr>
          <a:lstStyle/>
          <a:p>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take the pleasure</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755015" y="3223895"/>
            <a:ext cx="2441575" cy="460375"/>
          </a:xfrm>
          <a:prstGeom prst="rect">
            <a:avLst/>
          </a:prstGeom>
          <a:noFill/>
          <a:ln w="9525">
            <a:noFill/>
          </a:ln>
        </p:spPr>
        <p:txBody>
          <a:bodyPr wrap="none" anchor="t">
            <a:spAutoFit/>
          </a:bodyPr>
          <a:lstStyle/>
          <a:p>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eagerly/cordially</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255645" y="1001395"/>
            <a:ext cx="1800225" cy="460375"/>
          </a:xfrm>
          <a:prstGeom prst="rect">
            <a:avLst/>
          </a:prstGeom>
          <a:noFill/>
          <a:ln w="9525">
            <a:noFill/>
          </a:ln>
        </p:spPr>
        <p:txBody>
          <a:bodyPr wrap="none" anchor="t">
            <a:spAutoFit/>
          </a:bodyPr>
          <a:lstStyle/>
          <a:p>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on behalf of</a:t>
            </a:r>
            <a:endPar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1524000" y="735013"/>
            <a:ext cx="1379538" cy="15017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74" idx="1"/>
          </p:cNvCxnSpPr>
          <p:nvPr/>
        </p:nvCxnSpPr>
        <p:spPr>
          <a:xfrm>
            <a:off x="757238" y="1225550"/>
            <a:ext cx="2146300" cy="101123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819150" y="1636713"/>
            <a:ext cx="2084388" cy="6000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384175" y="2236788"/>
            <a:ext cx="2519363" cy="315912"/>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75" idx="3"/>
          </p:cNvCxnSpPr>
          <p:nvPr/>
        </p:nvCxnSpPr>
        <p:spPr>
          <a:xfrm flipV="1">
            <a:off x="1801813" y="2236788"/>
            <a:ext cx="1101725" cy="13271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58" idx="2"/>
          </p:cNvCxnSpPr>
          <p:nvPr/>
        </p:nvCxnSpPr>
        <p:spPr>
          <a:xfrm flipV="1">
            <a:off x="1352550" y="2236788"/>
            <a:ext cx="1550988" cy="579437"/>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57" idx="5"/>
          </p:cNvCxnSpPr>
          <p:nvPr/>
        </p:nvCxnSpPr>
        <p:spPr>
          <a:xfrm flipH="1" flipV="1">
            <a:off x="2903538" y="2236788"/>
            <a:ext cx="508000" cy="11620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flipV="1">
            <a:off x="2903538" y="2246313"/>
            <a:ext cx="923925" cy="161607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2562225" y="2246313"/>
            <a:ext cx="349250" cy="222885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76" idx="3"/>
          </p:cNvCxnSpPr>
          <p:nvPr/>
        </p:nvCxnSpPr>
        <p:spPr>
          <a:xfrm flipV="1">
            <a:off x="1473200" y="2246313"/>
            <a:ext cx="1430338" cy="240982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flipV="1">
            <a:off x="2928938" y="2266950"/>
            <a:ext cx="931862" cy="24765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482850" y="585788"/>
            <a:ext cx="420688" cy="1609725"/>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H="1">
            <a:off x="2903538" y="565150"/>
            <a:ext cx="882650" cy="1671638"/>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rot="10498052">
            <a:off x="3522663" y="282575"/>
            <a:ext cx="565150" cy="563563"/>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57" name="椭圆 56"/>
          <p:cNvSpPr/>
          <p:nvPr/>
        </p:nvSpPr>
        <p:spPr>
          <a:xfrm rot="10498052">
            <a:off x="3386138" y="3357563"/>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58" name="椭圆 57"/>
          <p:cNvSpPr/>
          <p:nvPr/>
        </p:nvSpPr>
        <p:spPr>
          <a:xfrm rot="10498052">
            <a:off x="1123950" y="2713038"/>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nvGrpSpPr>
          <p:cNvPr id="59" name="组合 58"/>
          <p:cNvGrpSpPr/>
          <p:nvPr/>
        </p:nvGrpSpPr>
        <p:grpSpPr>
          <a:xfrm>
            <a:off x="1114382" y="352194"/>
            <a:ext cx="818269" cy="818269"/>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62" name="组合 61"/>
          <p:cNvGrpSpPr/>
          <p:nvPr/>
        </p:nvGrpSpPr>
        <p:grpSpPr>
          <a:xfrm>
            <a:off x="73840" y="2205819"/>
            <a:ext cx="621031" cy="621031"/>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64" name="椭圆 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65" name="组合 64"/>
          <p:cNvGrpSpPr/>
          <p:nvPr/>
        </p:nvGrpSpPr>
        <p:grpSpPr>
          <a:xfrm>
            <a:off x="2327004" y="431119"/>
            <a:ext cx="310515" cy="31051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68" name="组合 67"/>
          <p:cNvGrpSpPr/>
          <p:nvPr/>
        </p:nvGrpSpPr>
        <p:grpSpPr>
          <a:xfrm>
            <a:off x="626990" y="2559749"/>
            <a:ext cx="310515" cy="31051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71" name="组合 70"/>
          <p:cNvGrpSpPr/>
          <p:nvPr/>
        </p:nvGrpSpPr>
        <p:grpSpPr>
          <a:xfrm>
            <a:off x="2281622" y="4195280"/>
            <a:ext cx="561055" cy="561055"/>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sp>
        <p:nvSpPr>
          <p:cNvPr id="74" name="椭圆 73"/>
          <p:cNvSpPr/>
          <p:nvPr/>
        </p:nvSpPr>
        <p:spPr>
          <a:xfrm rot="10498052">
            <a:off x="555625" y="1038225"/>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75" name="椭圆 74"/>
          <p:cNvSpPr/>
          <p:nvPr/>
        </p:nvSpPr>
        <p:spPr>
          <a:xfrm rot="10498052">
            <a:off x="1708150" y="3549650"/>
            <a:ext cx="114300" cy="1143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76" name="椭圆 75"/>
          <p:cNvSpPr/>
          <p:nvPr/>
        </p:nvSpPr>
        <p:spPr>
          <a:xfrm rot="10498052">
            <a:off x="1285875" y="4629150"/>
            <a:ext cx="228600" cy="22860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nvGrpSpPr>
          <p:cNvPr id="77" name="组合 76"/>
          <p:cNvGrpSpPr/>
          <p:nvPr/>
        </p:nvGrpSpPr>
        <p:grpSpPr>
          <a:xfrm>
            <a:off x="3671470" y="3707180"/>
            <a:ext cx="310515" cy="310515"/>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grpSp>
      <p:grpSp>
        <p:nvGrpSpPr>
          <p:cNvPr id="80" name="组合 79"/>
          <p:cNvGrpSpPr/>
          <p:nvPr/>
        </p:nvGrpSpPr>
        <p:grpSpPr>
          <a:xfrm>
            <a:off x="642910" y="857238"/>
            <a:ext cx="4286280" cy="300039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a typeface="微软雅黑" panose="020B0503020204020204" charset="-122"/>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微软雅黑" panose="020B0503020204020204" charset="-122"/>
              </a:endParaRPr>
            </a:p>
          </p:txBody>
        </p:sp>
      </p:grpSp>
      <p:sp>
        <p:nvSpPr>
          <p:cNvPr id="16411" name="TextBox 82"/>
          <p:cNvSpPr txBox="1">
            <a:spLocks noChangeArrowheads="1"/>
          </p:cNvSpPr>
          <p:nvPr/>
        </p:nvSpPr>
        <p:spPr bwMode="auto">
          <a:xfrm>
            <a:off x="5273675" y="1382395"/>
            <a:ext cx="3090545" cy="1568450"/>
          </a:xfrm>
          <a:prstGeom prst="rect">
            <a:avLst/>
          </a:prstGeom>
          <a:noFill/>
          <a:ln w="9525">
            <a:noFill/>
            <a:miter lim="800000"/>
          </a:ln>
        </p:spPr>
        <p:txBody>
          <a:bodyPr wrap="square">
            <a:spAutoFit/>
          </a:bodyPr>
          <a:lstStyle/>
          <a:p>
            <a:r>
              <a:rPr lang="en-US" altLang="zh-CN" sz="4800" b="1" dirty="0">
                <a:solidFill>
                  <a:srgbClr val="002060"/>
                </a:solidFill>
                <a:latin typeface="Times New Roman" panose="02020603050405020304" pitchFamily="18" charset="0"/>
                <a:ea typeface="微软雅黑" panose="020B0503020204020204" charset="-122"/>
              </a:rPr>
              <a:t>  Letter of </a:t>
            </a:r>
            <a:endParaRPr lang="en-US" altLang="zh-CN" sz="4800" b="1" dirty="0">
              <a:solidFill>
                <a:srgbClr val="002060"/>
              </a:solidFill>
              <a:latin typeface="Times New Roman" panose="02020603050405020304" pitchFamily="18" charset="0"/>
              <a:ea typeface="微软雅黑" panose="020B0503020204020204" charset="-122"/>
            </a:endParaRPr>
          </a:p>
          <a:p>
            <a:r>
              <a:rPr lang="en-US" altLang="zh-CN" sz="4800" b="1" dirty="0">
                <a:solidFill>
                  <a:srgbClr val="002060"/>
                </a:solidFill>
                <a:latin typeface="Times New Roman" panose="02020603050405020304" pitchFamily="18" charset="0"/>
                <a:ea typeface="微软雅黑" panose="020B0503020204020204" charset="-122"/>
              </a:rPr>
              <a:t>Invitation</a:t>
            </a:r>
            <a:endParaRPr lang="en-US" altLang="zh-CN" sz="4800" b="1" dirty="0">
              <a:solidFill>
                <a:srgbClr val="002060"/>
              </a:solidFill>
              <a:latin typeface="Times New Roman" panose="02020603050405020304" pitchFamily="18" charset="0"/>
              <a:ea typeface="微软雅黑" panose="020B0503020204020204" charset="-122"/>
            </a:endParaRPr>
          </a:p>
        </p:txBody>
      </p:sp>
      <p:sp>
        <p:nvSpPr>
          <p:cNvPr id="85" name="椭圆 84"/>
          <p:cNvSpPr/>
          <p:nvPr/>
        </p:nvSpPr>
        <p:spPr>
          <a:xfrm rot="10498052">
            <a:off x="3722688" y="4579938"/>
            <a:ext cx="276225" cy="276225"/>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pic>
        <p:nvPicPr>
          <p:cNvPr id="3" name="图片 2" descr="timg (1)"/>
          <p:cNvPicPr>
            <a:picLocks noChangeAspect="1"/>
          </p:cNvPicPr>
          <p:nvPr/>
        </p:nvPicPr>
        <p:blipFill>
          <a:blip r:embed="rId1"/>
          <a:stretch>
            <a:fillRect/>
          </a:stretch>
        </p:blipFill>
        <p:spPr>
          <a:xfrm>
            <a:off x="1200785" y="1489075"/>
            <a:ext cx="3175635" cy="1857375"/>
          </a:xfrm>
          <a:prstGeom prst="rect">
            <a:avLst/>
          </a:prstGeom>
        </p:spPr>
      </p:pic>
      <p:sp>
        <p:nvSpPr>
          <p:cNvPr id="2" name="TextBox 82"/>
          <p:cNvSpPr txBox="1">
            <a:spLocks noChangeArrowheads="1"/>
          </p:cNvSpPr>
          <p:nvPr/>
        </p:nvSpPr>
        <p:spPr bwMode="auto">
          <a:xfrm>
            <a:off x="4757420" y="3073400"/>
            <a:ext cx="4122420" cy="521970"/>
          </a:xfrm>
          <a:prstGeom prst="rect">
            <a:avLst/>
          </a:prstGeom>
          <a:noFill/>
          <a:ln w="9525">
            <a:noFill/>
            <a:miter lim="800000"/>
          </a:ln>
        </p:spPr>
        <p:txBody>
          <a:bodyPr wrap="square">
            <a:spAutoFit/>
          </a:bodyPr>
          <a:p>
            <a:r>
              <a:rPr lang="en-US" altLang="zh-CN" sz="2800" b="1" dirty="0">
                <a:solidFill>
                  <a:srgbClr val="002060"/>
                </a:solidFill>
                <a:latin typeface="Times New Roman" panose="02020603050405020304" pitchFamily="18" charset="0"/>
                <a:ea typeface="微软雅黑" panose="020B0503020204020204" charset="-122"/>
              </a:rPr>
              <a:t>  </a:t>
            </a:r>
            <a:r>
              <a:rPr lang="zh-CN" altLang="en-US" sz="2800" b="1" dirty="0">
                <a:solidFill>
                  <a:srgbClr val="002060"/>
                </a:solidFill>
                <a:latin typeface="Times New Roman" panose="02020603050405020304" pitchFamily="18" charset="0"/>
                <a:ea typeface="微软雅黑" panose="020B0503020204020204" charset="-122"/>
              </a:rPr>
              <a:t>浙江省缙云中学 李晓慧</a:t>
            </a:r>
            <a:endParaRPr lang="zh-CN" altLang="en-US" sz="2800" b="1" dirty="0">
              <a:solidFill>
                <a:srgbClr val="002060"/>
              </a:solidFill>
              <a:latin typeface="Times New Roman" panose="02020603050405020304" pitchFamily="18" charset="0"/>
              <a:ea typeface="微软雅黑" panose="020B0503020204020204" charset="-122"/>
            </a:endParaRPr>
          </a:p>
        </p:txBody>
      </p:sp>
    </p:spTree>
    <p:custDataLst>
      <p:tags r:id="rId2"/>
    </p:custData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1295" y="284480"/>
            <a:ext cx="8740775" cy="4575175"/>
          </a:xfrm>
          <a:prstGeom prst="rect">
            <a:avLst/>
          </a:prstGeom>
          <a:solidFill>
            <a:schemeClr val="bg1">
              <a:lumMod val="85000"/>
            </a:schemeClr>
          </a:solidFill>
          <a:ln w="38100">
            <a:solidFill>
              <a:schemeClr val="tx1"/>
            </a:solidFill>
            <a:prstDash val="sysDash"/>
          </a:ln>
        </p:spPr>
        <p:txBody>
          <a:bodyPr wrap="square" rtlCol="0" anchor="t">
            <a:spAutoFit/>
          </a:bodyPr>
          <a:lstStyle/>
          <a:p>
            <a:pPr>
              <a:lnSpc>
                <a:spcPct val="135000"/>
              </a:lnSpc>
              <a:spcBef>
                <a:spcPts val="0"/>
              </a:spcBef>
              <a:spcAft>
                <a:spcPts val="0"/>
              </a:spcAft>
            </a:pPr>
            <a:r>
              <a:rPr lang="zh-CN" altLang="en-US" sz="2400" b="1" dirty="0">
                <a:latin typeface="微软雅黑" panose="020B0503020204020204" charset="-122"/>
                <a:ea typeface="微软雅黑" panose="020B0503020204020204" charset="-122"/>
                <a:sym typeface="+mn-ea"/>
              </a:rPr>
              <a:t>常用于希望接受邀请的句子</a:t>
            </a:r>
            <a:r>
              <a:rPr lang="zh-CN" altLang="en-US" sz="2400" b="1" dirty="0">
                <a:latin typeface="宋体" panose="02010600030101010101" pitchFamily="2" charset="-122"/>
                <a:sym typeface="+mn-ea"/>
              </a:rPr>
              <a:t>：</a:t>
            </a:r>
            <a:endParaRPr lang="zh-CN" altLang="en-US" sz="2400" b="1" dirty="0">
              <a:latin typeface="Wingdings" panose="05000000000000000000" pitchFamily="2" charset="2"/>
              <a:ea typeface="宋体" panose="02010600030101010101" pitchFamily="2" charset="-122"/>
            </a:endParaRPr>
          </a:p>
          <a:p>
            <a:pPr>
              <a:lnSpc>
                <a:spcPct val="135000"/>
              </a:lnSpc>
              <a:spcBef>
                <a:spcPts val="0"/>
              </a:spcBef>
              <a:spcAft>
                <a:spcPts val="0"/>
              </a:spcAft>
            </a:pPr>
            <a:r>
              <a:rPr lang="en-US" altLang="zh-CN" sz="2400" dirty="0">
                <a:latin typeface="Wingdings" panose="05000000000000000000" pitchFamily="2" charset="2"/>
                <a:sym typeface="+mn-ea"/>
              </a:rPr>
              <a:t>l </a:t>
            </a:r>
            <a:r>
              <a:rPr lang="en-US" altLang="zh-CN" sz="2400" b="1" dirty="0">
                <a:sym typeface="+mn-ea"/>
              </a:rPr>
              <a:t>I really hope you’ll be able to ____ __ over here.</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dirty="0">
                <a:latin typeface="Wingdings" panose="05000000000000000000" pitchFamily="2" charset="2"/>
                <a:sym typeface="+mn-ea"/>
              </a:rPr>
              <a:t>l </a:t>
            </a:r>
            <a:r>
              <a:rPr lang="en-US" altLang="zh-CN" sz="2400" b="1" dirty="0">
                <a:sym typeface="+mn-ea"/>
              </a:rPr>
              <a:t>It would be great if you could make it.</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dirty="0">
                <a:latin typeface="Wingdings" panose="05000000000000000000" pitchFamily="2" charset="2"/>
                <a:sym typeface="+mn-ea"/>
              </a:rPr>
              <a:t>l </a:t>
            </a:r>
            <a:r>
              <a:rPr lang="en-US" altLang="zh-CN" sz="2400" b="1" dirty="0">
                <a:sym typeface="+mn-ea"/>
              </a:rPr>
              <a:t>If you don’t have any _____ __________ ____</a:t>
            </a:r>
            <a:r>
              <a:rPr lang="en-US" altLang="zh-CN" sz="2400" b="1" dirty="0">
                <a:ea typeface="Times New Roman" panose="02020603050405020304" pitchFamily="18" charset="0"/>
                <a:sym typeface="+mn-ea"/>
              </a:rPr>
              <a:t>…</a:t>
            </a:r>
            <a:r>
              <a:rPr lang="en-US" altLang="zh-CN" sz="2400" b="1" dirty="0">
                <a:sym typeface="+mn-ea"/>
              </a:rPr>
              <a:t>, </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b="1" dirty="0">
                <a:sym typeface="+mn-ea"/>
              </a:rPr>
              <a:t>      we look forward to the pleasure of your ________.</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dirty="0">
                <a:latin typeface="Wingdings" panose="05000000000000000000" pitchFamily="2" charset="2"/>
                <a:sym typeface="+mn-ea"/>
              </a:rPr>
              <a:t>l </a:t>
            </a:r>
            <a:r>
              <a:rPr lang="en-US" altLang="zh-CN" sz="2400" b="1" dirty="0">
                <a:sym typeface="+mn-ea"/>
              </a:rPr>
              <a:t>Please ________ </a:t>
            </a:r>
            <a:r>
              <a:rPr lang="zh-CN" altLang="en-US" sz="2400" b="1" dirty="0">
                <a:latin typeface="微软雅黑" panose="020B0503020204020204" charset="-122"/>
                <a:ea typeface="微软雅黑" panose="020B0503020204020204" charset="-122"/>
                <a:sym typeface="+mn-ea"/>
              </a:rPr>
              <a:t>确认</a:t>
            </a:r>
            <a:r>
              <a:rPr lang="en-US" altLang="zh-CN" sz="2400" b="1" dirty="0">
                <a:sym typeface="+mn-ea"/>
              </a:rPr>
              <a:t> your participation at your </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b="1" dirty="0">
                <a:sym typeface="+mn-ea"/>
              </a:rPr>
              <a:t>      earlier ___________.              </a:t>
            </a:r>
            <a:r>
              <a:rPr lang="zh-CN" altLang="en-US" sz="2400" b="1" dirty="0">
                <a:latin typeface="微软雅黑" panose="020B0503020204020204" charset="-122"/>
                <a:ea typeface="微软雅黑" panose="020B0503020204020204" charset="-122"/>
                <a:sym typeface="+mn-ea"/>
              </a:rPr>
              <a:t>方便时</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dirty="0">
                <a:latin typeface="Wingdings" panose="05000000000000000000" pitchFamily="2" charset="2"/>
                <a:sym typeface="+mn-ea"/>
              </a:rPr>
              <a:t>l </a:t>
            </a:r>
            <a:r>
              <a:rPr lang="en-US" altLang="zh-CN" sz="2400" b="1" dirty="0">
                <a:sym typeface="+mn-ea"/>
              </a:rPr>
              <a:t>We should be very pleased if you could ______ </a:t>
            </a:r>
            <a:endParaRPr lang="en-US" altLang="zh-CN" sz="2400" b="1" dirty="0">
              <a:latin typeface="Arial" panose="020B0604020202020204" pitchFamily="34" charset="0"/>
              <a:ea typeface="宋体" panose="02010600030101010101" pitchFamily="2" charset="-122"/>
            </a:endParaRPr>
          </a:p>
          <a:p>
            <a:pPr>
              <a:lnSpc>
                <a:spcPct val="135000"/>
              </a:lnSpc>
              <a:spcBef>
                <a:spcPts val="0"/>
              </a:spcBef>
              <a:spcAft>
                <a:spcPts val="0"/>
              </a:spcAft>
            </a:pPr>
            <a:r>
              <a:rPr lang="en-US" altLang="zh-CN" sz="2400" b="1" dirty="0">
                <a:sym typeface="+mn-ea"/>
              </a:rPr>
              <a:t>       us ______ your presence.    </a:t>
            </a:r>
            <a:r>
              <a:rPr lang="zh-CN" altLang="en-US" sz="2400" b="1" dirty="0">
                <a:latin typeface="微软雅黑" panose="020B0503020204020204" charset="-122"/>
                <a:ea typeface="微软雅黑" panose="020B0503020204020204" charset="-122"/>
                <a:sym typeface="+mn-ea"/>
              </a:rPr>
              <a:t>很荣幸有你的到来</a:t>
            </a:r>
            <a:endParaRPr lang="zh-CN" altLang="en-US" sz="2400" b="1" dirty="0">
              <a:latin typeface="微软雅黑" panose="020B0503020204020204" charset="-122"/>
              <a:ea typeface="微软雅黑" panose="020B0503020204020204" charset="-122"/>
              <a:sym typeface="+mn-ea"/>
            </a:endParaRPr>
          </a:p>
        </p:txBody>
      </p:sp>
      <p:sp>
        <p:nvSpPr>
          <p:cNvPr id="3" name="矩形 2"/>
          <p:cNvSpPr/>
          <p:nvPr/>
        </p:nvSpPr>
        <p:spPr>
          <a:xfrm>
            <a:off x="4966176" y="857806"/>
            <a:ext cx="1317625"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make it</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4" name="矩形 3"/>
          <p:cNvSpPr/>
          <p:nvPr/>
        </p:nvSpPr>
        <p:spPr>
          <a:xfrm>
            <a:off x="3963353" y="1830944"/>
            <a:ext cx="3330575"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prior appointment on</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5" name="矩形 4"/>
          <p:cNvSpPr/>
          <p:nvPr/>
        </p:nvSpPr>
        <p:spPr>
          <a:xfrm>
            <a:off x="6488351" y="2365058"/>
            <a:ext cx="1605280"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company</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6" name="矩形 5"/>
          <p:cNvSpPr/>
          <p:nvPr/>
        </p:nvSpPr>
        <p:spPr>
          <a:xfrm>
            <a:off x="1917224" y="2838768"/>
            <a:ext cx="1384935"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confirm</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7" name="矩形 6"/>
          <p:cNvSpPr/>
          <p:nvPr/>
        </p:nvSpPr>
        <p:spPr>
          <a:xfrm>
            <a:off x="1663065" y="3299619"/>
            <a:ext cx="2113280"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convenience</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8" name="矩形 7"/>
          <p:cNvSpPr/>
          <p:nvPr/>
        </p:nvSpPr>
        <p:spPr>
          <a:xfrm>
            <a:off x="6543993" y="3819763"/>
            <a:ext cx="1130300"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honor</a:t>
            </a:r>
            <a:endParaRPr lang="en-US" altLang="zh-CN" sz="2400" b="1" dirty="0">
              <a:solidFill>
                <a:srgbClr val="FF0000"/>
              </a:solidFill>
              <a:latin typeface="Arial" panose="020B0604020202020204" pitchFamily="34" charset="0"/>
              <a:ea typeface="宋体" panose="02010600030101010101" pitchFamily="2" charset="-122"/>
            </a:endParaRPr>
          </a:p>
        </p:txBody>
      </p:sp>
      <p:sp>
        <p:nvSpPr>
          <p:cNvPr id="9" name="矩形 8"/>
          <p:cNvSpPr/>
          <p:nvPr/>
        </p:nvSpPr>
        <p:spPr>
          <a:xfrm>
            <a:off x="1354931" y="4279583"/>
            <a:ext cx="876300" cy="460375"/>
          </a:xfrm>
          <a:prstGeom prst="rect">
            <a:avLst/>
          </a:prstGeom>
          <a:noFill/>
          <a:ln w="9525">
            <a:noFill/>
          </a:ln>
        </p:spPr>
        <p:txBody>
          <a:bodyPr wrap="none" anchor="t">
            <a:spAutoFit/>
          </a:bodyPr>
          <a:lstStyle/>
          <a:p>
            <a:r>
              <a:rPr lang="en-US" altLang="zh-CN" sz="2400" b="1" dirty="0">
                <a:solidFill>
                  <a:srgbClr val="FF0000"/>
                </a:solidFill>
                <a:latin typeface="Arial" panose="020B0604020202020204" pitchFamily="34" charset="0"/>
                <a:ea typeface="宋体" panose="02010600030101010101" pitchFamily="2" charset="-122"/>
              </a:rPr>
              <a:t> with</a:t>
            </a:r>
            <a:endParaRPr lang="en-US" altLang="zh-CN" sz="24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5</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学生习作</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麻心尹（优秀作文）"/>
          <p:cNvPicPr>
            <a:picLocks noChangeAspect="1"/>
          </p:cNvPicPr>
          <p:nvPr/>
        </p:nvPicPr>
        <p:blipFill>
          <a:blip r:embed="rId1"/>
          <a:stretch>
            <a:fillRect/>
          </a:stretch>
        </p:blipFill>
        <p:spPr>
          <a:xfrm>
            <a:off x="0" y="461645"/>
            <a:ext cx="6510655" cy="4453890"/>
          </a:xfrm>
          <a:prstGeom prst="rect">
            <a:avLst/>
          </a:prstGeom>
        </p:spPr>
      </p:pic>
      <p:cxnSp>
        <p:nvCxnSpPr>
          <p:cNvPr id="9" name="曲线连接符 8"/>
          <p:cNvCxnSpPr/>
          <p:nvPr/>
        </p:nvCxnSpPr>
        <p:spPr>
          <a:xfrm flipV="1">
            <a:off x="495300" y="2211705"/>
            <a:ext cx="5805170" cy="27940"/>
          </a:xfrm>
          <a:prstGeom prst="curvedConnector3">
            <a:avLst>
              <a:gd name="adj1" fmla="val 50011"/>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曲线连接符 2"/>
          <p:cNvCxnSpPr/>
          <p:nvPr/>
        </p:nvCxnSpPr>
        <p:spPr>
          <a:xfrm>
            <a:off x="107950" y="2571750"/>
            <a:ext cx="4032250" cy="3175"/>
          </a:xfrm>
          <a:prstGeom prst="curvedConnector3">
            <a:avLst>
              <a:gd name="adj1" fmla="val 50016"/>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流程图: 过程 4"/>
          <p:cNvSpPr/>
          <p:nvPr/>
        </p:nvSpPr>
        <p:spPr>
          <a:xfrm>
            <a:off x="4140200" y="2239645"/>
            <a:ext cx="1009015" cy="332105"/>
          </a:xfrm>
          <a:prstGeom prst="flowChartProcess">
            <a:avLst/>
          </a:prstGeom>
          <a:noFill/>
          <a:ln w="381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过程 5"/>
          <p:cNvSpPr/>
          <p:nvPr/>
        </p:nvSpPr>
        <p:spPr>
          <a:xfrm>
            <a:off x="5653405" y="3232785"/>
            <a:ext cx="857250" cy="332105"/>
          </a:xfrm>
          <a:prstGeom prst="flowChartProcess">
            <a:avLst/>
          </a:prstGeom>
          <a:noFill/>
          <a:ln w="381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曲线连接符 6"/>
          <p:cNvCxnSpPr/>
          <p:nvPr/>
        </p:nvCxnSpPr>
        <p:spPr>
          <a:xfrm flipV="1">
            <a:off x="1116965" y="3984625"/>
            <a:ext cx="4032250" cy="72390"/>
          </a:xfrm>
          <a:prstGeom prst="curvedConnector3">
            <a:avLst>
              <a:gd name="adj1" fmla="val 50016"/>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62585" y="1874520"/>
            <a:ext cx="6148070" cy="337185"/>
          </a:xfrm>
          <a:prstGeom prst="rect">
            <a:avLst/>
          </a:prstGeom>
          <a:solidFill>
            <a:schemeClr val="accent6">
              <a:lumMod val="20000"/>
              <a:lumOff val="80000"/>
            </a:schemeClr>
          </a:solidFill>
        </p:spPr>
        <p:txBody>
          <a:bodyPr wrap="square" rtlCol="0">
            <a:spAutoFit/>
          </a:bodyPr>
          <a:lstStyle/>
          <a:p>
            <a:r>
              <a:rPr lang="en-US" altLang="zh-CN" sz="1600" b="1"/>
              <a:t>Launched by our school, the activity is scheduled in the gym </a:t>
            </a:r>
            <a:endParaRPr lang="en-US" altLang="zh-CN" sz="1600" b="1"/>
          </a:p>
        </p:txBody>
      </p:sp>
      <p:sp>
        <p:nvSpPr>
          <p:cNvPr id="8" name="文本框 7"/>
          <p:cNvSpPr txBox="1"/>
          <p:nvPr/>
        </p:nvSpPr>
        <p:spPr>
          <a:xfrm>
            <a:off x="107950" y="2239645"/>
            <a:ext cx="3937000" cy="337185"/>
          </a:xfrm>
          <a:prstGeom prst="rect">
            <a:avLst/>
          </a:prstGeom>
          <a:solidFill>
            <a:schemeClr val="accent6">
              <a:lumMod val="20000"/>
              <a:lumOff val="80000"/>
            </a:schemeClr>
          </a:solidFill>
        </p:spPr>
        <p:txBody>
          <a:bodyPr wrap="square" rtlCol="0">
            <a:spAutoFit/>
          </a:bodyPr>
          <a:lstStyle/>
          <a:p>
            <a:r>
              <a:rPr lang="en-US" altLang="zh-CN" sz="1600" b="1"/>
              <a:t>from 9:00 am to 11:00 am next Monday. </a:t>
            </a:r>
            <a:endParaRPr lang="en-US" altLang="zh-CN" sz="1600" b="1"/>
          </a:p>
        </p:txBody>
      </p:sp>
      <p:sp>
        <p:nvSpPr>
          <p:cNvPr id="10" name="文本框 9"/>
          <p:cNvSpPr txBox="1"/>
          <p:nvPr/>
        </p:nvSpPr>
        <p:spPr>
          <a:xfrm>
            <a:off x="4088130" y="2239645"/>
            <a:ext cx="1112520" cy="306705"/>
          </a:xfrm>
          <a:prstGeom prst="rect">
            <a:avLst/>
          </a:prstGeom>
          <a:solidFill>
            <a:srgbClr val="92D050"/>
          </a:solidFill>
        </p:spPr>
        <p:txBody>
          <a:bodyPr wrap="square" rtlCol="0">
            <a:spAutoFit/>
          </a:bodyPr>
          <a:lstStyle/>
          <a:p>
            <a:r>
              <a:rPr lang="en-US" altLang="zh-CN" sz="1400" b="1"/>
              <a:t>Apart from </a:t>
            </a:r>
            <a:endParaRPr lang="en-US" altLang="zh-CN" sz="1400" b="1"/>
          </a:p>
        </p:txBody>
      </p:sp>
      <p:sp>
        <p:nvSpPr>
          <p:cNvPr id="12" name="文本框 11"/>
          <p:cNvSpPr txBox="1"/>
          <p:nvPr/>
        </p:nvSpPr>
        <p:spPr>
          <a:xfrm>
            <a:off x="5149850" y="3564890"/>
            <a:ext cx="1360805" cy="306705"/>
          </a:xfrm>
          <a:prstGeom prst="rect">
            <a:avLst/>
          </a:prstGeom>
          <a:solidFill>
            <a:srgbClr val="92D050"/>
          </a:solidFill>
        </p:spPr>
        <p:txBody>
          <a:bodyPr wrap="square" rtlCol="0">
            <a:spAutoFit/>
          </a:bodyPr>
          <a:lstStyle/>
          <a:p>
            <a:r>
              <a:rPr lang="en-US" altLang="zh-CN" sz="1400" b="1"/>
              <a:t>responsibility </a:t>
            </a:r>
            <a:endParaRPr lang="en-US" altLang="zh-CN" sz="1400" b="1"/>
          </a:p>
        </p:txBody>
      </p:sp>
      <p:sp>
        <p:nvSpPr>
          <p:cNvPr id="13" name="文本框 12"/>
          <p:cNvSpPr txBox="1"/>
          <p:nvPr/>
        </p:nvSpPr>
        <p:spPr>
          <a:xfrm>
            <a:off x="1116965" y="3647440"/>
            <a:ext cx="4032250" cy="337185"/>
          </a:xfrm>
          <a:prstGeom prst="rect">
            <a:avLst/>
          </a:prstGeom>
          <a:solidFill>
            <a:schemeClr val="accent6">
              <a:lumMod val="20000"/>
              <a:lumOff val="80000"/>
            </a:schemeClr>
          </a:solidFill>
        </p:spPr>
        <p:txBody>
          <a:bodyPr wrap="square" rtlCol="0">
            <a:spAutoFit/>
          </a:bodyPr>
          <a:lstStyle/>
          <a:p>
            <a:r>
              <a:rPr lang="en-US" altLang="zh-CN" sz="1600" b="1"/>
              <a:t>raise the awareness of helping others. </a:t>
            </a:r>
            <a:endParaRPr lang="en-US" altLang="zh-CN" sz="1600" b="1"/>
          </a:p>
        </p:txBody>
      </p:sp>
      <p:sp>
        <p:nvSpPr>
          <p:cNvPr id="14" name="五角星 13"/>
          <p:cNvSpPr/>
          <p:nvPr/>
        </p:nvSpPr>
        <p:spPr>
          <a:xfrm>
            <a:off x="362585" y="73469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562725" y="471805"/>
            <a:ext cx="2488565" cy="4203065"/>
          </a:xfrm>
          <a:prstGeom prst="rect">
            <a:avLst/>
          </a:prstGeom>
          <a:solidFill>
            <a:schemeClr val="bg1"/>
          </a:solidFill>
        </p:spPr>
        <p:txBody>
          <a:bodyPr wrap="square" rtlCol="0">
            <a:spAutoFit/>
          </a:bodyPr>
          <a:lstStyle/>
          <a:p>
            <a:pPr eaLnBrk="1" latinLnBrk="0" hangingPunct="1">
              <a:lnSpc>
                <a:spcPct val="135000"/>
              </a:lnSpc>
            </a:pPr>
            <a:r>
              <a:rPr lang="zh-CN" altLang="en-US" dirty="0">
                <a:latin typeface="微软雅黑" panose="020B0503020204020204" charset="-122"/>
                <a:ea typeface="微软雅黑" panose="020B0503020204020204" charset="-122"/>
              </a:rPr>
              <a:t>教师点评：</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①书写清楚漂亮；</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②全篇行文较为流畅；</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③首段清楚地表达了写作的背景与目的；</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④活动的内容表达较为具体详细，不足之处在于没有写到具体的捐赠这一活动。</a:t>
            </a:r>
            <a:endParaRPr lang="zh-CN" altLang="en-US" dirty="0">
              <a:latin typeface="微软雅黑" panose="020B0503020204020204" charset="-122"/>
              <a:ea typeface="微软雅黑" panose="020B0503020204020204" charset="-122"/>
            </a:endParaRPr>
          </a:p>
          <a:p>
            <a:pPr eaLnBrk="1" latinLnBrk="0" hangingPunct="1">
              <a:lnSpc>
                <a:spcPct val="135000"/>
              </a:lnSpc>
            </a:pPr>
            <a:r>
              <a:rPr lang="zh-CN" altLang="en-US" dirty="0">
                <a:latin typeface="微软雅黑" panose="020B0503020204020204" charset="-122"/>
                <a:ea typeface="微软雅黑" panose="020B0503020204020204" charset="-122"/>
              </a:rPr>
              <a:t>⑤活动的意义表达稍显欠缺。</a:t>
            </a:r>
            <a:endParaRPr lang="zh-CN" altLang="en-US" dirty="0">
              <a:latin typeface="微软雅黑" panose="020B0503020204020204" charset="-122"/>
              <a:ea typeface="微软雅黑" panose="020B0503020204020204" charset="-122"/>
            </a:endParaRPr>
          </a:p>
        </p:txBody>
      </p:sp>
      <p:sp>
        <p:nvSpPr>
          <p:cNvPr id="16" name="五角星 15"/>
          <p:cNvSpPr/>
          <p:nvPr/>
        </p:nvSpPr>
        <p:spPr>
          <a:xfrm>
            <a:off x="6123940" y="227139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五角星 16"/>
          <p:cNvSpPr/>
          <p:nvPr/>
        </p:nvSpPr>
        <p:spPr>
          <a:xfrm>
            <a:off x="3307715" y="290004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blinds(horizontal)">
                                      <p:cBhvr>
                                        <p:cTn id="62" dur="500"/>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linds(horizontal)">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bldLvl="0" animBg="1"/>
      <p:bldP spid="8" grpId="0" bldLvl="0" animBg="1"/>
      <p:bldP spid="10" grpId="0" bldLvl="0" animBg="1"/>
      <p:bldP spid="12" grpId="0" bldLvl="0" animBg="1"/>
      <p:bldP spid="13" grpId="0" bldLvl="0" animBg="1"/>
      <p:bldP spid="14" grpId="0" animBg="1"/>
      <p:bldP spid="15" grpId="0"/>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秦嘉忆"/>
          <p:cNvPicPr>
            <a:picLocks noChangeAspect="1"/>
          </p:cNvPicPr>
          <p:nvPr/>
        </p:nvPicPr>
        <p:blipFill>
          <a:blip r:embed="rId1"/>
          <a:stretch>
            <a:fillRect/>
          </a:stretch>
        </p:blipFill>
        <p:spPr>
          <a:xfrm>
            <a:off x="140335" y="361315"/>
            <a:ext cx="6342380" cy="4461510"/>
          </a:xfrm>
          <a:prstGeom prst="rect">
            <a:avLst/>
          </a:prstGeom>
        </p:spPr>
      </p:pic>
      <p:sp>
        <p:nvSpPr>
          <p:cNvPr id="14" name="五角星 13"/>
          <p:cNvSpPr/>
          <p:nvPr/>
        </p:nvSpPr>
        <p:spPr>
          <a:xfrm>
            <a:off x="438785" y="73469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曲线连接符 7"/>
          <p:cNvCxnSpPr/>
          <p:nvPr/>
        </p:nvCxnSpPr>
        <p:spPr>
          <a:xfrm>
            <a:off x="226060" y="2430145"/>
            <a:ext cx="287655" cy="3175"/>
          </a:xfrm>
          <a:prstGeom prst="curvedConnector2">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017520" y="2034540"/>
            <a:ext cx="487680" cy="398780"/>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lstStyle/>
          <a:p>
            <a:r>
              <a:rPr lang="en-US" altLang="zh-CN" sz="2000" b="1">
                <a:solidFill>
                  <a:srgbClr val="FF0000"/>
                </a:solidFill>
              </a:rPr>
              <a:t>to</a:t>
            </a:r>
            <a:endParaRPr lang="en-US" altLang="zh-CN" sz="2000" b="1">
              <a:solidFill>
                <a:srgbClr val="FF0000"/>
              </a:solidFill>
            </a:endParaRPr>
          </a:p>
        </p:txBody>
      </p:sp>
      <p:cxnSp>
        <p:nvCxnSpPr>
          <p:cNvPr id="3" name="曲线连接符 2"/>
          <p:cNvCxnSpPr/>
          <p:nvPr/>
        </p:nvCxnSpPr>
        <p:spPr>
          <a:xfrm>
            <a:off x="311150" y="3077845"/>
            <a:ext cx="1668780" cy="70485"/>
          </a:xfrm>
          <a:prstGeom prst="curvedConnector3">
            <a:avLst>
              <a:gd name="adj1" fmla="val 50038"/>
            </a:avLst>
          </a:prstGeom>
          <a:ln w="3492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五角星 3"/>
          <p:cNvSpPr/>
          <p:nvPr/>
        </p:nvSpPr>
        <p:spPr>
          <a:xfrm>
            <a:off x="3726180" y="2112645"/>
            <a:ext cx="258445" cy="24320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过程 5"/>
          <p:cNvSpPr/>
          <p:nvPr/>
        </p:nvSpPr>
        <p:spPr>
          <a:xfrm>
            <a:off x="2964180" y="3938270"/>
            <a:ext cx="1176655" cy="332105"/>
          </a:xfrm>
          <a:prstGeom prst="flowChartProcess">
            <a:avLst/>
          </a:prstGeom>
          <a:noFill/>
          <a:ln w="381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872105" y="4321175"/>
            <a:ext cx="1570355" cy="398780"/>
          </a:xfrm>
          <a:prstGeom prst="rect">
            <a:avLst/>
          </a:prstGeom>
          <a:solidFill>
            <a:srgbClr val="92D050"/>
          </a:solidFill>
        </p:spPr>
        <p:txBody>
          <a:bodyPr wrap="square" rtlCol="0">
            <a:spAutoFit/>
          </a:bodyPr>
          <a:lstStyle/>
          <a:p>
            <a:r>
              <a:rPr lang="en-US" altLang="zh-CN" sz="2000" b="1"/>
              <a:t>attendance</a:t>
            </a:r>
            <a:endParaRPr lang="en-US" altLang="zh-CN" sz="2000" b="1"/>
          </a:p>
        </p:txBody>
      </p:sp>
      <p:sp>
        <p:nvSpPr>
          <p:cNvPr id="15" name="文本框 14"/>
          <p:cNvSpPr txBox="1"/>
          <p:nvPr/>
        </p:nvSpPr>
        <p:spPr>
          <a:xfrm>
            <a:off x="6562725" y="589915"/>
            <a:ext cx="2488565" cy="3576955"/>
          </a:xfrm>
          <a:prstGeom prst="rect">
            <a:avLst/>
          </a:prstGeom>
          <a:solidFill>
            <a:schemeClr val="bg1"/>
          </a:solidFill>
        </p:spPr>
        <p:txBody>
          <a:bodyPr wrap="square" rtlCol="0">
            <a:spAutoFit/>
          </a:bodyPr>
          <a:lstStyle/>
          <a:p>
            <a:pPr eaLnBrk="1" latinLnBrk="0" hangingPunct="1">
              <a:lnSpc>
                <a:spcPct val="140000"/>
              </a:lnSpc>
              <a:spcBef>
                <a:spcPts val="0"/>
              </a:spcBef>
              <a:spcAft>
                <a:spcPts val="0"/>
              </a:spcAft>
            </a:pPr>
            <a:r>
              <a:rPr lang="zh-CN" altLang="en-US" dirty="0">
                <a:latin typeface="微软雅黑" panose="020B0503020204020204" charset="-122"/>
                <a:ea typeface="微软雅黑" panose="020B0503020204020204" charset="-122"/>
              </a:rPr>
              <a:t>教师点评：</a:t>
            </a:r>
            <a:endParaRPr lang="zh-CN" altLang="en-US" dirty="0">
              <a:latin typeface="微软雅黑" panose="020B0503020204020204" charset="-122"/>
              <a:ea typeface="微软雅黑" panose="020B0503020204020204" charset="-122"/>
            </a:endParaRPr>
          </a:p>
          <a:p>
            <a:pPr eaLnBrk="1" latinLnBrk="0" hangingPunct="1">
              <a:lnSpc>
                <a:spcPct val="140000"/>
              </a:lnSpc>
              <a:spcBef>
                <a:spcPts val="0"/>
              </a:spcBef>
              <a:spcAft>
                <a:spcPts val="0"/>
              </a:spcAft>
            </a:pPr>
            <a:r>
              <a:rPr lang="zh-CN" altLang="en-US" dirty="0">
                <a:latin typeface="微软雅黑" panose="020B0503020204020204" charset="-122"/>
                <a:ea typeface="微软雅黑" panose="020B0503020204020204" charset="-122"/>
              </a:rPr>
              <a:t>①书写清楚漂亮；</a:t>
            </a:r>
            <a:endParaRPr lang="zh-CN" altLang="en-US" dirty="0">
              <a:latin typeface="微软雅黑" panose="020B0503020204020204" charset="-122"/>
              <a:ea typeface="微软雅黑" panose="020B0503020204020204" charset="-122"/>
            </a:endParaRPr>
          </a:p>
          <a:p>
            <a:pPr eaLnBrk="1" latinLnBrk="0" hangingPunct="1">
              <a:lnSpc>
                <a:spcPct val="140000"/>
              </a:lnSpc>
              <a:spcBef>
                <a:spcPts val="0"/>
              </a:spcBef>
              <a:spcAft>
                <a:spcPts val="0"/>
              </a:spcAft>
            </a:pPr>
            <a:r>
              <a:rPr lang="zh-CN" altLang="en-US" dirty="0">
                <a:latin typeface="微软雅黑" panose="020B0503020204020204" charset="-122"/>
                <a:ea typeface="微软雅黑" panose="020B0503020204020204" charset="-122"/>
              </a:rPr>
              <a:t>②全篇行文较为流畅；</a:t>
            </a:r>
            <a:endParaRPr lang="zh-CN" altLang="en-US" dirty="0">
              <a:latin typeface="微软雅黑" panose="020B0503020204020204" charset="-122"/>
              <a:ea typeface="微软雅黑" panose="020B0503020204020204" charset="-122"/>
            </a:endParaRPr>
          </a:p>
          <a:p>
            <a:pPr eaLnBrk="1" latinLnBrk="0" hangingPunct="1">
              <a:lnSpc>
                <a:spcPct val="140000"/>
              </a:lnSpc>
              <a:spcBef>
                <a:spcPts val="0"/>
              </a:spcBef>
              <a:spcAft>
                <a:spcPts val="0"/>
              </a:spcAft>
            </a:pPr>
            <a:r>
              <a:rPr lang="zh-CN" altLang="en-US" dirty="0">
                <a:latin typeface="微软雅黑" panose="020B0503020204020204" charset="-122"/>
                <a:ea typeface="微软雅黑" panose="020B0503020204020204" charset="-122"/>
              </a:rPr>
              <a:t>③首段清楚地表达了写作的背景与目的以及适当增加了活动目的；</a:t>
            </a:r>
            <a:endParaRPr lang="zh-CN" altLang="en-US" dirty="0">
              <a:latin typeface="微软雅黑" panose="020B0503020204020204" charset="-122"/>
              <a:ea typeface="微软雅黑" panose="020B0503020204020204" charset="-122"/>
            </a:endParaRPr>
          </a:p>
          <a:p>
            <a:pPr eaLnBrk="1" latinLnBrk="0" hangingPunct="1">
              <a:lnSpc>
                <a:spcPct val="140000"/>
              </a:lnSpc>
              <a:spcBef>
                <a:spcPts val="0"/>
              </a:spcBef>
              <a:spcAft>
                <a:spcPts val="0"/>
              </a:spcAft>
            </a:pPr>
            <a:r>
              <a:rPr lang="zh-CN" altLang="en-US" dirty="0">
                <a:latin typeface="微软雅黑" panose="020B0503020204020204" charset="-122"/>
                <a:ea typeface="微软雅黑" panose="020B0503020204020204" charset="-122"/>
              </a:rPr>
              <a:t>④活动的内容表达较为具体详细，并与活动的意义巧妙地结合在一起。</a:t>
            </a:r>
            <a:endParaRPr lang="zh-CN" altLang="en-US" dirty="0">
              <a:latin typeface="微软雅黑" panose="020B0503020204020204" charset="-122"/>
              <a:ea typeface="微软雅黑" panose="020B0503020204020204" charset="-122"/>
            </a:endParaRPr>
          </a:p>
        </p:txBody>
      </p:sp>
      <p:sp>
        <p:nvSpPr>
          <p:cNvPr id="9" name="流程图: 过程 8"/>
          <p:cNvSpPr/>
          <p:nvPr/>
        </p:nvSpPr>
        <p:spPr>
          <a:xfrm>
            <a:off x="513715" y="1537970"/>
            <a:ext cx="974090" cy="332105"/>
          </a:xfrm>
          <a:prstGeom prst="flowChartProcess">
            <a:avLst/>
          </a:prstGeom>
          <a:noFill/>
          <a:ln w="381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38785" y="1471295"/>
            <a:ext cx="1048385" cy="337185"/>
          </a:xfrm>
          <a:prstGeom prst="rect">
            <a:avLst/>
          </a:prstGeom>
          <a:solidFill>
            <a:srgbClr val="92D050"/>
          </a:solidFill>
        </p:spPr>
        <p:txBody>
          <a:bodyPr wrap="square" rtlCol="0">
            <a:spAutoFit/>
          </a:bodyPr>
          <a:lstStyle/>
          <a:p>
            <a:r>
              <a:rPr lang="en-US" altLang="zh-CN" sz="1600" b="1"/>
              <a:t>donation</a:t>
            </a:r>
            <a:endParaRPr lang="en-US" altLang="zh-CN" sz="1600" b="1"/>
          </a:p>
        </p:txBody>
      </p:sp>
      <p:pic>
        <p:nvPicPr>
          <p:cNvPr id="7" name="图片 6" descr="水印"/>
          <p:cNvPicPr>
            <a:picLocks noChangeAspect="1"/>
          </p:cNvPicPr>
          <p:nvPr userDrawn="1"/>
        </p:nvPicPr>
        <p:blipFill>
          <a:blip r:embed="rId2"/>
          <a:stretch>
            <a:fillRect/>
          </a:stretch>
        </p:blipFill>
        <p:spPr>
          <a:xfrm>
            <a:off x="5186363" y="47625"/>
            <a:ext cx="3880009" cy="125587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P spid="4" grpId="0" animBg="1"/>
      <p:bldP spid="6" grpId="0" animBg="1"/>
      <p:bldP spid="12" grpId="0" bldLvl="0" animBg="1"/>
      <p:bldP spid="15" grpId="0"/>
      <p:bldP spid="9" grpId="0" bldLvl="0" animBg="1"/>
      <p:bldP spid="1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sz="7200" b="1">
                <a:solidFill>
                  <a:srgbClr val="002060"/>
                </a:solidFill>
                <a:latin typeface="微软雅黑" panose="020B0503020204020204" charset="-122"/>
                <a:ea typeface="微软雅黑" panose="020B0503020204020204" charset="-122"/>
              </a:rPr>
              <a:t>6</a:t>
            </a:r>
            <a:endParaRPr 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214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下水作文</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2720" y="121920"/>
            <a:ext cx="8874760" cy="4666615"/>
          </a:xfrm>
          <a:prstGeom prst="rect">
            <a:avLst/>
          </a:prstGeom>
          <a:solidFill>
            <a:schemeClr val="bg1">
              <a:lumMod val="85000"/>
            </a:schemeClr>
          </a:solidFill>
          <a:ln w="38100">
            <a:solidFill>
              <a:srgbClr val="FF0000"/>
            </a:solidFill>
            <a:prstDash val="sysDash"/>
          </a:ln>
        </p:spPr>
        <p:txBody>
          <a:bodyPr wrap="square" rtlCol="0" anchor="t">
            <a:spAutoFit/>
          </a:bodyPr>
          <a:lstStyle/>
          <a:p>
            <a:pPr marL="0" indent="0">
              <a:lnSpc>
                <a:spcPct val="95000"/>
              </a:lnSpc>
              <a:spcBef>
                <a:spcPts val="25"/>
              </a:spcBef>
              <a:buNone/>
            </a:pPr>
            <a:r>
              <a:rPr lang="zh-CN" altLang="en-US" sz="2400" dirty="0">
                <a:latin typeface="Times New Roman" panose="02020603050405020304" pitchFamily="18" charset="0"/>
                <a:cs typeface="Times New Roman" panose="02020603050405020304" pitchFamily="18" charset="0"/>
                <a:sym typeface="+mn-ea"/>
              </a:rPr>
              <a:t>Dear John，</a:t>
            </a:r>
            <a:endParaRPr lang="zh-CN" altLang="en-US" sz="2400" dirty="0">
              <a:latin typeface="Times New Roman" panose="02020603050405020304" pitchFamily="18" charset="0"/>
              <a:cs typeface="Times New Roman" panose="02020603050405020304" pitchFamily="18" charset="0"/>
            </a:endParaRPr>
          </a:p>
          <a:p>
            <a:pPr marL="0" indent="0">
              <a:lnSpc>
                <a:spcPct val="95000"/>
              </a:lnSpc>
              <a:spcBef>
                <a:spcPts val="25"/>
              </a:spcBef>
              <a:buNone/>
            </a:pPr>
            <a:r>
              <a:rPr lang="zh-CN" altLang="en-US" sz="2400" dirty="0">
                <a:latin typeface="Times New Roman" panose="02020603050405020304" pitchFamily="18" charset="0"/>
                <a:cs typeface="Times New Roman" panose="02020603050405020304" pitchFamily="18" charset="0"/>
                <a:sym typeface="+mn-ea"/>
              </a:rPr>
              <a:t>     </a:t>
            </a:r>
            <a:r>
              <a:rPr lang="en-US" sz="2400" dirty="0">
                <a:latin typeface="Times New Roman" panose="02020603050405020304" pitchFamily="18" charset="0"/>
                <a:cs typeface="Times New Roman" panose="02020603050405020304" pitchFamily="18" charset="0"/>
                <a:sym typeface="+mn-ea"/>
              </a:rPr>
              <a:t>I'm writing to you</a:t>
            </a: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solidFill>
                  <a:srgbClr val="0000FF"/>
                </a:solidFill>
                <a:latin typeface="Times New Roman" panose="02020603050405020304" pitchFamily="18" charset="0"/>
                <a:cs typeface="Times New Roman" panose="02020603050405020304" pitchFamily="18" charset="0"/>
                <a:sym typeface="+mn-ea"/>
              </a:rPr>
              <a:t>o</a:t>
            </a:r>
            <a:r>
              <a:rPr lang="zh-CN" altLang="en-US" sz="2400" dirty="0">
                <a:solidFill>
                  <a:srgbClr val="0000FF"/>
                </a:solidFill>
                <a:latin typeface="Times New Roman" panose="02020603050405020304" pitchFamily="18" charset="0"/>
                <a:cs typeface="Times New Roman" panose="02020603050405020304" pitchFamily="18" charset="0"/>
                <a:sym typeface="+mn-ea"/>
              </a:rPr>
              <a:t>n behalf of </a:t>
            </a:r>
            <a:r>
              <a:rPr lang="en-US" altLang="zh-CN" sz="2400" dirty="0">
                <a:solidFill>
                  <a:srgbClr val="0000FF"/>
                </a:solidFill>
                <a:latin typeface="Times New Roman" panose="02020603050405020304" pitchFamily="18" charset="0"/>
                <a:cs typeface="Times New Roman" panose="02020603050405020304" pitchFamily="18" charset="0"/>
                <a:sym typeface="+mn-ea"/>
              </a:rPr>
              <a:t>the </a:t>
            </a:r>
            <a:r>
              <a:rPr lang="zh-CN" altLang="en-US" sz="2400" dirty="0">
                <a:solidFill>
                  <a:srgbClr val="0000FF"/>
                </a:solidFill>
                <a:latin typeface="Times New Roman" panose="02020603050405020304" pitchFamily="18" charset="0"/>
                <a:cs typeface="Times New Roman" panose="02020603050405020304" pitchFamily="18" charset="0"/>
                <a:sym typeface="+mn-ea"/>
              </a:rPr>
              <a:t>Student Union</a:t>
            </a: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to attend</a:t>
            </a:r>
            <a:r>
              <a:rPr lang="zh-CN" altLang="en-US" sz="2400" dirty="0">
                <a:latin typeface="Times New Roman" panose="02020603050405020304" pitchFamily="18" charset="0"/>
                <a:cs typeface="Times New Roman" panose="02020603050405020304" pitchFamily="18" charset="0"/>
                <a:sym typeface="+mn-ea"/>
              </a:rPr>
              <a:t> </a:t>
            </a:r>
            <a:r>
              <a:rPr lang="zh-CN" altLang="en-US" sz="2400" dirty="0">
                <a:solidFill>
                  <a:srgbClr val="0000FF"/>
                </a:solidFill>
                <a:latin typeface="Times New Roman" panose="02020603050405020304" pitchFamily="18" charset="0"/>
                <a:cs typeface="Times New Roman" panose="02020603050405020304" pitchFamily="18" charset="0"/>
                <a:sym typeface="+mn-ea"/>
              </a:rPr>
              <a:t>the opening ceremony of a donation campaign</a:t>
            </a:r>
            <a:r>
              <a:rPr lang="zh-CN" altLang="en-US" sz="2400" dirty="0">
                <a:latin typeface="Times New Roman" panose="02020603050405020304" pitchFamily="18" charset="0"/>
                <a:cs typeface="Times New Roman" panose="02020603050405020304" pitchFamily="18" charset="0"/>
                <a:sym typeface="+mn-ea"/>
              </a:rPr>
              <a:t>.</a:t>
            </a:r>
            <a:endParaRPr lang="zh-CN" altLang="en-US" sz="2400" dirty="0">
              <a:latin typeface="Times New Roman" panose="02020603050405020304" pitchFamily="18" charset="0"/>
              <a:cs typeface="Times New Roman" panose="02020603050405020304" pitchFamily="18" charset="0"/>
            </a:endParaRPr>
          </a:p>
          <a:p>
            <a:pPr marL="0" indent="0">
              <a:lnSpc>
                <a:spcPct val="95000"/>
              </a:lnSpc>
              <a:spcBef>
                <a:spcPts val="25"/>
              </a:spcBef>
              <a:buNone/>
            </a:pPr>
            <a:r>
              <a:rPr lang="zh-CN" altLang="en-US" sz="2400" dirty="0">
                <a:latin typeface="Times New Roman" panose="02020603050405020304" pitchFamily="18" charset="0"/>
                <a:cs typeface="Times New Roman" panose="02020603050405020304" pitchFamily="18" charset="0"/>
                <a:sym typeface="+mn-ea"/>
              </a:rPr>
              <a:t>     </a:t>
            </a:r>
            <a:r>
              <a:rPr lang="zh-CN" altLang="en-US" sz="2400" dirty="0">
                <a:solidFill>
                  <a:srgbClr val="0000FF"/>
                </a:solidFill>
                <a:latin typeface="Times New Roman" panose="02020603050405020304" pitchFamily="18" charset="0"/>
                <a:cs typeface="Times New Roman" panose="02020603050405020304" pitchFamily="18" charset="0"/>
                <a:sym typeface="+mn-ea"/>
              </a:rPr>
              <a:t>Aimed at</a:t>
            </a:r>
            <a:r>
              <a:rPr lang="zh-CN" altLang="en-US" sz="2400" dirty="0">
                <a:latin typeface="Times New Roman" panose="02020603050405020304" pitchFamily="18" charset="0"/>
                <a:cs typeface="Times New Roman" panose="02020603050405020304" pitchFamily="18" charset="0"/>
                <a:sym typeface="+mn-ea"/>
              </a:rPr>
              <a:t> showing love to the students in </a:t>
            </a:r>
            <a:r>
              <a:rPr lang="zh-CN" altLang="en-US" sz="2400" dirty="0">
                <a:solidFill>
                  <a:srgbClr val="0000FF"/>
                </a:solidFill>
                <a:latin typeface="Times New Roman" panose="02020603050405020304" pitchFamily="18" charset="0"/>
                <a:cs typeface="Times New Roman" panose="02020603050405020304" pitchFamily="18" charset="0"/>
                <a:sym typeface="+mn-ea"/>
              </a:rPr>
              <a:t>poverty-stricken areas</a:t>
            </a:r>
            <a:r>
              <a:rPr lang="zh-CN" altLang="en-US" sz="2400" dirty="0">
                <a:latin typeface="Times New Roman" panose="02020603050405020304" pitchFamily="18" charset="0"/>
                <a:cs typeface="Times New Roman" panose="02020603050405020304" pitchFamily="18" charset="0"/>
                <a:sym typeface="+mn-ea"/>
              </a:rPr>
              <a:t>, the activity </a:t>
            </a:r>
            <a:r>
              <a:rPr lang="zh-CN" altLang="en-US" sz="2400" dirty="0">
                <a:solidFill>
                  <a:srgbClr val="0000FF"/>
                </a:solidFill>
                <a:latin typeface="Times New Roman" panose="02020603050405020304" pitchFamily="18" charset="0"/>
                <a:cs typeface="Times New Roman" panose="02020603050405020304" pitchFamily="18" charset="0"/>
                <a:sym typeface="+mn-ea"/>
              </a:rPr>
              <a:t>is scheduled to be launched</a:t>
            </a:r>
            <a:r>
              <a:rPr lang="zh-CN" altLang="en-US" sz="2400" dirty="0">
                <a:latin typeface="Times New Roman" panose="02020603050405020304" pitchFamily="18" charset="0"/>
                <a:cs typeface="Times New Roman" panose="02020603050405020304" pitchFamily="18" charset="0"/>
                <a:sym typeface="+mn-ea"/>
              </a:rPr>
              <a:t> in the stadium next Friday afternoon from 2:00 to 5:00. </a:t>
            </a:r>
            <a:r>
              <a:rPr lang="zh-CN" altLang="en-US" sz="2400" u="sng" dirty="0">
                <a:latin typeface="Times New Roman" panose="02020603050405020304" pitchFamily="18" charset="0"/>
                <a:cs typeface="Times New Roman" panose="02020603050405020304" pitchFamily="18" charset="0"/>
                <a:sym typeface="+mn-ea"/>
              </a:rPr>
              <a:t>Firstly</a:t>
            </a:r>
            <a:r>
              <a:rPr lang="zh-CN" altLang="en-US" sz="2400" dirty="0">
                <a:latin typeface="Times New Roman" panose="02020603050405020304" pitchFamily="18" charset="0"/>
                <a:cs typeface="Times New Roman" panose="02020603050405020304" pitchFamily="18" charset="0"/>
                <a:sym typeface="+mn-ea"/>
              </a:rPr>
              <a:t>, a video about the life of the </a:t>
            </a:r>
            <a:r>
              <a:rPr lang="zh-CN" altLang="en-US" sz="2400" dirty="0">
                <a:solidFill>
                  <a:srgbClr val="0000FF"/>
                </a:solidFill>
                <a:latin typeface="Times New Roman" panose="02020603050405020304" pitchFamily="18" charset="0"/>
                <a:cs typeface="Times New Roman" panose="02020603050405020304" pitchFamily="18" charset="0"/>
                <a:sym typeface="+mn-ea"/>
              </a:rPr>
              <a:t>targeted students</a:t>
            </a:r>
            <a:r>
              <a:rPr lang="zh-CN" altLang="en-US" sz="2400" dirty="0">
                <a:latin typeface="Times New Roman" panose="02020603050405020304" pitchFamily="18" charset="0"/>
                <a:cs typeface="Times New Roman" panose="02020603050405020304" pitchFamily="18" charset="0"/>
                <a:sym typeface="+mn-ea"/>
              </a:rPr>
              <a:t> will be shown. </a:t>
            </a:r>
            <a:r>
              <a:rPr lang="zh-CN" altLang="en-US" sz="2400" dirty="0">
                <a:solidFill>
                  <a:srgbClr val="0000FF"/>
                </a:solidFill>
                <a:latin typeface="Times New Roman" panose="02020603050405020304" pitchFamily="18" charset="0"/>
                <a:cs typeface="Times New Roman" panose="02020603050405020304" pitchFamily="18" charset="0"/>
                <a:sym typeface="+mn-ea"/>
              </a:rPr>
              <a:t>Then</a:t>
            </a:r>
            <a:r>
              <a:rPr lang="zh-CN" altLang="en-US" sz="2400" dirty="0">
                <a:latin typeface="Times New Roman" panose="02020603050405020304" pitchFamily="18" charset="0"/>
                <a:cs typeface="Times New Roman" panose="02020603050405020304" pitchFamily="18" charset="0"/>
                <a:sym typeface="+mn-ea"/>
              </a:rPr>
              <a:t>, those present are encouraged to make a donation, </a:t>
            </a:r>
            <a:r>
              <a:rPr lang="zh-CN" altLang="en-US" sz="2400" dirty="0">
                <a:solidFill>
                  <a:srgbClr val="0000FF"/>
                </a:solidFill>
                <a:latin typeface="Times New Roman" panose="02020603050405020304" pitchFamily="18" charset="0"/>
                <a:cs typeface="Times New Roman" panose="02020603050405020304" pitchFamily="18" charset="0"/>
                <a:sym typeface="+mn-ea"/>
              </a:rPr>
              <a:t>ranging from money to books</a:t>
            </a:r>
            <a:r>
              <a:rPr lang="zh-CN" altLang="en-US" sz="2400" dirty="0">
                <a:latin typeface="Times New Roman" panose="02020603050405020304" pitchFamily="18" charset="0"/>
                <a:cs typeface="Times New Roman" panose="02020603050405020304" pitchFamily="18" charset="0"/>
                <a:sym typeface="+mn-ea"/>
              </a:rPr>
              <a:t>. </a:t>
            </a:r>
            <a:r>
              <a:rPr lang="en-US" altLang="zh-CN" sz="2400" dirty="0">
                <a:latin typeface="Times New Roman" panose="02020603050405020304" pitchFamily="18" charset="0"/>
                <a:cs typeface="Times New Roman" panose="02020603050405020304" pitchFamily="18" charset="0"/>
                <a:sym typeface="+mn-ea"/>
              </a:rPr>
              <a:t>N</a:t>
            </a:r>
            <a:r>
              <a:rPr lang="zh-CN" altLang="en-US" sz="2400" dirty="0">
                <a:latin typeface="Times New Roman" panose="02020603050405020304" pitchFamily="18" charset="0"/>
                <a:cs typeface="Times New Roman" panose="02020603050405020304" pitchFamily="18" charset="0"/>
                <a:sym typeface="+mn-ea"/>
              </a:rPr>
              <a:t>ot only </a:t>
            </a:r>
            <a:r>
              <a:rPr lang="en-US" altLang="zh-CN" sz="2400" dirty="0">
                <a:latin typeface="Times New Roman" panose="02020603050405020304" pitchFamily="18" charset="0"/>
                <a:cs typeface="Times New Roman" panose="02020603050405020304" pitchFamily="18" charset="0"/>
                <a:sym typeface="+mn-ea"/>
              </a:rPr>
              <a:t>does it </a:t>
            </a:r>
            <a:r>
              <a:rPr lang="zh-CN" altLang="en-US" sz="2400" dirty="0">
                <a:latin typeface="Times New Roman" panose="02020603050405020304" pitchFamily="18" charset="0"/>
                <a:cs typeface="Times New Roman" panose="02020603050405020304" pitchFamily="18" charset="0"/>
                <a:sym typeface="+mn-ea"/>
              </a:rPr>
              <a:t>help those in need, but also </a:t>
            </a:r>
            <a:r>
              <a:rPr lang="en-US" altLang="zh-CN" sz="2400" dirty="0">
                <a:latin typeface="Times New Roman" panose="02020603050405020304" pitchFamily="18" charset="0"/>
                <a:cs typeface="Times New Roman" panose="02020603050405020304" pitchFamily="18" charset="0"/>
                <a:sym typeface="+mn-ea"/>
              </a:rPr>
              <a:t>it</a:t>
            </a:r>
            <a:r>
              <a:rPr lang="zh-CN" altLang="en-US" sz="2400" dirty="0">
                <a:latin typeface="Times New Roman" panose="02020603050405020304" pitchFamily="18" charset="0"/>
                <a:cs typeface="Times New Roman" panose="02020603050405020304" pitchFamily="18" charset="0"/>
                <a:sym typeface="+mn-ea"/>
              </a:rPr>
              <a:t> </a:t>
            </a:r>
            <a:r>
              <a:rPr lang="zh-CN" altLang="en-US" sz="2400" dirty="0">
                <a:solidFill>
                  <a:srgbClr val="0000FF"/>
                </a:solidFill>
                <a:latin typeface="Times New Roman" panose="02020603050405020304" pitchFamily="18" charset="0"/>
                <a:cs typeface="Times New Roman" panose="02020603050405020304" pitchFamily="18" charset="0"/>
                <a:sym typeface="+mn-ea"/>
              </a:rPr>
              <a:t>provides a platform for</a:t>
            </a:r>
            <a:r>
              <a:rPr lang="zh-CN" altLang="en-US" sz="2400" dirty="0">
                <a:latin typeface="Times New Roman" panose="02020603050405020304" pitchFamily="18" charset="0"/>
                <a:cs typeface="Times New Roman" panose="02020603050405020304" pitchFamily="18" charset="0"/>
                <a:sym typeface="+mn-ea"/>
              </a:rPr>
              <a:t> us to </a:t>
            </a:r>
            <a:r>
              <a:rPr lang="zh-CN" altLang="en-US" sz="2400" dirty="0">
                <a:solidFill>
                  <a:srgbClr val="0000FF"/>
                </a:solidFill>
                <a:latin typeface="Times New Roman" panose="02020603050405020304" pitchFamily="18" charset="0"/>
                <a:cs typeface="Times New Roman" panose="02020603050405020304" pitchFamily="18" charset="0"/>
                <a:sym typeface="+mn-ea"/>
              </a:rPr>
              <a:t>deliver our concern</a:t>
            </a:r>
            <a:r>
              <a:rPr lang="zh-CN" altLang="en-US" sz="2400" dirty="0">
                <a:latin typeface="Times New Roman" panose="02020603050405020304" pitchFamily="18" charset="0"/>
                <a:cs typeface="Times New Roman" panose="02020603050405020304" pitchFamily="18" charset="0"/>
                <a:sym typeface="+mn-ea"/>
              </a:rPr>
              <a:t>.</a:t>
            </a:r>
            <a:endParaRPr lang="zh-CN" altLang="en-US" sz="2400" dirty="0">
              <a:latin typeface="Times New Roman" panose="02020603050405020304" pitchFamily="18" charset="0"/>
              <a:cs typeface="Times New Roman" panose="02020603050405020304" pitchFamily="18" charset="0"/>
            </a:endParaRPr>
          </a:p>
          <a:p>
            <a:pPr marL="0" indent="0">
              <a:lnSpc>
                <a:spcPct val="95000"/>
              </a:lnSpc>
              <a:spcBef>
                <a:spcPts val="25"/>
              </a:spcBef>
              <a:buNone/>
            </a:pPr>
            <a:r>
              <a:rPr lang="zh-CN" altLang="en-US" sz="2400" dirty="0">
                <a:latin typeface="Times New Roman" panose="02020603050405020304" pitchFamily="18" charset="0"/>
                <a:cs typeface="Times New Roman" panose="02020603050405020304" pitchFamily="18" charset="0"/>
                <a:sym typeface="+mn-ea"/>
              </a:rPr>
              <a:t>     Looking forward to your arrival.</a:t>
            </a:r>
            <a:endParaRPr lang="zh-CN" altLang="en-US" sz="2400" dirty="0">
              <a:latin typeface="Times New Roman" panose="02020603050405020304" pitchFamily="18" charset="0"/>
              <a:cs typeface="Times New Roman" panose="02020603050405020304" pitchFamily="18" charset="0"/>
            </a:endParaRPr>
          </a:p>
          <a:p>
            <a:pPr marL="0" indent="0">
              <a:lnSpc>
                <a:spcPct val="95000"/>
              </a:lnSpc>
              <a:spcBef>
                <a:spcPts val="25"/>
              </a:spcBef>
              <a:buNone/>
            </a:pPr>
            <a:r>
              <a:rPr lang="en-US" altLang="zh-CN" sz="2400" dirty="0">
                <a:latin typeface="Times New Roman" panose="02020603050405020304" pitchFamily="18" charset="0"/>
                <a:cs typeface="Times New Roman" panose="02020603050405020304" pitchFamily="18" charset="0"/>
                <a:sym typeface="+mn-ea"/>
              </a:rPr>
              <a:t>								Yours,</a:t>
            </a:r>
            <a:endParaRPr lang="en-US" altLang="zh-CN" sz="2400" dirty="0">
              <a:latin typeface="Times New Roman" panose="02020603050405020304" pitchFamily="18" charset="0"/>
              <a:cs typeface="Times New Roman" panose="02020603050405020304" pitchFamily="18" charset="0"/>
            </a:endParaRPr>
          </a:p>
          <a:p>
            <a:pPr marL="0" indent="0">
              <a:lnSpc>
                <a:spcPct val="95000"/>
              </a:lnSpc>
              <a:spcBef>
                <a:spcPts val="25"/>
              </a:spcBef>
              <a:buNone/>
            </a:pPr>
            <a:r>
              <a:rPr lang="en-US" altLang="zh-CN" sz="2400" dirty="0">
                <a:latin typeface="Times New Roman" panose="02020603050405020304" pitchFamily="18" charset="0"/>
                <a:cs typeface="Times New Roman" panose="02020603050405020304" pitchFamily="18" charset="0"/>
                <a:sym typeface="+mn-ea"/>
              </a:rPr>
              <a:t>								 Li Hua</a:t>
            </a:r>
            <a:endParaRPr lang="zh-C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sz="7200" b="1">
                <a:solidFill>
                  <a:srgbClr val="002060"/>
                </a:solidFill>
                <a:latin typeface="微软雅黑" panose="020B0503020204020204" charset="-122"/>
                <a:ea typeface="微软雅黑" panose="020B0503020204020204" charset="-122"/>
              </a:rPr>
              <a:t>7</a:t>
            </a:r>
            <a:endParaRPr 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722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高考邀请信</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a:xfrm>
            <a:off x="708660" y="222885"/>
            <a:ext cx="7942580" cy="501015"/>
          </a:xfrm>
        </p:spPr>
        <p:txBody>
          <a:bodyPr vert="horz" wrap="square" lIns="68580" tIns="34290" rIns="68580" bIns="34290" numCol="1" anchor="t"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2017年6</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月</a:t>
            </a:r>
            <a:r>
              <a:rPr kumimoji="0" lang="en-US" altLang="zh-CN" sz="2665" b="1" i="0" u="none" strike="noStrike" kern="0" cap="none" spc="0" normalizeH="0" baseline="0" noProof="0" dirty="0" err="1">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全国高考</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浙江卷</a:t>
            </a: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书面表达(满分</a:t>
            </a: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5分)</a:t>
            </a:r>
            <a:b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br>
            <a:endPar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4818" name="内容占位符 2"/>
          <p:cNvSpPr>
            <a:spLocks noGrp="1"/>
          </p:cNvSpPr>
          <p:nvPr>
            <p:ph idx="1"/>
          </p:nvPr>
        </p:nvSpPr>
        <p:spPr>
          <a:xfrm>
            <a:off x="118745" y="902335"/>
            <a:ext cx="8906510" cy="3515360"/>
          </a:xfrm>
          <a:solidFill>
            <a:schemeClr val="bg1">
              <a:lumMod val="85000"/>
            </a:schemeClr>
          </a:solidFill>
        </p:spPr>
        <p:txBody>
          <a:bodyPr vert="horz" wrap="square" lIns="68580" tIns="34290" rIns="68580" bIns="34290" anchor="t">
            <a:spAutoFit/>
          </a:bodyPr>
          <a:lstStyle/>
          <a:p>
            <a:pPr marL="0" indent="0">
              <a:spcBef>
                <a:spcPts val="0"/>
              </a:spcBef>
              <a:buNone/>
            </a:pPr>
            <a:r>
              <a:rPr lang="en-US" altLang="zh-CN" sz="2800" dirty="0">
                <a:latin typeface="微软雅黑" panose="020B0503020204020204" charset="-122"/>
                <a:ea typeface="微软雅黑" panose="020B0503020204020204" charset="-122"/>
                <a:cs typeface="微软雅黑" panose="020B0503020204020204" charset="-122"/>
              </a:rPr>
              <a:t> </a:t>
            </a:r>
            <a:r>
              <a:rPr lang="zh-CN" altLang="zh-CN" sz="2800" dirty="0">
                <a:latin typeface="微软雅黑" panose="020B0503020204020204" charset="-122"/>
                <a:ea typeface="微软雅黑" panose="020B0503020204020204" charset="-122"/>
                <a:cs typeface="微软雅黑" panose="020B0503020204020204" charset="-122"/>
              </a:rPr>
              <a:t>假定你是李华，计划组织一次郊游，请给你的英国朋友Chris写封邮件邀请他参加。内容包括：</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1. 参加者；</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2. 时间、地点；</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3. 活动：登山、野餐等。</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注意：</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1. 词数80左右；</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2. 可以适当增加细节，以使行文连贯。</a:t>
            </a:r>
            <a:endParaRPr lang="zh-CN" altLang="zh-CN"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02565" y="246380"/>
            <a:ext cx="8739505" cy="4650740"/>
          </a:xfrm>
          <a:prstGeom prst="rect">
            <a:avLst/>
          </a:prstGeom>
          <a:noFill/>
          <a:ln w="28575" cap="flat" cmpd="sng">
            <a:solidFill>
              <a:srgbClr val="FF0000"/>
            </a:solidFill>
            <a:prstDash val="sysDot"/>
            <a:round/>
            <a:headEnd type="none" w="med" len="med"/>
            <a:tailEnd type="none" w="med" len="med"/>
          </a:ln>
        </p:spPr>
        <p:txBody>
          <a:bodyPr wrap="square" anchor="t">
            <a:spAutoFit/>
          </a:bodyPr>
          <a:lstStyle/>
          <a:p>
            <a:pPr marL="0" marR="0" lvl="0" indent="0" algn="l" defTabSz="914400" rtl="0" latinLnBrk="0">
              <a:lnSpc>
                <a:spcPct val="95000"/>
              </a:lnSpc>
              <a:spcBef>
                <a:spcPts val="0"/>
              </a:spcBef>
              <a:spcAft>
                <a:spcPct val="0"/>
              </a:spcAft>
              <a:buClrTx/>
              <a:buSzTx/>
              <a:buFontTx/>
              <a:buNone/>
              <a:defRPr/>
            </a:pP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Dear Chris,</a:t>
            </a:r>
            <a:endParaRPr kumimoji="0" lang="zh-CN" altLang="en-US" sz="2400" b="0" i="0" u="none" strike="noStrike" kern="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latinLnBrk="0">
              <a:lnSpc>
                <a:spcPct val="95000"/>
              </a:lnSpc>
              <a:spcBef>
                <a:spcPts val="0"/>
              </a:spcBef>
              <a:spcAft>
                <a:spcPct val="0"/>
              </a:spcAft>
              <a:buClrTx/>
              <a:buSzTx/>
              <a:buFontTx/>
              <a:buNone/>
              <a:defRPr/>
            </a:pP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I</a:t>
            </a:r>
            <a:r>
              <a:rPr lang="en-US" altLang="zh-CN" sz="2400" kern="0">
                <a:ln>
                  <a:noFill/>
                </a:ln>
                <a:effectLst/>
                <a:uLnTx/>
                <a:uFillTx/>
                <a:latin typeface="Times New Roman" panose="02020603050405020304" pitchFamily="18" charset="0"/>
                <a:ea typeface="+mn-ea"/>
                <a:cs typeface="Times New Roman" panose="02020603050405020304" pitchFamily="18" charset="0"/>
                <a:sym typeface="+mn-ea"/>
              </a:rPr>
              <a:t>'</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m Li Hua and I</a:t>
            </a:r>
            <a:r>
              <a:rPr lang="en-US" altLang="zh-CN" sz="2400" kern="0">
                <a:ln>
                  <a:noFill/>
                </a:ln>
                <a:effectLst/>
                <a:uLnTx/>
                <a:uFillTx/>
                <a:latin typeface="Times New Roman" panose="02020603050405020304" pitchFamily="18" charset="0"/>
                <a:ea typeface="+mn-ea"/>
                <a:cs typeface="Times New Roman" panose="02020603050405020304" pitchFamily="18" charset="0"/>
                <a:sym typeface="+mn-ea"/>
              </a:rPr>
              <a:t>'</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m writing to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extend earnest</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(认真的, 重要的, 热心的)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invitation</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for your participation</a:t>
            </a:r>
            <a:r>
              <a:rPr lang="zh-CN" altLang="en-US" sz="2400" kern="0">
                <a:ln>
                  <a:noFill/>
                </a:ln>
                <a:solidFill>
                  <a:srgbClr val="401BC0"/>
                </a:solidFill>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in the outing </a:t>
            </a:r>
            <a:r>
              <a:rPr lang="zh-CN" altLang="en-US" sz="2400" u="sng" kern="0">
                <a:ln>
                  <a:noFill/>
                </a:ln>
                <a:effectLst/>
                <a:uLnTx/>
                <a:uFillTx/>
                <a:latin typeface="Times New Roman" panose="02020603050405020304" pitchFamily="18" charset="0"/>
                <a:ea typeface="+mn-ea"/>
                <a:cs typeface="Times New Roman" panose="02020603050405020304" pitchFamily="18" charset="0"/>
                <a:sym typeface="+mn-ea"/>
              </a:rPr>
              <a:t>organized by me</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Aiming to gain a better acquaintance</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(相识; 熟人)</a:t>
            </a:r>
            <a:r>
              <a:rPr lang="zh-CN" altLang="en-US" sz="2400" kern="0">
                <a:ln>
                  <a:noFill/>
                </a:ln>
                <a:solidFill>
                  <a:srgbClr val="0505FF"/>
                </a:solidFill>
                <a:effectLst/>
                <a:uLnTx/>
                <a:uFillTx/>
                <a:latin typeface="Times New Roman" panose="02020603050405020304" pitchFamily="18" charset="0"/>
                <a:ea typeface="+mn-ea"/>
                <a:cs typeface="Times New Roman" panose="02020603050405020304" pitchFamily="18" charset="0"/>
                <a:sym typeface="+mn-ea"/>
              </a:rPr>
              <a:t>with exotic</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(异国的, 外来的) </a:t>
            </a:r>
            <a:r>
              <a:rPr lang="zh-CN" altLang="en-US" sz="2400" kern="0">
                <a:ln>
                  <a:noFill/>
                </a:ln>
                <a:solidFill>
                  <a:srgbClr val="0505FF"/>
                </a:solidFill>
                <a:effectLst/>
                <a:uLnTx/>
                <a:uFillTx/>
                <a:latin typeface="Times New Roman" panose="02020603050405020304" pitchFamily="18" charset="0"/>
                <a:ea typeface="+mn-ea"/>
                <a:cs typeface="Times New Roman" panose="02020603050405020304" pitchFamily="18" charset="0"/>
                <a:sym typeface="+mn-ea"/>
              </a:rPr>
              <a:t>culture</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I have asked teenagers I know all over the world to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get actively involved</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in this event.</a:t>
            </a:r>
            <a:endParaRPr kumimoji="0" lang="zh-CN" altLang="en-US" sz="2400" b="0" i="0" u="none" strike="noStrike" kern="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latinLnBrk="0">
              <a:lnSpc>
                <a:spcPct val="95000"/>
              </a:lnSpc>
              <a:spcBef>
                <a:spcPts val="0"/>
              </a:spcBef>
              <a:spcAft>
                <a:spcPct val="0"/>
              </a:spcAft>
              <a:buClrTx/>
              <a:buSzTx/>
              <a:buFontTx/>
              <a:buNone/>
              <a:defRPr/>
            </a:pP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For the sake of convenience</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the outing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falls</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in Hong Kong at 9 am, on July 16.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Brimful</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(盈满的; 满到边际的)</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of intriguing (有趣的) activities</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like climbing and having a picnic, this outing </a:t>
            </a:r>
            <a:r>
              <a:rPr lang="zh-CN" altLang="en-US" sz="2400" kern="0">
                <a:ln>
                  <a:noFill/>
                </a:ln>
                <a:solidFill>
                  <a:srgbClr val="FF0000"/>
                </a:solidFill>
                <a:effectLst/>
                <a:uLnTx/>
                <a:uFillTx/>
                <a:latin typeface="Times New Roman" panose="02020603050405020304" pitchFamily="18" charset="0"/>
                <a:ea typeface="+mn-ea"/>
                <a:cs typeface="Times New Roman" panose="02020603050405020304" pitchFamily="18" charset="0"/>
                <a:sym typeface="+mn-ea"/>
              </a:rPr>
              <a:t>is bound to be a huge success</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endParaRPr kumimoji="0" lang="zh-CN" altLang="en-US" sz="2400" b="0" i="0" u="none" strike="noStrike" kern="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latinLnBrk="0">
              <a:lnSpc>
                <a:spcPct val="95000"/>
              </a:lnSpc>
              <a:spcBef>
                <a:spcPts val="0"/>
              </a:spcBef>
              <a:spcAft>
                <a:spcPct val="0"/>
              </a:spcAft>
              <a:buClrTx/>
              <a:buSzTx/>
              <a:buFontTx/>
              <a:buNone/>
              <a:defRPr/>
            </a:pP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solidFill>
                  <a:schemeClr val="tx1"/>
                </a:solidFill>
                <a:effectLst/>
                <a:uLnTx/>
                <a:uFillTx/>
                <a:latin typeface="Times New Roman" panose="02020603050405020304" pitchFamily="18" charset="0"/>
                <a:ea typeface="+mn-ea"/>
                <a:cs typeface="Times New Roman" panose="02020603050405020304" pitchFamily="18" charset="0"/>
                <a:sym typeface="+mn-ea"/>
              </a:rPr>
              <a:t>A response at your earliest convenience will be highly appreciated.</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endParaRPr kumimoji="0" lang="zh-CN" altLang="en-US" sz="2400" b="0" i="0" u="none" strike="noStrike" kern="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latinLnBrk="0">
              <a:lnSpc>
                <a:spcPct val="95000"/>
              </a:lnSpc>
              <a:spcBef>
                <a:spcPts val="0"/>
              </a:spcBef>
              <a:spcAft>
                <a:spcPct val="0"/>
              </a:spcAft>
              <a:buClrTx/>
              <a:buSzTx/>
              <a:buFontTx/>
              <a:buNone/>
              <a:defRPr/>
            </a:pP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r>
              <a:rPr lang="en-US" altLang="zh-CN" sz="2400" kern="0">
                <a:ln>
                  <a:noFill/>
                </a:ln>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Yours,</a:t>
            </a:r>
            <a:endParaRPr kumimoji="0" lang="zh-CN" altLang="en-US" sz="2400" b="0" i="0" u="none" strike="noStrike" kern="0" cap="none" spc="0" normalizeH="0" baseline="0" noProof="1">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latinLnBrk="0">
              <a:lnSpc>
                <a:spcPct val="95000"/>
              </a:lnSpc>
              <a:spcBef>
                <a:spcPts val="0"/>
              </a:spcBef>
              <a:spcAft>
                <a:spcPct val="0"/>
              </a:spcAft>
              <a:buClrTx/>
              <a:buSzTx/>
              <a:buFontTx/>
              <a:buNone/>
              <a:defRPr/>
            </a:pP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                                                                          </a:t>
            </a:r>
            <a:r>
              <a:rPr lang="en-US" altLang="zh-CN" sz="2400" kern="0">
                <a:ln>
                  <a:noFill/>
                </a:ln>
                <a:effectLst/>
                <a:uLnTx/>
                <a:uFillTx/>
                <a:latin typeface="Times New Roman" panose="02020603050405020304" pitchFamily="18" charset="0"/>
                <a:ea typeface="+mn-ea"/>
                <a:cs typeface="Times New Roman" panose="02020603050405020304" pitchFamily="18" charset="0"/>
                <a:sym typeface="+mn-ea"/>
              </a:rPr>
              <a:t>		</a:t>
            </a:r>
            <a:r>
              <a:rPr lang="zh-CN" altLang="en-US" sz="2400" kern="0">
                <a:ln>
                  <a:noFill/>
                </a:ln>
                <a:effectLst/>
                <a:uLnTx/>
                <a:uFillTx/>
                <a:latin typeface="Times New Roman" panose="02020603050405020304" pitchFamily="18" charset="0"/>
                <a:ea typeface="+mn-ea"/>
                <a:cs typeface="Times New Roman" panose="02020603050405020304" pitchFamily="18" charset="0"/>
                <a:sym typeface="+mn-ea"/>
              </a:rPr>
              <a:t>Li Hua</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Tree>
  </p:cSld>
  <p:clrMapOvr>
    <a:masterClrMapping/>
  </p:clrMapOvr>
  <p:transition spd="slow" advClick="0" advTm="5000">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a:xfrm>
            <a:off x="1181100" y="154940"/>
            <a:ext cx="7047865" cy="416560"/>
          </a:xfrm>
        </p:spPr>
        <p:txBody>
          <a:bodyPr vert="horz" wrap="square" lIns="68580" tIns="34290" rIns="68580" bIns="34290" numCol="1" anchor="t"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2017年11</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月</a:t>
            </a:r>
            <a:r>
              <a:rPr kumimoji="0" lang="en-US" altLang="zh-CN" sz="2665" b="1" i="0" u="none" strike="noStrike" kern="0" cap="none" spc="0" normalizeH="0" baseline="0" noProof="0" dirty="0" err="1">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全国高考</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浙江</a:t>
            </a: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卷·</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书面表达(满分</a:t>
            </a: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5分)</a:t>
            </a:r>
            <a:b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br>
            <a:endPar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2770" name="内容占位符 2"/>
          <p:cNvSpPr>
            <a:spLocks noGrp="1"/>
          </p:cNvSpPr>
          <p:nvPr>
            <p:ph idx="1"/>
          </p:nvPr>
        </p:nvSpPr>
        <p:spPr>
          <a:xfrm>
            <a:off x="277495" y="698500"/>
            <a:ext cx="8855710" cy="4030980"/>
          </a:xfrm>
        </p:spPr>
        <p:txBody>
          <a:bodyPr vert="horz" wrap="square" lIns="68580" tIns="34290" rIns="68580" bIns="34290" anchor="t">
            <a:spAutoFit/>
          </a:bodyPr>
          <a:lstStyle/>
          <a:p>
            <a:pPr marL="0" indent="0">
              <a:buNone/>
            </a:pPr>
            <a:r>
              <a:rPr lang="en-US" altLang="zh-CN" sz="2800" dirty="0">
                <a:latin typeface="微软雅黑" panose="020B0503020204020204" charset="-122"/>
                <a:ea typeface="微软雅黑" panose="020B0503020204020204" charset="-122"/>
                <a:cs typeface="微软雅黑" panose="020B0503020204020204" charset="-122"/>
              </a:rPr>
              <a:t>      </a:t>
            </a:r>
            <a:r>
              <a:rPr lang="zh-CN" altLang="en-US" sz="2800" dirty="0">
                <a:latin typeface="微软雅黑" panose="020B0503020204020204" charset="-122"/>
                <a:ea typeface="微软雅黑" panose="020B0503020204020204" charset="-122"/>
                <a:cs typeface="微软雅黑" panose="020B0503020204020204" charset="-122"/>
              </a:rPr>
              <a:t>假定你是李华，得知外教</a:t>
            </a:r>
            <a:r>
              <a:rPr lang="en-US" altLang="zh-CN" sz="2800" dirty="0">
                <a:latin typeface="微软雅黑" panose="020B0503020204020204" charset="-122"/>
                <a:ea typeface="微软雅黑" panose="020B0503020204020204" charset="-122"/>
                <a:cs typeface="微软雅黑" panose="020B0503020204020204" charset="-122"/>
              </a:rPr>
              <a:t>Mr. Hall</a:t>
            </a:r>
            <a:r>
              <a:rPr lang="zh-CN" altLang="en-US" sz="2800" dirty="0">
                <a:latin typeface="微软雅黑" panose="020B0503020204020204" charset="-122"/>
                <a:ea typeface="微软雅黑" panose="020B0503020204020204" charset="-122"/>
                <a:cs typeface="微软雅黑" panose="020B0503020204020204" charset="-122"/>
              </a:rPr>
              <a:t>寒假不回国，想邀请他到你家过春节。请你给他写一封信，内容包括：</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rPr>
              <a:t>      1.</a:t>
            </a:r>
            <a:r>
              <a:rPr lang="zh-CN" altLang="en-US" sz="2800" dirty="0">
                <a:latin typeface="微软雅黑" panose="020B0503020204020204" charset="-122"/>
                <a:ea typeface="微软雅黑" panose="020B0503020204020204" charset="-122"/>
                <a:cs typeface="微软雅黑" panose="020B0503020204020204" charset="-122"/>
              </a:rPr>
              <a:t>时间；</a:t>
            </a:r>
            <a:endParaRPr lang="en-US" altLang="zh-CN"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rPr>
              <a:t>      2.</a:t>
            </a:r>
            <a:r>
              <a:rPr lang="zh-CN" altLang="en-US" sz="2800" dirty="0">
                <a:latin typeface="微软雅黑" panose="020B0503020204020204" charset="-122"/>
                <a:ea typeface="微软雅黑" panose="020B0503020204020204" charset="-122"/>
                <a:cs typeface="微软雅黑" panose="020B0503020204020204" charset="-122"/>
              </a:rPr>
              <a:t>一同过节的家人；</a:t>
            </a:r>
            <a:endParaRPr lang="en-US" altLang="zh-CN"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rPr>
              <a:t>      3.</a:t>
            </a:r>
            <a:r>
              <a:rPr lang="zh-CN" altLang="en-US" sz="2800" dirty="0">
                <a:latin typeface="微软雅黑" panose="020B0503020204020204" charset="-122"/>
                <a:ea typeface="微软雅黑" panose="020B0503020204020204" charset="-122"/>
                <a:cs typeface="微软雅黑" panose="020B0503020204020204" charset="-122"/>
              </a:rPr>
              <a:t>活动。</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dirty="0">
                <a:latin typeface="微软雅黑" panose="020B0503020204020204" charset="-122"/>
                <a:ea typeface="微软雅黑" panose="020B0503020204020204" charset="-122"/>
                <a:cs typeface="微软雅黑" panose="020B0503020204020204" charset="-122"/>
              </a:rPr>
              <a:t>   注意：</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dirty="0">
                <a:latin typeface="微软雅黑" panose="020B0503020204020204" charset="-122"/>
                <a:ea typeface="微软雅黑" panose="020B0503020204020204" charset="-122"/>
                <a:cs typeface="微软雅黑" panose="020B0503020204020204" charset="-122"/>
              </a:rPr>
              <a:t>      1.词数</a:t>
            </a:r>
            <a:r>
              <a:rPr lang="en-US" altLang="zh-CN" sz="2800" dirty="0">
                <a:latin typeface="微软雅黑" panose="020B0503020204020204" charset="-122"/>
                <a:ea typeface="微软雅黑" panose="020B0503020204020204" charset="-122"/>
                <a:cs typeface="微软雅黑" panose="020B0503020204020204" charset="-122"/>
              </a:rPr>
              <a:t>8</a:t>
            </a:r>
            <a:r>
              <a:rPr lang="zh-CN" altLang="en-US" sz="2800" dirty="0">
                <a:latin typeface="微软雅黑" panose="020B0503020204020204" charset="-122"/>
                <a:ea typeface="微软雅黑" panose="020B0503020204020204" charset="-122"/>
                <a:cs typeface="微软雅黑" panose="020B0503020204020204" charset="-122"/>
              </a:rPr>
              <a:t>0左右；</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dirty="0">
                <a:latin typeface="微软雅黑" panose="020B0503020204020204" charset="-122"/>
                <a:ea typeface="微软雅黑" panose="020B0503020204020204" charset="-122"/>
                <a:cs typeface="微软雅黑" panose="020B0503020204020204" charset="-122"/>
              </a:rPr>
              <a:t>      2.可以适当增加细节，以使行文连贯。</a:t>
            </a:r>
            <a:endParaRPr lang="zh-CN" altLang="en-US"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69" name="组合 14"/>
          <p:cNvGrpSpPr/>
          <p:nvPr/>
        </p:nvGrpSpPr>
        <p:grpSpPr>
          <a:xfrm>
            <a:off x="2310130" y="57150"/>
            <a:ext cx="4610100" cy="587375"/>
            <a:chOff x="3770" y="435"/>
            <a:chExt cx="7260" cy="924"/>
          </a:xfrm>
        </p:grpSpPr>
        <p:grpSp>
          <p:nvGrpSpPr>
            <p:cNvPr id="13370" name="Group 77"/>
            <p:cNvGrpSpPr/>
            <p:nvPr/>
          </p:nvGrpSpPr>
          <p:grpSpPr>
            <a:xfrm>
              <a:off x="3770" y="435"/>
              <a:ext cx="7260" cy="925"/>
              <a:chOff x="4522" y="2750"/>
              <a:chExt cx="4861" cy="552"/>
            </a:xfrm>
          </p:grpSpPr>
          <p:sp>
            <p:nvSpPr>
              <p:cNvPr id="5" name="圆角矩形 4"/>
              <p:cNvSpPr>
                <a:spLocks noChangeArrowheads="1"/>
              </p:cNvSpPr>
              <p:nvPr/>
            </p:nvSpPr>
            <p:spPr bwMode="auto">
              <a:xfrm>
                <a:off x="4522" y="2750"/>
                <a:ext cx="4861" cy="552"/>
              </a:xfrm>
              <a:prstGeom prst="roundRect">
                <a:avLst>
                  <a:gd name="adj" fmla="val 50000"/>
                </a:avLst>
              </a:prstGeom>
              <a:gradFill rotWithShape="1">
                <a:gsLst>
                  <a:gs pos="0">
                    <a:srgbClr val="FAFAFA"/>
                  </a:gs>
                  <a:gs pos="74001">
                    <a:srgbClr val="D7D7D7"/>
                  </a:gs>
                  <a:gs pos="83000">
                    <a:srgbClr val="D7D7D7"/>
                  </a:gs>
                  <a:gs pos="100000">
                    <a:srgbClr val="E4E4E4"/>
                  </a:gs>
                </a:gsLst>
                <a:lin ang="5400000" scaled="1"/>
              </a:gradFill>
              <a:ln w="12700" algn="ctr">
                <a:solidFill>
                  <a:srgbClr val="7F7F7F"/>
                </a:solidFill>
                <a:miter lim="800000"/>
              </a:ln>
            </p:spPr>
            <p:txBody>
              <a:bodyPr lIns="68572" tIns="34285" rIns="68572" bIns="34285" anchor="ctr"/>
              <a:lstStyle/>
              <a:p>
                <a:pPr algn="ctr" fontAlgn="auto">
                  <a:spcBef>
                    <a:spcPts val="0"/>
                  </a:spcBef>
                  <a:spcAft>
                    <a:spcPts val="0"/>
                  </a:spcAft>
                  <a:defRPr/>
                </a:pPr>
                <a:endParaRPr lang="zh-CN" altLang="en-US" sz="1350" strike="noStrike" noProof="1">
                  <a:solidFill>
                    <a:schemeClr val="lt1"/>
                  </a:solidFill>
                  <a:latin typeface="+mn-lt"/>
                  <a:ea typeface="+mn-ea"/>
                </a:endParaRPr>
              </a:p>
            </p:txBody>
          </p:sp>
          <p:sp>
            <p:nvSpPr>
              <p:cNvPr id="10" name="任意多边形 9"/>
              <p:cNvSpPr/>
              <p:nvPr/>
            </p:nvSpPr>
            <p:spPr>
              <a:xfrm>
                <a:off x="4522" y="2750"/>
                <a:ext cx="4850" cy="297"/>
              </a:xfrm>
              <a:custGeom>
                <a:avLst/>
                <a:gdLst>
                  <a:gd name="connsiteX0" fmla="*/ 368300 w 6483350"/>
                  <a:gd name="connsiteY0" fmla="*/ 0 h 396875"/>
                  <a:gd name="connsiteX1" fmla="*/ 6115050 w 6483350"/>
                  <a:gd name="connsiteY1" fmla="*/ 0 h 396875"/>
                  <a:gd name="connsiteX2" fmla="*/ 6483350 w 6483350"/>
                  <a:gd name="connsiteY2" fmla="*/ 368300 h 396875"/>
                  <a:gd name="connsiteX3" fmla="*/ 6477581 w 6483350"/>
                  <a:gd name="connsiteY3" fmla="*/ 396875 h 396875"/>
                  <a:gd name="connsiteX4" fmla="*/ 5769 w 6483350"/>
                  <a:gd name="connsiteY4" fmla="*/ 396875 h 396875"/>
                  <a:gd name="connsiteX5" fmla="*/ 0 w 6483350"/>
                  <a:gd name="connsiteY5" fmla="*/ 368300 h 396875"/>
                  <a:gd name="connsiteX6" fmla="*/ 368300 w 6483350"/>
                  <a:gd name="connsiteY6"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350" h="396875">
                    <a:moveTo>
                      <a:pt x="368300" y="0"/>
                    </a:moveTo>
                    <a:lnTo>
                      <a:pt x="6115050" y="0"/>
                    </a:lnTo>
                    <a:cubicBezTo>
                      <a:pt x="6318456" y="0"/>
                      <a:pt x="6483350" y="164894"/>
                      <a:pt x="6483350" y="368300"/>
                    </a:cubicBezTo>
                    <a:lnTo>
                      <a:pt x="6477581" y="396875"/>
                    </a:lnTo>
                    <a:lnTo>
                      <a:pt x="5769" y="396875"/>
                    </a:lnTo>
                    <a:lnTo>
                      <a:pt x="0" y="368300"/>
                    </a:lnTo>
                    <a:cubicBezTo>
                      <a:pt x="0" y="164894"/>
                      <a:pt x="164894" y="0"/>
                      <a:pt x="368300" y="0"/>
                    </a:cubicBezTo>
                    <a:close/>
                  </a:path>
                </a:pathLst>
              </a:cu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grpSp>
        <p:sp>
          <p:nvSpPr>
            <p:cNvPr id="13373" name="圆角矩形 606"/>
            <p:cNvSpPr/>
            <p:nvPr/>
          </p:nvSpPr>
          <p:spPr>
            <a:xfrm>
              <a:off x="3850" y="477"/>
              <a:ext cx="7180" cy="840"/>
            </a:xfrm>
            <a:prstGeom prst="roundRect">
              <a:avLst>
                <a:gd name="adj" fmla="val 16667"/>
              </a:avLst>
            </a:prstGeom>
            <a:noFill/>
            <a:ln w="9525">
              <a:noFill/>
            </a:ln>
          </p:spPr>
          <p:txBody>
            <a:bodyPr lIns="68572" tIns="34285" rIns="68572" bIns="34285" anchor="ctr"/>
            <a:lstStyle/>
            <a:p>
              <a:pPr algn="ctr"/>
              <a:r>
                <a:rPr lang="en-US" altLang="zh-CN" sz="3200" b="1" dirty="0">
                  <a:latin typeface="Times New Roman" panose="02020603050405020304" pitchFamily="18" charset="0"/>
                  <a:ea typeface="微软雅黑" panose="020B0503020204020204" charset="-122"/>
                </a:rPr>
                <a:t>Analysis of the letter</a:t>
              </a:r>
              <a:endParaRPr lang="en-US" altLang="zh-CN" sz="3200" b="1" dirty="0">
                <a:latin typeface="Times New Roman" panose="02020603050405020304" pitchFamily="18" charset="0"/>
                <a:ea typeface="微软雅黑" panose="020B0503020204020204" charset="-122"/>
              </a:endParaRPr>
            </a:p>
          </p:txBody>
        </p:sp>
      </p:grpSp>
      <p:grpSp>
        <p:nvGrpSpPr>
          <p:cNvPr id="2" name="组合 1"/>
          <p:cNvGrpSpPr/>
          <p:nvPr/>
        </p:nvGrpSpPr>
        <p:grpSpPr>
          <a:xfrm>
            <a:off x="2872105" y="1159510"/>
            <a:ext cx="3432175" cy="3691255"/>
            <a:chOff x="4423" y="2850"/>
            <a:chExt cx="5405" cy="5813"/>
          </a:xfrm>
        </p:grpSpPr>
        <p:grpSp>
          <p:nvGrpSpPr>
            <p:cNvPr id="13313" name="组合 1"/>
            <p:cNvGrpSpPr/>
            <p:nvPr/>
          </p:nvGrpSpPr>
          <p:grpSpPr>
            <a:xfrm>
              <a:off x="4423" y="2850"/>
              <a:ext cx="5405" cy="5813"/>
              <a:chOff x="3446306" y="587873"/>
              <a:chExt cx="5419499" cy="5682253"/>
            </a:xfrm>
          </p:grpSpPr>
          <p:grpSp>
            <p:nvGrpSpPr>
              <p:cNvPr id="13314" name="组合 2"/>
              <p:cNvGrpSpPr/>
              <p:nvPr/>
            </p:nvGrpSpPr>
            <p:grpSpPr>
              <a:xfrm>
                <a:off x="3566293" y="1216741"/>
                <a:ext cx="5132439" cy="4424517"/>
                <a:chOff x="3201302" y="899607"/>
                <a:chExt cx="5868190" cy="5058785"/>
              </a:xfrm>
            </p:grpSpPr>
            <p:sp>
              <p:nvSpPr>
                <p:cNvPr id="13315" name="六边形 21"/>
                <p:cNvSpPr/>
                <p:nvPr/>
              </p:nvSpPr>
              <p:spPr>
                <a:xfrm>
                  <a:off x="3201302" y="899607"/>
                  <a:ext cx="5868190" cy="5058785"/>
                </a:xfrm>
                <a:prstGeom prst="hexagon">
                  <a:avLst>
                    <a:gd name="adj" fmla="val 24999"/>
                    <a:gd name="vf" fmla="val 115470"/>
                  </a:avLst>
                </a:prstGeom>
                <a:gradFill rotWithShape="0">
                  <a:gsLst>
                    <a:gs pos="0">
                      <a:srgbClr val="7F7F7F"/>
                    </a:gs>
                    <a:gs pos="100000">
                      <a:srgbClr val="F2F2F2"/>
                    </a:gs>
                  </a:gsLst>
                  <a:lin ang="2700000" scaled="1"/>
                  <a:tileRect/>
                </a:gradFill>
                <a:ln w="9525">
                  <a:noFill/>
                </a:ln>
              </p:spPr>
              <p:txBody>
                <a:bodyPr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nvGrpSpPr>
                <p:cNvPr id="13316" name="六边形 22"/>
                <p:cNvGrpSpPr/>
                <p:nvPr/>
              </p:nvGrpSpPr>
              <p:grpSpPr>
                <a:xfrm>
                  <a:off x="3247237" y="939834"/>
                  <a:ext cx="5764448" cy="4973894"/>
                  <a:chOff x="2980944" y="1365504"/>
                  <a:chExt cx="3200400" cy="2761488"/>
                </a:xfrm>
              </p:grpSpPr>
              <p:pic>
                <p:nvPicPr>
                  <p:cNvPr id="13317" name="六边形 22"/>
                  <p:cNvPicPr/>
                  <p:nvPr/>
                </p:nvPicPr>
                <p:blipFill>
                  <a:blip r:embed="rId1"/>
                  <a:stretch>
                    <a:fillRect/>
                  </a:stretch>
                </p:blipFill>
                <p:spPr>
                  <a:xfrm>
                    <a:off x="2980944" y="1365504"/>
                    <a:ext cx="3200400" cy="2761488"/>
                  </a:xfrm>
                  <a:prstGeom prst="rect">
                    <a:avLst/>
                  </a:prstGeom>
                  <a:noFill/>
                  <a:ln w="9525">
                    <a:noFill/>
                  </a:ln>
                </p:spPr>
              </p:pic>
              <p:sp>
                <p:nvSpPr>
                  <p:cNvPr id="13318" name="Text Box 26"/>
                  <p:cNvSpPr txBox="1"/>
                  <p:nvPr/>
                </p:nvSpPr>
                <p:spPr>
                  <a:xfrm>
                    <a:off x="3483605" y="1799864"/>
                    <a:ext cx="2198467" cy="1895230"/>
                  </a:xfrm>
                  <a:prstGeom prst="rect">
                    <a:avLst/>
                  </a:prstGeom>
                  <a:noFill/>
                  <a:ln w="9525">
                    <a:noFill/>
                  </a:ln>
                </p:spPr>
                <p:txBody>
                  <a:bodyPr lIns="92068" tIns="46034" rIns="92068" bIns="46034" anchor="ctr"/>
                  <a:lstStyle/>
                  <a:p>
                    <a:pPr algn="ctr"/>
                    <a:endParaRPr lang="zh-CN" altLang="en-US" sz="100">
                      <a:solidFill>
                        <a:srgbClr val="FFFFFF"/>
                      </a:solidFill>
                      <a:latin typeface="Calibri" panose="020F0502020204030204" pitchFamily="34" charset="0"/>
                      <a:ea typeface="微软雅黑" panose="020B0503020204020204" charset="-122"/>
                    </a:endParaRPr>
                  </a:p>
                </p:txBody>
              </p:sp>
            </p:grpSp>
            <p:sp>
              <p:nvSpPr>
                <p:cNvPr id="13319" name="六边形 23"/>
                <p:cNvSpPr/>
                <p:nvPr/>
              </p:nvSpPr>
              <p:spPr>
                <a:xfrm>
                  <a:off x="3835952" y="1449206"/>
                  <a:ext cx="4593122" cy="3959588"/>
                </a:xfrm>
                <a:prstGeom prst="hexagon">
                  <a:avLst>
                    <a:gd name="adj" fmla="val 24999"/>
                    <a:gd name="vf" fmla="val 115470"/>
                  </a:avLst>
                </a:prstGeom>
                <a:solidFill>
                  <a:schemeClr val="accent1"/>
                </a:solidFill>
                <a:ln w="9525">
                  <a:noFill/>
                </a:ln>
              </p:spPr>
              <p:txBody>
                <a:bodyPr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nvGrpSpPr>
                <p:cNvPr id="13320" name="组合 24"/>
                <p:cNvGrpSpPr/>
                <p:nvPr/>
              </p:nvGrpSpPr>
              <p:grpSpPr>
                <a:xfrm>
                  <a:off x="4456573" y="1977072"/>
                  <a:ext cx="3351879" cy="2889551"/>
                  <a:chOff x="6542627" y="2673048"/>
                  <a:chExt cx="3351879" cy="2889551"/>
                </a:xfrm>
              </p:grpSpPr>
              <p:sp>
                <p:nvSpPr>
                  <p:cNvPr id="13321" name="六边形 36"/>
                  <p:cNvSpPr/>
                  <p:nvPr/>
                </p:nvSpPr>
                <p:spPr>
                  <a:xfrm>
                    <a:off x="6542627" y="2673048"/>
                    <a:ext cx="3351879" cy="2889551"/>
                  </a:xfrm>
                  <a:prstGeom prst="hexagon">
                    <a:avLst>
                      <a:gd name="adj" fmla="val 24999"/>
                      <a:gd name="vf" fmla="val 115470"/>
                    </a:avLst>
                  </a:prstGeom>
                  <a:gradFill rotWithShape="1">
                    <a:gsLst>
                      <a:gs pos="0">
                        <a:srgbClr val="BFBFBF"/>
                      </a:gs>
                      <a:gs pos="100000">
                        <a:srgbClr val="F2F2F2"/>
                      </a:gs>
                    </a:gsLst>
                    <a:lin ang="13500000" scaled="1"/>
                    <a:tileRect/>
                  </a:gradFill>
                  <a:ln w="9525">
                    <a:noFill/>
                  </a:ln>
                </p:spPr>
                <p:txBody>
                  <a:bodyPr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22" name="六边形 37"/>
                  <p:cNvSpPr/>
                  <p:nvPr/>
                </p:nvSpPr>
                <p:spPr>
                  <a:xfrm>
                    <a:off x="6590331" y="2714172"/>
                    <a:ext cx="3256470" cy="2807302"/>
                  </a:xfrm>
                  <a:prstGeom prst="hexagon">
                    <a:avLst>
                      <a:gd name="adj" fmla="val 24999"/>
                      <a:gd name="vf" fmla="val 115470"/>
                    </a:avLst>
                  </a:prstGeom>
                  <a:gradFill rotWithShape="1">
                    <a:gsLst>
                      <a:gs pos="0">
                        <a:schemeClr val="bg1"/>
                      </a:gs>
                      <a:gs pos="100000">
                        <a:srgbClr val="BABABA"/>
                      </a:gs>
                    </a:gsLst>
                    <a:lin ang="13500000" scaled="1"/>
                    <a:tileRect/>
                  </a:gradFill>
                  <a:ln w="9525">
                    <a:noFill/>
                  </a:ln>
                </p:spPr>
                <p:txBody>
                  <a:bodyPr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sp>
              <p:nvSpPr>
                <p:cNvPr id="26" name="矩形 7501"/>
                <p:cNvSpPr/>
                <p:nvPr/>
              </p:nvSpPr>
              <p:spPr>
                <a:xfrm>
                  <a:off x="4825921" y="4867851"/>
                  <a:ext cx="2610482" cy="542448"/>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rgbClr val="09AC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sp>
              <p:nvSpPr>
                <p:cNvPr id="27" name="矩形 7501"/>
                <p:cNvSpPr/>
                <p:nvPr/>
              </p:nvSpPr>
              <p:spPr>
                <a:xfrm rot="10800000">
                  <a:off x="4828070" y="1447699"/>
                  <a:ext cx="2608332" cy="536166"/>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9850" h="496524">
                      <a:moveTo>
                        <a:pt x="349250" y="0"/>
                      </a:moveTo>
                      <a:lnTo>
                        <a:pt x="2260600" y="0"/>
                      </a:lnTo>
                      <a:lnTo>
                        <a:pt x="2609850" y="496524"/>
                      </a:lnTo>
                      <a:lnTo>
                        <a:pt x="0" y="496524"/>
                      </a:lnTo>
                      <a:lnTo>
                        <a:pt x="349250" y="0"/>
                      </a:lnTo>
                      <a:close/>
                    </a:path>
                  </a:pathLst>
                </a:custGeom>
                <a:solidFill>
                  <a:srgbClr val="09AC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sp>
              <p:nvSpPr>
                <p:cNvPr id="28" name="矩形 7501"/>
                <p:cNvSpPr/>
                <p:nvPr/>
              </p:nvSpPr>
              <p:spPr>
                <a:xfrm rot="17784389">
                  <a:off x="6571330" y="4012496"/>
                  <a:ext cx="2222155" cy="565068"/>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75"/>
                    <a:gd name="connsiteX1-83" fmla="*/ 2228820 w 2578070"/>
                    <a:gd name="connsiteY1-84" fmla="*/ 1828 h 520175"/>
                    <a:gd name="connsiteX2-85" fmla="*/ 2578070 w 2578070"/>
                    <a:gd name="connsiteY2-86" fmla="*/ 498352 h 520175"/>
                    <a:gd name="connsiteX3-87" fmla="*/ 0 w 2578070"/>
                    <a:gd name="connsiteY3-88" fmla="*/ 520175 h 520175"/>
                    <a:gd name="connsiteX4-89" fmla="*/ 383637 w 2578070"/>
                    <a:gd name="connsiteY4-90" fmla="*/ 0 h 52017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5917" h="526131">
                      <a:moveTo>
                        <a:pt x="373820" y="3099"/>
                      </a:moveTo>
                      <a:lnTo>
                        <a:pt x="2225147" y="0"/>
                      </a:lnTo>
                      <a:lnTo>
                        <a:pt x="2555917" y="526131"/>
                      </a:lnTo>
                      <a:lnTo>
                        <a:pt x="-1" y="519334"/>
                      </a:lnTo>
                      <a:lnTo>
                        <a:pt x="373820" y="3099"/>
                      </a:lnTo>
                      <a:close/>
                    </a:path>
                  </a:pathLst>
                </a:custGeom>
                <a:solidFill>
                  <a:srgbClr val="D22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sp>
              <p:nvSpPr>
                <p:cNvPr id="29" name="矩形 7501"/>
                <p:cNvSpPr/>
                <p:nvPr/>
              </p:nvSpPr>
              <p:spPr>
                <a:xfrm rot="3802620">
                  <a:off x="3469851" y="4015720"/>
                  <a:ext cx="2217968" cy="558621"/>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75"/>
                    <a:gd name="connsiteX1-83" fmla="*/ 2228820 w 2578070"/>
                    <a:gd name="connsiteY1-84" fmla="*/ 1828 h 520175"/>
                    <a:gd name="connsiteX2-85" fmla="*/ 2578070 w 2578070"/>
                    <a:gd name="connsiteY2-86" fmla="*/ 498352 h 520175"/>
                    <a:gd name="connsiteX3-87" fmla="*/ 0 w 2578070"/>
                    <a:gd name="connsiteY3-88" fmla="*/ 520175 h 520175"/>
                    <a:gd name="connsiteX4-89" fmla="*/ 383637 w 2578070"/>
                    <a:gd name="connsiteY4-90" fmla="*/ 0 h 52017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37069 w 2555918"/>
                    <a:gd name="connsiteY0-162" fmla="*/ 0 h 528004"/>
                    <a:gd name="connsiteX1-163" fmla="*/ 2225148 w 2555918"/>
                    <a:gd name="connsiteY1-164" fmla="*/ 1873 h 528004"/>
                    <a:gd name="connsiteX2-165" fmla="*/ 2555918 w 2555918"/>
                    <a:gd name="connsiteY2-166" fmla="*/ 528004 h 528004"/>
                    <a:gd name="connsiteX3-167" fmla="*/ 0 w 2555918"/>
                    <a:gd name="connsiteY3-168" fmla="*/ 521207 h 528004"/>
                    <a:gd name="connsiteX4-169" fmla="*/ 337069 w 2555918"/>
                    <a:gd name="connsiteY4-170" fmla="*/ 0 h 528004"/>
                    <a:gd name="connsiteX0-171" fmla="*/ 327265 w 2546114"/>
                    <a:gd name="connsiteY0-172" fmla="*/ 0 h 528004"/>
                    <a:gd name="connsiteX1-173" fmla="*/ 2215344 w 2546114"/>
                    <a:gd name="connsiteY1-174" fmla="*/ 1873 h 528004"/>
                    <a:gd name="connsiteX2-175" fmla="*/ 2546114 w 2546114"/>
                    <a:gd name="connsiteY2-176" fmla="*/ 528004 h 528004"/>
                    <a:gd name="connsiteX3-177" fmla="*/ 0 w 2546114"/>
                    <a:gd name="connsiteY3-178" fmla="*/ 520226 h 528004"/>
                    <a:gd name="connsiteX4-179" fmla="*/ 327265 w 2546114"/>
                    <a:gd name="connsiteY4-180" fmla="*/ 0 h 528004"/>
                    <a:gd name="connsiteX0-181" fmla="*/ 322366 w 2541215"/>
                    <a:gd name="connsiteY0-182" fmla="*/ 0 h 528004"/>
                    <a:gd name="connsiteX1-183" fmla="*/ 2210445 w 2541215"/>
                    <a:gd name="connsiteY1-184" fmla="*/ 1873 h 528004"/>
                    <a:gd name="connsiteX2-185" fmla="*/ 2541215 w 2541215"/>
                    <a:gd name="connsiteY2-186" fmla="*/ 528004 h 528004"/>
                    <a:gd name="connsiteX3-187" fmla="*/ 0 w 2541215"/>
                    <a:gd name="connsiteY3-188" fmla="*/ 522206 h 528004"/>
                    <a:gd name="connsiteX4-189" fmla="*/ 322366 w 2541215"/>
                    <a:gd name="connsiteY4-190" fmla="*/ 0 h 528004"/>
                    <a:gd name="connsiteX0-191" fmla="*/ 322366 w 2541215"/>
                    <a:gd name="connsiteY0-192" fmla="*/ 0 h 528004"/>
                    <a:gd name="connsiteX1-193" fmla="*/ 2179816 w 2541215"/>
                    <a:gd name="connsiteY1-194" fmla="*/ 1848 h 528004"/>
                    <a:gd name="connsiteX2-195" fmla="*/ 2541215 w 2541215"/>
                    <a:gd name="connsiteY2-196" fmla="*/ 528004 h 528004"/>
                    <a:gd name="connsiteX3-197" fmla="*/ 0 w 2541215"/>
                    <a:gd name="connsiteY3-198" fmla="*/ 522206 h 528004"/>
                    <a:gd name="connsiteX4-199" fmla="*/ 322366 w 2541215"/>
                    <a:gd name="connsiteY4-200" fmla="*/ 0 h 528004"/>
                    <a:gd name="connsiteX0-201" fmla="*/ 322366 w 2555935"/>
                    <a:gd name="connsiteY0-202" fmla="*/ 0 h 522206"/>
                    <a:gd name="connsiteX1-203" fmla="*/ 2179816 w 2555935"/>
                    <a:gd name="connsiteY1-204" fmla="*/ 1848 h 522206"/>
                    <a:gd name="connsiteX2-205" fmla="*/ 2555935 w 2555935"/>
                    <a:gd name="connsiteY2-206" fmla="*/ 514180 h 522206"/>
                    <a:gd name="connsiteX3-207" fmla="*/ 0 w 2555935"/>
                    <a:gd name="connsiteY3-208" fmla="*/ 522206 h 522206"/>
                    <a:gd name="connsiteX4-209" fmla="*/ 322366 w 2555935"/>
                    <a:gd name="connsiteY4-210" fmla="*/ 0 h 522206"/>
                    <a:gd name="connsiteX0-211" fmla="*/ 322366 w 2555935"/>
                    <a:gd name="connsiteY0-212" fmla="*/ 0 h 522206"/>
                    <a:gd name="connsiteX1-213" fmla="*/ 2183493 w 2555935"/>
                    <a:gd name="connsiteY1-214" fmla="*/ 862 h 522206"/>
                    <a:gd name="connsiteX2-215" fmla="*/ 2555935 w 2555935"/>
                    <a:gd name="connsiteY2-216" fmla="*/ 514180 h 522206"/>
                    <a:gd name="connsiteX3-217" fmla="*/ 0 w 2555935"/>
                    <a:gd name="connsiteY3-218" fmla="*/ 522206 h 522206"/>
                    <a:gd name="connsiteX4-219" fmla="*/ 322366 w 2555935"/>
                    <a:gd name="connsiteY4-220" fmla="*/ 0 h 522206"/>
                    <a:gd name="connsiteX0-221" fmla="*/ 322366 w 2559599"/>
                    <a:gd name="connsiteY0-222" fmla="*/ 0 h 523253"/>
                    <a:gd name="connsiteX1-223" fmla="*/ 2183493 w 2559599"/>
                    <a:gd name="connsiteY1-224" fmla="*/ 862 h 523253"/>
                    <a:gd name="connsiteX2-225" fmla="*/ 2559599 w 2559599"/>
                    <a:gd name="connsiteY2-226" fmla="*/ 523253 h 523253"/>
                    <a:gd name="connsiteX3-227" fmla="*/ 0 w 2559599"/>
                    <a:gd name="connsiteY3-228" fmla="*/ 522206 h 523253"/>
                    <a:gd name="connsiteX4-229" fmla="*/ 322366 w 2559599"/>
                    <a:gd name="connsiteY4-230" fmla="*/ 0 h 523253"/>
                    <a:gd name="connsiteX0-231" fmla="*/ 322366 w 2548575"/>
                    <a:gd name="connsiteY0-232" fmla="*/ 0 h 522206"/>
                    <a:gd name="connsiteX1-233" fmla="*/ 2183493 w 2548575"/>
                    <a:gd name="connsiteY1-234" fmla="*/ 862 h 522206"/>
                    <a:gd name="connsiteX2-235" fmla="*/ 2548575 w 2548575"/>
                    <a:gd name="connsiteY2-236" fmla="*/ 521228 h 522206"/>
                    <a:gd name="connsiteX3-237" fmla="*/ 0 w 2548575"/>
                    <a:gd name="connsiteY3-238" fmla="*/ 522206 h 522206"/>
                    <a:gd name="connsiteX4-239" fmla="*/ 322366 w 2548575"/>
                    <a:gd name="connsiteY4-240" fmla="*/ 0 h 522206"/>
                    <a:gd name="connsiteX0-241" fmla="*/ 322366 w 2552247"/>
                    <a:gd name="connsiteY0-242" fmla="*/ 0 h 525262"/>
                    <a:gd name="connsiteX1-243" fmla="*/ 2183493 w 2552247"/>
                    <a:gd name="connsiteY1-244" fmla="*/ 862 h 525262"/>
                    <a:gd name="connsiteX2-245" fmla="*/ 2552247 w 2552247"/>
                    <a:gd name="connsiteY2-246" fmla="*/ 525262 h 525262"/>
                    <a:gd name="connsiteX3-247" fmla="*/ 0 w 2552247"/>
                    <a:gd name="connsiteY3-248" fmla="*/ 522206 h 525262"/>
                    <a:gd name="connsiteX4-249" fmla="*/ 322366 w 2552247"/>
                    <a:gd name="connsiteY4-250" fmla="*/ 0 h 5252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247" h="525262">
                      <a:moveTo>
                        <a:pt x="322366" y="0"/>
                      </a:moveTo>
                      <a:lnTo>
                        <a:pt x="2183493" y="862"/>
                      </a:lnTo>
                      <a:lnTo>
                        <a:pt x="2552247" y="525262"/>
                      </a:lnTo>
                      <a:lnTo>
                        <a:pt x="0" y="522206"/>
                      </a:lnTo>
                      <a:lnTo>
                        <a:pt x="32236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sp>
              <p:nvSpPr>
                <p:cNvPr id="30" name="矩形 7501"/>
                <p:cNvSpPr/>
                <p:nvPr/>
              </p:nvSpPr>
              <p:spPr>
                <a:xfrm rot="14644702">
                  <a:off x="6575764" y="2269826"/>
                  <a:ext cx="2232628" cy="575810"/>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75"/>
                    <a:gd name="connsiteX1-83" fmla="*/ 2228820 w 2578070"/>
                    <a:gd name="connsiteY1-84" fmla="*/ 1828 h 520175"/>
                    <a:gd name="connsiteX2-85" fmla="*/ 2578070 w 2578070"/>
                    <a:gd name="connsiteY2-86" fmla="*/ 498352 h 520175"/>
                    <a:gd name="connsiteX3-87" fmla="*/ 0 w 2578070"/>
                    <a:gd name="connsiteY3-88" fmla="*/ 520175 h 520175"/>
                    <a:gd name="connsiteX4-89" fmla="*/ 383637 w 2578070"/>
                    <a:gd name="connsiteY4-90" fmla="*/ 0 h 52017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66913" h="537441">
                      <a:moveTo>
                        <a:pt x="327827" y="3173"/>
                      </a:moveTo>
                      <a:lnTo>
                        <a:pt x="2187322" y="0"/>
                      </a:lnTo>
                      <a:lnTo>
                        <a:pt x="2566913" y="512510"/>
                      </a:lnTo>
                      <a:lnTo>
                        <a:pt x="0" y="537441"/>
                      </a:lnTo>
                      <a:lnTo>
                        <a:pt x="327827" y="3173"/>
                      </a:lnTo>
                      <a:close/>
                    </a:path>
                  </a:pathLst>
                </a:custGeom>
                <a:solidFill>
                  <a:srgbClr val="7843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sp>
              <p:nvSpPr>
                <p:cNvPr id="31" name="矩形 7501"/>
                <p:cNvSpPr/>
                <p:nvPr/>
              </p:nvSpPr>
              <p:spPr>
                <a:xfrm rot="7047957">
                  <a:off x="3463516" y="2272909"/>
                  <a:ext cx="2226344" cy="580107"/>
                </a:xfrm>
                <a:custGeom>
                  <a:avLst/>
                  <a:gdLst>
                    <a:gd name="connsiteX0" fmla="*/ 0 w 1917700"/>
                    <a:gd name="connsiteY0" fmla="*/ 0 h 496524"/>
                    <a:gd name="connsiteX1" fmla="*/ 1917700 w 1917700"/>
                    <a:gd name="connsiteY1" fmla="*/ 0 h 496524"/>
                    <a:gd name="connsiteX2" fmla="*/ 1917700 w 1917700"/>
                    <a:gd name="connsiteY2" fmla="*/ 496524 h 496524"/>
                    <a:gd name="connsiteX3" fmla="*/ 0 w 1917700"/>
                    <a:gd name="connsiteY3" fmla="*/ 496524 h 496524"/>
                    <a:gd name="connsiteX4" fmla="*/ 0 w 1917700"/>
                    <a:gd name="connsiteY4" fmla="*/ 0 h 496524"/>
                    <a:gd name="connsiteX0-1" fmla="*/ 0 w 2241550"/>
                    <a:gd name="connsiteY0-2" fmla="*/ 0 h 496524"/>
                    <a:gd name="connsiteX1-3" fmla="*/ 1917700 w 2241550"/>
                    <a:gd name="connsiteY1-4" fmla="*/ 0 h 496524"/>
                    <a:gd name="connsiteX2-5" fmla="*/ 2241550 w 2241550"/>
                    <a:gd name="connsiteY2-6" fmla="*/ 496524 h 496524"/>
                    <a:gd name="connsiteX3-7" fmla="*/ 0 w 2241550"/>
                    <a:gd name="connsiteY3-8" fmla="*/ 496524 h 496524"/>
                    <a:gd name="connsiteX4-9" fmla="*/ 0 w 2241550"/>
                    <a:gd name="connsiteY4-10" fmla="*/ 0 h 496524"/>
                    <a:gd name="connsiteX0-11" fmla="*/ 330200 w 2571750"/>
                    <a:gd name="connsiteY0-12" fmla="*/ 0 h 496524"/>
                    <a:gd name="connsiteX1-13" fmla="*/ 2247900 w 2571750"/>
                    <a:gd name="connsiteY1-14" fmla="*/ 0 h 496524"/>
                    <a:gd name="connsiteX2-15" fmla="*/ 2571750 w 2571750"/>
                    <a:gd name="connsiteY2-16" fmla="*/ 496524 h 496524"/>
                    <a:gd name="connsiteX3-17" fmla="*/ 0 w 2571750"/>
                    <a:gd name="connsiteY3-18" fmla="*/ 496524 h 496524"/>
                    <a:gd name="connsiteX4-19" fmla="*/ 330200 w 2571750"/>
                    <a:gd name="connsiteY4-20" fmla="*/ 0 h 496524"/>
                    <a:gd name="connsiteX0-21" fmla="*/ 330200 w 2571750"/>
                    <a:gd name="connsiteY0-22" fmla="*/ 0 h 496524"/>
                    <a:gd name="connsiteX1-23" fmla="*/ 2241550 w 2571750"/>
                    <a:gd name="connsiteY1-24" fmla="*/ 3175 h 496524"/>
                    <a:gd name="connsiteX2-25" fmla="*/ 2571750 w 2571750"/>
                    <a:gd name="connsiteY2-26" fmla="*/ 496524 h 496524"/>
                    <a:gd name="connsiteX3-27" fmla="*/ 0 w 2571750"/>
                    <a:gd name="connsiteY3-28" fmla="*/ 496524 h 496524"/>
                    <a:gd name="connsiteX4-29" fmla="*/ 330200 w 2571750"/>
                    <a:gd name="connsiteY4-30" fmla="*/ 0 h 496524"/>
                    <a:gd name="connsiteX0-31" fmla="*/ 330200 w 2590800"/>
                    <a:gd name="connsiteY0-32" fmla="*/ 0 h 496524"/>
                    <a:gd name="connsiteX1-33" fmla="*/ 2241550 w 2590800"/>
                    <a:gd name="connsiteY1-34" fmla="*/ 3175 h 496524"/>
                    <a:gd name="connsiteX2-35" fmla="*/ 2590800 w 2590800"/>
                    <a:gd name="connsiteY2-36" fmla="*/ 496524 h 496524"/>
                    <a:gd name="connsiteX3-37" fmla="*/ 0 w 2590800"/>
                    <a:gd name="connsiteY3-38" fmla="*/ 496524 h 496524"/>
                    <a:gd name="connsiteX4-39" fmla="*/ 330200 w 2590800"/>
                    <a:gd name="connsiteY4-40" fmla="*/ 0 h 496524"/>
                    <a:gd name="connsiteX0-41" fmla="*/ 330200 w 2590800"/>
                    <a:gd name="connsiteY0-42" fmla="*/ 0 h 496524"/>
                    <a:gd name="connsiteX1-43" fmla="*/ 2241550 w 2590800"/>
                    <a:gd name="connsiteY1-44" fmla="*/ 0 h 496524"/>
                    <a:gd name="connsiteX2-45" fmla="*/ 2590800 w 2590800"/>
                    <a:gd name="connsiteY2-46" fmla="*/ 496524 h 496524"/>
                    <a:gd name="connsiteX3-47" fmla="*/ 0 w 2590800"/>
                    <a:gd name="connsiteY3-48" fmla="*/ 496524 h 496524"/>
                    <a:gd name="connsiteX4-49" fmla="*/ 330200 w 2590800"/>
                    <a:gd name="connsiteY4-50" fmla="*/ 0 h 496524"/>
                    <a:gd name="connsiteX0-51" fmla="*/ 349250 w 2609850"/>
                    <a:gd name="connsiteY0-52" fmla="*/ 0 h 496524"/>
                    <a:gd name="connsiteX1-53" fmla="*/ 2260600 w 2609850"/>
                    <a:gd name="connsiteY1-54" fmla="*/ 0 h 496524"/>
                    <a:gd name="connsiteX2-55" fmla="*/ 2609850 w 2609850"/>
                    <a:gd name="connsiteY2-56" fmla="*/ 496524 h 496524"/>
                    <a:gd name="connsiteX3-57" fmla="*/ 0 w 2609850"/>
                    <a:gd name="connsiteY3-58" fmla="*/ 496524 h 496524"/>
                    <a:gd name="connsiteX4-59" fmla="*/ 349250 w 2609850"/>
                    <a:gd name="connsiteY4-60" fmla="*/ 0 h 496524"/>
                    <a:gd name="connsiteX0-61" fmla="*/ 420325 w 2609850"/>
                    <a:gd name="connsiteY0-62" fmla="*/ 0 h 500318"/>
                    <a:gd name="connsiteX1-63" fmla="*/ 2260600 w 2609850"/>
                    <a:gd name="connsiteY1-64" fmla="*/ 3794 h 500318"/>
                    <a:gd name="connsiteX2-65" fmla="*/ 2609850 w 2609850"/>
                    <a:gd name="connsiteY2-66" fmla="*/ 500318 h 500318"/>
                    <a:gd name="connsiteX3-67" fmla="*/ 0 w 2609850"/>
                    <a:gd name="connsiteY3-68" fmla="*/ 500318 h 500318"/>
                    <a:gd name="connsiteX4-69" fmla="*/ 420325 w 2609850"/>
                    <a:gd name="connsiteY4-70" fmla="*/ 0 h 500318"/>
                    <a:gd name="connsiteX0-71" fmla="*/ 388546 w 2578071"/>
                    <a:gd name="connsiteY0-72" fmla="*/ 0 h 522131"/>
                    <a:gd name="connsiteX1-73" fmla="*/ 2228821 w 2578071"/>
                    <a:gd name="connsiteY1-74" fmla="*/ 3794 h 522131"/>
                    <a:gd name="connsiteX2-75" fmla="*/ 2578071 w 2578071"/>
                    <a:gd name="connsiteY2-76" fmla="*/ 500318 h 522131"/>
                    <a:gd name="connsiteX3-77" fmla="*/ 1 w 2578071"/>
                    <a:gd name="connsiteY3-78" fmla="*/ 522131 h 522131"/>
                    <a:gd name="connsiteX4-79" fmla="*/ 388546 w 2578071"/>
                    <a:gd name="connsiteY4-80" fmla="*/ 0 h 522131"/>
                    <a:gd name="connsiteX0-81" fmla="*/ 383637 w 2578070"/>
                    <a:gd name="connsiteY0-82" fmla="*/ 0 h 520175"/>
                    <a:gd name="connsiteX1-83" fmla="*/ 2228820 w 2578070"/>
                    <a:gd name="connsiteY1-84" fmla="*/ 1828 h 520175"/>
                    <a:gd name="connsiteX2-85" fmla="*/ 2578070 w 2578070"/>
                    <a:gd name="connsiteY2-86" fmla="*/ 498352 h 520175"/>
                    <a:gd name="connsiteX3-87" fmla="*/ 0 w 2578070"/>
                    <a:gd name="connsiteY3-88" fmla="*/ 520175 h 520175"/>
                    <a:gd name="connsiteX4-89" fmla="*/ 383637 w 2578070"/>
                    <a:gd name="connsiteY4-90" fmla="*/ 0 h 520175"/>
                    <a:gd name="connsiteX0-91" fmla="*/ 373856 w 2568289"/>
                    <a:gd name="connsiteY0-92" fmla="*/ 0 h 526117"/>
                    <a:gd name="connsiteX1-93" fmla="*/ 2219039 w 2568289"/>
                    <a:gd name="connsiteY1-94" fmla="*/ 1828 h 526117"/>
                    <a:gd name="connsiteX2-95" fmla="*/ 2568289 w 2568289"/>
                    <a:gd name="connsiteY2-96" fmla="*/ 498352 h 526117"/>
                    <a:gd name="connsiteX3-97" fmla="*/ 0 w 2568289"/>
                    <a:gd name="connsiteY3-98" fmla="*/ 526117 h 526117"/>
                    <a:gd name="connsiteX4-99" fmla="*/ 373856 w 2568289"/>
                    <a:gd name="connsiteY4-100" fmla="*/ 0 h 526117"/>
                    <a:gd name="connsiteX0-101" fmla="*/ 381201 w 2575634"/>
                    <a:gd name="connsiteY0-102" fmla="*/ 0 h 524124"/>
                    <a:gd name="connsiteX1-103" fmla="*/ 2226384 w 2575634"/>
                    <a:gd name="connsiteY1-104" fmla="*/ 1828 h 524124"/>
                    <a:gd name="connsiteX2-105" fmla="*/ 2575634 w 2575634"/>
                    <a:gd name="connsiteY2-106" fmla="*/ 498352 h 524124"/>
                    <a:gd name="connsiteX3-107" fmla="*/ 0 w 2575634"/>
                    <a:gd name="connsiteY3-108" fmla="*/ 524124 h 524124"/>
                    <a:gd name="connsiteX4-109" fmla="*/ 381201 w 2575634"/>
                    <a:gd name="connsiteY4-110" fmla="*/ 0 h 524124"/>
                    <a:gd name="connsiteX0-111" fmla="*/ 375057 w 2575634"/>
                    <a:gd name="connsiteY0-112" fmla="*/ 3099 h 522296"/>
                    <a:gd name="connsiteX1-113" fmla="*/ 2226384 w 2575634"/>
                    <a:gd name="connsiteY1-114" fmla="*/ 0 h 522296"/>
                    <a:gd name="connsiteX2-115" fmla="*/ 2575634 w 2575634"/>
                    <a:gd name="connsiteY2-116" fmla="*/ 496524 h 522296"/>
                    <a:gd name="connsiteX3-117" fmla="*/ 0 w 2575634"/>
                    <a:gd name="connsiteY3-118" fmla="*/ 522296 h 522296"/>
                    <a:gd name="connsiteX4-119" fmla="*/ 375057 w 2575634"/>
                    <a:gd name="connsiteY4-120" fmla="*/ 3099 h 522296"/>
                    <a:gd name="connsiteX0-121" fmla="*/ 376277 w 2576854"/>
                    <a:gd name="connsiteY0-122" fmla="*/ 3099 h 520316"/>
                    <a:gd name="connsiteX1-123" fmla="*/ 2227604 w 2576854"/>
                    <a:gd name="connsiteY1-124" fmla="*/ 0 h 520316"/>
                    <a:gd name="connsiteX2-125" fmla="*/ 2576854 w 2576854"/>
                    <a:gd name="connsiteY2-126" fmla="*/ 496524 h 520316"/>
                    <a:gd name="connsiteX3-127" fmla="*/ 1 w 2576854"/>
                    <a:gd name="connsiteY3-128" fmla="*/ 520316 h 520316"/>
                    <a:gd name="connsiteX4-129" fmla="*/ 376277 w 2576854"/>
                    <a:gd name="connsiteY4-130" fmla="*/ 3099 h 520316"/>
                    <a:gd name="connsiteX0-131" fmla="*/ 375040 w 2575617"/>
                    <a:gd name="connsiteY0-132" fmla="*/ 3099 h 517355"/>
                    <a:gd name="connsiteX1-133" fmla="*/ 2226367 w 2575617"/>
                    <a:gd name="connsiteY1-134" fmla="*/ 0 h 517355"/>
                    <a:gd name="connsiteX2-135" fmla="*/ 2575617 w 2575617"/>
                    <a:gd name="connsiteY2-136" fmla="*/ 496524 h 517355"/>
                    <a:gd name="connsiteX3-137" fmla="*/ 0 w 2575617"/>
                    <a:gd name="connsiteY3-138" fmla="*/ 517355 h 517355"/>
                    <a:gd name="connsiteX4-139" fmla="*/ 375040 w 2575617"/>
                    <a:gd name="connsiteY4-140" fmla="*/ 3099 h 517355"/>
                    <a:gd name="connsiteX0-141" fmla="*/ 375040 w 2557137"/>
                    <a:gd name="connsiteY0-142" fmla="*/ 3099 h 526131"/>
                    <a:gd name="connsiteX1-143" fmla="*/ 2226367 w 2557137"/>
                    <a:gd name="connsiteY1-144" fmla="*/ 0 h 526131"/>
                    <a:gd name="connsiteX2-145" fmla="*/ 2557137 w 2557137"/>
                    <a:gd name="connsiteY2-146" fmla="*/ 526131 h 526131"/>
                    <a:gd name="connsiteX3-147" fmla="*/ 0 w 2557137"/>
                    <a:gd name="connsiteY3-148" fmla="*/ 517355 h 526131"/>
                    <a:gd name="connsiteX4-149" fmla="*/ 375040 w 2557137"/>
                    <a:gd name="connsiteY4-150" fmla="*/ 3099 h 526131"/>
                    <a:gd name="connsiteX0-151" fmla="*/ 373820 w 2555917"/>
                    <a:gd name="connsiteY0-152" fmla="*/ 3099 h 526131"/>
                    <a:gd name="connsiteX1-153" fmla="*/ 2225147 w 2555917"/>
                    <a:gd name="connsiteY1-154" fmla="*/ 0 h 526131"/>
                    <a:gd name="connsiteX2-155" fmla="*/ 2555917 w 2555917"/>
                    <a:gd name="connsiteY2-156" fmla="*/ 526131 h 526131"/>
                    <a:gd name="connsiteX3-157" fmla="*/ -1 w 2555917"/>
                    <a:gd name="connsiteY3-158" fmla="*/ 519334 h 526131"/>
                    <a:gd name="connsiteX4-159" fmla="*/ 373820 w 2555917"/>
                    <a:gd name="connsiteY4-160" fmla="*/ 3099 h 526131"/>
                    <a:gd name="connsiteX0-161" fmla="*/ 373821 w 2555918"/>
                    <a:gd name="connsiteY0-162" fmla="*/ 3173 h 526205"/>
                    <a:gd name="connsiteX1-163" fmla="*/ 2233316 w 2555918"/>
                    <a:gd name="connsiteY1-164" fmla="*/ 0 h 526205"/>
                    <a:gd name="connsiteX2-165" fmla="*/ 2555918 w 2555918"/>
                    <a:gd name="connsiteY2-166" fmla="*/ 526205 h 526205"/>
                    <a:gd name="connsiteX3-167" fmla="*/ 0 w 2555918"/>
                    <a:gd name="connsiteY3-168" fmla="*/ 519408 h 526205"/>
                    <a:gd name="connsiteX4-169" fmla="*/ 373821 w 2555918"/>
                    <a:gd name="connsiteY4-170" fmla="*/ 3173 h 526205"/>
                    <a:gd name="connsiteX0-171" fmla="*/ 373821 w 2612907"/>
                    <a:gd name="connsiteY0-172" fmla="*/ 3173 h 519408"/>
                    <a:gd name="connsiteX1-173" fmla="*/ 2233316 w 2612907"/>
                    <a:gd name="connsiteY1-174" fmla="*/ 0 h 519408"/>
                    <a:gd name="connsiteX2-175" fmla="*/ 2612907 w 2612907"/>
                    <a:gd name="connsiteY2-176" fmla="*/ 512510 h 519408"/>
                    <a:gd name="connsiteX3-177" fmla="*/ 0 w 2612907"/>
                    <a:gd name="connsiteY3-178" fmla="*/ 519408 h 519408"/>
                    <a:gd name="connsiteX4-179" fmla="*/ 373821 w 2612907"/>
                    <a:gd name="connsiteY4-180" fmla="*/ 3173 h 519408"/>
                    <a:gd name="connsiteX0-181" fmla="*/ 313180 w 2552266"/>
                    <a:gd name="connsiteY0-182" fmla="*/ 3173 h 533354"/>
                    <a:gd name="connsiteX1-183" fmla="*/ 2172675 w 2552266"/>
                    <a:gd name="connsiteY1-184" fmla="*/ 0 h 533354"/>
                    <a:gd name="connsiteX2-185" fmla="*/ 2552266 w 2552266"/>
                    <a:gd name="connsiteY2-186" fmla="*/ 512510 h 533354"/>
                    <a:gd name="connsiteX3-187" fmla="*/ 0 w 2552266"/>
                    <a:gd name="connsiteY3-188" fmla="*/ 533354 h 533354"/>
                    <a:gd name="connsiteX4-189" fmla="*/ 313180 w 2552266"/>
                    <a:gd name="connsiteY4-190" fmla="*/ 3173 h 533354"/>
                    <a:gd name="connsiteX0-191" fmla="*/ 327827 w 2566913"/>
                    <a:gd name="connsiteY0-192" fmla="*/ 3173 h 537441"/>
                    <a:gd name="connsiteX1-193" fmla="*/ 2187322 w 2566913"/>
                    <a:gd name="connsiteY1-194" fmla="*/ 0 h 537441"/>
                    <a:gd name="connsiteX2-195" fmla="*/ 2566913 w 2566913"/>
                    <a:gd name="connsiteY2-196" fmla="*/ 512510 h 537441"/>
                    <a:gd name="connsiteX3-197" fmla="*/ 0 w 2566913"/>
                    <a:gd name="connsiteY3-198" fmla="*/ 537441 h 537441"/>
                    <a:gd name="connsiteX4-199" fmla="*/ 327827 w 2566913"/>
                    <a:gd name="connsiteY4-200" fmla="*/ 3173 h 537441"/>
                    <a:gd name="connsiteX0-201" fmla="*/ 327827 w 2566913"/>
                    <a:gd name="connsiteY0-202" fmla="*/ 23014 h 557282"/>
                    <a:gd name="connsiteX1-203" fmla="*/ 2193063 w 2566913"/>
                    <a:gd name="connsiteY1-204" fmla="*/ 0 h 557282"/>
                    <a:gd name="connsiteX2-205" fmla="*/ 2566913 w 2566913"/>
                    <a:gd name="connsiteY2-206" fmla="*/ 532351 h 557282"/>
                    <a:gd name="connsiteX3-207" fmla="*/ 0 w 2566913"/>
                    <a:gd name="connsiteY3-208" fmla="*/ 557282 h 557282"/>
                    <a:gd name="connsiteX4-209" fmla="*/ 327827 w 2566913"/>
                    <a:gd name="connsiteY4-210" fmla="*/ 23014 h 557282"/>
                    <a:gd name="connsiteX0-211" fmla="*/ 327827 w 2511110"/>
                    <a:gd name="connsiteY0-212" fmla="*/ 23014 h 557282"/>
                    <a:gd name="connsiteX1-213" fmla="*/ 2193063 w 2511110"/>
                    <a:gd name="connsiteY1-214" fmla="*/ 0 h 557282"/>
                    <a:gd name="connsiteX2-215" fmla="*/ 2511110 w 2511110"/>
                    <a:gd name="connsiteY2-216" fmla="*/ 498464 h 557282"/>
                    <a:gd name="connsiteX3-217" fmla="*/ 0 w 2511110"/>
                    <a:gd name="connsiteY3-218" fmla="*/ 557282 h 557282"/>
                    <a:gd name="connsiteX4-219" fmla="*/ 327827 w 2511110"/>
                    <a:gd name="connsiteY4-220" fmla="*/ 23014 h 557282"/>
                    <a:gd name="connsiteX0-221" fmla="*/ 327827 w 2517427"/>
                    <a:gd name="connsiteY0-222" fmla="*/ 23014 h 557282"/>
                    <a:gd name="connsiteX1-223" fmla="*/ 2193063 w 2517427"/>
                    <a:gd name="connsiteY1-224" fmla="*/ 0 h 557282"/>
                    <a:gd name="connsiteX2-225" fmla="*/ 2517428 w 2517427"/>
                    <a:gd name="connsiteY2-226" fmla="*/ 508268 h 557282"/>
                    <a:gd name="connsiteX3-227" fmla="*/ 0 w 2517427"/>
                    <a:gd name="connsiteY3-228" fmla="*/ 557282 h 557282"/>
                    <a:gd name="connsiteX4-229" fmla="*/ 327827 w 2517427"/>
                    <a:gd name="connsiteY4-230" fmla="*/ 23014 h 557282"/>
                    <a:gd name="connsiteX0-231" fmla="*/ 367299 w 2556900"/>
                    <a:gd name="connsiteY0-232" fmla="*/ 23014 h 543944"/>
                    <a:gd name="connsiteX1-233" fmla="*/ 2232535 w 2556900"/>
                    <a:gd name="connsiteY1-234" fmla="*/ 0 h 543944"/>
                    <a:gd name="connsiteX2-235" fmla="*/ 2556900 w 2556900"/>
                    <a:gd name="connsiteY2-236" fmla="*/ 508268 h 543944"/>
                    <a:gd name="connsiteX3-237" fmla="*/ 0 w 2556900"/>
                    <a:gd name="connsiteY3-238" fmla="*/ 543944 h 543944"/>
                    <a:gd name="connsiteX4-239" fmla="*/ 367299 w 2556900"/>
                    <a:gd name="connsiteY4-240" fmla="*/ 23014 h 543944"/>
                    <a:gd name="connsiteX0-241" fmla="*/ 369826 w 2559427"/>
                    <a:gd name="connsiteY0-242" fmla="*/ 23014 h 540021"/>
                    <a:gd name="connsiteX1-243" fmla="*/ 2235062 w 2559427"/>
                    <a:gd name="connsiteY1-244" fmla="*/ 0 h 540021"/>
                    <a:gd name="connsiteX2-245" fmla="*/ 2559427 w 2559427"/>
                    <a:gd name="connsiteY2-246" fmla="*/ 508268 h 540021"/>
                    <a:gd name="connsiteX3-247" fmla="*/ 0 w 2559427"/>
                    <a:gd name="connsiteY3-248" fmla="*/ 540021 h 540021"/>
                    <a:gd name="connsiteX4-249" fmla="*/ 369826 w 2559427"/>
                    <a:gd name="connsiteY4-250" fmla="*/ 23014 h 5400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9427" h="540021">
                      <a:moveTo>
                        <a:pt x="369826" y="23014"/>
                      </a:moveTo>
                      <a:lnTo>
                        <a:pt x="2235062" y="0"/>
                      </a:lnTo>
                      <a:lnTo>
                        <a:pt x="2559427" y="508268"/>
                      </a:lnTo>
                      <a:lnTo>
                        <a:pt x="0" y="540021"/>
                      </a:lnTo>
                      <a:lnTo>
                        <a:pt x="369826" y="23014"/>
                      </a:lnTo>
                      <a:close/>
                    </a:path>
                  </a:pathLst>
                </a:custGeom>
                <a:solidFill>
                  <a:srgbClr val="DB41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strike="noStrike" noProof="1"/>
                </a:p>
              </p:txBody>
            </p:sp>
            <p:grpSp>
              <p:nvGrpSpPr>
                <p:cNvPr id="13329" name="矩形 7501"/>
                <p:cNvGrpSpPr/>
                <p:nvPr/>
              </p:nvGrpSpPr>
              <p:grpSpPr>
                <a:xfrm>
                  <a:off x="4487966" y="5397673"/>
                  <a:ext cx="3293970" cy="516055"/>
                  <a:chOff x="3669792" y="3840480"/>
                  <a:chExt cx="1828800" cy="286512"/>
                </a:xfrm>
              </p:grpSpPr>
              <p:pic>
                <p:nvPicPr>
                  <p:cNvPr id="13330" name="矩形 7501"/>
                  <p:cNvPicPr/>
                  <p:nvPr/>
                </p:nvPicPr>
                <p:blipFill>
                  <a:blip r:embed="rId2"/>
                  <a:stretch>
                    <a:fillRect/>
                  </a:stretch>
                </p:blipFill>
                <p:spPr>
                  <a:xfrm>
                    <a:off x="3669792" y="3840480"/>
                    <a:ext cx="1828800" cy="286512"/>
                  </a:xfrm>
                  <a:prstGeom prst="rect">
                    <a:avLst/>
                  </a:prstGeom>
                  <a:noFill/>
                  <a:ln w="9525">
                    <a:noFill/>
                  </a:ln>
                </p:spPr>
              </p:pic>
              <p:sp>
                <p:nvSpPr>
                  <p:cNvPr id="13331" name="Text Box 39"/>
                  <p:cNvSpPr txBox="1"/>
                  <p:nvPr/>
                </p:nvSpPr>
                <p:spPr>
                  <a:xfrm>
                    <a:off x="3676785" y="3846654"/>
                    <a:ext cx="1814749" cy="276190"/>
                  </a:xfrm>
                  <a:prstGeom prst="rect">
                    <a:avLst/>
                  </a:prstGeom>
                  <a:noFill/>
                  <a:ln w="9525">
                    <a:noFill/>
                  </a:ln>
                </p:spPr>
                <p:txBody>
                  <a:bodyPr lIns="92068" tIns="46034" rIns="92068" bIns="46034" anchor="ctr"/>
                  <a:lstStyle/>
                  <a:p>
                    <a:pPr algn="ctr"/>
                    <a:endParaRPr lang="zh-CN" altLang="en-US" sz="100">
                      <a:solidFill>
                        <a:srgbClr val="FFFFFF"/>
                      </a:solidFill>
                      <a:latin typeface="Calibri" panose="020F0502020204030204" pitchFamily="34" charset="0"/>
                      <a:ea typeface="宋体" panose="02010600030101010101" pitchFamily="2" charset="-122"/>
                    </a:endParaRPr>
                  </a:p>
                </p:txBody>
              </p:sp>
            </p:grpSp>
            <p:grpSp>
              <p:nvGrpSpPr>
                <p:cNvPr id="13332" name="矩形 7501"/>
                <p:cNvGrpSpPr/>
                <p:nvPr/>
              </p:nvGrpSpPr>
              <p:grpSpPr>
                <a:xfrm>
                  <a:off x="7419600" y="3421291"/>
                  <a:ext cx="1592086" cy="2492437"/>
                  <a:chOff x="5297424" y="2743200"/>
                  <a:chExt cx="883920" cy="1383792"/>
                </a:xfrm>
              </p:grpSpPr>
              <p:pic>
                <p:nvPicPr>
                  <p:cNvPr id="13333" name="矩形 7501"/>
                  <p:cNvPicPr/>
                  <p:nvPr/>
                </p:nvPicPr>
                <p:blipFill>
                  <a:blip r:embed="rId3"/>
                  <a:stretch>
                    <a:fillRect/>
                  </a:stretch>
                </p:blipFill>
                <p:spPr>
                  <a:xfrm>
                    <a:off x="5297424" y="2743200"/>
                    <a:ext cx="883920" cy="1383792"/>
                  </a:xfrm>
                  <a:prstGeom prst="rect">
                    <a:avLst/>
                  </a:prstGeom>
                  <a:noFill/>
                  <a:ln w="9525">
                    <a:noFill/>
                  </a:ln>
                </p:spPr>
              </p:pic>
              <p:sp>
                <p:nvSpPr>
                  <p:cNvPr id="13334" name="Text Box 42"/>
                  <p:cNvSpPr txBox="1"/>
                  <p:nvPr/>
                </p:nvSpPr>
                <p:spPr>
                  <a:xfrm rot="-3815610">
                    <a:off x="4935634" y="3226865"/>
                    <a:ext cx="1536778" cy="291672"/>
                  </a:xfrm>
                  <a:prstGeom prst="rect">
                    <a:avLst/>
                  </a:prstGeom>
                  <a:noFill/>
                  <a:ln w="9525">
                    <a:noFill/>
                  </a:ln>
                </p:spPr>
                <p:txBody>
                  <a:bodyPr vert="eaVert" lIns="92068" tIns="46034" rIns="92068" bIns="46034" anchor="ctr"/>
                  <a:lstStyle/>
                  <a:p>
                    <a:pPr algn="ctr"/>
                    <a:endParaRPr lang="zh-CN" altLang="en-US" sz="100">
                      <a:solidFill>
                        <a:srgbClr val="FFFFFF"/>
                      </a:solidFill>
                      <a:latin typeface="Calibri" panose="020F0502020204030204" pitchFamily="34" charset="0"/>
                      <a:ea typeface="宋体" panose="02010600030101010101" pitchFamily="2" charset="-122"/>
                    </a:endParaRPr>
                  </a:p>
                </p:txBody>
              </p:sp>
            </p:grpSp>
            <p:grpSp>
              <p:nvGrpSpPr>
                <p:cNvPr id="13335" name="矩形 7501"/>
                <p:cNvGrpSpPr/>
                <p:nvPr/>
              </p:nvGrpSpPr>
              <p:grpSpPr>
                <a:xfrm>
                  <a:off x="3247237" y="3421291"/>
                  <a:ext cx="1592086" cy="2492437"/>
                  <a:chOff x="2980944" y="2743200"/>
                  <a:chExt cx="883920" cy="1383792"/>
                </a:xfrm>
              </p:grpSpPr>
              <p:pic>
                <p:nvPicPr>
                  <p:cNvPr id="13336" name="矩形 7501"/>
                  <p:cNvPicPr/>
                  <p:nvPr/>
                </p:nvPicPr>
                <p:blipFill>
                  <a:blip r:embed="rId4"/>
                  <a:stretch>
                    <a:fillRect/>
                  </a:stretch>
                </p:blipFill>
                <p:spPr>
                  <a:xfrm>
                    <a:off x="2980944" y="2743200"/>
                    <a:ext cx="883920" cy="1383792"/>
                  </a:xfrm>
                  <a:prstGeom prst="rect">
                    <a:avLst/>
                  </a:prstGeom>
                  <a:noFill/>
                  <a:ln w="9525">
                    <a:noFill/>
                  </a:ln>
                </p:spPr>
              </p:pic>
              <p:sp>
                <p:nvSpPr>
                  <p:cNvPr id="13337" name="Text Box 45"/>
                  <p:cNvSpPr txBox="1"/>
                  <p:nvPr/>
                </p:nvSpPr>
                <p:spPr>
                  <a:xfrm rot="3802620">
                    <a:off x="2691967" y="3226139"/>
                    <a:ext cx="1533870" cy="287918"/>
                  </a:xfrm>
                  <a:prstGeom prst="rect">
                    <a:avLst/>
                  </a:prstGeom>
                  <a:noFill/>
                  <a:ln w="9525">
                    <a:noFill/>
                  </a:ln>
                </p:spPr>
                <p:txBody>
                  <a:bodyPr rot="10800000" vert="eaVert" lIns="92068" tIns="46034" rIns="92068" bIns="46034" anchor="ctr"/>
                  <a:lstStyle/>
                  <a:p>
                    <a:pPr algn="ctr"/>
                    <a:endParaRPr lang="zh-CN" altLang="en-US" sz="100">
                      <a:solidFill>
                        <a:srgbClr val="FFFFFF"/>
                      </a:solidFill>
                      <a:latin typeface="Calibri" panose="020F0502020204030204" pitchFamily="34" charset="0"/>
                      <a:ea typeface="宋体" panose="02010600030101010101" pitchFamily="2" charset="-122"/>
                    </a:endParaRPr>
                  </a:p>
                </p:txBody>
              </p:sp>
            </p:grpSp>
            <p:grpSp>
              <p:nvGrpSpPr>
                <p:cNvPr id="13338" name="矩形 7501"/>
                <p:cNvGrpSpPr/>
                <p:nvPr/>
              </p:nvGrpSpPr>
              <p:grpSpPr>
                <a:xfrm>
                  <a:off x="3247237" y="939834"/>
                  <a:ext cx="1592086" cy="2503417"/>
                  <a:chOff x="2980944" y="1365504"/>
                  <a:chExt cx="883920" cy="1389888"/>
                </a:xfrm>
              </p:grpSpPr>
              <p:pic>
                <p:nvPicPr>
                  <p:cNvPr id="13339" name="矩形 7501"/>
                  <p:cNvPicPr/>
                  <p:nvPr/>
                </p:nvPicPr>
                <p:blipFill>
                  <a:blip r:embed="rId5"/>
                  <a:stretch>
                    <a:fillRect/>
                  </a:stretch>
                </p:blipFill>
                <p:spPr>
                  <a:xfrm>
                    <a:off x="2980944" y="1365504"/>
                    <a:ext cx="883920" cy="1389888"/>
                  </a:xfrm>
                  <a:prstGeom prst="rect">
                    <a:avLst/>
                  </a:prstGeom>
                  <a:noFill/>
                  <a:ln w="9525">
                    <a:noFill/>
                  </a:ln>
                </p:spPr>
              </p:pic>
              <p:sp>
                <p:nvSpPr>
                  <p:cNvPr id="13340" name="Text Box 48"/>
                  <p:cNvSpPr txBox="1"/>
                  <p:nvPr/>
                </p:nvSpPr>
                <p:spPr>
                  <a:xfrm rot="7047957">
                    <a:off x="2691599" y="1968947"/>
                    <a:ext cx="1543663" cy="315099"/>
                  </a:xfrm>
                  <a:prstGeom prst="rect">
                    <a:avLst/>
                  </a:prstGeom>
                  <a:noFill/>
                  <a:ln w="9525">
                    <a:noFill/>
                  </a:ln>
                </p:spPr>
                <p:txBody>
                  <a:bodyPr rot="10800000" vert="eaVert" lIns="92068" tIns="46034" rIns="92068" bIns="46034" anchor="ctr"/>
                  <a:lstStyle/>
                  <a:p>
                    <a:pPr algn="ctr"/>
                    <a:endParaRPr lang="zh-CN" altLang="en-US" sz="100">
                      <a:solidFill>
                        <a:srgbClr val="FFFFFF"/>
                      </a:solidFill>
                      <a:latin typeface="Calibri" panose="020F0502020204030204" pitchFamily="34" charset="0"/>
                      <a:ea typeface="宋体" panose="02010600030101010101" pitchFamily="2" charset="-122"/>
                    </a:endParaRPr>
                  </a:p>
                </p:txBody>
              </p:sp>
            </p:grpSp>
            <p:grpSp>
              <p:nvGrpSpPr>
                <p:cNvPr id="13341" name="矩形 7501"/>
                <p:cNvGrpSpPr/>
                <p:nvPr/>
              </p:nvGrpSpPr>
              <p:grpSpPr>
                <a:xfrm>
                  <a:off x="4498946" y="939834"/>
                  <a:ext cx="3282991" cy="527035"/>
                  <a:chOff x="3675888" y="1365504"/>
                  <a:chExt cx="1822704" cy="292608"/>
                </a:xfrm>
              </p:grpSpPr>
              <p:pic>
                <p:nvPicPr>
                  <p:cNvPr id="13342" name="矩形 7501"/>
                  <p:cNvPicPr/>
                  <p:nvPr/>
                </p:nvPicPr>
                <p:blipFill>
                  <a:blip r:embed="rId6"/>
                  <a:stretch>
                    <a:fillRect/>
                  </a:stretch>
                </p:blipFill>
                <p:spPr>
                  <a:xfrm>
                    <a:off x="3675888" y="1365504"/>
                    <a:ext cx="1822704" cy="292608"/>
                  </a:xfrm>
                  <a:prstGeom prst="rect">
                    <a:avLst/>
                  </a:prstGeom>
                  <a:noFill/>
                  <a:ln w="9525">
                    <a:noFill/>
                  </a:ln>
                </p:spPr>
              </p:pic>
              <p:sp>
                <p:nvSpPr>
                  <p:cNvPr id="13343" name="Text Box 51"/>
                  <p:cNvSpPr txBox="1"/>
                  <p:nvPr/>
                </p:nvSpPr>
                <p:spPr>
                  <a:xfrm rot="10800000">
                    <a:off x="3681342" y="1372995"/>
                    <a:ext cx="1809752" cy="276241"/>
                  </a:xfrm>
                  <a:prstGeom prst="rect">
                    <a:avLst/>
                  </a:prstGeom>
                  <a:noFill/>
                  <a:ln w="9525">
                    <a:noFill/>
                  </a:ln>
                </p:spPr>
                <p:txBody>
                  <a:bodyPr rot="10800000" lIns="92068" tIns="46034" rIns="92068" bIns="46034" anchor="ctr"/>
                  <a:lstStyle/>
                  <a:p>
                    <a:pPr algn="ctr"/>
                    <a:endParaRPr lang="zh-CN" altLang="en-US" sz="100">
                      <a:solidFill>
                        <a:srgbClr val="FFFFFF"/>
                      </a:solidFill>
                      <a:latin typeface="Calibri" panose="020F0502020204030204" pitchFamily="34" charset="0"/>
                      <a:ea typeface="宋体" panose="02010600030101010101" pitchFamily="2" charset="-122"/>
                    </a:endParaRPr>
                  </a:p>
                </p:txBody>
              </p:sp>
            </p:grpSp>
          </p:grpSp>
          <p:grpSp>
            <p:nvGrpSpPr>
              <p:cNvPr id="13344" name="组合 3"/>
              <p:cNvGrpSpPr/>
              <p:nvPr/>
            </p:nvGrpSpPr>
            <p:grpSpPr>
              <a:xfrm>
                <a:off x="5590218" y="4773226"/>
                <a:ext cx="1075248" cy="1496900"/>
                <a:chOff x="5590218" y="4773226"/>
                <a:chExt cx="1075248" cy="1496900"/>
              </a:xfrm>
            </p:grpSpPr>
            <p:sp>
              <p:nvSpPr>
                <p:cNvPr id="13345" name="等腰三角形 19"/>
                <p:cNvSpPr/>
                <p:nvPr/>
              </p:nvSpPr>
              <p:spPr>
                <a:xfrm>
                  <a:off x="5606352" y="4773226"/>
                  <a:ext cx="1059114" cy="1481816"/>
                </a:xfrm>
                <a:prstGeom prst="triangle">
                  <a:avLst>
                    <a:gd name="adj" fmla="val 50000"/>
                  </a:avLst>
                </a:prstGeom>
                <a:solidFill>
                  <a:srgbClr val="0D0D0D">
                    <a:alpha val="16077"/>
                  </a:srgbClr>
                </a:solidFill>
                <a:ln w="9525">
                  <a:noFill/>
                </a:ln>
              </p:spPr>
              <p:txBody>
                <a:bodyPr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46" name="等腰三角形 20"/>
                <p:cNvSpPr/>
                <p:nvPr/>
              </p:nvSpPr>
              <p:spPr>
                <a:xfrm>
                  <a:off x="5590218" y="5162629"/>
                  <a:ext cx="1075247" cy="1107497"/>
                </a:xfrm>
                <a:prstGeom prst="triangle">
                  <a:avLst>
                    <a:gd name="adj" fmla="val 50000"/>
                  </a:avLst>
                </a:prstGeom>
                <a:gradFill rotWithShape="1">
                  <a:gsLst>
                    <a:gs pos="0">
                      <a:schemeClr val="bg1"/>
                    </a:gs>
                    <a:gs pos="100000">
                      <a:srgbClr val="D2D3D3"/>
                    </a:gs>
                  </a:gsLst>
                  <a:lin ang="5400000" scaled="1"/>
                  <a:tileRect/>
                </a:gradFill>
                <a:ln w="9525">
                  <a:noFill/>
                </a:ln>
              </p:spPr>
              <p:txBody>
                <a:bodyPr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grpSp>
            <p:nvGrpSpPr>
              <p:cNvPr id="13347" name="组合 4"/>
              <p:cNvGrpSpPr/>
              <p:nvPr/>
            </p:nvGrpSpPr>
            <p:grpSpPr>
              <a:xfrm rot="10800000">
                <a:off x="5606352" y="587873"/>
                <a:ext cx="1075248" cy="1496900"/>
                <a:chOff x="5590218" y="4773226"/>
                <a:chExt cx="1075248" cy="1496900"/>
              </a:xfrm>
            </p:grpSpPr>
            <p:sp>
              <p:nvSpPr>
                <p:cNvPr id="13348" name="等腰三角形 17"/>
                <p:cNvSpPr/>
                <p:nvPr/>
              </p:nvSpPr>
              <p:spPr>
                <a:xfrm>
                  <a:off x="5606352" y="4773226"/>
                  <a:ext cx="1059114" cy="1481816"/>
                </a:xfrm>
                <a:prstGeom prst="triangle">
                  <a:avLst>
                    <a:gd name="adj" fmla="val 50000"/>
                  </a:avLst>
                </a:prstGeom>
                <a:solidFill>
                  <a:srgbClr val="0D0D0D">
                    <a:alpha val="16077"/>
                  </a:srgbClr>
                </a:solidFill>
                <a:ln w="9525">
                  <a:noFill/>
                </a:ln>
              </p:spPr>
              <p:txBody>
                <a:bodyPr rot="10800000"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49" name="等腰三角形 18"/>
                <p:cNvSpPr/>
                <p:nvPr/>
              </p:nvSpPr>
              <p:spPr>
                <a:xfrm>
                  <a:off x="5590218" y="5162629"/>
                  <a:ext cx="1075247" cy="1107497"/>
                </a:xfrm>
                <a:prstGeom prst="triangle">
                  <a:avLst>
                    <a:gd name="adj" fmla="val 50000"/>
                  </a:avLst>
                </a:prstGeom>
                <a:gradFill rotWithShape="1">
                  <a:gsLst>
                    <a:gs pos="0">
                      <a:schemeClr val="bg1"/>
                    </a:gs>
                    <a:gs pos="100000">
                      <a:srgbClr val="F0F0F1"/>
                    </a:gs>
                  </a:gsLst>
                  <a:lin ang="5400000" scaled="1"/>
                  <a:tileRect/>
                </a:gradFill>
                <a:ln w="9525">
                  <a:noFill/>
                </a:ln>
              </p:spPr>
              <p:txBody>
                <a:bodyPr rot="10800000"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grpSp>
            <p:nvGrpSpPr>
              <p:cNvPr id="13350" name="组合 5"/>
              <p:cNvGrpSpPr/>
              <p:nvPr/>
            </p:nvGrpSpPr>
            <p:grpSpPr>
              <a:xfrm rot="-3669981">
                <a:off x="7540141" y="3700053"/>
                <a:ext cx="1075248" cy="1496900"/>
                <a:chOff x="5590218" y="4773226"/>
                <a:chExt cx="1075248" cy="1496900"/>
              </a:xfrm>
            </p:grpSpPr>
            <p:sp>
              <p:nvSpPr>
                <p:cNvPr id="13351" name="等腰三角形 15"/>
                <p:cNvSpPr/>
                <p:nvPr/>
              </p:nvSpPr>
              <p:spPr>
                <a:xfrm>
                  <a:off x="5606352" y="4773226"/>
                  <a:ext cx="1059114" cy="1481816"/>
                </a:xfrm>
                <a:prstGeom prst="triangle">
                  <a:avLst>
                    <a:gd name="adj" fmla="val 50000"/>
                  </a:avLst>
                </a:prstGeom>
                <a:solidFill>
                  <a:srgbClr val="0D0D0D">
                    <a:alpha val="16077"/>
                  </a:srgbClr>
                </a:solidFill>
                <a:ln w="9525">
                  <a:noFill/>
                </a:ln>
              </p:spPr>
              <p:txBody>
                <a:bodyPr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52" name="等腰三角形 16"/>
                <p:cNvSpPr/>
                <p:nvPr/>
              </p:nvSpPr>
              <p:spPr>
                <a:xfrm>
                  <a:off x="5590218" y="5162629"/>
                  <a:ext cx="1075247" cy="1107497"/>
                </a:xfrm>
                <a:prstGeom prst="triangle">
                  <a:avLst>
                    <a:gd name="adj" fmla="val 50000"/>
                  </a:avLst>
                </a:prstGeom>
                <a:gradFill rotWithShape="1">
                  <a:gsLst>
                    <a:gs pos="0">
                      <a:schemeClr val="bg1"/>
                    </a:gs>
                    <a:gs pos="100000">
                      <a:srgbClr val="D3D3D4"/>
                    </a:gs>
                  </a:gsLst>
                  <a:lin ang="5400000" scaled="1"/>
                  <a:tileRect/>
                </a:gradFill>
                <a:ln w="9525">
                  <a:noFill/>
                </a:ln>
              </p:spPr>
              <p:txBody>
                <a:bodyPr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grpSp>
            <p:nvGrpSpPr>
              <p:cNvPr id="13353" name="组合 6"/>
              <p:cNvGrpSpPr/>
              <p:nvPr/>
            </p:nvGrpSpPr>
            <p:grpSpPr>
              <a:xfrm rot="-6834405">
                <a:off x="7579731" y="1760171"/>
                <a:ext cx="1075248" cy="1496900"/>
                <a:chOff x="5590218" y="4773226"/>
                <a:chExt cx="1075248" cy="1496900"/>
              </a:xfrm>
            </p:grpSpPr>
            <p:sp>
              <p:nvSpPr>
                <p:cNvPr id="13354" name="等腰三角形 13"/>
                <p:cNvSpPr/>
                <p:nvPr/>
              </p:nvSpPr>
              <p:spPr>
                <a:xfrm>
                  <a:off x="5606352" y="4773226"/>
                  <a:ext cx="1059114" cy="1481816"/>
                </a:xfrm>
                <a:prstGeom prst="triangle">
                  <a:avLst>
                    <a:gd name="adj" fmla="val 50000"/>
                  </a:avLst>
                </a:prstGeom>
                <a:solidFill>
                  <a:srgbClr val="0D0D0D">
                    <a:alpha val="16077"/>
                  </a:srgbClr>
                </a:solidFill>
                <a:ln w="9525">
                  <a:noFill/>
                </a:ln>
              </p:spPr>
              <p:txBody>
                <a:bodyPr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55" name="等腰三角形 14"/>
                <p:cNvSpPr/>
                <p:nvPr/>
              </p:nvSpPr>
              <p:spPr>
                <a:xfrm>
                  <a:off x="5590218" y="5162629"/>
                  <a:ext cx="1075247" cy="1107497"/>
                </a:xfrm>
                <a:prstGeom prst="triangle">
                  <a:avLst>
                    <a:gd name="adj" fmla="val 50000"/>
                  </a:avLst>
                </a:prstGeom>
                <a:gradFill rotWithShape="1">
                  <a:gsLst>
                    <a:gs pos="0">
                      <a:schemeClr val="bg1"/>
                    </a:gs>
                    <a:gs pos="100000">
                      <a:srgbClr val="E2E3E4"/>
                    </a:gs>
                  </a:gsLst>
                  <a:lin ang="5400000" scaled="1"/>
                  <a:tileRect/>
                </a:gradFill>
                <a:ln w="9525">
                  <a:noFill/>
                </a:ln>
              </p:spPr>
              <p:txBody>
                <a:bodyPr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grpSp>
            <p:nvGrpSpPr>
              <p:cNvPr id="13356" name="组合 7"/>
              <p:cNvGrpSpPr/>
              <p:nvPr/>
            </p:nvGrpSpPr>
            <p:grpSpPr>
              <a:xfrm rot="3811807">
                <a:off x="3657132" y="3710485"/>
                <a:ext cx="1075248" cy="1496900"/>
                <a:chOff x="5590218" y="4773226"/>
                <a:chExt cx="1075248" cy="1496900"/>
              </a:xfrm>
            </p:grpSpPr>
            <p:sp>
              <p:nvSpPr>
                <p:cNvPr id="13357" name="等腰三角形 11"/>
                <p:cNvSpPr/>
                <p:nvPr/>
              </p:nvSpPr>
              <p:spPr>
                <a:xfrm>
                  <a:off x="5606352" y="4773226"/>
                  <a:ext cx="1059114" cy="1481816"/>
                </a:xfrm>
                <a:prstGeom prst="triangle">
                  <a:avLst>
                    <a:gd name="adj" fmla="val 50000"/>
                  </a:avLst>
                </a:prstGeom>
                <a:solidFill>
                  <a:srgbClr val="0D0D0D">
                    <a:alpha val="16077"/>
                  </a:srgbClr>
                </a:solidFill>
                <a:ln w="9525">
                  <a:noFill/>
                </a:ln>
              </p:spPr>
              <p:txBody>
                <a:bodyPr rot="10800000"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58" name="等腰三角形 12"/>
                <p:cNvSpPr/>
                <p:nvPr/>
              </p:nvSpPr>
              <p:spPr>
                <a:xfrm>
                  <a:off x="5590218" y="5162629"/>
                  <a:ext cx="1075247" cy="1107497"/>
                </a:xfrm>
                <a:prstGeom prst="triangle">
                  <a:avLst>
                    <a:gd name="adj" fmla="val 50000"/>
                  </a:avLst>
                </a:prstGeom>
                <a:gradFill rotWithShape="1">
                  <a:gsLst>
                    <a:gs pos="0">
                      <a:schemeClr val="bg1"/>
                    </a:gs>
                    <a:gs pos="100000">
                      <a:srgbClr val="E4E5E6"/>
                    </a:gs>
                  </a:gsLst>
                  <a:lin ang="5400000" scaled="1"/>
                  <a:tileRect/>
                </a:gradFill>
                <a:ln w="9525">
                  <a:noFill/>
                </a:ln>
              </p:spPr>
              <p:txBody>
                <a:bodyPr rot="10800000"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grpSp>
            <p:nvGrpSpPr>
              <p:cNvPr id="13359" name="组合 8"/>
              <p:cNvGrpSpPr/>
              <p:nvPr/>
            </p:nvGrpSpPr>
            <p:grpSpPr>
              <a:xfrm rot="7044390">
                <a:off x="3658178" y="1665608"/>
                <a:ext cx="1075248" cy="1496900"/>
                <a:chOff x="5590218" y="4773226"/>
                <a:chExt cx="1075248" cy="1496900"/>
              </a:xfrm>
            </p:grpSpPr>
            <p:sp>
              <p:nvSpPr>
                <p:cNvPr id="13360" name="等腰三角形 9"/>
                <p:cNvSpPr/>
                <p:nvPr/>
              </p:nvSpPr>
              <p:spPr>
                <a:xfrm>
                  <a:off x="5606352" y="4773226"/>
                  <a:ext cx="1059114" cy="1481816"/>
                </a:xfrm>
                <a:prstGeom prst="triangle">
                  <a:avLst>
                    <a:gd name="adj" fmla="val 50000"/>
                  </a:avLst>
                </a:prstGeom>
                <a:solidFill>
                  <a:srgbClr val="0D0D0D">
                    <a:alpha val="16077"/>
                  </a:srgbClr>
                </a:solidFill>
                <a:ln w="9525">
                  <a:noFill/>
                </a:ln>
              </p:spPr>
              <p:txBody>
                <a:bodyPr rot="10800000"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sp>
              <p:nvSpPr>
                <p:cNvPr id="13361" name="等腰三角形 10"/>
                <p:cNvSpPr/>
                <p:nvPr/>
              </p:nvSpPr>
              <p:spPr>
                <a:xfrm>
                  <a:off x="5590218" y="5162629"/>
                  <a:ext cx="1075247" cy="1107497"/>
                </a:xfrm>
                <a:prstGeom prst="triangle">
                  <a:avLst>
                    <a:gd name="adj" fmla="val 50000"/>
                  </a:avLst>
                </a:prstGeom>
                <a:gradFill rotWithShape="1">
                  <a:gsLst>
                    <a:gs pos="0">
                      <a:schemeClr val="bg1"/>
                    </a:gs>
                    <a:gs pos="100000">
                      <a:srgbClr val="F0F1F1"/>
                    </a:gs>
                  </a:gsLst>
                  <a:lin ang="5400000" scaled="1"/>
                  <a:tileRect/>
                </a:gradFill>
                <a:ln w="9525">
                  <a:noFill/>
                </a:ln>
              </p:spPr>
              <p:txBody>
                <a:bodyPr rot="10800000" vert="eaVert" lIns="92068" tIns="46034" rIns="92068" bIns="46034" anchor="ctr"/>
                <a:lstStyle/>
                <a:p>
                  <a:pPr algn="ctr" defTabSz="1228725"/>
                  <a:endParaRPr lang="zh-CN" altLang="en-US" sz="100">
                    <a:solidFill>
                      <a:srgbClr val="FFFFFF"/>
                    </a:solidFill>
                    <a:latin typeface="Calibri" panose="020F0502020204030204" pitchFamily="34" charset="0"/>
                    <a:ea typeface="微软雅黑" panose="020B0503020204020204" charset="-122"/>
                  </a:endParaRPr>
                </a:p>
              </p:txBody>
            </p:sp>
          </p:grpSp>
        </p:grpSp>
        <p:sp>
          <p:nvSpPr>
            <p:cNvPr id="13374" name="TextBox 61"/>
            <p:cNvSpPr txBox="1"/>
            <p:nvPr/>
          </p:nvSpPr>
          <p:spPr>
            <a:xfrm>
              <a:off x="5600" y="5297"/>
              <a:ext cx="2920" cy="919"/>
            </a:xfrm>
            <a:prstGeom prst="rect">
              <a:avLst/>
            </a:prstGeom>
            <a:noFill/>
            <a:ln w="9525">
              <a:noFill/>
            </a:ln>
          </p:spPr>
          <p:txBody>
            <a:bodyPr wrap="none" anchor="t">
              <a:spAutoFit/>
            </a:bodyPr>
            <a:lstStyle/>
            <a:p>
              <a:r>
                <a:rPr lang="en-US" altLang="zh-CN" sz="3200" b="1" dirty="0">
                  <a:latin typeface="Times New Roman" panose="02020603050405020304" pitchFamily="18" charset="0"/>
                  <a:ea typeface="宋体" panose="02010600030101010101" pitchFamily="2" charset="-122"/>
                  <a:cs typeface="Times New Roman" panose="02020603050405020304" pitchFamily="18" charset="0"/>
                </a:rPr>
                <a:t>invitation</a:t>
              </a:r>
              <a:endParaRPr lang="en-US" altLang="zh-CN" sz="3200" b="1" dirty="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4" name="文本框 4311"/>
          <p:cNvSpPr txBox="1"/>
          <p:nvPr/>
        </p:nvSpPr>
        <p:spPr>
          <a:xfrm>
            <a:off x="0" y="1370965"/>
            <a:ext cx="1856740" cy="460375"/>
          </a:xfrm>
          <a:prstGeom prst="rect">
            <a:avLst/>
          </a:prstGeom>
          <a:noFill/>
          <a:ln w="9525">
            <a:noFill/>
          </a:ln>
        </p:spPr>
        <p:txBody>
          <a:bodyPr wrap="square" lIns="92117" tIns="46058" rIns="92117" bIns="46058" anchor="t">
            <a:spAutoFit/>
          </a:bodyPr>
          <a:lstStyle/>
          <a:p>
            <a:pPr algn="l"/>
            <a:r>
              <a:rPr lang="zh-CN" altLang="en-US" sz="2400" b="1" dirty="0">
                <a:latin typeface="Calibri" panose="020F0502020204030204" pitchFamily="34" charset="0"/>
                <a:ea typeface="微软雅黑" panose="020B0503020204020204" charset="-122"/>
              </a:rPr>
              <a:t>中国节日</a:t>
            </a:r>
            <a:endParaRPr lang="zh-CN" altLang="en-US" sz="2400" b="1" dirty="0">
              <a:latin typeface="Calibri" panose="020F0502020204030204" pitchFamily="34" charset="0"/>
              <a:ea typeface="微软雅黑" panose="020B0503020204020204" charset="-122"/>
            </a:endParaRPr>
          </a:p>
        </p:txBody>
      </p:sp>
      <p:sp>
        <p:nvSpPr>
          <p:cNvPr id="6" name="文本框 4311"/>
          <p:cNvSpPr txBox="1"/>
          <p:nvPr/>
        </p:nvSpPr>
        <p:spPr>
          <a:xfrm>
            <a:off x="6351270" y="1513205"/>
            <a:ext cx="2119630" cy="521970"/>
          </a:xfrm>
          <a:prstGeom prst="rect">
            <a:avLst/>
          </a:prstGeom>
          <a:noFill/>
          <a:ln w="9525">
            <a:noFill/>
          </a:ln>
        </p:spPr>
        <p:txBody>
          <a:bodyPr wrap="square" lIns="92117" tIns="46058" rIns="92117" bIns="46058" anchor="t">
            <a:spAutoFit/>
          </a:bodyPr>
          <a:lstStyle/>
          <a:p>
            <a:r>
              <a:rPr lang="zh-CN" altLang="en-US" sz="2800" b="1" dirty="0">
                <a:latin typeface="微软雅黑" panose="020B0503020204020204" charset="-122"/>
                <a:ea typeface="微软雅黑" panose="020B0503020204020204" charset="-122"/>
                <a:cs typeface="微软雅黑" panose="020B0503020204020204" charset="-122"/>
              </a:rPr>
              <a:t>时间</a:t>
            </a:r>
            <a:r>
              <a:rPr lang="en-US" altLang="zh-CN" sz="2800" b="1" dirty="0">
                <a:latin typeface="微软雅黑" panose="020B0503020204020204" charset="-122"/>
                <a:ea typeface="微软雅黑" panose="020B0503020204020204" charset="-122"/>
                <a:cs typeface="微软雅黑" panose="020B0503020204020204" charset="-122"/>
              </a:rPr>
              <a:t>+</a:t>
            </a:r>
            <a:r>
              <a:rPr lang="zh-CN" altLang="en-US" sz="2800" b="1" dirty="0">
                <a:latin typeface="微软雅黑" panose="020B0503020204020204" charset="-122"/>
                <a:ea typeface="微软雅黑" panose="020B0503020204020204" charset="-122"/>
                <a:cs typeface="微软雅黑" panose="020B0503020204020204" charset="-122"/>
              </a:rPr>
              <a:t>地点</a:t>
            </a:r>
            <a:endParaRPr lang="zh-CN" altLang="en-US" sz="2800" b="1" dirty="0">
              <a:latin typeface="微软雅黑" panose="020B0503020204020204" charset="-122"/>
              <a:ea typeface="微软雅黑" panose="020B0503020204020204" charset="-122"/>
              <a:cs typeface="微软雅黑" panose="020B0503020204020204" charset="-122"/>
            </a:endParaRPr>
          </a:p>
        </p:txBody>
      </p:sp>
      <p:sp>
        <p:nvSpPr>
          <p:cNvPr id="9" name="文本框 4311"/>
          <p:cNvSpPr txBox="1"/>
          <p:nvPr/>
        </p:nvSpPr>
        <p:spPr>
          <a:xfrm>
            <a:off x="6351270" y="2386965"/>
            <a:ext cx="2272030" cy="521970"/>
          </a:xfrm>
          <a:prstGeom prst="rect">
            <a:avLst/>
          </a:prstGeom>
          <a:noFill/>
          <a:ln w="9525">
            <a:noFill/>
          </a:ln>
        </p:spPr>
        <p:txBody>
          <a:bodyPr wrap="square" lIns="92117" tIns="46058" rIns="92117" bIns="46058" anchor="t">
            <a:spAutoFit/>
          </a:bodyPr>
          <a:lstStyle/>
          <a:p>
            <a:r>
              <a:rPr lang="zh-CN" altLang="en-US" sz="2800" b="1" dirty="0">
                <a:latin typeface="Calibri" panose="020F0502020204030204" pitchFamily="34" charset="0"/>
                <a:ea typeface="微软雅黑" panose="020B0503020204020204" charset="-122"/>
              </a:rPr>
              <a:t>活动目的</a:t>
            </a:r>
            <a:endParaRPr lang="zh-CN" altLang="en-US" sz="2800" b="1" dirty="0">
              <a:latin typeface="Calibri" panose="020F0502020204030204" pitchFamily="34" charset="0"/>
              <a:ea typeface="微软雅黑" panose="020B0503020204020204" charset="-122"/>
            </a:endParaRPr>
          </a:p>
        </p:txBody>
      </p:sp>
      <p:sp>
        <p:nvSpPr>
          <p:cNvPr id="7" name="文本框 4311"/>
          <p:cNvSpPr txBox="1"/>
          <p:nvPr/>
        </p:nvSpPr>
        <p:spPr>
          <a:xfrm>
            <a:off x="6351270" y="3251835"/>
            <a:ext cx="2527300" cy="521970"/>
          </a:xfrm>
          <a:prstGeom prst="rect">
            <a:avLst/>
          </a:prstGeom>
          <a:noFill/>
          <a:ln w="9525">
            <a:noFill/>
          </a:ln>
        </p:spPr>
        <p:txBody>
          <a:bodyPr wrap="square" lIns="92117" tIns="46058" rIns="92117" bIns="46058" anchor="t">
            <a:spAutoFit/>
          </a:bodyPr>
          <a:lstStyle/>
          <a:p>
            <a:r>
              <a:rPr lang="zh-CN" altLang="en-US" sz="2800" b="1" dirty="0">
                <a:latin typeface="Calibri" panose="020F0502020204030204" pitchFamily="34" charset="0"/>
                <a:ea typeface="微软雅黑" panose="020B0503020204020204" charset="-122"/>
              </a:rPr>
              <a:t>活动内容</a:t>
            </a:r>
            <a:endParaRPr lang="zh-CN" altLang="en-US" sz="2800" b="1" dirty="0">
              <a:latin typeface="Calibri" panose="020F0502020204030204" pitchFamily="34" charset="0"/>
              <a:ea typeface="微软雅黑" panose="020B0503020204020204" charset="-122"/>
            </a:endParaRPr>
          </a:p>
        </p:txBody>
      </p:sp>
      <p:sp>
        <p:nvSpPr>
          <p:cNvPr id="8" name="文本框 4311"/>
          <p:cNvSpPr txBox="1"/>
          <p:nvPr/>
        </p:nvSpPr>
        <p:spPr>
          <a:xfrm>
            <a:off x="0" y="1934210"/>
            <a:ext cx="3193415" cy="1198880"/>
          </a:xfrm>
          <a:prstGeom prst="rect">
            <a:avLst/>
          </a:prstGeom>
          <a:noFill/>
          <a:ln w="9525">
            <a:noFill/>
          </a:ln>
        </p:spPr>
        <p:txBody>
          <a:bodyPr wrap="square" lIns="92117" tIns="46058" rIns="92117" bIns="46058" anchor="t">
            <a:spAutoFit/>
          </a:bodyPr>
          <a:lstStyle/>
          <a:p>
            <a:r>
              <a:rPr lang="zh-CN" altLang="en-US" sz="2400" b="1" dirty="0">
                <a:latin typeface="微软雅黑" panose="020B0503020204020204" charset="-122"/>
                <a:ea typeface="微软雅黑" panose="020B0503020204020204" charset="-122"/>
                <a:cs typeface="微软雅黑" panose="020B0503020204020204" charset="-122"/>
              </a:rPr>
              <a:t>学校活动</a:t>
            </a:r>
            <a:endParaRPr lang="zh-CN" altLang="en-US" sz="2400" b="1" dirty="0">
              <a:latin typeface="微软雅黑" panose="020B0503020204020204" charset="-122"/>
              <a:ea typeface="微软雅黑" panose="020B0503020204020204" charset="-122"/>
              <a:cs typeface="微软雅黑" panose="020B0503020204020204" charset="-122"/>
            </a:endParaRPr>
          </a:p>
          <a:p>
            <a:r>
              <a:rPr lang="en-US" altLang="zh-CN" sz="2400" b="1" dirty="0">
                <a:latin typeface="华文隶书" panose="02010800040101010101" charset="-122"/>
                <a:ea typeface="华文隶书" panose="02010800040101010101" charset="-122"/>
                <a:cs typeface="华文隶书" panose="02010800040101010101" charset="-122"/>
              </a:rPr>
              <a:t>(</a:t>
            </a:r>
            <a:r>
              <a:rPr lang="zh-CN" altLang="en-US" sz="2400" b="1" dirty="0">
                <a:latin typeface="华文隶书" panose="02010800040101010101" charset="-122"/>
                <a:ea typeface="华文隶书" panose="02010800040101010101" charset="-122"/>
                <a:cs typeface="华文隶书" panose="02010800040101010101" charset="-122"/>
              </a:rPr>
              <a:t>当评委、做讲座、校庆、出席开</a:t>
            </a:r>
            <a:r>
              <a:rPr lang="en-US" altLang="zh-CN" sz="2400" b="1" dirty="0">
                <a:latin typeface="华文隶书" panose="02010800040101010101" charset="-122"/>
                <a:ea typeface="华文隶书" panose="02010800040101010101" charset="-122"/>
                <a:cs typeface="华文隶书" panose="02010800040101010101" charset="-122"/>
              </a:rPr>
              <a:t>/</a:t>
            </a:r>
            <a:r>
              <a:rPr lang="zh-CN" altLang="en-US" sz="2400" b="1" dirty="0">
                <a:latin typeface="华文隶书" panose="02010800040101010101" charset="-122"/>
                <a:ea typeface="华文隶书" panose="02010800040101010101" charset="-122"/>
                <a:cs typeface="华文隶书" panose="02010800040101010101" charset="-122"/>
              </a:rPr>
              <a:t>闭幕式等</a:t>
            </a:r>
            <a:r>
              <a:rPr lang="en-US" altLang="zh-CN" sz="2400" b="1" dirty="0">
                <a:latin typeface="华文隶书" panose="02010800040101010101" charset="-122"/>
                <a:ea typeface="华文隶书" panose="02010800040101010101" charset="-122"/>
                <a:cs typeface="华文隶书" panose="02010800040101010101" charset="-122"/>
              </a:rPr>
              <a:t>)</a:t>
            </a:r>
            <a:endParaRPr lang="en-US" altLang="zh-CN" sz="2400" b="1" dirty="0">
              <a:latin typeface="华文隶书" panose="02010800040101010101" charset="-122"/>
              <a:ea typeface="华文隶书" panose="02010800040101010101" charset="-122"/>
              <a:cs typeface="华文隶书" panose="02010800040101010101" charset="-122"/>
            </a:endParaRPr>
          </a:p>
        </p:txBody>
      </p:sp>
      <p:sp>
        <p:nvSpPr>
          <p:cNvPr id="14" name="文本框 4311"/>
          <p:cNvSpPr txBox="1"/>
          <p:nvPr/>
        </p:nvSpPr>
        <p:spPr>
          <a:xfrm>
            <a:off x="0" y="3371850"/>
            <a:ext cx="3139440" cy="829945"/>
          </a:xfrm>
          <a:prstGeom prst="rect">
            <a:avLst/>
          </a:prstGeom>
          <a:noFill/>
          <a:ln w="9525">
            <a:noFill/>
          </a:ln>
        </p:spPr>
        <p:txBody>
          <a:bodyPr wrap="square" lIns="92117" tIns="46058" rIns="92117" bIns="46058" anchor="t">
            <a:spAutoFit/>
          </a:bodyPr>
          <a:lstStyle/>
          <a:p>
            <a:r>
              <a:rPr lang="zh-CN" altLang="en-US" sz="2400" b="1" dirty="0">
                <a:latin typeface="Calibri" panose="020F0502020204030204" pitchFamily="34" charset="0"/>
                <a:ea typeface="微软雅黑" panose="020B0503020204020204" charset="-122"/>
              </a:rPr>
              <a:t>室外活动</a:t>
            </a:r>
            <a:endParaRPr lang="zh-CN" altLang="en-US" sz="2400" b="1" dirty="0">
              <a:latin typeface="Calibri" panose="020F0502020204030204" pitchFamily="34" charset="0"/>
              <a:ea typeface="微软雅黑" panose="020B0503020204020204" charset="-122"/>
            </a:endParaRPr>
          </a:p>
          <a:p>
            <a:r>
              <a:rPr lang="en-US" altLang="zh-CN" sz="2400" b="1" dirty="0">
                <a:latin typeface="华文隶书" panose="02010800040101010101" charset="-122"/>
                <a:ea typeface="华文隶书" panose="02010800040101010101" charset="-122"/>
                <a:cs typeface="华文隶书" panose="02010800040101010101" charset="-122"/>
              </a:rPr>
              <a:t>(</a:t>
            </a:r>
            <a:r>
              <a:rPr lang="zh-CN" altLang="en-US" sz="2400" b="1" dirty="0">
                <a:latin typeface="华文隶书" panose="02010800040101010101" charset="-122"/>
                <a:ea typeface="华文隶书" panose="02010800040101010101" charset="-122"/>
                <a:cs typeface="华文隶书" panose="02010800040101010101" charset="-122"/>
              </a:rPr>
              <a:t>野餐、爬山、球赛等</a:t>
            </a:r>
            <a:r>
              <a:rPr lang="en-US" altLang="zh-CN" sz="2400" b="1" dirty="0">
                <a:latin typeface="华文隶书" panose="02010800040101010101" charset="-122"/>
                <a:ea typeface="华文隶书" panose="02010800040101010101" charset="-122"/>
                <a:cs typeface="华文隶书" panose="02010800040101010101" charset="-122"/>
              </a:rPr>
              <a:t>)</a:t>
            </a:r>
            <a:endParaRPr lang="en-US" altLang="zh-CN" sz="2400" b="1" dirty="0">
              <a:latin typeface="华文隶书" panose="02010800040101010101" charset="-122"/>
              <a:ea typeface="华文隶书" panose="02010800040101010101" charset="-122"/>
              <a:cs typeface="华文隶书" panose="02010800040101010101" charset="-122"/>
            </a:endParaRPr>
          </a:p>
        </p:txBody>
      </p:sp>
      <p:sp>
        <p:nvSpPr>
          <p:cNvPr id="16" name="文本框 4311"/>
          <p:cNvSpPr txBox="1"/>
          <p:nvPr/>
        </p:nvSpPr>
        <p:spPr>
          <a:xfrm>
            <a:off x="93345" y="4441825"/>
            <a:ext cx="2160905" cy="460375"/>
          </a:xfrm>
          <a:prstGeom prst="rect">
            <a:avLst/>
          </a:prstGeom>
          <a:noFill/>
          <a:ln w="9525">
            <a:noFill/>
          </a:ln>
        </p:spPr>
        <p:txBody>
          <a:bodyPr wrap="square" lIns="92117" tIns="46058" rIns="92117" bIns="46058" anchor="t">
            <a:spAutoFit/>
          </a:bodyPr>
          <a:lstStyle/>
          <a:p>
            <a:pPr algn="l"/>
            <a:r>
              <a:rPr lang="zh-CN" altLang="en-US" sz="2400" b="1" dirty="0">
                <a:latin typeface="Calibri" panose="020F0502020204030204" pitchFamily="34" charset="0"/>
                <a:ea typeface="微软雅黑" panose="020B0503020204020204" charset="-122"/>
              </a:rPr>
              <a:t>聚餐、晚会等</a:t>
            </a:r>
            <a:endParaRPr lang="zh-CN" altLang="en-US" sz="2400" b="1" dirty="0">
              <a:latin typeface="Calibri" panose="020F0502020204030204" pitchFamily="34" charset="0"/>
              <a:ea typeface="微软雅黑" panose="020B0503020204020204" charset="-122"/>
            </a:endParaRPr>
          </a:p>
        </p:txBody>
      </p:sp>
      <p:sp>
        <p:nvSpPr>
          <p:cNvPr id="17" name="TextBox 2"/>
          <p:cNvSpPr txBox="1"/>
          <p:nvPr/>
        </p:nvSpPr>
        <p:spPr>
          <a:xfrm>
            <a:off x="93345" y="797560"/>
            <a:ext cx="2880360" cy="492784"/>
          </a:xfrm>
          <a:prstGeom prst="rect">
            <a:avLst/>
          </a:prstGeom>
          <a:solidFill>
            <a:srgbClr val="92D050"/>
          </a:solidFill>
          <a:ln w="9525">
            <a:noFill/>
          </a:ln>
        </p:spPr>
        <p:txBody>
          <a:bodyPr wrap="square" lIns="61299" tIns="30649" rIns="61299" bIns="30649" anchor="t">
            <a:spAutoFit/>
          </a:bodyPr>
          <a:lstStyle/>
          <a:p>
            <a:r>
              <a:rPr lang="zh-CN" altLang="en-US" sz="2800" dirty="0">
                <a:latin typeface="华文琥珀" panose="02010800040101010101" pitchFamily="2" charset="-122"/>
                <a:ea typeface="华文琥珀" panose="02010800040101010101" pitchFamily="2" charset="-122"/>
              </a:rPr>
              <a:t>邀请信各类原由</a:t>
            </a:r>
            <a:endParaRPr lang="zh-CN" altLang="en-US" sz="2800" dirty="0">
              <a:latin typeface="华文琥珀" panose="02010800040101010101" pitchFamily="2" charset="-122"/>
              <a:ea typeface="华文琥珀" panose="02010800040101010101" pitchFamily="2" charset="-122"/>
            </a:endParaRPr>
          </a:p>
        </p:txBody>
      </p:sp>
      <p:sp>
        <p:nvSpPr>
          <p:cNvPr id="18" name="TextBox 2"/>
          <p:cNvSpPr txBox="1"/>
          <p:nvPr/>
        </p:nvSpPr>
        <p:spPr>
          <a:xfrm>
            <a:off x="6049645" y="797560"/>
            <a:ext cx="3094990" cy="492784"/>
          </a:xfrm>
          <a:prstGeom prst="rect">
            <a:avLst/>
          </a:prstGeom>
          <a:solidFill>
            <a:srgbClr val="92D050"/>
          </a:solidFill>
          <a:ln w="9525">
            <a:noFill/>
          </a:ln>
        </p:spPr>
        <p:txBody>
          <a:bodyPr wrap="square" lIns="61299" tIns="30649" rIns="61299" bIns="30649" anchor="t">
            <a:spAutoFit/>
          </a:bodyPr>
          <a:lstStyle/>
          <a:p>
            <a:r>
              <a:rPr lang="zh-CN" altLang="en-US" sz="2800" dirty="0">
                <a:latin typeface="华文琥珀" panose="02010800040101010101" pitchFamily="2" charset="-122"/>
                <a:ea typeface="华文琥珀" panose="02010800040101010101" pitchFamily="2" charset="-122"/>
              </a:rPr>
              <a:t>常见邀请</a:t>
            </a:r>
            <a:r>
              <a:rPr lang="zh-CN" altLang="en-US" sz="2800" dirty="0">
                <a:latin typeface="华文琥珀" panose="02010800040101010101" pitchFamily="2" charset="-122"/>
                <a:ea typeface="华文琥珀" panose="02010800040101010101" pitchFamily="2" charset="-122"/>
                <a:sym typeface="+mn-ea"/>
              </a:rPr>
              <a:t>信要点</a:t>
            </a:r>
            <a:endParaRPr lang="zh-CN" altLang="en-US" sz="2800" dirty="0">
              <a:latin typeface="华文琥珀" panose="02010800040101010101" pitchFamily="2" charset="-122"/>
              <a:ea typeface="华文琥珀" panose="02010800040101010101" pitchFamily="2" charset="-122"/>
            </a:endParaRPr>
          </a:p>
        </p:txBody>
      </p:sp>
      <p:sp>
        <p:nvSpPr>
          <p:cNvPr id="19" name="文本框 4311"/>
          <p:cNvSpPr txBox="1"/>
          <p:nvPr/>
        </p:nvSpPr>
        <p:spPr>
          <a:xfrm>
            <a:off x="6388735" y="4131945"/>
            <a:ext cx="2527300" cy="521970"/>
          </a:xfrm>
          <a:prstGeom prst="rect">
            <a:avLst/>
          </a:prstGeom>
          <a:noFill/>
          <a:ln w="9525">
            <a:noFill/>
          </a:ln>
        </p:spPr>
        <p:txBody>
          <a:bodyPr wrap="square" lIns="92117" tIns="46058" rIns="92117" bIns="46058" anchor="t">
            <a:spAutoFit/>
          </a:bodyPr>
          <a:lstStyle/>
          <a:p>
            <a:r>
              <a:rPr lang="zh-CN" altLang="en-US" sz="2800" b="1" dirty="0">
                <a:latin typeface="Calibri" panose="020F0502020204030204" pitchFamily="34" charset="0"/>
                <a:ea typeface="微软雅黑" panose="020B0503020204020204" charset="-122"/>
              </a:rPr>
              <a:t>活动意义</a:t>
            </a:r>
            <a:endParaRPr lang="zh-CN" altLang="en-US" sz="2800" b="1" dirty="0">
              <a:latin typeface="Calibri" panose="020F0502020204030204" pitchFamily="34" charset="0"/>
              <a:ea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2000" fill="hold">
                                          <p:stCondLst>
                                            <p:cond delay="0"/>
                                          </p:stCondLst>
                                        </p:cTn>
                                        <p:tgtEl>
                                          <p:spTgt spid="17"/>
                                        </p:tgtEl>
                                        <p:attrNameLst>
                                          <p:attrName>style.visibility</p:attrName>
                                        </p:attrNameLst>
                                      </p:cBhvr>
                                      <p:to>
                                        <p:strVal val="visible"/>
                                      </p:to>
                                    </p:set>
                                    <p:animEffect transition="in" filter="blinds(horizontal)">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2000" fill="hold">
                                          <p:stCondLst>
                                            <p:cond delay="0"/>
                                          </p:stCondLst>
                                        </p:cTn>
                                        <p:tgtEl>
                                          <p:spTgt spid="18"/>
                                        </p:tgtEl>
                                        <p:attrNameLst>
                                          <p:attrName>style.visibility</p:attrName>
                                        </p:attrNameLst>
                                      </p:cBhvr>
                                      <p:to>
                                        <p:strVal val="visible"/>
                                      </p:to>
                                    </p:set>
                                    <p:animEffect transition="in" filter="blinds(horizontal)">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7" grpId="0"/>
      <p:bldP spid="8" grpId="0"/>
      <p:bldP spid="14" grpId="0"/>
      <p:bldP spid="16" grpId="0"/>
      <p:bldP spid="17" grpId="0" bldLvl="0" animBg="1"/>
      <p:bldP spid="18" grpId="0" bldLvl="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938" y="952500"/>
            <a:ext cx="811371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113" y="242888"/>
            <a:ext cx="276225" cy="27463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29" name="Oval 4"/>
          <p:cNvSpPr>
            <a:spLocks noChangeArrowheads="1"/>
          </p:cNvSpPr>
          <p:nvPr/>
        </p:nvSpPr>
        <p:spPr bwMode="auto">
          <a:xfrm>
            <a:off x="357158" y="1000114"/>
            <a:ext cx="914254" cy="914015"/>
          </a:xfrm>
          <a:prstGeom prst="ellipse">
            <a:avLst/>
          </a:prstGeom>
          <a:solidFill>
            <a:srgbClr val="00206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fontAlgn="auto">
              <a:spcBef>
                <a:spcPts val="0"/>
              </a:spcBef>
              <a:spcAft>
                <a:spcPts val="0"/>
              </a:spcAft>
              <a:defRPr/>
            </a:pPr>
            <a:endParaRPr lang="ko-KR" altLang="en-US">
              <a:solidFill>
                <a:schemeClr val="tx1">
                  <a:lumMod val="75000"/>
                  <a:lumOff val="25000"/>
                </a:schemeClr>
              </a:solidFill>
              <a:latin typeface="微软雅黑" panose="020B0503020204020204" charset="-122"/>
              <a:ea typeface="微软雅黑" panose="020B0503020204020204" charset="-122"/>
            </a:endParaRPr>
          </a:p>
        </p:txBody>
      </p:sp>
      <p:sp>
        <p:nvSpPr>
          <p:cNvPr id="33" name="Oval 4"/>
          <p:cNvSpPr>
            <a:spLocks noChangeArrowheads="1"/>
          </p:cNvSpPr>
          <p:nvPr/>
        </p:nvSpPr>
        <p:spPr bwMode="auto">
          <a:xfrm>
            <a:off x="357158" y="2428874"/>
            <a:ext cx="1303020" cy="1256030"/>
          </a:xfrm>
          <a:prstGeom prst="ellipse">
            <a:avLst/>
          </a:prstGeom>
          <a:solidFill>
            <a:srgbClr val="00206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fontAlgn="auto">
              <a:spcBef>
                <a:spcPts val="0"/>
              </a:spcBef>
              <a:spcAft>
                <a:spcPts val="0"/>
              </a:spcAft>
              <a:defRPr/>
            </a:pPr>
            <a:endParaRPr lang="ko-KR" altLang="en-US">
              <a:solidFill>
                <a:schemeClr val="tx1">
                  <a:lumMod val="75000"/>
                  <a:lumOff val="25000"/>
                </a:schemeClr>
              </a:solidFill>
              <a:latin typeface="微软雅黑" panose="020B0503020204020204" charset="-122"/>
              <a:ea typeface="微软雅黑" panose="020B0503020204020204" charset="-122"/>
            </a:endParaRPr>
          </a:p>
        </p:txBody>
      </p:sp>
      <p:sp>
        <p:nvSpPr>
          <p:cNvPr id="35" name="Oval 4"/>
          <p:cNvSpPr>
            <a:spLocks noChangeArrowheads="1"/>
          </p:cNvSpPr>
          <p:nvPr/>
        </p:nvSpPr>
        <p:spPr bwMode="auto">
          <a:xfrm>
            <a:off x="0" y="3472815"/>
            <a:ext cx="1524635" cy="1670685"/>
          </a:xfrm>
          <a:prstGeom prst="ellipse">
            <a:avLst/>
          </a:prstGeom>
          <a:solidFill>
            <a:srgbClr val="00206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fontAlgn="auto">
              <a:spcBef>
                <a:spcPts val="0"/>
              </a:spcBef>
              <a:spcAft>
                <a:spcPts val="0"/>
              </a:spcAft>
              <a:defRPr/>
            </a:pPr>
            <a:endParaRPr lang="ko-KR" altLang="en-US">
              <a:solidFill>
                <a:schemeClr val="tx1">
                  <a:lumMod val="75000"/>
                  <a:lumOff val="25000"/>
                </a:schemeClr>
              </a:solidFill>
              <a:latin typeface="微软雅黑" panose="020B0503020204020204" charset="-122"/>
              <a:ea typeface="微软雅黑" panose="020B0503020204020204" charset="-122"/>
            </a:endParaRPr>
          </a:p>
        </p:txBody>
      </p:sp>
      <p:sp>
        <p:nvSpPr>
          <p:cNvPr id="3" name="文本框 2"/>
          <p:cNvSpPr txBox="1">
            <a:spLocks noChangeArrowheads="1"/>
          </p:cNvSpPr>
          <p:nvPr/>
        </p:nvSpPr>
        <p:spPr bwMode="auto">
          <a:xfrm>
            <a:off x="1285875" y="1000125"/>
            <a:ext cx="7787640" cy="1198880"/>
          </a:xfrm>
          <a:prstGeom prst="rect">
            <a:avLst/>
          </a:prstGeom>
          <a:noFill/>
          <a:ln w="9525">
            <a:noFill/>
            <a:miter lim="800000"/>
          </a:ln>
        </p:spPr>
        <p:txBody>
          <a:bodyPr wrap="square">
            <a:spAutoFit/>
          </a:bodyPr>
          <a:lstStyle/>
          <a:p>
            <a:r>
              <a:rPr lang="zh-CN" altLang="en-US" sz="2400" b="1" dirty="0" smtClean="0">
                <a:latin typeface="微软雅黑" panose="020B0503020204020204" charset="-122"/>
                <a:ea typeface="微软雅黑" panose="020B0503020204020204" charset="-122"/>
                <a:cs typeface="微软雅黑" panose="020B0503020204020204" charset="-122"/>
              </a:rPr>
              <a:t>剪纸：   </a:t>
            </a:r>
            <a:r>
              <a:rPr lang="en-US" sz="2400" b="1" dirty="0" smtClean="0">
                <a:latin typeface="Times New Roman" panose="02020603050405020304" pitchFamily="18" charset="0"/>
                <a:ea typeface="微软雅黑" panose="020B0503020204020204" charset="-122"/>
                <a:cs typeface="Times New Roman" panose="02020603050405020304" pitchFamily="18" charset="0"/>
              </a:rPr>
              <a:t>Paper Cutting</a:t>
            </a:r>
            <a:r>
              <a:rPr lang="en-US" sz="2400" b="1" dirty="0" smtClean="0">
                <a:latin typeface="微软雅黑" panose="020B0503020204020204" charset="-122"/>
                <a:ea typeface="微软雅黑" panose="020B0503020204020204" charset="-122"/>
                <a:cs typeface="微软雅黑" panose="020B0503020204020204" charset="-122"/>
              </a:rPr>
              <a:t>         </a:t>
            </a:r>
            <a:r>
              <a:rPr lang="zh-CN" altLang="en-US" sz="2400" b="1" dirty="0" smtClean="0">
                <a:latin typeface="微软雅黑" panose="020B0503020204020204" charset="-122"/>
                <a:ea typeface="微软雅黑" panose="020B0503020204020204" charset="-122"/>
                <a:cs typeface="微软雅黑" panose="020B0503020204020204" charset="-122"/>
              </a:rPr>
              <a:t>贴对联：</a:t>
            </a:r>
            <a:r>
              <a:rPr lang="en-US" sz="2400" b="1" dirty="0" smtClean="0">
                <a:latin typeface="微软雅黑" panose="020B0503020204020204" charset="-122"/>
                <a:ea typeface="微软雅黑" panose="020B0503020204020204" charset="-122"/>
                <a:cs typeface="微软雅黑" panose="020B0503020204020204" charset="-122"/>
              </a:rPr>
              <a:t> </a:t>
            </a:r>
            <a:r>
              <a:rPr lang="en-US" sz="2400" b="1" dirty="0" smtClean="0">
                <a:latin typeface="Times New Roman" panose="02020603050405020304" pitchFamily="18" charset="0"/>
                <a:ea typeface="微软雅黑" panose="020B0503020204020204" charset="-122"/>
                <a:cs typeface="Times New Roman" panose="02020603050405020304" pitchFamily="18" charset="0"/>
              </a:rPr>
              <a:t>paste the couplet</a:t>
            </a:r>
            <a:r>
              <a:rPr lang="en-US" sz="2400" b="1" dirty="0" smtClean="0">
                <a:latin typeface="微软雅黑" panose="020B0503020204020204" charset="-122"/>
                <a:ea typeface="微软雅黑" panose="020B0503020204020204" charset="-122"/>
                <a:cs typeface="微软雅黑" panose="020B0503020204020204" charset="-122"/>
              </a:rPr>
              <a:t>  </a:t>
            </a:r>
            <a:endParaRPr lang="en-US" sz="2400" b="1" dirty="0" smtClean="0">
              <a:latin typeface="微软雅黑" panose="020B0503020204020204" charset="-122"/>
              <a:ea typeface="微软雅黑" panose="020B0503020204020204" charset="-122"/>
              <a:cs typeface="微软雅黑" panose="020B0503020204020204" charset="-122"/>
            </a:endParaRPr>
          </a:p>
          <a:p>
            <a:r>
              <a:rPr lang="zh-CN" altLang="en-US" sz="2400" b="1" dirty="0" smtClean="0">
                <a:latin typeface="微软雅黑" panose="020B0503020204020204" charset="-122"/>
                <a:ea typeface="微软雅黑" panose="020B0503020204020204" charset="-122"/>
                <a:cs typeface="微软雅黑" panose="020B0503020204020204" charset="-122"/>
              </a:rPr>
              <a:t>压岁钱：</a:t>
            </a:r>
            <a:r>
              <a:rPr lang="en-US" sz="2400" b="1" dirty="0" smtClean="0">
                <a:latin typeface="Times New Roman" panose="02020603050405020304" pitchFamily="18" charset="0"/>
                <a:ea typeface="微软雅黑" panose="020B0503020204020204" charset="-122"/>
                <a:cs typeface="Times New Roman" panose="02020603050405020304" pitchFamily="18" charset="0"/>
              </a:rPr>
              <a:t>give lucky money to children</a:t>
            </a:r>
            <a:endParaRPr lang="en-US" sz="2400" b="1" dirty="0" smtClean="0">
              <a:latin typeface="微软雅黑" panose="020B0503020204020204" charset="-122"/>
              <a:ea typeface="微软雅黑" panose="020B0503020204020204" charset="-122"/>
              <a:cs typeface="微软雅黑" panose="020B0503020204020204" charset="-122"/>
            </a:endParaRPr>
          </a:p>
          <a:p>
            <a:r>
              <a:rPr lang="zh-CN" altLang="en-US" sz="2400" b="1" dirty="0" smtClean="0">
                <a:latin typeface="微软雅黑" panose="020B0503020204020204" charset="-122"/>
                <a:ea typeface="微软雅黑" panose="020B0503020204020204" charset="-122"/>
                <a:cs typeface="微软雅黑" panose="020B0503020204020204" charset="-122"/>
              </a:rPr>
              <a:t>拜年：</a:t>
            </a:r>
            <a:r>
              <a:rPr lang="en-US" sz="2400" b="1" dirty="0" smtClean="0">
                <a:latin typeface="微软雅黑" panose="020B0503020204020204" charset="-122"/>
                <a:ea typeface="微软雅黑" panose="020B0503020204020204" charset="-122"/>
                <a:cs typeface="微软雅黑" panose="020B0503020204020204" charset="-122"/>
              </a:rPr>
              <a:t>   </a:t>
            </a:r>
            <a:r>
              <a:rPr lang="en-US" sz="2400" b="1" dirty="0" smtClean="0">
                <a:latin typeface="Times New Roman" panose="02020603050405020304" pitchFamily="18" charset="0"/>
                <a:ea typeface="微软雅黑" panose="020B0503020204020204" charset="-122"/>
                <a:cs typeface="Times New Roman" panose="02020603050405020304" pitchFamily="18" charset="0"/>
              </a:rPr>
              <a:t>pay a New Year call/ visit</a:t>
            </a:r>
            <a:endParaRPr lang="en-US" altLang="zh-CN" sz="2400" b="1" dirty="0" smtClean="0">
              <a:latin typeface="Times New Roman" panose="02020603050405020304" pitchFamily="18" charset="0"/>
              <a:ea typeface="微软雅黑" panose="020B0503020204020204" charset="-122"/>
              <a:cs typeface="Times New Roman" panose="02020603050405020304" pitchFamily="18" charset="0"/>
            </a:endParaRPr>
          </a:p>
        </p:txBody>
      </p:sp>
      <p:sp>
        <p:nvSpPr>
          <p:cNvPr id="5" name="文本框 4"/>
          <p:cNvSpPr txBox="1">
            <a:spLocks noChangeArrowheads="1"/>
          </p:cNvSpPr>
          <p:nvPr/>
        </p:nvSpPr>
        <p:spPr bwMode="auto">
          <a:xfrm>
            <a:off x="1724323" y="2506662"/>
            <a:ext cx="7072362" cy="829945"/>
          </a:xfrm>
          <a:prstGeom prst="rect">
            <a:avLst/>
          </a:prstGeom>
          <a:noFill/>
          <a:ln w="9525">
            <a:noFill/>
            <a:miter lim="800000"/>
          </a:ln>
        </p:spPr>
        <p:txBody>
          <a:bodyPr wrap="square">
            <a:spAutoFit/>
          </a:bodyPr>
          <a:lstStyle/>
          <a:p>
            <a:r>
              <a:rPr lang="zh-CN" altLang="en-US" sz="2400" b="1" dirty="0" smtClean="0">
                <a:latin typeface="微软雅黑" panose="020B0503020204020204" charset="-122"/>
                <a:ea typeface="微软雅黑" panose="020B0503020204020204" charset="-122"/>
                <a:cs typeface="Arial" panose="020B0604020202020204" pitchFamily="34" charset="0"/>
              </a:rPr>
              <a:t>家庭盛宴</a:t>
            </a:r>
            <a:r>
              <a:rPr lang="zh-CN" altLang="en-US" sz="2400" b="1" dirty="0" smtClean="0">
                <a:cs typeface="Arial" panose="020B0604020202020204" pitchFamily="34" charset="0"/>
              </a:rPr>
              <a:t>：</a:t>
            </a:r>
            <a:r>
              <a:rPr lang="en-US" altLang="zh-CN" sz="2400" b="1" dirty="0" smtClean="0">
                <a:latin typeface="Times New Roman" panose="02020603050405020304" pitchFamily="18" charset="0"/>
                <a:cs typeface="Times New Roman" panose="02020603050405020304" pitchFamily="18" charset="0"/>
              </a:rPr>
              <a:t>the family banquet/ feast</a:t>
            </a:r>
            <a:endParaRPr lang="en-US" altLang="zh-CN" sz="2400" b="1" dirty="0" smtClean="0">
              <a:latin typeface="Times New Roman" panose="02020603050405020304" pitchFamily="18" charset="0"/>
              <a:cs typeface="Times New Roman" panose="02020603050405020304" pitchFamily="18" charset="0"/>
            </a:endParaRPr>
          </a:p>
          <a:p>
            <a:r>
              <a:rPr lang="zh-CN" altLang="en-US" sz="2400" b="1" dirty="0" smtClean="0">
                <a:latin typeface="微软雅黑" panose="020B0503020204020204" charset="-122"/>
                <a:ea typeface="微软雅黑" panose="020B0503020204020204" charset="-122"/>
              </a:rPr>
              <a:t>火锅</a:t>
            </a:r>
            <a:r>
              <a:rPr lang="zh-CN" altLang="en-US" sz="2400" b="1" dirty="0" smtClean="0"/>
              <a:t>：</a:t>
            </a:r>
            <a:r>
              <a:rPr lang="en-US" sz="2400" b="1" dirty="0" smtClean="0">
                <a:latin typeface="Times New Roman" panose="02020603050405020304" pitchFamily="18" charset="0"/>
                <a:cs typeface="Times New Roman" panose="02020603050405020304" pitchFamily="18" charset="0"/>
              </a:rPr>
              <a:t>Hot Pot</a:t>
            </a:r>
            <a:r>
              <a:rPr lang="en-US" sz="2400" b="1" dirty="0" smtClean="0"/>
              <a:t>    </a:t>
            </a:r>
            <a:r>
              <a:rPr lang="zh-CN" altLang="en-US" sz="2400" b="1" dirty="0" smtClean="0">
                <a:latin typeface="微软雅黑" panose="020B0503020204020204" charset="-122"/>
                <a:ea typeface="微软雅黑" panose="020B0503020204020204" charset="-122"/>
              </a:rPr>
              <a:t>北京烤鸭</a:t>
            </a:r>
            <a:r>
              <a:rPr lang="zh-CN" altLang="en-US" sz="2400" b="1" dirty="0" smtClean="0"/>
              <a:t> </a:t>
            </a:r>
            <a:r>
              <a:rPr lang="en-US" altLang="zh-CN" sz="2400" b="1" dirty="0" smtClean="0"/>
              <a:t>: </a:t>
            </a:r>
            <a:r>
              <a:rPr lang="en-US" sz="2400" b="1" dirty="0" smtClean="0">
                <a:latin typeface="Times New Roman" panose="02020603050405020304" pitchFamily="18" charset="0"/>
                <a:cs typeface="Times New Roman" panose="02020603050405020304" pitchFamily="18" charset="0"/>
              </a:rPr>
              <a:t>Beijing Roast Duck</a:t>
            </a:r>
            <a:endParaRPr lang="en-US" altLang="zh-CN" sz="2400" b="1" dirty="0" smtClean="0">
              <a:latin typeface="Times New Roman" panose="02020603050405020304" pitchFamily="18" charset="0"/>
              <a:cs typeface="Times New Roman" panose="02020603050405020304" pitchFamily="18" charset="0"/>
            </a:endParaRPr>
          </a:p>
        </p:txBody>
      </p:sp>
      <p:sp>
        <p:nvSpPr>
          <p:cNvPr id="26644" name="文本框 5"/>
          <p:cNvSpPr txBox="1">
            <a:spLocks noChangeArrowheads="1"/>
          </p:cNvSpPr>
          <p:nvPr/>
        </p:nvSpPr>
        <p:spPr bwMode="auto">
          <a:xfrm>
            <a:off x="1724025" y="3643320"/>
            <a:ext cx="6777065" cy="1198880"/>
          </a:xfrm>
          <a:prstGeom prst="rect">
            <a:avLst/>
          </a:prstGeom>
          <a:noFill/>
          <a:ln w="9525">
            <a:noFill/>
            <a:miter lim="800000"/>
          </a:ln>
        </p:spPr>
        <p:txBody>
          <a:bodyPr wrap="square">
            <a:spAutoFit/>
          </a:bodyPr>
          <a:lstStyle/>
          <a:p>
            <a:pPr>
              <a:lnSpc>
                <a:spcPct val="100000"/>
              </a:lnSpc>
            </a:pPr>
            <a:r>
              <a:rPr lang="zh-CN" altLang="en-US" sz="2400" b="1" dirty="0" smtClean="0">
                <a:latin typeface="微软雅黑" panose="020B0503020204020204" charset="-122"/>
                <a:ea typeface="微软雅黑" panose="020B0503020204020204" charset="-122"/>
              </a:rPr>
              <a:t>越剧</a:t>
            </a:r>
            <a:r>
              <a:rPr lang="zh-CN" altLang="en-US" sz="2400" b="1" dirty="0" smtClean="0"/>
              <a:t>：</a:t>
            </a:r>
            <a:r>
              <a:rPr lang="en-US" sz="2400" b="1" dirty="0" err="1" smtClean="0">
                <a:latin typeface="Times New Roman" panose="02020603050405020304" pitchFamily="18" charset="0"/>
                <a:cs typeface="Times New Roman" panose="02020603050405020304" pitchFamily="18" charset="0"/>
              </a:rPr>
              <a:t>Yue</a:t>
            </a:r>
            <a:r>
              <a:rPr lang="en-US" sz="2400" b="1" dirty="0" smtClean="0">
                <a:latin typeface="Times New Roman" panose="02020603050405020304" pitchFamily="18" charset="0"/>
                <a:cs typeface="Times New Roman" panose="02020603050405020304" pitchFamily="18" charset="0"/>
              </a:rPr>
              <a:t> Opera</a:t>
            </a:r>
            <a:endParaRPr lang="en-US" sz="2400" b="1" dirty="0" smtClean="0">
              <a:latin typeface="Times New Roman" panose="02020603050405020304" pitchFamily="18" charset="0"/>
              <a:cs typeface="Times New Roman" panose="02020603050405020304" pitchFamily="18" charset="0"/>
            </a:endParaRPr>
          </a:p>
          <a:p>
            <a:pPr>
              <a:lnSpc>
                <a:spcPct val="100000"/>
              </a:lnSpc>
            </a:pPr>
            <a:r>
              <a:rPr lang="zh-CN" altLang="en-US" sz="2400" b="1" dirty="0" smtClean="0">
                <a:latin typeface="微软雅黑" panose="020B0503020204020204" charset="-122"/>
                <a:ea typeface="微软雅黑" panose="020B0503020204020204" charset="-122"/>
              </a:rPr>
              <a:t>品尝地方风味小吃</a:t>
            </a:r>
            <a:r>
              <a:rPr lang="zh-CN" altLang="en-US" sz="2400" b="1" dirty="0" smtClean="0"/>
              <a:t>：</a:t>
            </a:r>
            <a:r>
              <a:rPr lang="en-US" altLang="zh-CN" sz="2400" b="1" dirty="0" smtClean="0">
                <a:latin typeface="Times New Roman" panose="02020603050405020304" pitchFamily="18" charset="0"/>
                <a:cs typeface="Times New Roman" panose="02020603050405020304" pitchFamily="18" charset="0"/>
              </a:rPr>
              <a:t>taste local flavor snacks</a:t>
            </a:r>
            <a:endParaRPr lang="en-US" altLang="zh-CN" sz="2400" b="1" dirty="0" smtClean="0">
              <a:latin typeface="Times New Roman" panose="02020603050405020304" pitchFamily="18" charset="0"/>
              <a:cs typeface="Times New Roman" panose="02020603050405020304" pitchFamily="18" charset="0"/>
            </a:endParaRPr>
          </a:p>
          <a:p>
            <a:pPr>
              <a:lnSpc>
                <a:spcPct val="100000"/>
              </a:lnSpc>
            </a:pPr>
            <a:r>
              <a:rPr lang="zh-CN" altLang="en-US" sz="2400" b="1" dirty="0" smtClean="0">
                <a:latin typeface="微软雅黑" panose="020B0503020204020204" charset="-122"/>
                <a:ea typeface="微软雅黑" panose="020B0503020204020204" charset="-122"/>
              </a:rPr>
              <a:t>欣赏</a:t>
            </a:r>
            <a:r>
              <a:rPr lang="zh-CN" altLang="en-US" sz="2400" b="1" smtClean="0">
                <a:latin typeface="微软雅黑" panose="020B0503020204020204" charset="-122"/>
                <a:ea typeface="微软雅黑" panose="020B0503020204020204" charset="-122"/>
              </a:rPr>
              <a:t>民间工艺</a:t>
            </a:r>
            <a:r>
              <a:rPr lang="zh-CN" altLang="en-US" sz="2400" b="1" smtClean="0"/>
              <a:t>：</a:t>
            </a:r>
            <a:r>
              <a:rPr lang="en-US" altLang="zh-CN" sz="2400" b="1" smtClean="0">
                <a:latin typeface="Times New Roman" panose="02020603050405020304" pitchFamily="18" charset="0"/>
                <a:cs typeface="Times New Roman" panose="02020603050405020304" pitchFamily="18" charset="0"/>
              </a:rPr>
              <a:t>appreciate </a:t>
            </a:r>
            <a:r>
              <a:rPr lang="en-US" altLang="zh-CN" sz="2400" b="1" dirty="0" smtClean="0">
                <a:latin typeface="Times New Roman" panose="02020603050405020304" pitchFamily="18" charset="0"/>
                <a:cs typeface="Times New Roman" panose="02020603050405020304" pitchFamily="18" charset="0"/>
              </a:rPr>
              <a:t>folk arts and crafts</a:t>
            </a:r>
            <a:endParaRPr lang="en-US" sz="2400" b="1" dirty="0" smtClean="0">
              <a:latin typeface="Times New Roman" panose="02020603050405020304" pitchFamily="18" charset="0"/>
              <a:cs typeface="Times New Roman" panose="02020603050405020304" pitchFamily="18" charset="0"/>
            </a:endParaRPr>
          </a:p>
        </p:txBody>
      </p:sp>
      <p:sp>
        <p:nvSpPr>
          <p:cNvPr id="11" name="TextBox 10"/>
          <p:cNvSpPr txBox="1"/>
          <p:nvPr/>
        </p:nvSpPr>
        <p:spPr>
          <a:xfrm>
            <a:off x="1079793" y="367967"/>
            <a:ext cx="2286016" cy="583565"/>
          </a:xfrm>
          <a:prstGeom prst="rect">
            <a:avLst/>
          </a:prstGeom>
          <a:noFill/>
        </p:spPr>
        <p:txBody>
          <a:bodyPr wrap="square" rtlCol="0">
            <a:spAutoFit/>
          </a:bodyPr>
          <a:lstStyle/>
          <a:p>
            <a:r>
              <a:rPr lang="zh-CN" altLang="en-US" sz="3200" b="1" dirty="0" smtClean="0">
                <a:solidFill>
                  <a:srgbClr val="003366"/>
                </a:solidFill>
                <a:latin typeface="微软雅黑" panose="020B0503020204020204" charset="-122"/>
                <a:ea typeface="微软雅黑" panose="020B0503020204020204" charset="-122"/>
              </a:rPr>
              <a:t>语言积累</a:t>
            </a:r>
            <a:endParaRPr lang="zh-CN" altLang="en-US" sz="3200" b="1" dirty="0" smtClean="0">
              <a:solidFill>
                <a:srgbClr val="003366"/>
              </a:solidFill>
              <a:latin typeface="微软雅黑" panose="020B0503020204020204" charset="-122"/>
              <a:ea typeface="微软雅黑" panose="020B0503020204020204" charset="-122"/>
            </a:endParaRPr>
          </a:p>
        </p:txBody>
      </p:sp>
      <p:sp>
        <p:nvSpPr>
          <p:cNvPr id="12" name="TextBox 11"/>
          <p:cNvSpPr txBox="1"/>
          <p:nvPr/>
        </p:nvSpPr>
        <p:spPr>
          <a:xfrm>
            <a:off x="428596" y="1214428"/>
            <a:ext cx="928694" cy="460375"/>
          </a:xfrm>
          <a:prstGeom prst="rect">
            <a:avLst/>
          </a:prstGeom>
          <a:noFill/>
        </p:spPr>
        <p:txBody>
          <a:bodyPr wrap="square" rtlCol="0">
            <a:spAutoFit/>
          </a:bodyPr>
          <a:lstStyle/>
          <a:p>
            <a:r>
              <a:rPr lang="zh-CN" altLang="en-US" sz="2400" b="1" dirty="0" smtClean="0">
                <a:solidFill>
                  <a:schemeClr val="bg1"/>
                </a:solidFill>
                <a:latin typeface="微软雅黑" panose="020B0503020204020204" charset="-122"/>
                <a:ea typeface="微软雅黑" panose="020B0503020204020204" charset="-122"/>
              </a:rPr>
              <a:t>风俗</a:t>
            </a:r>
            <a:endParaRPr lang="zh-CN" altLang="en-US" sz="2400" b="1" dirty="0" smtClean="0">
              <a:solidFill>
                <a:schemeClr val="bg1"/>
              </a:solidFill>
              <a:latin typeface="微软雅黑" panose="020B0503020204020204" charset="-122"/>
              <a:ea typeface="微软雅黑" panose="020B0503020204020204" charset="-122"/>
            </a:endParaRPr>
          </a:p>
        </p:txBody>
      </p:sp>
      <p:sp>
        <p:nvSpPr>
          <p:cNvPr id="13" name="TextBox 12"/>
          <p:cNvSpPr txBox="1"/>
          <p:nvPr/>
        </p:nvSpPr>
        <p:spPr>
          <a:xfrm>
            <a:off x="651800" y="2702879"/>
            <a:ext cx="714380" cy="706755"/>
          </a:xfrm>
          <a:prstGeom prst="rect">
            <a:avLst/>
          </a:prstGeom>
          <a:noFill/>
        </p:spPr>
        <p:txBody>
          <a:bodyPr wrap="square" rtlCol="0">
            <a:spAutoFit/>
          </a:bodyPr>
          <a:lstStyle/>
          <a:p>
            <a:r>
              <a:rPr lang="zh-CN" altLang="en-US" sz="4000" b="1" dirty="0" smtClean="0">
                <a:solidFill>
                  <a:schemeClr val="bg1"/>
                </a:solidFill>
                <a:latin typeface="微软雅黑" panose="020B0503020204020204" charset="-122"/>
                <a:ea typeface="微软雅黑" panose="020B0503020204020204" charset="-122"/>
              </a:rPr>
              <a:t>吃</a:t>
            </a:r>
            <a:endParaRPr lang="zh-CN" altLang="en-US" sz="4000" b="1" dirty="0" smtClean="0">
              <a:solidFill>
                <a:schemeClr val="bg1"/>
              </a:solidFill>
              <a:latin typeface="微软雅黑" panose="020B0503020204020204" charset="-122"/>
              <a:ea typeface="微软雅黑" panose="020B0503020204020204" charset="-122"/>
            </a:endParaRPr>
          </a:p>
        </p:txBody>
      </p:sp>
      <p:sp>
        <p:nvSpPr>
          <p:cNvPr id="14" name="TextBox 13"/>
          <p:cNvSpPr txBox="1"/>
          <p:nvPr/>
        </p:nvSpPr>
        <p:spPr>
          <a:xfrm>
            <a:off x="357158" y="3954472"/>
            <a:ext cx="928694" cy="706755"/>
          </a:xfrm>
          <a:prstGeom prst="rect">
            <a:avLst/>
          </a:prstGeom>
          <a:noFill/>
        </p:spPr>
        <p:txBody>
          <a:bodyPr wrap="square" rtlCol="0">
            <a:spAutoFit/>
          </a:bodyPr>
          <a:lstStyle/>
          <a:p>
            <a:r>
              <a:rPr lang="zh-CN" altLang="en-US" sz="4000" b="1" dirty="0" smtClean="0">
                <a:solidFill>
                  <a:schemeClr val="bg1"/>
                </a:solidFill>
                <a:latin typeface="微软雅黑" panose="020B0503020204020204" charset="-122"/>
                <a:ea typeface="微软雅黑" panose="020B0503020204020204" charset="-122"/>
              </a:rPr>
              <a:t>玩</a:t>
            </a:r>
            <a:endParaRPr lang="zh-CN" altLang="en-US" sz="4000" b="1" dirty="0" smtClean="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3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par>
                                <p:cTn id="17" presetID="1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40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ppt_x"/>
                                          </p:val>
                                        </p:tav>
                                        <p:tav tm="100000">
                                          <p:val>
                                            <p:strVal val="#ppt_x"/>
                                          </p:val>
                                        </p:tav>
                                      </p:tavLst>
                                    </p:anim>
                                    <p:anim calcmode="lin" valueType="num">
                                      <p:cBhvr additive="base">
                                        <p:cTn id="26" dur="500" fill="hold"/>
                                        <p:tgtEl>
                                          <p:spTgt spid="33"/>
                                        </p:tgtEl>
                                        <p:attrNameLst>
                                          <p:attrName>ppt_y</p:attrName>
                                        </p:attrNameLst>
                                      </p:cBhvr>
                                      <p:tavLst>
                                        <p:tav tm="0">
                                          <p:val>
                                            <p:strVal val="0-#ppt_h/2"/>
                                          </p:val>
                                        </p:tav>
                                        <p:tav tm="100000">
                                          <p:val>
                                            <p:strVal val="#ppt_y"/>
                                          </p:val>
                                        </p:tav>
                                      </p:tavLst>
                                    </p:anim>
                                  </p:childTnLst>
                                </p:cTn>
                              </p:par>
                              <p:par>
                                <p:cTn id="27" presetID="1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ppt_y</p:attrName>
                                        </p:attrNameLst>
                                      </p:cBhvr>
                                      <p:tavLst>
                                        <p:tav tm="0">
                                          <p:val>
                                            <p:strVal val="#ppt_y+#ppt_h*1.125000"/>
                                          </p:val>
                                        </p:tav>
                                        <p:tav tm="100000">
                                          <p:val>
                                            <p:strVal val="#ppt_y"/>
                                          </p:val>
                                        </p:tav>
                                      </p:tavLst>
                                    </p:anim>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6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0-#ppt_h/2"/>
                                          </p:val>
                                        </p:tav>
                                        <p:tav tm="100000">
                                          <p:val>
                                            <p:strVal val="#ppt_y"/>
                                          </p:val>
                                        </p:tav>
                                      </p:tavLst>
                                    </p:anim>
                                  </p:childTnLst>
                                </p:cTn>
                              </p:par>
                              <p:par>
                                <p:cTn id="37" presetID="12" presetClass="entr" presetSubtype="4" fill="hold" grpId="0" nodeType="withEffect">
                                  <p:stCondLst>
                                    <p:cond delay="0"/>
                                  </p:stCondLst>
                                  <p:childTnLst>
                                    <p:set>
                                      <p:cBhvr>
                                        <p:cTn id="38" dur="1" fill="hold">
                                          <p:stCondLst>
                                            <p:cond delay="0"/>
                                          </p:stCondLst>
                                        </p:cTn>
                                        <p:tgtEl>
                                          <p:spTgt spid="26644"/>
                                        </p:tgtEl>
                                        <p:attrNameLst>
                                          <p:attrName>style.visibility</p:attrName>
                                        </p:attrNameLst>
                                      </p:cBhvr>
                                      <p:to>
                                        <p:strVal val="visible"/>
                                      </p:to>
                                    </p:set>
                                    <p:anim calcmode="lin" valueType="num">
                                      <p:cBhvr additive="base">
                                        <p:cTn id="39" dur="500"/>
                                        <p:tgtEl>
                                          <p:spTgt spid="26644"/>
                                        </p:tgtEl>
                                        <p:attrNameLst>
                                          <p:attrName>ppt_y</p:attrName>
                                        </p:attrNameLst>
                                      </p:cBhvr>
                                      <p:tavLst>
                                        <p:tav tm="0">
                                          <p:val>
                                            <p:strVal val="#ppt_y+#ppt_h*1.125000"/>
                                          </p:val>
                                        </p:tav>
                                        <p:tav tm="100000">
                                          <p:val>
                                            <p:strVal val="#ppt_y"/>
                                          </p:val>
                                        </p:tav>
                                      </p:tavLst>
                                    </p:anim>
                                    <p:animEffect transition="in" filter="wipe(up)">
                                      <p:cBhvr>
                                        <p:cTn id="40" dur="500"/>
                                        <p:tgtEl>
                                          <p:spTgt spid="26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3" grpId="0"/>
      <p:bldP spid="5" grpId="0"/>
      <p:bldP spid="266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23"/>
          <p:cNvCxnSpPr/>
          <p:nvPr/>
        </p:nvCxnSpPr>
        <p:spPr>
          <a:xfrm>
            <a:off x="515938" y="952500"/>
            <a:ext cx="8113712"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46113" y="242888"/>
            <a:ext cx="276225" cy="27463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ea typeface="微软雅黑" panose="020B0503020204020204" charset="-122"/>
            </a:endParaRPr>
          </a:p>
        </p:txBody>
      </p:sp>
      <p:sp>
        <p:nvSpPr>
          <p:cNvPr id="29" name="Oval 4"/>
          <p:cNvSpPr>
            <a:spLocks noChangeArrowheads="1"/>
          </p:cNvSpPr>
          <p:nvPr/>
        </p:nvSpPr>
        <p:spPr bwMode="auto">
          <a:xfrm>
            <a:off x="357158" y="1000114"/>
            <a:ext cx="914254" cy="914015"/>
          </a:xfrm>
          <a:prstGeom prst="ellipse">
            <a:avLst/>
          </a:prstGeom>
          <a:solidFill>
            <a:srgbClr val="002060"/>
          </a:solidFill>
          <a:ln w="38100">
            <a:gradFill flip="none" rotWithShape="1">
              <a:gsLst>
                <a:gs pos="100000">
                  <a:srgbClr val="E0E0E0"/>
                </a:gs>
                <a:gs pos="0">
                  <a:schemeClr val="bg1"/>
                </a:gs>
              </a:gsLst>
              <a:lin ang="0" scaled="0"/>
              <a:tileRect/>
            </a:gradFill>
          </a:ln>
          <a:effectLst>
            <a:outerShdw blurRad="368300" dist="368300" dir="2700000" algn="tr" rotWithShape="0">
              <a:prstClr val="black">
                <a:alpha val="20000"/>
              </a:prstClr>
            </a:outerShdw>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algn="ctr" fontAlgn="auto">
              <a:spcBef>
                <a:spcPts val="0"/>
              </a:spcBef>
              <a:spcAft>
                <a:spcPts val="0"/>
              </a:spcAft>
              <a:defRPr/>
            </a:pPr>
            <a:endParaRPr lang="ko-KR" altLang="en-US">
              <a:solidFill>
                <a:schemeClr val="tx1">
                  <a:lumMod val="75000"/>
                  <a:lumOff val="25000"/>
                </a:schemeClr>
              </a:solidFill>
              <a:latin typeface="微软雅黑" panose="020B0503020204020204" charset="-122"/>
              <a:ea typeface="微软雅黑" panose="020B0503020204020204" charset="-122"/>
            </a:endParaRPr>
          </a:p>
        </p:txBody>
      </p:sp>
      <p:sp>
        <p:nvSpPr>
          <p:cNvPr id="11" name="TextBox 10"/>
          <p:cNvSpPr txBox="1"/>
          <p:nvPr/>
        </p:nvSpPr>
        <p:spPr>
          <a:xfrm>
            <a:off x="1215390" y="243205"/>
            <a:ext cx="1930400" cy="583565"/>
          </a:xfrm>
          <a:prstGeom prst="rect">
            <a:avLst/>
          </a:prstGeom>
          <a:noFill/>
        </p:spPr>
        <p:txBody>
          <a:bodyPr wrap="square" rtlCol="0">
            <a:spAutoFit/>
          </a:bodyPr>
          <a:lstStyle/>
          <a:p>
            <a:r>
              <a:rPr lang="zh-CN" altLang="en-US" sz="3200" b="1" dirty="0" smtClean="0">
                <a:solidFill>
                  <a:srgbClr val="003366"/>
                </a:solidFill>
                <a:latin typeface="微软雅黑" panose="020B0503020204020204" charset="-122"/>
                <a:ea typeface="微软雅黑" panose="020B0503020204020204" charset="-122"/>
              </a:rPr>
              <a:t>语言积累</a:t>
            </a:r>
            <a:endParaRPr lang="zh-CN" altLang="en-US" sz="3200" b="1" dirty="0" smtClean="0">
              <a:solidFill>
                <a:srgbClr val="003366"/>
              </a:solidFill>
              <a:latin typeface="微软雅黑" panose="020B0503020204020204" charset="-122"/>
              <a:ea typeface="微软雅黑" panose="020B0503020204020204" charset="-122"/>
            </a:endParaRPr>
          </a:p>
        </p:txBody>
      </p:sp>
      <p:sp>
        <p:nvSpPr>
          <p:cNvPr id="14" name="TextBox 13"/>
          <p:cNvSpPr txBox="1"/>
          <p:nvPr/>
        </p:nvSpPr>
        <p:spPr>
          <a:xfrm>
            <a:off x="357158" y="1142990"/>
            <a:ext cx="928694" cy="521970"/>
          </a:xfrm>
          <a:prstGeom prst="rect">
            <a:avLst/>
          </a:prstGeom>
          <a:noFill/>
        </p:spPr>
        <p:txBody>
          <a:bodyPr wrap="square" rtlCol="0">
            <a:spAutoFit/>
          </a:bodyPr>
          <a:lstStyle/>
          <a:p>
            <a:r>
              <a:rPr lang="zh-CN" altLang="en-US" sz="2800" b="1" dirty="0" smtClean="0">
                <a:solidFill>
                  <a:schemeClr val="bg1"/>
                </a:solidFill>
                <a:latin typeface="微软雅黑" panose="020B0503020204020204" charset="-122"/>
                <a:ea typeface="微软雅黑" panose="020B0503020204020204" charset="-122"/>
              </a:rPr>
              <a:t>教材</a:t>
            </a:r>
            <a:endParaRPr lang="zh-CN" altLang="en-US" sz="2800" b="1" dirty="0" smtClean="0">
              <a:solidFill>
                <a:schemeClr val="bg1"/>
              </a:solidFill>
              <a:latin typeface="微软雅黑" panose="020B0503020204020204" charset="-122"/>
              <a:ea typeface="微软雅黑" panose="020B0503020204020204" charset="-122"/>
            </a:endParaRPr>
          </a:p>
        </p:txBody>
      </p:sp>
      <p:sp>
        <p:nvSpPr>
          <p:cNvPr id="15" name="TextBox 14"/>
          <p:cNvSpPr txBox="1"/>
          <p:nvPr/>
        </p:nvSpPr>
        <p:spPr>
          <a:xfrm>
            <a:off x="1271247" y="952321"/>
            <a:ext cx="7715304" cy="4030980"/>
          </a:xfrm>
          <a:prstGeom prst="rect">
            <a:avLst/>
          </a:prstGeom>
          <a:noFill/>
        </p:spPr>
        <p:txBody>
          <a:bodyPr wrap="square" rtlCol="0">
            <a:spAutoFit/>
          </a:bodyPr>
          <a:lstStyle/>
          <a:p>
            <a:r>
              <a:rPr lang="en-US" altLang="zh-CN" sz="2400" b="1" dirty="0" smtClean="0">
                <a:solidFill>
                  <a:srgbClr val="003366"/>
                </a:solidFill>
                <a:latin typeface="Times New Roman" panose="02020603050405020304" pitchFamily="18" charset="0"/>
                <a:cs typeface="Times New Roman" panose="02020603050405020304" pitchFamily="18" charset="0"/>
              </a:rPr>
              <a:t>1.</a:t>
            </a:r>
            <a:r>
              <a:rPr lang="en-US" sz="2400" b="1" dirty="0" smtClean="0">
                <a:solidFill>
                  <a:srgbClr val="003366"/>
                </a:solidFill>
                <a:latin typeface="Times New Roman" panose="02020603050405020304" pitchFamily="18" charset="0"/>
                <a:cs typeface="Times New Roman" panose="02020603050405020304" pitchFamily="18" charset="0"/>
              </a:rPr>
              <a:t> The most energetic and important festivals are the ones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that look forward to the end of winter and to the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coming of spring. At the Spring Festival in China,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people eat dumplings, fish and meat and may give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children lucky money in red paper. There are dragon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dances and carnivals, and families celebrate the Lunar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New Year together.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NSFC Module3 Unit1  </a:t>
            </a:r>
            <a:r>
              <a:rPr lang="en-US" sz="2000" b="1" dirty="0" smtClean="0">
                <a:latin typeface="Times New Roman" panose="02020603050405020304" pitchFamily="18" charset="0"/>
                <a:cs typeface="Times New Roman" panose="02020603050405020304" pitchFamily="18" charset="0"/>
              </a:rPr>
              <a:t>FESTIVALS AND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     CELEBRATIONS</a:t>
            </a:r>
            <a:r>
              <a:rPr lang="en-US" sz="2000" dirty="0" smtClean="0">
                <a:latin typeface="Times New Roman" panose="02020603050405020304" pitchFamily="18" charset="0"/>
                <a:cs typeface="Times New Roman" panose="02020603050405020304" pitchFamily="18" charset="0"/>
              </a:rPr>
              <a:t>)</a:t>
            </a:r>
            <a:endParaRPr lang="zh-CN" altLang="en-US" sz="2000" dirty="0" smtClean="0">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2</a:t>
            </a:r>
            <a:r>
              <a:rPr lang="en-US" altLang="zh-CN" sz="2400" b="1" dirty="0" smtClean="0">
                <a:solidFill>
                  <a:srgbClr val="003366"/>
                </a:solidFill>
                <a:latin typeface="Times New Roman" panose="02020603050405020304" pitchFamily="18" charset="0"/>
                <a:cs typeface="Times New Roman" panose="02020603050405020304" pitchFamily="18" charset="0"/>
              </a:rPr>
              <a:t>.</a:t>
            </a:r>
            <a:r>
              <a:rPr lang="en-US" sz="2400" b="1" dirty="0" smtClean="0">
                <a:solidFill>
                  <a:srgbClr val="003366"/>
                </a:solidFill>
                <a:latin typeface="Times New Roman" panose="02020603050405020304" pitchFamily="18" charset="0"/>
                <a:cs typeface="Times New Roman" panose="02020603050405020304" pitchFamily="18" charset="0"/>
              </a:rPr>
              <a:t>Festivals let us enjoy life, be proud of our customs and </a:t>
            </a:r>
            <a:endParaRPr lang="en-US" sz="2400" b="1" dirty="0" smtClean="0">
              <a:solidFill>
                <a:srgbClr val="003366"/>
              </a:solidFill>
              <a:latin typeface="Times New Roman" panose="02020603050405020304" pitchFamily="18" charset="0"/>
              <a:cs typeface="Times New Roman" panose="02020603050405020304" pitchFamily="18" charset="0"/>
            </a:endParaRPr>
          </a:p>
          <a:p>
            <a:r>
              <a:rPr lang="en-US" sz="2400" b="1" dirty="0" smtClean="0">
                <a:solidFill>
                  <a:srgbClr val="003366"/>
                </a:solidFill>
                <a:latin typeface="Times New Roman" panose="02020603050405020304" pitchFamily="18" charset="0"/>
                <a:cs typeface="Times New Roman" panose="02020603050405020304" pitchFamily="18" charset="0"/>
              </a:rPr>
              <a:t>   forget our work for a little while.</a:t>
            </a:r>
            <a:r>
              <a:rPr lang="en-US" sz="24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NSFC Module3 Unit1  </a:t>
            </a:r>
            <a:endParaRPr lang="en-US" sz="2000" i="1" dirty="0" smtClean="0">
              <a:latin typeface="Times New Roman" panose="02020603050405020304" pitchFamily="18" charset="0"/>
              <a:cs typeface="Times New Roman" panose="02020603050405020304" pitchFamily="18" charset="0"/>
            </a:endParaRPr>
          </a:p>
          <a:p>
            <a:r>
              <a:rPr lang="en-US" sz="2000" i="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FESTIVALS AND CELEBRATIONS</a:t>
            </a:r>
            <a:r>
              <a:rPr 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3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4940" y="193040"/>
            <a:ext cx="8834120" cy="4756785"/>
          </a:xfrm>
          <a:prstGeom prst="rect">
            <a:avLst/>
          </a:prstGeom>
          <a:noFill/>
          <a:ln w="28575" cap="flat" cmpd="sng">
            <a:solidFill>
              <a:srgbClr val="FF0000"/>
            </a:solidFill>
            <a:prstDash val="sysDot"/>
            <a:round/>
            <a:headEnd type="none" w="med" len="med"/>
            <a:tailEnd type="none" w="med" len="med"/>
          </a:ln>
        </p:spPr>
        <p:txBody>
          <a:bodyPr wrap="square" anchor="t">
            <a:spAutoFit/>
          </a:bodyPr>
          <a:lstStyle/>
          <a:p>
            <a:pPr>
              <a:lnSpc>
                <a:spcPct val="85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Dear Mr. Hall,</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a:lnSpc>
                <a:spcPct val="85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Hearing that you’re not going to go back to your country in the coming winter vacation, I’m writing to invite you to spend the Spring Festival with my family together.</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a:lnSpc>
                <a:spcPct val="85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If you consider accepting my invitation, I’ll ask my parents to pick you up next Monday and drive you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straight</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to my house where my brother, sister and grandparents will all be in. The Spring Festival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plays a significant role</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in every Chinese life, so various activities are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indispensable不可缺少的</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in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adding flavour to</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the festival. We’ll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have a big feast</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together, </a:t>
            </a:r>
            <a:r>
              <a:rPr lang="en-US" altLang="zh-CN" sz="2100" u="sng"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gathering around the table and praying for next year’s good luck</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After the meal,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a lucky charm</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护身符and a red pocket which contains lucky money will be given to everyone and some lucky words are said to each other. Everything will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overflow</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with happiness</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then.</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a:lnSpc>
                <a:spcPct val="85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I sincerely hope that you can </a:t>
            </a:r>
            <a:r>
              <a:rPr lang="en-US" altLang="zh-CN" sz="2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accept my earnest invitation</a:t>
            </a: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and can reply to me at your earliest convenience.</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a:lnSpc>
                <a:spcPct val="85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Yours,</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a:lnSpc>
                <a:spcPct val="85000"/>
              </a:lnSpc>
            </a:pPr>
            <a:r>
              <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rPr>
              <a:t>								Li Hua</a:t>
            </a: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a:p>
            <a:pPr>
              <a:lnSpc>
                <a:spcPct val="85000"/>
              </a:lnSpc>
            </a:pPr>
            <a:endParaRPr lang="en-US" altLang="zh-CN" sz="2100" dirty="0">
              <a:latin typeface="Times New Roman" panose="02020603050405020304" pitchFamily="18" charset="0"/>
              <a:ea typeface="宋体" panose="02010600030101010101" pitchFamily="2" charset="-122"/>
              <a:cs typeface="Times New Roman" panose="02020603050405020304" pitchFamily="18" charset="0"/>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noChangeArrowheads="1"/>
          </p:cNvSpPr>
          <p:nvPr>
            <p:ph type="title"/>
          </p:nvPr>
        </p:nvSpPr>
        <p:spPr>
          <a:xfrm>
            <a:off x="1485900" y="205979"/>
            <a:ext cx="6438900" cy="416719"/>
          </a:xfrm>
        </p:spPr>
        <p:txBody>
          <a:bodyPr vert="horz" wrap="square" lIns="68580" tIns="34290" rIns="68580" bIns="34290" numCol="1" anchor="t" anchorCtr="0" compatLnSpc="1">
            <a:normAutofit fontScale="90000"/>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2019年6</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月</a:t>
            </a:r>
            <a:r>
              <a:rPr kumimoji="0" lang="en-US" altLang="zh-CN" sz="2665" b="1" i="0" u="none" strike="noStrike" kern="0" cap="none" spc="0" normalizeH="0" baseline="0" noProof="0" dirty="0" err="1">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全国高考</a:t>
            </a: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卷III·</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书面表达(满分</a:t>
            </a:r>
            <a:r>
              <a:rPr kumimoji="0" lang="en-US" altLang="zh-CN"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t>5分)</a:t>
            </a:r>
            <a:br>
              <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rPr>
            </a:br>
            <a:endParaRPr kumimoji="0" lang="zh-CN" altLang="en-US" sz="2665" b="1" i="0" u="none" strike="noStrike" kern="0" cap="none" spc="0" normalizeH="0" baseline="0" noProof="0" dirty="0">
              <a:ln>
                <a:noFill/>
              </a:ln>
              <a:solidFill>
                <a:schemeClr val="tx2"/>
              </a:solidFill>
              <a:effectLst/>
              <a:uLnTx/>
              <a:uFillTx/>
              <a:latin typeface="微软雅黑" panose="020B0503020204020204" charset="-122"/>
              <a:ea typeface="微软雅黑" panose="020B0503020204020204" charset="-122"/>
              <a:cs typeface="微软雅黑" panose="020B0503020204020204" charset="-122"/>
            </a:endParaRPr>
          </a:p>
        </p:txBody>
      </p:sp>
      <p:sp>
        <p:nvSpPr>
          <p:cNvPr id="36866" name="内容占位符 2"/>
          <p:cNvSpPr>
            <a:spLocks noGrp="1"/>
          </p:cNvSpPr>
          <p:nvPr>
            <p:ph idx="1"/>
          </p:nvPr>
        </p:nvSpPr>
        <p:spPr>
          <a:xfrm>
            <a:off x="338455" y="749935"/>
            <a:ext cx="8418195" cy="3515360"/>
          </a:xfrm>
        </p:spPr>
        <p:txBody>
          <a:bodyPr vert="horz" wrap="square" lIns="68580" tIns="34290" rIns="68580" bIns="34290" anchor="t">
            <a:spAutoFit/>
          </a:bodyPr>
          <a:lstStyle/>
          <a:p>
            <a:pPr marL="0" indent="0">
              <a:spcBef>
                <a:spcPts val="0"/>
              </a:spcBef>
              <a:buNone/>
            </a:pPr>
            <a:r>
              <a:rPr lang="en-US" altLang="zh-CN" sz="2800" dirty="0">
                <a:latin typeface="微软雅黑" panose="020B0503020204020204" charset="-122"/>
                <a:ea typeface="微软雅黑" panose="020B0503020204020204" charset="-122"/>
                <a:cs typeface="微软雅黑" panose="020B0503020204020204" charset="-122"/>
              </a:rPr>
              <a:t>    </a:t>
            </a:r>
            <a:r>
              <a:rPr lang="zh-CN" altLang="zh-CN" sz="2800" dirty="0">
                <a:latin typeface="微软雅黑" panose="020B0503020204020204" charset="-122"/>
                <a:ea typeface="微软雅黑" panose="020B0503020204020204" charset="-122"/>
                <a:cs typeface="微软雅黑" panose="020B0503020204020204" charset="-122"/>
              </a:rPr>
              <a:t>假定你是李华，你校将举办音乐节。请写封邮件邀请你的英国朋友Allen参加，内容包括：</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1.时间；</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2.活动安排；</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zh-CN" sz="2800" dirty="0">
                <a:latin typeface="微软雅黑" panose="020B0503020204020204" charset="-122"/>
                <a:ea typeface="微软雅黑" panose="020B0503020204020204" charset="-122"/>
                <a:cs typeface="微软雅黑" panose="020B0503020204020204" charset="-122"/>
              </a:rPr>
              <a:t>    3.欢迎他表演节目。</a:t>
            </a:r>
            <a:endParaRPr lang="zh-CN" altLang="zh-CN"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en-US" sz="2800" dirty="0">
                <a:latin typeface="微软雅黑" panose="020B0503020204020204" charset="-122"/>
                <a:ea typeface="微软雅黑" panose="020B0503020204020204" charset="-122"/>
                <a:cs typeface="微软雅黑" panose="020B0503020204020204" charset="-122"/>
              </a:rPr>
              <a:t>注意：</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en-US" sz="2800" dirty="0">
                <a:latin typeface="微软雅黑" panose="020B0503020204020204" charset="-122"/>
                <a:ea typeface="微软雅黑" panose="020B0503020204020204" charset="-122"/>
                <a:cs typeface="微软雅黑" panose="020B0503020204020204" charset="-122"/>
              </a:rPr>
              <a:t>    1.词数</a:t>
            </a:r>
            <a:r>
              <a:rPr lang="en-US" altLang="zh-CN" sz="2800" dirty="0">
                <a:latin typeface="微软雅黑" panose="020B0503020204020204" charset="-122"/>
                <a:ea typeface="微软雅黑" panose="020B0503020204020204" charset="-122"/>
                <a:cs typeface="微软雅黑" panose="020B0503020204020204" charset="-122"/>
              </a:rPr>
              <a:t>8</a:t>
            </a:r>
            <a:r>
              <a:rPr lang="zh-CN" altLang="en-US" sz="2800" dirty="0">
                <a:latin typeface="微软雅黑" panose="020B0503020204020204" charset="-122"/>
                <a:ea typeface="微软雅黑" panose="020B0503020204020204" charset="-122"/>
                <a:cs typeface="微软雅黑" panose="020B0503020204020204" charset="-122"/>
              </a:rPr>
              <a:t>0左右；</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spcBef>
                <a:spcPts val="0"/>
              </a:spcBef>
              <a:buNone/>
            </a:pPr>
            <a:r>
              <a:rPr lang="zh-CN" altLang="en-US" sz="2800" dirty="0">
                <a:latin typeface="微软雅黑" panose="020B0503020204020204" charset="-122"/>
                <a:ea typeface="微软雅黑" panose="020B0503020204020204" charset="-122"/>
                <a:cs typeface="微软雅黑" panose="020B0503020204020204" charset="-122"/>
              </a:rPr>
              <a:t>    2.可以适当增加细节，以使行文连贯。</a:t>
            </a:r>
            <a:endParaRPr lang="zh-CN" altLang="en-US"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2"/>
          <p:cNvSpPr>
            <a:spLocks noGrp="1"/>
          </p:cNvSpPr>
          <p:nvPr>
            <p:ph idx="1"/>
          </p:nvPr>
        </p:nvSpPr>
        <p:spPr>
          <a:xfrm>
            <a:off x="331470" y="454025"/>
            <a:ext cx="8591550" cy="4234815"/>
          </a:xfrm>
          <a:solidFill>
            <a:schemeClr val="bg1">
              <a:lumMod val="85000"/>
            </a:schemeClr>
          </a:solidFill>
        </p:spPr>
        <p:txBody>
          <a:bodyPr vert="horz" wrap="square" lIns="68580" tIns="34290" rIns="68580" bIns="34290" anchor="t"/>
          <a:lstStyle/>
          <a:p>
            <a:pPr marL="0" indent="0">
              <a:lnSpc>
                <a:spcPct val="150000"/>
              </a:lnSpc>
              <a:buNone/>
            </a:pPr>
            <a:r>
              <a:rPr lang="zh-CN" altLang="en-US" sz="2800" dirty="0">
                <a:latin typeface="微软雅黑" panose="020B0503020204020204" charset="-122"/>
                <a:ea typeface="微软雅黑" panose="020B0503020204020204" charset="-122"/>
                <a:cs typeface="微软雅黑" panose="020B0503020204020204" charset="-122"/>
              </a:rPr>
              <a:t>〖写作思路〗</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zh-CN" altLang="en-US" sz="2800" dirty="0">
                <a:latin typeface="微软雅黑" panose="020B0503020204020204" charset="-122"/>
                <a:ea typeface="微软雅黑" panose="020B0503020204020204" charset="-122"/>
                <a:cs typeface="微软雅黑" panose="020B0503020204020204" charset="-122"/>
              </a:rPr>
              <a:t>      邀请</a:t>
            </a:r>
            <a:r>
              <a:rPr lang="en-US" altLang="zh-CN" sz="2800" dirty="0">
                <a:latin typeface="微软雅黑" panose="020B0503020204020204" charset="-122"/>
                <a:ea typeface="微软雅黑" panose="020B0503020204020204" charset="-122"/>
                <a:cs typeface="微软雅黑" panose="020B0503020204020204" charset="-122"/>
              </a:rPr>
              <a:t>Allen</a:t>
            </a:r>
            <a:r>
              <a:rPr lang="zh-CN" altLang="en-US" sz="2800" dirty="0">
                <a:latin typeface="微软雅黑" panose="020B0503020204020204" charset="-122"/>
                <a:ea typeface="微软雅黑" panose="020B0503020204020204" charset="-122"/>
                <a:cs typeface="微软雅黑" panose="020B0503020204020204" charset="-122"/>
              </a:rPr>
              <a:t>参加学校即将举办的音乐节，考生需要对语境提供的背景信息和时间及活动安排等要点进行必要整合，同时需要对要点进行适当拓展，以在内容和语言表达上更加丰富和多样性。</a:t>
            </a:r>
            <a:endParaRPr lang="zh-CN" altLang="en-US"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内容占位符 2"/>
          <p:cNvSpPr>
            <a:spLocks noGrp="1"/>
          </p:cNvSpPr>
          <p:nvPr>
            <p:ph idx="1"/>
          </p:nvPr>
        </p:nvSpPr>
        <p:spPr>
          <a:xfrm>
            <a:off x="297815" y="68580"/>
            <a:ext cx="8732520" cy="4817745"/>
          </a:xfrm>
        </p:spPr>
        <p:txBody>
          <a:bodyPr vert="horz" wrap="square" lIns="68580" tIns="34290" rIns="68580" bIns="34290" anchor="t"/>
          <a:lstStyle/>
          <a:p>
            <a:pPr marL="0" indent="0">
              <a:lnSpc>
                <a:spcPct val="150000"/>
              </a:lnSpc>
              <a:buNone/>
            </a:pPr>
            <a:r>
              <a:rPr lang="zh-CN" altLang="en-US" sz="2800" dirty="0"/>
              <a:t>〖</a:t>
            </a:r>
            <a:r>
              <a:rPr lang="zh-CN" altLang="en-US" sz="2800" dirty="0">
                <a:latin typeface="微软雅黑" panose="020B0503020204020204" charset="-122"/>
                <a:ea typeface="微软雅黑" panose="020B0503020204020204" charset="-122"/>
              </a:rPr>
              <a:t>话题词汇</a:t>
            </a:r>
            <a:r>
              <a:rPr lang="zh-CN" altLang="en-US" sz="2800" dirty="0"/>
              <a:t>〗</a:t>
            </a:r>
            <a:endParaRPr lang="zh-CN" altLang="en-US" sz="2800" dirty="0"/>
          </a:p>
          <a:p>
            <a:pPr marL="0" indent="0">
              <a:lnSpc>
                <a:spcPct val="150000"/>
              </a:lnSpc>
              <a:buNone/>
            </a:pPr>
            <a:r>
              <a:rPr lang="zh-CN" altLang="en-US" sz="2800" dirty="0"/>
              <a:t> </a:t>
            </a:r>
            <a:r>
              <a:rPr lang="zh-CN" altLang="zh-CN" sz="2800" dirty="0">
                <a:latin typeface="Times New Roman" panose="02020603050405020304" pitchFamily="18" charset="0"/>
                <a:cs typeface="Times New Roman" panose="02020603050405020304" pitchFamily="18" charset="0"/>
              </a:rPr>
              <a:t>a music festival, after-school activities, pop, rock, jazz, folk, classical, blues, R&amp;B, ballet, country music, rock and roll, soul music, instrument, piano, drum, guitar, violin, musician, conductor, band, perform, audience, stage, concert, musical，performance, talent show, talk show</a:t>
            </a:r>
            <a:endParaRPr lang="zh-CN" altLang="zh-CN" sz="2800" dirty="0">
              <a:latin typeface="Times New Roman" panose="02020603050405020304" pitchFamily="18" charset="0"/>
              <a:cs typeface="Times New Roman" panose="02020603050405020304" pitchFamily="18" charset="0"/>
            </a:endParaRPr>
          </a:p>
          <a:p>
            <a:pPr marL="0" indent="0">
              <a:lnSpc>
                <a:spcPct val="150000"/>
              </a:lnSpc>
              <a:buNone/>
            </a:pPr>
            <a:r>
              <a:rPr lang="zh-CN" altLang="zh-CN" sz="2800" dirty="0">
                <a:latin typeface="微软雅黑" panose="020B0503020204020204" charset="-122"/>
                <a:ea typeface="微软雅黑" panose="020B0503020204020204" charset="-122"/>
              </a:rPr>
              <a:t>在平时的学习中，要注意话题词汇的积累。</a:t>
            </a:r>
            <a:endParaRPr lang="zh-CN" altLang="zh-CN" sz="2800" dirty="0">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内容占位符 2"/>
          <p:cNvSpPr>
            <a:spLocks noGrp="1"/>
          </p:cNvSpPr>
          <p:nvPr>
            <p:ph idx="1"/>
          </p:nvPr>
        </p:nvSpPr>
        <p:spPr>
          <a:xfrm>
            <a:off x="179512" y="195486"/>
            <a:ext cx="8836853" cy="4660994"/>
          </a:xfrm>
          <a:solidFill>
            <a:schemeClr val="bg1">
              <a:lumMod val="85000"/>
            </a:schemeClr>
          </a:solidFill>
          <a:ln w="38100">
            <a:solidFill>
              <a:schemeClr val="tx1"/>
            </a:solidFill>
            <a:prstDash val="sysDash"/>
          </a:ln>
        </p:spPr>
        <p:txBody>
          <a:bodyPr vert="horz" wrap="square" lIns="68580" tIns="34290" rIns="68580" bIns="34290" anchor="t"/>
          <a:lstStyle/>
          <a:p>
            <a:pPr marL="0" indent="0">
              <a:lnSpc>
                <a:spcPct val="150000"/>
              </a:lnSpc>
              <a:buNone/>
            </a:pPr>
            <a:r>
              <a:rPr lang="zh-CN" altLang="en-US" sz="2400" dirty="0">
                <a:latin typeface="微软雅黑" panose="020B0503020204020204" charset="-122"/>
                <a:ea typeface="微软雅黑" panose="020B0503020204020204" charset="-122"/>
                <a:cs typeface="微软雅黑" panose="020B0503020204020204" charset="-122"/>
              </a:rPr>
              <a:t>〖</a:t>
            </a:r>
            <a:r>
              <a:rPr lang="zh-CN" altLang="zh-CN" sz="2400" dirty="0">
                <a:latin typeface="微软雅黑" panose="020B0503020204020204" charset="-122"/>
                <a:ea typeface="微软雅黑" panose="020B0503020204020204" charset="-122"/>
                <a:cs typeface="微软雅黑" panose="020B0503020204020204" charset="-122"/>
              </a:rPr>
              <a:t>试题趋势</a:t>
            </a:r>
            <a:r>
              <a:rPr lang="zh-CN" altLang="en-US" sz="2400" dirty="0">
                <a:latin typeface="微软雅黑" panose="020B0503020204020204" charset="-122"/>
                <a:ea typeface="微软雅黑" panose="020B0503020204020204" charset="-122"/>
                <a:cs typeface="微软雅黑" panose="020B0503020204020204" charset="-122"/>
              </a:rPr>
              <a:t>〗</a:t>
            </a:r>
            <a:endParaRPr lang="zh-CN" altLang="en-US" sz="2400" dirty="0">
              <a:latin typeface="微软雅黑" panose="020B0503020204020204" charset="-122"/>
              <a:ea typeface="微软雅黑" panose="020B0503020204020204" charset="-122"/>
              <a:cs typeface="微软雅黑" panose="020B0503020204020204" charset="-122"/>
            </a:endParaRPr>
          </a:p>
          <a:p>
            <a:pPr marL="0" indent="0">
              <a:lnSpc>
                <a:spcPct val="150000"/>
              </a:lnSpc>
              <a:buNone/>
            </a:pPr>
            <a:r>
              <a:rPr lang="zh-CN" altLang="en-US" sz="2400" dirty="0">
                <a:latin typeface="微软雅黑" panose="020B0503020204020204" charset="-122"/>
                <a:ea typeface="微软雅黑" panose="020B0503020204020204" charset="-122"/>
                <a:cs typeface="微软雅黑" panose="020B0503020204020204" charset="-122"/>
              </a:rPr>
              <a:t>       </a:t>
            </a:r>
            <a:r>
              <a:rPr lang="zh-CN" altLang="zh-CN" sz="2400" dirty="0">
                <a:latin typeface="微软雅黑" panose="020B0503020204020204" charset="-122"/>
                <a:ea typeface="微软雅黑" panose="020B0503020204020204" charset="-122"/>
                <a:cs typeface="微软雅黑" panose="020B0503020204020204" charset="-122"/>
              </a:rPr>
              <a:t>跟去年类似，今年的书面表达要求考生写邮件，告知英国朋友音乐节的情况 (属音乐活动范畴)。近年来，书面表达的考查越来越贴近中学生的日常生活，更加重视语言的应用，回归了英语作为语言功能的本质。因此，在备考时，要集中看一些与日常生活和学习息息相关的话题，如学校生活、体育运动、语言学习、节假日及活动等，并密切关注社会时事，按照话题网络化复习，效果会更佳。</a:t>
            </a:r>
            <a:endParaRPr lang="zh-CN" altLang="zh-CN" sz="2400" dirty="0">
              <a:latin typeface="微软雅黑" panose="020B0503020204020204" charset="-122"/>
              <a:ea typeface="微软雅黑" panose="020B0503020204020204" charset="-122"/>
              <a:cs typeface="微软雅黑" panose="020B0503020204020204" charset="-122"/>
            </a:endParaRPr>
          </a:p>
        </p:txBody>
      </p:sp>
      <p:pic>
        <p:nvPicPr>
          <p:cNvPr id="8" name="图片 7" descr="水印"/>
          <p:cNvPicPr>
            <a:picLocks noChangeAspect="1"/>
          </p:cNvPicPr>
          <p:nvPr userDrawn="1"/>
        </p:nvPicPr>
        <p:blipFill>
          <a:blip r:embed="rId1"/>
          <a:stretch>
            <a:fillRect/>
          </a:stretch>
        </p:blipFill>
        <p:spPr>
          <a:xfrm>
            <a:off x="5186363" y="47625"/>
            <a:ext cx="3880009" cy="1255871"/>
          </a:xfrm>
          <a:prstGeom prst="rect">
            <a:avLst/>
          </a:prstGeom>
        </p:spPr>
      </p:pic>
    </p:spTree>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3680" y="114300"/>
            <a:ext cx="8739505" cy="4892675"/>
          </a:xfrm>
          <a:prstGeom prst="rect">
            <a:avLst/>
          </a:prstGeom>
          <a:noFill/>
          <a:ln w="28575" cap="flat" cmpd="sng">
            <a:solidFill>
              <a:srgbClr val="FF0000"/>
            </a:solidFill>
            <a:prstDash val="sysDot"/>
            <a:round/>
            <a:headEnd type="none" w="med" len="med"/>
            <a:tailEnd type="none" w="med" len="med"/>
          </a:ln>
        </p:spPr>
        <p:txBody>
          <a:bodyPr wrap="square" anchor="t">
            <a:spAutoFit/>
          </a:bodyPr>
          <a:lstStyle/>
          <a:p>
            <a:r>
              <a:rPr lang="en-US" altLang="zh-CN" sz="2400" dirty="0">
                <a:latin typeface="Times New Roman" panose="02020603050405020304" pitchFamily="18" charset="0"/>
                <a:ea typeface="宋体" panose="02010600030101010101" pitchFamily="2" charset="-122"/>
                <a:sym typeface="宋体" panose="02010600030101010101" pitchFamily="2" charset="-122"/>
              </a:rPr>
              <a:t>Dear Allen,</a:t>
            </a:r>
            <a:endParaRPr lang="en-US" altLang="zh-CN" sz="2400" dirty="0">
              <a:latin typeface="Times New Roman" panose="02020603050405020304" pitchFamily="18" charset="0"/>
              <a:ea typeface="宋体" panose="02010600030101010101" pitchFamily="2" charset="-122"/>
              <a:sym typeface="宋体" panose="02010600030101010101" pitchFamily="2" charset="-122"/>
            </a:endParaRPr>
          </a:p>
          <a:p>
            <a:r>
              <a:rPr lang="en-US" altLang="zh-CN" sz="2400" dirty="0">
                <a:latin typeface="Times New Roman" panose="02020603050405020304" pitchFamily="18" charset="0"/>
                <a:ea typeface="宋体" panose="02010600030101010101" pitchFamily="2" charset="-122"/>
                <a:sym typeface="宋体" panose="02010600030101010101" pitchFamily="2" charset="-122"/>
              </a:rPr>
              <a:t>       How is everything going? Our school will </a:t>
            </a:r>
            <a:r>
              <a:rPr lang="en-US" altLang="zh-CN" sz="2400" dirty="0">
                <a:solidFill>
                  <a:srgbClr val="0000FF"/>
                </a:solidFill>
                <a:latin typeface="Times New Roman" panose="02020603050405020304" pitchFamily="18" charset="0"/>
                <a:ea typeface="宋体" panose="02010600030101010101" pitchFamily="2" charset="-122"/>
                <a:sym typeface="宋体" panose="02010600030101010101" pitchFamily="2" charset="-122"/>
              </a:rPr>
              <a:t>hold a music festival </a:t>
            </a:r>
            <a:r>
              <a:rPr lang="en-US" altLang="zh-CN" sz="2400" dirty="0">
                <a:latin typeface="Times New Roman" panose="02020603050405020304" pitchFamily="18" charset="0"/>
                <a:ea typeface="宋体" panose="02010600030101010101" pitchFamily="2" charset="-122"/>
                <a:sym typeface="宋体" panose="02010600030101010101" pitchFamily="2" charset="-122"/>
              </a:rPr>
              <a:t>next Saturday morning in the school hall to </a:t>
            </a:r>
            <a:r>
              <a:rPr lang="en-US" altLang="zh-CN" sz="2400" dirty="0">
                <a:solidFill>
                  <a:srgbClr val="0000FF"/>
                </a:solidFill>
                <a:latin typeface="Times New Roman" panose="02020603050405020304" pitchFamily="18" charset="0"/>
                <a:ea typeface="宋体" panose="02010600030101010101" pitchFamily="2" charset="-122"/>
                <a:sym typeface="宋体" panose="02010600030101010101" pitchFamily="2" charset="-122"/>
              </a:rPr>
              <a:t>enrich students’ after-school life</a:t>
            </a:r>
            <a:r>
              <a:rPr lang="en-US" altLang="zh-CN" sz="2400" dirty="0">
                <a:latin typeface="Times New Roman" panose="02020603050405020304" pitchFamily="18" charset="0"/>
                <a:ea typeface="宋体" panose="02010600030101010101" pitchFamily="2" charset="-122"/>
                <a:sym typeface="宋体" panose="02010600030101010101" pitchFamily="2" charset="-122"/>
              </a:rPr>
              <a:t>. As an organizer, I’m writing to invite you to join us.</a:t>
            </a:r>
            <a:endParaRPr lang="en-US" altLang="zh-CN" sz="2400" dirty="0">
              <a:latin typeface="Times New Roman" panose="02020603050405020304" pitchFamily="18" charset="0"/>
              <a:ea typeface="宋体" panose="02010600030101010101" pitchFamily="2" charset="-122"/>
              <a:sym typeface="宋体" panose="02010600030101010101" pitchFamily="2" charset="-122"/>
            </a:endParaRPr>
          </a:p>
          <a:p>
            <a:r>
              <a:rPr lang="en-US" altLang="zh-CN" sz="2400" dirty="0">
                <a:latin typeface="Times New Roman" panose="02020603050405020304" pitchFamily="18" charset="0"/>
                <a:ea typeface="宋体" panose="02010600030101010101" pitchFamily="2" charset="-122"/>
                <a:sym typeface="宋体" panose="02010600030101010101" pitchFamily="2" charset="-122"/>
              </a:rPr>
              <a:t>      The opening ceremony will start at 9:00 am, and the schoolmaster will </a:t>
            </a:r>
            <a:r>
              <a:rPr lang="en-US" altLang="zh-CN" sz="2400" dirty="0">
                <a:solidFill>
                  <a:srgbClr val="0000FF"/>
                </a:solidFill>
                <a:latin typeface="Times New Roman" panose="02020603050405020304" pitchFamily="18" charset="0"/>
                <a:ea typeface="宋体" panose="02010600030101010101" pitchFamily="2" charset="-122"/>
                <a:sym typeface="宋体" panose="02010600030101010101" pitchFamily="2" charset="-122"/>
              </a:rPr>
              <a:t>deliver a speech</a:t>
            </a:r>
            <a:r>
              <a:rPr lang="en-US" altLang="zh-CN" sz="2400" dirty="0">
                <a:latin typeface="Times New Roman" panose="02020603050405020304" pitchFamily="18" charset="0"/>
                <a:ea typeface="宋体" panose="02010600030101010101" pitchFamily="2" charset="-122"/>
                <a:sym typeface="宋体" panose="02010600030101010101" pitchFamily="2" charset="-122"/>
              </a:rPr>
              <a:t>. Following the speech is a one-hour lecture </a:t>
            </a:r>
            <a:r>
              <a:rPr lang="en-US" altLang="zh-CN" sz="2400" dirty="0">
                <a:solidFill>
                  <a:srgbClr val="0000FF"/>
                </a:solidFill>
                <a:latin typeface="Times New Roman" panose="02020603050405020304" pitchFamily="18" charset="0"/>
                <a:ea typeface="宋体" panose="02010600030101010101" pitchFamily="2" charset="-122"/>
                <a:sym typeface="宋体" panose="02010600030101010101" pitchFamily="2" charset="-122"/>
              </a:rPr>
              <a:t>with the title of </a:t>
            </a:r>
            <a:r>
              <a:rPr lang="en-US" altLang="zh-CN" sz="2400" dirty="0">
                <a:latin typeface="Times New Roman" panose="02020603050405020304" pitchFamily="18" charset="0"/>
                <a:ea typeface="宋体" panose="02010600030101010101" pitchFamily="2" charset="-122"/>
                <a:sym typeface="宋体" panose="02010600030101010101" pitchFamily="2" charset="-122"/>
              </a:rPr>
              <a:t>“A Brief History of Chinese Music” by Professor Guo, </a:t>
            </a:r>
            <a:r>
              <a:rPr lang="en-US" altLang="zh-CN" sz="2400" u="sng" dirty="0">
                <a:latin typeface="Times New Roman" panose="02020603050405020304" pitchFamily="18" charset="0"/>
                <a:ea typeface="宋体" panose="02010600030101010101" pitchFamily="2" charset="-122"/>
                <a:sym typeface="宋体" panose="02010600030101010101" pitchFamily="2" charset="-122"/>
              </a:rPr>
              <a:t>after which there will be </a:t>
            </a:r>
            <a:r>
              <a:rPr lang="en-US" altLang="zh-CN" sz="2400" u="sng" dirty="0">
                <a:solidFill>
                  <a:srgbClr val="0000FF"/>
                </a:solidFill>
                <a:latin typeface="Times New Roman" panose="02020603050405020304" pitchFamily="18" charset="0"/>
                <a:ea typeface="宋体" panose="02010600030101010101" pitchFamily="2" charset="-122"/>
                <a:sym typeface="宋体" panose="02010600030101010101" pitchFamily="2" charset="-122"/>
              </a:rPr>
              <a:t>various fantastic performances</a:t>
            </a:r>
            <a:r>
              <a:rPr lang="en-US" altLang="zh-CN" sz="2400" u="sng" dirty="0">
                <a:latin typeface="Times New Roman" panose="02020603050405020304" pitchFamily="18" charset="0"/>
                <a:ea typeface="宋体" panose="02010600030101010101" pitchFamily="2" charset="-122"/>
                <a:sym typeface="宋体" panose="02010600030101010101" pitchFamily="2" charset="-122"/>
              </a:rPr>
              <a:t> played by talented students.</a:t>
            </a:r>
            <a:r>
              <a:rPr lang="en-US" altLang="zh-CN" sz="2400" dirty="0">
                <a:latin typeface="Times New Roman" panose="02020603050405020304" pitchFamily="18" charset="0"/>
                <a:ea typeface="宋体" panose="02010600030101010101" pitchFamily="2" charset="-122"/>
                <a:sym typeface="宋体" panose="02010600030101010101" pitchFamily="2" charset="-122"/>
              </a:rPr>
              <a:t> You are particularly welcome to show up on stage, </a:t>
            </a:r>
            <a:r>
              <a:rPr lang="en-US" altLang="zh-CN" sz="2400" u="sng" dirty="0">
                <a:latin typeface="Times New Roman" panose="02020603050405020304" pitchFamily="18" charset="0"/>
                <a:ea typeface="宋体" panose="02010600030101010101" pitchFamily="2" charset="-122"/>
                <a:sym typeface="宋体" panose="02010600030101010101" pitchFamily="2" charset="-122"/>
              </a:rPr>
              <a:t>which will definitely </a:t>
            </a:r>
            <a:r>
              <a:rPr lang="en-US" altLang="zh-CN" sz="2400" u="sng" dirty="0">
                <a:solidFill>
                  <a:srgbClr val="0000FF"/>
                </a:solidFill>
                <a:latin typeface="Times New Roman" panose="02020603050405020304" pitchFamily="18" charset="0"/>
                <a:ea typeface="宋体" panose="02010600030101010101" pitchFamily="2" charset="-122"/>
                <a:sym typeface="宋体" panose="02010600030101010101" pitchFamily="2" charset="-122"/>
              </a:rPr>
              <a:t>add color and fun to </a:t>
            </a:r>
            <a:r>
              <a:rPr lang="en-US" altLang="zh-CN" sz="2400" u="sng" dirty="0">
                <a:latin typeface="Times New Roman" panose="02020603050405020304" pitchFamily="18" charset="0"/>
                <a:ea typeface="宋体" panose="02010600030101010101" pitchFamily="2" charset="-122"/>
                <a:sym typeface="宋体" panose="02010600030101010101" pitchFamily="2" charset="-122"/>
              </a:rPr>
              <a:t>our festival</a:t>
            </a:r>
            <a:r>
              <a:rPr lang="en-US" altLang="zh-CN" sz="2400" dirty="0">
                <a:latin typeface="Times New Roman" panose="02020603050405020304" pitchFamily="18" charset="0"/>
                <a:ea typeface="宋体" panose="02010600030101010101" pitchFamily="2" charset="-122"/>
                <a:sym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sym typeface="宋体" panose="02010600030101010101" pitchFamily="2" charset="-122"/>
            </a:endParaRPr>
          </a:p>
          <a:p>
            <a:r>
              <a:rPr lang="en-US" altLang="zh-CN" sz="2400" dirty="0">
                <a:latin typeface="Times New Roman" panose="02020603050405020304" pitchFamily="18" charset="0"/>
                <a:ea typeface="宋体" panose="02010600030101010101" pitchFamily="2" charset="-122"/>
                <a:sym typeface="宋体" panose="02010600030101010101" pitchFamily="2" charset="-122"/>
              </a:rPr>
              <a:t>      Looking forward to your early reply.</a:t>
            </a:r>
            <a:endParaRPr lang="en-US" altLang="zh-CN" sz="2400" dirty="0">
              <a:latin typeface="Times New Roman" panose="02020603050405020304" pitchFamily="18" charset="0"/>
              <a:ea typeface="宋体" panose="02010600030101010101" pitchFamily="2" charset="-122"/>
              <a:sym typeface="宋体" panose="02010600030101010101" pitchFamily="2" charset="-122"/>
            </a:endParaRPr>
          </a:p>
          <a:p>
            <a:r>
              <a:rPr lang="en-US" altLang="zh-CN" sz="2400" dirty="0">
                <a:latin typeface="Times New Roman" panose="02020603050405020304" pitchFamily="18" charset="0"/>
                <a:ea typeface="宋体" panose="02010600030101010101" pitchFamily="2" charset="-122"/>
                <a:sym typeface="宋体" panose="02010600030101010101" pitchFamily="2" charset="-122"/>
              </a:rPr>
              <a:t>                                                                                                Yours,</a:t>
            </a:r>
            <a:endParaRPr lang="en-US" altLang="zh-CN" sz="2400" dirty="0">
              <a:latin typeface="Times New Roman" panose="02020603050405020304" pitchFamily="18" charset="0"/>
              <a:ea typeface="宋体" panose="02010600030101010101" pitchFamily="2" charset="-122"/>
              <a:sym typeface="宋体" panose="02010600030101010101" pitchFamily="2" charset="-122"/>
            </a:endParaRPr>
          </a:p>
          <a:p>
            <a:r>
              <a:rPr lang="en-US" altLang="zh-CN" sz="2400" dirty="0">
                <a:latin typeface="Times New Roman" panose="02020603050405020304" pitchFamily="18" charset="0"/>
                <a:ea typeface="宋体" panose="02010600030101010101" pitchFamily="2" charset="-122"/>
                <a:sym typeface="宋体" panose="02010600030101010101" pitchFamily="2" charset="-122"/>
              </a:rPr>
              <a:t>                                                                                                Li Hua</a:t>
            </a:r>
            <a:endParaRPr lang="en-US" altLang="zh-CN" sz="2400" dirty="0">
              <a:latin typeface="Times New Roman" panose="02020603050405020304" pitchFamily="18" charset="0"/>
              <a:ea typeface="宋体" panose="02010600030101010101" pitchFamily="2" charset="-122"/>
              <a:sym typeface="宋体" panose="02010600030101010101" pitchFamily="2"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3506326" y="701322"/>
            <a:ext cx="1870428" cy="187042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40" name="椭圆 39"/>
          <p:cNvSpPr/>
          <p:nvPr/>
        </p:nvSpPr>
        <p:spPr>
          <a:xfrm flipV="1">
            <a:off x="4214810" y="1928808"/>
            <a:ext cx="714380" cy="214314"/>
          </a:xfrm>
          <a:prstGeom prst="ellipse">
            <a:avLst/>
          </a:prstGeom>
          <a:solidFill>
            <a:srgbClr val="002060"/>
          </a:solidFill>
          <a:ln>
            <a:noFill/>
          </a:ln>
          <a:effectLst>
            <a:outerShdw blurRad="317500" dist="190500" dir="8100000" algn="tr" rotWithShape="0">
              <a:prstClr val="black">
                <a:alpha val="50000"/>
              </a:prstClr>
            </a:outerShdw>
          </a:effectLst>
          <a:scene3d>
            <a:camera prst="orthographicFront">
              <a:rot lat="0" lon="1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1" name="椭圆 40"/>
          <p:cNvSpPr/>
          <p:nvPr/>
        </p:nvSpPr>
        <p:spPr>
          <a:xfrm>
            <a:off x="4071934" y="1285866"/>
            <a:ext cx="274638" cy="27463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42" name="组合 4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4" name="椭圆 6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5" name="组合 64"/>
          <p:cNvGrpSpPr/>
          <p:nvPr/>
        </p:nvGrpSpPr>
        <p:grpSpPr>
          <a:xfrm>
            <a:off x="5339712" y="1315977"/>
            <a:ext cx="623903" cy="623903"/>
            <a:chOff x="304800" y="673100"/>
            <a:chExt cx="4000500" cy="4000500"/>
          </a:xfrm>
          <a:effectLst>
            <a:outerShdw blurRad="317500" dist="1905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69" name="组合 68"/>
          <p:cNvGrpSpPr/>
          <p:nvPr/>
        </p:nvGrpSpPr>
        <p:grpSpPr>
          <a:xfrm>
            <a:off x="2680939" y="3364863"/>
            <a:ext cx="219777" cy="219777"/>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72" name="组合 71"/>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4" name="椭圆 7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75" name="椭圆 74"/>
          <p:cNvSpPr/>
          <p:nvPr/>
        </p:nvSpPr>
        <p:spPr>
          <a:xfrm>
            <a:off x="4929190" y="1285866"/>
            <a:ext cx="274637" cy="27622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6" name="椭圆 75"/>
          <p:cNvSpPr/>
          <p:nvPr/>
        </p:nvSpPr>
        <p:spPr>
          <a:xfrm>
            <a:off x="4500562" y="1643056"/>
            <a:ext cx="136525" cy="13652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77" name="组合 76"/>
          <p:cNvGrpSpPr/>
          <p:nvPr/>
        </p:nvGrpSpPr>
        <p:grpSpPr>
          <a:xfrm>
            <a:off x="3568901" y="3123469"/>
            <a:ext cx="824609" cy="824609"/>
            <a:chOff x="304800" y="673100"/>
            <a:chExt cx="4000500" cy="4000500"/>
          </a:xfrm>
          <a:effectLst>
            <a:outerShdw blurRad="317500" dist="1905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81" name="TextBox 80"/>
          <p:cNvSpPr txBox="1">
            <a:spLocks noChangeArrowheads="1"/>
          </p:cNvSpPr>
          <p:nvPr/>
        </p:nvSpPr>
        <p:spPr bwMode="auto">
          <a:xfrm>
            <a:off x="1285852" y="642924"/>
            <a:ext cx="1630363" cy="492125"/>
          </a:xfrm>
          <a:prstGeom prst="rect">
            <a:avLst/>
          </a:prstGeom>
          <a:noFill/>
          <a:ln w="9525">
            <a:noFill/>
            <a:miter lim="800000"/>
          </a:ln>
        </p:spPr>
        <p:txBody>
          <a:bodyPr wrap="none">
            <a:spAutoFit/>
          </a:bodyPr>
          <a:lstStyle/>
          <a:p>
            <a:r>
              <a:rPr lang="en-US" altLang="zh-CN" sz="2600" b="1" dirty="0">
                <a:solidFill>
                  <a:srgbClr val="002060"/>
                </a:solidFill>
                <a:latin typeface="微软雅黑" panose="020B0503020204020204" charset="-122"/>
                <a:ea typeface="造字工房俊雅锐宋体验版常规体"/>
                <a:cs typeface="造字工房俊雅锐宋体验版常规体"/>
              </a:rPr>
              <a:t>THANKS</a:t>
            </a:r>
            <a:endParaRPr lang="zh-CN" altLang="en-US" sz="2600" b="1" dirty="0">
              <a:solidFill>
                <a:srgbClr val="002060"/>
              </a:solidFill>
              <a:latin typeface="微软雅黑" panose="020B0503020204020204" charset="-122"/>
              <a:ea typeface="造字工房俊雅锐宋体验版常规体"/>
              <a:cs typeface="造字工房俊雅锐宋体验版常规体"/>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33"/>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33"/>
                                        </p:tgtEl>
                                        <p:attrNameLst>
                                          <p:attrName>style.visibility</p:attrName>
                                        </p:attrNameLst>
                                      </p:cBhvr>
                                      <p:to>
                                        <p:strVal val="visible"/>
                                      </p:to>
                                    </p:set>
                                    <p:anim calcmode="lin" valueType="num">
                                      <p:cBhvr>
                                        <p:cTn id="9" dur="1000" fill="hold"/>
                                        <p:tgtEl>
                                          <p:spTgt spid="33"/>
                                        </p:tgtEl>
                                        <p:attrNameLst>
                                          <p:attrName>ppt_w</p:attrName>
                                        </p:attrNameLst>
                                      </p:cBhvr>
                                      <p:tavLst>
                                        <p:tav tm="0">
                                          <p:val>
                                            <p:fltVal val="0"/>
                                          </p:val>
                                        </p:tav>
                                        <p:tav tm="100000">
                                          <p:val>
                                            <p:strVal val="#ppt_w"/>
                                          </p:val>
                                        </p:tav>
                                      </p:tavLst>
                                    </p:anim>
                                    <p:anim calcmode="lin" valueType="num">
                                      <p:cBhvr>
                                        <p:cTn id="10" dur="1000" fill="hold"/>
                                        <p:tgtEl>
                                          <p:spTgt spid="33"/>
                                        </p:tgtEl>
                                        <p:attrNameLst>
                                          <p:attrName>ppt_h</p:attrName>
                                        </p:attrNameLst>
                                      </p:cBhvr>
                                      <p:tavLst>
                                        <p:tav tm="0">
                                          <p:val>
                                            <p:fltVal val="0"/>
                                          </p:val>
                                        </p:tav>
                                        <p:tav tm="100000">
                                          <p:val>
                                            <p:strVal val="#ppt_h"/>
                                          </p:val>
                                        </p:tav>
                                      </p:tavLst>
                                    </p:anim>
                                    <p:animEffect transition="in" filter="fade">
                                      <p:cBhvr>
                                        <p:cTn id="11" dur="1000"/>
                                        <p:tgtEl>
                                          <p:spTgt spid="33"/>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33"/>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4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41"/>
                                        </p:tgtEl>
                                        <p:attrNameLst>
                                          <p:attrName>style.visibility</p:attrName>
                                        </p:attrNameLst>
                                      </p:cBhvr>
                                      <p:to>
                                        <p:strVal val="visible"/>
                                      </p:to>
                                    </p:set>
                                    <p:anim calcmode="lin" valueType="num">
                                      <p:cBhvr>
                                        <p:cTn id="18" dur="1000" fill="hold"/>
                                        <p:tgtEl>
                                          <p:spTgt spid="41"/>
                                        </p:tgtEl>
                                        <p:attrNameLst>
                                          <p:attrName>ppt_w</p:attrName>
                                        </p:attrNameLst>
                                      </p:cBhvr>
                                      <p:tavLst>
                                        <p:tav tm="0">
                                          <p:val>
                                            <p:fltVal val="0"/>
                                          </p:val>
                                        </p:tav>
                                        <p:tav tm="100000">
                                          <p:val>
                                            <p:strVal val="#ppt_w"/>
                                          </p:val>
                                        </p:tav>
                                      </p:tavLst>
                                    </p:anim>
                                    <p:anim calcmode="lin" valueType="num">
                                      <p:cBhvr>
                                        <p:cTn id="19" dur="1000" fill="hold"/>
                                        <p:tgtEl>
                                          <p:spTgt spid="41"/>
                                        </p:tgtEl>
                                        <p:attrNameLst>
                                          <p:attrName>ppt_h</p:attrName>
                                        </p:attrNameLst>
                                      </p:cBhvr>
                                      <p:tavLst>
                                        <p:tav tm="0">
                                          <p:val>
                                            <p:fltVal val="0"/>
                                          </p:val>
                                        </p:tav>
                                        <p:tav tm="100000">
                                          <p:val>
                                            <p:strVal val="#ppt_h"/>
                                          </p:val>
                                        </p:tav>
                                      </p:tavLst>
                                    </p:anim>
                                    <p:animEffect transition="in" filter="fade">
                                      <p:cBhvr>
                                        <p:cTn id="20" dur="1000"/>
                                        <p:tgtEl>
                                          <p:spTgt spid="4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4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4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42"/>
                                        </p:tgtEl>
                                        <p:attrNameLst>
                                          <p:attrName>style.visibility</p:attrName>
                                        </p:attrNameLst>
                                      </p:cBhvr>
                                      <p:to>
                                        <p:strVal val="visible"/>
                                      </p:to>
                                    </p:set>
                                    <p:anim calcmode="lin" valueType="num">
                                      <p:cBhvr>
                                        <p:cTn id="27" dur="1000" fill="hold"/>
                                        <p:tgtEl>
                                          <p:spTgt spid="42"/>
                                        </p:tgtEl>
                                        <p:attrNameLst>
                                          <p:attrName>ppt_w</p:attrName>
                                        </p:attrNameLst>
                                      </p:cBhvr>
                                      <p:tavLst>
                                        <p:tav tm="0">
                                          <p:val>
                                            <p:fltVal val="0"/>
                                          </p:val>
                                        </p:tav>
                                        <p:tav tm="100000">
                                          <p:val>
                                            <p:strVal val="#ppt_w"/>
                                          </p:val>
                                        </p:tav>
                                      </p:tavLst>
                                    </p:anim>
                                    <p:anim calcmode="lin" valueType="num">
                                      <p:cBhvr>
                                        <p:cTn id="28" dur="1000" fill="hold"/>
                                        <p:tgtEl>
                                          <p:spTgt spid="42"/>
                                        </p:tgtEl>
                                        <p:attrNameLst>
                                          <p:attrName>ppt_h</p:attrName>
                                        </p:attrNameLst>
                                      </p:cBhvr>
                                      <p:tavLst>
                                        <p:tav tm="0">
                                          <p:val>
                                            <p:fltVal val="0"/>
                                          </p:val>
                                        </p:tav>
                                        <p:tav tm="100000">
                                          <p:val>
                                            <p:strVal val="#ppt_h"/>
                                          </p:val>
                                        </p:tav>
                                      </p:tavLst>
                                    </p:anim>
                                    <p:animEffect transition="in" filter="fade">
                                      <p:cBhvr>
                                        <p:cTn id="29" dur="1000"/>
                                        <p:tgtEl>
                                          <p:spTgt spid="4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4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 calcmode="lin" valueType="num">
                                      <p:cBhvr>
                                        <p:cTn id="36" dur="1000" fill="hold"/>
                                        <p:tgtEl>
                                          <p:spTgt spid="65"/>
                                        </p:tgtEl>
                                        <p:attrNameLst>
                                          <p:attrName>ppt_w</p:attrName>
                                        </p:attrNameLst>
                                      </p:cBhvr>
                                      <p:tavLst>
                                        <p:tav tm="0">
                                          <p:val>
                                            <p:fltVal val="0"/>
                                          </p:val>
                                        </p:tav>
                                        <p:tav tm="100000">
                                          <p:val>
                                            <p:strVal val="#ppt_w"/>
                                          </p:val>
                                        </p:tav>
                                      </p:tavLst>
                                    </p:anim>
                                    <p:anim calcmode="lin" valueType="num">
                                      <p:cBhvr>
                                        <p:cTn id="37" dur="1000" fill="hold"/>
                                        <p:tgtEl>
                                          <p:spTgt spid="65"/>
                                        </p:tgtEl>
                                        <p:attrNameLst>
                                          <p:attrName>ppt_h</p:attrName>
                                        </p:attrNameLst>
                                      </p:cBhvr>
                                      <p:tavLst>
                                        <p:tav tm="0">
                                          <p:val>
                                            <p:fltVal val="0"/>
                                          </p:val>
                                        </p:tav>
                                        <p:tav tm="100000">
                                          <p:val>
                                            <p:strVal val="#ppt_h"/>
                                          </p:val>
                                        </p:tav>
                                      </p:tavLst>
                                    </p:anim>
                                    <p:animEffect transition="in" filter="fade">
                                      <p:cBhvr>
                                        <p:cTn id="38" dur="1000"/>
                                        <p:tgtEl>
                                          <p:spTgt spid="65"/>
                                        </p:tgtEl>
                                      </p:cBhvr>
                                    </p:animEffect>
                                  </p:childTnLst>
                                </p:cTn>
                              </p:par>
                              <p:par>
                                <p:cTn id="39" presetID="64" presetClass="path" presetSubtype="0" fill="hold" nodeType="withEffect">
                                  <p:stCondLst>
                                    <p:cond delay="0"/>
                                  </p:stCondLst>
                                  <p:childTnLst>
                                    <p:animMotion origin="layout" path="M -5.55556E-7 -3.28699E-6 L -0.52465 -0.50942 " pathEditMode="relative" rAng="0" ptsTypes="AA">
                                      <p:cBhvr>
                                        <p:cTn id="40" dur="1000" spd="-100000" fill="hold"/>
                                        <p:tgtEl>
                                          <p:spTgt spid="65"/>
                                        </p:tgtEl>
                                        <p:attrNameLst>
                                          <p:attrName>ppt_x</p:attrName>
                                          <p:attrName>ppt_y</p:attrName>
                                        </p:attrNameLst>
                                      </p:cBhvr>
                                      <p:rCtr x="-26233" y="-25487"/>
                                    </p:animMotion>
                                  </p:childTnLst>
                                </p:cTn>
                              </p:par>
                              <p:par>
                                <p:cTn id="41" presetID="1" presetClass="entr" presetSubtype="0" fill="hold" grpId="0" nodeType="withEffect">
                                  <p:stCondLst>
                                    <p:cond delay="200"/>
                                  </p:stCondLst>
                                  <p:childTnLst>
                                    <p:set>
                                      <p:cBhvr>
                                        <p:cTn id="42" dur="1" fill="hold">
                                          <p:stCondLst>
                                            <p:cond delay="0"/>
                                          </p:stCondLst>
                                        </p:cTn>
                                        <p:tgtEl>
                                          <p:spTgt spid="75"/>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75"/>
                                        </p:tgtEl>
                                        <p:attrNameLst>
                                          <p:attrName>style.visibility</p:attrName>
                                        </p:attrNameLst>
                                      </p:cBhvr>
                                      <p:to>
                                        <p:strVal val="visible"/>
                                      </p:to>
                                    </p:set>
                                    <p:anim calcmode="lin" valueType="num">
                                      <p:cBhvr>
                                        <p:cTn id="45" dur="1000" fill="hold"/>
                                        <p:tgtEl>
                                          <p:spTgt spid="75"/>
                                        </p:tgtEl>
                                        <p:attrNameLst>
                                          <p:attrName>ppt_w</p:attrName>
                                        </p:attrNameLst>
                                      </p:cBhvr>
                                      <p:tavLst>
                                        <p:tav tm="0">
                                          <p:val>
                                            <p:fltVal val="0"/>
                                          </p:val>
                                        </p:tav>
                                        <p:tav tm="100000">
                                          <p:val>
                                            <p:strVal val="#ppt_w"/>
                                          </p:val>
                                        </p:tav>
                                      </p:tavLst>
                                    </p:anim>
                                    <p:anim calcmode="lin" valueType="num">
                                      <p:cBhvr>
                                        <p:cTn id="46" dur="1000" fill="hold"/>
                                        <p:tgtEl>
                                          <p:spTgt spid="75"/>
                                        </p:tgtEl>
                                        <p:attrNameLst>
                                          <p:attrName>ppt_h</p:attrName>
                                        </p:attrNameLst>
                                      </p:cBhvr>
                                      <p:tavLst>
                                        <p:tav tm="0">
                                          <p:val>
                                            <p:fltVal val="0"/>
                                          </p:val>
                                        </p:tav>
                                        <p:tav tm="100000">
                                          <p:val>
                                            <p:strVal val="#ppt_h"/>
                                          </p:val>
                                        </p:tav>
                                      </p:tavLst>
                                    </p:anim>
                                    <p:animEffect transition="in" filter="fade">
                                      <p:cBhvr>
                                        <p:cTn id="47" dur="1000"/>
                                        <p:tgtEl>
                                          <p:spTgt spid="75"/>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75"/>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76"/>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76"/>
                                        </p:tgtEl>
                                        <p:attrNameLst>
                                          <p:attrName>style.visibility</p:attrName>
                                        </p:attrNameLst>
                                      </p:cBhvr>
                                      <p:to>
                                        <p:strVal val="visible"/>
                                      </p:to>
                                    </p:set>
                                    <p:anim calcmode="lin" valueType="num">
                                      <p:cBhvr>
                                        <p:cTn id="54" dur="1000" fill="hold"/>
                                        <p:tgtEl>
                                          <p:spTgt spid="76"/>
                                        </p:tgtEl>
                                        <p:attrNameLst>
                                          <p:attrName>ppt_w</p:attrName>
                                        </p:attrNameLst>
                                      </p:cBhvr>
                                      <p:tavLst>
                                        <p:tav tm="0">
                                          <p:val>
                                            <p:fltVal val="0"/>
                                          </p:val>
                                        </p:tav>
                                        <p:tav tm="100000">
                                          <p:val>
                                            <p:strVal val="#ppt_w"/>
                                          </p:val>
                                        </p:tav>
                                      </p:tavLst>
                                    </p:anim>
                                    <p:anim calcmode="lin" valueType="num">
                                      <p:cBhvr>
                                        <p:cTn id="55" dur="1000" fill="hold"/>
                                        <p:tgtEl>
                                          <p:spTgt spid="76"/>
                                        </p:tgtEl>
                                        <p:attrNameLst>
                                          <p:attrName>ppt_h</p:attrName>
                                        </p:attrNameLst>
                                      </p:cBhvr>
                                      <p:tavLst>
                                        <p:tav tm="0">
                                          <p:val>
                                            <p:fltVal val="0"/>
                                          </p:val>
                                        </p:tav>
                                        <p:tav tm="100000">
                                          <p:val>
                                            <p:strVal val="#ppt_h"/>
                                          </p:val>
                                        </p:tav>
                                      </p:tavLst>
                                    </p:anim>
                                    <p:animEffect transition="in" filter="fade">
                                      <p:cBhvr>
                                        <p:cTn id="56" dur="1000"/>
                                        <p:tgtEl>
                                          <p:spTgt spid="76"/>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76"/>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4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40"/>
                                        </p:tgtEl>
                                        <p:attrNameLst>
                                          <p:attrName>style.visibility</p:attrName>
                                        </p:attrNameLst>
                                      </p:cBhvr>
                                      <p:to>
                                        <p:strVal val="visible"/>
                                      </p:to>
                                    </p:set>
                                    <p:anim calcmode="lin" valueType="num">
                                      <p:cBhvr>
                                        <p:cTn id="63" dur="1000" fill="hold"/>
                                        <p:tgtEl>
                                          <p:spTgt spid="40"/>
                                        </p:tgtEl>
                                        <p:attrNameLst>
                                          <p:attrName>ppt_w</p:attrName>
                                        </p:attrNameLst>
                                      </p:cBhvr>
                                      <p:tavLst>
                                        <p:tav tm="0">
                                          <p:val>
                                            <p:fltVal val="0"/>
                                          </p:val>
                                        </p:tav>
                                        <p:tav tm="100000">
                                          <p:val>
                                            <p:strVal val="#ppt_w"/>
                                          </p:val>
                                        </p:tav>
                                      </p:tavLst>
                                    </p:anim>
                                    <p:anim calcmode="lin" valueType="num">
                                      <p:cBhvr>
                                        <p:cTn id="64" dur="1000" fill="hold"/>
                                        <p:tgtEl>
                                          <p:spTgt spid="40"/>
                                        </p:tgtEl>
                                        <p:attrNameLst>
                                          <p:attrName>ppt_h</p:attrName>
                                        </p:attrNameLst>
                                      </p:cBhvr>
                                      <p:tavLst>
                                        <p:tav tm="0">
                                          <p:val>
                                            <p:fltVal val="0"/>
                                          </p:val>
                                        </p:tav>
                                        <p:tav tm="100000">
                                          <p:val>
                                            <p:strVal val="#ppt_h"/>
                                          </p:val>
                                        </p:tav>
                                      </p:tavLst>
                                    </p:anim>
                                    <p:animEffect transition="in" filter="fade">
                                      <p:cBhvr>
                                        <p:cTn id="65" dur="1000"/>
                                        <p:tgtEl>
                                          <p:spTgt spid="40"/>
                                        </p:tgtEl>
                                      </p:cBhvr>
                                    </p:animEffect>
                                  </p:childTnLst>
                                </p:cTn>
                              </p:par>
                              <p:par>
                                <p:cTn id="66" presetID="64" presetClass="path" presetSubtype="0" fill="hold" grpId="2" nodeType="withEffect">
                                  <p:stCondLst>
                                    <p:cond delay="200"/>
                                  </p:stCondLst>
                                  <p:childTnLst>
                                    <p:animMotion origin="layout" path="M -1.11111E-6 4.44444E-6 L 0.12309 0.575 " pathEditMode="relative" rAng="0" ptsTypes="AA">
                                      <p:cBhvr>
                                        <p:cTn id="67" dur="1000" spd="-100000" fill="hold"/>
                                        <p:tgtEl>
                                          <p:spTgt spid="4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9"/>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9"/>
                                        </p:tgtEl>
                                        <p:attrNameLst>
                                          <p:attrName>style.visibility</p:attrName>
                                        </p:attrNameLst>
                                      </p:cBhvr>
                                      <p:to>
                                        <p:strVal val="visible"/>
                                      </p:to>
                                    </p:set>
                                    <p:anim calcmode="lin" valueType="num">
                                      <p:cBhvr>
                                        <p:cTn id="72" dur="1000" fill="hold"/>
                                        <p:tgtEl>
                                          <p:spTgt spid="69"/>
                                        </p:tgtEl>
                                        <p:attrNameLst>
                                          <p:attrName>ppt_w</p:attrName>
                                        </p:attrNameLst>
                                      </p:cBhvr>
                                      <p:tavLst>
                                        <p:tav tm="0">
                                          <p:val>
                                            <p:fltVal val="0"/>
                                          </p:val>
                                        </p:tav>
                                        <p:tav tm="100000">
                                          <p:val>
                                            <p:strVal val="#ppt_w"/>
                                          </p:val>
                                        </p:tav>
                                      </p:tavLst>
                                    </p:anim>
                                    <p:anim calcmode="lin" valueType="num">
                                      <p:cBhvr>
                                        <p:cTn id="73" dur="1000" fill="hold"/>
                                        <p:tgtEl>
                                          <p:spTgt spid="69"/>
                                        </p:tgtEl>
                                        <p:attrNameLst>
                                          <p:attrName>ppt_h</p:attrName>
                                        </p:attrNameLst>
                                      </p:cBhvr>
                                      <p:tavLst>
                                        <p:tav tm="0">
                                          <p:val>
                                            <p:fltVal val="0"/>
                                          </p:val>
                                        </p:tav>
                                        <p:tav tm="100000">
                                          <p:val>
                                            <p:strVal val="#ppt_h"/>
                                          </p:val>
                                        </p:tav>
                                      </p:tavLst>
                                    </p:anim>
                                    <p:animEffect transition="in" filter="fade">
                                      <p:cBhvr>
                                        <p:cTn id="74" dur="1000"/>
                                        <p:tgtEl>
                                          <p:spTgt spid="69"/>
                                        </p:tgtEl>
                                      </p:cBhvr>
                                    </p:animEffect>
                                  </p:childTnLst>
                                </p:cTn>
                              </p:par>
                              <p:par>
                                <p:cTn id="75" presetID="64" presetClass="path" presetSubtype="0" fill="hold" nodeType="withEffect">
                                  <p:stCondLst>
                                    <p:cond delay="400"/>
                                  </p:stCondLst>
                                  <p:childTnLst>
                                    <p:animMotion origin="layout" path="M 1.38889E-6 3.41057E-6 L -0.71736 -0.40563 " pathEditMode="relative" rAng="0" ptsTypes="AA">
                                      <p:cBhvr>
                                        <p:cTn id="76" dur="1000" spd="-100000" fill="hold"/>
                                        <p:tgtEl>
                                          <p:spTgt spid="69"/>
                                        </p:tgtEl>
                                        <p:attrNameLst>
                                          <p:attrName>ppt_x</p:attrName>
                                          <p:attrName>ppt_y</p:attrName>
                                        </p:attrNameLst>
                                      </p:cBhvr>
                                      <p:rCtr x="-35868" y="-20297"/>
                                    </p:animMotion>
                                  </p:childTnLst>
                                </p:cTn>
                              </p:par>
                              <p:par>
                                <p:cTn id="77" presetID="1" presetClass="entr" presetSubtype="0" fill="hold" nodeType="withEffect">
                                  <p:stCondLst>
                                    <p:cond delay="300"/>
                                  </p:stCondLst>
                                  <p:childTnLst>
                                    <p:set>
                                      <p:cBhvr>
                                        <p:cTn id="78" dur="1" fill="hold">
                                          <p:stCondLst>
                                            <p:cond delay="0"/>
                                          </p:stCondLst>
                                        </p:cTn>
                                        <p:tgtEl>
                                          <p:spTgt spid="72"/>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Effect transition="in" filter="fade">
                                      <p:cBhvr>
                                        <p:cTn id="83" dur="1000"/>
                                        <p:tgtEl>
                                          <p:spTgt spid="72"/>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72"/>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77"/>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animEffect transition="in" filter="fade">
                                      <p:cBhvr>
                                        <p:cTn id="92" dur="1000"/>
                                        <p:tgtEl>
                                          <p:spTgt spid="77"/>
                                        </p:tgtEl>
                                      </p:cBhvr>
                                    </p:animEffect>
                                  </p:childTnLst>
                                </p:cTn>
                              </p:par>
                              <p:par>
                                <p:cTn id="93" presetID="64" presetClass="path" presetSubtype="0" fill="hold" nodeType="withEffect">
                                  <p:stCondLst>
                                    <p:cond delay="200"/>
                                  </p:stCondLst>
                                  <p:childTnLst>
                                    <p:animMotion origin="layout" path="M 3.05556E-6 3.44146E-6 L -0.64115 -0.94965 " pathEditMode="relative" rAng="0" ptsTypes="AA">
                                      <p:cBhvr>
                                        <p:cTn id="94" dur="1000" spd="-100000" fill="hold"/>
                                        <p:tgtEl>
                                          <p:spTgt spid="77"/>
                                        </p:tgtEl>
                                        <p:attrNameLst>
                                          <p:attrName>ppt_x</p:attrName>
                                          <p:attrName>ppt_y</p:attrName>
                                        </p:attrNameLst>
                                      </p:cBhvr>
                                      <p:rCtr x="-32066" y="-47482"/>
                                    </p:animMotion>
                                  </p:childTnLst>
                                </p:cTn>
                              </p:par>
                            </p:childTnLst>
                          </p:cTn>
                        </p:par>
                        <p:par>
                          <p:cTn id="95" fill="hold">
                            <p:stCondLst>
                              <p:cond delay="400"/>
                            </p:stCondLst>
                            <p:childTnLst>
                              <p:par>
                                <p:cTn id="96" presetID="10" presetClass="entr" presetSubtype="0" fill="hold" grpId="0" nodeType="afterEffect">
                                  <p:stCondLst>
                                    <p:cond delay="0"/>
                                  </p:stCondLst>
                                  <p:iterate type="lt">
                                    <p:tmPct val="0"/>
                                  </p:iterate>
                                  <p:childTnLst>
                                    <p:set>
                                      <p:cBhvr>
                                        <p:cTn id="97" dur="1" fill="hold">
                                          <p:stCondLst>
                                            <p:cond delay="0"/>
                                          </p:stCondLst>
                                        </p:cTn>
                                        <p:tgtEl>
                                          <p:spTgt spid="81"/>
                                        </p:tgtEl>
                                        <p:attrNameLst>
                                          <p:attrName>style.visibility</p:attrName>
                                        </p:attrNameLst>
                                      </p:cBhvr>
                                      <p:to>
                                        <p:strVal val="visible"/>
                                      </p:to>
                                    </p:set>
                                    <p:animEffect transition="in" filter="fade">
                                      <p:cBhvr>
                                        <p:cTn id="9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0" grpId="2" animBg="1"/>
      <p:bldP spid="41" grpId="0" animBg="1"/>
      <p:bldP spid="41" grpId="1" animBg="1"/>
      <p:bldP spid="41" grpId="2" animBg="1"/>
      <p:bldP spid="75" grpId="0" animBg="1"/>
      <p:bldP spid="75" grpId="1" animBg="1"/>
      <p:bldP spid="75" grpId="2" animBg="1"/>
      <p:bldP spid="76" grpId="0" animBg="1"/>
      <p:bldP spid="76" grpId="1" animBg="1"/>
      <p:bldP spid="76" grpId="2" animBg="1"/>
      <p:bldP spid="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4150" y="364490"/>
            <a:ext cx="8775700" cy="4399915"/>
          </a:xfrm>
          <a:prstGeom prst="rect">
            <a:avLst/>
          </a:prstGeom>
          <a:solidFill>
            <a:schemeClr val="bg1">
              <a:lumMod val="85000"/>
            </a:schemeClr>
          </a:solidFill>
          <a:ln w="38100">
            <a:solidFill>
              <a:srgbClr val="FF0000"/>
            </a:solidFill>
            <a:prstDash val="sysDash"/>
          </a:ln>
        </p:spPr>
        <p:txBody>
          <a:bodyPr wrap="square" rtlCol="0" anchor="t">
            <a:spAutoFit/>
          </a:bodyPr>
          <a:lstStyle/>
          <a:p>
            <a:pPr marL="0" indent="0">
              <a:buNone/>
            </a:pPr>
            <a:r>
              <a:rPr lang="en-US" altLang="zh-CN" sz="2800" dirty="0">
                <a:latin typeface="微软雅黑" panose="020B0503020204020204" charset="-122"/>
                <a:ea typeface="微软雅黑" panose="020B0503020204020204" charset="-122"/>
                <a:cs typeface="微软雅黑" panose="020B0503020204020204" charset="-122"/>
                <a:sym typeface="+mn-ea"/>
              </a:rPr>
              <a:t>   </a:t>
            </a:r>
            <a:r>
              <a:rPr lang="zh-CN" altLang="en-US" sz="2800" dirty="0">
                <a:latin typeface="微软雅黑" panose="020B0503020204020204" charset="-122"/>
                <a:ea typeface="微软雅黑" panose="020B0503020204020204" charset="-122"/>
                <a:cs typeface="微软雅黑" panose="020B0503020204020204" charset="-122"/>
                <a:sym typeface="+mn-ea"/>
              </a:rPr>
              <a:t>（</a:t>
            </a:r>
            <a:r>
              <a:rPr lang="en-US" altLang="zh-CN" sz="2800" dirty="0">
                <a:latin typeface="微软雅黑" panose="020B0503020204020204" charset="-122"/>
                <a:ea typeface="微软雅黑" panose="020B0503020204020204" charset="-122"/>
                <a:cs typeface="微软雅黑" panose="020B0503020204020204" charset="-122"/>
                <a:sym typeface="+mn-ea"/>
              </a:rPr>
              <a:t>2020</a:t>
            </a:r>
            <a:r>
              <a:rPr lang="zh-CN" altLang="zh-CN" sz="2800" dirty="0">
                <a:latin typeface="微软雅黑" panose="020B0503020204020204" charset="-122"/>
                <a:ea typeface="微软雅黑" panose="020B0503020204020204" charset="-122"/>
                <a:cs typeface="微软雅黑" panose="020B0503020204020204" charset="-122"/>
                <a:sym typeface="+mn-ea"/>
              </a:rPr>
              <a:t>学年第一学期期中杭州地区）</a:t>
            </a:r>
            <a:r>
              <a:rPr lang="zh-CN" altLang="en-US" sz="2800" dirty="0">
                <a:latin typeface="微软雅黑" panose="020B0503020204020204" charset="-122"/>
                <a:ea typeface="微软雅黑" panose="020B0503020204020204" charset="-122"/>
                <a:cs typeface="微软雅黑" panose="020B0503020204020204" charset="-122"/>
                <a:sym typeface="+mn-ea"/>
              </a:rPr>
              <a:t>假定你是李华，你校将组织一场为贫困地区学生献爱心的捐助活动，请你代表学生会写一封邮件邀请你校外教</a:t>
            </a:r>
            <a:r>
              <a:rPr lang="en-US" altLang="zh-CN" sz="2800" dirty="0">
                <a:latin typeface="微软雅黑" panose="020B0503020204020204" charset="-122"/>
                <a:ea typeface="微软雅黑" panose="020B0503020204020204" charset="-122"/>
                <a:cs typeface="微软雅黑" panose="020B0503020204020204" charset="-122"/>
                <a:sym typeface="+mn-ea"/>
              </a:rPr>
              <a:t>John</a:t>
            </a:r>
            <a:r>
              <a:rPr lang="zh-CN" altLang="en-US" sz="2800" dirty="0">
                <a:latin typeface="微软雅黑" panose="020B0503020204020204" charset="-122"/>
                <a:ea typeface="微软雅黑" panose="020B0503020204020204" charset="-122"/>
                <a:cs typeface="微软雅黑" panose="020B0503020204020204" charset="-122"/>
                <a:sym typeface="+mn-ea"/>
              </a:rPr>
              <a:t>出席开幕式，内容包括：</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sym typeface="+mn-ea"/>
              </a:rPr>
              <a:t>    1.</a:t>
            </a:r>
            <a:r>
              <a:rPr lang="zh-CN" altLang="en-US" sz="2800" dirty="0">
                <a:latin typeface="微软雅黑" panose="020B0503020204020204" charset="-122"/>
                <a:ea typeface="微软雅黑" panose="020B0503020204020204" charset="-122"/>
                <a:cs typeface="微软雅黑" panose="020B0503020204020204" charset="-122"/>
                <a:sym typeface="+mn-ea"/>
              </a:rPr>
              <a:t>时间、地点；</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sym typeface="+mn-ea"/>
              </a:rPr>
              <a:t>    2.</a:t>
            </a:r>
            <a:r>
              <a:rPr lang="zh-CN" altLang="en-US" sz="2800" dirty="0">
                <a:latin typeface="微软雅黑" panose="020B0503020204020204" charset="-122"/>
                <a:ea typeface="微软雅黑" panose="020B0503020204020204" charset="-122"/>
                <a:cs typeface="微软雅黑" panose="020B0503020204020204" charset="-122"/>
                <a:sym typeface="+mn-ea"/>
              </a:rPr>
              <a:t>活动内容；</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sym typeface="+mn-ea"/>
              </a:rPr>
              <a:t>    3.</a:t>
            </a:r>
            <a:r>
              <a:rPr lang="zh-CN" altLang="en-US" sz="2800" dirty="0">
                <a:latin typeface="微软雅黑" panose="020B0503020204020204" charset="-122"/>
                <a:ea typeface="微软雅黑" panose="020B0503020204020204" charset="-122"/>
                <a:cs typeface="微软雅黑" panose="020B0503020204020204" charset="-122"/>
                <a:sym typeface="+mn-ea"/>
              </a:rPr>
              <a:t>活动意义。</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zh-CN" altLang="en-US" sz="2800" dirty="0">
                <a:latin typeface="微软雅黑" panose="020B0503020204020204" charset="-122"/>
                <a:ea typeface="微软雅黑" panose="020B0503020204020204" charset="-122"/>
                <a:cs typeface="微软雅黑" panose="020B0503020204020204" charset="-122"/>
                <a:sym typeface="+mn-ea"/>
              </a:rPr>
              <a:t>注意：</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sym typeface="+mn-ea"/>
              </a:rPr>
              <a:t>    1.</a:t>
            </a:r>
            <a:r>
              <a:rPr lang="zh-CN" altLang="en-US" sz="2800" dirty="0">
                <a:latin typeface="微软雅黑" panose="020B0503020204020204" charset="-122"/>
                <a:ea typeface="微软雅黑" panose="020B0503020204020204" charset="-122"/>
                <a:cs typeface="微软雅黑" panose="020B0503020204020204" charset="-122"/>
                <a:sym typeface="+mn-ea"/>
              </a:rPr>
              <a:t>词数</a:t>
            </a:r>
            <a:r>
              <a:rPr lang="en-US" altLang="zh-CN" sz="2800" dirty="0">
                <a:latin typeface="微软雅黑" panose="020B0503020204020204" charset="-122"/>
                <a:ea typeface="微软雅黑" panose="020B0503020204020204" charset="-122"/>
                <a:cs typeface="微软雅黑" panose="020B0503020204020204" charset="-122"/>
                <a:sym typeface="+mn-ea"/>
              </a:rPr>
              <a:t>80</a:t>
            </a:r>
            <a:r>
              <a:rPr lang="zh-CN" altLang="en-US" sz="2800" dirty="0">
                <a:latin typeface="微软雅黑" panose="020B0503020204020204" charset="-122"/>
                <a:ea typeface="微软雅黑" panose="020B0503020204020204" charset="-122"/>
                <a:cs typeface="微软雅黑" panose="020B0503020204020204" charset="-122"/>
                <a:sym typeface="+mn-ea"/>
              </a:rPr>
              <a:t>左右；</a:t>
            </a:r>
            <a:endParaRPr lang="zh-CN" altLang="en-US" sz="2800" dirty="0">
              <a:latin typeface="微软雅黑" panose="020B0503020204020204" charset="-122"/>
              <a:ea typeface="微软雅黑" panose="020B0503020204020204" charset="-122"/>
              <a:cs typeface="微软雅黑" panose="020B0503020204020204" charset="-122"/>
            </a:endParaRPr>
          </a:p>
          <a:p>
            <a:pPr marL="0" indent="0">
              <a:buNone/>
            </a:pPr>
            <a:r>
              <a:rPr lang="en-US" altLang="zh-CN" sz="2800" dirty="0">
                <a:latin typeface="微软雅黑" panose="020B0503020204020204" charset="-122"/>
                <a:ea typeface="微软雅黑" panose="020B0503020204020204" charset="-122"/>
                <a:cs typeface="微软雅黑" panose="020B0503020204020204" charset="-122"/>
                <a:sym typeface="+mn-ea"/>
              </a:rPr>
              <a:t>    2.</a:t>
            </a:r>
            <a:r>
              <a:rPr lang="zh-CN" altLang="en-US" sz="2800" dirty="0">
                <a:latin typeface="微软雅黑" panose="020B0503020204020204" charset="-122"/>
                <a:ea typeface="微软雅黑" panose="020B0503020204020204" charset="-122"/>
                <a:cs typeface="微软雅黑" panose="020B0503020204020204" charset="-122"/>
                <a:sym typeface="+mn-ea"/>
              </a:rPr>
              <a:t>可适当增加细节，以使行文连贯。</a:t>
            </a:r>
            <a:endParaRPr lang="zh-CN" altLang="en-US" sz="28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矩形 4"/>
          <p:cNvSpPr/>
          <p:nvPr/>
        </p:nvSpPr>
        <p:spPr>
          <a:xfrm>
            <a:off x="1250156" y="688181"/>
            <a:ext cx="161925" cy="154781"/>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6" name="TextBox 5"/>
          <p:cNvSpPr txBox="1"/>
          <p:nvPr/>
        </p:nvSpPr>
        <p:spPr>
          <a:xfrm>
            <a:off x="1464469" y="569119"/>
            <a:ext cx="6588919" cy="414020"/>
          </a:xfrm>
          <a:prstGeom prst="rect">
            <a:avLst/>
          </a:prstGeom>
          <a:noFill/>
          <a:ln w="9525">
            <a:noFill/>
          </a:ln>
        </p:spPr>
        <p:txBody>
          <a:bodyPr wrap="square" anchor="t">
            <a:spAutoFit/>
          </a:bodyPr>
          <a:lstStyle/>
          <a:p>
            <a:r>
              <a:rPr lang="zh-CN" altLang="en-US" sz="2100" dirty="0">
                <a:latin typeface="微软雅黑" panose="020B0503020204020204" charset="-122"/>
                <a:ea typeface="微软雅黑" panose="020B0503020204020204" charset="-122"/>
              </a:rPr>
              <a:t>邀请</a:t>
            </a:r>
            <a:r>
              <a:rPr lang="zh-CN" altLang="en-US" sz="2100" dirty="0">
                <a:latin typeface="Times New Roman" panose="02020603050405020304" pitchFamily="18" charset="0"/>
                <a:ea typeface="宋体" panose="02010600030101010101" pitchFamily="2" charset="-122"/>
              </a:rPr>
              <a:t>：</a:t>
            </a:r>
            <a:r>
              <a:rPr lang="en-US" altLang="zh-CN" sz="2100" dirty="0">
                <a:latin typeface="Times New Roman" panose="02020603050405020304" pitchFamily="18" charset="0"/>
                <a:ea typeface="宋体" panose="02010600030101010101" pitchFamily="2" charset="-122"/>
              </a:rPr>
              <a:t>invite sb to do sth/some place </a:t>
            </a:r>
            <a:endParaRPr lang="zh-CN" altLang="en-US" sz="2100" dirty="0">
              <a:latin typeface="Times New Roman" panose="02020603050405020304" pitchFamily="18" charset="0"/>
              <a:ea typeface="宋体" panose="02010600030101010101" pitchFamily="2" charset="-122"/>
            </a:endParaRPr>
          </a:p>
        </p:txBody>
      </p:sp>
      <p:sp>
        <p:nvSpPr>
          <p:cNvPr id="7" name="矩形 6"/>
          <p:cNvSpPr/>
          <p:nvPr/>
        </p:nvSpPr>
        <p:spPr>
          <a:xfrm>
            <a:off x="1250156" y="1037035"/>
            <a:ext cx="161925" cy="154781"/>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8" name="TextBox 7"/>
          <p:cNvSpPr txBox="1"/>
          <p:nvPr/>
        </p:nvSpPr>
        <p:spPr>
          <a:xfrm>
            <a:off x="1473994" y="917972"/>
            <a:ext cx="6241256" cy="414020"/>
          </a:xfrm>
          <a:prstGeom prst="rect">
            <a:avLst/>
          </a:prstGeom>
          <a:noFill/>
          <a:ln w="9525">
            <a:noFill/>
          </a:ln>
        </p:spPr>
        <p:txBody>
          <a:bodyPr wrap="square" anchor="t">
            <a:spAutoFit/>
          </a:bodyPr>
          <a:lstStyle/>
          <a:p>
            <a:r>
              <a:rPr lang="zh-CN" altLang="en-US" sz="2100" dirty="0">
                <a:latin typeface="微软雅黑" panose="020B0503020204020204" charset="-122"/>
                <a:ea typeface="微软雅黑" panose="020B0503020204020204" charset="-122"/>
              </a:rPr>
              <a:t>代表学生会</a:t>
            </a:r>
            <a:r>
              <a:rPr lang="zh-CN" altLang="en-US" sz="2100" dirty="0">
                <a:latin typeface="Times New Roman" panose="02020603050405020304" pitchFamily="18" charset="0"/>
                <a:ea typeface="宋体" panose="02010600030101010101" pitchFamily="2" charset="-122"/>
              </a:rPr>
              <a:t>：</a:t>
            </a:r>
            <a:r>
              <a:rPr lang="en-US" altLang="zh-CN" sz="2100" dirty="0">
                <a:latin typeface="Times New Roman" panose="02020603050405020304" pitchFamily="18" charset="0"/>
                <a:ea typeface="宋体" panose="02010600030101010101" pitchFamily="2" charset="-122"/>
              </a:rPr>
              <a:t>on behalf of/represent the Student Union </a:t>
            </a:r>
            <a:endParaRPr lang="zh-CN" altLang="en-US" sz="2100" dirty="0">
              <a:latin typeface="Times New Roman" panose="02020603050405020304" pitchFamily="18" charset="0"/>
              <a:ea typeface="宋体" panose="02010600030101010101" pitchFamily="2" charset="-122"/>
            </a:endParaRPr>
          </a:p>
        </p:txBody>
      </p:sp>
      <p:sp>
        <p:nvSpPr>
          <p:cNvPr id="9" name="矩形 8"/>
          <p:cNvSpPr/>
          <p:nvPr/>
        </p:nvSpPr>
        <p:spPr>
          <a:xfrm>
            <a:off x="1250156" y="1377554"/>
            <a:ext cx="161925" cy="154781"/>
          </a:xfrm>
          <a:prstGeom prst="rect">
            <a:avLst/>
          </a:prstGeom>
          <a:noFill/>
          <a:ln w="571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0" name="TextBox 9"/>
          <p:cNvSpPr txBox="1"/>
          <p:nvPr/>
        </p:nvSpPr>
        <p:spPr>
          <a:xfrm>
            <a:off x="1464469" y="1259681"/>
            <a:ext cx="6588919" cy="414020"/>
          </a:xfrm>
          <a:prstGeom prst="rect">
            <a:avLst/>
          </a:prstGeom>
          <a:noFill/>
          <a:ln w="9525">
            <a:noFill/>
          </a:ln>
        </p:spPr>
        <p:txBody>
          <a:bodyPr wrap="square" anchor="t">
            <a:spAutoFit/>
          </a:bodyPr>
          <a:lstStyle/>
          <a:p>
            <a:r>
              <a:rPr lang="zh-CN" altLang="en-US" sz="2100" dirty="0">
                <a:latin typeface="微软雅黑" panose="020B0503020204020204" charset="-122"/>
                <a:ea typeface="微软雅黑" panose="020B0503020204020204" charset="-122"/>
              </a:rPr>
              <a:t>组织一场活动</a:t>
            </a:r>
            <a:r>
              <a:rPr lang="zh-CN" altLang="en-US" sz="2100" dirty="0">
                <a:latin typeface="Times New Roman" panose="02020603050405020304" pitchFamily="18" charset="0"/>
                <a:ea typeface="宋体" panose="02010600030101010101" pitchFamily="2" charset="-122"/>
              </a:rPr>
              <a:t>：</a:t>
            </a:r>
            <a:r>
              <a:rPr lang="en-US" altLang="zh-CN" sz="2100" dirty="0">
                <a:latin typeface="Times New Roman" panose="02020603050405020304" pitchFamily="18" charset="0"/>
                <a:ea typeface="宋体" panose="02010600030101010101" pitchFamily="2" charset="-122"/>
              </a:rPr>
              <a:t>launch a campaign/ organize an activity</a:t>
            </a:r>
            <a:endParaRPr lang="en-US" altLang="zh-CN" sz="2100" dirty="0">
              <a:latin typeface="Times New Roman" panose="02020603050405020304" pitchFamily="18" charset="0"/>
              <a:ea typeface="宋体" panose="02010600030101010101" pitchFamily="2" charset="-122"/>
            </a:endParaRPr>
          </a:p>
        </p:txBody>
      </p:sp>
      <p:sp>
        <p:nvSpPr>
          <p:cNvPr id="12" name="TextBox 11"/>
          <p:cNvSpPr txBox="1"/>
          <p:nvPr/>
        </p:nvSpPr>
        <p:spPr>
          <a:xfrm>
            <a:off x="1473835" y="2869565"/>
            <a:ext cx="7445375" cy="671830"/>
          </a:xfrm>
          <a:prstGeom prst="rect">
            <a:avLst/>
          </a:prstGeom>
          <a:noFill/>
          <a:ln w="9525">
            <a:noFill/>
          </a:ln>
        </p:spPr>
        <p:txBody>
          <a:bodyPr wrap="square" anchor="t">
            <a:spAutoFit/>
          </a:bodyPr>
          <a:lstStyle/>
          <a:p>
            <a:pPr>
              <a:lnSpc>
                <a:spcPct val="90000"/>
              </a:lnSpc>
            </a:pPr>
            <a:r>
              <a:rPr lang="zh-CN" altLang="en-US" sz="2100" dirty="0">
                <a:latin typeface="微软雅黑" panose="020B0503020204020204" charset="-122"/>
                <a:ea typeface="微软雅黑" panose="020B0503020204020204" charset="-122"/>
                <a:cs typeface="微软雅黑" panose="020B0503020204020204" charset="-122"/>
              </a:rPr>
              <a:t>广泛的</a:t>
            </a:r>
            <a:r>
              <a:rPr lang="en-US" altLang="zh-CN" sz="2100" dirty="0">
                <a:latin typeface="微软雅黑" panose="020B0503020204020204" charset="-122"/>
                <a:ea typeface="微软雅黑" panose="020B0503020204020204" charset="-122"/>
                <a:cs typeface="微软雅黑" panose="020B0503020204020204" charset="-122"/>
              </a:rPr>
              <a:t>,</a:t>
            </a:r>
            <a:r>
              <a:rPr lang="zh-CN" altLang="en-US" sz="2100" dirty="0">
                <a:latin typeface="微软雅黑" panose="020B0503020204020204" charset="-122"/>
                <a:ea typeface="微软雅黑" panose="020B0503020204020204" charset="-122"/>
                <a:cs typeface="微软雅黑" panose="020B0503020204020204" charset="-122"/>
              </a:rPr>
              <a:t>多样的</a:t>
            </a:r>
            <a:r>
              <a:rPr lang="zh-CN" altLang="en-US" sz="2100" dirty="0">
                <a:latin typeface="Times New Roman" panose="02020603050405020304" pitchFamily="18" charset="0"/>
                <a:ea typeface="宋体" panose="02010600030101010101" pitchFamily="2" charset="-122"/>
              </a:rPr>
              <a:t>：</a:t>
            </a:r>
            <a:r>
              <a:rPr lang="en-US" altLang="zh-CN" sz="2100" dirty="0">
                <a:latin typeface="Times New Roman" panose="02020603050405020304" pitchFamily="18" charset="0"/>
                <a:ea typeface="宋体" panose="02010600030101010101" pitchFamily="2" charset="-122"/>
              </a:rPr>
              <a:t>have a wide range of/a wide variety of/ various/diverse/abundant/plentiful /with an abundance of/…</a:t>
            </a:r>
            <a:endParaRPr lang="zh-CN" altLang="en-US" sz="2100" dirty="0">
              <a:latin typeface="Times New Roman" panose="02020603050405020304" pitchFamily="18" charset="0"/>
              <a:ea typeface="宋体" panose="02010600030101010101" pitchFamily="2" charset="-122"/>
            </a:endParaRPr>
          </a:p>
        </p:txBody>
      </p:sp>
      <p:sp>
        <p:nvSpPr>
          <p:cNvPr id="17" name="矩形 16"/>
          <p:cNvSpPr/>
          <p:nvPr/>
        </p:nvSpPr>
        <p:spPr>
          <a:xfrm>
            <a:off x="1250156" y="2959894"/>
            <a:ext cx="161925" cy="15478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18" name="TextBox 17"/>
          <p:cNvSpPr txBox="1"/>
          <p:nvPr/>
        </p:nvSpPr>
        <p:spPr>
          <a:xfrm>
            <a:off x="1464469" y="1601391"/>
            <a:ext cx="6400800" cy="671830"/>
          </a:xfrm>
          <a:prstGeom prst="rect">
            <a:avLst/>
          </a:prstGeom>
          <a:noFill/>
          <a:ln w="9525">
            <a:noFill/>
          </a:ln>
        </p:spPr>
        <p:txBody>
          <a:bodyPr wrap="square" anchor="t">
            <a:spAutoFit/>
          </a:bodyPr>
          <a:lstStyle/>
          <a:p>
            <a:pPr>
              <a:lnSpc>
                <a:spcPct val="90000"/>
              </a:lnSpc>
            </a:pPr>
            <a:r>
              <a:rPr lang="zh-CN" altLang="en-US" sz="2100" dirty="0">
                <a:latin typeface="微软雅黑" panose="020B0503020204020204" charset="-122"/>
                <a:ea typeface="微软雅黑" panose="020B0503020204020204" charset="-122"/>
              </a:rPr>
              <a:t>计划，安排</a:t>
            </a:r>
            <a:r>
              <a:rPr lang="en-US" altLang="zh-CN" sz="2100" dirty="0">
                <a:latin typeface="Times New Roman" panose="02020603050405020304" pitchFamily="18" charset="0"/>
                <a:ea typeface="宋体" panose="02010600030101010101" pitchFamily="2" charset="-122"/>
              </a:rPr>
              <a:t>:  be scheduled for/be fixed/be due to start/</a:t>
            </a:r>
            <a:endParaRPr lang="en-US" altLang="zh-CN" sz="2100" dirty="0">
              <a:latin typeface="Times New Roman" panose="02020603050405020304" pitchFamily="18" charset="0"/>
              <a:ea typeface="宋体" panose="02010600030101010101" pitchFamily="2" charset="-122"/>
            </a:endParaRPr>
          </a:p>
          <a:p>
            <a:pPr>
              <a:lnSpc>
                <a:spcPct val="90000"/>
              </a:lnSpc>
            </a:pPr>
            <a:r>
              <a:rPr lang="zh-CN" altLang="en-US" sz="2100" dirty="0">
                <a:latin typeface="Times New Roman" panose="02020603050405020304" pitchFamily="18" charset="0"/>
                <a:ea typeface="宋体" panose="02010600030101010101" pitchFamily="2" charset="-122"/>
              </a:rPr>
              <a:t> </a:t>
            </a:r>
            <a:r>
              <a:rPr lang="en-US" altLang="zh-CN" sz="2100" dirty="0">
                <a:latin typeface="Times New Roman" panose="02020603050405020304" pitchFamily="18" charset="0"/>
                <a:ea typeface="宋体" panose="02010600030101010101" pitchFamily="2" charset="-122"/>
              </a:rPr>
              <a:t>be held/be arranged to do sth</a:t>
            </a:r>
            <a:endParaRPr lang="en-US" altLang="zh-CN" sz="2100" dirty="0">
              <a:latin typeface="Times New Roman" panose="02020603050405020304" pitchFamily="18" charset="0"/>
              <a:ea typeface="宋体" panose="02010600030101010101" pitchFamily="2" charset="-122"/>
            </a:endParaRPr>
          </a:p>
        </p:txBody>
      </p:sp>
      <p:sp>
        <p:nvSpPr>
          <p:cNvPr id="22" name="TextBox 21"/>
          <p:cNvSpPr txBox="1"/>
          <p:nvPr/>
        </p:nvSpPr>
        <p:spPr>
          <a:xfrm>
            <a:off x="1464310" y="3541395"/>
            <a:ext cx="7507605" cy="1252855"/>
          </a:xfrm>
          <a:prstGeom prst="rect">
            <a:avLst/>
          </a:prstGeom>
          <a:noFill/>
          <a:ln w="9525">
            <a:noFill/>
          </a:ln>
        </p:spPr>
        <p:txBody>
          <a:bodyPr wrap="square" anchor="t">
            <a:spAutoFit/>
          </a:bodyPr>
          <a:lstStyle/>
          <a:p>
            <a:pPr>
              <a:lnSpc>
                <a:spcPct val="90000"/>
              </a:lnSpc>
            </a:pPr>
            <a:r>
              <a:rPr lang="zh-CN" altLang="zh-CN" sz="2100" dirty="0">
                <a:latin typeface="微软雅黑" panose="020B0503020204020204" charset="-122"/>
                <a:ea typeface="微软雅黑" panose="020B0503020204020204" charset="-122"/>
              </a:rPr>
              <a:t>带来的意义</a:t>
            </a:r>
            <a:r>
              <a:rPr lang="en-US" altLang="zh-CN" sz="2100" dirty="0">
                <a:latin typeface="Times New Roman" panose="02020603050405020304" pitchFamily="18" charset="0"/>
                <a:ea typeface="宋体" panose="02010600030101010101" pitchFamily="2" charset="-122"/>
              </a:rPr>
              <a:t>: deepen one’s insight into/have a deeper understanding of…/have a good taste of.../serve as(provide) a platform for/immerse sb in a fantastic aura/leave sb an deep impression on.../a feast for </a:t>
            </a:r>
            <a:r>
              <a:rPr lang="en-US" altLang="zh-CN" sz="2100" dirty="0">
                <a:solidFill>
                  <a:srgbClr val="FF0000"/>
                </a:solidFill>
                <a:latin typeface="Times New Roman" panose="02020603050405020304" pitchFamily="18" charset="0"/>
                <a:ea typeface="宋体" panose="02010600030101010101" pitchFamily="2" charset="-122"/>
              </a:rPr>
              <a:t>the eyes</a:t>
            </a:r>
            <a:r>
              <a:rPr lang="en-US" altLang="zh-CN" sz="2100" dirty="0">
                <a:latin typeface="Times New Roman" panose="02020603050405020304" pitchFamily="18" charset="0"/>
                <a:ea typeface="宋体" panose="02010600030101010101" pitchFamily="2" charset="-122"/>
              </a:rPr>
              <a:t>/develop(cultivate) a sense of responsibility</a:t>
            </a:r>
            <a:endParaRPr lang="zh-CN" altLang="en-US" sz="2100" dirty="0">
              <a:latin typeface="Times New Roman" panose="02020603050405020304" pitchFamily="18" charset="0"/>
              <a:ea typeface="宋体" panose="02010600030101010101" pitchFamily="2" charset="-122"/>
            </a:endParaRPr>
          </a:p>
        </p:txBody>
      </p:sp>
      <p:sp>
        <p:nvSpPr>
          <p:cNvPr id="23" name="矩形 22"/>
          <p:cNvSpPr/>
          <p:nvPr/>
        </p:nvSpPr>
        <p:spPr>
          <a:xfrm>
            <a:off x="1250156" y="3595688"/>
            <a:ext cx="161925" cy="154781"/>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25" name="矩形 24"/>
          <p:cNvSpPr/>
          <p:nvPr/>
        </p:nvSpPr>
        <p:spPr>
          <a:xfrm>
            <a:off x="1250156" y="2251472"/>
            <a:ext cx="161925" cy="177404"/>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pSp>
        <p:nvGrpSpPr>
          <p:cNvPr id="2" name="组合 1"/>
          <p:cNvGrpSpPr/>
          <p:nvPr/>
        </p:nvGrpSpPr>
        <p:grpSpPr>
          <a:xfrm>
            <a:off x="1199515" y="82550"/>
            <a:ext cx="3131185" cy="423545"/>
            <a:chOff x="118" y="173"/>
            <a:chExt cx="5887" cy="889"/>
          </a:xfrm>
        </p:grpSpPr>
        <p:grpSp>
          <p:nvGrpSpPr>
            <p:cNvPr id="16385" name="Group 77"/>
            <p:cNvGrpSpPr/>
            <p:nvPr/>
          </p:nvGrpSpPr>
          <p:grpSpPr>
            <a:xfrm>
              <a:off x="225" y="173"/>
              <a:ext cx="5780" cy="735"/>
              <a:chOff x="4522" y="2750"/>
              <a:chExt cx="4861" cy="552"/>
            </a:xfrm>
          </p:grpSpPr>
          <p:sp>
            <p:nvSpPr>
              <p:cNvPr id="31" name="圆角矩形 30"/>
              <p:cNvSpPr>
                <a:spLocks noChangeArrowheads="1"/>
              </p:cNvSpPr>
              <p:nvPr/>
            </p:nvSpPr>
            <p:spPr bwMode="auto">
              <a:xfrm>
                <a:off x="4522" y="2750"/>
                <a:ext cx="4861" cy="552"/>
              </a:xfrm>
              <a:prstGeom prst="roundRect">
                <a:avLst>
                  <a:gd name="adj" fmla="val 50000"/>
                </a:avLst>
              </a:prstGeom>
              <a:gradFill rotWithShape="1">
                <a:gsLst>
                  <a:gs pos="0">
                    <a:srgbClr val="FAFAFA"/>
                  </a:gs>
                  <a:gs pos="74001">
                    <a:srgbClr val="D7D7D7"/>
                  </a:gs>
                  <a:gs pos="83000">
                    <a:srgbClr val="D7D7D7"/>
                  </a:gs>
                  <a:gs pos="100000">
                    <a:srgbClr val="E4E4E4"/>
                  </a:gs>
                </a:gsLst>
                <a:lin ang="5400000" scaled="1"/>
              </a:gradFill>
              <a:ln w="12700" algn="ctr">
                <a:solidFill>
                  <a:schemeClr val="accent2">
                    <a:lumMod val="60000"/>
                    <a:lumOff val="40000"/>
                  </a:schemeClr>
                </a:solidFill>
                <a:miter lim="800000"/>
              </a:ln>
            </p:spPr>
            <p:txBody>
              <a:bodyPr lIns="51429" tIns="25713" rIns="51429" bIns="25713" anchor="ctr"/>
              <a:lstStyle/>
              <a:p>
                <a:pPr algn="ctr" fontAlgn="auto">
                  <a:spcBef>
                    <a:spcPts val="0"/>
                  </a:spcBef>
                  <a:spcAft>
                    <a:spcPts val="0"/>
                  </a:spcAft>
                  <a:defRPr/>
                </a:pPr>
                <a:endParaRPr lang="zh-CN" altLang="en-US" sz="1015" strike="noStrike" noProof="1">
                  <a:solidFill>
                    <a:schemeClr val="lt1"/>
                  </a:solidFill>
                  <a:latin typeface="+mn-lt"/>
                  <a:ea typeface="+mn-ea"/>
                </a:endParaRPr>
              </a:p>
            </p:txBody>
          </p:sp>
          <p:sp>
            <p:nvSpPr>
              <p:cNvPr id="32" name="任意多边形 31"/>
              <p:cNvSpPr/>
              <p:nvPr/>
            </p:nvSpPr>
            <p:spPr>
              <a:xfrm>
                <a:off x="4522" y="2750"/>
                <a:ext cx="4850" cy="297"/>
              </a:xfrm>
              <a:custGeom>
                <a:avLst/>
                <a:gdLst>
                  <a:gd name="connsiteX0" fmla="*/ 368300 w 6483350"/>
                  <a:gd name="connsiteY0" fmla="*/ 0 h 396875"/>
                  <a:gd name="connsiteX1" fmla="*/ 6115050 w 6483350"/>
                  <a:gd name="connsiteY1" fmla="*/ 0 h 396875"/>
                  <a:gd name="connsiteX2" fmla="*/ 6483350 w 6483350"/>
                  <a:gd name="connsiteY2" fmla="*/ 368300 h 396875"/>
                  <a:gd name="connsiteX3" fmla="*/ 6477581 w 6483350"/>
                  <a:gd name="connsiteY3" fmla="*/ 396875 h 396875"/>
                  <a:gd name="connsiteX4" fmla="*/ 5769 w 6483350"/>
                  <a:gd name="connsiteY4" fmla="*/ 396875 h 396875"/>
                  <a:gd name="connsiteX5" fmla="*/ 0 w 6483350"/>
                  <a:gd name="connsiteY5" fmla="*/ 368300 h 396875"/>
                  <a:gd name="connsiteX6" fmla="*/ 368300 w 6483350"/>
                  <a:gd name="connsiteY6" fmla="*/ 0 h 39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3350" h="396875">
                    <a:moveTo>
                      <a:pt x="368300" y="0"/>
                    </a:moveTo>
                    <a:lnTo>
                      <a:pt x="6115050" y="0"/>
                    </a:lnTo>
                    <a:cubicBezTo>
                      <a:pt x="6318456" y="0"/>
                      <a:pt x="6483350" y="164894"/>
                      <a:pt x="6483350" y="368300"/>
                    </a:cubicBezTo>
                    <a:lnTo>
                      <a:pt x="6477581" y="396875"/>
                    </a:lnTo>
                    <a:lnTo>
                      <a:pt x="5769" y="396875"/>
                    </a:lnTo>
                    <a:lnTo>
                      <a:pt x="0" y="368300"/>
                    </a:lnTo>
                    <a:cubicBezTo>
                      <a:pt x="0" y="164894"/>
                      <a:pt x="164894" y="0"/>
                      <a:pt x="368300" y="0"/>
                    </a:cubicBezTo>
                    <a:close/>
                  </a:path>
                </a:pathLst>
              </a:custGeom>
              <a:solidFill>
                <a:schemeClr val="accent2">
                  <a:lumMod val="60000"/>
                  <a:lumOff val="4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5" strike="noStrike" noProof="1"/>
              </a:p>
            </p:txBody>
          </p:sp>
        </p:grpSp>
        <p:sp>
          <p:nvSpPr>
            <p:cNvPr id="16400" name="矩形 27"/>
            <p:cNvSpPr/>
            <p:nvPr/>
          </p:nvSpPr>
          <p:spPr>
            <a:xfrm>
              <a:off x="118" y="173"/>
              <a:ext cx="5579" cy="889"/>
            </a:xfrm>
            <a:prstGeom prst="rect">
              <a:avLst/>
            </a:prstGeom>
            <a:noFill/>
            <a:ln w="9525">
              <a:noFill/>
            </a:ln>
          </p:spPr>
          <p:txBody>
            <a:bodyPr wrap="square" anchor="t">
              <a:spAutoFit/>
            </a:bodyPr>
            <a:lstStyle/>
            <a:p>
              <a:pPr marL="228600" indent="-228600" algn="ctr" eaLnBrk="0" hangingPunct="0">
                <a:lnSpc>
                  <a:spcPct val="90000"/>
                </a:lnSpc>
                <a:spcBef>
                  <a:spcPts val="1000"/>
                </a:spcBef>
              </a:pPr>
              <a:r>
                <a:rPr lang="en-US" altLang="zh-CN" sz="2400" dirty="0">
                  <a:latin typeface="Times New Roman" panose="02020603050405020304" pitchFamily="18" charset="0"/>
                  <a:ea typeface="宋体" panose="02010600030101010101" pitchFamily="2" charset="-122"/>
                </a:rPr>
                <a:t>Vocabulary building</a:t>
              </a:r>
              <a:endParaRPr lang="en-US" altLang="zh-CN" sz="2400" dirty="0">
                <a:latin typeface="Times New Roman" panose="02020603050405020304" pitchFamily="18" charset="0"/>
                <a:ea typeface="宋体" panose="02010600030101010101" pitchFamily="2" charset="-122"/>
              </a:endParaRPr>
            </a:p>
          </p:txBody>
        </p:sp>
      </p:grpSp>
      <p:sp>
        <p:nvSpPr>
          <p:cNvPr id="3" name="矩形 2"/>
          <p:cNvSpPr/>
          <p:nvPr/>
        </p:nvSpPr>
        <p:spPr>
          <a:xfrm>
            <a:off x="1250156" y="1699022"/>
            <a:ext cx="161925" cy="154781"/>
          </a:xfrm>
          <a:prstGeom prst="rect">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sp>
        <p:nvSpPr>
          <p:cNvPr id="4" name="TextBox 17"/>
          <p:cNvSpPr txBox="1"/>
          <p:nvPr/>
        </p:nvSpPr>
        <p:spPr>
          <a:xfrm>
            <a:off x="1473835" y="2197735"/>
            <a:ext cx="7444740" cy="671830"/>
          </a:xfrm>
          <a:prstGeom prst="rect">
            <a:avLst/>
          </a:prstGeom>
          <a:noFill/>
          <a:ln w="9525">
            <a:noFill/>
          </a:ln>
        </p:spPr>
        <p:txBody>
          <a:bodyPr wrap="square" anchor="t">
            <a:spAutoFit/>
          </a:bodyPr>
          <a:lstStyle/>
          <a:p>
            <a:pPr>
              <a:lnSpc>
                <a:spcPct val="90000"/>
              </a:lnSpc>
            </a:pPr>
            <a:r>
              <a:rPr lang="zh-CN" altLang="en-US" sz="2100" dirty="0">
                <a:latin typeface="微软雅黑" panose="020B0503020204020204" charset="-122"/>
                <a:ea typeface="微软雅黑" panose="020B0503020204020204" charset="-122"/>
              </a:rPr>
              <a:t>目的是</a:t>
            </a:r>
            <a:r>
              <a:rPr lang="en-US" altLang="zh-CN" sz="2100" dirty="0">
                <a:latin typeface="Times New Roman" panose="02020603050405020304" pitchFamily="18" charset="0"/>
                <a:ea typeface="宋体" panose="02010600030101010101" pitchFamily="2" charset="-122"/>
              </a:rPr>
              <a:t>:  be aimed at arousing </a:t>
            </a:r>
            <a:r>
              <a:rPr lang="en-US" altLang="zh-CN" sz="2100" dirty="0">
                <a:latin typeface="Times New Roman" panose="02020603050405020304" pitchFamily="18" charset="0"/>
                <a:sym typeface="+mn-ea"/>
              </a:rPr>
              <a:t>(aim to arouse)</a:t>
            </a:r>
            <a:r>
              <a:rPr lang="en-US" altLang="zh-CN" sz="2100" dirty="0">
                <a:latin typeface="Times New Roman" panose="02020603050405020304" pitchFamily="18" charset="0"/>
                <a:ea typeface="宋体" panose="02010600030101010101" pitchFamily="2" charset="-122"/>
              </a:rPr>
              <a:t> students' interest in...and broaden their international vision/with the purpose(aim) of</a:t>
            </a:r>
            <a:endParaRPr lang="en-US" altLang="zh-CN" sz="2100" dirty="0">
              <a:latin typeface="Times New Roman" panose="02020603050405020304" pitchFamily="18" charset="0"/>
              <a:ea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2000"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2000" fill="hold">
                                          <p:stCondLst>
                                            <p:cond delay="0"/>
                                          </p:stCondLst>
                                        </p:cTn>
                                        <p:tgtEl>
                                          <p:spTgt spid="8"/>
                                        </p:tgtEl>
                                        <p:attrNameLst>
                                          <p:attrName>style.visibility</p:attrName>
                                        </p:attrNameLst>
                                      </p:cBhvr>
                                      <p:to>
                                        <p:strVal val="visible"/>
                                      </p:to>
                                    </p:set>
                                    <p:animEffect transition="in" filter="blinds(horizontal)">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2000" fill="hold">
                                          <p:stCondLst>
                                            <p:cond delay="0"/>
                                          </p:stCondLst>
                                        </p:cTn>
                                        <p:tgtEl>
                                          <p:spTgt spid="10"/>
                                        </p:tgtEl>
                                        <p:attrNameLst>
                                          <p:attrName>style.visibility</p:attrName>
                                        </p:attrNameLst>
                                      </p:cBhvr>
                                      <p:to>
                                        <p:strVal val="visible"/>
                                      </p:to>
                                    </p:set>
                                    <p:animEffect transition="in" filter="blinds(horizontal)">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2" nodeType="clickEffect">
                                  <p:stCondLst>
                                    <p:cond delay="0"/>
                                  </p:stCondLst>
                                  <p:childTnLst>
                                    <p:set>
                                      <p:cBhvr>
                                        <p:cTn id="21" dur="2000" fill="hold">
                                          <p:stCondLst>
                                            <p:cond delay="0"/>
                                          </p:stCondLst>
                                        </p:cTn>
                                        <p:tgtEl>
                                          <p:spTgt spid="18"/>
                                        </p:tgtEl>
                                        <p:attrNameLst>
                                          <p:attrName>style.visibility</p:attrName>
                                        </p:attrNameLst>
                                      </p:cBhvr>
                                      <p:to>
                                        <p:strVal val="visible"/>
                                      </p:to>
                                    </p:set>
                                    <p:animEffect transition="in" filter="blinds(horizontal)">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2000" fill="hold">
                                          <p:stCondLst>
                                            <p:cond delay="0"/>
                                          </p:stCondLst>
                                        </p:cTn>
                                        <p:tgtEl>
                                          <p:spTgt spid="4"/>
                                        </p:tgtEl>
                                        <p:attrNameLst>
                                          <p:attrName>style.visibility</p:attrName>
                                        </p:attrNameLst>
                                      </p:cBhvr>
                                      <p:to>
                                        <p:strVal val="visible"/>
                                      </p:to>
                                    </p:set>
                                    <p:animEffect transition="in" filter="blinds(horizontal)">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2" nodeType="clickEffect">
                                  <p:stCondLst>
                                    <p:cond delay="0"/>
                                  </p:stCondLst>
                                  <p:childTnLst>
                                    <p:set>
                                      <p:cBhvr>
                                        <p:cTn id="31" dur="2000" fill="hold">
                                          <p:stCondLst>
                                            <p:cond delay="0"/>
                                          </p:stCondLst>
                                        </p:cTn>
                                        <p:tgtEl>
                                          <p:spTgt spid="12"/>
                                        </p:tgtEl>
                                        <p:attrNameLst>
                                          <p:attrName>style.visibility</p:attrName>
                                        </p:attrNameLst>
                                      </p:cBhvr>
                                      <p:to>
                                        <p:strVal val="visible"/>
                                      </p:to>
                                    </p:set>
                                    <p:animEffect transition="in" filter="blinds(horizontal)">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2" nodeType="clickEffect">
                                  <p:stCondLst>
                                    <p:cond delay="0"/>
                                  </p:stCondLst>
                                  <p:childTnLst>
                                    <p:set>
                                      <p:cBhvr>
                                        <p:cTn id="36" dur="2000" fill="hold">
                                          <p:stCondLst>
                                            <p:cond delay="0"/>
                                          </p:stCondLst>
                                        </p:cTn>
                                        <p:tgtEl>
                                          <p:spTgt spid="22"/>
                                        </p:tgtEl>
                                        <p:attrNameLst>
                                          <p:attrName>style.visibility</p:attrName>
                                        </p:attrNameLst>
                                      </p:cBhvr>
                                      <p:to>
                                        <p:strVal val="visible"/>
                                      </p:to>
                                    </p:set>
                                    <p:animEffect transition="in" filter="blinds(horizontal)">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6" grpId="2"/>
      <p:bldP spid="8" grpId="1"/>
      <p:bldP spid="8" grpId="2"/>
      <p:bldP spid="10" grpId="1"/>
      <p:bldP spid="10" grpId="2"/>
      <p:bldP spid="12" grpId="1"/>
      <p:bldP spid="12" grpId="2"/>
      <p:bldP spid="18" grpId="1"/>
      <p:bldP spid="18" grpId="2"/>
      <p:bldP spid="22" grpId="1"/>
      <p:bldP spid="22" grpId="2"/>
      <p:bldP spid="4" grpId="1"/>
      <p:bldP spid="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Administrator\Desktop\微立体创业计划\001.png"/>
          <p:cNvPicPr>
            <a:picLocks noChangeAspect="1" noChangeArrowheads="1"/>
          </p:cNvPicPr>
          <p:nvPr/>
        </p:nvPicPr>
        <p:blipFill>
          <a:blip r:embed="rId1"/>
          <a:srcRect/>
          <a:stretch>
            <a:fillRect/>
          </a:stretch>
        </p:blipFill>
        <p:spPr bwMode="auto">
          <a:xfrm>
            <a:off x="1138238" y="1323975"/>
            <a:ext cx="1966912" cy="1966913"/>
          </a:xfrm>
          <a:prstGeom prst="rect">
            <a:avLst/>
          </a:prstGeom>
          <a:noFill/>
          <a:ln w="9525">
            <a:noFill/>
            <a:miter lim="800000"/>
            <a:headEnd/>
            <a:tailEnd/>
          </a:ln>
        </p:spPr>
      </p:pic>
      <p:pic>
        <p:nvPicPr>
          <p:cNvPr id="118" name="Picture 3" descr="C:\Users\Administrator\Desktop\微立体创业计划\002.png"/>
          <p:cNvPicPr>
            <a:picLocks noChangeAspect="1" noChangeArrowheads="1"/>
          </p:cNvPicPr>
          <p:nvPr/>
        </p:nvPicPr>
        <p:blipFill>
          <a:blip r:embed="rId2"/>
          <a:srcRect/>
          <a:stretch>
            <a:fillRect/>
          </a:stretch>
        </p:blipFill>
        <p:spPr bwMode="auto">
          <a:xfrm>
            <a:off x="1419225" y="1131888"/>
            <a:ext cx="2230438" cy="2230437"/>
          </a:xfrm>
          <a:prstGeom prst="rect">
            <a:avLst/>
          </a:prstGeom>
          <a:noFill/>
          <a:effectLst>
            <a:outerShdw blurRad="292100" dist="177800" dir="2460000" sx="99000" sy="99000" algn="l" rotWithShape="0">
              <a:prstClr val="black">
                <a:alpha val="39000"/>
              </a:prstClr>
            </a:outerShdw>
          </a:effectLst>
        </p:spPr>
      </p:pic>
      <p:grpSp>
        <p:nvGrpSpPr>
          <p:cNvPr id="125" name="组合 124"/>
          <p:cNvGrpSpPr/>
          <p:nvPr/>
        </p:nvGrpSpPr>
        <p:grpSpPr>
          <a:xfrm>
            <a:off x="6327053" y="4110383"/>
            <a:ext cx="1179076" cy="117891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28" name="组合 127"/>
          <p:cNvGrpSpPr/>
          <p:nvPr/>
        </p:nvGrpSpPr>
        <p:grpSpPr>
          <a:xfrm>
            <a:off x="4758018" y="4605222"/>
            <a:ext cx="630120" cy="630035"/>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1" name="组合 130"/>
          <p:cNvGrpSpPr/>
          <p:nvPr/>
        </p:nvGrpSpPr>
        <p:grpSpPr>
          <a:xfrm>
            <a:off x="5436688" y="4920241"/>
            <a:ext cx="890364" cy="890244"/>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34" name="组合 133"/>
          <p:cNvGrpSpPr/>
          <p:nvPr/>
        </p:nvGrpSpPr>
        <p:grpSpPr>
          <a:xfrm>
            <a:off x="7758788" y="4730422"/>
            <a:ext cx="685681" cy="685588"/>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37" name="组合 136"/>
          <p:cNvGrpSpPr/>
          <p:nvPr/>
        </p:nvGrpSpPr>
        <p:grpSpPr>
          <a:xfrm>
            <a:off x="766439" y="5038933"/>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0" name="组合 139"/>
          <p:cNvGrpSpPr/>
          <p:nvPr/>
        </p:nvGrpSpPr>
        <p:grpSpPr>
          <a:xfrm>
            <a:off x="3962506" y="4528455"/>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3" name="组合 142"/>
          <p:cNvGrpSpPr/>
          <p:nvPr/>
        </p:nvGrpSpPr>
        <p:grpSpPr>
          <a:xfrm>
            <a:off x="3181252" y="4325716"/>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46" name="组合 145"/>
          <p:cNvGrpSpPr/>
          <p:nvPr/>
        </p:nvGrpSpPr>
        <p:grpSpPr>
          <a:xfrm>
            <a:off x="8463984" y="3830481"/>
            <a:ext cx="1179076" cy="1178917"/>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49" name="组合 148"/>
          <p:cNvGrpSpPr/>
          <p:nvPr/>
        </p:nvGrpSpPr>
        <p:grpSpPr>
          <a:xfrm>
            <a:off x="4419626" y="4323809"/>
            <a:ext cx="223042"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52" name="组合 151"/>
          <p:cNvGrpSpPr/>
          <p:nvPr/>
        </p:nvGrpSpPr>
        <p:grpSpPr>
          <a:xfrm>
            <a:off x="1943138" y="4704692"/>
            <a:ext cx="1179076" cy="1178917"/>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Text" lastClr="000000"/>
                </a:solidFill>
                <a:latin typeface="Calibri" panose="020F0502020204030204"/>
                <a:ea typeface="微软雅黑" panose="020B0503020204020204" charset="-122"/>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kern="0">
                <a:solidFill>
                  <a:sysClr val="window" lastClr="FFFFFF"/>
                </a:solidFill>
                <a:latin typeface="Calibri" panose="020F0502020204030204"/>
                <a:ea typeface="微软雅黑" panose="020B0503020204020204" charset="-122"/>
              </a:endParaRPr>
            </a:p>
          </p:txBody>
        </p:sp>
      </p:grpSp>
      <p:grpSp>
        <p:nvGrpSpPr>
          <p:cNvPr id="155" name="组合 154"/>
          <p:cNvGrpSpPr/>
          <p:nvPr/>
        </p:nvGrpSpPr>
        <p:grpSpPr>
          <a:xfrm>
            <a:off x="1275195" y="4605224"/>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grpSp>
        <p:nvGrpSpPr>
          <p:cNvPr id="161" name="组合 160"/>
          <p:cNvGrpSpPr/>
          <p:nvPr/>
        </p:nvGrpSpPr>
        <p:grpSpPr>
          <a:xfrm>
            <a:off x="117144" y="4736990"/>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defTabSz="913765" fontAlgn="auto">
                <a:spcBef>
                  <a:spcPts val="0"/>
                </a:spcBef>
                <a:spcAft>
                  <a:spcPts val="0"/>
                </a:spcAft>
                <a:defRPr/>
              </a:pPr>
              <a:endParaRPr lang="zh-CN" altLang="en-US" sz="1200" kern="0">
                <a:solidFill>
                  <a:sysClr val="windowText" lastClr="000000"/>
                </a:solidFill>
                <a:latin typeface="Calibri" panose="020F0502020204030204"/>
                <a:ea typeface="微软雅黑" panose="020B0503020204020204" charset="-122"/>
              </a:endParaRPr>
            </a:p>
          </p:txBody>
        </p:sp>
      </p:grpSp>
      <p:sp>
        <p:nvSpPr>
          <p:cNvPr id="26639" name="TextBox 1"/>
          <p:cNvSpPr txBox="1">
            <a:spLocks noChangeArrowheads="1"/>
          </p:cNvSpPr>
          <p:nvPr/>
        </p:nvSpPr>
        <p:spPr bwMode="auto">
          <a:xfrm>
            <a:off x="1943100" y="1663700"/>
            <a:ext cx="1154113" cy="1174750"/>
          </a:xfrm>
          <a:prstGeom prst="rect">
            <a:avLst/>
          </a:prstGeom>
          <a:noFill/>
          <a:ln w="9525">
            <a:noFill/>
            <a:miter lim="800000"/>
          </a:ln>
        </p:spPr>
        <p:txBody>
          <a:bodyPr lIns="67995" tIns="33997" rIns="67995" bIns="33997">
            <a:spAutoFit/>
          </a:bodyPr>
          <a:lstStyle/>
          <a:p>
            <a:pPr algn="ctr"/>
            <a:r>
              <a:rPr lang="en-US" altLang="zh-CN" sz="7200" b="1">
                <a:solidFill>
                  <a:srgbClr val="002060"/>
                </a:solidFill>
                <a:latin typeface="微软雅黑" panose="020B0503020204020204" charset="-122"/>
                <a:ea typeface="微软雅黑" panose="020B0503020204020204" charset="-122"/>
              </a:rPr>
              <a:t>1</a:t>
            </a:r>
            <a:endParaRPr lang="zh-CN" altLang="en-US" sz="7200" b="1">
              <a:solidFill>
                <a:srgbClr val="002060"/>
              </a:solidFill>
              <a:latin typeface="微软雅黑" panose="020B0503020204020204" charset="-122"/>
              <a:ea typeface="微软雅黑" panose="020B0503020204020204" charset="-122"/>
            </a:endParaRPr>
          </a:p>
        </p:txBody>
      </p:sp>
      <p:sp>
        <p:nvSpPr>
          <p:cNvPr id="26640" name="TextBox 62"/>
          <p:cNvSpPr txBox="1">
            <a:spLocks noChangeArrowheads="1"/>
          </p:cNvSpPr>
          <p:nvPr/>
        </p:nvSpPr>
        <p:spPr bwMode="auto">
          <a:xfrm>
            <a:off x="3995738" y="1995488"/>
            <a:ext cx="2722880" cy="706755"/>
          </a:xfrm>
          <a:prstGeom prst="rect">
            <a:avLst/>
          </a:prstGeom>
          <a:noFill/>
          <a:ln w="9525">
            <a:noFill/>
            <a:miter lim="800000"/>
          </a:ln>
        </p:spPr>
        <p:txBody>
          <a:bodyPr wrap="none">
            <a:spAutoFit/>
          </a:bodyPr>
          <a:lstStyle/>
          <a:p>
            <a:r>
              <a:rPr lang="zh-CN" altLang="en-US" sz="4000" b="1" dirty="0">
                <a:solidFill>
                  <a:srgbClr val="002060"/>
                </a:solidFill>
                <a:latin typeface="微软雅黑" panose="020B0503020204020204" charset="-122"/>
                <a:ea typeface="微软雅黑" panose="020B0503020204020204" charset="-122"/>
              </a:rPr>
              <a:t>时间和地点</a:t>
            </a:r>
            <a:endParaRPr lang="zh-CN" altLang="en-US" sz="4000" b="1" dirty="0">
              <a:solidFill>
                <a:srgbClr val="002060"/>
              </a:solidFill>
              <a:latin typeface="微软雅黑" panose="020B0503020204020204" charset="-122"/>
              <a:ea typeface="微软雅黑" panose="020B0503020204020204"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1795" y="421005"/>
            <a:ext cx="8141970" cy="4301490"/>
          </a:xfrm>
          <a:solidFill>
            <a:schemeClr val="bg1">
              <a:lumMod val="85000"/>
            </a:schemeClr>
          </a:solidFill>
        </p:spPr>
        <p:txBody>
          <a:bodyPr vert="horz" wrap="square" lIns="91440" tIns="45720" rIns="91440" bIns="45720" anchor="t"/>
          <a:lstStyle/>
          <a:p>
            <a:pPr>
              <a:lnSpc>
                <a:spcPct val="120000"/>
              </a:lnSpc>
              <a:buNone/>
            </a:pPr>
            <a:r>
              <a:rPr lang="zh-CN" altLang="en-US" b="1" dirty="0">
                <a:solidFill>
                  <a:srgbClr val="000099"/>
                </a:solidFill>
                <a:latin typeface="微软雅黑" panose="020B0503020204020204" charset="-122"/>
                <a:ea typeface="微软雅黑" panose="020B0503020204020204" charset="-122"/>
                <a:sym typeface="微软雅黑" panose="020B0503020204020204" charset="-122"/>
              </a:rPr>
              <a:t>常用地点短语</a:t>
            </a:r>
            <a:endParaRPr lang="en-US" altLang="zh-CN" b="1" dirty="0">
              <a:solidFill>
                <a:srgbClr val="000099"/>
              </a:solidFill>
              <a:latin typeface="微软雅黑" panose="020B0503020204020204" charset="-122"/>
              <a:ea typeface="微软雅黑" panose="020B0503020204020204" charset="-122"/>
              <a:sym typeface="微软雅黑" panose="020B0503020204020204" charset="-122"/>
            </a:endParaRPr>
          </a:p>
          <a:p>
            <a:pPr>
              <a:lnSpc>
                <a:spcPct val="120000"/>
              </a:lnSpc>
              <a:buNone/>
            </a:pPr>
            <a:r>
              <a:rPr lang="zh-CN" altLang="en-US"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in the stadium</a:t>
            </a:r>
            <a:r>
              <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/gym,</a:t>
            </a:r>
            <a:endParaRPr lang="zh-CN" altLang="en-US"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nSpc>
                <a:spcPct val="120000"/>
              </a:lnSpc>
              <a:buNone/>
            </a:pPr>
            <a:r>
              <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in the Student Activity Center</a:t>
            </a:r>
            <a:r>
              <a:rPr lang="zh-CN" altLang="en-US"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a:r>
            <a:endPar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nSpc>
                <a:spcPct val="120000"/>
              </a:lnSpc>
              <a:buNone/>
            </a:pPr>
            <a:r>
              <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in the school /</a:t>
            </a:r>
            <a:r>
              <a:rPr lang="en-US" altLang="zh-CN"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lecture</a:t>
            </a:r>
            <a:r>
              <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hall,</a:t>
            </a:r>
            <a:endPar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nSpc>
                <a:spcPct val="120000"/>
              </a:lnSpc>
              <a:buNone/>
            </a:pPr>
            <a:r>
              <a:rPr lang="en-US" altLang="zh-CN"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the school auditorium</a:t>
            </a:r>
            <a:r>
              <a:rPr lang="zh-CN" altLang="en-US"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r>
              <a:rPr lang="zh-CN" altLang="zh-CN" b="1" dirty="0">
                <a:latin typeface="微软雅黑" panose="020B0503020204020204" charset="-122"/>
                <a:ea typeface="微软雅黑" panose="020B0503020204020204" charset="-122"/>
                <a:cs typeface="微软雅黑" panose="020B0503020204020204" charset="-122"/>
                <a:sym typeface="微软雅黑" panose="020B0503020204020204" charset="-122"/>
              </a:rPr>
              <a:t>礼堂，会堂）</a:t>
            </a:r>
            <a:r>
              <a:rPr lang="en-US" altLang="zh-CN" b="1" dirty="0">
                <a:latin typeface="微软雅黑" panose="020B0503020204020204" charset="-122"/>
                <a:ea typeface="微软雅黑" panose="020B0503020204020204" charset="-122"/>
                <a:cs typeface="微软雅黑" panose="020B0503020204020204" charset="-122"/>
                <a:sym typeface="微软雅黑" panose="020B0503020204020204" charset="-122"/>
              </a:rPr>
              <a:t>,</a:t>
            </a:r>
            <a:endParaRPr lang="en-US" altLang="zh-CN" b="1" dirty="0">
              <a:latin typeface="微软雅黑" panose="020B0503020204020204" charset="-122"/>
              <a:ea typeface="微软雅黑" panose="020B0503020204020204" charset="-122"/>
              <a:cs typeface="微软雅黑" panose="020B0503020204020204" charset="-122"/>
              <a:sym typeface="微软雅黑" panose="020B0503020204020204" charset="-122"/>
            </a:endParaRPr>
          </a:p>
          <a:p>
            <a:pPr>
              <a:lnSpc>
                <a:spcPct val="120000"/>
              </a:lnSpc>
              <a:buNone/>
            </a:pPr>
            <a:r>
              <a:rPr lang="zh-CN" altLang="en-US"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on the playground</a:t>
            </a:r>
            <a:endParaRPr lang="zh-CN" altLang="en-US"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630" y="103505"/>
            <a:ext cx="8773795" cy="4935855"/>
          </a:xfrm>
        </p:spPr>
        <p:txBody>
          <a:bodyPr vert="horz" wrap="square" lIns="91440" tIns="45720" rIns="91440" bIns="45720" anchor="t"/>
          <a:lstStyle/>
          <a:p>
            <a:pPr>
              <a:lnSpc>
                <a:spcPct val="120000"/>
              </a:lnSpc>
              <a:buNone/>
            </a:pPr>
            <a:r>
              <a:rPr lang="zh-CN" altLang="en-US" sz="2400" b="1" dirty="0">
                <a:solidFill>
                  <a:srgbClr val="000099"/>
                </a:solidFill>
                <a:ea typeface="微软雅黑" panose="020B0503020204020204" charset="-122"/>
                <a:sym typeface="微软雅黑" panose="020B0503020204020204" charset="-122"/>
              </a:rPr>
              <a:t>时间表示法</a:t>
            </a:r>
            <a:r>
              <a:rPr lang="zh-CN" altLang="en-US" sz="2400" b="1" dirty="0">
                <a:solidFill>
                  <a:srgbClr val="000099"/>
                </a:solidFill>
                <a:latin typeface="微软雅黑" panose="020B0503020204020204" charset="-122"/>
                <a:ea typeface="微软雅黑" panose="020B0503020204020204" charset="-122"/>
                <a:sym typeface="微软雅黑" panose="020B0503020204020204" charset="-122"/>
              </a:rPr>
              <a:t>(钟点</a:t>
            </a:r>
            <a:r>
              <a:rPr lang="en-US" altLang="zh-CN" sz="2400" b="1" dirty="0">
                <a:solidFill>
                  <a:srgbClr val="000099"/>
                </a:solidFill>
                <a:latin typeface="微软雅黑" panose="020B0503020204020204" charset="-122"/>
                <a:ea typeface="微软雅黑" panose="020B0503020204020204" charset="-122"/>
                <a:sym typeface="微软雅黑" panose="020B0503020204020204" charset="-122"/>
              </a:rPr>
              <a:t>/</a:t>
            </a:r>
            <a:r>
              <a:rPr lang="zh-CN" altLang="en-US" sz="2400" b="1" dirty="0">
                <a:solidFill>
                  <a:srgbClr val="000099"/>
                </a:solidFill>
                <a:latin typeface="微软雅黑" panose="020B0503020204020204" charset="-122"/>
                <a:ea typeface="微软雅黑" panose="020B0503020204020204" charset="-122"/>
                <a:sym typeface="微软雅黑" panose="020B0503020204020204" charset="-122"/>
              </a:rPr>
              <a:t>星期</a:t>
            </a:r>
            <a:r>
              <a:rPr lang="en-US" altLang="zh-CN" sz="2400" b="1" dirty="0">
                <a:solidFill>
                  <a:srgbClr val="000099"/>
                </a:solidFill>
                <a:latin typeface="微软雅黑" panose="020B0503020204020204" charset="-122"/>
                <a:ea typeface="微软雅黑" panose="020B0503020204020204" charset="-122"/>
                <a:sym typeface="微软雅黑" panose="020B0503020204020204" charset="-122"/>
              </a:rPr>
              <a:t>/</a:t>
            </a:r>
            <a:r>
              <a:rPr lang="zh-CN" altLang="en-US" sz="2400" b="1" dirty="0">
                <a:solidFill>
                  <a:srgbClr val="000099"/>
                </a:solidFill>
                <a:latin typeface="微软雅黑" panose="020B0503020204020204" charset="-122"/>
                <a:ea typeface="微软雅黑" panose="020B0503020204020204" charset="-122"/>
                <a:sym typeface="微软雅黑" panose="020B0503020204020204" charset="-122"/>
              </a:rPr>
              <a:t>月</a:t>
            </a:r>
            <a:r>
              <a:rPr lang="en-US" altLang="zh-CN" sz="2400" b="1" dirty="0">
                <a:solidFill>
                  <a:srgbClr val="000099"/>
                </a:solidFill>
                <a:latin typeface="微软雅黑" panose="020B0503020204020204" charset="-122"/>
                <a:ea typeface="微软雅黑" panose="020B0503020204020204" charset="-122"/>
                <a:sym typeface="微软雅黑" panose="020B0503020204020204" charset="-122"/>
              </a:rPr>
              <a:t>/</a:t>
            </a:r>
            <a:r>
              <a:rPr lang="zh-CN" altLang="en-US" sz="2400" b="1" dirty="0">
                <a:solidFill>
                  <a:srgbClr val="000099"/>
                </a:solidFill>
                <a:latin typeface="微软雅黑" panose="020B0503020204020204" charset="-122"/>
                <a:ea typeface="微软雅黑" panose="020B0503020204020204" charset="-122"/>
                <a:sym typeface="微软雅黑" panose="020B0503020204020204" charset="-122"/>
              </a:rPr>
              <a:t>日</a:t>
            </a:r>
            <a:r>
              <a:rPr lang="en-US" altLang="zh-CN" sz="2400" b="1" dirty="0">
                <a:solidFill>
                  <a:srgbClr val="000099"/>
                </a:solidFill>
                <a:latin typeface="微软雅黑" panose="020B0503020204020204" charset="-122"/>
                <a:ea typeface="微软雅黑" panose="020B0503020204020204" charset="-122"/>
                <a:sym typeface="微软雅黑" panose="020B0503020204020204" charset="-122"/>
              </a:rPr>
              <a:t>/</a:t>
            </a:r>
            <a:r>
              <a:rPr lang="zh-CN" altLang="en-US" sz="2400" b="1" dirty="0">
                <a:solidFill>
                  <a:srgbClr val="000099"/>
                </a:solidFill>
                <a:latin typeface="微软雅黑" panose="020B0503020204020204" charset="-122"/>
                <a:ea typeface="微软雅黑" panose="020B0503020204020204" charset="-122"/>
                <a:sym typeface="微软雅黑" panose="020B0503020204020204" charset="-122"/>
              </a:rPr>
              <a:t>年)</a:t>
            </a:r>
            <a:endParaRPr lang="zh-CN" altLang="en-US" sz="2400" b="1" dirty="0">
              <a:ea typeface="微软雅黑" panose="020B0503020204020204" charset="-122"/>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in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on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on Thursday,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7:00 pm on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7:00 on the evening of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7:00 pm on Thursday,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at 7:00 on Thursday evening,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endParaRPr>
          </a:p>
          <a:p>
            <a:pPr algn="just">
              <a:lnSpc>
                <a:spcPct val="140000"/>
              </a:lnSpc>
              <a:spcBef>
                <a:spcPts val="25"/>
              </a:spcBef>
              <a:buNone/>
            </a:pP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from 2:00 pm to 4:30 pm on Thursday,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December</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3rd</a:t>
            </a:r>
            <a:r>
              <a:rPr lang="zh-CN" altLang="en-US"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 20</a:t>
            </a:r>
            <a:r>
              <a:rPr lang="en-US" altLang="zh-CN" sz="2400" b="1" dirty="0">
                <a:latin typeface="Times New Roman" panose="02020603050405020304" pitchFamily="18" charset="0"/>
                <a:ea typeface="微软雅黑" panose="020B0503020204020204" charset="-122"/>
                <a:cs typeface="Times New Roman" panose="02020603050405020304" pitchFamily="18" charset="0"/>
                <a:sym typeface="微软雅黑" panose="020B0503020204020204" charset="-122"/>
              </a:rPr>
              <a:t>20</a:t>
            </a:r>
            <a:endParaRPr lang="zh-CN" altLang="en-US" sz="2400" b="1" dirty="0">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linds(horizontal)">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71475" y="2190750"/>
            <a:ext cx="8320405" cy="1228725"/>
          </a:xfrm>
          <a:prstGeom prst="rect">
            <a:avLst/>
          </a:prstGeom>
        </p:spPr>
      </p:pic>
      <p:pic>
        <p:nvPicPr>
          <p:cNvPr id="3" name="图片 2" descr="c4d2c1dfd23d8052e11162f85084a04"/>
          <p:cNvPicPr>
            <a:picLocks noChangeAspect="1"/>
          </p:cNvPicPr>
          <p:nvPr/>
        </p:nvPicPr>
        <p:blipFill>
          <a:blip r:embed="rId2"/>
          <a:srcRect l="260" t="7451" r="5972" b="-2941"/>
          <a:stretch>
            <a:fillRect/>
          </a:stretch>
        </p:blipFill>
        <p:spPr>
          <a:xfrm>
            <a:off x="371475" y="927100"/>
            <a:ext cx="8295005" cy="961390"/>
          </a:xfrm>
          <a:prstGeom prst="rect">
            <a:avLst/>
          </a:prstGeom>
        </p:spPr>
      </p:pic>
      <p:pic>
        <p:nvPicPr>
          <p:cNvPr id="4" name="图片 3" descr="a3ee8d644aae0e6426c2afddaa6edbd"/>
          <p:cNvPicPr>
            <a:picLocks noChangeAspect="1"/>
          </p:cNvPicPr>
          <p:nvPr/>
        </p:nvPicPr>
        <p:blipFill>
          <a:blip r:embed="rId3"/>
          <a:stretch>
            <a:fillRect/>
          </a:stretch>
        </p:blipFill>
        <p:spPr>
          <a:xfrm>
            <a:off x="328295" y="3828415"/>
            <a:ext cx="8338185" cy="857250"/>
          </a:xfrm>
          <a:prstGeom prst="rect">
            <a:avLst/>
          </a:prstGeom>
        </p:spPr>
      </p:pic>
      <p:sp>
        <p:nvSpPr>
          <p:cNvPr id="9" name="文本框 4311"/>
          <p:cNvSpPr txBox="1"/>
          <p:nvPr/>
        </p:nvSpPr>
        <p:spPr>
          <a:xfrm>
            <a:off x="371475" y="227330"/>
            <a:ext cx="7360285" cy="521970"/>
          </a:xfrm>
          <a:prstGeom prst="rect">
            <a:avLst/>
          </a:prstGeom>
          <a:noFill/>
          <a:ln w="9525">
            <a:noFill/>
          </a:ln>
        </p:spPr>
        <p:txBody>
          <a:bodyPr wrap="square" lIns="92117" tIns="46058" rIns="92117" bIns="46058" anchor="t">
            <a:spAutoFit/>
          </a:bodyPr>
          <a:lstStyle/>
          <a:p>
            <a:r>
              <a:rPr lang="en-US" altLang="zh-CN" sz="2800" b="1" dirty="0">
                <a:latin typeface="Times New Roman" panose="02020603050405020304" pitchFamily="18" charset="0"/>
                <a:ea typeface="微软雅黑" panose="020B0503020204020204" charset="-122"/>
                <a:cs typeface="Times New Roman" panose="02020603050405020304" pitchFamily="18" charset="0"/>
              </a:rPr>
              <a:t>How d</a:t>
            </a:r>
            <a:r>
              <a:rPr lang="en-US" sz="2800" b="1" dirty="0">
                <a:latin typeface="Times New Roman" panose="02020603050405020304" pitchFamily="18" charset="0"/>
                <a:ea typeface="微软雅黑" panose="020B0503020204020204" charset="-122"/>
                <a:cs typeface="Times New Roman" panose="02020603050405020304" pitchFamily="18" charset="0"/>
              </a:rPr>
              <a:t>o you like the following expressions? </a:t>
            </a:r>
            <a:endParaRPr lang="en-US" sz="2800" b="1" dirty="0">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nvSpPr>
        <p:spPr>
          <a:xfrm>
            <a:off x="5594985" y="3083560"/>
            <a:ext cx="3082290" cy="521970"/>
          </a:xfrm>
          <a:prstGeom prst="rect">
            <a:avLst/>
          </a:prstGeom>
          <a:solidFill>
            <a:schemeClr val="bg1"/>
          </a:solidFill>
        </p:spPr>
        <p:txBody>
          <a:bodyPr wrap="square" rtlCol="0">
            <a:spAutoFit/>
          </a:bodyPr>
          <a:lstStyle/>
          <a:p>
            <a:pPr eaLnBrk="1" latinLnBrk="0" hangingPunct="1">
              <a:lnSpc>
                <a:spcPct val="100000"/>
              </a:lnSpc>
            </a:pPr>
            <a:r>
              <a:rPr lang="zh-CN" altLang="en-US" sz="2800" b="1" dirty="0">
                <a:solidFill>
                  <a:srgbClr val="7030A0"/>
                </a:solidFill>
                <a:latin typeface="微软雅黑" panose="020B0503020204020204" charset="-122"/>
                <a:ea typeface="微软雅黑" panose="020B0503020204020204" charset="-122"/>
              </a:rPr>
              <a:t>先写钟点后写星期</a:t>
            </a:r>
            <a:endParaRPr lang="zh-CN" altLang="en-US" sz="2800" b="1" dirty="0">
              <a:solidFill>
                <a:srgbClr val="7030A0"/>
              </a:solidFill>
              <a:latin typeface="微软雅黑" panose="020B0503020204020204" charset="-122"/>
              <a:ea typeface="微软雅黑" panose="020B0503020204020204" charset="-122"/>
            </a:endParaRPr>
          </a:p>
        </p:txBody>
      </p:sp>
      <p:sp>
        <p:nvSpPr>
          <p:cNvPr id="13" name="文本框 12"/>
          <p:cNvSpPr txBox="1"/>
          <p:nvPr/>
        </p:nvSpPr>
        <p:spPr>
          <a:xfrm>
            <a:off x="5594985" y="4240530"/>
            <a:ext cx="3071495" cy="521970"/>
          </a:xfrm>
          <a:prstGeom prst="rect">
            <a:avLst/>
          </a:prstGeom>
          <a:solidFill>
            <a:schemeClr val="bg1"/>
          </a:solidFill>
        </p:spPr>
        <p:txBody>
          <a:bodyPr wrap="square" rtlCol="0">
            <a:spAutoFit/>
          </a:bodyPr>
          <a:lstStyle/>
          <a:p>
            <a:pPr eaLnBrk="1" latinLnBrk="0" hangingPunct="1">
              <a:lnSpc>
                <a:spcPct val="100000"/>
              </a:lnSpc>
            </a:pPr>
            <a:r>
              <a:rPr lang="zh-CN" altLang="en-US" sz="2800" b="1" dirty="0">
                <a:solidFill>
                  <a:srgbClr val="7030A0"/>
                </a:solidFill>
                <a:latin typeface="微软雅黑" panose="020B0503020204020204" charset="-122"/>
                <a:ea typeface="微软雅黑" panose="020B0503020204020204" charset="-122"/>
              </a:rPr>
              <a:t>先写地点后写时间</a:t>
            </a:r>
            <a:endParaRPr lang="zh-CN" altLang="en-US" sz="2800" b="1" dirty="0">
              <a:solidFill>
                <a:srgbClr val="7030A0"/>
              </a:solidFill>
              <a:latin typeface="微软雅黑" panose="020B0503020204020204" charset="-122"/>
              <a:ea typeface="微软雅黑" panose="020B0503020204020204" charset="-122"/>
            </a:endParaRPr>
          </a:p>
        </p:txBody>
      </p:sp>
      <p:pic>
        <p:nvPicPr>
          <p:cNvPr id="15" name="图片 14" descr="d064f4eebd9c81fdda7acc3fe04b549"/>
          <p:cNvPicPr>
            <a:picLocks noChangeAspect="1"/>
          </p:cNvPicPr>
          <p:nvPr/>
        </p:nvPicPr>
        <p:blipFill>
          <a:blip r:embed="rId4"/>
          <a:stretch>
            <a:fillRect/>
          </a:stretch>
        </p:blipFill>
        <p:spPr>
          <a:xfrm>
            <a:off x="349567" y="927100"/>
            <a:ext cx="8295640" cy="1111250"/>
          </a:xfrm>
          <a:prstGeom prst="rect">
            <a:avLst/>
          </a:prstGeom>
        </p:spPr>
      </p:pic>
      <p:sp>
        <p:nvSpPr>
          <p:cNvPr id="11" name="文本框 10"/>
          <p:cNvSpPr txBox="1"/>
          <p:nvPr/>
        </p:nvSpPr>
        <p:spPr>
          <a:xfrm>
            <a:off x="5616575" y="1366520"/>
            <a:ext cx="3060700" cy="521970"/>
          </a:xfrm>
          <a:prstGeom prst="rect">
            <a:avLst/>
          </a:prstGeom>
          <a:solidFill>
            <a:schemeClr val="bg1"/>
          </a:solidFill>
        </p:spPr>
        <p:txBody>
          <a:bodyPr wrap="square" rtlCol="0">
            <a:spAutoFit/>
          </a:bodyPr>
          <a:lstStyle/>
          <a:p>
            <a:pPr eaLnBrk="1" latinLnBrk="0" hangingPunct="1">
              <a:lnSpc>
                <a:spcPct val="100000"/>
              </a:lnSpc>
              <a:spcBef>
                <a:spcPts val="0"/>
              </a:spcBef>
              <a:spcAft>
                <a:spcPts val="0"/>
              </a:spcAft>
            </a:pPr>
            <a:r>
              <a:rPr lang="zh-CN" altLang="en-US" sz="2800" b="1" dirty="0">
                <a:solidFill>
                  <a:srgbClr val="7030A0"/>
                </a:solidFill>
                <a:latin typeface="微软雅黑" panose="020B0503020204020204" charset="-122"/>
                <a:ea typeface="微软雅黑" panose="020B0503020204020204" charset="-122"/>
              </a:rPr>
              <a:t>写清具体的时间段</a:t>
            </a:r>
            <a:endParaRPr lang="zh-CN" altLang="en-US" sz="2800" b="1" dirty="0">
              <a:solidFill>
                <a:srgbClr val="7030A0"/>
              </a:solidFill>
              <a:latin typeface="微软雅黑" panose="020B0503020204020204" charset="-122"/>
              <a:ea typeface="微软雅黑" panose="020B050302020402020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1" grpId="0" bldLvl="0" animBg="1"/>
    </p:bldLst>
  </p:timing>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8991</Words>
  <Application>WPS 演示</Application>
  <PresentationFormat>全屏显示(16:9)</PresentationFormat>
  <Paragraphs>346</Paragraphs>
  <Slides>38</Slides>
  <Notes>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38</vt:i4>
      </vt:variant>
    </vt:vector>
  </HeadingPairs>
  <TitlesOfParts>
    <vt:vector size="53" baseType="lpstr">
      <vt:lpstr>Arial</vt:lpstr>
      <vt:lpstr>宋体</vt:lpstr>
      <vt:lpstr>Wingdings</vt:lpstr>
      <vt:lpstr>Calibri</vt:lpstr>
      <vt:lpstr>微软雅黑</vt:lpstr>
      <vt:lpstr>Times New Roman</vt:lpstr>
      <vt:lpstr>华文隶书</vt:lpstr>
      <vt:lpstr>华文琥珀</vt:lpstr>
      <vt:lpstr>Calibri</vt:lpstr>
      <vt:lpstr>Arial Unicode MS</vt:lpstr>
      <vt:lpstr>造字工房俊雅锐宋体验版常规体</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2017年6月全国高考浙江卷·书面表达(满分15分) </vt:lpstr>
      <vt:lpstr>PowerPoint 演示文稿</vt:lpstr>
      <vt:lpstr>2017年11月全国高考浙江卷·书面表达(满分15分) </vt:lpstr>
      <vt:lpstr>PowerPoint 演示文稿</vt:lpstr>
      <vt:lpstr>PowerPoint 演示文稿</vt:lpstr>
      <vt:lpstr>PowerPoint 演示文稿</vt:lpstr>
      <vt:lpstr>2019年6月全国高考卷III·书面表达(满分15分) </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微软用户</dc:creator>
  <cp:lastModifiedBy>南山有谷堆</cp:lastModifiedBy>
  <cp:revision>218</cp:revision>
  <dcterms:created xsi:type="dcterms:W3CDTF">2016-03-09T04:37:00Z</dcterms:created>
  <dcterms:modified xsi:type="dcterms:W3CDTF">2020-11-24T06:56:02Z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