
<file path=[Content_Types].xml><?xml version="1.0" encoding="utf-8"?>
<Types xmlns="http://schemas.openxmlformats.org/package/2006/content-types">
  <Default Extension="png" ContentType="image/png"/>
  <Default Extension="jpeg" ContentType="image/jpe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02" r:id="rId3"/>
    <p:sldId id="257" r:id="rId4"/>
    <p:sldId id="262" r:id="rId5"/>
    <p:sldId id="263" r:id="rId6"/>
    <p:sldId id="264" r:id="rId7"/>
    <p:sldId id="266" r:id="rId8"/>
    <p:sldId id="267" r:id="rId9"/>
    <p:sldId id="268" r:id="rId10"/>
    <p:sldId id="269" r:id="rId11"/>
    <p:sldId id="270" r:id="rId12"/>
    <p:sldId id="271" r:id="rId13"/>
    <p:sldId id="272" r:id="rId14"/>
    <p:sldId id="273" r:id="rId15"/>
    <p:sldId id="283" r:id="rId16"/>
    <p:sldId id="284" r:id="rId17"/>
    <p:sldId id="285" r:id="rId18"/>
    <p:sldId id="286" r:id="rId19"/>
    <p:sldId id="287" r:id="rId20"/>
    <p:sldId id="288" r:id="rId21"/>
    <p:sldId id="289" r:id="rId22"/>
    <p:sldId id="261" r:id="rId23"/>
    <p:sldId id="290" r:id="rId24"/>
    <p:sldId id="274" r:id="rId25"/>
    <p:sldId id="275" r:id="rId26"/>
    <p:sldId id="276" r:id="rId27"/>
    <p:sldId id="277" r:id="rId28"/>
    <p:sldId id="278" r:id="rId29"/>
    <p:sldId id="279" r:id="rId30"/>
    <p:sldId id="280" r:id="rId31"/>
    <p:sldId id="281" r:id="rId32"/>
    <p:sldId id="282" r:id="rId33"/>
    <p:sldId id="265" r:id="rId34"/>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0" autoAdjust="0"/>
    <p:restoredTop sz="94660"/>
  </p:normalViewPr>
  <p:slideViewPr>
    <p:cSldViewPr snapToGrid="0">
      <p:cViewPr>
        <p:scale>
          <a:sx n="89" d="100"/>
          <a:sy n="89" d="100"/>
        </p:scale>
        <p:origin x="-270" y="-7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2020/2/5</a:t>
            </a:r>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2020/2/5</a:t>
            </a:r>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endParaRPr lang="zh-CN"/>
          </a:p>
          <a:p>
            <a:pPr lvl="2" rtl="0"/>
            <a:r>
              <a:rPr lang="zh-CN"/>
              <a:t>第三级</a:t>
            </a:r>
            <a:endParaRPr lang="zh-CN"/>
          </a:p>
          <a:p>
            <a:pPr lvl="3" rtl="0"/>
            <a:r>
              <a:rPr lang="zh-CN"/>
              <a:t>第四级</a:t>
            </a:r>
            <a:endParaRPr lang="zh-CN"/>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5" name="长方形 4"/>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长方形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长方形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长方形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组 6"/>
          <p:cNvGrpSpPr/>
          <p:nvPr/>
        </p:nvGrpSpPr>
        <p:grpSpPr>
          <a:xfrm>
            <a:off x="5250180" y="1267730"/>
            <a:ext cx="1691640" cy="615934"/>
            <a:chOff x="5250180" y="1267730"/>
            <a:chExt cx="1691640" cy="615934"/>
          </a:xfrm>
        </p:grpSpPr>
        <p:cxnSp>
          <p:nvCxnSpPr>
            <p:cNvPr id="17" name="直接连接符​​(S)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icrosoft YaHei UI" panose="020B0503020204020204" pitchFamily="34" charset="-122"/>
                <a:ea typeface="Microsoft YaHei UI" panose="020B0503020204020204" pitchFamily="34" charset="-122"/>
                <a:cs typeface="+mn-cs"/>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a:t>单击此处编辑母版副标题样式</a:t>
            </a:r>
            <a:endParaRPr lang="en-US" dirty="0"/>
          </a:p>
        </p:txBody>
      </p:sp>
      <p:sp>
        <p:nvSpPr>
          <p:cNvPr id="20" name="日期占位符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F0FFF072-75C7-44FC-8C73-D7DEB070128D}" type="datetime1">
              <a:rPr lang="zh-CN" altLang="en-US" smtClean="0"/>
            </a:fld>
            <a:endParaRPr lang="en-US" dirty="0"/>
          </a:p>
        </p:txBody>
      </p:sp>
      <p:sp>
        <p:nvSpPr>
          <p:cNvPr id="21" name="页脚占位符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22" name="幻灯片编号占位符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fld id="{34B7E4EF-A1BD-40F4-AB7B-04F084DD991D}"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rtlCol="0"/>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F1116B61-8AFC-4CC4-AF95-DF5E2C758192}" type="datetime1">
              <a:rPr lang="zh-CN" altLang="en-US" smtClean="0"/>
            </a:fld>
            <a:endParaRPr lang="en-US"/>
          </a:p>
        </p:txBody>
      </p:sp>
      <p:sp>
        <p:nvSpPr>
          <p:cNvPr id="5" name="页脚占位符 4"/>
          <p:cNvSpPr>
            <a:spLocks noGrp="1"/>
          </p:cNvSpPr>
          <p:nvPr>
            <p:ph type="ftr" sz="quarter" idx="11"/>
          </p:nvPr>
        </p:nvSpPr>
        <p:spPr/>
        <p:txBody>
          <a:bodyPr rtlCol="0"/>
          <a:lstStyle/>
          <a:p>
            <a:pPr rtl="0"/>
            <a:endParaRPr lang="en-US"/>
          </a:p>
        </p:txBody>
      </p:sp>
      <p:sp>
        <p:nvSpPr>
          <p:cNvPr id="6" name="灯片编号占位符 5"/>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a:xfrm>
            <a:off x="838200" y="762000"/>
            <a:ext cx="8077200" cy="5257800"/>
          </a:xfrm>
        </p:spPr>
        <p:txBody>
          <a:bodyPr vert="eaVert" rtlCol="0"/>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3E30B1CA-5CDD-40C6-B3D4-F19C60D48989}" type="datetime1">
              <a:rPr lang="zh-CN" altLang="en-US" smtClean="0"/>
            </a:fld>
            <a:endParaRPr lang="en-US"/>
          </a:p>
        </p:txBody>
      </p:sp>
      <p:sp>
        <p:nvSpPr>
          <p:cNvPr id="5" name="页脚占位符 4"/>
          <p:cNvSpPr>
            <a:spLocks noGrp="1"/>
          </p:cNvSpPr>
          <p:nvPr>
            <p:ph type="ftr" sz="quarter" idx="11"/>
          </p:nvPr>
        </p:nvSpPr>
        <p:spPr/>
        <p:txBody>
          <a:bodyPr rtlCol="0"/>
          <a:lstStyle/>
          <a:p>
            <a:pPr rtl="0"/>
            <a:endParaRPr lang="en-US"/>
          </a:p>
        </p:txBody>
      </p:sp>
      <p:sp>
        <p:nvSpPr>
          <p:cNvPr id="6" name="灯片编号占位符 5"/>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p:txBody>
          <a:bodyPr rtlCol="0"/>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4" name="日期占位符 3"/>
          <p:cNvSpPr>
            <a:spLocks noGrp="1"/>
          </p:cNvSpPr>
          <p:nvPr>
            <p:ph type="dt" sz="half" idx="10"/>
          </p:nvPr>
        </p:nvSpPr>
        <p:spPr/>
        <p:txBody>
          <a:bodyPr rtlCol="0"/>
          <a:lstStyle/>
          <a:p>
            <a:pPr rtl="0"/>
            <a:fld id="{1E355DD5-1720-40A4-B380-20F1C19FAD03}" type="datetime1">
              <a:rPr lang="zh-CN" altLang="en-US" smtClean="0"/>
            </a:fld>
            <a:endParaRPr lang="en-US"/>
          </a:p>
        </p:txBody>
      </p:sp>
      <p:sp>
        <p:nvSpPr>
          <p:cNvPr id="5" name="页脚占位符 4"/>
          <p:cNvSpPr>
            <a:spLocks noGrp="1"/>
          </p:cNvSpPr>
          <p:nvPr>
            <p:ph type="ftr" sz="quarter" idx="11"/>
          </p:nvPr>
        </p:nvSpPr>
        <p:spPr/>
        <p:txBody>
          <a:bodyPr rtlCol="0"/>
          <a:lstStyle/>
          <a:p>
            <a:pPr rtl="0"/>
            <a:endParaRPr lang="en-US"/>
          </a:p>
        </p:txBody>
      </p:sp>
      <p:sp>
        <p:nvSpPr>
          <p:cNvPr id="6" name="灯片编号占位符 5"/>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5" name="长方形 14"/>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长方形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长方形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长方形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icrosoft YaHei UI" panose="020B0503020204020204" pitchFamily="34" charset="-122"/>
                <a:ea typeface="Microsoft YaHei UI" panose="020B0503020204020204" pitchFamily="34" charset="-122"/>
                <a:cs typeface="+mn-cs"/>
              </a:defRPr>
            </a:lvl1pPr>
          </a:lstStyle>
          <a:p>
            <a:pPr rtl="0"/>
            <a:r>
              <a:rPr lang="zh-CN" altLang="en-US"/>
              <a:t>单击此处编辑母版标题样式</a:t>
            </a:r>
            <a:endParaRPr lang="en-US" dirty="0"/>
          </a:p>
        </p:txBody>
      </p:sp>
      <p:grpSp>
        <p:nvGrpSpPr>
          <p:cNvPr id="16" name="组 15"/>
          <p:cNvGrpSpPr/>
          <p:nvPr/>
        </p:nvGrpSpPr>
        <p:grpSpPr>
          <a:xfrm>
            <a:off x="5250180" y="1267730"/>
            <a:ext cx="1691640" cy="615934"/>
            <a:chOff x="5250180" y="1267730"/>
            <a:chExt cx="1691640" cy="615934"/>
          </a:xfrm>
        </p:grpSpPr>
        <p:cxnSp>
          <p:nvCxnSpPr>
            <p:cNvPr id="17" name="直接连接符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S)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文本占位符 2"/>
          <p:cNvSpPr>
            <a:spLocks noGrp="1"/>
          </p:cNvSpPr>
          <p:nvPr>
            <p:ph type="body" idx="1"/>
          </p:nvPr>
        </p:nvSpPr>
        <p:spPr>
          <a:xfrm>
            <a:off x="1629156" y="4682062"/>
            <a:ext cx="8939784" cy="457200"/>
          </a:xfrm>
        </p:spPr>
        <p:txBody>
          <a:bodyPr rtlCol="0" anchor="t">
            <a:normAutofit/>
          </a:bodyPr>
          <a:lstStyle>
            <a:lvl1pPr marL="0" indent="0" algn="ctr">
              <a:buNone/>
              <a:tabLst>
                <a:tab pos="2633345" algn="l"/>
              </a:tabLst>
              <a:defRPr sz="1800">
                <a:solidFill>
                  <a:schemeClr val="tx1">
                    <a:lumMod val="95000"/>
                    <a:lumOff val="5000"/>
                  </a:schemeClr>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endParaRPr lang="zh-CN" altLang="en-US"/>
          </a:p>
        </p:txBody>
      </p:sp>
      <p:sp>
        <p:nvSpPr>
          <p:cNvPr id="4" name="日期占位符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2B93C77E-1F96-468D-8A96-547A00E1EDB4}" type="datetime1">
              <a:rPr lang="zh-CN" altLang="en-US" smtClean="0"/>
            </a:fld>
            <a:endParaRPr dirty="0"/>
          </a:p>
        </p:txBody>
      </p:sp>
      <p:sp>
        <p:nvSpPr>
          <p:cNvPr id="5" name="页脚占位符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灯片编号占位符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fld id="{34B7E4EF-A1BD-40F4-AB7B-04F084DD991D}"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4" name="内容占位符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5" name="日期占位符 4"/>
          <p:cNvSpPr>
            <a:spLocks noGrp="1"/>
          </p:cNvSpPr>
          <p:nvPr>
            <p:ph type="dt" sz="half" idx="10"/>
          </p:nvPr>
        </p:nvSpPr>
        <p:spPr/>
        <p:txBody>
          <a:bodyPr rtlCol="0"/>
          <a:lstStyle/>
          <a:p>
            <a:pPr rtl="0"/>
            <a:fld id="{69DB2AB6-BB70-4453-B002-DB059848ADBB}" type="datetime1">
              <a:rPr lang="zh-CN" altLang="en-US" smtClean="0"/>
            </a:fld>
            <a:endParaRPr lang="en-US"/>
          </a:p>
        </p:txBody>
      </p:sp>
      <p:sp>
        <p:nvSpPr>
          <p:cNvPr id="6" name="页脚占位符 5"/>
          <p:cNvSpPr>
            <a:spLocks noGrp="1"/>
          </p:cNvSpPr>
          <p:nvPr>
            <p:ph type="ftr" sz="quarter" idx="11"/>
          </p:nvPr>
        </p:nvSpPr>
        <p:spPr/>
        <p:txBody>
          <a:bodyPr rtlCol="0"/>
          <a:lstStyle/>
          <a:p>
            <a:pPr rtl="0"/>
            <a:endParaRPr lang="en-US"/>
          </a:p>
        </p:txBody>
      </p:sp>
      <p:sp>
        <p:nvSpPr>
          <p:cNvPr id="7" name="灯片编号占位符 6"/>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endParaRPr lang="zh-CN" altLang="en-US"/>
          </a:p>
        </p:txBody>
      </p:sp>
      <p:sp>
        <p:nvSpPr>
          <p:cNvPr id="4" name="内容占位符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dirty="0"/>
          </a:p>
        </p:txBody>
      </p:sp>
      <p:sp>
        <p:nvSpPr>
          <p:cNvPr id="5" name="文本占位符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endParaRPr lang="zh-CN" altLang="en-US"/>
          </a:p>
        </p:txBody>
      </p:sp>
      <p:sp>
        <p:nvSpPr>
          <p:cNvPr id="6" name="内容占位符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zh-CN"/>
          </a:p>
        </p:txBody>
      </p:sp>
      <p:sp>
        <p:nvSpPr>
          <p:cNvPr id="7" name="日期占位符 6"/>
          <p:cNvSpPr>
            <a:spLocks noGrp="1"/>
          </p:cNvSpPr>
          <p:nvPr>
            <p:ph type="dt" sz="half" idx="10"/>
          </p:nvPr>
        </p:nvSpPr>
        <p:spPr/>
        <p:txBody>
          <a:bodyPr rtlCol="0"/>
          <a:lstStyle/>
          <a:p>
            <a:pPr rtl="0"/>
            <a:fld id="{EE3B7C30-D6FF-4D1D-BAA3-30D9C62DC2C2}" type="datetime1">
              <a:rPr lang="zh-CN" altLang="en-US" smtClean="0"/>
            </a:fld>
            <a:endParaRPr lang="en-US"/>
          </a:p>
        </p:txBody>
      </p:sp>
      <p:sp>
        <p:nvSpPr>
          <p:cNvPr id="8" name="页脚占位符 7"/>
          <p:cNvSpPr>
            <a:spLocks noGrp="1"/>
          </p:cNvSpPr>
          <p:nvPr>
            <p:ph type="ftr" sz="quarter" idx="11"/>
          </p:nvPr>
        </p:nvSpPr>
        <p:spPr/>
        <p:txBody>
          <a:bodyPr rtlCol="0"/>
          <a:lstStyle/>
          <a:p>
            <a:pPr rtl="0"/>
            <a:endParaRPr lang="en-US"/>
          </a:p>
        </p:txBody>
      </p:sp>
      <p:sp>
        <p:nvSpPr>
          <p:cNvPr id="9" name="灯片编号占位符 8"/>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日期占位符 2"/>
          <p:cNvSpPr>
            <a:spLocks noGrp="1"/>
          </p:cNvSpPr>
          <p:nvPr>
            <p:ph type="dt" sz="half" idx="10"/>
          </p:nvPr>
        </p:nvSpPr>
        <p:spPr/>
        <p:txBody>
          <a:bodyPr rtlCol="0"/>
          <a:lstStyle/>
          <a:p>
            <a:pPr rtl="0"/>
            <a:fld id="{DB1A083C-3DF1-4D7D-B8C7-92909521157B}" type="datetime1">
              <a:rPr lang="zh-CN" altLang="en-US" smtClean="0"/>
            </a:fld>
            <a:endParaRPr lang="en-US"/>
          </a:p>
        </p:txBody>
      </p:sp>
      <p:sp>
        <p:nvSpPr>
          <p:cNvPr id="4" name="页脚占位符 3"/>
          <p:cNvSpPr>
            <a:spLocks noGrp="1"/>
          </p:cNvSpPr>
          <p:nvPr>
            <p:ph type="ftr" sz="quarter" idx="11"/>
          </p:nvPr>
        </p:nvSpPr>
        <p:spPr/>
        <p:txBody>
          <a:bodyPr rtlCol="0"/>
          <a:lstStyle/>
          <a:p>
            <a:pPr rtl="0"/>
            <a:endParaRPr lang="en-US"/>
          </a:p>
        </p:txBody>
      </p:sp>
      <p:sp>
        <p:nvSpPr>
          <p:cNvPr id="5" name="灯片编号占位符 4"/>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6D40E74A-E5D1-48E6-803A-2F186739B7B8}" type="datetime1">
              <a:rPr lang="zh-CN" altLang="en-US" smtClean="0"/>
            </a:fld>
            <a:endParaRPr lang="en-US"/>
          </a:p>
        </p:txBody>
      </p:sp>
      <p:sp>
        <p:nvSpPr>
          <p:cNvPr id="3" name="页脚占位符 2"/>
          <p:cNvSpPr>
            <a:spLocks noGrp="1"/>
          </p:cNvSpPr>
          <p:nvPr>
            <p:ph type="ftr" sz="quarter" idx="11"/>
          </p:nvPr>
        </p:nvSpPr>
        <p:spPr/>
        <p:txBody>
          <a:bodyPr rtlCol="0"/>
          <a:lstStyle/>
          <a:p>
            <a:pPr rtl="0"/>
            <a:endParaRPr lang="en-US"/>
          </a:p>
        </p:txBody>
      </p:sp>
      <p:sp>
        <p:nvSpPr>
          <p:cNvPr id="4" name="灯片编号占位符 3"/>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标题的内容">
    <p:spTree>
      <p:nvGrpSpPr>
        <p:cNvPr id="1" name=""/>
        <p:cNvGrpSpPr/>
        <p:nvPr/>
      </p:nvGrpSpPr>
      <p:grpSpPr>
        <a:xfrm>
          <a:off x="0" y="0"/>
          <a:ext cx="0" cy="0"/>
          <a:chOff x="0" y="0"/>
          <a:chExt cx="0" cy="0"/>
        </a:xfrm>
      </p:grpSpPr>
      <p:sp>
        <p:nvSpPr>
          <p:cNvPr id="10" name="长方形 9"/>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矩形 12"/>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685800" y="609600"/>
            <a:ext cx="6858000" cy="53340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a:t>单击此处编辑母版文本样式</a:t>
            </a:r>
            <a:endParaRPr lang="zh-CN" altLang="en-US"/>
          </a:p>
          <a:p>
            <a:pPr lvl="1" rtl="0"/>
            <a:r>
              <a:rPr lang="zh-CN" altLang="en-US"/>
              <a:t>二级</a:t>
            </a:r>
            <a:endParaRPr lang="zh-CN" altLang="en-US"/>
          </a:p>
          <a:p>
            <a:pPr lvl="2" rtl="0"/>
            <a:r>
              <a:rPr lang="zh-CN" altLang="en-US"/>
              <a:t>三级</a:t>
            </a:r>
            <a:endParaRPr lang="zh-CN" altLang="en-US"/>
          </a:p>
          <a:p>
            <a:pPr lvl="3" rtl="0"/>
            <a:r>
              <a:rPr lang="zh-CN" altLang="en-US"/>
              <a:t>四级</a:t>
            </a:r>
            <a:endParaRPr lang="zh-CN" altLang="en-US"/>
          </a:p>
          <a:p>
            <a:pPr lvl="4" rtl="0"/>
            <a:r>
              <a:rPr lang="zh-CN" altLang="en-US"/>
              <a:t>五级</a:t>
            </a:r>
            <a:endParaRPr lang="en-US" dirty="0"/>
          </a:p>
        </p:txBody>
      </p:sp>
      <p:sp>
        <p:nvSpPr>
          <p:cNvPr id="4" name="文本占位符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endParaRPr lang="zh-CN" altLang="en-US"/>
          </a:p>
        </p:txBody>
      </p:sp>
      <p:sp>
        <p:nvSpPr>
          <p:cNvPr id="8" name="日期占位符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fld id="{3E4AE443-9521-4BED-AB6B-2A5C380BF0D6}" type="datetime1">
              <a:rPr lang="zh-CN" altLang="en-US" smtClean="0"/>
            </a:fld>
            <a:endParaRPr lang="en-US"/>
          </a:p>
        </p:txBody>
      </p:sp>
      <p:sp>
        <p:nvSpPr>
          <p:cNvPr id="9" name="页脚占位符 8"/>
          <p:cNvSpPr>
            <a:spLocks noGrp="1"/>
          </p:cNvSpPr>
          <p:nvPr>
            <p:ph type="ftr" sz="quarter" idx="11"/>
          </p:nvPr>
        </p:nvSpPr>
        <p:spPr>
          <a:xfrm>
            <a:off x="685801" y="6035040"/>
            <a:ext cx="4584700" cy="365760"/>
          </a:xfrm>
        </p:spPr>
        <p:txBody>
          <a:bodyPr rtlCol="0"/>
          <a:lstStyle>
            <a:lvl1pPr algn="l">
              <a:defRPr>
                <a:latin typeface="Microsoft YaHei UI" panose="020B0503020204020204" pitchFamily="34" charset="-122"/>
                <a:ea typeface="Microsoft YaHei UI" panose="020B0503020204020204" pitchFamily="34" charset="-122"/>
              </a:defRPr>
            </a:lvl1pPr>
          </a:lstStyle>
          <a:p>
            <a:endParaRPr lang="en-US"/>
          </a:p>
        </p:txBody>
      </p:sp>
      <p:sp>
        <p:nvSpPr>
          <p:cNvPr id="11" name="灯片编号占位符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fld id="{34B7E4EF-A1BD-40F4-AB7B-04F084DD991D}"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11" name="长方形 10"/>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图片占位符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a:t>单击图标添加图片</a:t>
            </a:r>
            <a:endParaRPr lang="en-US" dirty="0"/>
          </a:p>
        </p:txBody>
      </p:sp>
      <p:sp>
        <p:nvSpPr>
          <p:cNvPr id="5" name="日期占位符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6B85E54B-6207-4148-BA3E-E74DFD2782BA}" type="datetime1">
              <a:rPr lang="zh-CN" altLang="en-US" smtClean="0"/>
            </a:fld>
            <a:endParaRPr lang="en-US" dirty="0"/>
          </a:p>
        </p:txBody>
      </p:sp>
      <p:sp>
        <p:nvSpPr>
          <p:cNvPr id="6" name="页脚占位符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algn="l"/>
            <a:endParaRPr lang="zh-CN" altLang="en-US"/>
          </a:p>
        </p:txBody>
      </p:sp>
      <p:sp>
        <p:nvSpPr>
          <p:cNvPr id="7" name="灯片编号占位符 6"/>
          <p:cNvSpPr>
            <a:spLocks noGrp="1"/>
          </p:cNvSpPr>
          <p:nvPr>
            <p:ph type="sldNum" sz="quarter" idx="12"/>
          </p:nvPr>
        </p:nvSpPr>
        <p:spPr>
          <a:xfrm>
            <a:off x="10396728" y="6035040"/>
            <a:ext cx="1225296" cy="365760"/>
          </a:xfrm>
        </p:spPr>
        <p:txBody>
          <a:bodyPr rtlCol="0"/>
          <a:lstStyle>
            <a:lvl1pPr>
              <a:defRPr>
                <a:latin typeface="Microsoft YaHei UI" panose="020B0503020204020204" pitchFamily="34" charset="-122"/>
                <a:ea typeface="Microsoft YaHei UI" panose="020B0503020204020204" pitchFamily="34" charset="-122"/>
              </a:defRPr>
            </a:lvl1pPr>
          </a:lstStyle>
          <a:p>
            <a:fld id="{34B7E4EF-A1BD-40F4-AB7B-04F084DD991D}" type="slidenum">
              <a:rPr lang="en-US" smtClean="0"/>
            </a:fld>
            <a:endParaRPr lang="en-US"/>
          </a:p>
        </p:txBody>
      </p:sp>
      <p:sp>
        <p:nvSpPr>
          <p:cNvPr id="12" name="长方形 11"/>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zh-CN" altLang="en-US"/>
              <a:t>单击此处编辑母版标题样式</a:t>
            </a:r>
            <a:endParaRPr lang="en-US" dirty="0"/>
          </a:p>
        </p:txBody>
      </p:sp>
      <p:sp>
        <p:nvSpPr>
          <p:cNvPr id="4" name="文本占位符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长方形 8"/>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矩形 6"/>
          <p:cNvSpPr/>
          <p:nvPr userDrawn="1"/>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矩形 7"/>
          <p:cNvSpPr/>
          <p:nvPr userDrawn="1"/>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zh-CN"/>
              <a:t>单击此处编辑母版文本样式</a:t>
            </a:r>
            <a:endParaRPr lang="zh-CN"/>
          </a:p>
          <a:p>
            <a:pPr lvl="1" rtl="0"/>
            <a:r>
              <a:rPr lang="zh-CN"/>
              <a:t>第二级</a:t>
            </a:r>
            <a:endParaRPr lang="zh-CN"/>
          </a:p>
          <a:p>
            <a:pPr lvl="2" rtl="0"/>
            <a:r>
              <a:rPr lang="zh-CN"/>
              <a:t>第三级</a:t>
            </a:r>
            <a:endParaRPr lang="zh-CN"/>
          </a:p>
          <a:p>
            <a:pPr lvl="3" rtl="0"/>
            <a:r>
              <a:rPr lang="zh-CN"/>
              <a:t>第四级</a:t>
            </a:r>
            <a:endParaRPr lang="zh-CN"/>
          </a:p>
          <a:p>
            <a:pPr lvl="4" rtl="0"/>
            <a:r>
              <a:rPr lang="zh-CN"/>
              <a:t>第五级</a:t>
            </a:r>
            <a:endParaRPr lang="en-US" dirty="0"/>
          </a:p>
        </p:txBody>
      </p:sp>
      <p:sp>
        <p:nvSpPr>
          <p:cNvPr id="4" name="日期占位符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B957BDC0-C26A-4ED8-9FCC-9BB02853F167}" type="datetime1">
              <a:rPr lang="zh-CN" altLang="en-US" smtClean="0"/>
            </a:fld>
            <a:endParaRPr lang="en-US" dirty="0"/>
          </a:p>
        </p:txBody>
      </p:sp>
      <p:sp>
        <p:nvSpPr>
          <p:cNvPr id="5" name="页脚占位符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fld id="{34B7E4EF-A1BD-40F4-AB7B-04F084DD991D}" type="slidenum">
              <a:rPr lang="en-US" smtClean="0"/>
            </a:fld>
            <a:endParaRPr 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anose="02020404030301010803" pitchFamily="18" charset="0"/>
        <a:buChar char="◦"/>
        <a:defRPr sz="15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3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hdphoto" Target="../media/image5.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5.wdp"/><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6800" y="755650"/>
            <a:ext cx="10058400" cy="836930"/>
          </a:xfrm>
        </p:spPr>
        <p:txBody>
          <a:bodyPr>
            <a:normAutofit fontScale="90000"/>
          </a:bodyPr>
          <a:lstStyle/>
          <a:p>
            <a:pPr marL="342900" marR="0" lvl="0" indent="-342900" defTabSz="914400" rtl="0" eaLnBrk="1" fontAlgn="auto" latinLnBrk="0" hangingPunct="1">
              <a:lnSpc>
                <a:spcPct val="110000"/>
              </a:lnSpc>
              <a:spcBef>
                <a:spcPts val="900"/>
              </a:spcBef>
              <a:spcAft>
                <a:spcPts val="0"/>
              </a:spcAft>
              <a:defRPr/>
            </a:pPr>
            <a:r>
              <a:rPr kumimoji="0" lang="en-US" altLang="zh-CN" sz="4900" b="1" i="0" u="none" strike="noStrike" kern="100" normalizeH="0" baseline="0" noProof="0" dirty="0">
                <a:ln w="22225">
                  <a:solidFill>
                    <a:schemeClr val="accent2"/>
                  </a:solidFill>
                  <a:prstDash val="solid"/>
                </a:ln>
                <a:solidFill>
                  <a:schemeClr val="accent2">
                    <a:lumMod val="40000"/>
                    <a:lumOff val="60000"/>
                  </a:schemeClr>
                </a:solidFill>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Layout</a:t>
            </a:r>
            <a:br>
              <a:rPr kumimoji="0" lang="zh-CN" altLang="zh-CN" sz="16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内容占位符 2"/>
          <p:cNvSpPr>
            <a:spLocks noGrp="1"/>
          </p:cNvSpPr>
          <p:nvPr>
            <p:ph idx="1"/>
          </p:nvPr>
        </p:nvSpPr>
        <p:spPr>
          <a:xfrm>
            <a:off x="1066800" y="1478755"/>
            <a:ext cx="10058400" cy="4793458"/>
          </a:xfrm>
          <a:noFill/>
          <a:ln>
            <a:noFill/>
          </a:ln>
          <a:extLst>
            <a:ext uri="{909E8E84-426E-40DD-AFC4-6F175D3DCCD1}">
              <a14:hiddenFill xmlns:a14="http://schemas.microsoft.com/office/drawing/2010/main">
                <a:gradFill rotWithShape="1">
                  <a:gsLst>
                    <a:gs pos="0">
                      <a:schemeClr val="accent2">
                        <a:tint val="60000"/>
                        <a:satMod val="105000"/>
                        <a:lumMod val="105000"/>
                      </a:schemeClr>
                    </a:gs>
                    <a:gs pos="100000">
                      <a:schemeClr val="accent2">
                        <a:tint val="65000"/>
                        <a:satMod val="100000"/>
                        <a:lumMod val="100000"/>
                      </a:schemeClr>
                    </a:gs>
                    <a:gs pos="100000">
                      <a:schemeClr val="accent2">
                        <a:tint val="70000"/>
                        <a:satMod val="100000"/>
                        <a:lumMod val="100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just">
              <a:tabLst>
                <a:tab pos="6188710" algn="r"/>
              </a:tabLst>
            </a:pPr>
            <a:r>
              <a:rPr lang="en-US"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What should be included in news reports?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Headline/Title</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 </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Reveal the theme and bring out the subject </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简明准确地概括消息内容</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make the fact clear, tell the background</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重点突出，</a:t>
            </a:r>
            <a:r>
              <a:rPr lang="zh-CN" altLang="zh-CN" sz="3200" b="1" u="sng" kern="100" dirty="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简洁醒目</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Lead/Introduction</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简洁的文字</a:t>
            </a:r>
            <a:r>
              <a:rPr lang="en-US"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（最重要、最精彩的事实）</a:t>
            </a:r>
            <a:r>
              <a:rPr lang="en-US"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提纲挈领</a:t>
            </a:r>
            <a:r>
              <a:rPr lang="en-US"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牵引全文</a:t>
            </a:r>
            <a:r>
              <a:rPr lang="en-US"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吸引读者</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Tell the reader the basic core of the story</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集中呈现，</a:t>
            </a:r>
            <a:r>
              <a:rPr lang="zh-CN" altLang="zh-CN" sz="3200" b="1" u="sng" kern="100" dirty="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提示要旨</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Subject/Main part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正文部分</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新闻报道的主要部分</a:t>
            </a:r>
            <a:r>
              <a:rPr lang="en-US"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3200" b="1" u="w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繁简适度</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结构严密</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层次分明</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详略得当</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Highlight the main body, enrich the content.</a:t>
            </a:r>
            <a:r>
              <a:rPr lang="en-US"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承接导语，</a:t>
            </a:r>
            <a:r>
              <a:rPr lang="zh-CN" altLang="zh-CN" sz="3200" b="1" u="sng" kern="100" dirty="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揭示主题</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Ending</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交代事件的结果</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阐明意义，加深感受</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Account</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for</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/explain the outcome of the event.</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给读者完整的印象</a:t>
            </a:r>
            <a:r>
              <a:rPr lang="zh-CN" altLang="zh-CN" sz="32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u="sng"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新闻报道的内容</a:t>
            </a:r>
            <a:r>
              <a:rPr lang="zh-CN" altLang="zh-CN" b="1"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b="1" u="sng"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The content of</a:t>
            </a:r>
            <a:r>
              <a:rPr lang="en-US" altLang="zh-CN" b="1"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 the news report---Report what’s going on around you</a:t>
            </a:r>
            <a:br>
              <a:rPr lang="zh-CN" altLang="zh-CN" b="1"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1066800" y="1828800"/>
            <a:ext cx="10058400" cy="4123944"/>
          </a:xfrm>
          <a:noFill/>
          <a:ln>
            <a:noFill/>
          </a:ln>
          <a:extLst>
            <a:ext uri="{909E8E84-426E-40DD-AFC4-6F175D3DCCD1}">
              <a14:hiddenFill xmlns:a14="http://schemas.microsoft.com/office/drawing/2010/main">
                <a:gradFill rotWithShape="1">
                  <a:gsLst>
                    <a:gs pos="0">
                      <a:schemeClr val="accent5">
                        <a:tint val="60000"/>
                        <a:satMod val="105000"/>
                        <a:lumMod val="105000"/>
                      </a:schemeClr>
                    </a:gs>
                    <a:gs pos="100000">
                      <a:schemeClr val="accent5">
                        <a:tint val="65000"/>
                        <a:satMod val="100000"/>
                        <a:lumMod val="100000"/>
                      </a:schemeClr>
                    </a:gs>
                    <a:gs pos="100000">
                      <a:schemeClr val="accent5">
                        <a:tint val="70000"/>
                        <a:satMod val="100000"/>
                        <a:lumMod val="100000"/>
                      </a:schemeClr>
                    </a:gs>
                  </a:gsLst>
                  <a:lin ang="5400000" scaled="0"/>
                </a:gradFill>
              </a14:hiddenFill>
            </a:ext>
          </a:extLst>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342900" lvl="0" indent="-342900" algn="just">
              <a:buClr>
                <a:srgbClr val="FF0000"/>
              </a:buClr>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Cover</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important events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Cover</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outdoor activities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Cover Mountaineering …</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Cover</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Campus Activities</a:t>
            </a:r>
            <a:r>
              <a:rPr lang="zh-CN"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（校园活动）</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Cover</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Anniversary (</a:t>
            </a:r>
            <a:r>
              <a:rPr lang="zh-CN"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校庆活动</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Cover </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school sports meet</a:t>
            </a:r>
            <a:r>
              <a:rPr lang="zh-CN"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（校运会）</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Cover Welcome activities (</a:t>
            </a:r>
            <a:r>
              <a:rPr lang="zh-CN"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迎新活动</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6800" y="438200"/>
            <a:ext cx="10058400" cy="798930"/>
          </a:xfrm>
        </p:spPr>
        <p:txBody>
          <a:bodyPr/>
          <a:lstStyle/>
          <a:p>
            <a:r>
              <a:rPr lang="en-US" altLang="zh-CN" sz="4400" b="1" kern="100" dirty="0">
                <a:ln w="6600">
                  <a:solidFill>
                    <a:schemeClr val="accent2"/>
                  </a:solidFill>
                  <a:prstDash val="solid"/>
                </a:ln>
                <a:solidFill>
                  <a:srgbClr val="FFFFFF"/>
                </a:solidFill>
                <a:effectLst>
                  <a:outerShdw dist="38100" dir="2700000" algn="tl" rotWithShape="0">
                    <a:schemeClr val="accent2"/>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4400" b="1" kern="100" dirty="0">
                <a:ln w="6600">
                  <a:solidFill>
                    <a:schemeClr val="accent2"/>
                  </a:solidFill>
                  <a:prstDash val="solid"/>
                </a:ln>
                <a:solidFill>
                  <a:srgbClr val="FFFFFF"/>
                </a:solidFill>
                <a:effectLst>
                  <a:outerShdw dist="38100" dir="2700000" algn="tl" rotWithShape="0">
                    <a:schemeClr val="accent2"/>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a:t>
            </a:r>
            <a:r>
              <a:rPr lang="en-US" altLang="zh-CN" sz="4400" b="1" kern="100" dirty="0" smtClean="0">
                <a:ln w="6600">
                  <a:solidFill>
                    <a:schemeClr val="accent2"/>
                  </a:solidFill>
                  <a:prstDash val="solid"/>
                </a:ln>
                <a:solidFill>
                  <a:srgbClr val="FFFFFF"/>
                </a:solidFill>
                <a:effectLst>
                  <a:outerShdw dist="38100" dir="2700000" algn="tl" rotWithShape="0">
                    <a:schemeClr val="accent2"/>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preparations</a:t>
            </a:r>
            <a:endParaRPr lang="zh-CN" altLang="en-US" dirty="0"/>
          </a:p>
        </p:txBody>
      </p:sp>
      <p:sp>
        <p:nvSpPr>
          <p:cNvPr id="3" name="内容占位符 2"/>
          <p:cNvSpPr>
            <a:spLocks noGrp="1"/>
          </p:cNvSpPr>
          <p:nvPr>
            <p:ph idx="1"/>
          </p:nvPr>
        </p:nvSpPr>
        <p:spPr>
          <a:xfrm>
            <a:off x="928557" y="1433634"/>
            <a:ext cx="10058400" cy="4765225"/>
          </a:xfrm>
          <a:noFill/>
          <a:ln>
            <a:noFill/>
          </a:ln>
          <a:extLst>
            <a:ext uri="{909E8E84-426E-40DD-AFC4-6F175D3DCCD1}">
              <a14:hiddenFill xmlns:a14="http://schemas.microsoft.com/office/drawing/2010/main">
                <a:gradFill rotWithShape="1">
                  <a:gsLst>
                    <a:gs pos="0">
                      <a:schemeClr val="accent6">
                        <a:tint val="60000"/>
                        <a:satMod val="105000"/>
                        <a:lumMod val="105000"/>
                      </a:schemeClr>
                    </a:gs>
                    <a:gs pos="100000">
                      <a:schemeClr val="accent6">
                        <a:tint val="65000"/>
                        <a:satMod val="100000"/>
                        <a:lumMod val="100000"/>
                      </a:schemeClr>
                    </a:gs>
                    <a:gs pos="100000">
                      <a:schemeClr val="accent6">
                        <a:tint val="70000"/>
                        <a:satMod val="100000"/>
                        <a:lumMod val="100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algn="just"/>
            <a:r>
              <a:rPr lang="en-US" altLang="zh-CN" sz="4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4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Part 1: Headline/Title</a:t>
            </a:r>
            <a:r>
              <a:rPr lang="zh-CN" altLang="zh-CN" sz="4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第一段：</a:t>
            </a:r>
            <a:r>
              <a:rPr lang="zh-CN"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简明准确地概括消息内容</a:t>
            </a:r>
            <a:r>
              <a:rPr lang="zh-CN" altLang="zh-CN" sz="4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4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1.</a:t>
            </a:r>
            <a:r>
              <a:rPr lang="en-US" altLang="zh-CN" sz="4400" b="1" kern="100" dirty="0">
                <a:solidFill>
                  <a:srgbClr val="003399"/>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为了纪念雷锋，今天我们班去敬老院（其他地方）为老人们做一些我们能做的事情。</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In memory of</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Lei Feng</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today my classmates and I went to the Home </a:t>
            </a: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for the Elderly</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to do </a:t>
            </a: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something  that we can do</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for the elderly.</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2. 2020</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10</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月</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日下午三点四十五分</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,John</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正沿着公园路向东骑行突然一辆车冲向他把他撞倒。</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John was </a:t>
            </a: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riding eastwards</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along Park Road at 3:45 pm on October 15, 2020, when a car </a:t>
            </a:r>
            <a:r>
              <a:rPr lang="en-US" altLang="zh-CN" sz="44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rushed</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at him and </a:t>
            </a: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knocked him down</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4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6</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月</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9</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日</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星期二</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下午三点到五点</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全校师生在校园内参加了由校学生会组织的诗歌朗诵活动。</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On Tuesday, June 9</a:t>
            </a:r>
            <a:r>
              <a:rPr lang="en-US" altLang="zh-CN" sz="4400" b="1" kern="100" baseline="30000" dirty="0">
                <a:effectLst/>
                <a:latin typeface="Times New Roman" panose="02020603050405020304" pitchFamily="18" charset="0"/>
                <a:ea typeface="宋体" panose="02010600030101010101" pitchFamily="2" charset="-122"/>
                <a:cs typeface="Times New Roman" panose="02020603050405020304" pitchFamily="18" charset="0"/>
              </a:rPr>
              <a:t>th</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from 3:00 PM to 5:00 PM, all the teachers and students </a:t>
            </a: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took part in</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the poetry reading </a:t>
            </a: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activity organized by</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the Student Union on campus.</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1005" y="581025"/>
            <a:ext cx="11271885" cy="1371600"/>
          </a:xfr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a:normAutofit fontScale="90000"/>
          </a:bodyPr>
          <a:lstStyle/>
          <a:p>
            <a:pPr fontAlgn="auto">
              <a:lnSpc>
                <a:spcPts val="1720"/>
              </a:lnSpc>
            </a:pPr>
            <a:r>
              <a:rPr lang="en-US" altLang="zh-CN"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Part 2: Lead/Introduction---</a:t>
            </a:r>
            <a: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【简洁的文字</a:t>
            </a:r>
            <a:r>
              <a:rPr lang="en-US"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（最重</a:t>
            </a:r>
            <a:b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br>
            <a:b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br>
            <a:b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br>
            <a: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要、最精彩的事实）</a:t>
            </a:r>
            <a:r>
              <a:rPr lang="en-US"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提纲挈领</a:t>
            </a:r>
            <a:r>
              <a:rPr lang="en-US"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牵引全文</a:t>
            </a:r>
            <a:r>
              <a:rPr lang="en-US"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吸引读者】</a:t>
            </a: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952512"/>
            <a:ext cx="10058400" cy="4190524"/>
          </a:xfrm>
          <a:noFill/>
          <a:ln>
            <a:noFill/>
          </a:ln>
          <a:extLst>
            <a:ext uri="{909E8E84-426E-40DD-AFC4-6F175D3DCCD1}">
              <a14:hiddenFill xmlns:a14="http://schemas.microsoft.com/office/drawing/2010/main">
                <a:gradFill rotWithShape="1">
                  <a:gsLst>
                    <a:gs pos="0">
                      <a:schemeClr val="accent4">
                        <a:tint val="60000"/>
                        <a:satMod val="105000"/>
                        <a:lumMod val="105000"/>
                      </a:schemeClr>
                    </a:gs>
                    <a:gs pos="100000">
                      <a:schemeClr val="accent4">
                        <a:tint val="65000"/>
                        <a:satMod val="100000"/>
                        <a:lumMod val="100000"/>
                      </a:schemeClr>
                    </a:gs>
                    <a:gs pos="100000">
                      <a:schemeClr val="accent4">
                        <a:tint val="70000"/>
                        <a:satMod val="100000"/>
                        <a:lumMod val="100000"/>
                      </a:schemeClr>
                    </a:gs>
                  </a:gsLst>
                  <a:lin ang="5400000" scaled="0"/>
                </a:gradFill>
              </a14:hiddenFill>
            </a:ext>
          </a:extLst>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342900" lvl="0" indent="-342900" algn="just">
              <a:buFont typeface="Wingdings" panose="05000000000000000000" pitchFamily="2" charset="2"/>
              <a:buBlip>
                <a:blip r:embed="rId1"/>
              </a:buBlip>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早晨我们在学校门口聚集并乘坐公交车去那里。</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We </a:t>
            </a:r>
            <a:r>
              <a:rPr lang="en-US" altLang="zh-CN" sz="28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gathered</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the school gate (early in the morning) (at 8:00) and went there by bus.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刚一到达那里，我们就快乐地帮助老人们洗衣服和打扫地板，擦窗户。</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As soon as we got to </a:t>
            </a:r>
            <a:r>
              <a:rPr lang="en-US" altLang="zh-CN" sz="28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the senior citizens home</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With pleasure</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 we helped the old </a:t>
            </a:r>
            <a:r>
              <a:rPr lang="en-US" altLang="zh-CN" sz="28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clean their clothes </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sweep the floor</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and clean the windows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同时，我们谈论着发生在我们身边的趣事并且听他们说着他们过去那些美好的日子。</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8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Meanwhile</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We talked things </a:t>
            </a:r>
            <a:r>
              <a:rPr lang="en-US" altLang="zh-CN" sz="28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happened in our young life</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and heard them talk the beauty days in their past time.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5551" y="634626"/>
            <a:ext cx="10910047" cy="1301677"/>
          </a:xfrm>
          <a:noFill/>
          <a:ln>
            <a:noFill/>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a:noAutofit/>
          </a:bodyPr>
          <a:lstStyle/>
          <a:p>
            <a:pPr fontAlgn="auto">
              <a:lnSpc>
                <a:spcPts val="1740"/>
              </a:lnSpc>
            </a:pPr>
            <a:br>
              <a:rPr lang="en-US" altLang="zh-CN" sz="3200" b="1" kern="100" dirty="0" smtClean="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3200" b="1" kern="100" dirty="0" smtClean="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Part </a:t>
            </a:r>
            <a:r>
              <a:rPr lang="en-US" altLang="zh-CN" sz="3200"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3: Subject/Main part ---</a:t>
            </a:r>
            <a:r>
              <a:rPr lang="zh-CN" altLang="zh-CN" sz="32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正文部分</a:t>
            </a:r>
            <a:r>
              <a:rPr lang="en-US" altLang="zh-CN" sz="3200"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新闻报道的主要部</a:t>
            </a:r>
            <a:br>
              <a:rPr lang="zh-CN" altLang="zh-CN" sz="32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br>
            <a:br>
              <a:rPr lang="zh-CN" altLang="zh-CN" sz="32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br>
            <a:br>
              <a:rPr lang="zh-CN" altLang="zh-CN" sz="32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br>
            <a:r>
              <a:rPr lang="zh-CN" altLang="zh-CN" sz="32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分</a:t>
            </a:r>
            <a:r>
              <a:rPr lang="en-US" altLang="zh-CN" sz="32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3200" b="1" u="wavy"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繁简适度</a:t>
            </a:r>
            <a:r>
              <a:rPr lang="en-US" altLang="zh-CN" sz="3200"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结构严密</a:t>
            </a:r>
            <a:r>
              <a:rPr lang="en-US" altLang="zh-CN" sz="3200"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wavy" kern="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层次分明</a:t>
            </a:r>
            <a:r>
              <a:rPr lang="en-US" altLang="zh-CN" sz="3200"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wavy" kern="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详略得当</a:t>
            </a:r>
            <a:r>
              <a:rPr lang="zh-CN" altLang="zh-CN" sz="32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sz="3200" b="1" kern="100" dirty="0">
                <a:ln w="22225">
                  <a:solidFill>
                    <a:schemeClr val="accent2"/>
                  </a:solidFill>
                  <a:prstDash val="solid"/>
                </a:ln>
                <a:solidFill>
                  <a:schemeClr val="accent2">
                    <a:lumMod val="40000"/>
                    <a:lumOff val="60000"/>
                  </a:schemeClr>
                </a:solidFill>
                <a:latin typeface="Calibri" panose="020F0502020204030204" pitchFamily="34" charset="0"/>
                <a:ea typeface="宋体" panose="02010600030101010101" pitchFamily="2" charset="-122"/>
                <a:cs typeface="Times New Roman" panose="02020603050405020304" pitchFamily="18" charset="0"/>
              </a:rPr>
            </a:br>
            <a:endParaRPr lang="zh-CN" altLang="en-US" sz="3200"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841375" y="2118837"/>
            <a:ext cx="10058400" cy="4371974"/>
          </a:xfrm>
          <a:noFill/>
          <a:ln>
            <a:noFill/>
          </a:ln>
          <a:extLst>
            <a:ext uri="{909E8E84-426E-40DD-AFC4-6F175D3DCCD1}">
              <a14:hiddenFill xmlns:a14="http://schemas.microsoft.com/office/drawing/2010/main">
                <a:gradFill rotWithShape="1">
                  <a:gsLst>
                    <a:gs pos="0">
                      <a:schemeClr val="accent6">
                        <a:tint val="60000"/>
                        <a:satMod val="105000"/>
                        <a:lumMod val="105000"/>
                      </a:schemeClr>
                    </a:gs>
                    <a:gs pos="100000">
                      <a:schemeClr val="accent6">
                        <a:tint val="65000"/>
                        <a:satMod val="100000"/>
                        <a:lumMod val="100000"/>
                      </a:schemeClr>
                    </a:gs>
                    <a:gs pos="100000">
                      <a:schemeClr val="accent6">
                        <a:tint val="70000"/>
                        <a:satMod val="100000"/>
                        <a:lumMod val="100000"/>
                      </a:schemeClr>
                    </a:gs>
                  </a:gsLst>
                  <a:lin ang="5400000" scaled="0"/>
                </a:gradFill>
              </a14:hiddenFill>
            </a:ext>
          </a:extLst>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342900" lvl="0" indent="-342900" algn="just">
              <a:buFont typeface="Wingdings" panose="05000000000000000000" pitchFamily="2" charset="2"/>
              <a:buBlip>
                <a:blip r:embed="rId1"/>
              </a:buBlip>
            </a:pP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两个小时之后，他们的房间</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地方</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看起来整洁又干净。</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Two hours later, the rooms in the senior citizens home </a:t>
            </a:r>
            <a:r>
              <a:rPr lang="en-US" altLang="zh-CN" sz="31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looked clean and tidy</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虽然我们很累，但我们很高兴。（同时，老人们也和我们度过了一段美好的时光）！</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1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Although tired</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 We felt happy. At the same time ,the old also </a:t>
            </a:r>
            <a:r>
              <a:rPr lang="en-US" altLang="zh-CN" sz="31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spent a good time with us</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zh-CN"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we can see </a:t>
            </a:r>
            <a:r>
              <a:rPr lang="en-US" altLang="zh-CN" sz="31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the delighted expression on their face</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1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时间飞逝，到了该说再见的时候了。我们承诺我们还会再来的。</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31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How time flies</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 we had to </a:t>
            </a:r>
            <a:r>
              <a:rPr lang="en-US" altLang="zh-CN" sz="31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say goodbye</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 in the </a:t>
            </a:r>
            <a:r>
              <a:rPr lang="en-US" altLang="zh-CN" sz="3100" b="1" kern="100" dirty="0" err="1">
                <a:effectLst/>
                <a:latin typeface="Times New Roman" panose="02020603050405020304" pitchFamily="18" charset="0"/>
                <a:ea typeface="宋体" panose="02010600030101010101" pitchFamily="2" charset="-122"/>
                <a:cs typeface="Times New Roman" panose="02020603050405020304" pitchFamily="18" charset="0"/>
              </a:rPr>
              <a:t>end,and</a:t>
            </a:r>
            <a:r>
              <a:rPr lang="en-US" altLang="zh-CN" sz="3100" b="1" kern="100" dirty="0">
                <a:effectLst/>
                <a:latin typeface="Times New Roman" panose="02020603050405020304" pitchFamily="18" charset="0"/>
                <a:ea typeface="宋体" panose="02010600030101010101" pitchFamily="2" charset="-122"/>
                <a:cs typeface="Times New Roman" panose="02020603050405020304" pitchFamily="18" charset="0"/>
              </a:rPr>
              <a:t> promised to visit them next time. </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1345" y="642620"/>
            <a:ext cx="11101705" cy="1371600"/>
          </a:xfrm>
        </p:spPr>
        <p:txBody>
          <a:bodyPr>
            <a:normAutofit fontScale="90000"/>
          </a:bodyPr>
          <a:lstStyle/>
          <a:p>
            <a:r>
              <a:rPr lang="en-US" altLang="zh-CN" sz="3555"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Part 4: Ending---</a:t>
            </a:r>
            <a:r>
              <a:rPr lang="zh-CN" altLang="zh-CN" sz="3555"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555"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交代事件的结果</a:t>
            </a:r>
            <a:r>
              <a:rPr lang="en-US" altLang="zh-CN" sz="3555"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3555"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阐明意义，加深感受</a:t>
            </a:r>
            <a:r>
              <a:rPr lang="zh-CN" altLang="zh-CN" sz="3555"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sz="3555" b="1" kern="100" dirty="0">
                <a:ln w="22225">
                  <a:solidFill>
                    <a:schemeClr val="accent2"/>
                  </a:solidFill>
                  <a:prstDash val="solid"/>
                </a:ln>
                <a:solidFill>
                  <a:schemeClr val="accent2">
                    <a:lumMod val="40000"/>
                    <a:lumOff val="60000"/>
                  </a:schemeClr>
                </a:solidFill>
                <a:latin typeface="Calibri" panose="020F0502020204030204" pitchFamily="34" charset="0"/>
                <a:ea typeface="宋体" panose="02010600030101010101" pitchFamily="2" charset="-122"/>
                <a:cs typeface="Times New Roman" panose="02020603050405020304" pitchFamily="18" charset="0"/>
              </a:rPr>
            </a:br>
            <a:endParaRPr lang="zh-CN" altLang="en-US" sz="3555"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897255" y="1814830"/>
            <a:ext cx="10058400" cy="4220210"/>
          </a:xfr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a:normAutofit/>
          </a:bodyPr>
          <a:lstStyle/>
          <a:p>
            <a:pPr marL="342900" marR="0" lvl="0" indent="-342900" algn="just" defTabSz="914400" rtl="0" eaLnBrk="1" fontAlgn="auto" latinLnBrk="0" hangingPunct="1">
              <a:lnSpc>
                <a:spcPct val="110000"/>
              </a:lnSpc>
              <a:spcBef>
                <a:spcPts val="900"/>
              </a:spcBef>
              <a:spcAft>
                <a:spcPts val="0"/>
              </a:spcAft>
              <a:buClr>
                <a:prstClr val="black">
                  <a:lumMod val="85000"/>
                  <a:lumOff val="15000"/>
                </a:prstClr>
              </a:buClr>
              <a:buSzTx/>
              <a:buFont typeface="+mj-lt"/>
              <a:buAutoNum type="arabicPeriod"/>
              <a:defRPr/>
            </a:pP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只有这样我们才能让我们的世界变成更好的地方去居住。（</a:t>
            </a:r>
            <a:r>
              <a:rPr kumimoji="0" lang="en-US"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Only</a:t>
            </a: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位于句首，</a:t>
            </a:r>
            <a:r>
              <a:rPr kumimoji="0" lang="zh-CN" altLang="zh-CN" sz="2000" b="1"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部分倒装）</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182880" marR="0" lvl="0" indent="-182880" algn="just"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20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Only in this way can we </a:t>
            </a:r>
            <a:r>
              <a:rPr kumimoji="0" lang="en-US" altLang="zh-CN" sz="2000" b="1"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make the world</a:t>
            </a:r>
            <a:r>
              <a:rPr kumimoji="0" lang="en-US" altLang="zh-CN" sz="20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 a better place to live in.</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900"/>
              </a:spcBef>
              <a:spcAft>
                <a:spcPts val="0"/>
              </a:spcAft>
              <a:buClr>
                <a:prstClr val="black">
                  <a:lumMod val="85000"/>
                  <a:lumOff val="15000"/>
                </a:prstClr>
              </a:buClr>
              <a:buSzTx/>
              <a:buNone/>
              <a:defRPr/>
            </a:pPr>
            <a:r>
              <a:rPr kumimoji="0" lang="en-US" altLang="zh-CN" sz="20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900"/>
              </a:spcBef>
              <a:spcAft>
                <a:spcPts val="0"/>
              </a:spcAft>
              <a:buClr>
                <a:prstClr val="black">
                  <a:lumMod val="85000"/>
                  <a:lumOff val="15000"/>
                </a:prstClr>
              </a:buClr>
              <a:buSzTx/>
              <a:buNone/>
              <a:defRPr/>
            </a:pPr>
            <a:r>
              <a:rPr kumimoji="0" lang="en-US" altLang="zh-CN" sz="20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zh-CN" altLang="zh-CN" sz="20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我们</a:t>
            </a: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做出越多的努力，我们的社会就会变得更加的美好。</a:t>
            </a:r>
            <a:r>
              <a:rPr kumimoji="0" lang="en-US"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 +</a:t>
            </a: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比较级，</a:t>
            </a:r>
            <a:r>
              <a:rPr kumimoji="0" lang="en-US"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a:t>
            </a: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比较级</a:t>
            </a:r>
            <a:r>
              <a:rPr kumimoji="0" lang="en-US"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182880" marR="0" lvl="0" indent="-182880" algn="just"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20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The more efforts </a:t>
            </a:r>
            <a:r>
              <a:rPr kumimoji="0" lang="en-US" altLang="zh-CN" sz="2000" b="1"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we make,</a:t>
            </a:r>
            <a:r>
              <a:rPr kumimoji="0" lang="en-US" altLang="zh-CN" sz="20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 the better our society </a:t>
            </a:r>
            <a:r>
              <a:rPr kumimoji="0" lang="en-US" altLang="zh-CN" sz="2000" b="1"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will become.</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900"/>
              </a:spcBef>
              <a:spcAft>
                <a:spcPts val="0"/>
              </a:spcAft>
              <a:buClr>
                <a:prstClr val="black">
                  <a:lumMod val="85000"/>
                  <a:lumOff val="15000"/>
                </a:prstClr>
              </a:buClr>
              <a:buSzTx/>
              <a:buNone/>
              <a:defRPr/>
            </a:pPr>
            <a:r>
              <a:rPr kumimoji="0" lang="en-US" altLang="zh-CN" sz="20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10000"/>
              </a:lnSpc>
              <a:spcBef>
                <a:spcPts val="900"/>
              </a:spcBef>
              <a:spcAft>
                <a:spcPts val="0"/>
              </a:spcAft>
              <a:buClr>
                <a:prstClr val="black">
                  <a:lumMod val="85000"/>
                  <a:lumOff val="15000"/>
                </a:prstClr>
              </a:buClr>
              <a:buSzTx/>
              <a:buNone/>
              <a:defRPr/>
            </a:pPr>
            <a:r>
              <a:rPr kumimoji="0" lang="en-US" altLang="zh-CN" sz="20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 </a:t>
            </a:r>
            <a:r>
              <a:rPr kumimoji="0" lang="zh-CN" altLang="zh-CN" sz="20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是</a:t>
            </a: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我们为我们的社会做点事情的时候了。（</a:t>
            </a:r>
            <a:r>
              <a:rPr kumimoji="0" lang="en-US"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It’s high time …</a:t>
            </a:r>
            <a:r>
              <a:rPr kumimoji="0" lang="zh-CN" altLang="zh-CN" sz="20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）虚拟语气</a:t>
            </a:r>
            <a:r>
              <a:rPr kumimoji="0" lang="zh-CN" altLang="zh-CN" sz="2000" b="1"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182880" marR="0" lvl="0" indent="-182880" algn="just"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20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It is time for us to </a:t>
            </a:r>
            <a:r>
              <a:rPr kumimoji="0" lang="en-US" altLang="zh-CN" sz="2000" b="1"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do something</a:t>
            </a:r>
            <a:r>
              <a:rPr kumimoji="0" lang="en-US" altLang="zh-CN" sz="20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 for our society.</a:t>
            </a:r>
            <a:endParaRPr kumimoji="0" lang="zh-CN" altLang="zh-CN" sz="20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182880" marR="0" lvl="0" indent="-182880" algn="just"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20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 =It is high time that we should </a:t>
            </a:r>
            <a:r>
              <a:rPr kumimoji="0" lang="en-US" altLang="zh-CN" sz="2000" b="1" i="0" u="none" strike="noStrike" kern="100" cap="none" spc="0" normalizeH="0" baseline="0" noProof="0" dirty="0">
                <a:ln>
                  <a:noFill/>
                </a:ln>
                <a:solidFill>
                  <a:prstClr val="black"/>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do something for our society.</a:t>
            </a: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additive="base">
                                        <p:cTn id="6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 calcmode="lin" valueType="num">
                                      <p:cBhvr additive="base">
                                        <p:cTn id="6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6800" y="642593"/>
            <a:ext cx="10058400" cy="1400519"/>
          </a:xfrm>
        </p:spPr>
        <p:txBody>
          <a:bodyPr/>
          <a:lstStyle/>
          <a:p>
            <a:r>
              <a:rPr lang="en-US" altLang="zh-CN" sz="40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4000"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Useful words and expressions</a:t>
            </a:r>
            <a:b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193800" y="2043430"/>
            <a:ext cx="2650490" cy="3878580"/>
          </a:xfr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numCol="3">
            <a:noAutofit/>
          </a:bodyPr>
          <a:lstStyle/>
          <a:p>
            <a:pPr marL="342900" lvl="0" indent="-342900" algn="just">
              <a:buFont typeface="Wingdings" panose="05000000000000000000" pitchFamily="2" charset="2"/>
              <a:buChar char=""/>
            </a:pPr>
            <a:r>
              <a:rPr lang="en-US" altLang="zh-CN" sz="2400" b="1" u="sng" kern="100" dirty="0" smtClean="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abstract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advise</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analysis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applications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approach</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assess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Calculate</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0" lvl="0" indent="0" algn="just">
              <a:buNone/>
            </a:pPr>
            <a:endPar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400" dirty="0"/>
          </a:p>
        </p:txBody>
      </p:sp>
      <p:sp>
        <p:nvSpPr>
          <p:cNvPr id="3" name="文本框 2"/>
          <p:cNvSpPr txBox="1"/>
          <p:nvPr/>
        </p:nvSpPr>
        <p:spPr>
          <a:xfrm>
            <a:off x="4402455" y="2043430"/>
            <a:ext cx="2540000" cy="3625215"/>
          </a:xfrm>
          <a:prstGeom prst="rect">
            <a:avLst/>
          </a:prstGeom>
          <a:noFill/>
        </p:spPr>
        <p:txBody>
          <a:bodyPr wrap="square" rtlCol="0" anchor="t">
            <a:spAutoFit/>
          </a:bodyPr>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conclude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conditions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kern="1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sym typeface="+mn-ea"/>
              </a:rPr>
              <a:t>consider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decision</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kern="1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sym typeface="+mn-ea"/>
              </a:rPr>
              <a:t>diagram</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kern="100" dirty="0" err="1">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sym typeface="+mn-ea"/>
              </a:rPr>
              <a:t>disign</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disclose</a:t>
            </a:r>
            <a:endParaRPr lang="zh-CN" altLang="en-US"/>
          </a:p>
        </p:txBody>
      </p:sp>
      <p:sp>
        <p:nvSpPr>
          <p:cNvPr id="6" name="文本框 5"/>
          <p:cNvSpPr txBox="1"/>
          <p:nvPr/>
        </p:nvSpPr>
        <p:spPr>
          <a:xfrm>
            <a:off x="7732395" y="2043430"/>
            <a:ext cx="2540000" cy="2338070"/>
          </a:xfrm>
          <a:prstGeom prst="rect">
            <a:avLst/>
          </a:prstGeom>
          <a:noFill/>
        </p:spPr>
        <p:txBody>
          <a:bodyPr wrap="square" rtlCol="0" anchor="t">
            <a:spAutoFit/>
          </a:bodyPr>
          <a:p>
            <a:pPr marL="342900" indent="-342900" algn="just">
              <a:lnSpc>
                <a:spcPct val="110000"/>
              </a:lnSpc>
              <a:spcBef>
                <a:spcPts val="900"/>
              </a:spcBef>
              <a:spcAft>
                <a:spcPts val="0"/>
              </a:spcAft>
              <a:buClr>
                <a:schemeClr val="tx1">
                  <a:lumMod val="85000"/>
                  <a:lumOff val="15000"/>
                </a:schemeClr>
              </a:buClr>
              <a:buFont typeface="Wingdings" panose="05000000000000000000" charset="0"/>
              <a:buChar char="u"/>
            </a:pPr>
            <a:r>
              <a:rPr lang="en-US" altLang="zh-CN" sz="2400" b="1" kern="1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sym typeface="+mn-ea"/>
              </a:rPr>
              <a:t>discussion</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display</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draft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ct val="110000"/>
              </a:lnSpc>
              <a:spcBef>
                <a:spcPts val="900"/>
              </a:spcBef>
              <a:spcAft>
                <a:spcPts val="0"/>
              </a:spcAft>
              <a:buClr>
                <a:schemeClr val="tx1">
                  <a:lumMod val="85000"/>
                  <a:lumOff val="15000"/>
                </a:schemeClr>
              </a:buClr>
              <a:buFont typeface="Wingdings" panose="05000000000000000000" pitchFamily="2" charset="2"/>
              <a:buChar char=""/>
            </a:pPr>
            <a:r>
              <a:rPr lang="en-US" altLang="zh-CN" sz="2400" b="1" kern="1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sym typeface="+mn-ea"/>
              </a:rPr>
              <a:t>establish</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help: Useful phrases</a:t>
            </a:r>
            <a:br>
              <a:rPr lang="zh-CN" altLang="zh-CN" b="1" kern="100" dirty="0">
                <a:ln w="22225">
                  <a:solidFill>
                    <a:schemeClr val="accent2"/>
                  </a:solidFill>
                  <a:prstDash val="solid"/>
                </a:ln>
                <a:solidFill>
                  <a:schemeClr val="accent2">
                    <a:lumMod val="40000"/>
                    <a:lumOff val="60000"/>
                  </a:schemeClr>
                </a:solidFill>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612900"/>
            <a:ext cx="10454640" cy="4787900"/>
          </a:xfr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numCol="2">
            <a:noAutofit/>
          </a:bodyPr>
          <a:lstStyle/>
          <a:p>
            <a:pPr marL="342900" lvl="0" indent="-342900" algn="just">
              <a:buClr>
                <a:srgbClr val="FF0000"/>
              </a:buClr>
              <a:buFont typeface="Wingdings" panose="05000000000000000000" pitchFamily="2" charset="2"/>
              <a:buChar char=""/>
              <a:tabLst>
                <a:tab pos="318770" algn="l"/>
              </a:tabLst>
            </a:pPr>
            <a:r>
              <a:rPr lang="en-US" altLang="zh-CN" sz="2200" b="1" u="sng" kern="100" dirty="0" smtClean="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a:t>
            </a:r>
            <a:r>
              <a:rPr lang="en-US" altLang="zh-CN" sz="2200" b="1" u="sng"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kern="100" dirty="0" smtClean="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considerable/significant/important</a:t>
            </a:r>
            <a:r>
              <a:rPr lang="en-US" altLang="zh-CN" sz="2200" b="1" u="sng" kern="100" dirty="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advantage</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as you can see from the data</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along these lines</a:t>
            </a:r>
            <a:r>
              <a:rPr lang="zh-CN"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（按照这些方法）</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detailed statement   </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educated guess(</a:t>
            </a:r>
            <a:r>
              <a:rPr lang="zh-CN"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有根据的猜测</a:t>
            </a: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estimated value(</a:t>
            </a:r>
            <a:r>
              <a:rPr lang="zh-CN"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估计值</a:t>
            </a: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give our position on</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（根据我们的立场）</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give</a:t>
            </a:r>
            <a:r>
              <a:rPr lang="en-US" altLang="zh-CN" sz="2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me to</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understand (</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让我明白</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make inquiry/known/public </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318770" algn="l"/>
              </a:tabLst>
            </a:pPr>
            <a:r>
              <a:rPr lang="en-US" altLang="zh-CN" sz="2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map out(</a:t>
            </a:r>
            <a:r>
              <a:rPr lang="zh-CN"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筹划</a:t>
            </a:r>
            <a:r>
              <a:rPr lang="en-US" altLang="zh-CN" sz="2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200" kern="100" dirty="0">
              <a:latin typeface="Calibri" panose="020F0502020204030204" pitchFamily="34" charset="0"/>
              <a:ea typeface="宋体" panose="02010600030101010101" pitchFamily="2" charset="-122"/>
              <a:cs typeface="Times New Roman" panose="02020603050405020304" pitchFamily="18" charset="0"/>
            </a:endParaRPr>
          </a:p>
          <a:p>
            <a:pPr marL="0" lvl="0" indent="0" algn="just">
              <a:buClr>
                <a:srgbClr val="FF0000"/>
              </a:buClr>
              <a:buNone/>
              <a:tabLst>
                <a:tab pos="318770" algn="l"/>
              </a:tabLst>
            </a:pPr>
            <a:br>
              <a:rPr lang="en-US" altLang="zh-CN" sz="2200" b="1" dirty="0">
                <a:effectLst/>
                <a:latin typeface="Times New Roman" panose="02020603050405020304" pitchFamily="18" charset="0"/>
                <a:ea typeface="宋体" panose="02010600030101010101" pitchFamily="2" charset="-122"/>
              </a:rPr>
            </a:br>
            <a:endParaRPr lang="zh-CN" altLang="en-US" sz="22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fade">
                                      <p:cBhvr>
                                        <p:cTn id="13" dur="1000"/>
                                        <p:tgtEl>
                                          <p:spTgt spid="7">
                                            <p:bg/>
                                          </p:spTgt>
                                        </p:tgtEl>
                                      </p:cBhvr>
                                    </p:animEffect>
                                    <p:anim calcmode="lin" valueType="num">
                                      <p:cBhvr>
                                        <p:cTn id="14" dur="1000" fill="hold"/>
                                        <p:tgtEl>
                                          <p:spTgt spid="7">
                                            <p:bg/>
                                          </p:spTgt>
                                        </p:tgtEl>
                                        <p:attrNameLst>
                                          <p:attrName>ppt_x</p:attrName>
                                        </p:attrNameLst>
                                      </p:cBhvr>
                                      <p:tavLst>
                                        <p:tav tm="0">
                                          <p:val>
                                            <p:strVal val="#ppt_x"/>
                                          </p:val>
                                        </p:tav>
                                        <p:tav tm="100000">
                                          <p:val>
                                            <p:strVal val="#ppt_x"/>
                                          </p:val>
                                        </p:tav>
                                      </p:tavLst>
                                    </p:anim>
                                    <p:anim calcmode="lin" valueType="num">
                                      <p:cBhvr>
                                        <p:cTn id="15"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1000"/>
                                        <p:tgtEl>
                                          <p:spTgt spid="7">
                                            <p:txEl>
                                              <p:pRg st="3" end="3"/>
                                            </p:txEl>
                                          </p:spTgt>
                                        </p:tgtEl>
                                      </p:cBhvr>
                                    </p:animEffect>
                                    <p:anim calcmode="lin" valueType="num">
                                      <p:cBhvr>
                                        <p:cTn id="4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anim calcmode="lin" valueType="num">
                                      <p:cBhvr>
                                        <p:cTn id="4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fade">
                                      <p:cBhvr>
                                        <p:cTn id="55" dur="1000"/>
                                        <p:tgtEl>
                                          <p:spTgt spid="7">
                                            <p:txEl>
                                              <p:pRg st="5" end="5"/>
                                            </p:txEl>
                                          </p:spTgt>
                                        </p:tgtEl>
                                      </p:cBhvr>
                                    </p:animEffect>
                                    <p:anim calcmode="lin" valueType="num">
                                      <p:cBhvr>
                                        <p:cTn id="5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fade">
                                      <p:cBhvr>
                                        <p:cTn id="62" dur="1000"/>
                                        <p:tgtEl>
                                          <p:spTgt spid="7">
                                            <p:txEl>
                                              <p:pRg st="6" end="6"/>
                                            </p:txEl>
                                          </p:spTgt>
                                        </p:tgtEl>
                                      </p:cBhvr>
                                    </p:animEffect>
                                    <p:anim calcmode="lin" valueType="num">
                                      <p:cBhvr>
                                        <p:cTn id="6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Effect transition="in" filter="fade">
                                      <p:cBhvr>
                                        <p:cTn id="69" dur="1000"/>
                                        <p:tgtEl>
                                          <p:spTgt spid="7">
                                            <p:txEl>
                                              <p:pRg st="7" end="7"/>
                                            </p:txEl>
                                          </p:spTgt>
                                        </p:tgtEl>
                                      </p:cBhvr>
                                    </p:animEffect>
                                    <p:anim calcmode="lin" valueType="num">
                                      <p:cBhvr>
                                        <p:cTn id="7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
                                            <p:txEl>
                                              <p:pRg st="8" end="8"/>
                                            </p:txEl>
                                          </p:spTgt>
                                        </p:tgtEl>
                                        <p:attrNameLst>
                                          <p:attrName>style.visibility</p:attrName>
                                        </p:attrNameLst>
                                      </p:cBhvr>
                                      <p:to>
                                        <p:strVal val="visible"/>
                                      </p:to>
                                    </p:set>
                                    <p:animEffect transition="in" filter="fade">
                                      <p:cBhvr>
                                        <p:cTn id="76" dur="1000"/>
                                        <p:tgtEl>
                                          <p:spTgt spid="7">
                                            <p:txEl>
                                              <p:pRg st="8" end="8"/>
                                            </p:txEl>
                                          </p:spTgt>
                                        </p:tgtEl>
                                      </p:cBhvr>
                                    </p:animEffect>
                                    <p:anim calcmode="lin" valueType="num">
                                      <p:cBhvr>
                                        <p:cTn id="7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7">
                                            <p:txEl>
                                              <p:pRg st="9" end="9"/>
                                            </p:txEl>
                                          </p:spTgt>
                                        </p:tgtEl>
                                        <p:attrNameLst>
                                          <p:attrName>style.visibility</p:attrName>
                                        </p:attrNameLst>
                                      </p:cBhvr>
                                      <p:to>
                                        <p:strVal val="visible"/>
                                      </p:to>
                                    </p:set>
                                    <p:animEffect transition="in" filter="fade">
                                      <p:cBhvr>
                                        <p:cTn id="83" dur="1000"/>
                                        <p:tgtEl>
                                          <p:spTgt spid="7">
                                            <p:txEl>
                                              <p:pRg st="9" end="9"/>
                                            </p:txEl>
                                          </p:spTgt>
                                        </p:tgtEl>
                                      </p:cBhvr>
                                    </p:animEffect>
                                    <p:anim calcmode="lin" valueType="num">
                                      <p:cBhvr>
                                        <p:cTn id="8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7">
                                            <p:txEl>
                                              <p:pRg st="10" end="10"/>
                                            </p:txEl>
                                          </p:spTgt>
                                        </p:tgtEl>
                                        <p:attrNameLst>
                                          <p:attrName>style.visibility</p:attrName>
                                        </p:attrNameLst>
                                      </p:cBhvr>
                                      <p:to>
                                        <p:strVal val="visible"/>
                                      </p:to>
                                    </p:set>
                                    <p:animEffect transition="in" filter="fade">
                                      <p:cBhvr>
                                        <p:cTn id="90" dur="1000"/>
                                        <p:tgtEl>
                                          <p:spTgt spid="7">
                                            <p:txEl>
                                              <p:pRg st="10" end="10"/>
                                            </p:txEl>
                                          </p:spTgt>
                                        </p:tgtEl>
                                      </p:cBhvr>
                                    </p:animEffect>
                                    <p:anim calcmode="lin" valueType="num">
                                      <p:cBhvr>
                                        <p:cTn id="91"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92"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help: sentences </a:t>
            </a:r>
            <a:br>
              <a:rPr lang="zh-CN" altLang="zh-CN" b="1" kern="100" dirty="0">
                <a:ln w="22225">
                  <a:solidFill>
                    <a:schemeClr val="accent2"/>
                  </a:solidFill>
                  <a:prstDash val="solid"/>
                </a:ln>
                <a:solidFill>
                  <a:schemeClr val="accent2">
                    <a:lumMod val="40000"/>
                    <a:lumOff val="60000"/>
                  </a:schemeClr>
                </a:solidFill>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485900"/>
            <a:ext cx="10058400" cy="4549140"/>
          </a:xfr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a:normAutofit/>
          </a:bodyPr>
          <a:lstStyle/>
          <a:p>
            <a:pPr algn="just"/>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1. Data on skating injuries in the United </a:t>
            </a:r>
            <a:r>
              <a:rPr lang="en-US" altLang="zh-CN"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States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during the past two years are charted below.</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美国过去两年内滑冰受伤数据列表如下：</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2. Our annual report on homelessness in the six-country area reveals both good news and bad news.</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我们关于六个国家地区无家可归者的年度报告揭示了好消息和坏消息。</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3. The following report was prepared by sb.</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以下报告由</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准备的。</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This report summarizes your benefits and any optional courage you have chosen.</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2000" b="1" dirty="0">
                <a:effectLst/>
                <a:latin typeface="Times New Roman" panose="02020603050405020304" pitchFamily="18" charset="0"/>
                <a:ea typeface="宋体" panose="02010600030101010101" pitchFamily="2" charset="-122"/>
              </a:rPr>
              <a:t>	</a:t>
            </a:r>
            <a:r>
              <a:rPr lang="zh-CN" altLang="zh-CN" sz="2000" b="1" dirty="0">
                <a:effectLst/>
                <a:latin typeface="Times New Roman" panose="02020603050405020304" pitchFamily="18" charset="0"/>
                <a:ea typeface="宋体" panose="02010600030101010101" pitchFamily="2" charset="-122"/>
                <a:cs typeface="Times New Roman" panose="02020603050405020304" pitchFamily="18" charset="0"/>
              </a:rPr>
              <a:t>这份报告总结了你所获得的好处以及你所选择的勇气。</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additive="base">
                                        <p:cTn id="6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437" y="274320"/>
            <a:ext cx="10058400" cy="1371600"/>
          </a:xfrm>
        </p:spPr>
        <p:txBody>
          <a:bodyPr/>
          <a:lstStyle/>
          <a:p>
            <a:r>
              <a:rPr lang="zh-CN" altLang="zh-CN" sz="24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 kern="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新闻报道写作模板</a:t>
            </a:r>
            <a:r>
              <a:rPr lang="en-US" altLang="zh-CN" sz="2400" b="1" u="wavy" kern="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u="wavy" kern="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b="1" kern="100" dirty="0">
                <a:ln w="22225">
                  <a:solidFill>
                    <a:schemeClr val="accent2"/>
                  </a:solidFill>
                  <a:prstDash val="solid"/>
                </a:ln>
                <a:solidFill>
                  <a:schemeClr val="accent2">
                    <a:lumMod val="40000"/>
                    <a:lumOff val="60000"/>
                  </a:schemeClr>
                </a:solidFill>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385763" y="957263"/>
            <a:ext cx="11353800" cy="5343525"/>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lgn="just">
              <a:buNone/>
            </a:pP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Headline/Title</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 </a:t>
            </a:r>
            <a:r>
              <a:rPr lang="en-US" altLang="zh-CN" sz="1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Reveal the theme and bring out the subject </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简明准确地概括消息内容</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buNone/>
            </a:pP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新闻报道的第一句往往为全文的中心句</a:t>
            </a:r>
            <a:r>
              <a:rPr lang="en-US"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(topic sentence), </a:t>
            </a: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这个句子中主要讲清</a:t>
            </a:r>
            <a:r>
              <a:rPr lang="en-US"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what (</a:t>
            </a: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事件</a:t>
            </a:r>
            <a:r>
              <a:rPr lang="en-US"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when (</a:t>
            </a: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时间</a:t>
            </a:r>
            <a:r>
              <a:rPr lang="en-US"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where (</a:t>
            </a: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地点</a:t>
            </a:r>
            <a:r>
              <a:rPr lang="en-US"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和</a:t>
            </a:r>
            <a:r>
              <a:rPr lang="en-US"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who (</a:t>
            </a: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人物</a:t>
            </a:r>
            <a:r>
              <a:rPr lang="en-US"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buNone/>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make the fact clear, tell the background</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重点突出，</a:t>
            </a:r>
            <a:r>
              <a:rPr lang="zh-CN" altLang="zh-CN" sz="1600" b="1" u="sng" kern="100" dirty="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简洁醒目</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a:buNone/>
            </a:pPr>
            <a:r>
              <a:rPr lang="en-US" altLang="zh-CN" sz="16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①</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In order to encourage</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the students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to take outdoor activities</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our school organized a ________ </a:t>
            </a:r>
            <a:r>
              <a:rPr lang="en-US" altLang="zh-CN" sz="1600" b="1" kern="100" dirty="0" err="1">
                <a:effectLst/>
                <a:latin typeface="Times New Roman" panose="02020603050405020304" pitchFamily="18" charset="0"/>
                <a:ea typeface="宋体" panose="02010600030101010101" pitchFamily="2" charset="-122"/>
                <a:cs typeface="Times New Roman" panose="02020603050405020304" pitchFamily="18" charset="0"/>
              </a:rPr>
              <a:t>activitiy</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on</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_________. Hundreds of _____ took part in _____.It was a nice day. At ______ we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gathered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at _______________and set out for __________</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in high spirits</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buNone/>
            </a:pP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Lead/Introduction</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简洁的文字</a:t>
            </a:r>
            <a:r>
              <a:rPr lang="en-US"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（最重要、最精彩的事实）</a:t>
            </a:r>
            <a:r>
              <a:rPr lang="en-US"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提纲挈领</a:t>
            </a:r>
            <a:r>
              <a:rPr lang="en-US"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牵引全文</a:t>
            </a:r>
            <a:r>
              <a:rPr lang="en-US"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吸引读者</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Tell the reader the basic core of the story</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集中呈现，</a:t>
            </a:r>
            <a:r>
              <a:rPr lang="zh-CN" altLang="zh-CN" sz="1600" b="1" u="sng" kern="100" dirty="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提示要旨</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a:buNone/>
            </a:pPr>
            <a:r>
              <a:rPr lang="en-US" altLang="zh-CN" sz="16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②</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All the way we were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chatting</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singing and laughing,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enjoying</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­__________ and ________________. When some _________,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others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would _______ and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offer</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________. About _________ later, we all reached ________.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Bathed in</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the sunshine, we _________ and cheered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with joy</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buNone/>
            </a:pP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Subject/Main part </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正文部分</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新闻报道的主要部分</a:t>
            </a:r>
            <a:r>
              <a:rPr lang="en-US"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1600" b="1" u="w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繁简适度</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结构严密</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层次分明</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详略得当</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buNone/>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而正文则要补充事件的过程和细节</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往往包括</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why(</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目的或原因</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how(</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具体过程</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等</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Highlight the main body, enrich the content.</a:t>
            </a:r>
            <a:r>
              <a:rPr lang="en-US"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承接导语，</a:t>
            </a:r>
            <a:r>
              <a:rPr lang="zh-CN" altLang="zh-CN" sz="1600" b="1" u="sng" kern="100" dirty="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揭示主题</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a:buNone/>
              <a:tabLst>
                <a:tab pos="2514600" algn="l"/>
              </a:tabLst>
            </a:pP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③</a:t>
            </a:r>
            <a:r>
              <a:rPr lang="en-US" altLang="zh-CN" sz="1600" b="1" kern="100" dirty="0">
                <a:effectLst/>
                <a:latin typeface="Times New Roman" panose="02020603050405020304" pitchFamily="18" charset="0"/>
                <a:ea typeface="宋体" panose="02010600030101010101" pitchFamily="2" charset="-122"/>
                <a:cs typeface="Courier New" panose="02070309020205020404" pitchFamily="49" charset="0"/>
              </a:rPr>
              <a:t>The activity benefited us a lot.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Courier New" panose="02070309020205020404" pitchFamily="49" charset="0"/>
              </a:rPr>
              <a:t>Not only did it </a:t>
            </a:r>
            <a:r>
              <a:rPr lang="en-US" altLang="zh-CN" sz="1600" b="1" kern="100" dirty="0">
                <a:effectLst/>
                <a:latin typeface="Times New Roman" panose="02020603050405020304" pitchFamily="18" charset="0"/>
                <a:ea typeface="宋体" panose="02010600030101010101" pitchFamily="2" charset="-122"/>
                <a:cs typeface="Courier New" panose="02070309020205020404" pitchFamily="49" charset="0"/>
              </a:rPr>
              <a:t>get us close to</a:t>
            </a:r>
            <a:r>
              <a:rPr lang="en-US" altLang="zh-CN" sz="1600" b="1" i="1" u="sng"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600" b="1" i="1" kern="100" dirty="0">
                <a:effectLst/>
                <a:latin typeface="Times New Roman" panose="02020603050405020304" pitchFamily="18" charset="0"/>
                <a:ea typeface="宋体" panose="02010600030101010101" pitchFamily="2" charset="-122"/>
                <a:cs typeface="Courier New" panose="02070309020205020404" pitchFamily="49" charset="0"/>
              </a:rPr>
              <a:t>_____________</a:t>
            </a:r>
            <a:r>
              <a:rPr lang="en-US" altLang="zh-CN" sz="1600" b="1" i="1" u="sng"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Courier New" panose="02070309020205020404" pitchFamily="49" charset="0"/>
              </a:rPr>
              <a:t>but also give us </a:t>
            </a:r>
            <a:r>
              <a:rPr lang="en-US" altLang="zh-CN" sz="1600" b="1" i="1" kern="100" dirty="0">
                <a:effectLst/>
                <a:latin typeface="Times New Roman" panose="02020603050405020304" pitchFamily="18" charset="0"/>
                <a:ea typeface="宋体" panose="02010600030101010101" pitchFamily="2" charset="-122"/>
                <a:cs typeface="Courier New" panose="02070309020205020404" pitchFamily="49" charset="0"/>
              </a:rPr>
              <a:t>_________,</a:t>
            </a:r>
            <a:r>
              <a:rPr lang="en-US" altLang="zh-CN" sz="1600" b="1" i="1" u="sng"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600" b="1"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it also</a:t>
            </a:r>
            <a:r>
              <a:rPr lang="en-US" altLang="zh-CN" sz="1600" b="1" u="sng"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Courier New" panose="02070309020205020404" pitchFamily="49" charset="0"/>
              </a:rPr>
              <a:t>promoted</a:t>
            </a:r>
            <a:r>
              <a:rPr lang="en-US" altLang="zh-CN" sz="1600" b="1" i="1" u="sng"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600" b="1" i="1" kern="100" dirty="0">
                <a:effectLst/>
                <a:latin typeface="Times New Roman" panose="02020603050405020304" pitchFamily="18" charset="0"/>
                <a:ea typeface="宋体" panose="02010600030101010101" pitchFamily="2" charset="-122"/>
                <a:cs typeface="Courier New" panose="02070309020205020404" pitchFamily="49" charset="0"/>
              </a:rPr>
              <a:t>_________________________</a:t>
            </a:r>
            <a:r>
              <a:rPr lang="en-US" altLang="zh-CN" sz="1600" b="1" u="sng" kern="100" dirty="0">
                <a:solidFill>
                  <a:srgbClr val="FF0000"/>
                </a:solidFill>
                <a:effectLst/>
                <a:latin typeface="Times New Roman" panose="02020603050405020304" pitchFamily="18" charset="0"/>
                <a:ea typeface="宋体" panose="02010600030101010101" pitchFamily="2" charset="-122"/>
                <a:cs typeface="Courier New" panose="02070309020205020404" pitchFamily="49" charset="0"/>
              </a:rPr>
              <a:t> </a:t>
            </a:r>
            <a:r>
              <a:rPr lang="en-US" altLang="zh-CN" sz="1600" b="1" i="1" u="sng" kern="100" dirty="0">
                <a:effectLst/>
                <a:latin typeface="Times New Roman" panose="02020603050405020304" pitchFamily="18" charset="0"/>
                <a:ea typeface="宋体" panose="02010600030101010101" pitchFamily="2" charset="-122"/>
                <a:cs typeface="Courier New" panose="02070309020205020404" pitchFamily="49" charset="0"/>
              </a:rPr>
              <a:t>among us</a:t>
            </a:r>
            <a:r>
              <a:rPr lang="en-US" altLang="zh-CN" sz="1600" b="1" u="sng" kern="100" dirty="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1600" kern="100" dirty="0">
              <a:effectLst/>
              <a:latin typeface="宋体" panose="02010600030101010101" pitchFamily="2" charset="-122"/>
              <a:ea typeface="宋体" panose="02010600030101010101" pitchFamily="2" charset="-122"/>
              <a:cs typeface="Courier New" panose="02070309020205020404" pitchFamily="49" charset="0"/>
            </a:endParaRPr>
          </a:p>
          <a:p>
            <a:pPr marL="0" indent="0" algn="just">
              <a:buNone/>
            </a:pP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1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Ending</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交代事件的结果</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阐明意义，加深感受</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a:buNone/>
            </a:pP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Account</a:t>
            </a:r>
            <a:r>
              <a:rPr lang="en-US" altLang="zh-CN" sz="1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for</a:t>
            </a:r>
            <a:r>
              <a:rPr lang="en-US" altLang="zh-CN" sz="1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/explain the outcome of the event.</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给读者完整的印象</a:t>
            </a:r>
            <a:r>
              <a:rPr lang="zh-CN" altLang="zh-CN" sz="1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a:buNone/>
            </a:pPr>
            <a:r>
              <a:rPr lang="en-US" altLang="zh-CN" sz="1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1600" b="1" kern="100" dirty="0">
                <a:solidFill>
                  <a:srgbClr val="FF0000"/>
                </a:solidFill>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④</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What a wonderful time we spent together!</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additive="base">
                                        <p:cTn id="6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 calcmode="lin" valueType="num">
                                      <p:cBhvr additive="base">
                                        <p:cTn id="6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9" end="9"/>
                                            </p:txEl>
                                          </p:spTgt>
                                        </p:tgtEl>
                                        <p:attrNameLst>
                                          <p:attrName>style.visibility</p:attrName>
                                        </p:attrNameLst>
                                      </p:cBhvr>
                                      <p:to>
                                        <p:strVal val="visible"/>
                                      </p:to>
                                    </p:set>
                                    <p:anim calcmode="lin" valueType="num">
                                      <p:cBhvr additive="base">
                                        <p:cTn id="7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 calcmode="lin" valueType="num">
                                      <p:cBhvr additive="base">
                                        <p:cTn id="7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xEl>
                                              <p:pRg st="11" end="11"/>
                                            </p:txEl>
                                          </p:spTgt>
                                        </p:tgtEl>
                                        <p:attrNameLst>
                                          <p:attrName>style.visibility</p:attrName>
                                        </p:attrNameLst>
                                      </p:cBhvr>
                                      <p:to>
                                        <p:strVal val="visible"/>
                                      </p:to>
                                    </p:set>
                                    <p:anim calcmode="lin" valueType="num">
                                      <p:cBhvr additive="base">
                                        <p:cTn id="85"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xEl>
                                              <p:pRg st="12" end="12"/>
                                            </p:txEl>
                                          </p:spTgt>
                                        </p:tgtEl>
                                        <p:attrNameLst>
                                          <p:attrName>style.visibility</p:attrName>
                                        </p:attrNameLst>
                                      </p:cBhvr>
                                      <p:to>
                                        <p:strVal val="visible"/>
                                      </p:to>
                                    </p:set>
                                    <p:anim calcmode="lin" valueType="num">
                                      <p:cBhvr additive="base">
                                        <p:cTn id="9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xEl>
                                              <p:pRg st="13" end="13"/>
                                            </p:txEl>
                                          </p:spTgt>
                                        </p:tgtEl>
                                        <p:attrNameLst>
                                          <p:attrName>style.visibility</p:attrName>
                                        </p:attrNameLst>
                                      </p:cBhvr>
                                      <p:to>
                                        <p:strVal val="visible"/>
                                      </p:to>
                                    </p:set>
                                    <p:anim calcmode="lin" valueType="num">
                                      <p:cBhvr additive="base">
                                        <p:cTn id="9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descr="徽标特写&#10;&#10;说明自动生成"/>
          <p:cNvPicPr>
            <a:picLocks noChangeAspect="1"/>
          </p:cNvPicPr>
          <p:nvPr/>
        </p:nvPicPr>
        <p:blipFill rotWithShape="1">
          <a:blip r:embed="rId1">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r="-1"/>
          <a:stretch>
            <a:fillRect/>
          </a:stretch>
        </p:blipFill>
        <p:spPr>
          <a:xfrm>
            <a:off x="21" y="-42862"/>
            <a:ext cx="12191979" cy="6857990"/>
          </a:xfrm>
          <a:prstGeom prst="rect">
            <a:avLst/>
          </a:prstGeom>
        </p:spPr>
      </p:pic>
      <p:sp>
        <p:nvSpPr>
          <p:cNvPr id="82" name="长方形 81"/>
          <p:cNvSpPr>
            <a:spLocks noGrp="1" noRot="1" noChangeAspect="1" noMove="1" noResize="1" noEditPoints="1" noAdjustHandles="1" noChangeArrowheads="1" noChangeShapeType="1" noTextEdit="1"/>
          </p:cNvSpPr>
          <p:nvPr/>
        </p:nvSpPr>
        <p:spPr>
          <a:xfrm>
            <a:off x="5695315" y="1808480"/>
            <a:ext cx="5956300" cy="3540760"/>
          </a:xfrm>
          <a:prstGeom prst="rect">
            <a:avLst/>
          </a:prstGeom>
          <a:solidFill>
            <a:schemeClr val="bg1">
              <a:lumMod val="75000"/>
              <a:lumOff val="25000"/>
            </a:schemeClr>
          </a:solidFill>
          <a:ln w="6350" cap="sq" cmpd="sng" algn="ctr">
            <a:noFill/>
            <a:prstDash val="solid"/>
            <a:miter lim="800000"/>
          </a:ln>
          <a:effectLst/>
        </p:spPr>
      </p:sp>
      <p:sp>
        <p:nvSpPr>
          <p:cNvPr id="84" name="长方形 83"/>
          <p:cNvSpPr>
            <a:spLocks noGrp="1" noRot="1" noChangeAspect="1" noMove="1" noResize="1" noEditPoints="1" noAdjustHandles="1" noChangeArrowheads="1" noChangeShapeType="1" noTextEdit="1"/>
          </p:cNvSpPr>
          <p:nvPr/>
        </p:nvSpPr>
        <p:spPr>
          <a:xfrm>
            <a:off x="5861050" y="1974850"/>
            <a:ext cx="5600065" cy="3044190"/>
          </a:xfrm>
          <a:prstGeom prst="rect">
            <a:avLst/>
          </a:prstGeom>
          <a:noFill/>
          <a:ln w="6350" cap="sq" cmpd="sng" algn="ctr">
            <a:solidFill>
              <a:schemeClr val="tx1"/>
            </a:solidFill>
            <a:prstDash val="solid"/>
            <a:miter lim="800000"/>
          </a:ln>
          <a:effectLst>
            <a:softEdge rad="0"/>
          </a:effectLst>
        </p:spPr>
      </p:sp>
      <p:sp>
        <p:nvSpPr>
          <p:cNvPr id="2" name="标题 1"/>
          <p:cNvSpPr>
            <a:spLocks noGrp="1"/>
          </p:cNvSpPr>
          <p:nvPr>
            <p:ph type="ctrTitle"/>
          </p:nvPr>
        </p:nvSpPr>
        <p:spPr>
          <a:xfrm>
            <a:off x="5046980" y="1667510"/>
            <a:ext cx="6604000" cy="3474720"/>
          </a:xfrm>
        </p:spPr>
        <p:txBody>
          <a:bodyPr rtlCol="0">
            <a:normAutofit/>
          </a:bodyPr>
          <a:lstStyle/>
          <a:p>
            <a:pPr marL="0" lvl="0" indent="0" algn="ctr">
              <a:buClr>
                <a:srgbClr val="FF0000"/>
              </a:buClr>
              <a:buFont typeface="Wingdings" panose="05000000000000000000" pitchFamily="2" charset="2"/>
              <a:tabLst>
                <a:tab pos="457200" algn="l"/>
              </a:tabLst>
            </a:pPr>
            <a:r>
              <a:rPr altLang="zh-CN" sz="4400" b="1"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  </a:t>
            </a:r>
            <a:r>
              <a:rPr lang="zh-CN" altLang="zh-CN" sz="4400" b="1"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高中英语应用文</a:t>
            </a:r>
            <a:r>
              <a:rPr lang="zh-CN" altLang="zh-CN" sz="4400" b="1" kern="1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写作</a:t>
            </a:r>
            <a:br>
              <a:rPr lang="en-US" altLang="zh-CN" sz="4400" b="1" kern="1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br>
            <a:r>
              <a:rPr lang="en-US" altLang="zh-CN" sz="4400" b="1" kern="1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zh-CN" sz="4400" b="1"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cs typeface="Times New Roman" panose="02020603050405020304" pitchFamily="18" charset="0"/>
              </a:rPr>
              <a:t>新闻</a:t>
            </a:r>
            <a:r>
              <a:rPr lang="zh-CN" altLang="zh-CN" sz="4400" b="1" kern="100" dirty="0" smtClean="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cs typeface="Times New Roman" panose="02020603050405020304" pitchFamily="18" charset="0"/>
              </a:rPr>
              <a:t>报道</a:t>
            </a:r>
            <a:r>
              <a:rPr lang="zh-CN" altLang="zh-CN" sz="4400" b="1" kern="1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en-US" altLang="zh-CN" sz="4400" b="1"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1</a:t>
            </a:r>
            <a:r>
              <a:rPr lang="zh-CN" altLang="zh-CN" sz="4400" b="1"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en-US" altLang="zh-CN" sz="4400" b="1"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 </a:t>
            </a:r>
            <a:br>
              <a:rPr lang="en-US" altLang="zh-CN" sz="4400" b="1" kern="1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br>
            <a:br>
              <a:rPr lang="en-US" altLang="zh-CN" sz="4400" b="1" kern="1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br>
            <a:r>
              <a:rPr lang="en-US" altLang="zh-CN" sz="4400" b="1" kern="100" dirty="0" smtClean="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cs typeface="Times New Roman" panose="02020603050405020304" pitchFamily="18" charset="0"/>
              </a:rPr>
              <a:t>News </a:t>
            </a:r>
            <a:r>
              <a:rPr lang="en-US" altLang="zh-CN" sz="4400" b="1"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cs typeface="Times New Roman" panose="02020603050405020304" pitchFamily="18" charset="0"/>
              </a:rPr>
              <a:t>Report</a:t>
            </a:r>
            <a:r>
              <a:rPr lang="zh-CN" altLang="zh-CN" sz="4400" b="1"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cs typeface="Times New Roman" panose="02020603050405020304" pitchFamily="18" charset="0"/>
              </a:rPr>
              <a:t>（</a:t>
            </a:r>
            <a:r>
              <a:rPr lang="en-US" altLang="zh-CN" sz="4400" b="1" kern="100" dirty="0">
                <a:solidFill>
                  <a:srgbClr val="FF0000"/>
                </a:solidFill>
                <a:effectLst>
                  <a:outerShdw blurRad="38100" dist="38100" dir="2700000" algn="tl">
                    <a:srgbClr val="000000">
                      <a:alpha val="43137"/>
                    </a:srgbClr>
                  </a:outerShdw>
                </a:effectLst>
                <a:highlight>
                  <a:srgbClr val="FFFF00"/>
                </a:highlight>
                <a:latin typeface="黑体" panose="02010609060101010101" pitchFamily="49" charset="-122"/>
                <a:ea typeface="黑体" panose="02010609060101010101" pitchFamily="49" charset="-122"/>
                <a:cs typeface="Times New Roman" panose="02020603050405020304" pitchFamily="18" charset="0"/>
              </a:rPr>
              <a:t>1</a:t>
            </a:r>
            <a:r>
              <a:rPr lang="zh-CN" altLang="zh-CN" sz="44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副标题 2"/>
          <p:cNvSpPr>
            <a:spLocks noGrp="1"/>
          </p:cNvSpPr>
          <p:nvPr>
            <p:ph type="subTitle" idx="1"/>
          </p:nvPr>
        </p:nvSpPr>
        <p:spPr>
          <a:xfrm>
            <a:off x="657247" y="5836955"/>
            <a:ext cx="4775075" cy="559656"/>
          </a:xfrm>
        </p:spPr>
        <p:txBody>
          <a:bodyPr rtlCol="0">
            <a:normAutofit fontScale="82500"/>
          </a:bodyPr>
          <a:lstStyle/>
          <a:p>
            <a:pPr rtl="0">
              <a:spcAft>
                <a:spcPts val="600"/>
              </a:spcAft>
            </a:pPr>
            <a:r>
              <a:rPr lang="zh-CN" altLang="en-US" sz="3200" b="1" dirty="0" smtClean="0">
                <a:solidFill>
                  <a:schemeClr val="bg1"/>
                </a:solidFill>
                <a:effectLst>
                  <a:outerShdw blurRad="38100" dist="38100" dir="2700000" algn="tl">
                    <a:srgbClr val="000000">
                      <a:alpha val="43137"/>
                    </a:srgbClr>
                  </a:outerShdw>
                </a:effectLst>
              </a:rPr>
              <a:t>杭州二中   </a:t>
            </a:r>
            <a:r>
              <a:rPr lang="zh-CN" altLang="en-US" sz="3200" b="1" dirty="0">
                <a:solidFill>
                  <a:schemeClr val="bg1"/>
                </a:solidFill>
                <a:effectLst>
                  <a:outerShdw blurRad="38100" dist="38100" dir="2700000" algn="tl">
                    <a:srgbClr val="000000">
                      <a:alpha val="43137"/>
                    </a:srgbClr>
                  </a:outerShdw>
                </a:effectLst>
              </a:rPr>
              <a:t>许丽君</a:t>
            </a:r>
            <a:endParaRPr lang="zh-CN" sz="3200" b="1" dirty="0">
              <a:solidFill>
                <a:schemeClr val="bg1"/>
              </a:solidFill>
              <a:effectLst>
                <a:outerShdw blurRad="38100" dist="38100" dir="2700000" algn="tl">
                  <a:srgbClr val="000000">
                    <a:alpha val="43137"/>
                  </a:srgbClr>
                </a:outerShdw>
              </a:effectLst>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9419" y="664540"/>
            <a:ext cx="4560094" cy="5528919"/>
          </a:xfrm>
        </p:spPr>
        <p:style>
          <a:lnRef idx="2">
            <a:schemeClr val="accent6"/>
          </a:lnRef>
          <a:fillRef idx="1">
            <a:schemeClr val="lt1"/>
          </a:fillRef>
          <a:effectRef idx="0">
            <a:schemeClr val="accent6"/>
          </a:effectRef>
          <a:fontRef idx="minor">
            <a:schemeClr val="dk1"/>
          </a:fontRef>
        </p:style>
        <p:txBody>
          <a:bodyPr>
            <a:normAutofit fontScale="90000"/>
          </a:bodyPr>
          <a:lstStyle/>
          <a:p>
            <a:pPr lvl="0" indent="266700" eaLnBrk="0" fontAlgn="base" hangingPunct="0">
              <a:lnSpc>
                <a:spcPct val="100000"/>
              </a:lnSpc>
              <a:spcAft>
                <a:spcPct val="0"/>
              </a:spcAft>
            </a:pPr>
            <a:r>
              <a:rPr lang="en-US" altLang="zh-CN" sz="36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Evaluation:</a:t>
            </a:r>
            <a:br>
              <a:rPr lang="en-US" altLang="zh-CN" sz="700" dirty="0">
                <a:solidFill>
                  <a:schemeClr val="tx1"/>
                </a:solidFill>
                <a:sym typeface="Wingdings" panose="05000000000000000000" pitchFamily="2" charset="2"/>
              </a:rPr>
            </a:br>
            <a:r>
              <a:rPr lang="en-US" altLang="zh-CN" sz="3600" b="1" u="sng"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Work in groups. Every student read the article and others Evaluate</a:t>
            </a:r>
            <a:r>
              <a:rPr lang="en-US" altLang="zh-CN" sz="36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on others</a:t>
            </a:r>
            <a:r>
              <a:rPr lang="en-US" altLang="zh-CN" sz="3600" b="1" dirty="0">
                <a:solidFill>
                  <a:schemeClr val="tx1"/>
                </a:solidFill>
                <a:latin typeface="Calibri" panose="020F0502020204030204" pitchFamily="34"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article. Then choose the best one to present before the class. When you are discussing, you can note the following </a:t>
            </a:r>
            <a:r>
              <a:rPr lang="en-US" altLang="zh-CN"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hints</a:t>
            </a: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graphicFrame>
        <p:nvGraphicFramePr>
          <p:cNvPr id="3" name="内容占位符 2"/>
          <p:cNvGraphicFramePr>
            <a:graphicFrameLocks noGrp="1"/>
          </p:cNvGraphicFramePr>
          <p:nvPr>
            <p:ph idx="1"/>
          </p:nvPr>
        </p:nvGraphicFramePr>
        <p:xfrm>
          <a:off x="486030" y="505780"/>
          <a:ext cx="5668010" cy="5895020"/>
        </p:xfrm>
        <a:graphic>
          <a:graphicData uri="http://schemas.openxmlformats.org/drawingml/2006/table">
            <a:tbl>
              <a:tblPr>
                <a:tableStyleId>{8A107856-5554-42FB-B03E-39F5DBC370BA}</a:tableStyleId>
              </a:tblPr>
              <a:tblGrid>
                <a:gridCol w="1711960"/>
                <a:gridCol w="3956050"/>
              </a:tblGrid>
              <a:tr h="676146">
                <a:tc>
                  <a:txBody>
                    <a:bodyPr/>
                    <a:lstStyle/>
                    <a:p>
                      <a:pPr algn="just"/>
                      <a:r>
                        <a:rPr lang="en-US" sz="1800" b="1" kern="100">
                          <a:solidFill>
                            <a:srgbClr val="0033CC"/>
                          </a:solidFill>
                          <a:effectLst/>
                        </a:rPr>
                        <a:t>Goal</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1800" b="1" kern="100">
                          <a:effectLst/>
                        </a:rPr>
                        <a:t>Have you made the purpose clear?</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676146">
                <a:tc>
                  <a:txBody>
                    <a:bodyPr/>
                    <a:lstStyle/>
                    <a:p>
                      <a:pPr algn="just"/>
                      <a:r>
                        <a:rPr lang="en-US" sz="1800" b="1" kern="100">
                          <a:solidFill>
                            <a:srgbClr val="0033CC"/>
                          </a:solidFill>
                          <a:effectLst/>
                        </a:rPr>
                        <a:t>Frame</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1800" b="1" kern="100">
                          <a:effectLst/>
                        </a:rPr>
                        <a:t>Does the structure conform to the requirements?</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1622750">
                <a:tc>
                  <a:txBody>
                    <a:bodyPr/>
                    <a:lstStyle/>
                    <a:p>
                      <a:pPr algn="just"/>
                      <a:r>
                        <a:rPr lang="en-US" sz="1800" b="1" kern="100" dirty="0">
                          <a:solidFill>
                            <a:srgbClr val="0033CC"/>
                          </a:solidFill>
                          <a:effectLst/>
                        </a:rPr>
                        <a:t>Language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1800" b="1" kern="100" dirty="0">
                          <a:effectLst/>
                        </a:rPr>
                        <a:t>Are the sentences brief and accurate?  Have you used the proper punctuation, words, sentences and paragraphs to convey yourself?</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676146">
                <a:tc>
                  <a:txBody>
                    <a:bodyPr/>
                    <a:lstStyle/>
                    <a:p>
                      <a:pPr algn="just"/>
                      <a:r>
                        <a:rPr lang="en-US" sz="1800" b="1" kern="100">
                          <a:solidFill>
                            <a:srgbClr val="0033CC"/>
                          </a:solidFill>
                          <a:effectLst/>
                        </a:rPr>
                        <a:t>Main points</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1800" b="1" kern="100" dirty="0">
                          <a:effectLst/>
                        </a:rPr>
                        <a:t>Have you contained all the points of view?</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676146">
                <a:tc>
                  <a:txBody>
                    <a:bodyPr/>
                    <a:lstStyle/>
                    <a:p>
                      <a:pPr algn="just"/>
                      <a:r>
                        <a:rPr lang="en-US" sz="1800" b="1" kern="100">
                          <a:solidFill>
                            <a:srgbClr val="0033CC"/>
                          </a:solidFill>
                          <a:effectLst/>
                        </a:rPr>
                        <a:t>Are the details suitable?</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r"/>
                      <a:endParaRPr lang="zh-CN" sz="1800" kern="100">
                        <a:effectLst/>
                        <a:latin typeface="Calibri" panose="020F0502020204030204" pitchFamily="34" charset="0"/>
                        <a:cs typeface="Times New Roman" panose="02020603050405020304" pitchFamily="18" charset="0"/>
                      </a:endParaRPr>
                    </a:p>
                  </a:txBody>
                  <a:tcPr marT="34290" marB="34290"/>
                </a:tc>
              </a:tr>
              <a:tr h="676146">
                <a:tc>
                  <a:txBody>
                    <a:bodyPr/>
                    <a:lstStyle/>
                    <a:p>
                      <a:pPr algn="just"/>
                      <a:r>
                        <a:rPr lang="en-US" sz="1800" b="1" kern="100">
                          <a:solidFill>
                            <a:srgbClr val="FF0000"/>
                          </a:solidFill>
                          <a:effectLst/>
                        </a:rPr>
                        <a:t>Logic</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1800" b="1" kern="100">
                          <a:effectLst/>
                        </a:rPr>
                        <a:t>Is the logic clear?</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676146">
                <a:tc>
                  <a:txBody>
                    <a:bodyPr/>
                    <a:lstStyle/>
                    <a:p>
                      <a:pPr algn="just"/>
                      <a:r>
                        <a:rPr lang="en-US" sz="1800" b="1" kern="100">
                          <a:solidFill>
                            <a:srgbClr val="000000"/>
                          </a:solidFill>
                          <a:effectLst/>
                        </a:rPr>
                        <a:t>Writing vivid</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1800" b="1" kern="100" dirty="0">
                          <a:effectLst/>
                        </a:rPr>
                        <a:t>Is the style or manner of writing vivid?</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bl>
          </a:graphicData>
        </a:graphic>
      </p:graphicFrame>
      <p:sp>
        <p:nvSpPr>
          <p:cNvPr id="6" name="Rectangle 1"/>
          <p:cNvSpPr>
            <a:spLocks noChangeArrowheads="1"/>
          </p:cNvSpPr>
          <p:nvPr/>
        </p:nvSpPr>
        <p:spPr bwMode="auto">
          <a:xfrm>
            <a:off x="0" y="28545"/>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6540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10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endParaRPr kumimoji="0" lang="en-US" altLang="zh-CN" sz="700" b="0" i="0" u="sng" strike="noStrike" cap="none" normalizeH="0" baseline="0" dirty="0">
              <a:ln>
                <a:noFill/>
              </a:ln>
              <a:solidFill>
                <a:srgbClr val="FF0000"/>
              </a:solidFill>
              <a:effectLst/>
              <a:sym typeface="Wingdings" panose="05000000000000000000" pitchFamily="2" charset="2"/>
            </a:endParaRPr>
          </a:p>
          <a:p>
            <a:pPr marL="0" marR="0" lvl="0" indent="65405" algn="l" defTabSz="914400" rtl="0" eaLnBrk="0" fontAlgn="base" latinLnBrk="0" hangingPunct="0">
              <a:lnSpc>
                <a:spcPct val="100000"/>
              </a:lnSpc>
              <a:spcBef>
                <a:spcPct val="0"/>
              </a:spcBef>
              <a:spcAft>
                <a:spcPct val="0"/>
              </a:spcAft>
              <a:buClrTx/>
              <a:buSzTx/>
              <a:buFontTx/>
              <a:buNone/>
            </a:pPr>
            <a:endParaRPr kumimoji="0" lang="en-US" altLang="zh-CN" sz="1000" b="1" i="0" u="sng"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内容占位符 7" descr="徽标特写&#10;&#10;说明自动生成"/>
          <p:cNvPicPr>
            <a:picLocks noChangeAspect="1"/>
          </p:cNvPicPr>
          <p:nvPr>
            <p:ph idx="1"/>
            <p:custDataLst>
              <p:tags r:id="rId1"/>
            </p:custDataLst>
          </p:nvPr>
        </p:nvPicPr>
        <p:blipFill rotWithShape="1">
          <a:blip r:embed="rId2" cstate="print">
            <a:clrChange>
              <a:clrFrom>
                <a:srgbClr val="F2EB55">
                  <a:alpha val="100000"/>
                </a:srgbClr>
              </a:clrFrom>
              <a:clrTo>
                <a:srgbClr val="F2EB55">
                  <a:alpha val="100000"/>
                  <a:alpha val="0"/>
                </a:srgbClr>
              </a:clrTo>
            </a:clrChange>
            <a:extLst>
              <a:ext uri="{28A0092B-C50C-407E-A947-70E740481C1C}">
                <a14:useLocalDpi xmlns:a14="http://schemas.microsoft.com/office/drawing/2010/main" val="0"/>
              </a:ext>
            </a:extLst>
          </a:blip>
          <a:srcRect r="-1"/>
          <a:stretch>
            <a:fillRect/>
          </a:stretch>
        </p:blipFill>
        <p:spPr>
          <a:xfrm>
            <a:off x="402590" y="408940"/>
            <a:ext cx="11442700" cy="6017260"/>
          </a:xfrm>
          <a:prstGeom prst="rect">
            <a:avLst/>
          </a:prstGeom>
        </p:spPr>
      </p:pic>
      <p:sp>
        <p:nvSpPr>
          <p:cNvPr id="2" name="标题 1"/>
          <p:cNvSpPr>
            <a:spLocks noGrp="1"/>
          </p:cNvSpPr>
          <p:nvPr>
            <p:ph type="title"/>
          </p:nvPr>
        </p:nvSpPr>
        <p:spPr>
          <a:xfrm>
            <a:off x="1066800" y="1078363"/>
            <a:ext cx="10058400" cy="1371600"/>
          </a:xfrm>
        </p:spPr>
        <p:style>
          <a:lnRef idx="3">
            <a:schemeClr val="lt1"/>
          </a:lnRef>
          <a:fillRef idx="1">
            <a:schemeClr val="accent4"/>
          </a:fillRef>
          <a:effectRef idx="1">
            <a:schemeClr val="accent4"/>
          </a:effectRef>
          <a:fontRef idx="minor">
            <a:schemeClr val="lt1"/>
          </a:fontRef>
        </p:style>
        <p:txBody>
          <a:bodyPr rtlCol="0">
            <a:normAutofit/>
          </a:bodyPr>
          <a:lstStyle/>
          <a:p>
            <a:pPr algn="ctr" rtl="0"/>
            <a:r>
              <a:rPr lang="zh-CN" altLang="zh-CN" sz="7200" b="1" kern="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应用文写作</a:t>
            </a:r>
            <a:r>
              <a:rPr lang="en-US" altLang="zh-CN" sz="7200" b="1" kern="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7200" b="1" kern="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新闻报道</a:t>
            </a:r>
            <a:endParaRPr lang="zh-CN" sz="7200" b="1" dirty="0">
              <a:ln w="13462">
                <a:solidFill>
                  <a:schemeClr val="bg1"/>
                </a:solidFill>
                <a:prstDash val="solid"/>
              </a:ln>
              <a:solidFill>
                <a:srgbClr val="FF0000"/>
              </a:solidFill>
              <a:effectLst>
                <a:outerShdw dist="38100" dir="2700000" algn="bl" rotWithShape="0">
                  <a:schemeClr val="accent5"/>
                </a:outerShdw>
              </a:effectLst>
            </a:endParaRPr>
          </a:p>
        </p:txBody>
      </p:sp>
      <p:sp>
        <p:nvSpPr>
          <p:cNvPr id="3" name="文本框 2"/>
          <p:cNvSpPr txBox="1"/>
          <p:nvPr/>
        </p:nvSpPr>
        <p:spPr>
          <a:xfrm>
            <a:off x="3835885" y="3862449"/>
            <a:ext cx="4243387" cy="8522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82880" marR="0" lvl="0" indent="-182880" algn="ctr"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48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kumimoji="0" lang="zh-CN" altLang="zh-CN" sz="48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highlight>
                  <a:srgbClr val="00FFFF"/>
                </a:highlight>
                <a:uLnTx/>
                <a:uFillTx/>
                <a:latin typeface="Times New Roman" panose="02020603050405020304" pitchFamily="18" charset="0"/>
                <a:ea typeface="宋体" panose="02010600030101010101" pitchFamily="2" charset="-122"/>
                <a:cs typeface="Times New Roman" panose="02020603050405020304" pitchFamily="18" charset="0"/>
              </a:rPr>
              <a:t>参考范文</a:t>
            </a:r>
            <a:endParaRPr kumimoji="0" lang="zh-CN" altLang="zh-CN" sz="4800" b="1" i="0" u="none" strike="noStrike" kern="1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a:xfrm>
            <a:off x="1066800" y="642620"/>
            <a:ext cx="10375265" cy="1341120"/>
          </a:xfrm>
          <a:solidFill>
            <a:srgbClr val="FFFF00"/>
          </a:solidFill>
          <a:ln>
            <a:noFill/>
          </a:ln>
        </p:spPr>
        <p:style>
          <a:lnRef idx="3">
            <a:schemeClr val="lt1"/>
          </a:lnRef>
          <a:fillRef idx="1">
            <a:schemeClr val="accent4"/>
          </a:fillRef>
          <a:effectRef idx="1">
            <a:schemeClr val="accent4"/>
          </a:effectRef>
          <a:fontRef idx="minor">
            <a:schemeClr val="lt1"/>
          </a:fontRef>
        </p:style>
        <p:txBody>
          <a:bodyPr/>
          <a:lstStyle/>
          <a:p>
            <a:r>
              <a:rPr lang="zh-CN" altLang="zh-CN" b="1" kern="10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新闻报道范文</a:t>
            </a:r>
            <a:r>
              <a:rPr lang="en-US"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100" dirty="0">
                <a:ln w="13462">
                  <a:solidFill>
                    <a:schemeClr val="bg1"/>
                  </a:solidFill>
                  <a:prstDash val="solid"/>
                </a:ln>
                <a:effectLst>
                  <a:outerShdw dist="38100" dir="2700000" algn="bl" rotWithShape="0">
                    <a:schemeClr val="accent5"/>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b="1" u="sng" kern="0" dirty="0">
                <a:ln w="13462">
                  <a:solidFill>
                    <a:schemeClr val="bg1"/>
                  </a:solidFill>
                  <a:prstDash val="solid"/>
                </a:ln>
                <a:effectLst>
                  <a:outerShdw dist="38100" dir="2700000" algn="bl" rotWithShape="0">
                    <a:schemeClr val="accent5"/>
                  </a:outerShdw>
                </a:effectLst>
                <a:latin typeface="Calibri" panose="020F0502020204030204" pitchFamily="34" charset="0"/>
                <a:ea typeface="宋体" panose="02010600030101010101" pitchFamily="2" charset="-122"/>
                <a:cs typeface="Times New Roman" panose="02020603050405020304" pitchFamily="18" charset="0"/>
              </a:rPr>
              <a:t>报道</a:t>
            </a:r>
            <a:r>
              <a:rPr lang="zh-CN" altLang="zh-CN" b="1" u="sng" kern="0" dirty="0">
                <a:ln w="13462">
                  <a:solidFill>
                    <a:schemeClr val="bg1"/>
                  </a:solidFill>
                  <a:prstDash val="solid"/>
                </a:ln>
                <a:effectLst>
                  <a:outerShdw dist="38100" dir="2700000" algn="bl" rotWithShape="0">
                    <a:schemeClr val="accent5"/>
                  </a:outerShdw>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校运会</a:t>
            </a:r>
            <a:r>
              <a:rPr lang="zh-CN" altLang="zh-CN" b="1" kern="100" dirty="0">
                <a:ln w="13462">
                  <a:solidFill>
                    <a:schemeClr val="bg1"/>
                  </a:solidFill>
                  <a:prstDash val="solid"/>
                </a:ln>
                <a:effectLst>
                  <a:outerShdw dist="38100" dir="2700000" algn="bl" rotWithShape="0">
                    <a:schemeClr val="accent5"/>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en-US" b="1" dirty="0">
              <a:ln w="13462">
                <a:solidFill>
                  <a:schemeClr val="bg1"/>
                </a:solidFill>
                <a:prstDash val="solid"/>
              </a:ln>
              <a:effectLst>
                <a:outerShdw dist="38100" dir="2700000" algn="bl" rotWithShape="0">
                  <a:schemeClr val="accent5"/>
                </a:outerShdw>
              </a:effectLst>
            </a:endParaRPr>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2103120"/>
            <a:ext cx="10375265" cy="3931285"/>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2400" b="1" kern="0" dirty="0">
                <a:effectLst/>
                <a:latin typeface="Calibri" panose="020F0502020204030204" pitchFamily="34" charset="0"/>
                <a:ea typeface="宋体" panose="02010600030101010101" pitchFamily="2" charset="-122"/>
                <a:cs typeface="Times New Roman" panose="02020603050405020304" pitchFamily="18" charset="0"/>
              </a:rPr>
              <a:t>星光中学</a:t>
            </a:r>
            <a:r>
              <a:rPr lang="en-US" altLang="zh-CN" sz="2400" b="1" kern="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2400" b="1" kern="0" dirty="0" err="1">
                <a:effectLst/>
                <a:latin typeface="Calibri" panose="020F0502020204030204" pitchFamily="34" charset="0"/>
                <a:ea typeface="宋体" panose="02010600030101010101" pitchFamily="2" charset="-122"/>
                <a:cs typeface="Times New Roman" panose="02020603050405020304" pitchFamily="18" charset="0"/>
              </a:rPr>
              <a:t>Xingguang</a:t>
            </a:r>
            <a:r>
              <a:rPr lang="en-US" altLang="zh-CN" sz="2400" b="1" kern="0" dirty="0">
                <a:effectLst/>
                <a:latin typeface="Calibri" panose="020F0502020204030204" pitchFamily="34" charset="0"/>
                <a:ea typeface="宋体" panose="02010600030101010101" pitchFamily="2" charset="-122"/>
                <a:cs typeface="Times New Roman" panose="02020603050405020304" pitchFamily="18" charset="0"/>
              </a:rPr>
              <a:t> High School)</a:t>
            </a:r>
            <a:r>
              <a:rPr lang="zh-CN" altLang="zh-CN" sz="2400" b="1" kern="0" dirty="0">
                <a:effectLst/>
                <a:latin typeface="Calibri" panose="020F0502020204030204" pitchFamily="34" charset="0"/>
                <a:ea typeface="宋体" panose="02010600030101010101" pitchFamily="2" charset="-122"/>
                <a:cs typeface="Times New Roman" panose="02020603050405020304" pitchFamily="18" charset="0"/>
              </a:rPr>
              <a:t>近期举行了一次</a:t>
            </a:r>
            <a:r>
              <a:rPr lang="zh-CN" altLang="zh-CN" sz="2400" b="1" u="sng" kern="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校运会</a:t>
            </a:r>
            <a:r>
              <a:rPr lang="zh-CN" altLang="zh-CN" sz="2400" b="1" kern="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t>
            </a:r>
            <a:r>
              <a:rPr lang="zh-CN" altLang="zh-CN" sz="2400" b="1" kern="0" dirty="0">
                <a:effectLst/>
                <a:latin typeface="Calibri" panose="020F0502020204030204" pitchFamily="34" charset="0"/>
                <a:ea typeface="宋体" panose="02010600030101010101" pitchFamily="2" charset="-122"/>
                <a:cs typeface="Times New Roman" panose="02020603050405020304" pitchFamily="18" charset="0"/>
              </a:rPr>
              <a:t>假定你是学校英语报记者</a:t>
            </a:r>
            <a:r>
              <a:rPr lang="en-US" altLang="zh-CN" sz="2400" b="1" kern="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0" dirty="0">
                <a:effectLst/>
                <a:latin typeface="Calibri" panose="020F0502020204030204" pitchFamily="34" charset="0"/>
                <a:ea typeface="宋体" panose="02010600030101010101" pitchFamily="2" charset="-122"/>
                <a:cs typeface="Times New Roman" panose="02020603050405020304" pitchFamily="18" charset="0"/>
              </a:rPr>
              <a:t>请写一篇短文</a:t>
            </a:r>
            <a:r>
              <a:rPr lang="en-US" altLang="zh-CN" sz="2400" b="1" kern="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2400" b="1" kern="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 </a:t>
            </a:r>
            <a:r>
              <a:rPr lang="zh-CN" altLang="zh-CN" sz="2400" b="1" u="sng" kern="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报道</a:t>
            </a:r>
            <a:r>
              <a:rPr lang="zh-CN" altLang="zh-CN" sz="2400" b="1" kern="0" dirty="0">
                <a:effectLst/>
                <a:latin typeface="Calibri" panose="020F0502020204030204" pitchFamily="34" charset="0"/>
                <a:ea typeface="宋体" panose="02010600030101010101" pitchFamily="2" charset="-122"/>
                <a:cs typeface="Times New Roman" panose="02020603050405020304" pitchFamily="18" charset="0"/>
              </a:rPr>
              <a:t>此次</a:t>
            </a:r>
            <a:r>
              <a:rPr lang="zh-CN" altLang="zh-CN" sz="2400" b="1" u="sng" kern="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校运会</a:t>
            </a:r>
            <a:r>
              <a:rPr lang="zh-CN" altLang="zh-CN" sz="2400" b="1" kern="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t>
            </a:r>
            <a:r>
              <a:rPr lang="zh-CN" altLang="zh-CN" sz="2400" b="1" kern="0" dirty="0">
                <a:effectLst/>
                <a:latin typeface="Calibri" panose="020F0502020204030204" pitchFamily="34" charset="0"/>
                <a:ea typeface="宋体" panose="02010600030101010101" pitchFamily="2" charset="-122"/>
                <a:cs typeface="Times New Roman" panose="02020603050405020304" pitchFamily="18" charset="0"/>
              </a:rPr>
              <a:t>内容包括</a:t>
            </a:r>
            <a:r>
              <a:rPr lang="en-US" altLang="zh-CN" sz="2400" b="1" kern="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en-US" altLang="zh-CN" sz="2400" b="1" kern="0" dirty="0">
                <a:effectLst/>
                <a:latin typeface="宋体" panose="02010600030101010101" pitchFamily="2" charset="-122"/>
                <a:ea typeface="宋体" panose="02010600030101010101" pitchFamily="2" charset="-122"/>
                <a:cs typeface="Times New Roman" panose="02020603050405020304" pitchFamily="18" charset="0"/>
              </a:rPr>
              <a:t>1. </a:t>
            </a:r>
            <a:r>
              <a:rPr lang="zh-CN" altLang="zh-CN" sz="2400" b="1" kern="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时间与地点</a:t>
            </a:r>
            <a:r>
              <a:rPr lang="en-US" altLang="zh-CN" sz="2400" b="1" kern="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en-US" altLang="zh-CN" sz="2400" b="1" kern="0" dirty="0">
                <a:effectLst/>
                <a:latin typeface="宋体" panose="02010600030101010101" pitchFamily="2" charset="-122"/>
                <a:ea typeface="宋体" panose="02010600030101010101" pitchFamily="2" charset="-122"/>
                <a:cs typeface="Times New Roman" panose="02020603050405020304" pitchFamily="18" charset="0"/>
              </a:rPr>
              <a:t>2. </a:t>
            </a:r>
            <a:r>
              <a:rPr lang="zh-CN" altLang="zh-CN" sz="2400" b="1" kern="0" dirty="0">
                <a:effectLst/>
                <a:latin typeface="Calibri" panose="020F0502020204030204" pitchFamily="34" charset="0"/>
                <a:ea typeface="宋体" panose="02010600030101010101" pitchFamily="2" charset="-122"/>
                <a:cs typeface="Times New Roman" panose="02020603050405020304" pitchFamily="18" charset="0"/>
              </a:rPr>
              <a:t>校运会的</a:t>
            </a:r>
            <a:r>
              <a:rPr lang="zh-CN" altLang="zh-CN" sz="2400" b="1" kern="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过程</a:t>
            </a:r>
            <a:r>
              <a:rPr lang="en-US" altLang="zh-CN" sz="2400" b="1" kern="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en-US" altLang="zh-CN" sz="2400" b="1" kern="0" dirty="0">
                <a:effectLst/>
                <a:latin typeface="宋体" panose="02010600030101010101" pitchFamily="2" charset="-122"/>
                <a:ea typeface="宋体" panose="02010600030101010101" pitchFamily="2" charset="-122"/>
                <a:cs typeface="Times New Roman" panose="02020603050405020304" pitchFamily="18" charset="0"/>
              </a:rPr>
              <a:t>3. </a:t>
            </a:r>
            <a:r>
              <a:rPr lang="zh-CN" altLang="zh-CN" sz="2400" b="1" kern="0" dirty="0">
                <a:effectLst/>
                <a:latin typeface="Calibri" panose="020F0502020204030204" pitchFamily="34" charset="0"/>
                <a:ea typeface="宋体" panose="02010600030101010101" pitchFamily="2" charset="-122"/>
                <a:cs typeface="Times New Roman" panose="02020603050405020304" pitchFamily="18" charset="0"/>
              </a:rPr>
              <a:t>你对于这次校运会的</a:t>
            </a:r>
            <a:r>
              <a:rPr lang="zh-CN" altLang="zh-CN" sz="2400" b="1" kern="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印象和评论。</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buNone/>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buNone/>
            </a:pPr>
            <a:r>
              <a:rPr lang="en-US" altLang="zh-CN" sz="2400" b="1" kern="0" spc="25"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．可适当增加细节，以使行文连贯。</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a:xfrm>
            <a:off x="1088390" y="341630"/>
            <a:ext cx="10037445" cy="1186180"/>
          </a:xfrm>
        </p:spPr>
        <p:style>
          <a:lnRef idx="2">
            <a:schemeClr val="accent2"/>
          </a:lnRef>
          <a:fillRef idx="1">
            <a:schemeClr val="lt1"/>
          </a:fillRef>
          <a:effectRef idx="0">
            <a:schemeClr val="accent2"/>
          </a:effectRef>
          <a:fontRef idx="minor">
            <a:schemeClr val="dk1"/>
          </a:fontRef>
        </p:style>
        <p:txBody>
          <a:bodyPr>
            <a:normAutofit/>
          </a:bodyPr>
          <a:lstStyle/>
          <a:p>
            <a:r>
              <a:rPr lang="zh-CN" altLang="zh-CN" sz="28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sz="2800" kern="100" dirty="0">
                <a:latin typeface="Calibri" panose="020F0502020204030204" pitchFamily="34" charset="0"/>
                <a:ea typeface="宋体" panose="02010600030101010101" pitchFamily="2" charset="-122"/>
                <a:cs typeface="Times New Roman" panose="02020603050405020304" pitchFamily="18" charset="0"/>
              </a:rPr>
            </a:br>
            <a:r>
              <a:rPr lang="en-US"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Possible Version 1</a:t>
            </a:r>
            <a:r>
              <a:rPr lang="zh-CN"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sz="28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8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u="sng"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报道</a:t>
            </a:r>
            <a:r>
              <a:rPr lang="zh-CN" altLang="zh-CN" sz="2800" b="1" u="sng" kern="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校运会</a:t>
            </a:r>
            <a:r>
              <a:rPr lang="zh-CN" altLang="zh-CN" sz="2800" b="1" kern="0" spc="25" dirty="0" smtClean="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en-US" sz="4400"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600200"/>
            <a:ext cx="10058400" cy="4615206"/>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indent="266700" algn="l" eaLnBrk="0" fontAlgn="base" hangingPunct="0"/>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Last week, a sports meeting was held by our school in the stadium, which was </a:t>
            </a:r>
            <a:r>
              <a:rPr lang="en-US" altLang="zh-CN" sz="34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so exciting that</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impressed me deeply. </a:t>
            </a:r>
            <a:r>
              <a:rPr lang="en-US" altLang="zh-CN" sz="34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First of all</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4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creative and wonderful entrance parade</a:t>
            </a:r>
            <a:r>
              <a:rPr lang="en-US" altLang="zh-CN" sz="3400" b="1" kern="1200" dirty="0">
                <a:solidFill>
                  <a:srgbClr val="00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400" b="1" u="sng" kern="1200" dirty="0">
                <a:solidFill>
                  <a:srgbClr val="7030A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showing the spirit</a:t>
            </a:r>
            <a:r>
              <a:rPr lang="en-US" altLang="zh-CN" sz="3400" b="1" u="sng"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of the students, </a:t>
            </a:r>
            <a:r>
              <a:rPr lang="en-US" altLang="zh-CN" sz="34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won warm applause</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from the audience. </a:t>
            </a:r>
            <a:r>
              <a:rPr lang="en-US" altLang="zh-CN" sz="34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Then</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the students took an active part in all kinds of </a:t>
            </a:r>
            <a:r>
              <a:rPr lang="en-US" altLang="zh-CN" sz="34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track and field competitions</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such as the 50-meter race, the high jump and so on. </a:t>
            </a:r>
            <a:r>
              <a:rPr lang="en-US" altLang="zh-CN" sz="34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Wet with sweat</a:t>
            </a:r>
            <a:r>
              <a:rPr lang="en-US" altLang="zh-CN" sz="3400" b="1" u="sng"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every athlete did his best to </a:t>
            </a:r>
            <a:r>
              <a:rPr lang="en-US" altLang="zh-CN" sz="34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participate in</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the contest. </a:t>
            </a:r>
            <a:r>
              <a:rPr lang="en-US" altLang="zh-CN" sz="3400" b="1" u="sng" kern="1200" dirty="0">
                <a:solidFill>
                  <a:srgbClr val="00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Friendship first, competition second.</a:t>
            </a:r>
            <a:r>
              <a:rPr lang="en-US" altLang="zh-CN" sz="34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4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Unforgettable and thrilling experience remained in everyone</a:t>
            </a:r>
            <a:r>
              <a:rPr lang="en-US" altLang="zh-CN" sz="3400" b="1" u="sng" kern="1200" dirty="0">
                <a:solidFill>
                  <a:srgbClr val="FF0000"/>
                </a:solidFill>
                <a:effectLst/>
                <a:highlight>
                  <a:srgbClr val="FFFF00"/>
                </a:highlight>
                <a:latin typeface="Arial" panose="020B0604020202020204" pitchFamily="34" charset="0"/>
                <a:ea typeface="微软雅黑" panose="020B0503020204020204" charset="-122"/>
                <a:cs typeface="Times New Roman" panose="02020603050405020304" pitchFamily="18" charset="0"/>
              </a:rPr>
              <a:t>’</a:t>
            </a:r>
            <a:r>
              <a:rPr lang="en-US" altLang="zh-CN" sz="34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 memory</a:t>
            </a:r>
            <a:r>
              <a:rPr lang="en-US" altLang="zh-CN" sz="3400" b="1" u="sng" kern="1200" dirty="0">
                <a:solidFill>
                  <a:srgbClr val="00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t>
            </a:r>
            <a:endParaRPr lang="zh-CN" altLang="zh-CN" sz="3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animBg="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a:xfrm>
            <a:off x="1088316" y="578048"/>
            <a:ext cx="10379336" cy="874234"/>
          </a:xfrm>
        </p:spPr>
        <p:txBody>
          <a:bodyPr>
            <a:normAutofit fontScale="90000"/>
          </a:bodyPr>
          <a:lstStyle/>
          <a:p>
            <a:r>
              <a:rPr lang="en-US"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Possible Version 2</a:t>
            </a:r>
            <a:r>
              <a:rPr lang="zh-CN"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sng"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报道</a:t>
            </a:r>
            <a:r>
              <a:rPr lang="zh-CN" altLang="zh-CN" b="1" u="sng" kern="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校运会</a:t>
            </a:r>
            <a:r>
              <a:rPr lang="zh-CN" altLang="zh-CN" b="1" kern="0" spc="25" dirty="0" smtClean="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492885"/>
            <a:ext cx="10400030" cy="4500880"/>
          </a:xfrm>
        </p:spPr>
        <p:style>
          <a:lnRef idx="2">
            <a:schemeClr val="accent5"/>
          </a:lnRef>
          <a:fillRef idx="1">
            <a:schemeClr val="lt1"/>
          </a:fillRef>
          <a:effectRef idx="0">
            <a:schemeClr val="accent5"/>
          </a:effectRef>
          <a:fontRef idx="minor">
            <a:schemeClr val="dk1"/>
          </a:fontRef>
        </p:style>
        <p:txBody>
          <a:bodyPr>
            <a:normAutofit fontScale="92500"/>
          </a:bodyPr>
          <a:lstStyle/>
          <a:p>
            <a:pPr indent="266700" algn="l" eaLnBrk="0" fontAlgn="base" hangingPunct="0"/>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It was last week that our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thrilling </a:t>
            </a:r>
            <a:r>
              <a:rPr lang="en-US" altLang="zh-CN" sz="3000" b="1" u="sng"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sports meeting</a:t>
            </a:r>
            <a:r>
              <a:rPr lang="en-US" altLang="zh-CN" sz="30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took place which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left us a deep impression</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All the students </a:t>
            </a:r>
            <a:r>
              <a:rPr lang="en-US" altLang="zh-CN" sz="3000" b="1" u="sng" kern="1200" dirty="0">
                <a:solidFill>
                  <a:srgbClr val="7030A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got actively involved in it</a:t>
            </a:r>
            <a:r>
              <a:rPr lang="en-US" altLang="zh-CN" sz="3000" b="1" kern="1200" dirty="0">
                <a:solidFill>
                  <a:srgbClr val="7030A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and none of the students gave themselves up. Instead, every athlete </a:t>
            </a:r>
            <a:r>
              <a:rPr lang="en-US" altLang="zh-CN" sz="30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made</a:t>
            </a:r>
            <a:r>
              <a:rPr lang="en-US" altLang="zh-CN" sz="3000" b="1" u="sng" kern="1200" dirty="0">
                <a:solidFill>
                  <a:srgbClr val="00B0F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great efforts to win</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the students who stood by the runway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let out</a:t>
            </a:r>
            <a:r>
              <a:rPr lang="en-US" altLang="zh-CN" sz="3000" b="1" u="sng"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the most encouraging slogan. </a:t>
            </a:r>
            <a:r>
              <a:rPr lang="en-US" altLang="zh-CN" sz="3000" b="1" u="sng" kern="1200" dirty="0">
                <a:solidFill>
                  <a:srgbClr val="C0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Exhausted/Worn out as we were</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we enjoyed ourselves cheering and jumping. This activity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was of great significance</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not only could it help us </a:t>
            </a:r>
            <a:r>
              <a:rPr lang="en-US" altLang="zh-CN" sz="3000" b="1" u="sng" kern="1200" dirty="0">
                <a:solidFill>
                  <a:srgbClr val="00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sense the fun of</a:t>
            </a:r>
            <a:r>
              <a:rPr lang="en-US" altLang="zh-CN" sz="3000" b="1" u="sng"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exercise, but also </a:t>
            </a:r>
            <a:r>
              <a:rPr lang="en-US" altLang="zh-CN" sz="30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cultivate the awareness of teamwork</a:t>
            </a:r>
            <a:r>
              <a:rPr lang="en-US" altLang="zh-CN" sz="3000" b="1" kern="1200" dirty="0">
                <a:solidFill>
                  <a:srgbClr val="0070C0"/>
                </a:solidFill>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and </a:t>
            </a:r>
            <a:r>
              <a:rPr lang="en-US" altLang="zh-CN" sz="3000" b="1"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deepen</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our friendship.</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p:txBody>
          <a:bodyPr>
            <a:normAutofit fontScale="90000"/>
          </a:bodyPr>
          <a:lstStyle/>
          <a:p>
            <a:r>
              <a:rPr lang="en-US"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Possible Version 3</a:t>
            </a:r>
            <a:r>
              <a:rPr lang="zh-CN"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sng"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报道</a:t>
            </a:r>
            <a:r>
              <a:rPr lang="zh-CN" altLang="zh-CN" b="1" u="sng" kern="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校运会</a:t>
            </a:r>
            <a:r>
              <a:rPr lang="zh-CN"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kern="100" dirty="0">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536065"/>
            <a:ext cx="10342880" cy="4663440"/>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indent="266700" algn="l" eaLnBrk="0" fontAlgn="base" hangingPunct="0"/>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Our sports meeting was held in our stadium at the end of October, though the weather wasn</a:t>
            </a:r>
            <a:r>
              <a:rPr lang="en-US" altLang="zh-CN" sz="3100" b="1" kern="1200" dirty="0">
                <a:solidFill>
                  <a:srgbClr val="000000"/>
                </a:solidFill>
                <a:effectLst/>
                <a:latin typeface="Arial" panose="020B0604020202020204" pitchFamily="34" charset="0"/>
                <a:ea typeface="微软雅黑" panose="020B0503020204020204" charset="-122"/>
                <a:cs typeface="Times New Roman" panose="02020603050405020304" pitchFamily="18" charset="0"/>
              </a:rPr>
              <a:t>’</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 very fine that day, the students were all very excited and the whole school was alive and full of fresh. The playground </a:t>
            </a:r>
            <a:r>
              <a:rPr lang="en-US" altLang="zh-CN" sz="31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was crowded with</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audiences.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First came</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the opening ceremony, in which athletes </a:t>
            </a:r>
            <a:r>
              <a:rPr lang="en-US" altLang="zh-CN" sz="31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orderly lined</a:t>
            </a:r>
            <a:r>
              <a:rPr lang="en-US" altLang="zh-CN" sz="3100" b="1" kern="1200" dirty="0">
                <a:solidFill>
                  <a:srgbClr val="00B0F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up</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on the playground. After the opening speech by the president,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came the performances</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of team gymnastics.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The contests and races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of track and field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were</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so thrilling that attracted</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all our teachers and students. The 100-meter race runners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all strived to run to the end</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Everyone not only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gained a good harvest</a:t>
            </a:r>
            <a:r>
              <a:rPr lang="en-US" altLang="zh-CN" sz="3100" b="1" u="sng"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of prizes</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but also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strengthened our body</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and </a:t>
            </a:r>
            <a:r>
              <a:rPr lang="en-US" altLang="zh-CN" sz="31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enhanced our will</a:t>
            </a:r>
            <a:r>
              <a:rPr lang="en-US" altLang="zh-CN" sz="3100" b="1" u="sng"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p:txBody>
          <a:bodyPr>
            <a:normAutofit fontScale="90000"/>
          </a:bodyPr>
          <a:lstStyle/>
          <a:p>
            <a:r>
              <a:rPr lang="en-US"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Possible Version 4</a:t>
            </a:r>
            <a:r>
              <a:rPr lang="zh-CN"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sng"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报道</a:t>
            </a:r>
            <a:r>
              <a:rPr lang="zh-CN" altLang="zh-CN" b="1" u="sng" kern="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校运会</a:t>
            </a:r>
            <a:r>
              <a:rPr lang="zh-CN" altLang="zh-CN"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kern="100" dirty="0">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521460"/>
            <a:ext cx="10342880" cy="4512945"/>
          </a:xfrm>
        </p:spPr>
        <p:style>
          <a:lnRef idx="2">
            <a:schemeClr val="accent5"/>
          </a:lnRef>
          <a:fillRef idx="1">
            <a:schemeClr val="lt1"/>
          </a:fillRef>
          <a:effectRef idx="0">
            <a:schemeClr val="accent5"/>
          </a:effectRef>
          <a:fontRef idx="minor">
            <a:schemeClr val="dk1"/>
          </a:fontRef>
        </p:style>
        <p:txBody>
          <a:bodyPr>
            <a:normAutofit fontScale="92500"/>
          </a:bodyPr>
          <a:lstStyle/>
          <a:p>
            <a:pPr indent="266700" algn="l" eaLnBrk="0" fontAlgn="base" hangingPunct="0"/>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During a cool and beautiful autumn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fell</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our school sports meeting,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which lasted three days.</a:t>
            </a:r>
            <a:r>
              <a:rPr lang="en-US" altLang="zh-CN" sz="30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After the opening ceremony was held, all the judges and athletes were ready to race. As the gun was shot to the sky, </a:t>
            </a:r>
            <a:r>
              <a:rPr lang="en-US" altLang="zh-CN" sz="30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athletes ran like a silent car at top speed driving past you on the highway</a:t>
            </a:r>
            <a:r>
              <a:rPr lang="en-US" altLang="zh-CN" sz="3000" b="1" kern="1200" dirty="0">
                <a:solidFill>
                  <a:srgbClr val="0070C0"/>
                </a:solidFill>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like the boxer with lighting blows</a:t>
            </a:r>
            <a:r>
              <a:rPr lang="en-US" altLang="zh-CN" sz="30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Every class </a:t>
            </a:r>
            <a:r>
              <a:rPr lang="en-US" altLang="zh-CN" sz="30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competed</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for the gymnastic show, and </a:t>
            </a:r>
            <a:r>
              <a:rPr lang="en-US" altLang="zh-CN" sz="30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various kinds of competitions</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were held one after another</a:t>
            </a:r>
            <a:r>
              <a:rPr lang="en-US" altLang="zh-CN" sz="30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 including</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running, jumping, shooting, etc. They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poured their sweat</a:t>
            </a:r>
            <a:r>
              <a:rPr lang="en-US" altLang="zh-CN" sz="3000" b="1" kern="1200" dirty="0">
                <a:solidFill>
                  <a:srgbClr val="FFC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on the playground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heartily</a:t>
            </a:r>
            <a:r>
              <a:rPr lang="en-US" altLang="zh-CN" sz="30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under smiling sun.</a:t>
            </a:r>
            <a:r>
              <a:rPr lang="en-US" altLang="zh-CN" sz="3000" b="1" kern="1200" dirty="0">
                <a:solidFill>
                  <a:srgbClr val="000000"/>
                </a:solidFill>
                <a:effectLst/>
                <a:latin typeface="Arial" panose="020B0604020202020204" pitchFamily="34" charset="0"/>
                <a:ea typeface="宋体" panose="02010600030101010101" pitchFamily="2" charset="-122"/>
                <a:cs typeface="宋体" panose="02010600030101010101" pitchFamily="2" charset="-122"/>
              </a:rPr>
              <a:t> </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a:xfrm>
            <a:off x="1066800" y="642620"/>
            <a:ext cx="10565130" cy="1356360"/>
          </a:xfr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zh-CN" altLang="zh-CN" b="1" kern="10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新闻报道范文</a:t>
            </a:r>
            <a:r>
              <a:rPr lang="en-US"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b="1" kern="100" dirty="0">
                <a:ln w="13462">
                  <a:solidFill>
                    <a:schemeClr val="bg1"/>
                  </a:solidFill>
                  <a:prstDash val="solid"/>
                </a:ln>
                <a:effectLst>
                  <a:outerShdw dist="38100" dir="2700000" algn="bl" rotWithShape="0">
                    <a:schemeClr val="accent5"/>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b="1" kern="0" dirty="0">
                <a:ln w="13462">
                  <a:solidFill>
                    <a:schemeClr val="bg1"/>
                  </a:solidFill>
                  <a:prstDash val="solid"/>
                </a:ln>
                <a:effectLst>
                  <a:outerShdw dist="38100" dir="2700000" algn="bl" rotWithShape="0">
                    <a:schemeClr val="accent5"/>
                  </a:outerShdw>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b="1" u="wavy" kern="0" dirty="0">
                <a:ln w="13462">
                  <a:solidFill>
                    <a:schemeClr val="bg1"/>
                  </a:solidFill>
                  <a:prstDash val="solid"/>
                </a:ln>
                <a:effectLst>
                  <a:outerShdw dist="38100" dir="2700000" algn="bl" rotWithShape="0">
                    <a:schemeClr val="accent5"/>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报道校庆活动</a:t>
            </a:r>
            <a:r>
              <a:rPr lang="zh-CN" altLang="zh-CN" b="1" kern="100" dirty="0">
                <a:ln w="13462">
                  <a:solidFill>
                    <a:schemeClr val="bg1"/>
                  </a:solidFill>
                  <a:prstDash val="solid"/>
                </a:ln>
                <a:effectLst>
                  <a:outerShdw dist="38100" dir="2700000" algn="bl" rotWithShape="0">
                    <a:schemeClr val="accent5"/>
                  </a:outerShdw>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2103120"/>
            <a:ext cx="10565130" cy="3828415"/>
          </a:xfrm>
        </p:spPr>
        <p:style>
          <a:lnRef idx="2">
            <a:schemeClr val="accent6"/>
          </a:lnRef>
          <a:fillRef idx="1">
            <a:schemeClr val="lt1"/>
          </a:fillRef>
          <a:effectRef idx="0">
            <a:schemeClr val="accent6"/>
          </a:effectRef>
          <a:fontRef idx="minor">
            <a:schemeClr val="dk1"/>
          </a:fontRef>
        </p:style>
        <p:txBody>
          <a:bodyPr>
            <a:normAutofit fontScale="92500"/>
          </a:bodyPr>
          <a:lstStyle/>
          <a:p>
            <a:pPr marL="342900" lvl="0" indent="-342900">
              <a:lnSpc>
                <a:spcPct val="100000"/>
              </a:lnSpc>
              <a:spcAft>
                <a:spcPts val="1000"/>
              </a:spcAft>
              <a:buFont typeface="Wingdings" panose="05000000000000000000" pitchFamily="2" charset="2"/>
              <a:buChar char=""/>
            </a:pPr>
            <a:r>
              <a:rPr lang="zh-CN" altLang="zh-CN" sz="3000" b="1" kern="100" dirty="0">
                <a:effectLst/>
                <a:latin typeface="Calibri" panose="020F0502020204030204" pitchFamily="34" charset="0"/>
                <a:ea typeface="宋体" panose="02010600030101010101" pitchFamily="2" charset="-122"/>
                <a:cs typeface="Times New Roman" panose="02020603050405020304" pitchFamily="18" charset="0"/>
              </a:rPr>
              <a:t>第二中学</a:t>
            </a:r>
            <a:r>
              <a:rPr lang="en-US" altLang="zh-CN" sz="3000" b="1" kern="100" dirty="0">
                <a:effectLst/>
                <a:latin typeface="Calibri" panose="020F0502020204030204" pitchFamily="34" charset="0"/>
                <a:ea typeface="宋体" panose="02010600030101010101" pitchFamily="2" charset="-122"/>
                <a:cs typeface="Times New Roman" panose="02020603050405020304" pitchFamily="18" charset="0"/>
              </a:rPr>
              <a:t>(No 2.High School)</a:t>
            </a:r>
            <a:r>
              <a:rPr lang="zh-CN" altLang="zh-CN" sz="3000" b="1" kern="100" dirty="0">
                <a:effectLst/>
                <a:latin typeface="Calibri" panose="020F0502020204030204" pitchFamily="34" charset="0"/>
                <a:ea typeface="宋体" panose="02010600030101010101" pitchFamily="2" charset="-122"/>
                <a:cs typeface="Times New Roman" panose="02020603050405020304" pitchFamily="18" charset="0"/>
              </a:rPr>
              <a:t>近期举行了一次</a:t>
            </a:r>
            <a:r>
              <a:rPr lang="zh-CN" altLang="zh-CN" sz="3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校庆活动</a:t>
            </a:r>
            <a:r>
              <a:rPr lang="zh-CN" altLang="zh-CN" sz="30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t>
            </a:r>
            <a:r>
              <a:rPr lang="zh-CN" altLang="zh-CN" sz="3000" b="1" kern="100" dirty="0">
                <a:effectLst/>
                <a:latin typeface="Calibri" panose="020F0502020204030204" pitchFamily="34" charset="0"/>
                <a:ea typeface="宋体" panose="02010600030101010101" pitchFamily="2" charset="-122"/>
                <a:cs typeface="Times New Roman" panose="02020603050405020304" pitchFamily="18" charset="0"/>
              </a:rPr>
              <a:t>假定你是学校英语报记者</a:t>
            </a:r>
            <a:r>
              <a:rPr lang="en-US" altLang="zh-CN" sz="30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3000" b="1" kern="100" dirty="0">
                <a:effectLst/>
                <a:latin typeface="Calibri" panose="020F0502020204030204" pitchFamily="34" charset="0"/>
                <a:ea typeface="宋体" panose="02010600030101010101" pitchFamily="2" charset="-122"/>
                <a:cs typeface="Times New Roman" panose="02020603050405020304" pitchFamily="18" charset="0"/>
              </a:rPr>
              <a:t>请写一篇短文</a:t>
            </a:r>
            <a:r>
              <a:rPr lang="en-US" altLang="zh-CN" sz="3000" b="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3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报道</a:t>
            </a:r>
            <a:r>
              <a:rPr lang="zh-CN" altLang="zh-CN" sz="3000" b="1" kern="100" dirty="0">
                <a:effectLst/>
                <a:latin typeface="Calibri" panose="020F0502020204030204" pitchFamily="34" charset="0"/>
                <a:ea typeface="宋体" panose="02010600030101010101" pitchFamily="2" charset="-122"/>
                <a:cs typeface="Times New Roman" panose="02020603050405020304" pitchFamily="18" charset="0"/>
              </a:rPr>
              <a:t>此次</a:t>
            </a:r>
            <a:r>
              <a:rPr lang="zh-CN" altLang="zh-CN" sz="3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校庆活动</a:t>
            </a:r>
            <a:r>
              <a:rPr lang="zh-CN" altLang="zh-CN" sz="3000" b="1" kern="100" dirty="0">
                <a:effectLst/>
                <a:latin typeface="Calibri" panose="020F0502020204030204" pitchFamily="34" charset="0"/>
                <a:ea typeface="宋体" panose="02010600030101010101" pitchFamily="2" charset="-122"/>
                <a:cs typeface="Times New Roman" panose="02020603050405020304" pitchFamily="18" charset="0"/>
              </a:rPr>
              <a:t>。内容包括</a:t>
            </a:r>
            <a:r>
              <a:rPr lang="en-US" altLang="zh-CN" sz="3000" b="1"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nSpc>
                <a:spcPct val="100000"/>
              </a:lnSpc>
              <a:buNone/>
            </a:pPr>
            <a:r>
              <a:rPr lang="en-US" altLang="zh-CN" sz="3000" b="1" kern="100" dirty="0">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1. </a:t>
            </a:r>
            <a:r>
              <a:rPr lang="zh-CN" altLang="zh-CN" sz="3000" b="1" kern="100" dirty="0">
                <a:effectLst/>
                <a:latin typeface="Calibri" panose="020F0502020204030204" pitchFamily="34" charset="0"/>
                <a:ea typeface="宋体" panose="02010600030101010101" pitchFamily="2" charset="-122"/>
                <a:cs typeface="Times New Roman" panose="02020603050405020304" pitchFamily="18" charset="0"/>
              </a:rPr>
              <a:t>时间与地点</a:t>
            </a:r>
            <a:r>
              <a:rPr lang="en-US" altLang="zh-CN" sz="3000" b="1"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nSpc>
                <a:spcPct val="100000"/>
              </a:lnSpc>
              <a:buNone/>
            </a:pPr>
            <a:r>
              <a:rPr lang="en-US" altLang="zh-CN" sz="3000" b="1" kern="100" dirty="0">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2. </a:t>
            </a:r>
            <a:r>
              <a:rPr lang="zh-CN" altLang="zh-CN" sz="30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校庆活动</a:t>
            </a:r>
            <a:r>
              <a:rPr lang="zh-CN" altLang="zh-CN" sz="30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的过程</a:t>
            </a:r>
            <a:r>
              <a:rPr lang="en-US" altLang="zh-CN" sz="30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nSpc>
                <a:spcPct val="100000"/>
              </a:lnSpc>
              <a:buNone/>
            </a:pPr>
            <a:r>
              <a:rPr lang="en-US" altLang="zh-CN" sz="3000" b="1" kern="100" dirty="0">
                <a:effectLst/>
                <a:highlight>
                  <a:srgbClr val="FFFF00"/>
                </a:highlight>
                <a:latin typeface="宋体" panose="02010600030101010101" pitchFamily="2" charset="-122"/>
                <a:ea typeface="宋体" panose="02010600030101010101" pitchFamily="2" charset="-122"/>
                <a:cs typeface="Times New Roman" panose="02020603050405020304" pitchFamily="18" charset="0"/>
              </a:rPr>
              <a:t>3. </a:t>
            </a:r>
            <a:r>
              <a:rPr lang="zh-CN" altLang="zh-CN" sz="3000" b="1" kern="100" dirty="0">
                <a:effectLst/>
                <a:latin typeface="Calibri" panose="020F0502020204030204" pitchFamily="34" charset="0"/>
                <a:ea typeface="宋体" panose="02010600030101010101" pitchFamily="2" charset="-122"/>
                <a:cs typeface="Times New Roman" panose="02020603050405020304" pitchFamily="18" charset="0"/>
              </a:rPr>
              <a:t>你对于这次校庆活动的</a:t>
            </a:r>
            <a:r>
              <a:rPr lang="zh-CN" altLang="zh-CN" sz="30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印象和评论。</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nSpc>
                <a:spcPct val="100000"/>
              </a:lnSpc>
              <a:buNone/>
            </a:pPr>
            <a:r>
              <a:rPr lang="zh-CN" altLang="zh-CN" sz="3000" b="1" kern="0" spc="25" dirty="0" smtClean="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3000" b="1" kern="0" spc="25" dirty="0" smtClean="0">
                <a:effectLst/>
                <a:latin typeface="Times New Roman" panose="02020603050405020304" pitchFamily="18" charset="0"/>
                <a:ea typeface="宋体" panose="02010600030101010101" pitchFamily="2" charset="-122"/>
                <a:cs typeface="Times New Roman" panose="02020603050405020304" pitchFamily="18" charset="0"/>
              </a:rPr>
              <a:t>: 1</a:t>
            </a:r>
            <a:r>
              <a:rPr lang="zh-CN" altLang="zh-CN" sz="3000" b="1" kern="0" spc="25"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3000" b="1" kern="0" spc="25"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3000" b="1" kern="0" spc="25"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lnSpc>
                <a:spcPct val="100000"/>
              </a:lnSpc>
              <a:buNone/>
            </a:pPr>
            <a:r>
              <a:rPr lang="en-US" altLang="zh-CN" sz="30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b="1" kern="0" spc="25" dirty="0" smtClean="0">
                <a:effectLst/>
                <a:latin typeface="Times New Roman" panose="02020603050405020304" pitchFamily="18" charset="0"/>
                <a:ea typeface="宋体" panose="02010600030101010101" pitchFamily="2" charset="-122"/>
                <a:cs typeface="Times New Roman" panose="02020603050405020304" pitchFamily="18" charset="0"/>
              </a:rPr>
              <a:t>	2</a:t>
            </a:r>
            <a:r>
              <a:rPr lang="zh-CN" altLang="zh-CN" sz="3000" b="1" kern="0" spc="25" dirty="0">
                <a:effectLst/>
                <a:latin typeface="Times New Roman" panose="02020603050405020304" pitchFamily="18" charset="0"/>
                <a:ea typeface="宋体" panose="02010600030101010101" pitchFamily="2" charset="-122"/>
                <a:cs typeface="Times New Roman" panose="02020603050405020304" pitchFamily="18" charset="0"/>
              </a:rPr>
              <a:t>．可适当增加细节，以使行为连贯。</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p:txBody>
          <a:bodyPr>
            <a:normAutofit fontScale="90000"/>
          </a:bodyPr>
          <a:lstStyle/>
          <a:p>
            <a:r>
              <a:rPr lang="en-US" altLang="zh-CN" sz="36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Possible Version 1</a:t>
            </a:r>
            <a:r>
              <a:rPr lang="zh-CN"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u="wavy"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报道校庆活动</a:t>
            </a:r>
            <a:r>
              <a:rPr lang="zh-CN" altLang="zh-CN" sz="36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sz="3600" kern="100" dirty="0">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443038"/>
            <a:ext cx="10058400" cy="4772368"/>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indent="0" algn="ctr" eaLnBrk="0" fontAlgn="base" hangingPunct="0">
              <a:buNone/>
            </a:pPr>
            <a:r>
              <a:rPr lang="en-US" altLang="zh-CN" sz="31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Anniversary of the founding of our school</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l" eaLnBrk="0" fontAlgn="base" hangingPunct="0">
              <a:buNone/>
            </a:pPr>
            <a:r>
              <a:rPr lang="en-US" altLang="zh-CN" sz="3100" b="1" dirty="0" smtClean="0">
                <a:solidFill>
                  <a:srgbClr val="FF0000"/>
                </a:solidFill>
                <a:highlight>
                  <a:srgbClr val="FFFF00"/>
                </a:highlight>
                <a:latin typeface="Times New Roman" panose="02020603050405020304" pitchFamily="18" charset="0"/>
                <a:ea typeface="微软雅黑" panose="020B0503020204020204" charset="-122"/>
                <a:cs typeface="Times New Roman" panose="02020603050405020304" pitchFamily="18" charset="0"/>
              </a:rPr>
              <a:t>      	</a:t>
            </a:r>
            <a:r>
              <a:rPr lang="en-US" altLang="zh-CN" sz="3100" b="1" u="sng" kern="1200" dirty="0" smtClean="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Aiming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to</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celebrate the school 120</a:t>
            </a:r>
            <a:r>
              <a:rPr lang="en-US" altLang="zh-CN" sz="3100" b="1" kern="1200" baseline="300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th</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anniversary</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the Students</a:t>
            </a:r>
            <a:r>
              <a:rPr lang="en-US" altLang="zh-CN" sz="3100" b="1" kern="1200" dirty="0">
                <a:solidFill>
                  <a:srgbClr val="000000"/>
                </a:solidFill>
                <a:effectLst/>
                <a:latin typeface="Arial" panose="020B0604020202020204" pitchFamily="34" charset="0"/>
                <a:ea typeface="微软雅黑" panose="020B0503020204020204" charset="-122"/>
                <a:cs typeface="Times New Roman" panose="02020603050405020304" pitchFamily="18" charset="0"/>
              </a:rPr>
              <a:t>’</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Union held a huge party </a:t>
            </a:r>
            <a:r>
              <a:rPr lang="en-US" altLang="zh-CN" sz="31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in honor of this marvelous day</a:t>
            </a:r>
            <a:r>
              <a:rPr lang="en-US" altLang="zh-CN" sz="3100" b="1"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l" eaLnBrk="0" fontAlgn="base" hangingPunct="0">
              <a:buNone/>
            </a:pPr>
            <a:r>
              <a:rPr lang="en-US" altLang="zh-CN" sz="3100" b="1" kern="1200" dirty="0" smtClean="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Hundreds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of students took an active part in it, various programs </a:t>
            </a:r>
            <a:r>
              <a:rPr lang="en-US" altLang="zh-CN" sz="31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were displayed</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by students and teachers. Their impressive behavior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won thunderous claps from the audiences</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while they were singing and dancing on the stages.</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l" eaLnBrk="0" fontAlgn="base" hangingPunct="0">
              <a:buNone/>
            </a:pPr>
            <a:r>
              <a:rPr lang="en-US" altLang="zh-CN" sz="3100" b="1" kern="1200" dirty="0" smtClean="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The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activity was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 great success</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Not only did we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enrich our campus life</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but also it allowed us to make more friends,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creating an atmosphere</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where we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cultivated our sense</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of loving our school. </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l" eaLnBrk="0" fontAlgn="base" hangingPunct="0">
              <a:buNone/>
            </a:pPr>
            <a:r>
              <a:rPr lang="en-US" altLang="zh-CN" sz="3100" b="1" kern="1200" dirty="0" smtClean="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Both </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of participants and organizers hoped that </a:t>
            </a:r>
            <a:r>
              <a:rPr lang="en-US" altLang="zh-CN" sz="3100" b="1" u="sng"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such </a:t>
            </a:r>
            <a:r>
              <a:rPr lang="en-US" altLang="zh-CN" sz="31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meaningful and colorful activities</a:t>
            </a:r>
            <a:r>
              <a:rPr lang="en-US" altLang="zh-CN" sz="31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1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would be held</a:t>
            </a:r>
            <a:r>
              <a:rPr lang="en-US" altLang="zh-CN" sz="31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in the future.</a:t>
            </a:r>
            <a:endParaRPr lang="zh-CN" altLang="zh-CN" sz="31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p:txBody>
          <a:bodyPr>
            <a:normAutofit fontScale="90000"/>
          </a:bodyPr>
          <a:lstStyle/>
          <a:p>
            <a:r>
              <a:rPr lang="en-US" altLang="zh-CN" sz="36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Possible Version 2</a:t>
            </a:r>
            <a:r>
              <a:rPr lang="zh-CN"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u="wavy"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报道校庆活动</a:t>
            </a:r>
            <a:r>
              <a:rPr lang="zh-CN" altLang="zh-CN" sz="36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sz="3600" kern="100" dirty="0">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535905"/>
            <a:ext cx="10058400" cy="4614863"/>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marL="0" indent="0" algn="ctr">
              <a:buNone/>
            </a:pP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120</a:t>
            </a:r>
            <a:r>
              <a:rPr lang="en-US" altLang="zh-CN" sz="8000" b="1" kern="1200" baseline="300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th</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Anniversary of our school</a:t>
            </a:r>
            <a:endParaRPr lang="zh-CN" altLang="zh-CN" sz="8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l" eaLnBrk="0" fontAlgn="base" hangingPunct="0">
              <a:buNone/>
            </a:pPr>
            <a:r>
              <a:rPr lang="en-US" altLang="zh-CN" sz="8000" b="1" kern="1200" dirty="0" smtClean="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Yesterday</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bright and warm, we welcomed </a:t>
            </a:r>
            <a:r>
              <a:rPr lang="en-US" altLang="zh-CN" sz="8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the long-awaited school’s 120th anniversary celebration</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8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Launched by</a:t>
            </a:r>
            <a:r>
              <a:rPr lang="en-US" altLang="zh-CN" sz="8000" b="1" u="sng"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the Students</a:t>
            </a:r>
            <a:r>
              <a:rPr lang="en-US" altLang="zh-CN" sz="8000" b="1" kern="1200" dirty="0">
                <a:solidFill>
                  <a:srgbClr val="000000"/>
                </a:solidFill>
                <a:effectLst/>
                <a:latin typeface="Arial" panose="020B0604020202020204" pitchFamily="34" charset="0"/>
                <a:ea typeface="微软雅黑" panose="020B0503020204020204" charset="-122"/>
                <a:cs typeface="Times New Roman" panose="02020603050405020304" pitchFamily="18" charset="0"/>
              </a:rPr>
              <a:t>’</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Union, the ceremony was held in the school gym, </a:t>
            </a:r>
            <a:r>
              <a:rPr lang="en-US" altLang="zh-CN" sz="8000" b="1" u="sng" kern="1200" dirty="0">
                <a:solidFill>
                  <a:srgbClr val="0070C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decorated by the colorful ribbons</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During the celebration, beautiful songs sung by Top Ten Singers </a:t>
            </a:r>
            <a:r>
              <a:rPr lang="en-US" altLang="zh-CN" sz="8000" b="1" u="sng" kern="1200" dirty="0">
                <a:solidFill>
                  <a:srgbClr val="00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cultivated our tastes</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What</a:t>
            </a:r>
            <a:r>
              <a:rPr lang="en-US" altLang="zh-CN" sz="8000" b="1" kern="1200" dirty="0">
                <a:solidFill>
                  <a:srgbClr val="000000"/>
                </a:solidFill>
                <a:effectLst/>
                <a:latin typeface="Arial" panose="020B0604020202020204" pitchFamily="34" charset="0"/>
                <a:ea typeface="微软雅黑" panose="020B0503020204020204" charset="-122"/>
                <a:cs typeface="Times New Roman" panose="02020603050405020304" pitchFamily="18" charset="0"/>
              </a:rPr>
              <a:t>’</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s more, drama </a:t>
            </a:r>
            <a:r>
              <a:rPr lang="en-US" altLang="zh-CN" sz="8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brought by</a:t>
            </a:r>
            <a:r>
              <a:rPr lang="en-US" altLang="zh-CN" sz="8000" b="1" u="sng"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class 8 let us </a:t>
            </a:r>
            <a:r>
              <a:rPr lang="en-US" altLang="zh-CN" sz="8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burst out laughing</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over and over again. Some students even </a:t>
            </a:r>
            <a:r>
              <a:rPr lang="en-US" altLang="zh-CN" sz="8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struggled to respond to</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the questions in the contest on the history of our school.</a:t>
            </a:r>
            <a:endParaRPr lang="zh-CN" altLang="zh-CN" sz="8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l" eaLnBrk="0" fontAlgn="base" hangingPunct="0">
              <a:buNone/>
            </a:pPr>
            <a:r>
              <a:rPr lang="en-US" altLang="zh-CN" sz="8000" b="1" kern="1200" dirty="0" smtClean="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	</a:t>
            </a:r>
            <a:r>
              <a:rPr lang="en-US" altLang="zh-CN" sz="8000" b="1" u="sng" kern="1200" dirty="0" smtClean="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So </a:t>
            </a:r>
            <a:r>
              <a:rPr lang="en-US" altLang="zh-CN" sz="8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successful and meaningful was the celebration</a:t>
            </a:r>
            <a:r>
              <a:rPr lang="en-US" altLang="zh-CN" sz="8000" b="1" u="sng"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8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that everyone enjoyed themselves greatly.</a:t>
            </a:r>
            <a:endParaRPr lang="zh-CN" altLang="zh-CN" sz="8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徽标特写&#10;&#10;说明自动生成"/>
          <p:cNvPicPr>
            <a:picLocks noChangeAspect="1"/>
          </p:cNvPicPr>
          <p:nvPr>
            <p:custDataLst>
              <p:tags r:id="rId1"/>
            </p:custDataLst>
          </p:nvPr>
        </p:nvPicPr>
        <p:blipFill rotWithShape="1">
          <a:blip r:embed="rId2" cstate="print">
            <a:clrChange>
              <a:clrFrom>
                <a:srgbClr val="F2EB55">
                  <a:alpha val="100000"/>
                </a:srgbClr>
              </a:clrFrom>
              <a:clrTo>
                <a:srgbClr val="F2EB55">
                  <a:alpha val="100000"/>
                  <a:alpha val="0"/>
                </a:srgbClr>
              </a:clrTo>
            </a:clrChange>
            <a:extLst>
              <a:ext uri="{28A0092B-C50C-407E-A947-70E740481C1C}">
                <a14:useLocalDpi xmlns:a14="http://schemas.microsoft.com/office/drawing/2010/main" val="0"/>
              </a:ext>
            </a:extLst>
          </a:blip>
          <a:srcRect r="-1"/>
          <a:stretch>
            <a:fillRect/>
          </a:stretch>
        </p:blipFill>
        <p:spPr>
          <a:xfrm>
            <a:off x="308610" y="349250"/>
            <a:ext cx="11574145" cy="6221095"/>
          </a:xfrm>
          <a:prstGeom prst="rect">
            <a:avLst/>
          </a:prstGeom>
        </p:spPr>
      </p:pic>
      <p:sp>
        <p:nvSpPr>
          <p:cNvPr id="2" name="标题 1"/>
          <p:cNvSpPr>
            <a:spLocks noGrp="1"/>
          </p:cNvSpPr>
          <p:nvPr>
            <p:ph type="title"/>
          </p:nvPr>
        </p:nvSpPr>
        <p:spPr>
          <a:solidFill>
            <a:schemeClr val="bg2">
              <a:lumMod val="90000"/>
            </a:schemeClr>
          </a:solidFill>
        </p:spPr>
        <p:txBody>
          <a:bodyPr>
            <a:normAutofit/>
          </a:bodyPr>
          <a:lstStyle/>
          <a:p>
            <a:r>
              <a:rPr lang="zh-CN" altLang="zh-CN" b="1"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教学目标：</a:t>
            </a:r>
            <a:r>
              <a:rPr lang="zh-CN" altLang="zh-CN" b="1" kern="100" dirty="0">
                <a:ln w="22225">
                  <a:solidFill>
                    <a:schemeClr val="accent2"/>
                  </a:solidFill>
                  <a:prstDash val="solid"/>
                </a:ln>
                <a:solidFill>
                  <a:schemeClr val="accent2">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CN" b="1" u="sng" kern="100" dirty="0">
                <a:ln w="22225">
                  <a:solidFill>
                    <a:schemeClr val="accent2"/>
                  </a:solidFill>
                  <a:prstDash val="solid"/>
                </a:ln>
                <a:solidFill>
                  <a:schemeClr val="accent2">
                    <a:lumMod val="40000"/>
                    <a:lumOff val="60000"/>
                  </a:schemeClr>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Teaching Goals</a:t>
            </a:r>
            <a:endParaRPr lang="zh-CN" altLang="en-US" b="1" dirty="0">
              <a:ln w="22225">
                <a:solidFill>
                  <a:schemeClr val="accent2"/>
                </a:solidFill>
                <a:prstDash val="solid"/>
              </a:ln>
              <a:solidFill>
                <a:schemeClr val="accent2">
                  <a:lumMod val="40000"/>
                  <a:lumOff val="60000"/>
                </a:schemeClr>
              </a:solidFill>
            </a:endParaRPr>
          </a:p>
        </p:txBody>
      </p:sp>
      <p:sp>
        <p:nvSpPr>
          <p:cNvPr id="3" name="内容占位符 2"/>
          <p:cNvSpPr>
            <a:spLocks noGrp="1"/>
          </p:cNvSpPr>
          <p:nvPr>
            <p:ph idx="1"/>
          </p:nvPr>
        </p:nvSpPr>
        <p:spPr>
          <a:solidFill>
            <a:schemeClr val="bg2">
              <a:lumMod val="90000"/>
            </a:schemeClr>
          </a:solidFill>
          <a:ln>
            <a:noFill/>
          </a:ln>
        </p:spPr>
        <p:style>
          <a:lnRef idx="1">
            <a:schemeClr val="accent6"/>
          </a:lnRef>
          <a:fillRef idx="2">
            <a:schemeClr val="accent6"/>
          </a:fillRef>
          <a:effectRef idx="1">
            <a:schemeClr val="accent6"/>
          </a:effectRef>
          <a:fontRef idx="minor">
            <a:schemeClr val="dk1"/>
          </a:fontRef>
        </p:style>
        <p:txBody>
          <a:bodyPr/>
          <a:lstStyle/>
          <a:p>
            <a:pPr marL="342900" lvl="0" indent="-342900" algn="just">
              <a:buClr>
                <a:srgbClr val="FF0000"/>
              </a:buClr>
              <a:buFont typeface="Wingdings" panose="05000000000000000000" pitchFamily="2" charset="2"/>
              <a:buChar char=""/>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After Teaching this lesson, you will</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Learn the accuracy of </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news reports</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Pay attention to the </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timelines</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of news reports;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Pay attention to the </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truthfulness</a:t>
            </a:r>
            <a:r>
              <a:rPr lang="en-US" altLang="zh-CN" sz="32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of news reports;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now </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what</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good news report </a:t>
            </a:r>
            <a:r>
              <a:rPr lang="en-US" altLang="zh-CN" sz="32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is like</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p:txBody>
          <a:bodyPr>
            <a:normAutofit fontScale="90000"/>
          </a:bodyPr>
          <a:lstStyle/>
          <a:p>
            <a:r>
              <a:rPr lang="en-US"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Possible Version 3</a:t>
            </a:r>
            <a:r>
              <a:rPr lang="zh-CN"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u="wavy"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报道校庆活动</a:t>
            </a:r>
            <a:r>
              <a:rPr lang="zh-CN" altLang="zh-CN" sz="36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sz="3600" kern="100" dirty="0">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493044"/>
            <a:ext cx="10058400" cy="4722362"/>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indent="0" algn="l" eaLnBrk="0" fontAlgn="base" hangingPunct="0">
              <a:buNone/>
            </a:pPr>
            <a:r>
              <a:rPr lang="en-US" altLang="zh-CN" sz="4600" b="1" kern="1200" dirty="0" smtClean="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Last </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Friday </a:t>
            </a:r>
            <a:r>
              <a:rPr lang="en-US" altLang="zh-CN" sz="46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came the 120th anniversary</a:t>
            </a:r>
            <a:r>
              <a:rPr lang="en-US" altLang="zh-CN" sz="4600" b="1" u="sng"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4600" b="1" u="sng"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of our school</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which is widely admired for its excellent teaching. The campus </a:t>
            </a:r>
            <a:r>
              <a:rPr lang="en-US" altLang="zh-CN" sz="4600" b="1" u="sng" kern="1200" dirty="0">
                <a:solidFill>
                  <a:srgbClr val="00B05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was decorated with</a:t>
            </a:r>
            <a:r>
              <a:rPr lang="en-US" altLang="zh-CN" sz="4600" b="1" u="sng" kern="1200" dirty="0">
                <a:solidFill>
                  <a:srgbClr val="00B05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some flowers and slogans </a:t>
            </a:r>
            <a:r>
              <a:rPr lang="en-US" altLang="zh-CN" sz="46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collected from</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some creative teachers and students. </a:t>
            </a:r>
            <a:r>
              <a:rPr lang="en-US" altLang="zh-CN" sz="46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Various kinds of activities</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were held one after another, including reading the poetry written for our mother school. </a:t>
            </a:r>
            <a:r>
              <a:rPr lang="en-US" altLang="zh-CN" sz="46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In addition</a:t>
            </a:r>
            <a:r>
              <a:rPr lang="en-US" altLang="zh-CN" sz="4600" b="1"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some </a:t>
            </a:r>
            <a:r>
              <a:rPr lang="en-US" altLang="zh-CN" sz="46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distinguished schoolmates</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were invited to </a:t>
            </a:r>
            <a:r>
              <a:rPr lang="en-US" altLang="zh-CN" sz="46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give lectures</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to us students, making us know how they </a:t>
            </a:r>
            <a:r>
              <a:rPr lang="en-US" altLang="zh-CN" sz="46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struggled for their dreams</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It was </a:t>
            </a:r>
            <a:r>
              <a:rPr lang="en-US" altLang="zh-CN" sz="46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such a great honor to witness this grand celebration</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everyone seemed to be active and inspired, leaving us </a:t>
            </a:r>
            <a:r>
              <a:rPr lang="en-US" altLang="zh-CN" sz="46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a profound impression</a:t>
            </a:r>
            <a:r>
              <a:rPr lang="en-US" altLang="zh-CN" sz="46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t>
            </a:r>
            <a:endParaRPr lang="zh-CN" altLang="zh-CN" sz="46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徽标特写&#10;&#10;说明自动生成"/>
          <p:cNvPicPr>
            <a:picLocks noChangeAspect="1"/>
          </p:cNvPicPr>
          <p:nvPr/>
        </p:nvPicPr>
        <p:blipFill rotWithShape="1">
          <a:blip r:embed="rId1" cstate="print">
            <a:extLst>
              <a:ext uri="{28A0092B-C50C-407E-A947-70E740481C1C}">
                <a14:useLocalDpi xmlns:a14="http://schemas.microsoft.com/office/drawing/2010/main" val="0"/>
              </a:ext>
            </a:extLst>
          </a:blip>
          <a:srcRect r="-1"/>
          <a:stretch>
            <a:fillRect/>
          </a:stretch>
        </p:blipFill>
        <p:spPr>
          <a:xfrm>
            <a:off x="8329613" y="4685407"/>
            <a:ext cx="3862387" cy="2172593"/>
          </a:xfrm>
          <a:prstGeom prst="rect">
            <a:avLst/>
          </a:prstGeom>
        </p:spPr>
      </p:pic>
      <p:sp>
        <p:nvSpPr>
          <p:cNvPr id="2" name="标题 1"/>
          <p:cNvSpPr>
            <a:spLocks noGrp="1"/>
          </p:cNvSpPr>
          <p:nvPr>
            <p:ph type="title"/>
          </p:nvPr>
        </p:nvSpPr>
        <p:spPr/>
        <p:txBody>
          <a:bodyPr>
            <a:normAutofit fontScale="90000"/>
          </a:bodyPr>
          <a:lstStyle/>
          <a:p>
            <a:r>
              <a:rPr lang="en-US"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Possible Version 4</a:t>
            </a:r>
            <a:r>
              <a:rPr lang="zh-CN" altLang="zh-CN" sz="3600" b="1" u="sng"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新闻报道</a:t>
            </a:r>
            <a:r>
              <a:rPr lang="en-US"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36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u="wavy"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报道校庆活动</a:t>
            </a:r>
            <a:r>
              <a:rPr lang="zh-CN" altLang="zh-CN" sz="3600" b="1" kern="1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kern="100" dirty="0">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
        <p:nvSpPr>
          <p:cNvPr id="7" name="内容占位符 6"/>
          <p:cNvSpPr>
            <a:spLocks noGrp="1"/>
          </p:cNvSpPr>
          <p:nvPr>
            <p:ph idx="1"/>
          </p:nvPr>
        </p:nvSpPr>
        <p:spPr>
          <a:xfrm>
            <a:off x="1066800" y="1485900"/>
            <a:ext cx="10058400" cy="4729506"/>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indent="0" algn="l" eaLnBrk="0" fontAlgn="base" hangingPunct="0">
              <a:buNone/>
            </a:pPr>
            <a:r>
              <a:rPr lang="en-US" altLang="zh-CN" sz="3000" b="1" kern="1200" dirty="0" smtClean="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grand ceremony </a:t>
            </a:r>
            <a:r>
              <a:rPr lang="en-US" altLang="zh-CN" sz="30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was held in</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our school in order to </a:t>
            </a:r>
            <a:r>
              <a:rPr lang="en-US" altLang="zh-CN" sz="3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celebrate</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the 120</a:t>
            </a:r>
            <a:r>
              <a:rPr lang="en-US" altLang="zh-CN" sz="3000" b="1" kern="1200" baseline="300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th</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anniversary, the activity fell on last Friday in the gym. We watched the video which was made and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screened by students</a:t>
            </a:r>
            <a:r>
              <a:rPr lang="en-US" altLang="zh-CN" sz="30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with creativity, introducing our school. Many students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put on wonderful performances</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showing the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promising future</a:t>
            </a:r>
            <a:r>
              <a:rPr lang="en-US" altLang="zh-CN" sz="30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and the grand history of our school. The entire hall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was filled with enjoyable atmosphere.</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l" eaLnBrk="0" fontAlgn="base" hangingPunct="0">
              <a:buNone/>
            </a:pPr>
            <a:r>
              <a:rPr lang="en-US" altLang="zh-CN" sz="3000" b="1" kern="1200" dirty="0" smtClean="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The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activity </a:t>
            </a:r>
            <a:r>
              <a:rPr lang="en-US" altLang="zh-CN" sz="30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provided the students</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with a platform</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u="sng" kern="1200" dirty="0">
                <a:solidFill>
                  <a:srgbClr val="FF000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where they had a better understanding of</a:t>
            </a:r>
            <a:r>
              <a:rPr lang="en-US" altLang="zh-CN" sz="3000" b="1" kern="1200" dirty="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the school development and </a:t>
            </a:r>
            <a:r>
              <a:rPr lang="en-US" altLang="zh-CN" sz="3000" b="1" u="sng" kern="1200" dirty="0">
                <a:solidFill>
                  <a:srgbClr val="00B0F0"/>
                </a:solidFill>
                <a:effectLst/>
                <a:highlight>
                  <a:srgbClr val="FFFF00"/>
                </a:highlight>
                <a:latin typeface="Times New Roman" panose="02020603050405020304" pitchFamily="18" charset="0"/>
                <a:ea typeface="微软雅黑" panose="020B0503020204020204" charset="-122"/>
                <a:cs typeface="Times New Roman" panose="02020603050405020304" pitchFamily="18" charset="0"/>
              </a:rPr>
              <a:t>squeezed some relaxing time</a:t>
            </a:r>
            <a:r>
              <a:rPr lang="en-US" altLang="zh-CN" sz="3000" b="1" u="sng" kern="1200" dirty="0">
                <a:solidFill>
                  <a:srgbClr val="00B0F0"/>
                </a:solidFill>
                <a:effectLst/>
                <a:latin typeface="Times New Roman" panose="02020603050405020304" pitchFamily="18" charset="0"/>
                <a:ea typeface="微软雅黑" panose="020B0503020204020204" charset="-122"/>
                <a:cs typeface="Times New Roman" panose="02020603050405020304" pitchFamily="18" charset="0"/>
              </a:rPr>
              <a:t> </a:t>
            </a:r>
            <a:r>
              <a:rPr lang="en-US" altLang="zh-CN" sz="3000" b="1" kern="1200" dirty="0">
                <a:solidFill>
                  <a:srgbClr val="000000"/>
                </a:solidFill>
                <a:effectLst/>
                <a:latin typeface="Times New Roman" panose="02020603050405020304" pitchFamily="18" charset="0"/>
                <a:ea typeface="微软雅黑" panose="020B0503020204020204" charset="-122"/>
                <a:cs typeface="Times New Roman" panose="02020603050405020304" pitchFamily="18" charset="0"/>
              </a:rPr>
              <a:t>from the heavy pressure of study.</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徽标特写&#10;&#10;说明自动生成"/>
          <p:cNvPicPr>
            <a:picLocks noChangeAspect="1"/>
          </p:cNvPicPr>
          <p:nvPr/>
        </p:nvPicPr>
        <p:blipFill rotWithShape="1">
          <a:blip r:embed="rId1">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r="-1"/>
          <a:stretch>
            <a:fillRect/>
          </a:stretch>
        </p:blipFill>
        <p:spPr>
          <a:xfrm>
            <a:off x="-62197" y="0"/>
            <a:ext cx="12191979" cy="6857990"/>
          </a:xfrm>
          <a:prstGeom prst="rect">
            <a:avLst/>
          </a:prstGeom>
        </p:spPr>
      </p:pic>
      <p:sp>
        <p:nvSpPr>
          <p:cNvPr id="3" name="副标题 2"/>
          <p:cNvSpPr>
            <a:spLocks noGrp="1"/>
          </p:cNvSpPr>
          <p:nvPr>
            <p:ph type="subTitle" idx="1"/>
          </p:nvPr>
        </p:nvSpPr>
        <p:spPr>
          <a:xfrm>
            <a:off x="6033793" y="3995988"/>
            <a:ext cx="4775075" cy="559656"/>
          </a:xfrm>
        </p:spPr>
        <p:txBody>
          <a:bodyPr rtlCol="0">
            <a:normAutofit fontScale="92500" lnSpcReduction="10000"/>
          </a:bodyPr>
          <a:lstStyle/>
          <a:p>
            <a:pPr rtl="0">
              <a:spcAft>
                <a:spcPts val="600"/>
              </a:spcAft>
            </a:pPr>
            <a:r>
              <a:rPr lang="zh-CN" altLang="en-US" sz="3200" b="1" dirty="0">
                <a:solidFill>
                  <a:schemeClr val="tx1"/>
                </a:solidFill>
                <a:effectLst>
                  <a:outerShdw blurRad="38100" dist="38100" dir="2700000" algn="tl">
                    <a:srgbClr val="000000">
                      <a:alpha val="43137"/>
                    </a:srgbClr>
                  </a:outerShdw>
                </a:effectLst>
              </a:rPr>
              <a:t>制作人   许丽君</a:t>
            </a:r>
            <a:endParaRPr lang="zh-CN" sz="3200" b="1" dirty="0">
              <a:solidFill>
                <a:schemeClr val="tx1"/>
              </a:solidFill>
              <a:effectLst>
                <a:outerShdw blurRad="38100" dist="38100" dir="2700000" algn="tl">
                  <a:srgbClr val="000000">
                    <a:alpha val="43137"/>
                  </a:srgbClr>
                </a:outerShdw>
              </a:effectLst>
            </a:endParaRPr>
          </a:p>
        </p:txBody>
      </p:sp>
      <p:sp>
        <p:nvSpPr>
          <p:cNvPr id="13" name="标题 12"/>
          <p:cNvSpPr>
            <a:spLocks noGrp="1"/>
          </p:cNvSpPr>
          <p:nvPr>
            <p:ph type="ctrTitle"/>
          </p:nvPr>
        </p:nvSpPr>
        <p:spPr/>
        <p:txBody>
          <a:bodyPr/>
          <a:lstStyle/>
          <a:p>
            <a:r>
              <a:rPr lang="en-US" altLang="zh-CN"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Thanks</a:t>
            </a:r>
            <a:endParaRPr lang="zh-CN" altLang="en-US"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徽标特写&#10;&#10;说明自动生成"/>
          <p:cNvPicPr>
            <a:picLocks noChangeAspect="1"/>
          </p:cNvPicPr>
          <p:nvPr>
            <p:custDataLst>
              <p:tags r:id="rId1"/>
            </p:custDataLst>
          </p:nvPr>
        </p:nvPicPr>
        <p:blipFill rotWithShape="1">
          <a:blip r:embed="rId2" cstate="print">
            <a:clrChange>
              <a:clrFrom>
                <a:srgbClr val="F2EB55">
                  <a:alpha val="100000"/>
                </a:srgbClr>
              </a:clrFrom>
              <a:clrTo>
                <a:srgbClr val="F2EB55">
                  <a:alpha val="100000"/>
                  <a:alpha val="0"/>
                </a:srgbClr>
              </a:clrTo>
            </a:clrChange>
            <a:extLst>
              <a:ext uri="{28A0092B-C50C-407E-A947-70E740481C1C}">
                <a14:useLocalDpi xmlns:a14="http://schemas.microsoft.com/office/drawing/2010/main" val="0"/>
              </a:ext>
            </a:extLst>
          </a:blip>
          <a:srcRect r="-1"/>
          <a:stretch>
            <a:fillRect/>
          </a:stretch>
        </p:blipFill>
        <p:spPr>
          <a:xfrm>
            <a:off x="373380" y="349250"/>
            <a:ext cx="11445240" cy="6155690"/>
          </a:xfrm>
          <a:prstGeom prst="rect">
            <a:avLst/>
          </a:prstGeom>
        </p:spPr>
      </p:pic>
      <p:sp>
        <p:nvSpPr>
          <p:cNvPr id="2" name="标题 1"/>
          <p:cNvSpPr>
            <a:spLocks noGrp="1"/>
          </p:cNvSpPr>
          <p:nvPr>
            <p:ph type="title"/>
          </p:nvPr>
        </p:nvSpPr>
        <p:spPr>
          <a:xfrm>
            <a:off x="372745" y="535305"/>
            <a:ext cx="11446510" cy="1371600"/>
          </a:xfrm>
          <a:solidFill>
            <a:schemeClr val="bg2">
              <a:lumMod val="90000"/>
            </a:schemeClr>
          </a:solidFill>
        </p:spPr>
        <p:txBody>
          <a:bodyPr/>
          <a:lstStyle/>
          <a:p>
            <a:r>
              <a:rPr lang="en-US" altLang="zh-CN" sz="4000" b="1" kern="100" dirty="0">
                <a:ln w="22225">
                  <a:solidFill>
                    <a:schemeClr val="accent2"/>
                  </a:solidFill>
                  <a:prstDash val="solid"/>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4000" b="1" kern="100" dirty="0">
                <a:ln w="22225">
                  <a:solidFill>
                    <a:schemeClr val="accent2"/>
                  </a:solidFill>
                  <a:prstDash val="solid"/>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Lead in</a:t>
            </a:r>
            <a:r>
              <a:rPr lang="en-US" altLang="zh-CN" sz="4000" b="1" kern="100" dirty="0">
                <a:ln w="22225">
                  <a:solidFill>
                    <a:schemeClr val="accent2"/>
                  </a:solidFill>
                  <a:prstDash val="solid"/>
                </a:ln>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dirty="0">
              <a:solidFill>
                <a:srgbClr val="FF0000"/>
              </a:solidFill>
            </a:endParaRPr>
          </a:p>
        </p:txBody>
      </p:sp>
      <p:sp>
        <p:nvSpPr>
          <p:cNvPr id="3" name="内容占位符 2"/>
          <p:cNvSpPr>
            <a:spLocks noGrp="1"/>
          </p:cNvSpPr>
          <p:nvPr>
            <p:ph idx="1"/>
          </p:nvPr>
        </p:nvSpPr>
        <p:spPr>
          <a:xfrm>
            <a:off x="372745" y="2185670"/>
            <a:ext cx="11445875" cy="2551430"/>
          </a:xfrm>
          <a:solidFill>
            <a:schemeClr val="bg2">
              <a:lumMod val="90000"/>
            </a:schemeClr>
          </a:solidFill>
          <a:ln>
            <a:noFill/>
          </a:ln>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buNone/>
            </a:pPr>
            <a:r>
              <a:rPr lang="en-US" altLang="zh-CN" sz="3400" b="1" kern="100" dirty="0">
                <a:solidFill>
                  <a:srgbClr val="FF0000"/>
                </a:solidFill>
                <a:effectLst/>
                <a:highlight>
                  <a:srgbClr val="D3D3D3"/>
                </a:highlight>
                <a:latin typeface="Calibri" panose="020F0502020204030204" pitchFamily="34" charset="0"/>
                <a:ea typeface="宋体" panose="02010600030101010101" pitchFamily="2" charset="-122"/>
                <a:cs typeface="Times New Roman" panose="02020603050405020304" pitchFamily="18" charset="0"/>
                <a:sym typeface="Wingdings" panose="05000000000000000000" pitchFamily="2" charset="2"/>
              </a:rPr>
              <a:t></a:t>
            </a:r>
            <a:r>
              <a:rPr lang="zh-CN" altLang="zh-CN" sz="3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新闻报道的概念</a:t>
            </a:r>
            <a:r>
              <a:rPr lang="zh-CN" altLang="zh-CN" sz="3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3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Concept of News Reports</a:t>
            </a:r>
            <a:endParaRPr lang="zh-CN" altLang="zh-CN" sz="3400" kern="100" dirty="0">
              <a:effectLst/>
              <a:latin typeface="Calibri" panose="020F0502020204030204" pitchFamily="34" charset="0"/>
              <a:ea typeface="宋体" panose="02010600030101010101" pitchFamily="2" charset="-122"/>
              <a:cs typeface="Times New Roman" panose="02020603050405020304" pitchFamily="18" charset="0"/>
            </a:endParaRPr>
          </a:p>
          <a:p>
            <a:pPr marL="90170" indent="0" algn="just">
              <a:buNone/>
            </a:pPr>
            <a:r>
              <a:rPr lang="zh-CN" altLang="zh-CN" sz="3400" b="1" u="sng" kern="100" dirty="0" smtClean="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a:t>
            </a:r>
            <a:r>
              <a:rPr lang="zh-CN" altLang="zh-CN" sz="3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是新近发生的事实的报道，是一种客观存在的事实。在时间上是新近发生的，在内容上是新鲜的，在价值上是大家关心</a:t>
            </a:r>
            <a:r>
              <a:rPr lang="zh-CN" altLang="zh-CN" sz="3400" b="1" u="sng" kern="100" dirty="0" smtClean="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的和</a:t>
            </a:r>
            <a:r>
              <a:rPr lang="zh-CN" altLang="zh-CN" sz="3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需要的。</a:t>
            </a:r>
            <a:endParaRPr lang="zh-CN" altLang="zh-CN" sz="3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3400"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69315" y="1504250"/>
            <a:ext cx="10058400" cy="3849624"/>
          </a:xfrm>
          <a:noFill/>
          <a:ln>
            <a:noFill/>
          </a:ln>
          <a:extLst>
            <a:ext uri="{909E8E84-426E-40DD-AFC4-6F175D3DCCD1}">
              <a14:hiddenFill xmlns:a14="http://schemas.microsoft.com/office/drawing/2010/main">
                <a:gradFill rotWithShape="1">
                  <a:gsLst>
                    <a:gs pos="0">
                      <a:schemeClr val="accent2">
                        <a:tint val="60000"/>
                        <a:satMod val="105000"/>
                        <a:lumMod val="105000"/>
                      </a:schemeClr>
                    </a:gs>
                    <a:gs pos="100000">
                      <a:schemeClr val="accent2">
                        <a:tint val="65000"/>
                        <a:satMod val="100000"/>
                        <a:lumMod val="100000"/>
                      </a:schemeClr>
                    </a:gs>
                    <a:gs pos="100000">
                      <a:schemeClr val="accent2">
                        <a:tint val="70000"/>
                        <a:satMod val="100000"/>
                        <a:lumMod val="100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a:lstStyle/>
          <a:p>
            <a:pPr algn="just"/>
            <a:r>
              <a:rPr lang="en-US" altLang="zh-CN" sz="36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3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明确</a:t>
            </a:r>
            <a:r>
              <a:rPr lang="zh-CN"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新闻报道六要素</a:t>
            </a:r>
            <a:r>
              <a:rPr lang="zh-CN" altLang="zh-CN" sz="36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Six elements of news reports</a:t>
            </a:r>
            <a:r>
              <a:rPr lang="zh-CN"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：包括：</a:t>
            </a:r>
            <a:r>
              <a:rPr lang="en-US"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五个</a:t>
            </a:r>
            <a:r>
              <a:rPr lang="en-US" altLang="zh-CN" sz="3600" b="1" u="sng" kern="100" dirty="0" err="1">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a:t>
            </a:r>
            <a:r>
              <a:rPr lang="en-US" altLang="zh-CN" sz="3600" b="1" kern="100" dirty="0" err="1">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u="sng" kern="100" dirty="0" err="1">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who</a:t>
            </a:r>
            <a:r>
              <a:rPr lang="en-US"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what, when, where, why</a:t>
            </a:r>
            <a:r>
              <a:rPr lang="en-US"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一个</a:t>
            </a:r>
            <a:r>
              <a:rPr lang="en-US"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H”</a:t>
            </a:r>
            <a:r>
              <a:rPr lang="zh-CN"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How</a:t>
            </a:r>
            <a:r>
              <a:rPr lang="zh-CN"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，即：</a:t>
            </a:r>
            <a:r>
              <a:rPr lang="zh-CN"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时间</a:t>
            </a:r>
            <a:r>
              <a:rPr lang="zh-CN"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地点、人物、事件的起因、经过、结果</a:t>
            </a:r>
            <a:r>
              <a:rPr lang="zh-CN" altLang="zh-CN" sz="36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0005" y="524260"/>
            <a:ext cx="11209468" cy="1371600"/>
          </a:xfrm>
        </p:spPr>
        <p:txBody>
          <a:bodyPr>
            <a:normAutofit/>
          </a:bodyPr>
          <a:lstStyle/>
          <a:p>
            <a:r>
              <a:rPr lang="zh-CN" altLang="zh-CN" sz="38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8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新闻报道的分类</a:t>
            </a:r>
            <a:r>
              <a:rPr lang="zh-CN" altLang="zh-CN" sz="38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3800" b="1" u="sng" kern="100" dirty="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Classification of News </a:t>
            </a:r>
            <a:r>
              <a:rPr lang="en-US" altLang="zh-CN" sz="3800" b="1" u="sng" kern="100" dirty="0" smtClean="0">
                <a:ln w="22225">
                  <a:solidFill>
                    <a:schemeClr val="accent2"/>
                  </a:solidFill>
                  <a:prstDash val="solid"/>
                </a:ln>
                <a:solidFill>
                  <a:schemeClr val="accent2">
                    <a:lumMod val="40000"/>
                    <a:lumOff val="60000"/>
                  </a:schemeClr>
                </a:solidFill>
                <a:latin typeface="Times New Roman" panose="02020603050405020304" pitchFamily="18" charset="0"/>
                <a:ea typeface="宋体" panose="02010600030101010101" pitchFamily="2" charset="-122"/>
                <a:cs typeface="Times New Roman" panose="02020603050405020304" pitchFamily="18" charset="0"/>
              </a:rPr>
              <a:t>Reports</a:t>
            </a:r>
            <a:endParaRPr lang="zh-CN" altLang="en-US" sz="3800" dirty="0"/>
          </a:p>
        </p:txBody>
      </p:sp>
      <p:sp>
        <p:nvSpPr>
          <p:cNvPr id="3" name="内容占位符 2"/>
          <p:cNvSpPr>
            <a:spLocks noGrp="1"/>
          </p:cNvSpPr>
          <p:nvPr>
            <p:ph idx="1"/>
          </p:nvPr>
        </p:nvSpPr>
        <p:spPr>
          <a:xfrm>
            <a:off x="1045285" y="1748117"/>
            <a:ext cx="10058400" cy="4265408"/>
          </a:xfrm>
          <a:noFill/>
          <a:ln>
            <a:noFill/>
          </a:ln>
          <a:extLst>
            <a:ext uri="{909E8E84-426E-40DD-AFC4-6F175D3DCCD1}">
              <a14:hiddenFill xmlns:a14="http://schemas.microsoft.com/office/drawing/2010/main">
                <a:gradFill rotWithShape="1">
                  <a:gsLst>
                    <a:gs pos="0">
                      <a:schemeClr val="accent4">
                        <a:tint val="60000"/>
                        <a:satMod val="105000"/>
                        <a:lumMod val="105000"/>
                      </a:schemeClr>
                    </a:gs>
                    <a:gs pos="100000">
                      <a:schemeClr val="accent4">
                        <a:tint val="65000"/>
                        <a:satMod val="100000"/>
                        <a:lumMod val="100000"/>
                      </a:schemeClr>
                    </a:gs>
                    <a:gs pos="100000">
                      <a:schemeClr val="accent4">
                        <a:tint val="70000"/>
                        <a:satMod val="100000"/>
                        <a:lumMod val="100000"/>
                      </a:schemeClr>
                    </a:gs>
                  </a:gsLst>
                  <a:lin ang="5400000" scaled="0"/>
                </a:gradFill>
              </a14:hiddenFill>
            </a:ext>
          </a:extLst>
        </p:spPr>
        <p:style>
          <a:lnRef idx="1">
            <a:schemeClr val="accent4"/>
          </a:lnRef>
          <a:fillRef idx="2">
            <a:schemeClr val="accent4"/>
          </a:fillRef>
          <a:effectRef idx="1">
            <a:schemeClr val="accent4"/>
          </a:effectRef>
          <a:fontRef idx="minor">
            <a:schemeClr val="dk1"/>
          </a:fontRef>
        </p:style>
        <p:txBody>
          <a:bodyPr>
            <a:noAutofit/>
          </a:bodyPr>
          <a:lstStyle/>
          <a:p>
            <a:pPr marL="342900" lvl="0" indent="-342900" algn="just">
              <a:buClr>
                <a:srgbClr val="FF0000"/>
              </a:buClr>
              <a:buFont typeface="Wingdings" panose="05000000000000000000" pitchFamily="2" charset="2"/>
              <a:buChar char=""/>
            </a:pP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World News/</a:t>
            </a: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International</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News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Home News/National News/</a:t>
            </a: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Domestic news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Political</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News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Economic</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News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Science and education</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News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Military News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City</a:t>
            </a: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News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pPr>
            <a:r>
              <a:rPr lang="en-US" altLang="zh-CN" sz="26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Literature</a:t>
            </a:r>
            <a:r>
              <a:rPr lang="en-US" altLang="zh-CN" sz="2600" b="1" kern="100" dirty="0">
                <a:effectLst/>
                <a:latin typeface="Times New Roman" panose="02020603050405020304" pitchFamily="18" charset="0"/>
                <a:ea typeface="宋体" panose="02010600030101010101" pitchFamily="2" charset="-122"/>
                <a:cs typeface="Times New Roman" panose="02020603050405020304" pitchFamily="18" charset="0"/>
              </a:rPr>
              <a:t> and Art News</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600"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Write/Address News reports to</a:t>
            </a:r>
            <a:r>
              <a:rPr lang="zh-CN" altLang="zh-CN" sz="36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新闻报道的对象</a:t>
            </a:r>
            <a:r>
              <a:rPr lang="zh-CN" altLang="zh-CN" sz="3600"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sz="3600" b="1" kern="100" dirty="0">
                <a:ln w="22225">
                  <a:solidFill>
                    <a:schemeClr val="accent2"/>
                  </a:solidFill>
                  <a:prstDash val="solid"/>
                </a:ln>
                <a:solidFill>
                  <a:schemeClr val="accent2">
                    <a:lumMod val="40000"/>
                    <a:lumOff val="60000"/>
                  </a:schemeClr>
                </a:solidFill>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内容占位符 2"/>
          <p:cNvSpPr>
            <a:spLocks noGrp="1"/>
          </p:cNvSpPr>
          <p:nvPr>
            <p:ph idx="1"/>
          </p:nvPr>
        </p:nvSpPr>
        <p:spPr>
          <a:noFill/>
          <a:ln>
            <a:noFill/>
          </a:ln>
          <a:extLst>
            <a:ext uri="{909E8E84-426E-40DD-AFC4-6F175D3DCCD1}">
              <a14:hiddenFill xmlns:a14="http://schemas.microsoft.com/office/drawing/2010/main">
                <a:gradFill rotWithShape="1">
                  <a:gsLst>
                    <a:gs pos="0">
                      <a:schemeClr val="accent5">
                        <a:tint val="60000"/>
                        <a:satMod val="105000"/>
                        <a:lumMod val="105000"/>
                      </a:schemeClr>
                    </a:gs>
                    <a:gs pos="100000">
                      <a:schemeClr val="accent5">
                        <a:tint val="65000"/>
                        <a:satMod val="100000"/>
                        <a:lumMod val="100000"/>
                      </a:schemeClr>
                    </a:gs>
                    <a:gs pos="100000">
                      <a:schemeClr val="accent5">
                        <a:tint val="70000"/>
                        <a:satMod val="100000"/>
                        <a:lumMod val="100000"/>
                      </a:schemeClr>
                    </a:gs>
                  </a:gsLst>
                  <a:lin ang="5400000" scaled="0"/>
                </a:gradFill>
              </a14:hiddenFill>
            </a:ext>
          </a:extLst>
        </p:spPr>
        <p:style>
          <a:lnRef idx="1">
            <a:schemeClr val="accent5"/>
          </a:lnRef>
          <a:fillRef idx="2">
            <a:schemeClr val="accent5"/>
          </a:fillRef>
          <a:effectRef idx="1">
            <a:schemeClr val="accent5"/>
          </a:effectRef>
          <a:fontRef idx="minor">
            <a:schemeClr val="dk1"/>
          </a:fontRef>
        </p:style>
        <p:txBody>
          <a:bodyPr>
            <a:normAutofit/>
          </a:bodyPr>
          <a:lstStyle/>
          <a:p>
            <a:pPr marL="342900" lvl="0" indent="-342900" algn="just">
              <a:buClr>
                <a:srgbClr val="FF0000"/>
              </a:buClr>
              <a:buFont typeface="Wingdings" panose="05000000000000000000" pitchFamily="2" charset="2"/>
              <a:buChar char=""/>
              <a:tabLst>
                <a:tab pos="457200" algn="l"/>
              </a:tabLst>
            </a:pP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average person</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ordinary being</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public </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44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mass</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a:p>
            <a:pPr marL="731520" indent="0" algn="just">
              <a:buNone/>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Format/structure</a:t>
            </a:r>
            <a:r>
              <a:rPr lang="zh-CN" altLang="zh-CN" b="1" kern="100" dirty="0">
                <a:solidFill>
                  <a:prstClr val="black"/>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b="1"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新闻报道写作框架</a:t>
            </a:r>
            <a:r>
              <a:rPr lang="zh-CN" altLang="zh-CN" b="1" kern="100" dirty="0">
                <a:solidFill>
                  <a:prstClr val="black"/>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br>
              <a:rPr lang="zh-CN" altLang="zh-CN"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内容占位符 2"/>
          <p:cNvSpPr>
            <a:spLocks noGrp="1"/>
          </p:cNvSpPr>
          <p:nvPr>
            <p:ph idx="1"/>
          </p:nvPr>
        </p:nvSpPr>
        <p:spPr>
          <a:noFill/>
          <a:ln>
            <a:noFill/>
          </a:ln>
          <a:extLst>
            <a:ext uri="{909E8E84-426E-40DD-AFC4-6F175D3DCCD1}">
              <a14:hiddenFill xmlns:a14="http://schemas.microsoft.com/office/drawing/2010/main">
                <a:gradFill rotWithShape="1">
                  <a:gsLst>
                    <a:gs pos="0">
                      <a:schemeClr val="accent5">
                        <a:tint val="60000"/>
                        <a:satMod val="105000"/>
                        <a:lumMod val="105000"/>
                      </a:schemeClr>
                    </a:gs>
                    <a:gs pos="100000">
                      <a:schemeClr val="accent5">
                        <a:tint val="65000"/>
                        <a:satMod val="100000"/>
                        <a:lumMod val="100000"/>
                      </a:schemeClr>
                    </a:gs>
                    <a:gs pos="100000">
                      <a:schemeClr val="accent5">
                        <a:tint val="70000"/>
                        <a:satMod val="100000"/>
                        <a:lumMod val="100000"/>
                      </a:schemeClr>
                    </a:gs>
                  </a:gsLst>
                  <a:lin ang="5400000" scaled="0"/>
                </a:gradFill>
              </a14:hiddenFill>
            </a:ext>
          </a:extLst>
        </p:spPr>
        <p:style>
          <a:lnRef idx="1">
            <a:schemeClr val="accent5"/>
          </a:lnRef>
          <a:fillRef idx="2">
            <a:schemeClr val="accent5"/>
          </a:fillRef>
          <a:effectRef idx="1">
            <a:schemeClr val="accent5"/>
          </a:effectRef>
          <a:fontRef idx="minor">
            <a:schemeClr val="dk1"/>
          </a:fontRef>
        </p:style>
        <p:txBody>
          <a:bodyPr/>
          <a:lstStyle/>
          <a:p>
            <a:pPr marL="342900" marR="0" lvl="0" indent="-342900" algn="just" defTabSz="914400" rtl="0" eaLnBrk="1" fontAlgn="auto" latinLnBrk="0" hangingPunct="1">
              <a:lnSpc>
                <a:spcPct val="110000"/>
              </a:lnSpc>
              <a:spcBef>
                <a:spcPts val="900"/>
              </a:spcBef>
              <a:spcAft>
                <a:spcPts val="0"/>
              </a:spcAft>
              <a:buClr>
                <a:prstClr val="black">
                  <a:lumMod val="85000"/>
                  <a:lumOff val="15000"/>
                </a:prstClr>
              </a:buClr>
              <a:buSzTx/>
              <a:buFont typeface="Wingdings" panose="05000000000000000000" pitchFamily="2" charset="2"/>
              <a:buBlip>
                <a:blip r:embed="rId1"/>
              </a:buBlip>
              <a:defRPr/>
            </a:pPr>
            <a:r>
              <a:rPr kumimoji="0" lang="en-US" altLang="zh-CN" sz="32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News reports</a:t>
            </a:r>
            <a:r>
              <a:rPr kumimoji="0" lang="en-US" altLang="zh-CN" sz="3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32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Readers-based</a:t>
            </a:r>
            <a:endParaRPr kumimoji="0" lang="zh-CN" altLang="zh-CN" sz="32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182880" marR="0" lvl="0" indent="-182880" algn="just"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32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Part 1:</a:t>
            </a:r>
            <a:r>
              <a:rPr kumimoji="0" lang="en-US" altLang="zh-CN" sz="3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Headline/Title</a:t>
            </a:r>
            <a:r>
              <a:rPr kumimoji="0" lang="zh-CN" altLang="zh-CN" sz="32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标题</a:t>
            </a:r>
            <a:endParaRPr kumimoji="0" lang="zh-CN" altLang="zh-CN" sz="32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182880" marR="0" lvl="0" indent="-182880" algn="just"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32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Part 2:</a:t>
            </a:r>
            <a:r>
              <a:rPr kumimoji="0" lang="en-US" altLang="zh-CN" sz="32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Lead/Introduction</a:t>
            </a:r>
            <a:r>
              <a:rPr kumimoji="0" lang="zh-CN" altLang="zh-CN" sz="32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导语</a:t>
            </a:r>
            <a:endParaRPr kumimoji="0" lang="zh-CN" altLang="zh-CN" sz="32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182880" marR="0" lvl="0" indent="-182880" algn="just"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32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Part 3:</a:t>
            </a:r>
            <a:r>
              <a:rPr kumimoji="0" lang="en-US" altLang="zh-CN" sz="32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Subject/Main part</a:t>
            </a:r>
            <a:r>
              <a:rPr kumimoji="0" lang="zh-CN" altLang="zh-CN" sz="32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主体</a:t>
            </a:r>
            <a:endParaRPr kumimoji="0" lang="zh-CN" altLang="zh-CN" sz="32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182880" marR="0" lvl="0" indent="-182880" algn="just" defTabSz="914400" rtl="0" eaLnBrk="1" fontAlgn="auto" latinLnBrk="0" hangingPunct="1">
              <a:lnSpc>
                <a:spcPct val="110000"/>
              </a:lnSpc>
              <a:spcBef>
                <a:spcPts val="900"/>
              </a:spcBef>
              <a:spcAft>
                <a:spcPts val="0"/>
              </a:spcAft>
              <a:buClr>
                <a:prstClr val="black">
                  <a:lumMod val="85000"/>
                  <a:lumOff val="15000"/>
                </a:prstClr>
              </a:buClr>
              <a:buSzTx/>
              <a:buFont typeface="Garamond" panose="02020404030301010803" pitchFamily="18" charset="0"/>
              <a:buChar char="◦"/>
              <a:defRPr/>
            </a:pPr>
            <a:r>
              <a:rPr kumimoji="0" lang="en-US" altLang="zh-CN" sz="3200" b="1" i="0" u="none"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Part 4: Ending </a:t>
            </a:r>
            <a:r>
              <a:rPr kumimoji="0" lang="zh-CN" altLang="zh-CN" sz="3200" b="1" i="0" u="sng" strike="noStrike" kern="100" cap="none" spc="0" normalizeH="0" baseline="0" noProof="0" dirty="0">
                <a:ln>
                  <a:noFill/>
                </a:ln>
                <a:solidFill>
                  <a:srgbClr val="FF0000"/>
                </a:solidFill>
                <a:effectLst/>
                <a:highlight>
                  <a:srgbClr val="FFFF00"/>
                </a:highlight>
                <a:uLnTx/>
                <a:uFillTx/>
                <a:latin typeface="Times New Roman" panose="02020603050405020304" pitchFamily="18" charset="0"/>
                <a:ea typeface="宋体" panose="02010600030101010101" pitchFamily="2" charset="-122"/>
                <a:cs typeface="Times New Roman" panose="02020603050405020304" pitchFamily="18" charset="0"/>
              </a:rPr>
              <a:t>结语</a:t>
            </a:r>
            <a:endParaRPr kumimoji="0" lang="zh-CN" altLang="zh-CN" sz="32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5284" y="502745"/>
            <a:ext cx="10058400" cy="1371600"/>
          </a:xfrm>
        </p:spPr>
        <p:txBody>
          <a:bodyPr/>
          <a:lstStyle/>
          <a:p>
            <a:r>
              <a:rPr lang="en-US"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b="1"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遵循新闻报道的</a:t>
            </a:r>
            <a:r>
              <a:rPr lang="en-US" altLang="zh-CN" b="1" u="sng" kern="100" dirty="0">
                <a:ln w="22225">
                  <a:solidFill>
                    <a:schemeClr val="accent2"/>
                  </a:solidFill>
                  <a:prstDash val="solid"/>
                </a:ln>
                <a:solidFill>
                  <a:schemeClr val="accent2">
                    <a:lumMod val="40000"/>
                    <a:lumOff val="60000"/>
                  </a:schemeClr>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Structure:</a:t>
            </a:r>
            <a:br>
              <a:rPr lang="zh-CN" altLang="zh-CN" b="1" kern="100" dirty="0">
                <a:ln w="22225">
                  <a:solidFill>
                    <a:schemeClr val="accent2"/>
                  </a:solidFill>
                  <a:prstDash val="solid"/>
                </a:ln>
                <a:solidFill>
                  <a:schemeClr val="accent2">
                    <a:lumMod val="40000"/>
                    <a:lumOff val="60000"/>
                  </a:schemeClr>
                </a:solidFill>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内容占位符 2"/>
          <p:cNvSpPr>
            <a:spLocks noGrp="1"/>
          </p:cNvSpPr>
          <p:nvPr>
            <p:ph idx="1"/>
          </p:nvPr>
        </p:nvSpPr>
        <p:spPr>
          <a:xfrm>
            <a:off x="694615" y="1518481"/>
            <a:ext cx="10058400" cy="4995088"/>
          </a:xfrm>
          <a:noFill/>
          <a:ln>
            <a:noFill/>
          </a:ln>
          <a:extLst>
            <a:ext uri="{909E8E84-426E-40DD-AFC4-6F175D3DCCD1}">
              <a14:hiddenFill xmlns:a14="http://schemas.microsoft.com/office/drawing/2010/main">
                <a:gradFill rotWithShape="1">
                  <a:gsLst>
                    <a:gs pos="0">
                      <a:schemeClr val="accent5">
                        <a:tint val="60000"/>
                        <a:satMod val="105000"/>
                        <a:lumMod val="105000"/>
                      </a:schemeClr>
                    </a:gs>
                    <a:gs pos="100000">
                      <a:schemeClr val="accent5">
                        <a:tint val="65000"/>
                        <a:satMod val="100000"/>
                        <a:lumMod val="100000"/>
                      </a:schemeClr>
                    </a:gs>
                    <a:gs pos="100000">
                      <a:schemeClr val="accent5">
                        <a:tint val="70000"/>
                        <a:satMod val="100000"/>
                        <a:lumMod val="100000"/>
                      </a:schemeClr>
                    </a:gs>
                  </a:gsLst>
                  <a:lin ang="5400000" scaled="0"/>
                </a:gradFill>
              </a14:hiddenFill>
            </a:ext>
          </a:extLst>
        </p:spPr>
        <p:style>
          <a:lnRef idx="1">
            <a:schemeClr val="accent5"/>
          </a:lnRef>
          <a:fillRef idx="2">
            <a:schemeClr val="accent5"/>
          </a:fillRef>
          <a:effectRef idx="1">
            <a:schemeClr val="accent5"/>
          </a:effectRef>
          <a:fontRef idx="minor">
            <a:schemeClr val="dk1"/>
          </a:fontRef>
        </p:style>
        <p:txBody>
          <a:bodyPr>
            <a:noAutofit/>
          </a:bodyPr>
          <a:lstStyle/>
          <a:p>
            <a:pPr marL="285750" indent="266700" algn="just"/>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标题：揭示主题，引出正题，说明事实，交代背景，要简明准确地概括消息内容。</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66700" algn="just"/>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导语：一篇消息的第一自然段或第一句话，写最主要的事实，把最基本的核心的内容告诉读者。</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66700" algn="just"/>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0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主体</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：对</a:t>
            </a:r>
            <a:r>
              <a:rPr lang="zh-CN" altLang="zh-CN" sz="2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新闻报道事实</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展开</a:t>
            </a:r>
            <a:r>
              <a:rPr lang="zh-CN" altLang="zh-CN" sz="2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叙述</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，既不能过于详实，把所有材料充实进去，进行具体的细节描写，也不能过于简略，使人看不出新闻报道的事实，应</a:t>
            </a:r>
            <a:r>
              <a:rPr lang="zh-CN" altLang="zh-CN" sz="2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繁简适度</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，努力做到</a:t>
            </a:r>
            <a:r>
              <a:rPr lang="zh-CN" altLang="zh-CN" sz="2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层次分明</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wavy"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详略得当</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66700" algn="just"/>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第一</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主干突出，舍弃次要，</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做到醒目有条理。</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66700" algn="just"/>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第二</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新闻报道内容具体充实</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，要有说服力。</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66700" algn="just"/>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第三</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，新闻报道</a:t>
            </a:r>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结构要严谨，层次要分明</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sng"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结语</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：新闻报道的最后一句或一段话，交代事件的结果。</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66700" algn="just"/>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新闻报道的结尾有</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小结式</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启发式</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号召式</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分析式</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展望式</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等等。</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b="1" dirty="0"/>
          </a:p>
        </p:txBody>
      </p:sp>
      <p:sp>
        <p:nvSpPr>
          <p:cNvPr id="4" name="日期占位符 3"/>
          <p:cNvSpPr>
            <a:spLocks noGrp="1"/>
          </p:cNvSpPr>
          <p:nvPr>
            <p:ph type="dt" sz="half" idx="10"/>
          </p:nvPr>
        </p:nvSpPr>
        <p:spPr/>
        <p:txBody>
          <a:bodyPr/>
          <a:lstStyle/>
          <a:p>
            <a:pPr rtl="0"/>
            <a:fld id="{1E355DD5-1720-40A4-B380-20F1C19FAD03}" type="datetime1">
              <a:rPr lang="zh-CN" alt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build="p"/>
    </p:bldLst>
  </p:timing>
</p:sld>
</file>

<file path=ppt/tags/tag1.xml><?xml version="1.0" encoding="utf-8"?>
<p:tagLst xmlns:p="http://schemas.openxmlformats.org/presentationml/2006/main">
  <p:tag name="KSO_WM_UNIT_PLACING_PICTURE_USER_VIEWPORT" val="{&quot;height&quot;:3421.4062992125982,&quot;width&quot;:6082.4992125984254}"/>
</p:tagLst>
</file>

<file path=ppt/tags/tag2.xml><?xml version="1.0" encoding="utf-8"?>
<p:tagLst xmlns:p="http://schemas.openxmlformats.org/presentationml/2006/main">
  <p:tag name="KSO_WM_UNIT_PLACING_PICTURE_USER_VIEWPORT" val="{&quot;height&quot;:3421.4062992125982,&quot;width&quot;:6082.4992125984254}"/>
</p:tagLst>
</file>

<file path=ppt/tags/tag3.xml><?xml version="1.0" encoding="utf-8"?>
<p:tagLst xmlns:p="http://schemas.openxmlformats.org/presentationml/2006/main">
  <p:tag name="KSO_WM_UNIT_PLACING_PICTURE_USER_VIEWPORT" val="{&quot;height&quot;:3421.4062992125982,&quot;width&quot;:6082.4992125984254}"/>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{5ADAF71B-5510-49F4-ABE5-58DB5A9E403E}tf78438558_win32</Template>
  <TotalTime>0</TotalTime>
  <Words>12402</Words>
  <Application>WPS 演示</Application>
  <PresentationFormat>自定义</PresentationFormat>
  <Paragraphs>372</Paragraphs>
  <Slides>32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32</vt:i4>
      </vt:variant>
    </vt:vector>
  </HeadingPairs>
  <TitlesOfParts>
    <vt:vector size="50" baseType="lpstr">
      <vt:lpstr>Arial</vt:lpstr>
      <vt:lpstr>宋体</vt:lpstr>
      <vt:lpstr>Wingdings</vt:lpstr>
      <vt:lpstr>Microsoft YaHei UI</vt:lpstr>
      <vt:lpstr>Garamond</vt:lpstr>
      <vt:lpstr>黑体</vt:lpstr>
      <vt:lpstr>Times New Roman</vt:lpstr>
      <vt:lpstr>Calibri</vt:lpstr>
      <vt:lpstr>Century Gothic</vt:lpstr>
      <vt:lpstr>微软雅黑</vt:lpstr>
      <vt:lpstr>Arial Unicode MS</vt:lpstr>
      <vt:lpstr>等线</vt:lpstr>
      <vt:lpstr>Wingdings</vt:lpstr>
      <vt:lpstr>Courier New</vt:lpstr>
      <vt:lpstr>HelveticaNeue</vt:lpstr>
      <vt:lpstr>Corbel</vt:lpstr>
      <vt:lpstr>华文新魏</vt:lpstr>
      <vt:lpstr>SavonVTI</vt:lpstr>
      <vt:lpstr>PowerPoint 演示文稿</vt:lpstr>
      <vt:lpstr>  高中英语应用文写作 ---新闻报道（1）   News Report（1）</vt:lpstr>
      <vt:lpstr>教学目标： Teaching Goals</vt:lpstr>
      <vt:lpstr>Lead in: </vt:lpstr>
      <vt:lpstr>PowerPoint 演示文稿</vt:lpstr>
      <vt:lpstr>【新闻报道的分类】Classification of News Reports</vt:lpstr>
      <vt:lpstr>Write/Address News reports to【新闻报道的对象】 </vt:lpstr>
      <vt:lpstr>Format/structure【新闻报道写作框架】 </vt:lpstr>
      <vt:lpstr>遵循新闻报道的Structure: </vt:lpstr>
      <vt:lpstr>Layout </vt:lpstr>
      <vt:lpstr>【新闻报道的内容】The content of the news report---Report what’s going on around you </vt:lpstr>
      <vt:lpstr>Writing preparations</vt:lpstr>
      <vt:lpstr>Part 2: Lead/Introduction---【简洁的文字（最重   要、最精彩的事实）提纲挈领+牵引全文+吸引读者】</vt:lpstr>
      <vt:lpstr> Part 3: Subject/Main part ---【正文部分---新闻报道的主要部   分繁简适度+结构严密+层次分明+详略得当】 </vt:lpstr>
      <vt:lpstr>Part 4: Ending---【交代事件的结果, 阐明意义，加深感受】 </vt:lpstr>
      <vt:lpstr>Useful words and expressions </vt:lpstr>
      <vt:lpstr>Writing help: Useful phrases </vt:lpstr>
      <vt:lpstr>Writing help: sentences  </vt:lpstr>
      <vt:lpstr>【新闻报道写作模板1】： </vt:lpstr>
      <vt:lpstr>Evaluation: Work in groups. Every student read the article and others Evaluate on others’ article. Then choose the best one to present before the class. When you are discussing, you can note the following hints</vt:lpstr>
      <vt:lpstr>应用文写作— 新闻报道</vt:lpstr>
      <vt:lpstr>新闻报道范文1：【新闻报道1：报道校运会】</vt:lpstr>
      <vt:lpstr>【Writing Sample：】 Possible Version 1：  【新闻报道1：报道校运会】</vt:lpstr>
      <vt:lpstr>Possible Version 2：【新闻报道1：报道校运会】</vt:lpstr>
      <vt:lpstr>Possible Version 3：【新闻报道1：报道校运会】 </vt:lpstr>
      <vt:lpstr>Possible Version 4：【新闻报道1：报道校运会】 </vt:lpstr>
      <vt:lpstr>新闻报道范文2:【新闻报道2：报道校庆活动】</vt:lpstr>
      <vt:lpstr>Possible Version 1：【新闻报道2：报道校庆活动】 </vt:lpstr>
      <vt:lpstr>Possible Version 2：【新闻报道2：报道校庆活动】 </vt:lpstr>
      <vt:lpstr>Possible Version 3：【新闻报道2：报道校庆活动】 </vt:lpstr>
      <vt:lpstr>Possible Version 4：【新闻报道2：报道校庆活动】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高中英语应用文写作---新闻报道导学案（1）  News Report（1）</dc:title>
  <dc:creator>HUAWEI</dc:creator>
  <cp:lastModifiedBy>南山有谷堆</cp:lastModifiedBy>
  <cp:revision>17</cp:revision>
  <dcterms:created xsi:type="dcterms:W3CDTF">2020-11-27T12:03:00Z</dcterms:created>
  <dcterms:modified xsi:type="dcterms:W3CDTF">2020-12-11T12:04:35Z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