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95" r:id="rId3"/>
    <p:sldId id="265" r:id="rId4"/>
    <p:sldId id="257" r:id="rId6"/>
    <p:sldId id="258" r:id="rId7"/>
    <p:sldId id="277" r:id="rId8"/>
    <p:sldId id="271" r:id="rId9"/>
    <p:sldId id="261" r:id="rId10"/>
    <p:sldId id="262" r:id="rId11"/>
    <p:sldId id="274" r:id="rId12"/>
    <p:sldId id="270" r:id="rId13"/>
    <p:sldId id="263" r:id="rId14"/>
    <p:sldId id="276" r:id="rId15"/>
    <p:sldId id="272" r:id="rId16"/>
    <p:sldId id="264" r:id="rId17"/>
    <p:sldId id="266" r:id="rId18"/>
    <p:sldId id="279" r:id="rId19"/>
    <p:sldId id="280" r:id="rId20"/>
    <p:sldId id="281" r:id="rId21"/>
    <p:sldId id="282" r:id="rId22"/>
    <p:sldId id="283" r:id="rId23"/>
    <p:sldId id="278" r:id="rId24"/>
    <p:sldId id="273" r:id="rId25"/>
  </p:sldIdLst>
  <p:sldSz cx="10440670" cy="748982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43" autoAdjust="0"/>
  </p:normalViewPr>
  <p:slideViewPr>
    <p:cSldViewPr>
      <p:cViewPr varScale="1">
        <p:scale>
          <a:sx n="61" d="100"/>
          <a:sy n="61" d="100"/>
        </p:scale>
        <p:origin x="-816" y="-84"/>
      </p:cViewPr>
      <p:guideLst>
        <p:guide orient="horz" pos="2360"/>
        <p:guide pos="3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C4EB8-DDE7-4E24-9839-DCC2FA8BE8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38225" y="685800"/>
            <a:ext cx="47815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2F57D-219D-4A33-9BE8-34A796835E1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38225" y="685800"/>
            <a:ext cx="47815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38225" y="685800"/>
            <a:ext cx="47815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38225" y="685800"/>
            <a:ext cx="478155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页眉占位符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</a:ln>
        </p:spPr>
        <p:txBody>
          <a:bodyPr wrap="square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>
                <a:cs typeface="等线" panose="02010600030101010101" charset="-122"/>
              </a:rPr>
              <a:t>杭州亿启教育科技有限公司</a:t>
            </a:r>
            <a:endParaRPr lang="zh-CN" altLang="en-US"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38225" y="685800"/>
            <a:ext cx="47815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38225" y="685800"/>
            <a:ext cx="47815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此处给出一些制作</a:t>
            </a:r>
            <a:r>
              <a:rPr lang="en-US" altLang="zh-CN" dirty="0"/>
              <a:t>Poster</a:t>
            </a:r>
            <a:r>
              <a:rPr lang="zh-CN" altLang="en-US" dirty="0"/>
              <a:t>的指导，比如图片示范等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接下去展示一些学生的</a:t>
            </a:r>
            <a:r>
              <a:rPr lang="en-US" altLang="zh-CN" dirty="0"/>
              <a:t>poster</a:t>
            </a:r>
            <a:r>
              <a:rPr lang="zh-CN" altLang="en-US" dirty="0"/>
              <a:t>制作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2F57D-219D-4A33-9BE8-34A796835E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38225" y="685800"/>
            <a:ext cx="47815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38225" y="685800"/>
            <a:ext cx="47815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38225" y="685800"/>
            <a:ext cx="47815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这个部分应该是通过一个</a:t>
            </a:r>
            <a:r>
              <a:rPr lang="en-US" altLang="zh-CN" dirty="0"/>
              <a:t>Game</a:t>
            </a:r>
            <a:r>
              <a:rPr lang="zh-CN" altLang="en-US" dirty="0"/>
              <a:t>来展示吧？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2F57D-219D-4A33-9BE8-34A796835E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038225" y="685800"/>
            <a:ext cx="4781550" cy="3429000"/>
          </a:xfrm>
          <a:ln>
            <a:miter lim="800000"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zh-CN" noProof="1"/>
          </a:p>
          <a:p>
            <a:pPr marL="171450" indent="-171450">
              <a:buFontTx/>
              <a:buChar char="-"/>
              <a:defRPr/>
            </a:pPr>
            <a:endParaRPr lang="en-US" altLang="zh-CN" noProof="1"/>
          </a:p>
          <a:p>
            <a:pPr marL="171450" indent="-171450">
              <a:buFontTx/>
              <a:buChar char="-"/>
              <a:defRPr/>
            </a:pPr>
            <a:endParaRPr lang="en-US" altLang="zh-CN" noProof="1"/>
          </a:p>
          <a:p>
            <a:pPr marL="171450" indent="-171450">
              <a:buFontTx/>
              <a:buChar char="-"/>
              <a:defRPr/>
            </a:pPr>
            <a:endParaRPr lang="en-US" altLang="zh-CN" noProof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38225" y="685800"/>
            <a:ext cx="478155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页眉占位符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</a:ln>
        </p:spPr>
        <p:txBody>
          <a:bodyPr wrap="square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>
                <a:cs typeface="等线" panose="02010600030101010101" charset="-122"/>
              </a:rPr>
              <a:t>杭州亿启教育科技有限公司</a:t>
            </a:r>
            <a:endParaRPr lang="zh-CN" altLang="en-US"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38225" y="685800"/>
            <a:ext cx="47815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38225" y="685800"/>
            <a:ext cx="47815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38225" y="685800"/>
            <a:ext cx="47815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83074" y="2326703"/>
            <a:ext cx="8874840" cy="16054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66148" y="4244236"/>
            <a:ext cx="7308692" cy="19140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521B-65DC-4D5E-8942-F47F0F54F2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22C3-63B8-47D7-8CE0-D2A388738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521B-65DC-4D5E-8942-F47F0F54F2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22C3-63B8-47D7-8CE0-D2A388738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569716" y="299942"/>
            <a:ext cx="2349222" cy="63906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22050" y="299942"/>
            <a:ext cx="6873650" cy="63906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521B-65DC-4D5E-8942-F47F0F54F2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22C3-63B8-47D7-8CE0-D2A388738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521B-65DC-4D5E-8942-F47F0F54F2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22C3-63B8-47D7-8CE0-D2A388738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4766" y="4812910"/>
            <a:ext cx="8874840" cy="14875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4766" y="3174509"/>
            <a:ext cx="8874840" cy="16383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521B-65DC-4D5E-8942-F47F0F54F2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22C3-63B8-47D7-8CE0-D2A388738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22050" y="1747629"/>
            <a:ext cx="4611436" cy="4942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07502" y="1747629"/>
            <a:ext cx="4611436" cy="4942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521B-65DC-4D5E-8942-F47F0F54F2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22C3-63B8-47D7-8CE0-D2A388738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22049" y="1676544"/>
            <a:ext cx="4613250" cy="6987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049" y="2375246"/>
            <a:ext cx="4613250" cy="43153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303877" y="1676544"/>
            <a:ext cx="4615062" cy="6987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303877" y="2375246"/>
            <a:ext cx="4615062" cy="43153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521B-65DC-4D5E-8942-F47F0F54F2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22C3-63B8-47D7-8CE0-D2A388738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521B-65DC-4D5E-8942-F47F0F54F2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22C3-63B8-47D7-8CE0-D2A388738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521B-65DC-4D5E-8942-F47F0F54F2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22C3-63B8-47D7-8CE0-D2A388738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2055" y="298206"/>
            <a:ext cx="3435013" cy="126910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82136" y="298208"/>
            <a:ext cx="5836802" cy="6392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22055" y="1567316"/>
            <a:ext cx="3435013" cy="51232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521B-65DC-4D5E-8942-F47F0F54F2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22C3-63B8-47D7-8CE0-D2A388738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46512" y="5242879"/>
            <a:ext cx="6264593" cy="6189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46512" y="669230"/>
            <a:ext cx="6264593" cy="44938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46512" y="5861831"/>
            <a:ext cx="6264593" cy="8790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521B-65DC-4D5E-8942-F47F0F54F2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22C3-63B8-47D7-8CE0-D2A388738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22055" y="299941"/>
            <a:ext cx="9396889" cy="124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22055" y="1747629"/>
            <a:ext cx="9396889" cy="49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22054" y="6941961"/>
            <a:ext cx="2436231" cy="398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C521B-65DC-4D5E-8942-F47F0F54F2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567343" y="6941961"/>
            <a:ext cx="3306313" cy="398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482713" y="6941961"/>
            <a:ext cx="2436231" cy="398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B22C3-63B8-47D7-8CE0-D2A3887384D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r="6132"/>
          <a:stretch>
            <a:fillRect/>
          </a:stretch>
        </p:blipFill>
        <p:spPr>
          <a:xfrm rot="5400000">
            <a:off x="1475585" y="-1475580"/>
            <a:ext cx="7489826" cy="10440989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921818" y="862853"/>
            <a:ext cx="4430216" cy="14339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slide" Target="slide2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video" Target="../media/media1.mp3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hyperlink" Target="Chinese%20Character%20Evolution.mp4" TargetMode="Externa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video" Target="../media/media1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652542" y="1875924"/>
            <a:ext cx="5599353" cy="431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425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425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425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425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425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425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425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81" y="2755768"/>
            <a:ext cx="2876622" cy="287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6261139" y="2192950"/>
            <a:ext cx="3085979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425" b="1">
                <a:latin typeface="华文新魏" panose="02010800040101010101" pitchFamily="2" charset="-122"/>
              </a:rPr>
              <a:t>知识产权声明</a:t>
            </a:r>
            <a:endParaRPr lang="zh-CN" altLang="en-US" sz="3425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r="6132"/>
          <a:stretch>
            <a:fillRect/>
          </a:stretch>
        </p:blipFill>
        <p:spPr>
          <a:xfrm rot="5400000">
            <a:off x="1475585" y="-1475580"/>
            <a:ext cx="7489826" cy="10440989"/>
          </a:xfrm>
          <a:prstGeom prst="rect">
            <a:avLst/>
          </a:prstGeom>
        </p:spPr>
      </p:pic>
      <p:sp>
        <p:nvSpPr>
          <p:cNvPr id="4" name="文本框 1"/>
          <p:cNvSpPr txBox="1"/>
          <p:nvPr/>
        </p:nvSpPr>
        <p:spPr>
          <a:xfrm>
            <a:off x="287196" y="156384"/>
            <a:ext cx="731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Reading for Details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  <p:sp>
        <p:nvSpPr>
          <p:cNvPr id="6" name="文本框 44"/>
          <p:cNvSpPr txBox="1"/>
          <p:nvPr/>
        </p:nvSpPr>
        <p:spPr>
          <a:xfrm>
            <a:off x="287196" y="1669298"/>
            <a:ext cx="10045866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4000" b="1" dirty="0"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Find the sentences explaining </a:t>
            </a:r>
            <a:endParaRPr lang="en-US" altLang="zh-CN" sz="4000" b="1" dirty="0"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4000" b="1" dirty="0"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how the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Chinese writing system </a:t>
            </a:r>
            <a:r>
              <a:rPr lang="en-US" altLang="zh-CN" sz="4000" b="1" dirty="0"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is related to </a:t>
            </a:r>
            <a:endParaRPr lang="en-US" altLang="zh-CN" sz="4000" b="1" dirty="0"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Chinese culture</a:t>
            </a:r>
            <a:r>
              <a:rPr lang="en-US" altLang="zh-CN" sz="4000" b="1" dirty="0"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.</a:t>
            </a:r>
            <a:endParaRPr lang="en-US" altLang="zh-CN" sz="4000" b="1" dirty="0"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hp\AppData\Roaming\Tencent\Users\774744251\QQ\WinTemp\RichOle\V@[]ECEVB8HCUC7THT4M~$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65826" r="30451" b="21243"/>
          <a:stretch>
            <a:fillRect/>
          </a:stretch>
        </p:blipFill>
        <p:spPr bwMode="auto">
          <a:xfrm>
            <a:off x="2628211" y="6209544"/>
            <a:ext cx="7022667" cy="12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079"/>
            <a:ext cx="10440989" cy="7378528"/>
          </a:xfrm>
          <a:prstGeom prst="rect">
            <a:avLst/>
          </a:prstGeom>
        </p:spPr>
      </p:pic>
      <p:sp>
        <p:nvSpPr>
          <p:cNvPr id="4" name="Oval 16"/>
          <p:cNvSpPr/>
          <p:nvPr/>
        </p:nvSpPr>
        <p:spPr>
          <a:xfrm>
            <a:off x="5" y="2329357"/>
            <a:ext cx="3209419" cy="207500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" y="2958492"/>
            <a:ext cx="3040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Influences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0174" y="411562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matter where Chinese people live or what dialect they speak, they can still communicate in writing.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7888" y="2640653"/>
            <a:ext cx="6437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Written Chinese has also become 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important means …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6123" y="4216767"/>
            <a:ext cx="8362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 regard for the Chinese writing 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system…, known as Chinese Calligraphy,…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5827" y="5789608"/>
            <a:ext cx="7417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China plays a greater role in global 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affairs, an increasing…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287880" y="343372"/>
            <a:ext cx="8962159" cy="1887410"/>
            <a:chOff x="1939051" y="332656"/>
            <a:chExt cx="8962159" cy="1728192"/>
          </a:xfrm>
        </p:grpSpPr>
        <p:sp>
          <p:nvSpPr>
            <p:cNvPr id="26" name="Freeform: Shape 17"/>
            <p:cNvSpPr/>
            <p:nvPr/>
          </p:nvSpPr>
          <p:spPr>
            <a:xfrm>
              <a:off x="1939051" y="332656"/>
              <a:ext cx="8962159" cy="1728192"/>
            </a:xfrm>
            <a:custGeom>
              <a:avLst/>
              <a:gdLst>
                <a:gd name="connsiteX0" fmla="*/ 0 w 754893"/>
                <a:gd name="connsiteY0" fmla="*/ 377488 h 754976"/>
                <a:gd name="connsiteX1" fmla="*/ 377447 w 754893"/>
                <a:gd name="connsiteY1" fmla="*/ 0 h 754976"/>
                <a:gd name="connsiteX2" fmla="*/ 754894 w 754893"/>
                <a:gd name="connsiteY2" fmla="*/ 377488 h 754976"/>
                <a:gd name="connsiteX3" fmla="*/ 377447 w 754893"/>
                <a:gd name="connsiteY3" fmla="*/ 754976 h 754976"/>
                <a:gd name="connsiteX4" fmla="*/ 0 w 754893"/>
                <a:gd name="connsiteY4" fmla="*/ 377488 h 75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893" h="754976">
                  <a:moveTo>
                    <a:pt x="0" y="377488"/>
                  </a:moveTo>
                  <a:cubicBezTo>
                    <a:pt x="0" y="169007"/>
                    <a:pt x="168989" y="0"/>
                    <a:pt x="377447" y="0"/>
                  </a:cubicBezTo>
                  <a:cubicBezTo>
                    <a:pt x="585905" y="0"/>
                    <a:pt x="754894" y="169007"/>
                    <a:pt x="754894" y="377488"/>
                  </a:cubicBezTo>
                  <a:cubicBezTo>
                    <a:pt x="754894" y="585969"/>
                    <a:pt x="585905" y="754976"/>
                    <a:pt x="377447" y="754976"/>
                  </a:cubicBezTo>
                  <a:cubicBezTo>
                    <a:pt x="168989" y="754976"/>
                    <a:pt x="0" y="585969"/>
                    <a:pt x="0" y="37748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89582" tIns="89591" rIns="89582" bIns="89591" anchor="ctr" anchorCtr="0">
              <a:norm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85976" y="917430"/>
              <a:ext cx="8815234" cy="591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2" action="ppaction://hlinksldjump"/>
                </a:rPr>
                <a:t>Connect Chinese people divided by geography</a:t>
              </a:r>
              <a:endParaRPr lang="zh-CN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079"/>
            <a:ext cx="10440989" cy="7378528"/>
          </a:xfrm>
          <a:prstGeom prst="rect">
            <a:avLst/>
          </a:prstGeom>
        </p:spPr>
      </p:pic>
      <p:sp>
        <p:nvSpPr>
          <p:cNvPr id="4" name="Oval 16"/>
          <p:cNvSpPr/>
          <p:nvPr/>
        </p:nvSpPr>
        <p:spPr>
          <a:xfrm>
            <a:off x="5" y="2329357"/>
            <a:ext cx="3209419" cy="207500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" y="2958492"/>
            <a:ext cx="3040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0174" y="411562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matter where Chinese people live or what dialect they speak, they can still communicate in writing.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7888" y="2640653"/>
            <a:ext cx="6437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Written Chinese has also become 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important means …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6123" y="4216767"/>
            <a:ext cx="8362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 regard for the Chinese writing 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system…, known as Chinese Calligraphy,…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5827" y="5789608"/>
            <a:ext cx="7417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China plays a greater role in global 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affairs, an increasing…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287880" y="343372"/>
            <a:ext cx="8962159" cy="1887410"/>
            <a:chOff x="1939051" y="332656"/>
            <a:chExt cx="8962159" cy="1728192"/>
          </a:xfrm>
        </p:grpSpPr>
        <p:sp>
          <p:nvSpPr>
            <p:cNvPr id="26" name="Freeform: Shape 17"/>
            <p:cNvSpPr/>
            <p:nvPr/>
          </p:nvSpPr>
          <p:spPr>
            <a:xfrm>
              <a:off x="1939051" y="332656"/>
              <a:ext cx="8962159" cy="1728192"/>
            </a:xfrm>
            <a:custGeom>
              <a:avLst/>
              <a:gdLst>
                <a:gd name="connsiteX0" fmla="*/ 0 w 754893"/>
                <a:gd name="connsiteY0" fmla="*/ 377488 h 754976"/>
                <a:gd name="connsiteX1" fmla="*/ 377447 w 754893"/>
                <a:gd name="connsiteY1" fmla="*/ 0 h 754976"/>
                <a:gd name="connsiteX2" fmla="*/ 754894 w 754893"/>
                <a:gd name="connsiteY2" fmla="*/ 377488 h 754976"/>
                <a:gd name="connsiteX3" fmla="*/ 377447 w 754893"/>
                <a:gd name="connsiteY3" fmla="*/ 754976 h 754976"/>
                <a:gd name="connsiteX4" fmla="*/ 0 w 754893"/>
                <a:gd name="connsiteY4" fmla="*/ 377488 h 75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893" h="754976">
                  <a:moveTo>
                    <a:pt x="0" y="377488"/>
                  </a:moveTo>
                  <a:cubicBezTo>
                    <a:pt x="0" y="169007"/>
                    <a:pt x="168989" y="0"/>
                    <a:pt x="377447" y="0"/>
                  </a:cubicBezTo>
                  <a:cubicBezTo>
                    <a:pt x="585905" y="0"/>
                    <a:pt x="754894" y="169007"/>
                    <a:pt x="754894" y="377488"/>
                  </a:cubicBezTo>
                  <a:cubicBezTo>
                    <a:pt x="754894" y="585969"/>
                    <a:pt x="585905" y="754976"/>
                    <a:pt x="377447" y="754976"/>
                  </a:cubicBezTo>
                  <a:cubicBezTo>
                    <a:pt x="168989" y="754976"/>
                    <a:pt x="0" y="585969"/>
                    <a:pt x="0" y="37748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89582" tIns="89591" rIns="89582" bIns="89591" anchor="ctr" anchorCtr="0">
              <a:norm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85976" y="917430"/>
              <a:ext cx="8815234" cy="591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2" action="ppaction://hlinksldjump"/>
                </a:rPr>
                <a:t>Connect Chinese people divided by geography</a:t>
              </a:r>
              <a:endParaRPr lang="zh-CN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64958" y="2486640"/>
            <a:ext cx="7276035" cy="1494199"/>
            <a:chOff x="3164953" y="2276872"/>
            <a:chExt cx="7276035" cy="1368152"/>
          </a:xfrm>
        </p:grpSpPr>
        <p:sp>
          <p:nvSpPr>
            <p:cNvPr id="14" name="Freeform: Shape 18"/>
            <p:cNvSpPr/>
            <p:nvPr/>
          </p:nvSpPr>
          <p:spPr>
            <a:xfrm>
              <a:off x="3164953" y="2276872"/>
              <a:ext cx="7276035" cy="1368152"/>
            </a:xfrm>
            <a:custGeom>
              <a:avLst/>
              <a:gdLst>
                <a:gd name="connsiteX0" fmla="*/ 0 w 754893"/>
                <a:gd name="connsiteY0" fmla="*/ 377447 h 754893"/>
                <a:gd name="connsiteX1" fmla="*/ 377447 w 754893"/>
                <a:gd name="connsiteY1" fmla="*/ 0 h 754893"/>
                <a:gd name="connsiteX2" fmla="*/ 754894 w 754893"/>
                <a:gd name="connsiteY2" fmla="*/ 377447 h 754893"/>
                <a:gd name="connsiteX3" fmla="*/ 377447 w 754893"/>
                <a:gd name="connsiteY3" fmla="*/ 754894 h 754893"/>
                <a:gd name="connsiteX4" fmla="*/ 0 w 754893"/>
                <a:gd name="connsiteY4" fmla="*/ 377447 h 7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893" h="754893">
                  <a:moveTo>
                    <a:pt x="0" y="377447"/>
                  </a:moveTo>
                  <a:cubicBezTo>
                    <a:pt x="0" y="168989"/>
                    <a:pt x="168989" y="0"/>
                    <a:pt x="377447" y="0"/>
                  </a:cubicBezTo>
                  <a:cubicBezTo>
                    <a:pt x="585905" y="0"/>
                    <a:pt x="754894" y="168989"/>
                    <a:pt x="754894" y="377447"/>
                  </a:cubicBezTo>
                  <a:cubicBezTo>
                    <a:pt x="754894" y="585905"/>
                    <a:pt x="585905" y="754894"/>
                    <a:pt x="377447" y="754894"/>
                  </a:cubicBezTo>
                  <a:cubicBezTo>
                    <a:pt x="168989" y="754894"/>
                    <a:pt x="0" y="585905"/>
                    <a:pt x="0" y="377447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89582" tIns="89582" rIns="89582" bIns="89582" anchor="ctr" anchorCtr="0">
              <a:normAutofit/>
            </a:bodyPr>
            <a:lstStyle/>
            <a:p>
              <a:pPr algn="ctr" defTabSz="62230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/>
                  </a:solidFill>
                  <a:latin typeface="Agency FB" panose="020B0503020202020204" pitchFamily="34" charset="0"/>
                  <a:ea typeface="微软雅黑 Light" panose="020B0502040204020203" pitchFamily="34" charset="-122"/>
                  <a:cs typeface="+mn-ea"/>
                  <a:sym typeface="Agency FB" panose="020B0503020202020204" pitchFamily="34" charset="0"/>
                </a:rPr>
                <a:t> </a:t>
              </a:r>
              <a:endParaRPr 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微软雅黑 Light" panose="020B0502040204020203" pitchFamily="34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80508" y="2708920"/>
              <a:ext cx="6288901" cy="591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Connect  the past and the present</a:t>
              </a:r>
              <a:endParaRPr lang="zh-CN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446516" y="3980839"/>
            <a:ext cx="7276035" cy="1494199"/>
            <a:chOff x="2446511" y="3645024"/>
            <a:chExt cx="7276035" cy="1368152"/>
          </a:xfrm>
        </p:grpSpPr>
        <p:sp>
          <p:nvSpPr>
            <p:cNvPr id="17" name="Freeform: Shape 18"/>
            <p:cNvSpPr/>
            <p:nvPr/>
          </p:nvSpPr>
          <p:spPr>
            <a:xfrm>
              <a:off x="2446511" y="3645024"/>
              <a:ext cx="7276035" cy="1368152"/>
            </a:xfrm>
            <a:custGeom>
              <a:avLst/>
              <a:gdLst>
                <a:gd name="connsiteX0" fmla="*/ 0 w 754893"/>
                <a:gd name="connsiteY0" fmla="*/ 377447 h 754893"/>
                <a:gd name="connsiteX1" fmla="*/ 377447 w 754893"/>
                <a:gd name="connsiteY1" fmla="*/ 0 h 754893"/>
                <a:gd name="connsiteX2" fmla="*/ 754894 w 754893"/>
                <a:gd name="connsiteY2" fmla="*/ 377447 h 754893"/>
                <a:gd name="connsiteX3" fmla="*/ 377447 w 754893"/>
                <a:gd name="connsiteY3" fmla="*/ 754894 h 754893"/>
                <a:gd name="connsiteX4" fmla="*/ 0 w 754893"/>
                <a:gd name="connsiteY4" fmla="*/ 377447 h 7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893" h="754893">
                  <a:moveTo>
                    <a:pt x="0" y="377447"/>
                  </a:moveTo>
                  <a:cubicBezTo>
                    <a:pt x="0" y="168989"/>
                    <a:pt x="168989" y="0"/>
                    <a:pt x="377447" y="0"/>
                  </a:cubicBezTo>
                  <a:cubicBezTo>
                    <a:pt x="585905" y="0"/>
                    <a:pt x="754894" y="168989"/>
                    <a:pt x="754894" y="377447"/>
                  </a:cubicBezTo>
                  <a:cubicBezTo>
                    <a:pt x="754894" y="585905"/>
                    <a:pt x="585905" y="754894"/>
                    <a:pt x="377447" y="754894"/>
                  </a:cubicBezTo>
                  <a:cubicBezTo>
                    <a:pt x="168989" y="754894"/>
                    <a:pt x="0" y="585905"/>
                    <a:pt x="0" y="37744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89582" tIns="89582" rIns="89582" bIns="89582" anchor="ctr" anchorCtr="0">
              <a:normAutofit/>
            </a:bodyPr>
            <a:lstStyle/>
            <a:p>
              <a:pPr algn="ctr" defTabSz="62230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/>
                  </a:solidFill>
                  <a:latin typeface="Agency FB" panose="020B0503020202020204" pitchFamily="34" charset="0"/>
                  <a:ea typeface="微软雅黑 Light" panose="020B0502040204020203" pitchFamily="34" charset="-122"/>
                  <a:cs typeface="+mn-ea"/>
                  <a:sym typeface="Agency FB" panose="020B0503020202020204" pitchFamily="34" charset="0"/>
                </a:rPr>
                <a:t> </a:t>
              </a:r>
              <a:endParaRPr 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微软雅黑 Light" panose="020B0502040204020203" pitchFamily="34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62066" y="4077072"/>
              <a:ext cx="6250429" cy="591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Connect the language and the art</a:t>
              </a:r>
              <a:endPara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980139" y="5446075"/>
            <a:ext cx="7276035" cy="1494199"/>
            <a:chOff x="1980134" y="4986656"/>
            <a:chExt cx="7276035" cy="1368152"/>
          </a:xfrm>
        </p:grpSpPr>
        <p:sp>
          <p:nvSpPr>
            <p:cNvPr id="20" name="Freeform: Shape 18"/>
            <p:cNvSpPr/>
            <p:nvPr/>
          </p:nvSpPr>
          <p:spPr>
            <a:xfrm>
              <a:off x="1980134" y="4986656"/>
              <a:ext cx="7276035" cy="1368152"/>
            </a:xfrm>
            <a:custGeom>
              <a:avLst/>
              <a:gdLst>
                <a:gd name="connsiteX0" fmla="*/ 0 w 754893"/>
                <a:gd name="connsiteY0" fmla="*/ 377447 h 754893"/>
                <a:gd name="connsiteX1" fmla="*/ 377447 w 754893"/>
                <a:gd name="connsiteY1" fmla="*/ 0 h 754893"/>
                <a:gd name="connsiteX2" fmla="*/ 754894 w 754893"/>
                <a:gd name="connsiteY2" fmla="*/ 377447 h 754893"/>
                <a:gd name="connsiteX3" fmla="*/ 377447 w 754893"/>
                <a:gd name="connsiteY3" fmla="*/ 754894 h 754893"/>
                <a:gd name="connsiteX4" fmla="*/ 0 w 754893"/>
                <a:gd name="connsiteY4" fmla="*/ 377447 h 75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893" h="754893">
                  <a:moveTo>
                    <a:pt x="0" y="377447"/>
                  </a:moveTo>
                  <a:cubicBezTo>
                    <a:pt x="0" y="168989"/>
                    <a:pt x="168989" y="0"/>
                    <a:pt x="377447" y="0"/>
                  </a:cubicBezTo>
                  <a:cubicBezTo>
                    <a:pt x="585905" y="0"/>
                    <a:pt x="754894" y="168989"/>
                    <a:pt x="754894" y="377447"/>
                  </a:cubicBezTo>
                  <a:cubicBezTo>
                    <a:pt x="754894" y="585905"/>
                    <a:pt x="585905" y="754894"/>
                    <a:pt x="377447" y="754894"/>
                  </a:cubicBezTo>
                  <a:cubicBezTo>
                    <a:pt x="168989" y="754894"/>
                    <a:pt x="0" y="585905"/>
                    <a:pt x="0" y="377447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89582" tIns="89582" rIns="89582" bIns="89582" anchor="ctr" anchorCtr="0">
              <a:normAutofit/>
            </a:bodyPr>
            <a:lstStyle/>
            <a:p>
              <a:pPr algn="ctr" defTabSz="62230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/>
                  </a:solidFill>
                  <a:latin typeface="Agency FB" panose="020B0503020202020204" pitchFamily="34" charset="0"/>
                  <a:ea typeface="微软雅黑 Light" panose="020B0502040204020203" pitchFamily="34" charset="-122"/>
                  <a:cs typeface="+mn-ea"/>
                  <a:sym typeface="Agency FB" panose="020B0503020202020204" pitchFamily="34" charset="0"/>
                </a:rPr>
                <a:t> </a:t>
              </a:r>
              <a:endParaRPr 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微软雅黑 Light" panose="020B0502040204020203" pitchFamily="34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5689" y="5418704"/>
              <a:ext cx="5596404" cy="591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Connect China and the world</a:t>
              </a:r>
              <a:endPara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1" descr="C:\Users\hp\AppData\Roaming\Tencent\Users\774744251\QQ\WinTemp\RichOle\1B30O$OLX8~6GH%I_HE%{}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391" y="2797399"/>
            <a:ext cx="10076644" cy="1606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51947" y="1050551"/>
            <a:ext cx="10059973" cy="1226366"/>
          </a:xfrm>
          <a:prstGeom prst="rect">
            <a:avLst/>
          </a:prstGeom>
          <a:noFill/>
        </p:spPr>
        <p:txBody>
          <a:bodyPr wrap="square" lIns="117226" tIns="58613" rIns="117226" bIns="58613">
            <a:spAutoFit/>
          </a:bodyPr>
          <a:lstStyle/>
          <a:p>
            <a:pPr>
              <a:defRPr/>
            </a:pPr>
            <a:r>
              <a:rPr lang="en-US" altLang="zh-CN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As a Chinese teenager, </a:t>
            </a:r>
            <a:endParaRPr lang="en-US" altLang="zh-CN" sz="3600" b="1" kern="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how to spread Chinese culture?</a:t>
            </a:r>
            <a:endParaRPr lang="en-US" altLang="zh-CN" sz="3600" b="1" kern="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 flipH="1">
            <a:off x="1188587" y="5812461"/>
            <a:ext cx="919025" cy="62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26" tIns="58613" rIns="117226" bIns="586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zh-CN" sz="4100" b="1" dirty="0">
                <a:solidFill>
                  <a:schemeClr val="bg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Times New Roman" panose="02020603050405020304" pitchFamily="18" charset="0"/>
              </a:rPr>
              <a:t>01</a:t>
            </a:r>
            <a:endParaRPr lang="zh-CN" altLang="en-US" sz="4100" b="1" dirty="0">
              <a:solidFill>
                <a:schemeClr val="bg1"/>
              </a:solidFill>
              <a:latin typeface="Arial Rounded MT Bold" panose="020F0704030504030204" pitchFamily="34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947" y="2486640"/>
            <a:ext cx="100599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our Chinese and English.</a:t>
            </a:r>
            <a:endParaRPr lang="en-US" altLang="zh-C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 a positive attitude to Chinese culture.</a:t>
            </a:r>
            <a:endParaRPr lang="en-US" altLang="zh-C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a good knowledge of Chinese culture.</a:t>
            </a:r>
            <a:endParaRPr lang="en-US" altLang="zh-C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some traditional arts when interested.</a:t>
            </a:r>
            <a:endParaRPr lang="en-US" altLang="zh-C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Introduce Chinese culture to foreigners .</a:t>
            </a:r>
            <a:endParaRPr lang="en-US" altLang="zh-C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0" y="206023"/>
            <a:ext cx="731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Reading for Conclusion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3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287196" y="156384"/>
            <a:ext cx="731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Reading for Thinking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9402" y="29584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圆角矩形 8"/>
          <p:cNvSpPr/>
          <p:nvPr/>
        </p:nvSpPr>
        <p:spPr>
          <a:xfrm>
            <a:off x="2623714" y="1897973"/>
            <a:ext cx="4981213" cy="1966052"/>
          </a:xfrm>
          <a:prstGeom prst="roundRect">
            <a:avLst>
              <a:gd name="adj" fmla="val 37484"/>
            </a:avLst>
          </a:prstGeom>
          <a:noFill/>
          <a:ln>
            <a:noFill/>
          </a:ln>
          <a:effectLst>
            <a:outerShdw dist="76200" sx="1000" sy="1000" algn="t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anchor="ctr"/>
          <a:lstStyle/>
          <a:p>
            <a:pPr algn="ctr">
              <a:defRPr/>
            </a:pPr>
            <a:r>
              <a:rPr lang="en-US" altLang="zh-CN" sz="5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Other factors</a:t>
            </a:r>
            <a:endParaRPr lang="en-US" altLang="zh-CN" sz="5400" b="1" kern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Freeform 25"/>
          <p:cNvSpPr/>
          <p:nvPr/>
        </p:nvSpPr>
        <p:spPr bwMode="auto">
          <a:xfrm>
            <a:off x="7891704" y="3220939"/>
            <a:ext cx="1437279" cy="542392"/>
          </a:xfrm>
          <a:custGeom>
            <a:avLst/>
            <a:gdLst>
              <a:gd name="T0" fmla="*/ 250 w 328"/>
              <a:gd name="T1" fmla="*/ 65 h 115"/>
              <a:gd name="T2" fmla="*/ 274 w 328"/>
              <a:gd name="T3" fmla="*/ 115 h 115"/>
              <a:gd name="T4" fmla="*/ 165 w 328"/>
              <a:gd name="T5" fmla="*/ 65 h 115"/>
              <a:gd name="T6" fmla="*/ 24 w 328"/>
              <a:gd name="T7" fmla="*/ 33 h 115"/>
              <a:gd name="T8" fmla="*/ 122 w 328"/>
              <a:gd name="T9" fmla="*/ 0 h 115"/>
              <a:gd name="T10" fmla="*/ 308 w 328"/>
              <a:gd name="T11" fmla="*/ 33 h 115"/>
              <a:gd name="T12" fmla="*/ 250 w 328"/>
              <a:gd name="T13" fmla="*/ 6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" h="115">
                <a:moveTo>
                  <a:pt x="250" y="65"/>
                </a:moveTo>
                <a:cubicBezTo>
                  <a:pt x="274" y="115"/>
                  <a:pt x="274" y="115"/>
                  <a:pt x="274" y="115"/>
                </a:cubicBezTo>
                <a:cubicBezTo>
                  <a:pt x="165" y="65"/>
                  <a:pt x="165" y="65"/>
                  <a:pt x="165" y="65"/>
                </a:cubicBezTo>
                <a:cubicBezTo>
                  <a:pt x="102" y="61"/>
                  <a:pt x="44" y="48"/>
                  <a:pt x="24" y="33"/>
                </a:cubicBezTo>
                <a:cubicBezTo>
                  <a:pt x="0" y="15"/>
                  <a:pt x="44" y="0"/>
                  <a:pt x="122" y="0"/>
                </a:cubicBezTo>
                <a:cubicBezTo>
                  <a:pt x="201" y="0"/>
                  <a:pt x="284" y="15"/>
                  <a:pt x="308" y="33"/>
                </a:cubicBezTo>
                <a:cubicBezTo>
                  <a:pt x="328" y="48"/>
                  <a:pt x="302" y="61"/>
                  <a:pt x="250" y="65"/>
                </a:cubicBezTo>
                <a:close/>
              </a:path>
            </a:pathLst>
          </a:custGeom>
          <a:solidFill>
            <a:srgbClr val="D0D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41"/>
          <p:cNvSpPr/>
          <p:nvPr/>
        </p:nvSpPr>
        <p:spPr bwMode="auto">
          <a:xfrm>
            <a:off x="5971807" y="6276700"/>
            <a:ext cx="2541193" cy="1213126"/>
          </a:xfrm>
          <a:custGeom>
            <a:avLst/>
            <a:gdLst>
              <a:gd name="T0" fmla="*/ 537 w 733"/>
              <a:gd name="T1" fmla="*/ 173 h 306"/>
              <a:gd name="T2" fmla="*/ 543 w 733"/>
              <a:gd name="T3" fmla="*/ 306 h 306"/>
              <a:gd name="T4" fmla="*/ 338 w 733"/>
              <a:gd name="T5" fmla="*/ 173 h 306"/>
              <a:gd name="T6" fmla="*/ 39 w 733"/>
              <a:gd name="T7" fmla="*/ 89 h 306"/>
              <a:gd name="T8" fmla="*/ 300 w 733"/>
              <a:gd name="T9" fmla="*/ 0 h 306"/>
              <a:gd name="T10" fmla="*/ 702 w 733"/>
              <a:gd name="T11" fmla="*/ 89 h 306"/>
              <a:gd name="T12" fmla="*/ 537 w 733"/>
              <a:gd name="T13" fmla="*/ 173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3" h="306">
                <a:moveTo>
                  <a:pt x="537" y="173"/>
                </a:moveTo>
                <a:cubicBezTo>
                  <a:pt x="543" y="306"/>
                  <a:pt x="543" y="306"/>
                  <a:pt x="543" y="306"/>
                </a:cubicBezTo>
                <a:cubicBezTo>
                  <a:pt x="338" y="173"/>
                  <a:pt x="338" y="173"/>
                  <a:pt x="338" y="173"/>
                </a:cubicBezTo>
                <a:cubicBezTo>
                  <a:pt x="195" y="162"/>
                  <a:pt x="70" y="128"/>
                  <a:pt x="39" y="89"/>
                </a:cubicBezTo>
                <a:cubicBezTo>
                  <a:pt x="0" y="40"/>
                  <a:pt x="117" y="0"/>
                  <a:pt x="300" y="0"/>
                </a:cubicBezTo>
                <a:cubicBezTo>
                  <a:pt x="483" y="0"/>
                  <a:pt x="663" y="40"/>
                  <a:pt x="702" y="89"/>
                </a:cubicBezTo>
                <a:cubicBezTo>
                  <a:pt x="733" y="128"/>
                  <a:pt x="662" y="162"/>
                  <a:pt x="537" y="173"/>
                </a:cubicBezTo>
                <a:close/>
              </a:path>
            </a:pathLst>
          </a:custGeom>
          <a:solidFill>
            <a:srgbClr val="D0D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48"/>
          <p:cNvSpPr/>
          <p:nvPr/>
        </p:nvSpPr>
        <p:spPr bwMode="auto">
          <a:xfrm>
            <a:off x="2433390" y="6081146"/>
            <a:ext cx="2275455" cy="710359"/>
          </a:xfrm>
          <a:custGeom>
            <a:avLst/>
            <a:gdLst>
              <a:gd name="T0" fmla="*/ 493 w 616"/>
              <a:gd name="T1" fmla="*/ 235 h 235"/>
              <a:gd name="T2" fmla="*/ 300 w 616"/>
              <a:gd name="T3" fmla="*/ 133 h 235"/>
              <a:gd name="T4" fmla="*/ 40 w 616"/>
              <a:gd name="T5" fmla="*/ 68 h 235"/>
              <a:gd name="T6" fmla="*/ 238 w 616"/>
              <a:gd name="T7" fmla="*/ 0 h 235"/>
              <a:gd name="T8" fmla="*/ 583 w 616"/>
              <a:gd name="T9" fmla="*/ 68 h 235"/>
              <a:gd name="T10" fmla="*/ 463 w 616"/>
              <a:gd name="T11" fmla="*/ 133 h 235"/>
              <a:gd name="T12" fmla="*/ 493 w 616"/>
              <a:gd name="T13" fmla="*/ 235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6" h="235">
                <a:moveTo>
                  <a:pt x="493" y="235"/>
                </a:moveTo>
                <a:cubicBezTo>
                  <a:pt x="300" y="133"/>
                  <a:pt x="300" y="133"/>
                  <a:pt x="300" y="133"/>
                </a:cubicBezTo>
                <a:cubicBezTo>
                  <a:pt x="181" y="124"/>
                  <a:pt x="73" y="99"/>
                  <a:pt x="40" y="68"/>
                </a:cubicBezTo>
                <a:cubicBezTo>
                  <a:pt x="0" y="31"/>
                  <a:pt x="88" y="0"/>
                  <a:pt x="238" y="0"/>
                </a:cubicBezTo>
                <a:cubicBezTo>
                  <a:pt x="388" y="0"/>
                  <a:pt x="542" y="31"/>
                  <a:pt x="583" y="68"/>
                </a:cubicBezTo>
                <a:cubicBezTo>
                  <a:pt x="616" y="99"/>
                  <a:pt x="564" y="124"/>
                  <a:pt x="463" y="133"/>
                </a:cubicBezTo>
                <a:lnTo>
                  <a:pt x="493" y="235"/>
                </a:lnTo>
                <a:close/>
              </a:path>
            </a:pathLst>
          </a:custGeom>
          <a:solidFill>
            <a:srgbClr val="D0D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26"/>
          <p:cNvGrpSpPr/>
          <p:nvPr/>
        </p:nvGrpSpPr>
        <p:grpSpPr>
          <a:xfrm>
            <a:off x="8281861" y="1171440"/>
            <a:ext cx="1564846" cy="2591255"/>
            <a:chOff x="8774141" y="586610"/>
            <a:chExt cx="589578" cy="1020118"/>
          </a:xfrm>
        </p:grpSpPr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8774141" y="586610"/>
              <a:ext cx="589578" cy="5895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6"/>
            <p:cNvSpPr/>
            <p:nvPr/>
          </p:nvSpPr>
          <p:spPr bwMode="auto">
            <a:xfrm>
              <a:off x="8969203" y="1008364"/>
              <a:ext cx="199454" cy="598364"/>
            </a:xfrm>
            <a:custGeom>
              <a:avLst/>
              <a:gdLst>
                <a:gd name="T0" fmla="*/ 113 w 227"/>
                <a:gd name="T1" fmla="*/ 681 h 681"/>
                <a:gd name="T2" fmla="*/ 0 w 227"/>
                <a:gd name="T3" fmla="*/ 113 h 681"/>
                <a:gd name="T4" fmla="*/ 94 w 227"/>
                <a:gd name="T5" fmla="*/ 0 h 681"/>
                <a:gd name="T6" fmla="*/ 227 w 227"/>
                <a:gd name="T7" fmla="*/ 113 h 681"/>
                <a:gd name="T8" fmla="*/ 113 w 227"/>
                <a:gd name="T9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681">
                  <a:moveTo>
                    <a:pt x="113" y="681"/>
                  </a:moveTo>
                  <a:lnTo>
                    <a:pt x="0" y="113"/>
                  </a:lnTo>
                  <a:lnTo>
                    <a:pt x="94" y="0"/>
                  </a:lnTo>
                  <a:lnTo>
                    <a:pt x="227" y="113"/>
                  </a:lnTo>
                  <a:lnTo>
                    <a:pt x="113" y="6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8"/>
            <p:cNvSpPr>
              <a:spLocks noChangeArrowheads="1"/>
            </p:cNvSpPr>
            <p:nvPr/>
          </p:nvSpPr>
          <p:spPr bwMode="auto">
            <a:xfrm>
              <a:off x="8836526" y="650752"/>
              <a:ext cx="464808" cy="46305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830129" y="716868"/>
              <a:ext cx="471205" cy="302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food</a:t>
              </a:r>
              <a:endPara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41"/>
          <p:cNvGrpSpPr/>
          <p:nvPr/>
        </p:nvGrpSpPr>
        <p:grpSpPr>
          <a:xfrm>
            <a:off x="3295224" y="3978547"/>
            <a:ext cx="2005275" cy="2837601"/>
            <a:chOff x="8092305" y="3319229"/>
            <a:chExt cx="1128194" cy="1951494"/>
          </a:xfrm>
        </p:grpSpPr>
        <p:sp>
          <p:nvSpPr>
            <p:cNvPr id="30" name="Freeform 49"/>
            <p:cNvSpPr/>
            <p:nvPr/>
          </p:nvSpPr>
          <p:spPr bwMode="auto">
            <a:xfrm>
              <a:off x="8466612" y="4123199"/>
              <a:ext cx="379579" cy="1147524"/>
            </a:xfrm>
            <a:custGeom>
              <a:avLst/>
              <a:gdLst>
                <a:gd name="T0" fmla="*/ 217 w 432"/>
                <a:gd name="T1" fmla="*/ 1306 h 1306"/>
                <a:gd name="T2" fmla="*/ 0 w 432"/>
                <a:gd name="T3" fmla="*/ 218 h 1306"/>
                <a:gd name="T4" fmla="*/ 179 w 432"/>
                <a:gd name="T5" fmla="*/ 0 h 1306"/>
                <a:gd name="T6" fmla="*/ 432 w 432"/>
                <a:gd name="T7" fmla="*/ 218 h 1306"/>
                <a:gd name="T8" fmla="*/ 217 w 432"/>
                <a:gd name="T9" fmla="*/ 1306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1306">
                  <a:moveTo>
                    <a:pt x="217" y="1306"/>
                  </a:moveTo>
                  <a:lnTo>
                    <a:pt x="0" y="218"/>
                  </a:lnTo>
                  <a:lnTo>
                    <a:pt x="179" y="0"/>
                  </a:lnTo>
                  <a:lnTo>
                    <a:pt x="432" y="218"/>
                  </a:lnTo>
                  <a:lnTo>
                    <a:pt x="217" y="130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50"/>
            <p:cNvSpPr>
              <a:spLocks noChangeArrowheads="1"/>
            </p:cNvSpPr>
            <p:nvPr/>
          </p:nvSpPr>
          <p:spPr bwMode="auto">
            <a:xfrm>
              <a:off x="8092305" y="3319229"/>
              <a:ext cx="1128194" cy="11281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51"/>
            <p:cNvSpPr>
              <a:spLocks noChangeArrowheads="1"/>
            </p:cNvSpPr>
            <p:nvPr/>
          </p:nvSpPr>
          <p:spPr bwMode="auto">
            <a:xfrm>
              <a:off x="8212680" y="3439605"/>
              <a:ext cx="887442" cy="88744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15467" y="3577252"/>
              <a:ext cx="932714" cy="529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places</a:t>
              </a:r>
              <a:endPara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46"/>
          <p:cNvGrpSpPr/>
          <p:nvPr/>
        </p:nvGrpSpPr>
        <p:grpSpPr>
          <a:xfrm>
            <a:off x="6443287" y="3342531"/>
            <a:ext cx="2774626" cy="4127974"/>
            <a:chOff x="9521877" y="2943164"/>
            <a:chExt cx="1377731" cy="2382914"/>
          </a:xfrm>
        </p:grpSpPr>
        <p:sp>
          <p:nvSpPr>
            <p:cNvPr id="35" name="Freeform 42"/>
            <p:cNvSpPr/>
            <p:nvPr/>
          </p:nvSpPr>
          <p:spPr bwMode="auto">
            <a:xfrm>
              <a:off x="9977020" y="3925501"/>
              <a:ext cx="464808" cy="1400577"/>
            </a:xfrm>
            <a:custGeom>
              <a:avLst/>
              <a:gdLst>
                <a:gd name="T0" fmla="*/ 265 w 529"/>
                <a:gd name="T1" fmla="*/ 1594 h 1594"/>
                <a:gd name="T2" fmla="*/ 0 w 529"/>
                <a:gd name="T3" fmla="*/ 265 h 1594"/>
                <a:gd name="T4" fmla="*/ 220 w 529"/>
                <a:gd name="T5" fmla="*/ 0 h 1594"/>
                <a:gd name="T6" fmla="*/ 529 w 529"/>
                <a:gd name="T7" fmla="*/ 265 h 1594"/>
                <a:gd name="T8" fmla="*/ 265 w 529"/>
                <a:gd name="T9" fmla="*/ 1594 h 1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1594">
                  <a:moveTo>
                    <a:pt x="265" y="1594"/>
                  </a:moveTo>
                  <a:lnTo>
                    <a:pt x="0" y="265"/>
                  </a:lnTo>
                  <a:lnTo>
                    <a:pt x="220" y="0"/>
                  </a:lnTo>
                  <a:lnTo>
                    <a:pt x="529" y="265"/>
                  </a:lnTo>
                  <a:lnTo>
                    <a:pt x="265" y="159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val 43"/>
            <p:cNvSpPr>
              <a:spLocks noChangeArrowheads="1"/>
            </p:cNvSpPr>
            <p:nvPr/>
          </p:nvSpPr>
          <p:spPr bwMode="auto">
            <a:xfrm>
              <a:off x="9521877" y="2943164"/>
              <a:ext cx="1377731" cy="137773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val 44"/>
            <p:cNvSpPr>
              <a:spLocks noChangeArrowheads="1"/>
            </p:cNvSpPr>
            <p:nvPr/>
          </p:nvSpPr>
          <p:spPr bwMode="auto">
            <a:xfrm>
              <a:off x="9666855" y="3088142"/>
              <a:ext cx="1085139" cy="10851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660426" y="3360640"/>
              <a:ext cx="1056405" cy="4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festivals</a:t>
              </a:r>
              <a:endPara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Freeform 36"/>
          <p:cNvSpPr/>
          <p:nvPr/>
        </p:nvSpPr>
        <p:spPr bwMode="auto">
          <a:xfrm>
            <a:off x="683995" y="4949339"/>
            <a:ext cx="1624371" cy="896021"/>
          </a:xfrm>
          <a:custGeom>
            <a:avLst/>
            <a:gdLst>
              <a:gd name="T0" fmla="*/ 393 w 529"/>
              <a:gd name="T1" fmla="*/ 116 h 204"/>
              <a:gd name="T2" fmla="*/ 408 w 529"/>
              <a:gd name="T3" fmla="*/ 204 h 204"/>
              <a:gd name="T4" fmla="*/ 251 w 529"/>
              <a:gd name="T5" fmla="*/ 116 h 204"/>
              <a:gd name="T6" fmla="*/ 31 w 529"/>
              <a:gd name="T7" fmla="*/ 59 h 204"/>
              <a:gd name="T8" fmla="*/ 210 w 529"/>
              <a:gd name="T9" fmla="*/ 0 h 204"/>
              <a:gd name="T10" fmla="*/ 503 w 529"/>
              <a:gd name="T11" fmla="*/ 59 h 204"/>
              <a:gd name="T12" fmla="*/ 393 w 529"/>
              <a:gd name="T13" fmla="*/ 116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9" h="204">
                <a:moveTo>
                  <a:pt x="393" y="116"/>
                </a:moveTo>
                <a:cubicBezTo>
                  <a:pt x="408" y="204"/>
                  <a:pt x="408" y="204"/>
                  <a:pt x="408" y="204"/>
                </a:cubicBezTo>
                <a:cubicBezTo>
                  <a:pt x="251" y="116"/>
                  <a:pt x="251" y="116"/>
                  <a:pt x="251" y="116"/>
                </a:cubicBezTo>
                <a:cubicBezTo>
                  <a:pt x="148" y="108"/>
                  <a:pt x="57" y="86"/>
                  <a:pt x="31" y="59"/>
                </a:cubicBezTo>
                <a:cubicBezTo>
                  <a:pt x="0" y="27"/>
                  <a:pt x="80" y="0"/>
                  <a:pt x="210" y="0"/>
                </a:cubicBezTo>
                <a:cubicBezTo>
                  <a:pt x="340" y="0"/>
                  <a:pt x="472" y="27"/>
                  <a:pt x="503" y="59"/>
                </a:cubicBezTo>
                <a:cubicBezTo>
                  <a:pt x="529" y="86"/>
                  <a:pt x="481" y="108"/>
                  <a:pt x="393" y="116"/>
                </a:cubicBezTo>
                <a:close/>
              </a:path>
            </a:pathLst>
          </a:custGeom>
          <a:solidFill>
            <a:srgbClr val="D0D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36"/>
          <p:cNvGrpSpPr/>
          <p:nvPr/>
        </p:nvGrpSpPr>
        <p:grpSpPr>
          <a:xfrm>
            <a:off x="983146" y="2284167"/>
            <a:ext cx="1789081" cy="3584084"/>
            <a:chOff x="6452734" y="1251752"/>
            <a:chExt cx="980579" cy="1697563"/>
          </a:xfrm>
        </p:grpSpPr>
        <p:sp>
          <p:nvSpPr>
            <p:cNvPr id="25" name="Freeform 37"/>
            <p:cNvSpPr/>
            <p:nvPr/>
          </p:nvSpPr>
          <p:spPr bwMode="auto">
            <a:xfrm>
              <a:off x="6779594" y="1952041"/>
              <a:ext cx="329496" cy="997274"/>
            </a:xfrm>
            <a:custGeom>
              <a:avLst/>
              <a:gdLst>
                <a:gd name="T0" fmla="*/ 186 w 375"/>
                <a:gd name="T1" fmla="*/ 1135 h 1135"/>
                <a:gd name="T2" fmla="*/ 0 w 375"/>
                <a:gd name="T3" fmla="*/ 189 h 1135"/>
                <a:gd name="T4" fmla="*/ 156 w 375"/>
                <a:gd name="T5" fmla="*/ 0 h 1135"/>
                <a:gd name="T6" fmla="*/ 375 w 375"/>
                <a:gd name="T7" fmla="*/ 189 h 1135"/>
                <a:gd name="T8" fmla="*/ 186 w 375"/>
                <a:gd name="T9" fmla="*/ 1135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135">
                  <a:moveTo>
                    <a:pt x="186" y="1135"/>
                  </a:moveTo>
                  <a:lnTo>
                    <a:pt x="0" y="189"/>
                  </a:lnTo>
                  <a:lnTo>
                    <a:pt x="156" y="0"/>
                  </a:lnTo>
                  <a:lnTo>
                    <a:pt x="375" y="189"/>
                  </a:lnTo>
                  <a:lnTo>
                    <a:pt x="186" y="1135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38"/>
            <p:cNvSpPr>
              <a:spLocks noChangeArrowheads="1"/>
            </p:cNvSpPr>
            <p:nvPr/>
          </p:nvSpPr>
          <p:spPr bwMode="auto">
            <a:xfrm>
              <a:off x="6452734" y="1251752"/>
              <a:ext cx="980579" cy="98233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39"/>
            <p:cNvSpPr>
              <a:spLocks noChangeArrowheads="1"/>
            </p:cNvSpPr>
            <p:nvPr/>
          </p:nvSpPr>
          <p:spPr bwMode="auto">
            <a:xfrm>
              <a:off x="6556415" y="1357191"/>
              <a:ext cx="773217" cy="771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31415" y="1554028"/>
              <a:ext cx="616068" cy="364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arts</a:t>
              </a:r>
              <a:endPara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lligraph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000.000000" end="35703.000000"/>
                </p14:media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7193818" y="5117532"/>
            <a:ext cx="3247175" cy="2372294"/>
          </a:xfrm>
          <a:prstGeom prst="rect">
            <a:avLst/>
          </a:prstGeom>
        </p:spPr>
      </p:pic>
      <p:sp>
        <p:nvSpPr>
          <p:cNvPr id="6" name="文本框 1"/>
          <p:cNvSpPr txBox="1"/>
          <p:nvPr/>
        </p:nvSpPr>
        <p:spPr>
          <a:xfrm>
            <a:off x="287196" y="156384"/>
            <a:ext cx="731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Reading for Cooperation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  <p:pic>
        <p:nvPicPr>
          <p:cNvPr id="8" name="Picture 3" descr="D:\RJDir\个人桌面\IMG_7181(20191227-12293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9112"/>
            <a:ext cx="2911982" cy="22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RJDir\个人桌面\u=466665757,2504094907&amp;fm=26&amp;gp=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88" y="5486926"/>
            <a:ext cx="2905597" cy="200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87196" y="1245353"/>
            <a:ext cx="92537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Group Work:</a:t>
            </a:r>
            <a:endParaRPr lang="en-US" altLang="zh-CN" sz="3600" b="1" kern="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3600" b="1" kern="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Make a poster on Chinese traditional culture!</a:t>
            </a:r>
            <a:endParaRPr lang="en-US" altLang="zh-CN" sz="3600" b="1" kern="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238009" y="3957472"/>
            <a:ext cx="1564846" cy="2591255"/>
            <a:chOff x="8774141" y="586610"/>
            <a:chExt cx="589578" cy="1020118"/>
          </a:xfrm>
        </p:grpSpPr>
        <p:sp>
          <p:nvSpPr>
            <p:cNvPr id="14" name="Oval 27"/>
            <p:cNvSpPr>
              <a:spLocks noChangeArrowheads="1"/>
            </p:cNvSpPr>
            <p:nvPr/>
          </p:nvSpPr>
          <p:spPr bwMode="auto">
            <a:xfrm>
              <a:off x="8774141" y="586610"/>
              <a:ext cx="589578" cy="5895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26"/>
            <p:cNvSpPr/>
            <p:nvPr/>
          </p:nvSpPr>
          <p:spPr bwMode="auto">
            <a:xfrm>
              <a:off x="8969203" y="1008364"/>
              <a:ext cx="199454" cy="598364"/>
            </a:xfrm>
            <a:custGeom>
              <a:avLst/>
              <a:gdLst>
                <a:gd name="T0" fmla="*/ 113 w 227"/>
                <a:gd name="T1" fmla="*/ 681 h 681"/>
                <a:gd name="T2" fmla="*/ 0 w 227"/>
                <a:gd name="T3" fmla="*/ 113 h 681"/>
                <a:gd name="T4" fmla="*/ 94 w 227"/>
                <a:gd name="T5" fmla="*/ 0 h 681"/>
                <a:gd name="T6" fmla="*/ 227 w 227"/>
                <a:gd name="T7" fmla="*/ 113 h 681"/>
                <a:gd name="T8" fmla="*/ 113 w 227"/>
                <a:gd name="T9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681">
                  <a:moveTo>
                    <a:pt x="113" y="681"/>
                  </a:moveTo>
                  <a:lnTo>
                    <a:pt x="0" y="113"/>
                  </a:lnTo>
                  <a:lnTo>
                    <a:pt x="94" y="0"/>
                  </a:lnTo>
                  <a:lnTo>
                    <a:pt x="227" y="113"/>
                  </a:lnTo>
                  <a:lnTo>
                    <a:pt x="113" y="6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28"/>
            <p:cNvSpPr>
              <a:spLocks noChangeArrowheads="1"/>
            </p:cNvSpPr>
            <p:nvPr/>
          </p:nvSpPr>
          <p:spPr bwMode="auto">
            <a:xfrm>
              <a:off x="8836526" y="650752"/>
              <a:ext cx="464808" cy="46305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30129" y="716868"/>
              <a:ext cx="471205" cy="302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food</a:t>
              </a:r>
              <a:endPara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41"/>
          <p:cNvGrpSpPr/>
          <p:nvPr/>
        </p:nvGrpSpPr>
        <p:grpSpPr>
          <a:xfrm>
            <a:off x="4994913" y="3782437"/>
            <a:ext cx="2005275" cy="2837601"/>
            <a:chOff x="8092305" y="3319229"/>
            <a:chExt cx="1128194" cy="1951494"/>
          </a:xfrm>
        </p:grpSpPr>
        <p:sp>
          <p:nvSpPr>
            <p:cNvPr id="19" name="Freeform 49"/>
            <p:cNvSpPr/>
            <p:nvPr/>
          </p:nvSpPr>
          <p:spPr bwMode="auto">
            <a:xfrm>
              <a:off x="8466612" y="4123199"/>
              <a:ext cx="379579" cy="1147524"/>
            </a:xfrm>
            <a:custGeom>
              <a:avLst/>
              <a:gdLst>
                <a:gd name="T0" fmla="*/ 217 w 432"/>
                <a:gd name="T1" fmla="*/ 1306 h 1306"/>
                <a:gd name="T2" fmla="*/ 0 w 432"/>
                <a:gd name="T3" fmla="*/ 218 h 1306"/>
                <a:gd name="T4" fmla="*/ 179 w 432"/>
                <a:gd name="T5" fmla="*/ 0 h 1306"/>
                <a:gd name="T6" fmla="*/ 432 w 432"/>
                <a:gd name="T7" fmla="*/ 218 h 1306"/>
                <a:gd name="T8" fmla="*/ 217 w 432"/>
                <a:gd name="T9" fmla="*/ 1306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1306">
                  <a:moveTo>
                    <a:pt x="217" y="1306"/>
                  </a:moveTo>
                  <a:lnTo>
                    <a:pt x="0" y="218"/>
                  </a:lnTo>
                  <a:lnTo>
                    <a:pt x="179" y="0"/>
                  </a:lnTo>
                  <a:lnTo>
                    <a:pt x="432" y="218"/>
                  </a:lnTo>
                  <a:lnTo>
                    <a:pt x="217" y="130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50"/>
            <p:cNvSpPr>
              <a:spLocks noChangeArrowheads="1"/>
            </p:cNvSpPr>
            <p:nvPr/>
          </p:nvSpPr>
          <p:spPr bwMode="auto">
            <a:xfrm>
              <a:off x="8092305" y="3319229"/>
              <a:ext cx="1128194" cy="11281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51"/>
            <p:cNvSpPr>
              <a:spLocks noChangeArrowheads="1"/>
            </p:cNvSpPr>
            <p:nvPr/>
          </p:nvSpPr>
          <p:spPr bwMode="auto">
            <a:xfrm>
              <a:off x="8212680" y="3439605"/>
              <a:ext cx="887442" cy="88744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215467" y="3577252"/>
              <a:ext cx="932714" cy="529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places</a:t>
              </a:r>
              <a:endParaRPr lang="en-US" sz="4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46"/>
          <p:cNvGrpSpPr/>
          <p:nvPr/>
        </p:nvGrpSpPr>
        <p:grpSpPr>
          <a:xfrm>
            <a:off x="7745860" y="3107795"/>
            <a:ext cx="2774626" cy="4127974"/>
            <a:chOff x="9521877" y="2943164"/>
            <a:chExt cx="1377731" cy="2382914"/>
          </a:xfrm>
        </p:grpSpPr>
        <p:sp>
          <p:nvSpPr>
            <p:cNvPr id="24" name="Freeform 42"/>
            <p:cNvSpPr/>
            <p:nvPr/>
          </p:nvSpPr>
          <p:spPr bwMode="auto">
            <a:xfrm>
              <a:off x="9977020" y="3925501"/>
              <a:ext cx="464808" cy="1400577"/>
            </a:xfrm>
            <a:custGeom>
              <a:avLst/>
              <a:gdLst>
                <a:gd name="T0" fmla="*/ 265 w 529"/>
                <a:gd name="T1" fmla="*/ 1594 h 1594"/>
                <a:gd name="T2" fmla="*/ 0 w 529"/>
                <a:gd name="T3" fmla="*/ 265 h 1594"/>
                <a:gd name="T4" fmla="*/ 220 w 529"/>
                <a:gd name="T5" fmla="*/ 0 h 1594"/>
                <a:gd name="T6" fmla="*/ 529 w 529"/>
                <a:gd name="T7" fmla="*/ 265 h 1594"/>
                <a:gd name="T8" fmla="*/ 265 w 529"/>
                <a:gd name="T9" fmla="*/ 1594 h 1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1594">
                  <a:moveTo>
                    <a:pt x="265" y="1594"/>
                  </a:moveTo>
                  <a:lnTo>
                    <a:pt x="0" y="265"/>
                  </a:lnTo>
                  <a:lnTo>
                    <a:pt x="220" y="0"/>
                  </a:lnTo>
                  <a:lnTo>
                    <a:pt x="529" y="265"/>
                  </a:lnTo>
                  <a:lnTo>
                    <a:pt x="265" y="159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43"/>
            <p:cNvSpPr>
              <a:spLocks noChangeArrowheads="1"/>
            </p:cNvSpPr>
            <p:nvPr/>
          </p:nvSpPr>
          <p:spPr bwMode="auto">
            <a:xfrm>
              <a:off x="9521877" y="2943164"/>
              <a:ext cx="1377731" cy="137773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44"/>
            <p:cNvSpPr>
              <a:spLocks noChangeArrowheads="1"/>
            </p:cNvSpPr>
            <p:nvPr/>
          </p:nvSpPr>
          <p:spPr bwMode="auto">
            <a:xfrm>
              <a:off x="9666855" y="3088142"/>
              <a:ext cx="1085139" cy="10851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660426" y="3360640"/>
              <a:ext cx="1056405" cy="4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festivals</a:t>
              </a:r>
              <a:endPara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36"/>
          <p:cNvGrpSpPr/>
          <p:nvPr/>
        </p:nvGrpSpPr>
        <p:grpSpPr>
          <a:xfrm>
            <a:off x="2484195" y="3694885"/>
            <a:ext cx="1789081" cy="3584084"/>
            <a:chOff x="6452734" y="1251752"/>
            <a:chExt cx="980579" cy="1697563"/>
          </a:xfrm>
        </p:grpSpPr>
        <p:sp>
          <p:nvSpPr>
            <p:cNvPr id="30" name="Freeform 37"/>
            <p:cNvSpPr/>
            <p:nvPr/>
          </p:nvSpPr>
          <p:spPr bwMode="auto">
            <a:xfrm>
              <a:off x="6779594" y="1952041"/>
              <a:ext cx="329496" cy="997274"/>
            </a:xfrm>
            <a:custGeom>
              <a:avLst/>
              <a:gdLst>
                <a:gd name="T0" fmla="*/ 186 w 375"/>
                <a:gd name="T1" fmla="*/ 1135 h 1135"/>
                <a:gd name="T2" fmla="*/ 0 w 375"/>
                <a:gd name="T3" fmla="*/ 189 h 1135"/>
                <a:gd name="T4" fmla="*/ 156 w 375"/>
                <a:gd name="T5" fmla="*/ 0 h 1135"/>
                <a:gd name="T6" fmla="*/ 375 w 375"/>
                <a:gd name="T7" fmla="*/ 189 h 1135"/>
                <a:gd name="T8" fmla="*/ 186 w 375"/>
                <a:gd name="T9" fmla="*/ 1135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135">
                  <a:moveTo>
                    <a:pt x="186" y="1135"/>
                  </a:moveTo>
                  <a:lnTo>
                    <a:pt x="0" y="189"/>
                  </a:lnTo>
                  <a:lnTo>
                    <a:pt x="156" y="0"/>
                  </a:lnTo>
                  <a:lnTo>
                    <a:pt x="375" y="189"/>
                  </a:lnTo>
                  <a:lnTo>
                    <a:pt x="186" y="1135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8"/>
            <p:cNvSpPr>
              <a:spLocks noChangeArrowheads="1"/>
            </p:cNvSpPr>
            <p:nvPr/>
          </p:nvSpPr>
          <p:spPr bwMode="auto">
            <a:xfrm>
              <a:off x="6452734" y="1251752"/>
              <a:ext cx="980579" cy="98233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9"/>
            <p:cNvSpPr>
              <a:spLocks noChangeArrowheads="1"/>
            </p:cNvSpPr>
            <p:nvPr/>
          </p:nvSpPr>
          <p:spPr bwMode="auto">
            <a:xfrm>
              <a:off x="6556415" y="1357191"/>
              <a:ext cx="773217" cy="771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31415" y="1554028"/>
              <a:ext cx="616068" cy="364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arts</a:t>
              </a:r>
              <a:endPara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 vol="80000">
                <p:cTn id="2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手抄报模板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</p:pic>
      <p:pic>
        <p:nvPicPr>
          <p:cNvPr id="1027" name="Picture 3" descr="C:\Users\Administrator\Desktop\手抄报模板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431" y="0"/>
            <a:ext cx="5796558" cy="35288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48086" y="3816920"/>
            <a:ext cx="1742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srgbClr val="FF0000"/>
                </a:solidFill>
              </a:rPr>
              <a:t>title</a:t>
            </a:r>
            <a:endParaRPr lang="zh-CN" altLang="en-US" sz="7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6238" y="5689128"/>
            <a:ext cx="58152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srgbClr val="FF0000"/>
                </a:solidFill>
              </a:rPr>
              <a:t>illustration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(</a:t>
            </a:r>
            <a:r>
              <a:rPr lang="zh-CN" altLang="en-US" sz="4400" b="1" dirty="0" smtClean="0">
                <a:solidFill>
                  <a:srgbClr val="FF0000"/>
                </a:solidFill>
              </a:rPr>
              <a:t>插图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)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670" y="4032944"/>
            <a:ext cx="31316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srgbClr val="FF0000"/>
                </a:solidFill>
              </a:rPr>
              <a:t>content</a:t>
            </a:r>
            <a:endParaRPr lang="zh-CN" altLang="en-US" sz="7200" b="1" dirty="0" smtClean="0">
              <a:solidFill>
                <a:srgbClr val="FF0000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332062" y="0"/>
            <a:ext cx="2880320" cy="1512664"/>
          </a:xfrm>
          <a:prstGeom prst="ellipse">
            <a:avLst/>
          </a:prstGeom>
          <a:noFill/>
          <a:ln>
            <a:solidFill>
              <a:schemeClr val="tx1"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下箭头 15"/>
          <p:cNvSpPr/>
          <p:nvPr/>
        </p:nvSpPr>
        <p:spPr>
          <a:xfrm>
            <a:off x="2340174" y="1368648"/>
            <a:ext cx="484632" cy="2448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>
            <a:off x="8100814" y="1512664"/>
            <a:ext cx="484632" cy="2448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双向箭头 17"/>
          <p:cNvSpPr/>
          <p:nvPr/>
        </p:nvSpPr>
        <p:spPr>
          <a:xfrm>
            <a:off x="5148486" y="3312864"/>
            <a:ext cx="850392" cy="244827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731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 </a:t>
            </a:r>
            <a:r>
              <a:rPr lang="en-US" altLang="zh-CN" sz="4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Presentation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  <p:pic>
        <p:nvPicPr>
          <p:cNvPr id="1026" name="Picture 2" descr="C:\Users\Administrator\Desktop\5083734e360bc3c1ca29c69e0486dd7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008608"/>
            <a:ext cx="10440988" cy="64812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025501" y="0"/>
            <a:ext cx="341548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  1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731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 </a:t>
            </a:r>
            <a:r>
              <a:rPr lang="en-US" altLang="zh-CN" sz="4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Presentation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5501" y="0"/>
            <a:ext cx="341548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  2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inistrator\Desktop\9029d608fd8065a4c485b7a362ac01c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008608"/>
            <a:ext cx="10440988" cy="64812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731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 </a:t>
            </a:r>
            <a:r>
              <a:rPr lang="en-US" altLang="zh-CN" sz="4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Presentation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5501" y="0"/>
            <a:ext cx="341548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  3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istrator\Desktop\6587b250d836d584d943d012c02ce4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080616"/>
            <a:ext cx="10440988" cy="6409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252" y="280484"/>
            <a:ext cx="1027186" cy="1183810"/>
            <a:chOff x="533861" y="1340768"/>
            <a:chExt cx="1027186" cy="1083946"/>
          </a:xfrm>
        </p:grpSpPr>
        <p:sp>
          <p:nvSpPr>
            <p:cNvPr id="5" name="椭圆 4"/>
            <p:cNvSpPr/>
            <p:nvPr/>
          </p:nvSpPr>
          <p:spPr>
            <a:xfrm>
              <a:off x="533861" y="1340768"/>
              <a:ext cx="1027186" cy="1083946"/>
            </a:xfrm>
            <a:prstGeom prst="ellipse">
              <a:avLst/>
            </a:prstGeom>
            <a:solidFill>
              <a:srgbClr val="FEA40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7226" tIns="58613" rIns="117226" bIns="58613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7"/>
            <p:cNvSpPr txBox="1">
              <a:spLocks noChangeArrowheads="1"/>
            </p:cNvSpPr>
            <p:nvPr/>
          </p:nvSpPr>
          <p:spPr bwMode="auto">
            <a:xfrm flipH="1">
              <a:off x="616083" y="1556792"/>
              <a:ext cx="847731" cy="570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17226" tIns="58613" rIns="117226" bIns="5861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zh-CN" sz="4100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微软雅黑" panose="020B0503020204020204" charset="-122"/>
                  <a:cs typeface="Times New Roman" panose="02020603050405020304" pitchFamily="18" charset="0"/>
                </a:rPr>
                <a:t>Q</a:t>
              </a:r>
              <a:endParaRPr lang="zh-CN" altLang="en-US" sz="4100" b="1" dirty="0">
                <a:solidFill>
                  <a:schemeClr val="bg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61399" y="422286"/>
            <a:ext cx="7903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does written Chinese </a:t>
            </a:r>
            <a:endParaRPr lang="en-US" altLang="zh-C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unify Chinese people divided</a:t>
            </a:r>
            <a:endParaRPr lang="en-US" altLang="zh-C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geography? 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6444630" y="3037134"/>
            <a:ext cx="838010" cy="283076"/>
          </a:xfrm>
          <a:prstGeom prst="straightConnector1">
            <a:avLst/>
          </a:prstGeom>
          <a:ln w="76200">
            <a:tailEnd type="arrow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3348286" y="2093430"/>
            <a:ext cx="3601250" cy="16277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founded the unified country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450992" y="4601147"/>
            <a:ext cx="4001750" cy="13918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unified system was established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6660654" y="5317755"/>
            <a:ext cx="986660" cy="314568"/>
          </a:xfrm>
          <a:prstGeom prst="straightConnector1">
            <a:avLst/>
          </a:prstGeom>
          <a:ln w="76200">
            <a:tailEnd type="arrow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左大括号 13"/>
          <p:cNvSpPr/>
          <p:nvPr/>
        </p:nvSpPr>
        <p:spPr>
          <a:xfrm>
            <a:off x="2868528" y="2819124"/>
            <a:ext cx="428405" cy="2775179"/>
          </a:xfrm>
          <a:prstGeom prst="leftBrace">
            <a:avLst>
              <a:gd name="adj1" fmla="val 26780"/>
              <a:gd name="adj2" fmla="val 50000"/>
            </a:avLst>
          </a:prstGeom>
          <a:ln w="5715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8"/>
          <a:stretch>
            <a:fillRect/>
          </a:stretch>
        </p:blipFill>
        <p:spPr>
          <a:xfrm>
            <a:off x="6797138" y="372956"/>
            <a:ext cx="4200580" cy="6429347"/>
          </a:xfrm>
          <a:prstGeom prst="rect">
            <a:avLst/>
          </a:prstGeom>
          <a:scene3d>
            <a:camera prst="orthographicFront">
              <a:rot lat="0" lon="10200000" rev="0"/>
            </a:camera>
            <a:lightRig rig="threePt" dir="t"/>
          </a:scene3d>
        </p:spPr>
      </p:pic>
      <p:sp>
        <p:nvSpPr>
          <p:cNvPr id="15" name="矩形 14"/>
          <p:cNvSpPr/>
          <p:nvPr/>
        </p:nvSpPr>
        <p:spPr>
          <a:xfrm>
            <a:off x="78975" y="2629654"/>
            <a:ext cx="29027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can communicate in writing. 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731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 </a:t>
            </a:r>
            <a:r>
              <a:rPr lang="en-US" altLang="zh-CN" sz="4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Presentation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5501" y="0"/>
            <a:ext cx="341548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  4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istrator\Desktop\4d616ef84e48e5e9fcb80214dba2c2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093787"/>
            <a:ext cx="10440988" cy="6396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img (24)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2"/>
            <a:ext cx="10440988" cy="74898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2147" y="599231"/>
            <a:ext cx="6365845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7200" spc="-150" dirty="0">
                <a:solidFill>
                  <a:srgbClr val="FFFF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讲</a:t>
            </a:r>
            <a:r>
              <a:rPr lang="zh-CN" altLang="en-US" sz="11500" spc="-150" dirty="0">
                <a:solidFill>
                  <a:srgbClr val="FFFF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好</a:t>
            </a:r>
            <a:r>
              <a:rPr lang="zh-CN" altLang="en-US" sz="7200" spc="-150" dirty="0">
                <a:solidFill>
                  <a:srgbClr val="FFFF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中国故事</a:t>
            </a:r>
            <a:endParaRPr lang="en-US" altLang="zh-CN" sz="7200" spc="-150" dirty="0">
              <a:solidFill>
                <a:srgbClr val="FFFF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7200" spc="-150" dirty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传播</a:t>
            </a:r>
            <a:r>
              <a:rPr lang="zh-CN" altLang="en-US" sz="11500" spc="-150" dirty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中</a:t>
            </a:r>
            <a:r>
              <a:rPr lang="zh-CN" altLang="en-US" sz="8800" spc="-150" dirty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国</a:t>
            </a:r>
            <a:r>
              <a:rPr lang="zh-CN" altLang="en-US" sz="7200" spc="-150" dirty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文化</a:t>
            </a:r>
            <a:endParaRPr lang="zh-CN" altLang="en-US" sz="7200" spc="-150" dirty="0">
              <a:solidFill>
                <a:srgbClr val="7030A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20569" y="2810420"/>
            <a:ext cx="1043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en-US" altLang="zh-CN" sz="5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Thank you for your listening!</a:t>
            </a:r>
            <a:endParaRPr lang="en-US" altLang="zh-CN" sz="5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" y="2565285"/>
            <a:ext cx="10071571" cy="28007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  <a:sym typeface="+mn-lt"/>
              </a:rPr>
              <a:t>Unit 5 Languages Around The World</a:t>
            </a:r>
            <a:endParaRPr lang="en-US" altLang="zh-CN" sz="6600" b="1" dirty="0">
              <a:solidFill>
                <a:srgbClr val="FF0000"/>
              </a:solidFill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单县一中  种秀娟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まももP - 歴史を紡ぐ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59473" y="-1426594"/>
            <a:ext cx="522049" cy="6657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まももP - 歴史を紡ぐ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4959473" y="-1426594"/>
            <a:ext cx="522049" cy="66576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" y="0"/>
            <a:ext cx="9496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Learning </a:t>
            </a:r>
            <a:r>
              <a:rPr lang="en-US" altLang="zh-CN" sz="5400" dirty="0" smtClean="0"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Objectives</a:t>
            </a:r>
            <a:r>
              <a:rPr lang="en-US" altLang="zh-CN" sz="5400" dirty="0"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: </a:t>
            </a:r>
            <a:endParaRPr lang="zh-CN" altLang="en-US" sz="5400" dirty="0"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90764" y="1157381"/>
            <a:ext cx="100982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1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sz="3600" spc="300" dirty="0"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To have</a:t>
            </a:r>
            <a:r>
              <a:rPr kumimoji="0" lang="en-US" altLang="zh-CN" sz="3600" i="0" u="none" strike="noStrike" kern="1200" cap="none" spc="30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a better understanding of the development of Chinese characters</a:t>
            </a:r>
            <a:r>
              <a:rPr lang="en-US" altLang="zh-CN" sz="3600" spc="300" dirty="0"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and its importance.</a:t>
            </a:r>
            <a:endParaRPr lang="en-US" altLang="zh-CN" sz="3600" spc="300" dirty="0"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  <a:p>
            <a:pPr marL="514350" lvl="1" indent="-514350">
              <a:buFontTx/>
              <a:buAutoNum type="arabicPeriod"/>
              <a:defRPr/>
            </a:pPr>
            <a:r>
              <a:rPr lang="en-US" altLang="zh-CN" sz="3600" spc="300" dirty="0"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To introduce the development of Chinese characters in English.</a:t>
            </a:r>
            <a:endParaRPr lang="en-US" altLang="zh-CN" sz="3600" spc="300" dirty="0"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  <a:p>
            <a:pPr marL="514350" lvl="1" indent="-514350">
              <a:buFontTx/>
              <a:buAutoNum type="arabicPeriod"/>
              <a:defRPr/>
            </a:pPr>
            <a:r>
              <a:rPr lang="en-US" altLang="zh-CN" sz="3600" spc="300" dirty="0"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To improve the ability of skimming, scanning, analyzing discourse and thinking logically.</a:t>
            </a:r>
            <a:endParaRPr lang="zh-CN" altLang="en-US" sz="3600" spc="300" dirty="0"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  <a:p>
            <a:pPr marL="514350" lvl="1" indent="-514350">
              <a:buFontTx/>
              <a:buAutoNum type="arabicPeriod"/>
              <a:defRPr/>
            </a:pPr>
            <a:r>
              <a:rPr lang="en-US" altLang="zh-CN" sz="3600" spc="300" dirty="0"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To enhance national confidence and pride.</a:t>
            </a:r>
            <a:endParaRPr lang="zh-CN" altLang="en-US" sz="3600" spc="300" dirty="0"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39974" y="1857505"/>
            <a:ext cx="2557780" cy="16484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4235" y="1778860"/>
            <a:ext cx="2277533" cy="16477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478" y="1778863"/>
            <a:ext cx="2456180" cy="15860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747" y="1778862"/>
            <a:ext cx="2252133" cy="15888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995" y="4531333"/>
            <a:ext cx="2434167" cy="16768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2262" y="4531333"/>
            <a:ext cx="2651760" cy="16033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542" y="4374050"/>
            <a:ext cx="2387600" cy="1878698"/>
          </a:xfrm>
          <a:prstGeom prst="rect">
            <a:avLst/>
          </a:prstGeom>
        </p:spPr>
      </p:pic>
      <p:pic>
        <p:nvPicPr>
          <p:cNvPr id="10" name="图片 9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26860" y="4531335"/>
            <a:ext cx="3014133" cy="1760802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>
            <a:off x="1794087" y="3528541"/>
            <a:ext cx="699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dirty="0">
                <a:solidFill>
                  <a:srgbClr val="FF0000"/>
                </a:solidFill>
                <a:uFillTx/>
                <a:ea typeface="黑体" panose="02010609060101010101" pitchFamily="2" charset="-122"/>
                <a:sym typeface="+mn-ea"/>
              </a:rPr>
              <a:t>口</a:t>
            </a:r>
            <a:endParaRPr lang="zh-CN" altLang="en-US" sz="4000" b="1" dirty="0">
              <a:solidFill>
                <a:srgbClr val="FF0000"/>
              </a:solidFill>
              <a:uFillTx/>
              <a:ea typeface="黑体" panose="02010609060101010101" pitchFamily="2" charset="-122"/>
              <a:sym typeface="+mn-ea"/>
            </a:endParaRPr>
          </a:p>
        </p:txBody>
      </p:sp>
      <p:sp>
        <p:nvSpPr>
          <p:cNvPr id="12" name="文本框 10"/>
          <p:cNvSpPr txBox="1"/>
          <p:nvPr/>
        </p:nvSpPr>
        <p:spPr>
          <a:xfrm>
            <a:off x="3780334" y="3587629"/>
            <a:ext cx="699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dirty="0">
                <a:solidFill>
                  <a:srgbClr val="FF0000"/>
                </a:solidFill>
                <a:uFillTx/>
                <a:ea typeface="黑体" panose="02010609060101010101" pitchFamily="2" charset="-122"/>
                <a:sym typeface="+mn-ea"/>
              </a:rPr>
              <a:t>水</a:t>
            </a:r>
            <a:endParaRPr lang="zh-CN" altLang="en-US" sz="4000" b="1" dirty="0">
              <a:solidFill>
                <a:srgbClr val="FF0000"/>
              </a:solidFill>
              <a:uFillTx/>
              <a:ea typeface="黑体" panose="02010609060101010101" pitchFamily="2" charset="-122"/>
              <a:sym typeface="+mn-ea"/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6156603" y="3508987"/>
            <a:ext cx="973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dirty="0">
                <a:solidFill>
                  <a:srgbClr val="FF0000"/>
                </a:solidFill>
                <a:uFillTx/>
                <a:ea typeface="黑体" panose="02010609060101010101" pitchFamily="2" charset="-122"/>
                <a:sym typeface="+mn-ea"/>
              </a:rPr>
              <a:t>日 </a:t>
            </a:r>
            <a:r>
              <a:rPr lang="zh-CN" altLang="en-US" b="1" dirty="0">
                <a:solidFill>
                  <a:srgbClr val="FF0000"/>
                </a:solidFill>
                <a:uFillTx/>
                <a:ea typeface="黑体" panose="02010609060101010101" pitchFamily="2" charset="-122"/>
                <a:sym typeface="+mn-ea"/>
              </a:rPr>
              <a:t>   </a:t>
            </a:r>
            <a:endParaRPr lang="zh-CN" altLang="en-US" dirty="0"/>
          </a:p>
        </p:txBody>
      </p:sp>
      <p:sp>
        <p:nvSpPr>
          <p:cNvPr id="14" name="文本框 11"/>
          <p:cNvSpPr txBox="1"/>
          <p:nvPr/>
        </p:nvSpPr>
        <p:spPr>
          <a:xfrm>
            <a:off x="8460854" y="3508987"/>
            <a:ext cx="699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dirty="0">
                <a:solidFill>
                  <a:srgbClr val="FF0000"/>
                </a:solidFill>
                <a:uFillTx/>
                <a:ea typeface="黑体" panose="02010609060101010101" pitchFamily="2" charset="-122"/>
                <a:sym typeface="+mn-ea"/>
              </a:rPr>
              <a:t>力</a:t>
            </a:r>
            <a:endParaRPr lang="zh-CN" altLang="en-US" sz="4000" b="1" dirty="0">
              <a:solidFill>
                <a:srgbClr val="FF0000"/>
              </a:solidFill>
              <a:uFillTx/>
              <a:ea typeface="黑体" panose="02010609060101010101" pitchFamily="2" charset="-122"/>
              <a:sym typeface="+mn-ea"/>
            </a:endParaRPr>
          </a:p>
        </p:txBody>
      </p:sp>
      <p:sp>
        <p:nvSpPr>
          <p:cNvPr id="15" name="文本框 21"/>
          <p:cNvSpPr txBox="1"/>
          <p:nvPr/>
        </p:nvSpPr>
        <p:spPr>
          <a:xfrm>
            <a:off x="1764110" y="6261459"/>
            <a:ext cx="699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dirty="0">
                <a:solidFill>
                  <a:srgbClr val="FF0000"/>
                </a:solidFill>
                <a:uFillTx/>
                <a:ea typeface="黑体" panose="02010609060101010101" pitchFamily="2" charset="-122"/>
                <a:sym typeface="+mn-ea"/>
              </a:rPr>
              <a:t>田</a:t>
            </a:r>
            <a:endParaRPr lang="zh-CN" altLang="en-US" sz="4000" dirty="0"/>
          </a:p>
        </p:txBody>
      </p:sp>
      <p:sp>
        <p:nvSpPr>
          <p:cNvPr id="16" name="文本框 22"/>
          <p:cNvSpPr txBox="1"/>
          <p:nvPr/>
        </p:nvSpPr>
        <p:spPr>
          <a:xfrm>
            <a:off x="3996363" y="6261459"/>
            <a:ext cx="814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dirty="0">
                <a:solidFill>
                  <a:srgbClr val="FF0000"/>
                </a:solidFill>
                <a:uFillTx/>
                <a:latin typeface="+mn-lt"/>
                <a:ea typeface="黑体" panose="02010609060101010101" pitchFamily="2" charset="-122"/>
                <a:sym typeface="+mn-ea"/>
              </a:rPr>
              <a:t>火 </a:t>
            </a:r>
            <a:endParaRPr lang="zh-CN" altLang="en-US" sz="4000" b="1" dirty="0">
              <a:solidFill>
                <a:srgbClr val="FF0000"/>
              </a:solidFill>
              <a:uFillTx/>
              <a:latin typeface="+mn-lt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17" name="文本框 23"/>
          <p:cNvSpPr txBox="1"/>
          <p:nvPr/>
        </p:nvSpPr>
        <p:spPr>
          <a:xfrm>
            <a:off x="6372627" y="6261459"/>
            <a:ext cx="66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uFillTx/>
                <a:ea typeface="黑体" panose="02010609060101010101" pitchFamily="2" charset="-122"/>
                <a:sym typeface="+mn-ea"/>
              </a:rPr>
              <a:t>月</a:t>
            </a:r>
            <a:endParaRPr lang="zh-CN" altLang="en-US" sz="4000" b="1" dirty="0">
              <a:solidFill>
                <a:srgbClr val="FF0000"/>
              </a:solidFill>
              <a:uFillTx/>
              <a:ea typeface="黑体" panose="02010609060101010101" pitchFamily="2" charset="-122"/>
              <a:sym typeface="+mn-ea"/>
            </a:endParaRPr>
          </a:p>
        </p:txBody>
      </p:sp>
      <p:sp>
        <p:nvSpPr>
          <p:cNvPr id="18" name="文本框 24"/>
          <p:cNvSpPr txBox="1"/>
          <p:nvPr/>
        </p:nvSpPr>
        <p:spPr>
          <a:xfrm>
            <a:off x="8532867" y="6261459"/>
            <a:ext cx="752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FF0000"/>
                </a:solidFill>
                <a:uFillTx/>
                <a:ea typeface="黑体" panose="02010609060101010101" pitchFamily="2" charset="-122"/>
                <a:sym typeface="+mn-ea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uFillTx/>
                <a:ea typeface="黑体" panose="02010609060101010101" pitchFamily="2" charset="-122"/>
                <a:sym typeface="+mn-ea"/>
              </a:rPr>
              <a:t>山</a:t>
            </a:r>
            <a:endParaRPr lang="zh-CN" altLang="en-US" sz="4000" dirty="0"/>
          </a:p>
        </p:txBody>
      </p:sp>
      <p:sp>
        <p:nvSpPr>
          <p:cNvPr id="19" name="文本框 1"/>
          <p:cNvSpPr txBox="1"/>
          <p:nvPr/>
        </p:nvSpPr>
        <p:spPr>
          <a:xfrm>
            <a:off x="0" y="4"/>
            <a:ext cx="731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Lead </a:t>
            </a:r>
            <a:r>
              <a:rPr lang="en-US" altLang="zh-CN" sz="4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in: Quiz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hp\AppData\Roaming\Tencent\Users\774744251\QQ\WinTemp\RichOle\V@[]ECEVB8HCUC7THT4M~$5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878273" y="3284592"/>
            <a:ext cx="4564535" cy="397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 descr="C:\Users\hp\AppData\Roaming\Tencent\Users\774744251\QQ\WinTemp\RichOle\1B30O$OLX8~6GH%I_HE%{}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865" y="1160463"/>
            <a:ext cx="9619847" cy="141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圆角矩形 20"/>
          <p:cNvSpPr/>
          <p:nvPr/>
        </p:nvSpPr>
        <p:spPr>
          <a:xfrm>
            <a:off x="861024" y="1257554"/>
            <a:ext cx="8715325" cy="6125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2"/>
          <p:cNvSpPr txBox="1">
            <a:spLocks noChangeArrowheads="1"/>
          </p:cNvSpPr>
          <p:nvPr/>
        </p:nvSpPr>
        <p:spPr bwMode="auto">
          <a:xfrm>
            <a:off x="204974" y="3430344"/>
            <a:ext cx="5426628" cy="4514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What will the text talk about?   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71906" y="1544199"/>
            <a:ext cx="9411391" cy="13315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0" y="4"/>
            <a:ext cx="731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Reading for Prediction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4980" y="4374052"/>
            <a:ext cx="4929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development of the </a:t>
            </a:r>
            <a:endParaRPr lang="en-US" altLang="zh-C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writing system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4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/>
        </p:nvSpPr>
        <p:spPr>
          <a:xfrm>
            <a:off x="118111" y="2149012"/>
            <a:ext cx="2089824" cy="2581421"/>
          </a:xfrm>
          <a:prstGeom prst="ellipse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文本框 1"/>
          <p:cNvSpPr txBox="1"/>
          <p:nvPr/>
        </p:nvSpPr>
        <p:spPr>
          <a:xfrm>
            <a:off x="287196" y="156384"/>
            <a:ext cx="731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Reading for Structure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98" y="835158"/>
            <a:ext cx="10369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Divide the text into 3 parts and find the main idea.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93" y="2149010"/>
            <a:ext cx="2101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Chinese writing system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曲线连接符 9"/>
          <p:cNvCxnSpPr/>
          <p:nvPr/>
        </p:nvCxnSpPr>
        <p:spPr>
          <a:xfrm flipV="1">
            <a:off x="2173086" y="1912291"/>
            <a:ext cx="2672583" cy="1527430"/>
          </a:xfrm>
          <a:prstGeom prst="curvedConnector3">
            <a:avLst>
              <a:gd name="adj1" fmla="val 1614"/>
            </a:avLst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/>
        </p:nvCxnSpPr>
        <p:spPr>
          <a:xfrm>
            <a:off x="2187498" y="3587659"/>
            <a:ext cx="2773190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cxnSp>
        <p:nvCxnSpPr>
          <p:cNvPr id="12" name="曲线连接符 11"/>
          <p:cNvCxnSpPr/>
          <p:nvPr/>
        </p:nvCxnSpPr>
        <p:spPr>
          <a:xfrm>
            <a:off x="2163617" y="3727690"/>
            <a:ext cx="2787609" cy="1800932"/>
          </a:xfrm>
          <a:prstGeom prst="curvedConnector3">
            <a:avLst>
              <a:gd name="adj1" fmla="val 3868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圆角矩形 32"/>
          <p:cNvSpPr/>
          <p:nvPr/>
        </p:nvSpPr>
        <p:spPr>
          <a:xfrm>
            <a:off x="3341449" y="1591626"/>
            <a:ext cx="2254655" cy="1226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Part1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3377365" y="3171420"/>
            <a:ext cx="2176802" cy="1226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Part2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3420469" y="4628154"/>
            <a:ext cx="2133698" cy="1226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Part3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5760547" y="1561786"/>
            <a:ext cx="2370775" cy="76959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5875325" y="3350832"/>
            <a:ext cx="2297736" cy="76959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5875330" y="4864745"/>
            <a:ext cx="2488625" cy="75350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肘形连接符 57"/>
          <p:cNvCxnSpPr/>
          <p:nvPr/>
        </p:nvCxnSpPr>
        <p:spPr>
          <a:xfrm rot="5400000">
            <a:off x="6918903" y="3367198"/>
            <a:ext cx="5251568" cy="919578"/>
          </a:xfrm>
          <a:prstGeom prst="bentConnector3">
            <a:avLst>
              <a:gd name="adj1" fmla="val 50000"/>
            </a:avLst>
          </a:prstGeom>
          <a:ln w="171450">
            <a:solidFill>
              <a:srgbClr val="0099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>
            <a:off x="54466" y="5913967"/>
            <a:ext cx="103865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What’s the writing style?</a:t>
            </a:r>
            <a:endParaRPr lang="en-US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Narration 		B. Argument  		C. Exposition </a:t>
            </a:r>
            <a:endParaRPr lang="en-US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记叙文</a:t>
            </a:r>
            <a:r>
              <a:rPr lang="en-US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			</a:t>
            </a:r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议论文</a:t>
            </a:r>
            <a:r>
              <a:rPr lang="en-US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		</a:t>
            </a:r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说明文</a:t>
            </a:r>
            <a:endParaRPr lang="en-US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3" name="Freeform 27"/>
          <p:cNvSpPr/>
          <p:nvPr/>
        </p:nvSpPr>
        <p:spPr bwMode="auto">
          <a:xfrm>
            <a:off x="7279691" y="6698212"/>
            <a:ext cx="650471" cy="578347"/>
          </a:xfrm>
          <a:custGeom>
            <a:avLst/>
            <a:gdLst>
              <a:gd name="T0" fmla="*/ 224622 w 81"/>
              <a:gd name="T1" fmla="*/ 0 h 58"/>
              <a:gd name="T2" fmla="*/ 206160 w 81"/>
              <a:gd name="T3" fmla="*/ 9197 h 58"/>
              <a:gd name="T4" fmla="*/ 98464 w 81"/>
              <a:gd name="T5" fmla="*/ 119555 h 58"/>
              <a:gd name="T6" fmla="*/ 43078 w 81"/>
              <a:gd name="T7" fmla="*/ 70507 h 58"/>
              <a:gd name="T8" fmla="*/ 27693 w 81"/>
              <a:gd name="T9" fmla="*/ 61310 h 58"/>
              <a:gd name="T10" fmla="*/ 9231 w 81"/>
              <a:gd name="T11" fmla="*/ 70507 h 58"/>
              <a:gd name="T12" fmla="*/ 9231 w 81"/>
              <a:gd name="T13" fmla="*/ 104228 h 58"/>
              <a:gd name="T14" fmla="*/ 76925 w 81"/>
              <a:gd name="T15" fmla="*/ 165538 h 58"/>
              <a:gd name="T16" fmla="*/ 83079 w 81"/>
              <a:gd name="T17" fmla="*/ 171669 h 58"/>
              <a:gd name="T18" fmla="*/ 89233 w 81"/>
              <a:gd name="T19" fmla="*/ 174734 h 58"/>
              <a:gd name="T20" fmla="*/ 98464 w 81"/>
              <a:gd name="T21" fmla="*/ 177800 h 58"/>
              <a:gd name="T22" fmla="*/ 98464 w 81"/>
              <a:gd name="T23" fmla="*/ 177800 h 58"/>
              <a:gd name="T24" fmla="*/ 98464 w 81"/>
              <a:gd name="T25" fmla="*/ 177800 h 58"/>
              <a:gd name="T26" fmla="*/ 110772 w 81"/>
              <a:gd name="T27" fmla="*/ 174734 h 58"/>
              <a:gd name="T28" fmla="*/ 120003 w 81"/>
              <a:gd name="T29" fmla="*/ 168603 h 58"/>
              <a:gd name="T30" fmla="*/ 123080 w 81"/>
              <a:gd name="T31" fmla="*/ 165538 h 58"/>
              <a:gd name="T32" fmla="*/ 123080 w 81"/>
              <a:gd name="T33" fmla="*/ 165538 h 58"/>
              <a:gd name="T34" fmla="*/ 240007 w 81"/>
              <a:gd name="T35" fmla="*/ 42917 h 58"/>
              <a:gd name="T36" fmla="*/ 240007 w 81"/>
              <a:gd name="T37" fmla="*/ 9197 h 58"/>
              <a:gd name="T38" fmla="*/ 224622 w 81"/>
              <a:gd name="T39" fmla="*/ 0 h 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1" h="58">
                <a:moveTo>
                  <a:pt x="73" y="0"/>
                </a:moveTo>
                <a:cubicBezTo>
                  <a:pt x="71" y="0"/>
                  <a:pt x="69" y="1"/>
                  <a:pt x="67" y="3"/>
                </a:cubicBezTo>
                <a:cubicBezTo>
                  <a:pt x="32" y="39"/>
                  <a:pt x="32" y="39"/>
                  <a:pt x="32" y="39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1"/>
                  <a:pt x="11" y="20"/>
                  <a:pt x="9" y="20"/>
                </a:cubicBezTo>
                <a:cubicBezTo>
                  <a:pt x="7" y="20"/>
                  <a:pt x="5" y="21"/>
                  <a:pt x="3" y="23"/>
                </a:cubicBezTo>
                <a:cubicBezTo>
                  <a:pt x="0" y="26"/>
                  <a:pt x="0" y="31"/>
                  <a:pt x="3" y="34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6" y="55"/>
                  <a:pt x="27" y="56"/>
                </a:cubicBezTo>
                <a:cubicBezTo>
                  <a:pt x="27" y="56"/>
                  <a:pt x="28" y="56"/>
                  <a:pt x="29" y="57"/>
                </a:cubicBezTo>
                <a:cubicBezTo>
                  <a:pt x="30" y="57"/>
                  <a:pt x="31" y="58"/>
                  <a:pt x="32" y="58"/>
                </a:cubicBezTo>
                <a:cubicBezTo>
                  <a:pt x="32" y="58"/>
                  <a:pt x="32" y="58"/>
                  <a:pt x="32" y="58"/>
                </a:cubicBezTo>
                <a:cubicBezTo>
                  <a:pt x="32" y="58"/>
                  <a:pt x="32" y="58"/>
                  <a:pt x="32" y="58"/>
                </a:cubicBezTo>
                <a:cubicBezTo>
                  <a:pt x="34" y="58"/>
                  <a:pt x="35" y="57"/>
                  <a:pt x="36" y="57"/>
                </a:cubicBezTo>
                <a:cubicBezTo>
                  <a:pt x="37" y="56"/>
                  <a:pt x="38" y="56"/>
                  <a:pt x="39" y="55"/>
                </a:cubicBezTo>
                <a:cubicBezTo>
                  <a:pt x="39" y="55"/>
                  <a:pt x="40" y="54"/>
                  <a:pt x="40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78" y="14"/>
                  <a:pt x="78" y="14"/>
                  <a:pt x="78" y="14"/>
                </a:cubicBezTo>
                <a:cubicBezTo>
                  <a:pt x="81" y="11"/>
                  <a:pt x="81" y="6"/>
                  <a:pt x="78" y="3"/>
                </a:cubicBezTo>
                <a:cubicBezTo>
                  <a:pt x="77" y="1"/>
                  <a:pt x="75" y="0"/>
                  <a:pt x="73" y="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7223" y="223401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1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0240" y="3735631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2-3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27121" y="5298922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4-6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1655" y="1640426"/>
            <a:ext cx="12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1994" y="3429473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32873" y="4822746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83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まももP - 歴史を紡ぐ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4959473" y="-1426594"/>
            <a:ext cx="522049" cy="665762"/>
          </a:xfrm>
          <a:prstGeom prst="rect">
            <a:avLst/>
          </a:prstGeom>
        </p:spPr>
      </p:pic>
      <p:sp>
        <p:nvSpPr>
          <p:cNvPr id="4" name="文本框 1"/>
          <p:cNvSpPr txBox="1"/>
          <p:nvPr/>
        </p:nvSpPr>
        <p:spPr>
          <a:xfrm>
            <a:off x="287196" y="156384"/>
            <a:ext cx="731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cs typeface="Algerian" panose="04020705040A02060702" charset="0"/>
              </a:rPr>
              <a:t>Reading for Details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pitchFamily="66" charset="0"/>
              <a:cs typeface="Algerian" panose="04020705040A02060702" charset="0"/>
            </a:endParaRPr>
          </a:p>
        </p:txBody>
      </p:sp>
      <p:sp>
        <p:nvSpPr>
          <p:cNvPr id="6" name="文本框 44"/>
          <p:cNvSpPr txBox="1"/>
          <p:nvPr/>
        </p:nvSpPr>
        <p:spPr>
          <a:xfrm>
            <a:off x="82539" y="1857503"/>
            <a:ext cx="9071714" cy="2841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3600" b="1" dirty="0">
                <a:latin typeface="Comic Sans MS" panose="030F0702030302020204" pitchFamily="66" charset="0"/>
                <a:ea typeface="汉仪小麦体简" panose="00020600040101010101" pitchFamily="18" charset="-122"/>
              </a:rPr>
              <a:t>Read the text carefully and </a:t>
            </a:r>
            <a:endParaRPr lang="en-US" altLang="zh-CN" sz="3600" b="1" dirty="0">
              <a:latin typeface="Comic Sans MS" panose="030F0702030302020204" pitchFamily="66" charset="0"/>
              <a:ea typeface="汉仪小麦体简" panose="00020600040101010101" pitchFamily="18" charset="-122"/>
            </a:endParaRPr>
          </a:p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汉仪小麦体简" panose="00020600040101010101" pitchFamily="18" charset="-122"/>
              </a:rPr>
              <a:t>make a detailed mind map </a:t>
            </a:r>
            <a:r>
              <a:rPr lang="en-US" altLang="zh-CN" sz="3600" b="1" dirty="0">
                <a:latin typeface="Comic Sans MS" panose="030F0702030302020204" pitchFamily="66" charset="0"/>
                <a:ea typeface="汉仪小麦体简" panose="00020600040101010101" pitchFamily="18" charset="-122"/>
              </a:rPr>
              <a:t>about the </a:t>
            </a:r>
            <a:endParaRPr lang="en-US" altLang="zh-CN" sz="3600" b="1" dirty="0">
              <a:latin typeface="Comic Sans MS" panose="030F0702030302020204" pitchFamily="66" charset="0"/>
              <a:ea typeface="汉仪小麦体简" panose="00020600040101010101" pitchFamily="18" charset="-122"/>
            </a:endParaRPr>
          </a:p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汉仪小麦体简" panose="00020600040101010101" pitchFamily="18" charset="-122"/>
              </a:rPr>
              <a:t>development </a:t>
            </a:r>
            <a:r>
              <a:rPr lang="en-US" altLang="zh-CN" sz="3600" b="1" dirty="0">
                <a:latin typeface="Comic Sans MS" panose="030F0702030302020204" pitchFamily="66" charset="0"/>
                <a:ea typeface="汉仪小麦体简" panose="00020600040101010101" pitchFamily="18" charset="-122"/>
              </a:rPr>
              <a:t>of Chinese writing system.</a:t>
            </a:r>
            <a:endParaRPr lang="en-US" altLang="zh-CN" sz="3600" b="1" dirty="0">
              <a:latin typeface="Comic Sans MS" panose="030F0702030302020204" pitchFamily="66" charset="0"/>
              <a:ea typeface="汉仪小麦体简" panose="00020600040101010101" pitchFamily="18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104"/>
            <a:ext cx="10440989" cy="74467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" y="1318944"/>
            <a:ext cx="10333063" cy="4815472"/>
            <a:chOff x="6506962" y="705229"/>
            <a:chExt cx="5279209" cy="5459086"/>
          </a:xfrm>
        </p:grpSpPr>
        <p:sp>
          <p:nvSpPr>
            <p:cNvPr id="5" name="Freeform 5"/>
            <p:cNvSpPr/>
            <p:nvPr/>
          </p:nvSpPr>
          <p:spPr bwMode="auto">
            <a:xfrm>
              <a:off x="6506962" y="705229"/>
              <a:ext cx="5279209" cy="5459086"/>
            </a:xfrm>
            <a:custGeom>
              <a:avLst/>
              <a:gdLst>
                <a:gd name="connsiteX0" fmla="*/ 3859967 w 5879683"/>
                <a:gd name="connsiteY0" fmla="*/ 0 h 6080019"/>
                <a:gd name="connsiteX1" fmla="*/ 4112189 w 5879683"/>
                <a:gd name="connsiteY1" fmla="*/ 1506708 h 6080019"/>
                <a:gd name="connsiteX2" fmla="*/ 2712241 w 5879683"/>
                <a:gd name="connsiteY2" fmla="*/ 2332968 h 6080019"/>
                <a:gd name="connsiteX3" fmla="*/ 606535 w 5879683"/>
                <a:gd name="connsiteY3" fmla="*/ 4372000 h 6080019"/>
                <a:gd name="connsiteX4" fmla="*/ 1316921 w 5879683"/>
                <a:gd name="connsiteY4" fmla="*/ 5047820 h 6080019"/>
                <a:gd name="connsiteX5" fmla="*/ 4723998 w 5879683"/>
                <a:gd name="connsiteY5" fmla="*/ 5435664 h 6080019"/>
                <a:gd name="connsiteX6" fmla="*/ 4808310 w 5879683"/>
                <a:gd name="connsiteY6" fmla="*/ 5429676 h 6080019"/>
                <a:gd name="connsiteX7" fmla="*/ 4961760 w 5879683"/>
                <a:gd name="connsiteY7" fmla="*/ 5207111 h 6080019"/>
                <a:gd name="connsiteX8" fmla="*/ 5879683 w 5879683"/>
                <a:gd name="connsiteY8" fmla="*/ 5581914 h 6080019"/>
                <a:gd name="connsiteX9" fmla="*/ 4359923 w 5879683"/>
                <a:gd name="connsiteY9" fmla="*/ 6080019 h 6080019"/>
                <a:gd name="connsiteX10" fmla="*/ 4478454 w 5879683"/>
                <a:gd name="connsiteY10" fmla="*/ 5908101 h 6080019"/>
                <a:gd name="connsiteX11" fmla="*/ 4184148 w 5879683"/>
                <a:gd name="connsiteY11" fmla="*/ 5922625 h 6080019"/>
                <a:gd name="connsiteX12" fmla="*/ 1205851 w 5879683"/>
                <a:gd name="connsiteY12" fmla="*/ 5552371 h 6080019"/>
                <a:gd name="connsiteX13" fmla="*/ 625046 w 5879683"/>
                <a:gd name="connsiteY13" fmla="*/ 5223719 h 6080019"/>
                <a:gd name="connsiteX14" fmla="*/ 264068 w 5879683"/>
                <a:gd name="connsiteY14" fmla="*/ 3453163 h 6080019"/>
                <a:gd name="connsiteX15" fmla="*/ 3019998 w 5879683"/>
                <a:gd name="connsiteY15" fmla="*/ 2011259 h 6080019"/>
                <a:gd name="connsiteX16" fmla="*/ 3816002 w 5879683"/>
                <a:gd name="connsiteY16" fmla="*/ 1564570 h 6080019"/>
                <a:gd name="connsiteX17" fmla="*/ 3859967 w 5879683"/>
                <a:gd name="connsiteY17" fmla="*/ 0 h 608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79683" h="6080019">
                  <a:moveTo>
                    <a:pt x="3859967" y="0"/>
                  </a:moveTo>
                  <a:cubicBezTo>
                    <a:pt x="4362097" y="358740"/>
                    <a:pt x="4642087" y="941982"/>
                    <a:pt x="4112189" y="1506708"/>
                  </a:cubicBezTo>
                  <a:cubicBezTo>
                    <a:pt x="3762781" y="1877021"/>
                    <a:pt x="3175034" y="2136239"/>
                    <a:pt x="2712241" y="2332968"/>
                  </a:cubicBezTo>
                  <a:cubicBezTo>
                    <a:pt x="1997227" y="2633847"/>
                    <a:pt x="171510" y="3247176"/>
                    <a:pt x="606535" y="4372000"/>
                  </a:cubicBezTo>
                  <a:cubicBezTo>
                    <a:pt x="729175" y="4686765"/>
                    <a:pt x="1029990" y="4897381"/>
                    <a:pt x="1316921" y="5047820"/>
                  </a:cubicBezTo>
                  <a:cubicBezTo>
                    <a:pt x="2186827" y="5499139"/>
                    <a:pt x="3628218" y="5507004"/>
                    <a:pt x="4723998" y="5435664"/>
                  </a:cubicBezTo>
                  <a:lnTo>
                    <a:pt x="4808310" y="5429676"/>
                  </a:lnTo>
                  <a:lnTo>
                    <a:pt x="4961760" y="5207111"/>
                  </a:lnTo>
                  <a:lnTo>
                    <a:pt x="5879683" y="5581914"/>
                  </a:lnTo>
                  <a:lnTo>
                    <a:pt x="4359923" y="6080019"/>
                  </a:lnTo>
                  <a:lnTo>
                    <a:pt x="4478454" y="5908101"/>
                  </a:lnTo>
                  <a:lnTo>
                    <a:pt x="4184148" y="5922625"/>
                  </a:lnTo>
                  <a:cubicBezTo>
                    <a:pt x="3187544" y="5964741"/>
                    <a:pt x="2102801" y="5947275"/>
                    <a:pt x="1205851" y="5552371"/>
                  </a:cubicBezTo>
                  <a:cubicBezTo>
                    <a:pt x="1002222" y="5462107"/>
                    <a:pt x="807849" y="5353328"/>
                    <a:pt x="625046" y="5223719"/>
                  </a:cubicBezTo>
                  <a:cubicBezTo>
                    <a:pt x="276" y="4774715"/>
                    <a:pt x="-221864" y="4103524"/>
                    <a:pt x="264068" y="3453163"/>
                  </a:cubicBezTo>
                  <a:cubicBezTo>
                    <a:pt x="743058" y="2809745"/>
                    <a:pt x="2263332" y="2351484"/>
                    <a:pt x="3019998" y="2011259"/>
                  </a:cubicBezTo>
                  <a:cubicBezTo>
                    <a:pt x="3293046" y="1888593"/>
                    <a:pt x="3577663" y="1745097"/>
                    <a:pt x="3816002" y="1564570"/>
                  </a:cubicBezTo>
                  <a:cubicBezTo>
                    <a:pt x="4491679" y="1057705"/>
                    <a:pt x="4359783" y="460576"/>
                    <a:pt x="3859967" y="0"/>
                  </a:cubicBezTo>
                  <a:close/>
                </a:path>
              </a:pathLst>
            </a:custGeom>
            <a:solidFill>
              <a:srgbClr val="6C7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6726851" y="793973"/>
              <a:ext cx="4081232" cy="5055161"/>
            </a:xfrm>
            <a:custGeom>
              <a:avLst/>
              <a:gdLst>
                <a:gd name="connsiteX0" fmla="*/ 2256537 w 4545444"/>
                <a:gd name="connsiteY0" fmla="*/ 5459202 h 5630150"/>
                <a:gd name="connsiteX1" fmla="*/ 2494614 w 4545444"/>
                <a:gd name="connsiteY1" fmla="*/ 5490324 h 5630150"/>
                <a:gd name="connsiteX2" fmla="*/ 4501279 w 4545444"/>
                <a:gd name="connsiteY2" fmla="*/ 5522041 h 5630150"/>
                <a:gd name="connsiteX3" fmla="*/ 4545249 w 4545444"/>
                <a:gd name="connsiteY3" fmla="*/ 5561385 h 5630150"/>
                <a:gd name="connsiteX4" fmla="*/ 4505907 w 4545444"/>
                <a:gd name="connsiteY4" fmla="*/ 5607672 h 5630150"/>
                <a:gd name="connsiteX5" fmla="*/ 2419318 w 4545444"/>
                <a:gd name="connsiteY5" fmla="*/ 5557726 h 5630150"/>
                <a:gd name="connsiteX6" fmla="*/ 2235390 w 4545444"/>
                <a:gd name="connsiteY6" fmla="*/ 5531069 h 5630150"/>
                <a:gd name="connsiteX7" fmla="*/ 618660 w 4545444"/>
                <a:gd name="connsiteY7" fmla="*/ 4907146 h 5630150"/>
                <a:gd name="connsiteX8" fmla="*/ 632400 w 4545444"/>
                <a:gd name="connsiteY8" fmla="*/ 4917588 h 5630150"/>
                <a:gd name="connsiteX9" fmla="*/ 1856847 w 4545444"/>
                <a:gd name="connsiteY9" fmla="*/ 5391925 h 5630150"/>
                <a:gd name="connsiteX10" fmla="*/ 2034852 w 4545444"/>
                <a:gd name="connsiteY10" fmla="*/ 5423658 h 5630150"/>
                <a:gd name="connsiteX11" fmla="*/ 2014093 w 4545444"/>
                <a:gd name="connsiteY11" fmla="*/ 5495358 h 5630150"/>
                <a:gd name="connsiteX12" fmla="*/ 1758065 w 4545444"/>
                <a:gd name="connsiteY12" fmla="*/ 5445168 h 5630150"/>
                <a:gd name="connsiteX13" fmla="*/ 623058 w 4545444"/>
                <a:gd name="connsiteY13" fmla="*/ 4995217 h 5630150"/>
                <a:gd name="connsiteX14" fmla="*/ 574601 w 4545444"/>
                <a:gd name="connsiteY14" fmla="*/ 4959683 h 5630150"/>
                <a:gd name="connsiteX15" fmla="*/ 56894 w 4545444"/>
                <a:gd name="connsiteY15" fmla="*/ 3655972 h 5630150"/>
                <a:gd name="connsiteX16" fmla="*/ 114769 w 4545444"/>
                <a:gd name="connsiteY16" fmla="*/ 3681320 h 5630150"/>
                <a:gd name="connsiteX17" fmla="*/ 80108 w 4545444"/>
                <a:gd name="connsiteY17" fmla="*/ 3791413 h 5630150"/>
                <a:gd name="connsiteX18" fmla="*/ 203845 w 4545444"/>
                <a:gd name="connsiteY18" fmla="*/ 4459754 h 5630150"/>
                <a:gd name="connsiteX19" fmla="*/ 432817 w 4545444"/>
                <a:gd name="connsiteY19" fmla="*/ 4753361 h 5630150"/>
                <a:gd name="connsiteX20" fmla="*/ 437043 w 4545444"/>
                <a:gd name="connsiteY20" fmla="*/ 4757128 h 5630150"/>
                <a:gd name="connsiteX21" fmla="*/ 393339 w 4545444"/>
                <a:gd name="connsiteY21" fmla="*/ 4809243 h 5630150"/>
                <a:gd name="connsiteX22" fmla="*/ 316280 w 4545444"/>
                <a:gd name="connsiteY22" fmla="*/ 4730599 h 5630150"/>
                <a:gd name="connsiteX23" fmla="*/ 102021 w 4545444"/>
                <a:gd name="connsiteY23" fmla="*/ 4404210 h 5630150"/>
                <a:gd name="connsiteX24" fmla="*/ 42457 w 4545444"/>
                <a:gd name="connsiteY24" fmla="*/ 3693267 h 5630150"/>
                <a:gd name="connsiteX25" fmla="*/ 929004 w 4545444"/>
                <a:gd name="connsiteY25" fmla="*/ 2786814 h 5630150"/>
                <a:gd name="connsiteX26" fmla="*/ 956746 w 4545444"/>
                <a:gd name="connsiteY26" fmla="*/ 2834023 h 5630150"/>
                <a:gd name="connsiteX27" fmla="*/ 807170 w 4545444"/>
                <a:gd name="connsiteY27" fmla="*/ 2926453 h 5630150"/>
                <a:gd name="connsiteX28" fmla="*/ 289168 w 4545444"/>
                <a:gd name="connsiteY28" fmla="*/ 3374474 h 5630150"/>
                <a:gd name="connsiteX29" fmla="*/ 202845 w 4545444"/>
                <a:gd name="connsiteY29" fmla="*/ 3497409 h 5630150"/>
                <a:gd name="connsiteX30" fmla="*/ 145829 w 4545444"/>
                <a:gd name="connsiteY30" fmla="*/ 3472437 h 5630150"/>
                <a:gd name="connsiteX31" fmla="*/ 199129 w 4545444"/>
                <a:gd name="connsiteY31" fmla="*/ 3391464 h 5630150"/>
                <a:gd name="connsiteX32" fmla="*/ 889422 w 4545444"/>
                <a:gd name="connsiteY32" fmla="*/ 2808754 h 5630150"/>
                <a:gd name="connsiteX33" fmla="*/ 1866690 w 4545444"/>
                <a:gd name="connsiteY33" fmla="*/ 2342652 h 5630150"/>
                <a:gd name="connsiteX34" fmla="*/ 1887488 w 4545444"/>
                <a:gd name="connsiteY34" fmla="*/ 2393291 h 5630150"/>
                <a:gd name="connsiteX35" fmla="*/ 1840098 w 4545444"/>
                <a:gd name="connsiteY35" fmla="*/ 2412028 h 5630150"/>
                <a:gd name="connsiteX36" fmla="*/ 1553013 w 4545444"/>
                <a:gd name="connsiteY36" fmla="*/ 2531900 h 5630150"/>
                <a:gd name="connsiteX37" fmla="*/ 1263822 w 4545444"/>
                <a:gd name="connsiteY37" fmla="*/ 2668275 h 5630150"/>
                <a:gd name="connsiteX38" fmla="*/ 1050436 w 4545444"/>
                <a:gd name="connsiteY38" fmla="*/ 2783374 h 5630150"/>
                <a:gd name="connsiteX39" fmla="*/ 1022313 w 4545444"/>
                <a:gd name="connsiteY39" fmla="*/ 2735091 h 5630150"/>
                <a:gd name="connsiteX40" fmla="*/ 1139549 w 4545444"/>
                <a:gd name="connsiteY40" fmla="*/ 2670106 h 5630150"/>
                <a:gd name="connsiteX41" fmla="*/ 1666136 w 4545444"/>
                <a:gd name="connsiteY41" fmla="*/ 2425016 h 5630150"/>
                <a:gd name="connsiteX42" fmla="*/ 2691412 w 4545444"/>
                <a:gd name="connsiteY42" fmla="*/ 2019045 h 5630150"/>
                <a:gd name="connsiteX43" fmla="*/ 2709493 w 4545444"/>
                <a:gd name="connsiteY43" fmla="*/ 2058447 h 5630150"/>
                <a:gd name="connsiteX44" fmla="*/ 2515802 w 4545444"/>
                <a:gd name="connsiteY44" fmla="*/ 2143103 h 5630150"/>
                <a:gd name="connsiteX45" fmla="*/ 1999688 w 4545444"/>
                <a:gd name="connsiteY45" fmla="*/ 2348928 h 5630150"/>
                <a:gd name="connsiteX46" fmla="*/ 1967235 w 4545444"/>
                <a:gd name="connsiteY46" fmla="*/ 2361760 h 5630150"/>
                <a:gd name="connsiteX47" fmla="*/ 1946919 w 4545444"/>
                <a:gd name="connsiteY47" fmla="*/ 2310047 h 5630150"/>
                <a:gd name="connsiteX48" fmla="*/ 2182498 w 4545444"/>
                <a:gd name="connsiteY48" fmla="*/ 2217829 h 5630150"/>
                <a:gd name="connsiteX49" fmla="*/ 2634236 w 4545444"/>
                <a:gd name="connsiteY49" fmla="*/ 2042495 h 5630150"/>
                <a:gd name="connsiteX50" fmla="*/ 3419929 w 4545444"/>
                <a:gd name="connsiteY50" fmla="*/ 1652893 h 5630150"/>
                <a:gd name="connsiteX51" fmla="*/ 3435936 w 4545444"/>
                <a:gd name="connsiteY51" fmla="*/ 1679865 h 5630150"/>
                <a:gd name="connsiteX52" fmla="*/ 3366230 w 4545444"/>
                <a:gd name="connsiteY52" fmla="*/ 1725659 h 5630150"/>
                <a:gd name="connsiteX53" fmla="*/ 2868625 w 4545444"/>
                <a:gd name="connsiteY53" fmla="*/ 1988895 h 5630150"/>
                <a:gd name="connsiteX54" fmla="*/ 2779467 w 4545444"/>
                <a:gd name="connsiteY54" fmla="*/ 2027864 h 5630150"/>
                <a:gd name="connsiteX55" fmla="*/ 2761652 w 4545444"/>
                <a:gd name="connsiteY55" fmla="*/ 1989574 h 5630150"/>
                <a:gd name="connsiteX56" fmla="*/ 2818870 w 4545444"/>
                <a:gd name="connsiteY56" fmla="*/ 1964884 h 5630150"/>
                <a:gd name="connsiteX57" fmla="*/ 3218283 w 4545444"/>
                <a:gd name="connsiteY57" fmla="*/ 1771311 h 5630150"/>
                <a:gd name="connsiteX58" fmla="*/ 3856693 w 4545444"/>
                <a:gd name="connsiteY58" fmla="*/ 1280930 h 5630150"/>
                <a:gd name="connsiteX59" fmla="*/ 3878857 w 4545444"/>
                <a:gd name="connsiteY59" fmla="*/ 1298486 h 5630150"/>
                <a:gd name="connsiteX60" fmla="*/ 3876698 w 4545444"/>
                <a:gd name="connsiteY60" fmla="*/ 1301552 h 5630150"/>
                <a:gd name="connsiteX61" fmla="*/ 3514716 w 4545444"/>
                <a:gd name="connsiteY61" fmla="*/ 1628110 h 5630150"/>
                <a:gd name="connsiteX62" fmla="*/ 3492103 w 4545444"/>
                <a:gd name="connsiteY62" fmla="*/ 1642966 h 5630150"/>
                <a:gd name="connsiteX63" fmla="*/ 3475028 w 4545444"/>
                <a:gd name="connsiteY63" fmla="*/ 1614196 h 5630150"/>
                <a:gd name="connsiteX64" fmla="*/ 3617263 w 4545444"/>
                <a:gd name="connsiteY64" fmla="*/ 1513296 h 5630150"/>
                <a:gd name="connsiteX65" fmla="*/ 3790149 w 4545444"/>
                <a:gd name="connsiteY65" fmla="*/ 1356801 h 5630150"/>
                <a:gd name="connsiteX66" fmla="*/ 4049529 w 4545444"/>
                <a:gd name="connsiteY66" fmla="*/ 911879 h 5630150"/>
                <a:gd name="connsiteX67" fmla="*/ 4075412 w 4545444"/>
                <a:gd name="connsiteY67" fmla="*/ 916031 h 5630150"/>
                <a:gd name="connsiteX68" fmla="*/ 4071869 w 4545444"/>
                <a:gd name="connsiteY68" fmla="*/ 931641 h 5630150"/>
                <a:gd name="connsiteX69" fmla="*/ 3962076 w 4545444"/>
                <a:gd name="connsiteY69" fmla="*/ 1180319 h 5630150"/>
                <a:gd name="connsiteX70" fmla="*/ 3914053 w 4545444"/>
                <a:gd name="connsiteY70" fmla="*/ 1248509 h 5630150"/>
                <a:gd name="connsiteX71" fmla="*/ 3893587 w 4545444"/>
                <a:gd name="connsiteY71" fmla="*/ 1232095 h 5630150"/>
                <a:gd name="connsiteX72" fmla="*/ 3931196 w 4545444"/>
                <a:gd name="connsiteY72" fmla="*/ 1180211 h 5630150"/>
                <a:gd name="connsiteX73" fmla="*/ 4029829 w 4545444"/>
                <a:gd name="connsiteY73" fmla="*/ 982194 h 5630150"/>
                <a:gd name="connsiteX74" fmla="*/ 4087808 w 4545444"/>
                <a:gd name="connsiteY74" fmla="*/ 593511 h 5630150"/>
                <a:gd name="connsiteX75" fmla="*/ 4093474 w 4545444"/>
                <a:gd name="connsiteY75" fmla="*/ 622281 h 5630150"/>
                <a:gd name="connsiteX76" fmla="*/ 4089935 w 4545444"/>
                <a:gd name="connsiteY76" fmla="*/ 852043 h 5630150"/>
                <a:gd name="connsiteX77" fmla="*/ 4087219 w 4545444"/>
                <a:gd name="connsiteY77" fmla="*/ 864013 h 5630150"/>
                <a:gd name="connsiteX78" fmla="*/ 4061852 w 4545444"/>
                <a:gd name="connsiteY78" fmla="*/ 860755 h 5630150"/>
                <a:gd name="connsiteX79" fmla="*/ 4075471 w 4545444"/>
                <a:gd name="connsiteY79" fmla="*/ 761421 h 5630150"/>
                <a:gd name="connsiteX80" fmla="*/ 4074987 w 4545444"/>
                <a:gd name="connsiteY80" fmla="*/ 646404 h 5630150"/>
                <a:gd name="connsiteX81" fmla="*/ 4067029 w 4545444"/>
                <a:gd name="connsiteY81" fmla="*/ 597339 h 5630150"/>
                <a:gd name="connsiteX82" fmla="*/ 4011395 w 4545444"/>
                <a:gd name="connsiteY82" fmla="*/ 373947 h 5630150"/>
                <a:gd name="connsiteX83" fmla="*/ 4028427 w 4545444"/>
                <a:gd name="connsiteY83" fmla="*/ 404785 h 5630150"/>
                <a:gd name="connsiteX84" fmla="*/ 4078941 w 4545444"/>
                <a:gd name="connsiteY84" fmla="*/ 548501 h 5630150"/>
                <a:gd name="connsiteX85" fmla="*/ 4080499 w 4545444"/>
                <a:gd name="connsiteY85" fmla="*/ 556408 h 5630150"/>
                <a:gd name="connsiteX86" fmla="*/ 4060972 w 4545444"/>
                <a:gd name="connsiteY86" fmla="*/ 560005 h 5630150"/>
                <a:gd name="connsiteX87" fmla="*/ 4057716 w 4545444"/>
                <a:gd name="connsiteY87" fmla="*/ 539931 h 5630150"/>
                <a:gd name="connsiteX88" fmla="*/ 4025964 w 4545444"/>
                <a:gd name="connsiteY88" fmla="*/ 440563 h 5630150"/>
                <a:gd name="connsiteX89" fmla="*/ 3997595 w 4545444"/>
                <a:gd name="connsiteY89" fmla="*/ 380051 h 5630150"/>
                <a:gd name="connsiteX90" fmla="*/ 3901155 w 4545444"/>
                <a:gd name="connsiteY90" fmla="*/ 197856 h 5630150"/>
                <a:gd name="connsiteX91" fmla="*/ 3951662 w 4545444"/>
                <a:gd name="connsiteY91" fmla="*/ 265789 h 5630150"/>
                <a:gd name="connsiteX92" fmla="*/ 3997798 w 4545444"/>
                <a:gd name="connsiteY92" fmla="*/ 349324 h 5630150"/>
                <a:gd name="connsiteX93" fmla="*/ 3985699 w 4545444"/>
                <a:gd name="connsiteY93" fmla="*/ 354676 h 5630150"/>
                <a:gd name="connsiteX94" fmla="*/ 3982036 w 4545444"/>
                <a:gd name="connsiteY94" fmla="*/ 346863 h 5630150"/>
                <a:gd name="connsiteX95" fmla="*/ 3928236 w 4545444"/>
                <a:gd name="connsiteY95" fmla="*/ 257395 h 5630150"/>
                <a:gd name="connsiteX96" fmla="*/ 3891077 w 4545444"/>
                <a:gd name="connsiteY96" fmla="*/ 204911 h 5630150"/>
                <a:gd name="connsiteX97" fmla="*/ 3831079 w 4545444"/>
                <a:gd name="connsiteY97" fmla="*/ 108914 h 5630150"/>
                <a:gd name="connsiteX98" fmla="*/ 3851464 w 4545444"/>
                <a:gd name="connsiteY98" fmla="*/ 131023 h 5630150"/>
                <a:gd name="connsiteX99" fmla="*/ 3891271 w 4545444"/>
                <a:gd name="connsiteY99" fmla="*/ 184563 h 5630150"/>
                <a:gd name="connsiteX100" fmla="*/ 3881402 w 4545444"/>
                <a:gd name="connsiteY100" fmla="*/ 191248 h 5630150"/>
                <a:gd name="connsiteX101" fmla="*/ 3866868 w 4545444"/>
                <a:gd name="connsiteY101" fmla="*/ 170720 h 5630150"/>
                <a:gd name="connsiteX102" fmla="*/ 3823189 w 4545444"/>
                <a:gd name="connsiteY102" fmla="*/ 115974 h 5630150"/>
                <a:gd name="connsiteX103" fmla="*/ 3730658 w 4545444"/>
                <a:gd name="connsiteY103" fmla="*/ 0 h 5630150"/>
                <a:gd name="connsiteX104" fmla="*/ 3822781 w 4545444"/>
                <a:gd name="connsiteY104" fmla="*/ 99914 h 5630150"/>
                <a:gd name="connsiteX105" fmla="*/ 3814969 w 4545444"/>
                <a:gd name="connsiteY105" fmla="*/ 105670 h 563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545444" h="5630150">
                  <a:moveTo>
                    <a:pt x="2256537" y="5459202"/>
                  </a:moveTo>
                  <a:lnTo>
                    <a:pt x="2494614" y="5490324"/>
                  </a:lnTo>
                  <a:cubicBezTo>
                    <a:pt x="3248051" y="5573048"/>
                    <a:pt x="4008214" y="5552417"/>
                    <a:pt x="4501279" y="5522041"/>
                  </a:cubicBezTo>
                  <a:cubicBezTo>
                    <a:pt x="4524421" y="5522041"/>
                    <a:pt x="4542935" y="5538242"/>
                    <a:pt x="4545249" y="5561385"/>
                  </a:cubicBezTo>
                  <a:cubicBezTo>
                    <a:pt x="4547563" y="5584529"/>
                    <a:pt x="4529049" y="5605358"/>
                    <a:pt x="4505907" y="5607672"/>
                  </a:cubicBezTo>
                  <a:cubicBezTo>
                    <a:pt x="3998668" y="5636023"/>
                    <a:pt x="3202626" y="5653742"/>
                    <a:pt x="2419318" y="5557726"/>
                  </a:cubicBezTo>
                  <a:lnTo>
                    <a:pt x="2235390" y="5531069"/>
                  </a:lnTo>
                  <a:close/>
                  <a:moveTo>
                    <a:pt x="618660" y="4907146"/>
                  </a:moveTo>
                  <a:lnTo>
                    <a:pt x="632400" y="4917588"/>
                  </a:lnTo>
                  <a:cubicBezTo>
                    <a:pt x="956939" y="5146045"/>
                    <a:pt x="1389337" y="5295867"/>
                    <a:pt x="1856847" y="5391925"/>
                  </a:cubicBezTo>
                  <a:lnTo>
                    <a:pt x="2034852" y="5423658"/>
                  </a:lnTo>
                  <a:lnTo>
                    <a:pt x="2014093" y="5495358"/>
                  </a:lnTo>
                  <a:lnTo>
                    <a:pt x="1758065" y="5445168"/>
                  </a:lnTo>
                  <a:cubicBezTo>
                    <a:pt x="1328685" y="5348354"/>
                    <a:pt x="931595" y="5204783"/>
                    <a:pt x="623058" y="4995217"/>
                  </a:cubicBezTo>
                  <a:lnTo>
                    <a:pt x="574601" y="4959683"/>
                  </a:lnTo>
                  <a:close/>
                  <a:moveTo>
                    <a:pt x="56894" y="3655972"/>
                  </a:moveTo>
                  <a:lnTo>
                    <a:pt x="114769" y="3681320"/>
                  </a:lnTo>
                  <a:lnTo>
                    <a:pt x="80108" y="3791413"/>
                  </a:lnTo>
                  <a:cubicBezTo>
                    <a:pt x="36211" y="3992545"/>
                    <a:pt x="66151" y="4215012"/>
                    <a:pt x="203845" y="4459754"/>
                  </a:cubicBezTo>
                  <a:cubicBezTo>
                    <a:pt x="264592" y="4567588"/>
                    <a:pt x="341815" y="4665151"/>
                    <a:pt x="432817" y="4753361"/>
                  </a:cubicBezTo>
                  <a:lnTo>
                    <a:pt x="437043" y="4757128"/>
                  </a:lnTo>
                  <a:lnTo>
                    <a:pt x="393339" y="4809243"/>
                  </a:lnTo>
                  <a:lnTo>
                    <a:pt x="316280" y="4730599"/>
                  </a:lnTo>
                  <a:cubicBezTo>
                    <a:pt x="228451" y="4632436"/>
                    <a:pt x="156043" y="4523978"/>
                    <a:pt x="102021" y="4404210"/>
                  </a:cubicBezTo>
                  <a:cubicBezTo>
                    <a:pt x="-16002" y="4141676"/>
                    <a:pt x="-25657" y="3905829"/>
                    <a:pt x="42457" y="3693267"/>
                  </a:cubicBezTo>
                  <a:close/>
                  <a:moveTo>
                    <a:pt x="929004" y="2786814"/>
                  </a:moveTo>
                  <a:lnTo>
                    <a:pt x="956746" y="2834023"/>
                  </a:lnTo>
                  <a:lnTo>
                    <a:pt x="807170" y="2926453"/>
                  </a:lnTo>
                  <a:cubicBezTo>
                    <a:pt x="608715" y="3055790"/>
                    <a:pt x="424743" y="3204817"/>
                    <a:pt x="289168" y="3374474"/>
                  </a:cubicBezTo>
                  <a:lnTo>
                    <a:pt x="202845" y="3497409"/>
                  </a:lnTo>
                  <a:lnTo>
                    <a:pt x="145829" y="3472437"/>
                  </a:lnTo>
                  <a:lnTo>
                    <a:pt x="199129" y="3391464"/>
                  </a:lnTo>
                  <a:cubicBezTo>
                    <a:pt x="360399" y="3169649"/>
                    <a:pt x="606694" y="2977213"/>
                    <a:pt x="889422" y="2808754"/>
                  </a:cubicBezTo>
                  <a:close/>
                  <a:moveTo>
                    <a:pt x="1866690" y="2342652"/>
                  </a:moveTo>
                  <a:lnTo>
                    <a:pt x="1887488" y="2393291"/>
                  </a:lnTo>
                  <a:lnTo>
                    <a:pt x="1840098" y="2412028"/>
                  </a:lnTo>
                  <a:cubicBezTo>
                    <a:pt x="1736774" y="2453321"/>
                    <a:pt x="1640084" y="2493135"/>
                    <a:pt x="1553013" y="2531900"/>
                  </a:cubicBezTo>
                  <a:cubicBezTo>
                    <a:pt x="1462182" y="2572691"/>
                    <a:pt x="1364371" y="2618110"/>
                    <a:pt x="1263822" y="2668275"/>
                  </a:cubicBezTo>
                  <a:lnTo>
                    <a:pt x="1050436" y="2783374"/>
                  </a:lnTo>
                  <a:lnTo>
                    <a:pt x="1022313" y="2735091"/>
                  </a:lnTo>
                  <a:lnTo>
                    <a:pt x="1139549" y="2670106"/>
                  </a:lnTo>
                  <a:cubicBezTo>
                    <a:pt x="1310738" y="2581420"/>
                    <a:pt x="1489289" y="2500060"/>
                    <a:pt x="1666136" y="2425016"/>
                  </a:cubicBezTo>
                  <a:close/>
                  <a:moveTo>
                    <a:pt x="2691412" y="2019045"/>
                  </a:moveTo>
                  <a:lnTo>
                    <a:pt x="2709493" y="2058447"/>
                  </a:lnTo>
                  <a:lnTo>
                    <a:pt x="2515802" y="2143103"/>
                  </a:lnTo>
                  <a:cubicBezTo>
                    <a:pt x="2338903" y="2216486"/>
                    <a:pt x="2163509" y="2284612"/>
                    <a:pt x="1999688" y="2348928"/>
                  </a:cubicBezTo>
                  <a:lnTo>
                    <a:pt x="1967235" y="2361760"/>
                  </a:lnTo>
                  <a:lnTo>
                    <a:pt x="1946919" y="2310047"/>
                  </a:lnTo>
                  <a:lnTo>
                    <a:pt x="2182498" y="2217829"/>
                  </a:lnTo>
                  <a:cubicBezTo>
                    <a:pt x="2346871" y="2154412"/>
                    <a:pt x="2500473" y="2096303"/>
                    <a:pt x="2634236" y="2042495"/>
                  </a:cubicBezTo>
                  <a:close/>
                  <a:moveTo>
                    <a:pt x="3419929" y="1652893"/>
                  </a:moveTo>
                  <a:lnTo>
                    <a:pt x="3435936" y="1679865"/>
                  </a:lnTo>
                  <a:lnTo>
                    <a:pt x="3366230" y="1725659"/>
                  </a:lnTo>
                  <a:cubicBezTo>
                    <a:pt x="3212281" y="1820595"/>
                    <a:pt x="3043056" y="1907857"/>
                    <a:pt x="2868625" y="1988895"/>
                  </a:cubicBezTo>
                  <a:lnTo>
                    <a:pt x="2779467" y="2027864"/>
                  </a:lnTo>
                  <a:lnTo>
                    <a:pt x="2761652" y="1989574"/>
                  </a:lnTo>
                  <a:lnTo>
                    <a:pt x="2818870" y="1964884"/>
                  </a:lnTo>
                  <a:cubicBezTo>
                    <a:pt x="2942679" y="1909918"/>
                    <a:pt x="3080517" y="1845984"/>
                    <a:pt x="3218283" y="1771311"/>
                  </a:cubicBezTo>
                  <a:close/>
                  <a:moveTo>
                    <a:pt x="3856693" y="1280930"/>
                  </a:moveTo>
                  <a:lnTo>
                    <a:pt x="3878857" y="1298486"/>
                  </a:lnTo>
                  <a:lnTo>
                    <a:pt x="3876698" y="1301552"/>
                  </a:lnTo>
                  <a:cubicBezTo>
                    <a:pt x="3781380" y="1419528"/>
                    <a:pt x="3657364" y="1527897"/>
                    <a:pt x="3514716" y="1628110"/>
                  </a:cubicBezTo>
                  <a:lnTo>
                    <a:pt x="3492103" y="1642966"/>
                  </a:lnTo>
                  <a:lnTo>
                    <a:pt x="3475028" y="1614196"/>
                  </a:lnTo>
                  <a:lnTo>
                    <a:pt x="3617263" y="1513296"/>
                  </a:lnTo>
                  <a:cubicBezTo>
                    <a:pt x="3679023" y="1464333"/>
                    <a:pt x="3737239" y="1412242"/>
                    <a:pt x="3790149" y="1356801"/>
                  </a:cubicBezTo>
                  <a:close/>
                  <a:moveTo>
                    <a:pt x="4049529" y="911879"/>
                  </a:moveTo>
                  <a:lnTo>
                    <a:pt x="4075412" y="916031"/>
                  </a:lnTo>
                  <a:lnTo>
                    <a:pt x="4071869" y="931641"/>
                  </a:lnTo>
                  <a:cubicBezTo>
                    <a:pt x="4049346" y="1012031"/>
                    <a:pt x="4013278" y="1094833"/>
                    <a:pt x="3962076" y="1180319"/>
                  </a:cubicBezTo>
                  <a:lnTo>
                    <a:pt x="3914053" y="1248509"/>
                  </a:lnTo>
                  <a:lnTo>
                    <a:pt x="3893587" y="1232095"/>
                  </a:lnTo>
                  <a:lnTo>
                    <a:pt x="3931196" y="1180211"/>
                  </a:lnTo>
                  <a:cubicBezTo>
                    <a:pt x="3971731" y="1117849"/>
                    <a:pt x="4005196" y="1051917"/>
                    <a:pt x="4029829" y="982194"/>
                  </a:cubicBezTo>
                  <a:close/>
                  <a:moveTo>
                    <a:pt x="4087808" y="593511"/>
                  </a:moveTo>
                  <a:lnTo>
                    <a:pt x="4093474" y="622281"/>
                  </a:lnTo>
                  <a:cubicBezTo>
                    <a:pt x="4104254" y="696733"/>
                    <a:pt x="4103603" y="773228"/>
                    <a:pt x="4089935" y="852043"/>
                  </a:cubicBezTo>
                  <a:lnTo>
                    <a:pt x="4087219" y="864013"/>
                  </a:lnTo>
                  <a:lnTo>
                    <a:pt x="4061852" y="860755"/>
                  </a:lnTo>
                  <a:lnTo>
                    <a:pt x="4075471" y="761421"/>
                  </a:lnTo>
                  <a:cubicBezTo>
                    <a:pt x="4078364" y="721499"/>
                    <a:pt x="4078075" y="683239"/>
                    <a:pt x="4074987" y="646404"/>
                  </a:cubicBezTo>
                  <a:lnTo>
                    <a:pt x="4067029" y="597339"/>
                  </a:lnTo>
                  <a:close/>
                  <a:moveTo>
                    <a:pt x="4011395" y="373947"/>
                  </a:moveTo>
                  <a:lnTo>
                    <a:pt x="4028427" y="404785"/>
                  </a:lnTo>
                  <a:cubicBezTo>
                    <a:pt x="4049797" y="451877"/>
                    <a:pt x="4066792" y="499755"/>
                    <a:pt x="4078941" y="548501"/>
                  </a:cubicBezTo>
                  <a:lnTo>
                    <a:pt x="4080499" y="556408"/>
                  </a:lnTo>
                  <a:lnTo>
                    <a:pt x="4060972" y="560005"/>
                  </a:lnTo>
                  <a:lnTo>
                    <a:pt x="4057716" y="539931"/>
                  </a:lnTo>
                  <a:cubicBezTo>
                    <a:pt x="4049418" y="505704"/>
                    <a:pt x="4038706" y="472661"/>
                    <a:pt x="4025964" y="440563"/>
                  </a:cubicBezTo>
                  <a:lnTo>
                    <a:pt x="3997595" y="380051"/>
                  </a:lnTo>
                  <a:close/>
                  <a:moveTo>
                    <a:pt x="3901155" y="197856"/>
                  </a:moveTo>
                  <a:lnTo>
                    <a:pt x="3951662" y="265789"/>
                  </a:lnTo>
                  <a:lnTo>
                    <a:pt x="3997798" y="349324"/>
                  </a:lnTo>
                  <a:lnTo>
                    <a:pt x="3985699" y="354676"/>
                  </a:lnTo>
                  <a:lnTo>
                    <a:pt x="3982036" y="346863"/>
                  </a:lnTo>
                  <a:cubicBezTo>
                    <a:pt x="3965620" y="316415"/>
                    <a:pt x="3947559" y="286672"/>
                    <a:pt x="3928236" y="257395"/>
                  </a:cubicBezTo>
                  <a:lnTo>
                    <a:pt x="3891077" y="204911"/>
                  </a:lnTo>
                  <a:close/>
                  <a:moveTo>
                    <a:pt x="3831079" y="108914"/>
                  </a:moveTo>
                  <a:lnTo>
                    <a:pt x="3851464" y="131023"/>
                  </a:lnTo>
                  <a:lnTo>
                    <a:pt x="3891271" y="184563"/>
                  </a:lnTo>
                  <a:lnTo>
                    <a:pt x="3881402" y="191248"/>
                  </a:lnTo>
                  <a:lnTo>
                    <a:pt x="3866868" y="170720"/>
                  </a:lnTo>
                  <a:lnTo>
                    <a:pt x="3823189" y="115974"/>
                  </a:lnTo>
                  <a:close/>
                  <a:moveTo>
                    <a:pt x="3730658" y="0"/>
                  </a:moveTo>
                  <a:lnTo>
                    <a:pt x="3822781" y="99914"/>
                  </a:lnTo>
                  <a:lnTo>
                    <a:pt x="3814969" y="105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21"/>
            <p:cNvSpPr/>
            <p:nvPr/>
          </p:nvSpPr>
          <p:spPr bwMode="auto">
            <a:xfrm>
              <a:off x="10527058" y="5580009"/>
              <a:ext cx="471838" cy="430541"/>
            </a:xfrm>
            <a:custGeom>
              <a:avLst/>
              <a:gdLst>
                <a:gd name="T0" fmla="*/ 0 w 537"/>
                <a:gd name="T1" fmla="*/ 490 h 490"/>
                <a:gd name="T2" fmla="*/ 339 w 537"/>
                <a:gd name="T3" fmla="*/ 0 h 490"/>
                <a:gd name="T4" fmla="*/ 537 w 537"/>
                <a:gd name="T5" fmla="*/ 130 h 490"/>
                <a:gd name="T6" fmla="*/ 433 w 537"/>
                <a:gd name="T7" fmla="*/ 426 h 490"/>
                <a:gd name="T8" fmla="*/ 0 w 537"/>
                <a:gd name="T9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490">
                  <a:moveTo>
                    <a:pt x="0" y="490"/>
                  </a:moveTo>
                  <a:lnTo>
                    <a:pt x="339" y="0"/>
                  </a:lnTo>
                  <a:lnTo>
                    <a:pt x="537" y="130"/>
                  </a:lnTo>
                  <a:lnTo>
                    <a:pt x="433" y="426"/>
                  </a:lnTo>
                  <a:lnTo>
                    <a:pt x="0" y="490"/>
                  </a:lnTo>
                  <a:close/>
                </a:path>
              </a:pathLst>
            </a:custGeom>
            <a:solidFill>
              <a:srgbClr val="6C7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Freeform 25"/>
          <p:cNvSpPr/>
          <p:nvPr/>
        </p:nvSpPr>
        <p:spPr bwMode="auto">
          <a:xfrm>
            <a:off x="6331430" y="1318941"/>
            <a:ext cx="681837" cy="261013"/>
          </a:xfrm>
          <a:custGeom>
            <a:avLst/>
            <a:gdLst>
              <a:gd name="T0" fmla="*/ 250 w 328"/>
              <a:gd name="T1" fmla="*/ 65 h 115"/>
              <a:gd name="T2" fmla="*/ 274 w 328"/>
              <a:gd name="T3" fmla="*/ 115 h 115"/>
              <a:gd name="T4" fmla="*/ 165 w 328"/>
              <a:gd name="T5" fmla="*/ 65 h 115"/>
              <a:gd name="T6" fmla="*/ 24 w 328"/>
              <a:gd name="T7" fmla="*/ 33 h 115"/>
              <a:gd name="T8" fmla="*/ 122 w 328"/>
              <a:gd name="T9" fmla="*/ 0 h 115"/>
              <a:gd name="T10" fmla="*/ 308 w 328"/>
              <a:gd name="T11" fmla="*/ 33 h 115"/>
              <a:gd name="T12" fmla="*/ 250 w 328"/>
              <a:gd name="T13" fmla="*/ 6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" h="115">
                <a:moveTo>
                  <a:pt x="250" y="65"/>
                </a:moveTo>
                <a:cubicBezTo>
                  <a:pt x="274" y="115"/>
                  <a:pt x="274" y="115"/>
                  <a:pt x="274" y="115"/>
                </a:cubicBezTo>
                <a:cubicBezTo>
                  <a:pt x="165" y="65"/>
                  <a:pt x="165" y="65"/>
                  <a:pt x="165" y="65"/>
                </a:cubicBezTo>
                <a:cubicBezTo>
                  <a:pt x="102" y="61"/>
                  <a:pt x="44" y="48"/>
                  <a:pt x="24" y="33"/>
                </a:cubicBezTo>
                <a:cubicBezTo>
                  <a:pt x="0" y="15"/>
                  <a:pt x="44" y="0"/>
                  <a:pt x="122" y="0"/>
                </a:cubicBezTo>
                <a:cubicBezTo>
                  <a:pt x="201" y="0"/>
                  <a:pt x="284" y="15"/>
                  <a:pt x="308" y="33"/>
                </a:cubicBezTo>
                <a:cubicBezTo>
                  <a:pt x="328" y="48"/>
                  <a:pt x="302" y="61"/>
                  <a:pt x="250" y="65"/>
                </a:cubicBezTo>
                <a:close/>
              </a:path>
            </a:pathLst>
          </a:custGeom>
          <a:solidFill>
            <a:srgbClr val="D0D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2"/>
          <p:cNvSpPr/>
          <p:nvPr/>
        </p:nvSpPr>
        <p:spPr bwMode="auto">
          <a:xfrm>
            <a:off x="5383258" y="2527403"/>
            <a:ext cx="915558" cy="410710"/>
          </a:xfrm>
          <a:custGeom>
            <a:avLst/>
            <a:gdLst>
              <a:gd name="T0" fmla="*/ 333 w 441"/>
              <a:gd name="T1" fmla="*/ 102 h 181"/>
              <a:gd name="T2" fmla="*/ 356 w 441"/>
              <a:gd name="T3" fmla="*/ 181 h 181"/>
              <a:gd name="T4" fmla="*/ 217 w 441"/>
              <a:gd name="T5" fmla="*/ 102 h 181"/>
              <a:gd name="T6" fmla="*/ 30 w 441"/>
              <a:gd name="T7" fmla="*/ 52 h 181"/>
              <a:gd name="T8" fmla="*/ 170 w 441"/>
              <a:gd name="T9" fmla="*/ 0 h 181"/>
              <a:gd name="T10" fmla="*/ 417 w 441"/>
              <a:gd name="T11" fmla="*/ 52 h 181"/>
              <a:gd name="T12" fmla="*/ 333 w 441"/>
              <a:gd name="T13" fmla="*/ 10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1" h="181">
                <a:moveTo>
                  <a:pt x="333" y="102"/>
                </a:moveTo>
                <a:cubicBezTo>
                  <a:pt x="356" y="181"/>
                  <a:pt x="356" y="181"/>
                  <a:pt x="356" y="181"/>
                </a:cubicBezTo>
                <a:cubicBezTo>
                  <a:pt x="217" y="102"/>
                  <a:pt x="217" y="102"/>
                  <a:pt x="217" y="102"/>
                </a:cubicBezTo>
                <a:cubicBezTo>
                  <a:pt x="132" y="95"/>
                  <a:pt x="54" y="76"/>
                  <a:pt x="30" y="52"/>
                </a:cubicBezTo>
                <a:cubicBezTo>
                  <a:pt x="0" y="23"/>
                  <a:pt x="63" y="0"/>
                  <a:pt x="170" y="0"/>
                </a:cubicBezTo>
                <a:cubicBezTo>
                  <a:pt x="277" y="0"/>
                  <a:pt x="387" y="23"/>
                  <a:pt x="417" y="52"/>
                </a:cubicBezTo>
                <a:cubicBezTo>
                  <a:pt x="441" y="76"/>
                  <a:pt x="405" y="95"/>
                  <a:pt x="333" y="102"/>
                </a:cubicBezTo>
                <a:close/>
              </a:path>
            </a:pathLst>
          </a:custGeom>
          <a:solidFill>
            <a:srgbClr val="D0D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36"/>
          <p:cNvSpPr/>
          <p:nvPr/>
        </p:nvSpPr>
        <p:spPr bwMode="auto">
          <a:xfrm>
            <a:off x="1388923" y="3283740"/>
            <a:ext cx="1098319" cy="463491"/>
          </a:xfrm>
          <a:custGeom>
            <a:avLst/>
            <a:gdLst>
              <a:gd name="T0" fmla="*/ 393 w 529"/>
              <a:gd name="T1" fmla="*/ 116 h 204"/>
              <a:gd name="T2" fmla="*/ 408 w 529"/>
              <a:gd name="T3" fmla="*/ 204 h 204"/>
              <a:gd name="T4" fmla="*/ 251 w 529"/>
              <a:gd name="T5" fmla="*/ 116 h 204"/>
              <a:gd name="T6" fmla="*/ 31 w 529"/>
              <a:gd name="T7" fmla="*/ 59 h 204"/>
              <a:gd name="T8" fmla="*/ 210 w 529"/>
              <a:gd name="T9" fmla="*/ 0 h 204"/>
              <a:gd name="T10" fmla="*/ 503 w 529"/>
              <a:gd name="T11" fmla="*/ 59 h 204"/>
              <a:gd name="T12" fmla="*/ 393 w 529"/>
              <a:gd name="T13" fmla="*/ 116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9" h="204">
                <a:moveTo>
                  <a:pt x="393" y="116"/>
                </a:moveTo>
                <a:cubicBezTo>
                  <a:pt x="408" y="204"/>
                  <a:pt x="408" y="204"/>
                  <a:pt x="408" y="204"/>
                </a:cubicBezTo>
                <a:cubicBezTo>
                  <a:pt x="251" y="116"/>
                  <a:pt x="251" y="116"/>
                  <a:pt x="251" y="116"/>
                </a:cubicBezTo>
                <a:cubicBezTo>
                  <a:pt x="148" y="108"/>
                  <a:pt x="57" y="86"/>
                  <a:pt x="31" y="59"/>
                </a:cubicBezTo>
                <a:cubicBezTo>
                  <a:pt x="0" y="27"/>
                  <a:pt x="80" y="0"/>
                  <a:pt x="210" y="0"/>
                </a:cubicBezTo>
                <a:cubicBezTo>
                  <a:pt x="340" y="0"/>
                  <a:pt x="472" y="27"/>
                  <a:pt x="503" y="59"/>
                </a:cubicBezTo>
                <a:cubicBezTo>
                  <a:pt x="529" y="86"/>
                  <a:pt x="481" y="108"/>
                  <a:pt x="393" y="116"/>
                </a:cubicBezTo>
                <a:close/>
              </a:path>
            </a:pathLst>
          </a:custGeom>
          <a:solidFill>
            <a:srgbClr val="D0D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41"/>
          <p:cNvSpPr/>
          <p:nvPr/>
        </p:nvSpPr>
        <p:spPr bwMode="auto">
          <a:xfrm>
            <a:off x="8432048" y="5020350"/>
            <a:ext cx="1522709" cy="693794"/>
          </a:xfrm>
          <a:custGeom>
            <a:avLst/>
            <a:gdLst>
              <a:gd name="T0" fmla="*/ 537 w 733"/>
              <a:gd name="T1" fmla="*/ 173 h 306"/>
              <a:gd name="T2" fmla="*/ 543 w 733"/>
              <a:gd name="T3" fmla="*/ 306 h 306"/>
              <a:gd name="T4" fmla="*/ 338 w 733"/>
              <a:gd name="T5" fmla="*/ 173 h 306"/>
              <a:gd name="T6" fmla="*/ 39 w 733"/>
              <a:gd name="T7" fmla="*/ 89 h 306"/>
              <a:gd name="T8" fmla="*/ 300 w 733"/>
              <a:gd name="T9" fmla="*/ 0 h 306"/>
              <a:gd name="T10" fmla="*/ 702 w 733"/>
              <a:gd name="T11" fmla="*/ 89 h 306"/>
              <a:gd name="T12" fmla="*/ 537 w 733"/>
              <a:gd name="T13" fmla="*/ 173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3" h="306">
                <a:moveTo>
                  <a:pt x="537" y="173"/>
                </a:moveTo>
                <a:cubicBezTo>
                  <a:pt x="543" y="306"/>
                  <a:pt x="543" y="306"/>
                  <a:pt x="543" y="306"/>
                </a:cubicBezTo>
                <a:cubicBezTo>
                  <a:pt x="338" y="173"/>
                  <a:pt x="338" y="173"/>
                  <a:pt x="338" y="173"/>
                </a:cubicBezTo>
                <a:cubicBezTo>
                  <a:pt x="195" y="162"/>
                  <a:pt x="70" y="128"/>
                  <a:pt x="39" y="89"/>
                </a:cubicBezTo>
                <a:cubicBezTo>
                  <a:pt x="0" y="40"/>
                  <a:pt x="117" y="0"/>
                  <a:pt x="300" y="0"/>
                </a:cubicBezTo>
                <a:cubicBezTo>
                  <a:pt x="483" y="0"/>
                  <a:pt x="663" y="40"/>
                  <a:pt x="702" y="89"/>
                </a:cubicBezTo>
                <a:cubicBezTo>
                  <a:pt x="733" y="128"/>
                  <a:pt x="662" y="162"/>
                  <a:pt x="537" y="173"/>
                </a:cubicBezTo>
                <a:close/>
              </a:path>
            </a:pathLst>
          </a:custGeom>
          <a:solidFill>
            <a:srgbClr val="D0D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48"/>
          <p:cNvSpPr/>
          <p:nvPr/>
        </p:nvSpPr>
        <p:spPr bwMode="auto">
          <a:xfrm>
            <a:off x="2433385" y="4961908"/>
            <a:ext cx="1280201" cy="533541"/>
          </a:xfrm>
          <a:custGeom>
            <a:avLst/>
            <a:gdLst>
              <a:gd name="T0" fmla="*/ 493 w 616"/>
              <a:gd name="T1" fmla="*/ 235 h 235"/>
              <a:gd name="T2" fmla="*/ 300 w 616"/>
              <a:gd name="T3" fmla="*/ 133 h 235"/>
              <a:gd name="T4" fmla="*/ 40 w 616"/>
              <a:gd name="T5" fmla="*/ 68 h 235"/>
              <a:gd name="T6" fmla="*/ 238 w 616"/>
              <a:gd name="T7" fmla="*/ 0 h 235"/>
              <a:gd name="T8" fmla="*/ 583 w 616"/>
              <a:gd name="T9" fmla="*/ 68 h 235"/>
              <a:gd name="T10" fmla="*/ 463 w 616"/>
              <a:gd name="T11" fmla="*/ 133 h 235"/>
              <a:gd name="T12" fmla="*/ 493 w 616"/>
              <a:gd name="T13" fmla="*/ 235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6" h="235">
                <a:moveTo>
                  <a:pt x="493" y="235"/>
                </a:moveTo>
                <a:cubicBezTo>
                  <a:pt x="300" y="133"/>
                  <a:pt x="300" y="133"/>
                  <a:pt x="300" y="133"/>
                </a:cubicBezTo>
                <a:cubicBezTo>
                  <a:pt x="181" y="124"/>
                  <a:pt x="73" y="99"/>
                  <a:pt x="40" y="68"/>
                </a:cubicBezTo>
                <a:cubicBezTo>
                  <a:pt x="0" y="31"/>
                  <a:pt x="88" y="0"/>
                  <a:pt x="238" y="0"/>
                </a:cubicBezTo>
                <a:cubicBezTo>
                  <a:pt x="388" y="0"/>
                  <a:pt x="542" y="31"/>
                  <a:pt x="583" y="68"/>
                </a:cubicBezTo>
                <a:cubicBezTo>
                  <a:pt x="616" y="99"/>
                  <a:pt x="564" y="124"/>
                  <a:pt x="463" y="133"/>
                </a:cubicBezTo>
                <a:lnTo>
                  <a:pt x="493" y="235"/>
                </a:lnTo>
                <a:close/>
              </a:path>
            </a:pathLst>
          </a:custGeom>
          <a:solidFill>
            <a:srgbClr val="D0D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565050" y="389595"/>
            <a:ext cx="742354" cy="1246977"/>
            <a:chOff x="8774141" y="586610"/>
            <a:chExt cx="589578" cy="1020118"/>
          </a:xfrm>
        </p:grpSpPr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8774141" y="586610"/>
              <a:ext cx="589578" cy="5895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8969203" y="1008364"/>
              <a:ext cx="199454" cy="598364"/>
            </a:xfrm>
            <a:custGeom>
              <a:avLst/>
              <a:gdLst>
                <a:gd name="T0" fmla="*/ 113 w 227"/>
                <a:gd name="T1" fmla="*/ 681 h 681"/>
                <a:gd name="T2" fmla="*/ 0 w 227"/>
                <a:gd name="T3" fmla="*/ 113 h 681"/>
                <a:gd name="T4" fmla="*/ 94 w 227"/>
                <a:gd name="T5" fmla="*/ 0 h 681"/>
                <a:gd name="T6" fmla="*/ 227 w 227"/>
                <a:gd name="T7" fmla="*/ 113 h 681"/>
                <a:gd name="T8" fmla="*/ 113 w 227"/>
                <a:gd name="T9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681">
                  <a:moveTo>
                    <a:pt x="113" y="681"/>
                  </a:moveTo>
                  <a:lnTo>
                    <a:pt x="0" y="113"/>
                  </a:lnTo>
                  <a:lnTo>
                    <a:pt x="94" y="0"/>
                  </a:lnTo>
                  <a:lnTo>
                    <a:pt x="227" y="113"/>
                  </a:lnTo>
                  <a:lnTo>
                    <a:pt x="113" y="6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836526" y="650752"/>
              <a:ext cx="464808" cy="46305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10155" y="629391"/>
              <a:ext cx="472577" cy="478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  <a:endPara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61080" y="1406364"/>
            <a:ext cx="803970" cy="1520974"/>
            <a:chOff x="7699546" y="806274"/>
            <a:chExt cx="803970" cy="1392669"/>
          </a:xfrm>
        </p:grpSpPr>
        <p:sp>
          <p:nvSpPr>
            <p:cNvPr id="32" name="Freeform 33"/>
            <p:cNvSpPr/>
            <p:nvPr/>
          </p:nvSpPr>
          <p:spPr bwMode="auto">
            <a:xfrm>
              <a:off x="7965778" y="1380036"/>
              <a:ext cx="271504" cy="818907"/>
            </a:xfrm>
            <a:custGeom>
              <a:avLst/>
              <a:gdLst>
                <a:gd name="T0" fmla="*/ 153 w 309"/>
                <a:gd name="T1" fmla="*/ 932 h 932"/>
                <a:gd name="T2" fmla="*/ 0 w 309"/>
                <a:gd name="T3" fmla="*/ 156 h 932"/>
                <a:gd name="T4" fmla="*/ 127 w 309"/>
                <a:gd name="T5" fmla="*/ 0 h 932"/>
                <a:gd name="T6" fmla="*/ 309 w 309"/>
                <a:gd name="T7" fmla="*/ 156 h 932"/>
                <a:gd name="T8" fmla="*/ 153 w 309"/>
                <a:gd name="T9" fmla="*/ 932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932">
                  <a:moveTo>
                    <a:pt x="153" y="932"/>
                  </a:moveTo>
                  <a:lnTo>
                    <a:pt x="0" y="156"/>
                  </a:lnTo>
                  <a:lnTo>
                    <a:pt x="127" y="0"/>
                  </a:lnTo>
                  <a:lnTo>
                    <a:pt x="309" y="156"/>
                  </a:lnTo>
                  <a:lnTo>
                    <a:pt x="153" y="9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4"/>
            <p:cNvSpPr>
              <a:spLocks noChangeArrowheads="1"/>
            </p:cNvSpPr>
            <p:nvPr/>
          </p:nvSpPr>
          <p:spPr bwMode="auto">
            <a:xfrm>
              <a:off x="7699546" y="806274"/>
              <a:ext cx="803970" cy="8048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Oval 35"/>
            <p:cNvSpPr>
              <a:spLocks noChangeArrowheads="1"/>
            </p:cNvSpPr>
            <p:nvPr/>
          </p:nvSpPr>
          <p:spPr bwMode="auto">
            <a:xfrm>
              <a:off x="7784775" y="891503"/>
              <a:ext cx="633511" cy="6343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04013" y="977865"/>
              <a:ext cx="595035" cy="535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777739" y="1957605"/>
            <a:ext cx="980579" cy="1853959"/>
            <a:chOff x="6452734" y="1251752"/>
            <a:chExt cx="980579" cy="1697563"/>
          </a:xfrm>
        </p:grpSpPr>
        <p:sp>
          <p:nvSpPr>
            <p:cNvPr id="37" name="Freeform 37"/>
            <p:cNvSpPr/>
            <p:nvPr/>
          </p:nvSpPr>
          <p:spPr bwMode="auto">
            <a:xfrm>
              <a:off x="6779594" y="1952041"/>
              <a:ext cx="329496" cy="997274"/>
            </a:xfrm>
            <a:custGeom>
              <a:avLst/>
              <a:gdLst>
                <a:gd name="T0" fmla="*/ 186 w 375"/>
                <a:gd name="T1" fmla="*/ 1135 h 1135"/>
                <a:gd name="T2" fmla="*/ 0 w 375"/>
                <a:gd name="T3" fmla="*/ 189 h 1135"/>
                <a:gd name="T4" fmla="*/ 156 w 375"/>
                <a:gd name="T5" fmla="*/ 0 h 1135"/>
                <a:gd name="T6" fmla="*/ 375 w 375"/>
                <a:gd name="T7" fmla="*/ 189 h 1135"/>
                <a:gd name="T8" fmla="*/ 186 w 375"/>
                <a:gd name="T9" fmla="*/ 1135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135">
                  <a:moveTo>
                    <a:pt x="186" y="1135"/>
                  </a:moveTo>
                  <a:lnTo>
                    <a:pt x="0" y="189"/>
                  </a:lnTo>
                  <a:lnTo>
                    <a:pt x="156" y="0"/>
                  </a:lnTo>
                  <a:lnTo>
                    <a:pt x="375" y="189"/>
                  </a:lnTo>
                  <a:lnTo>
                    <a:pt x="186" y="11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6452734" y="1251752"/>
              <a:ext cx="980579" cy="98233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6556415" y="1357191"/>
              <a:ext cx="773217" cy="771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41932" y="1449654"/>
              <a:ext cx="595035" cy="535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  <a:endParaRPr lang="en-US" sz="3200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927187" y="3405610"/>
            <a:ext cx="1128194" cy="2131285"/>
            <a:chOff x="8092305" y="3319229"/>
            <a:chExt cx="1128194" cy="1951494"/>
          </a:xfrm>
        </p:grpSpPr>
        <p:sp>
          <p:nvSpPr>
            <p:cNvPr id="42" name="Freeform 49"/>
            <p:cNvSpPr/>
            <p:nvPr/>
          </p:nvSpPr>
          <p:spPr bwMode="auto">
            <a:xfrm>
              <a:off x="8466612" y="4123199"/>
              <a:ext cx="379579" cy="1147524"/>
            </a:xfrm>
            <a:custGeom>
              <a:avLst/>
              <a:gdLst>
                <a:gd name="T0" fmla="*/ 217 w 432"/>
                <a:gd name="T1" fmla="*/ 1306 h 1306"/>
                <a:gd name="T2" fmla="*/ 0 w 432"/>
                <a:gd name="T3" fmla="*/ 218 h 1306"/>
                <a:gd name="T4" fmla="*/ 179 w 432"/>
                <a:gd name="T5" fmla="*/ 0 h 1306"/>
                <a:gd name="T6" fmla="*/ 432 w 432"/>
                <a:gd name="T7" fmla="*/ 218 h 1306"/>
                <a:gd name="T8" fmla="*/ 217 w 432"/>
                <a:gd name="T9" fmla="*/ 1306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1306">
                  <a:moveTo>
                    <a:pt x="217" y="1306"/>
                  </a:moveTo>
                  <a:lnTo>
                    <a:pt x="0" y="218"/>
                  </a:lnTo>
                  <a:lnTo>
                    <a:pt x="179" y="0"/>
                  </a:lnTo>
                  <a:lnTo>
                    <a:pt x="432" y="218"/>
                  </a:lnTo>
                  <a:lnTo>
                    <a:pt x="217" y="130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val 50"/>
            <p:cNvSpPr>
              <a:spLocks noChangeArrowheads="1"/>
            </p:cNvSpPr>
            <p:nvPr/>
          </p:nvSpPr>
          <p:spPr bwMode="auto">
            <a:xfrm>
              <a:off x="8092305" y="3319229"/>
              <a:ext cx="1128194" cy="11281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51"/>
            <p:cNvSpPr>
              <a:spLocks noChangeArrowheads="1"/>
            </p:cNvSpPr>
            <p:nvPr/>
          </p:nvSpPr>
          <p:spPr bwMode="auto">
            <a:xfrm>
              <a:off x="8212680" y="3439605"/>
              <a:ext cx="887442" cy="88744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358884" y="3562808"/>
              <a:ext cx="595035" cy="535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</a:t>
              </a:r>
              <a:endPara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8872255" y="3111692"/>
            <a:ext cx="1377731" cy="2602452"/>
            <a:chOff x="9521877" y="2943164"/>
            <a:chExt cx="1377731" cy="2382914"/>
          </a:xfrm>
        </p:grpSpPr>
        <p:sp>
          <p:nvSpPr>
            <p:cNvPr id="47" name="Freeform 42"/>
            <p:cNvSpPr/>
            <p:nvPr/>
          </p:nvSpPr>
          <p:spPr bwMode="auto">
            <a:xfrm>
              <a:off x="9977020" y="3925501"/>
              <a:ext cx="464808" cy="1400577"/>
            </a:xfrm>
            <a:custGeom>
              <a:avLst/>
              <a:gdLst>
                <a:gd name="T0" fmla="*/ 265 w 529"/>
                <a:gd name="T1" fmla="*/ 1594 h 1594"/>
                <a:gd name="T2" fmla="*/ 0 w 529"/>
                <a:gd name="T3" fmla="*/ 265 h 1594"/>
                <a:gd name="T4" fmla="*/ 220 w 529"/>
                <a:gd name="T5" fmla="*/ 0 h 1594"/>
                <a:gd name="T6" fmla="*/ 529 w 529"/>
                <a:gd name="T7" fmla="*/ 265 h 1594"/>
                <a:gd name="T8" fmla="*/ 265 w 529"/>
                <a:gd name="T9" fmla="*/ 1594 h 1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1594">
                  <a:moveTo>
                    <a:pt x="265" y="1594"/>
                  </a:moveTo>
                  <a:lnTo>
                    <a:pt x="0" y="265"/>
                  </a:lnTo>
                  <a:lnTo>
                    <a:pt x="220" y="0"/>
                  </a:lnTo>
                  <a:lnTo>
                    <a:pt x="529" y="265"/>
                  </a:lnTo>
                  <a:lnTo>
                    <a:pt x="265" y="15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Oval 43"/>
            <p:cNvSpPr>
              <a:spLocks noChangeArrowheads="1"/>
            </p:cNvSpPr>
            <p:nvPr/>
          </p:nvSpPr>
          <p:spPr bwMode="auto">
            <a:xfrm>
              <a:off x="9521877" y="2943164"/>
              <a:ext cx="1377731" cy="137773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9666855" y="3088142"/>
              <a:ext cx="1085139" cy="10851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916478" y="3247443"/>
              <a:ext cx="595035" cy="53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05</a:t>
              </a:r>
              <a:endPara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294725" y="94832"/>
            <a:ext cx="3133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beginning</a:t>
            </a:r>
            <a:endParaRPr lang="en-US" altLang="zh-C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picture-based language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027274" y="138108"/>
            <a:ext cx="46544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the Shang Dynasty</a:t>
            </a:r>
            <a:endParaRPr lang="en-US" altLang="zh-C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(around 1600-1046 BC)</a:t>
            </a:r>
            <a:endParaRPr lang="en-US" altLang="zh-C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well-developed 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writing system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sz="28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-87742" y="547402"/>
            <a:ext cx="22023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the</a:t>
            </a:r>
            <a:endParaRPr lang="en-US" altLang="zh-C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years</a:t>
            </a:r>
            <a:endParaRPr lang="en-US" altLang="zh-C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varieties of dialects and characters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1587" y="5775552"/>
            <a:ext cx="31006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Qin Dynasty</a:t>
            </a:r>
            <a:endParaRPr lang="en-US" altLang="zh-C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(221-207 BC)</a:t>
            </a:r>
            <a:endParaRPr lang="en-US" altLang="zh-C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unified system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222389" y="3453387"/>
            <a:ext cx="52197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  <a:endParaRPr lang="en-US" altLang="zh-C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In modern times)</a:t>
            </a:r>
            <a:endParaRPr lang="en-US" altLang="zh-C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still an important part of Chinese culture.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波形 1"/>
          <p:cNvSpPr/>
          <p:nvPr/>
        </p:nvSpPr>
        <p:spPr>
          <a:xfrm rot="21098163">
            <a:off x="3752465" y="5779365"/>
            <a:ext cx="4273955" cy="1458473"/>
          </a:xfrm>
          <a:prstGeom prst="wav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 rot="20877905">
            <a:off x="3886564" y="5823228"/>
            <a:ext cx="39089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order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 animBg="1"/>
      <p:bldP spid="51" grpId="0"/>
      <p:bldP spid="52" grpId="0"/>
      <p:bldP spid="2" grpId="0" animBg="1"/>
      <p:bldP spid="3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KSO_WM_TEMPLATE_CATEGORY" val="custom"/>
  <p:tag name="KSO_WM_TEMPLATE_INDEX" val="20177407"/>
</p:tagLst>
</file>

<file path=ppt/tags/tag3.xml><?xml version="1.0" encoding="utf-8"?>
<p:tagLst xmlns:p="http://schemas.openxmlformats.org/presentationml/2006/main">
  <p:tag name="KSO_WM_TEMPLATE_CATEGORY" val="custom"/>
  <p:tag name="KSO_WM_TEMPLATE_INDEX" val="2017740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2886</Words>
  <Application>WPS 演示</Application>
  <PresentationFormat>自定义</PresentationFormat>
  <Paragraphs>245</Paragraphs>
  <Slides>22</Slides>
  <Notes>15</Notes>
  <HiddenSlides>0</HiddenSlides>
  <MMClips>4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5" baseType="lpstr">
      <vt:lpstr>Arial</vt:lpstr>
      <vt:lpstr>宋体</vt:lpstr>
      <vt:lpstr>Wingdings</vt:lpstr>
      <vt:lpstr>Arial Rounded MT Bold</vt:lpstr>
      <vt:lpstr>微软雅黑</vt:lpstr>
      <vt:lpstr>Times New Roman</vt:lpstr>
      <vt:lpstr>汉仪小麦体简</vt:lpstr>
      <vt:lpstr>黑体</vt:lpstr>
      <vt:lpstr>Algerian</vt:lpstr>
      <vt:lpstr>Comic Sans MS</vt:lpstr>
      <vt:lpstr>Calibri</vt:lpstr>
      <vt:lpstr>仿宋</vt:lpstr>
      <vt:lpstr>Arial</vt:lpstr>
      <vt:lpstr>楷体</vt:lpstr>
      <vt:lpstr>等线</vt:lpstr>
      <vt:lpstr>微软雅黑 Light</vt:lpstr>
      <vt:lpstr>Agency FB</vt:lpstr>
      <vt:lpstr>Arial Unicode MS</vt:lpstr>
      <vt:lpstr>华文行楷</vt:lpstr>
      <vt:lpstr>HelveticaNeue</vt:lpstr>
      <vt:lpstr>NumberOnly</vt:lpstr>
      <vt:lpstr>华文新魏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南山有谷堆</cp:lastModifiedBy>
  <cp:revision>117</cp:revision>
  <dcterms:created xsi:type="dcterms:W3CDTF">2020-11-25T00:55:00Z</dcterms:created>
  <dcterms:modified xsi:type="dcterms:W3CDTF">2020-12-14T09:02:25Z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