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81" r:id="rId3"/>
    <p:sldId id="340" r:id="rId4"/>
    <p:sldId id="335" r:id="rId5"/>
    <p:sldId id="341" r:id="rId6"/>
    <p:sldId id="342" r:id="rId8"/>
    <p:sldId id="336" r:id="rId9"/>
    <p:sldId id="344" r:id="rId10"/>
    <p:sldId id="346" r:id="rId11"/>
    <p:sldId id="348" r:id="rId12"/>
    <p:sldId id="349" r:id="rId13"/>
    <p:sldId id="350" r:id="rId14"/>
    <p:sldId id="352" r:id="rId15"/>
    <p:sldId id="353" r:id="rId16"/>
    <p:sldId id="354" r:id="rId17"/>
    <p:sldId id="356" r:id="rId18"/>
    <p:sldId id="339" r:id="rId19"/>
    <p:sldId id="355" r:id="rId20"/>
    <p:sldId id="359" r:id="rId21"/>
    <p:sldId id="358" r:id="rId22"/>
    <p:sldId id="357" r:id="rId23"/>
    <p:sldId id="36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526C6-1CBF-467A-8F56-8013A1B432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C4178-345A-4B97-A5E3-55C58EF826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change the</a:t>
            </a:r>
            <a:r>
              <a:rPr lang="en-US" baseline="0" dirty="0" smtClean="0"/>
              <a:t> image behind</a:t>
            </a:r>
            <a:r>
              <a:rPr lang="en-US" dirty="0" smtClean="0"/>
              <a:t> the Mock up.</a:t>
            </a:r>
            <a:endParaRPr lang="en-US" dirty="0" smtClean="0"/>
          </a:p>
          <a:p>
            <a:r>
              <a:rPr lang="en-US" dirty="0" smtClean="0"/>
              <a:t>Select the layer - &gt; Right</a:t>
            </a:r>
            <a:r>
              <a:rPr lang="en-US" baseline="0" dirty="0" smtClean="0"/>
              <a:t> Click -&gt; Send to Back -&gt; Delete the image -&gt; Drag &amp; Drop your Own Picture -&gt; Send to Back (again)</a:t>
            </a:r>
            <a:endParaRPr lang="en-US" dirty="0" smtClean="0"/>
          </a:p>
        </p:txBody>
      </p:sp>
      <p:sp>
        <p:nvSpPr>
          <p:cNvPr id="4" name="Slide Number Placeholder 3"/>
          <p:cNvSpPr>
            <a:spLocks noGrp="1"/>
          </p:cNvSpPr>
          <p:nvPr>
            <p:ph type="sldNum" sz="quarter" idx="10"/>
          </p:nvPr>
        </p:nvSpPr>
        <p:spPr/>
        <p:txBody>
          <a:bodyPr/>
          <a:lstStyle/>
          <a:p>
            <a:fld id="{0ED8A9B0-80EF-A34D-B345-E2DEC5501E0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2218088" y="0"/>
            <a:ext cx="2847186" cy="6858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9.jpeg"/><Relationship Id="rId3" Type="http://schemas.openxmlformats.org/officeDocument/2006/relationships/hyperlink" Target="http://pre-xsj.699pic.com/tupian/1n2r0m.html" TargetMode="External"/><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3280095"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3448639" cy="523220"/>
          </a:xfrm>
          <a:prstGeom prst="rect">
            <a:avLst/>
          </a:prstGeom>
          <a:noFill/>
        </p:spPr>
        <p:txBody>
          <a:bodyPr wrap="square" rtlCol="0" anchor="t">
            <a:spAutoFit/>
          </a:bodyPr>
          <a:lstStyle/>
          <a:p>
            <a:r>
              <a:rPr lang="en-US" altLang="zh-CN" sz="2800" b="1" dirty="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3970318"/>
          </a:xfrm>
          <a:prstGeom prst="rect">
            <a:avLst/>
          </a:prstGeom>
          <a:noFill/>
        </p:spPr>
        <p:txBody>
          <a:bodyPr wrap="square" rtlCol="0" anchor="t">
            <a:spAutoFit/>
          </a:bodyPr>
          <a:lstStyle/>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  Soon </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heard her dad come in with the smell of pizza floating in the air.________</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  Ms. Smith was unlocking the classroom door when </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got to school the next morning.</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5"/>
          <p:cNvSpPr txBox="1"/>
          <p:nvPr/>
        </p:nvSpPr>
        <p:spPr>
          <a:xfrm>
            <a:off x="287866" y="1812653"/>
            <a:ext cx="11801214" cy="1569660"/>
          </a:xfrm>
          <a:prstGeom prst="rect">
            <a:avLst/>
          </a:prstGeom>
          <a:noFill/>
        </p:spPr>
        <p:txBody>
          <a:bodyPr wrap="square" rtlCol="0" anchor="t">
            <a:spAutoFit/>
          </a:bodyPr>
          <a:lstStyle/>
          <a:p>
            <a:pPr lvl="0" defTabSz="914400"/>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B0F0"/>
                </a:solidFill>
                <a:latin typeface="Times New Roman" panose="02020603050405020304" pitchFamily="18" charset="0"/>
                <a:ea typeface="宋体" panose="02010600030101010101" pitchFamily="2" charset="-122"/>
                <a:cs typeface="Times New Roman" panose="02020603050405020304" pitchFamily="18" charset="0"/>
              </a:rPr>
              <a:t>Plot 1</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Dad</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邀请</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喝咖啡</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哭了</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Dad</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询问发送了什么事</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犹豫地向</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Dad</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说了</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—Dad</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安慰并建议</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跟老师说明真相；</a:t>
            </a:r>
            <a:endPar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B0F0"/>
                </a:solidFill>
                <a:latin typeface="Times New Roman" panose="02020603050405020304" pitchFamily="18" charset="0"/>
                <a:ea typeface="宋体" panose="02010600030101010101" pitchFamily="2" charset="-122"/>
                <a:cs typeface="Times New Roman" panose="02020603050405020304" pitchFamily="18" charset="0"/>
              </a:rPr>
              <a:t>Plot 2</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Dad</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想用咖啡来奖励</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Kaire</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--Dad</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看到</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伤心哭泣，询问真相</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了解情况后，给与</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安慰和建议</a:t>
            </a:r>
            <a:r>
              <a:rPr lang="zh-CN" altLang="en-US"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5"/>
          <p:cNvSpPr txBox="1"/>
          <p:nvPr/>
        </p:nvSpPr>
        <p:spPr>
          <a:xfrm>
            <a:off x="440266" y="4674697"/>
            <a:ext cx="11801214" cy="1631216"/>
          </a:xfrm>
          <a:prstGeom prst="rect">
            <a:avLst/>
          </a:prstGeom>
          <a:noFill/>
        </p:spPr>
        <p:txBody>
          <a:bodyPr wrap="square" rtlCol="0" anchor="t">
            <a:spAutoFit/>
          </a:bodyPr>
          <a:lstStyle/>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B0F0"/>
                </a:solidFill>
                <a:latin typeface="Times New Roman" panose="02020603050405020304" pitchFamily="18" charset="0"/>
                <a:ea typeface="宋体" panose="02010600030101010101" pitchFamily="2" charset="-122"/>
                <a:cs typeface="Times New Roman" panose="02020603050405020304" pitchFamily="18" charset="0"/>
              </a:rPr>
              <a:t>Plot 1</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向</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Ms. Smith</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坦白了事情</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不但没有收回奖品，而且在全班同学面前表扬了</a:t>
            </a:r>
            <a:r>
              <a:rPr lang="en-US" altLang="zh-CN" sz="24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，因为她的</a:t>
            </a:r>
            <a:r>
              <a:rPr lang="en-US" altLang="zh-CN"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honesty---</a:t>
            </a:r>
            <a:r>
              <a:rPr lang="en-US" altLang="zh-CN" sz="24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暗自庆幸虽然拼错了单词，却收获了信任；</a:t>
            </a:r>
            <a:endPar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00B0F0"/>
                </a:solidFill>
                <a:latin typeface="Times New Roman" panose="02020603050405020304" pitchFamily="18" charset="0"/>
                <a:ea typeface="宋体" panose="02010600030101010101" pitchFamily="2" charset="-122"/>
                <a:cs typeface="Times New Roman" panose="02020603050405020304" pitchFamily="18" charset="0"/>
              </a:rPr>
              <a:t>Plot 2</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向</a:t>
            </a:r>
            <a:r>
              <a:rPr lang="en-US" altLang="zh-CN"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Ms. Smith</a:t>
            </a:r>
            <a:r>
              <a:rPr lang="zh-CN" altLang="en-US"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坦白了事情</a:t>
            </a:r>
            <a:r>
              <a:rPr lang="en-US" altLang="zh-CN"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不但没有收回奖品，而且在全班同学面前表扬了</a:t>
            </a:r>
            <a:r>
              <a:rPr lang="en-US" altLang="zh-CN" sz="24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，因为她的</a:t>
            </a:r>
            <a:r>
              <a:rPr lang="en-US" altLang="zh-CN"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honesty---Ms. </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Smith</a:t>
            </a:r>
            <a:r>
              <a:rPr lang="zh-CN" altLang="en-US"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因为她的疏忽又</a:t>
            </a:r>
            <a:r>
              <a:rPr lang="zh-CN" altLang="en-US"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一次做了个倒立，全班鼓掌喝彩。</a:t>
            </a:r>
            <a:endPar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10939245"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10721893"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Language accumulation – nervousness/ restlessness</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4832092"/>
          </a:xfrm>
          <a:prstGeom prst="rect">
            <a:avLst/>
          </a:prstGeom>
          <a:noFill/>
        </p:spPr>
        <p:txBody>
          <a:bodyPr wrap="square" rtlCol="0" anchor="t">
            <a:spAutoFit/>
          </a:bodyPr>
          <a:lstStyle/>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His heart beating wildly, he could feel his palms sweaty/ sweating. </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Her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heart was pounding as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she stepped closer to Ms. Smith.</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Her heart raced and her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mind went blank.</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She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pretended to be calm, but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her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trembling voice gave me away.</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She paced up and down in front of  the office with her face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burning with shame.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Beads of perspiration</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汗珠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trickled/dripped down her face.</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Sweats pour/trickle/stream down one's back/face.</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4.He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was so worried/ nervous that he simply walked up and down the room.</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 The thought of meeting Ms. Smith the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next morning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made her wide awake, tossing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and turning in bed for a whole night.</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6702805"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6526163"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Language accumulation – comfort</a:t>
            </a:r>
            <a:endParaRPr lang="en-US" altLang="zh-CN" sz="2800" b="1" dirty="0">
              <a:solidFill>
                <a:schemeClr val="bg1"/>
              </a:solidFill>
              <a:latin typeface="+mn-ea"/>
              <a:sym typeface="+mn-ea"/>
            </a:endParaRPr>
          </a:p>
        </p:txBody>
      </p:sp>
      <p:sp>
        <p:nvSpPr>
          <p:cNvPr id="6" name="文本框 5"/>
          <p:cNvSpPr txBox="1"/>
          <p:nvPr/>
        </p:nvSpPr>
        <p:spPr>
          <a:xfrm>
            <a:off x="83125" y="733246"/>
            <a:ext cx="12005953" cy="4832092"/>
          </a:xfrm>
          <a:prstGeom prst="rect">
            <a:avLst/>
          </a:prstGeom>
          <a:noFill/>
        </p:spPr>
        <p:txBody>
          <a:bodyPr wrap="square" rtlCol="0" anchor="t">
            <a:spAutoFit/>
          </a:bodyPr>
          <a:lstStyle/>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1.He patted him on the shoulder, comforting that everything would turn out fine.</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Dad threw his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arms around </a:t>
            </a:r>
            <a:r>
              <a:rPr lang="en-US" altLang="zh-CN" sz="28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3.He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stroked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his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fingers through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her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hair, comforting, “Things are going to be fine.”</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Lovingly gathering the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girl into his arms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Dad waited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silently and comforted gently until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she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calmed down. </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Mom put her arms around Abby and hugged her tight. “Your time will come.”</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Mom squeezed her hand as they pulled out of the parking lot</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She couldn’t help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sobbing,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tears rolling down like a  broken string of beads. </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She said in a low voice, with her face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burning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red . </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She told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Ms. Smith the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truth , with her heart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beating crazily.</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4224" y="108407"/>
            <a:ext cx="6048461" cy="6032417"/>
          </a:xfrm>
          <a:prstGeom prst="rect">
            <a:avLst/>
          </a:prstGeom>
          <a:noFill/>
        </p:spPr>
        <p:txBody>
          <a:bodyPr wrap="square" lIns="121917" tIns="60958" rIns="121917" bIns="60958">
            <a:spAutoFit/>
          </a:bodyPr>
          <a:lstStyle/>
          <a:p>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下水</a:t>
            </a:r>
            <a:r>
              <a:rPr lang="zh-CN" altLang="en-US" sz="2400" dirty="0">
                <a:latin typeface="Times New Roman" panose="02020603050405020304" pitchFamily="18" charset="0"/>
                <a:cs typeface="Times New Roman" panose="02020603050405020304" pitchFamily="18" charset="0"/>
              </a:rPr>
              <a:t>作文</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i="1" dirty="0" smtClean="0">
                <a:latin typeface="Times New Roman" panose="02020603050405020304" pitchFamily="18" charset="0"/>
                <a:cs typeface="Times New Roman" panose="02020603050405020304" pitchFamily="18" charset="0"/>
              </a:rPr>
              <a:t>Soon </a:t>
            </a:r>
            <a:r>
              <a:rPr lang="en-US" altLang="zh-CN" sz="2400" i="1" dirty="0">
                <a:latin typeface="Times New Roman" panose="02020603050405020304" pitchFamily="18" charset="0"/>
                <a:cs typeface="Times New Roman" panose="02020603050405020304" pitchFamily="18" charset="0"/>
              </a:rPr>
              <a:t>Karie heard her dad come in with the smell of pizza floating in the air</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“Would you like a coffee, honey?” In this way Dad hoped to appreciate </a:t>
            </a:r>
            <a:r>
              <a:rPr lang="en-US" altLang="zh-CN" sz="2400" dirty="0" err="1" smtClean="0">
                <a:latin typeface="Times New Roman" panose="02020603050405020304" pitchFamily="18" charset="0"/>
                <a:cs typeface="Times New Roman" panose="02020603050405020304" pitchFamily="18" charset="0"/>
              </a:rPr>
              <a:t>Karie’s</a:t>
            </a:r>
            <a:r>
              <a:rPr lang="en-US" altLang="zh-CN" sz="2400" dirty="0" smtClean="0">
                <a:latin typeface="Times New Roman" panose="02020603050405020304" pitchFamily="18" charset="0"/>
                <a:cs typeface="Times New Roman" panose="02020603050405020304" pitchFamily="18" charset="0"/>
              </a:rPr>
              <a:t> amazing performance in the </a:t>
            </a:r>
            <a:r>
              <a:rPr lang="en-US" altLang="zh-CN" sz="2400" u="sng" dirty="0" smtClean="0">
                <a:latin typeface="Times New Roman" panose="02020603050405020304" pitchFamily="18" charset="0"/>
                <a:cs typeface="Times New Roman" panose="02020603050405020304" pitchFamily="18" charset="0"/>
              </a:rPr>
              <a:t>spelling test</a:t>
            </a:r>
            <a:r>
              <a:rPr lang="en-US" altLang="zh-CN" sz="2400" dirty="0" smtClean="0">
                <a:latin typeface="Times New Roman" panose="02020603050405020304" pitchFamily="18" charset="0"/>
                <a:cs typeface="Times New Roman" panose="02020603050405020304" pitchFamily="18" charset="0"/>
              </a:rPr>
              <a:t>, but what greeted him made him confused: cuddling in the room corner, </a:t>
            </a:r>
            <a:r>
              <a:rPr lang="en-US" altLang="zh-CN" sz="2400" u="sng" dirty="0" err="1" smtClean="0">
                <a:latin typeface="Times New Roman" panose="02020603050405020304" pitchFamily="18" charset="0"/>
                <a:cs typeface="Times New Roman" panose="02020603050405020304" pitchFamily="18" charset="0"/>
              </a:rPr>
              <a:t>Karie</a:t>
            </a:r>
            <a:r>
              <a:rPr lang="en-US" altLang="zh-CN" sz="2400" dirty="0" smtClean="0">
                <a:latin typeface="Times New Roman" panose="02020603050405020304" pitchFamily="18" charset="0"/>
                <a:cs typeface="Times New Roman" panose="02020603050405020304" pitchFamily="18" charset="0"/>
              </a:rPr>
              <a:t> looked very sad, tears floating on her face. Immediately, </a:t>
            </a:r>
            <a:r>
              <a:rPr lang="en-US" altLang="zh-CN" sz="2400" u="sng" dirty="0" smtClean="0">
                <a:latin typeface="Times New Roman" panose="02020603050405020304" pitchFamily="18" charset="0"/>
                <a:cs typeface="Times New Roman" panose="02020603050405020304" pitchFamily="18" charset="0"/>
              </a:rPr>
              <a:t>Dad</a:t>
            </a:r>
            <a:r>
              <a:rPr lang="en-US" altLang="zh-CN" sz="2400" dirty="0" smtClean="0">
                <a:latin typeface="Times New Roman" panose="02020603050405020304" pitchFamily="18" charset="0"/>
                <a:cs typeface="Times New Roman" panose="02020603050405020304" pitchFamily="18" charset="0"/>
              </a:rPr>
              <a:t> rushed over and gathered his princess into his arms. Hesitantly, </a:t>
            </a:r>
            <a:r>
              <a:rPr lang="en-US" altLang="zh-CN" sz="2400" dirty="0" err="1" smtClean="0">
                <a:latin typeface="Times New Roman" panose="02020603050405020304" pitchFamily="18" charset="0"/>
                <a:cs typeface="Times New Roman" panose="02020603050405020304" pitchFamily="18" charset="0"/>
              </a:rPr>
              <a:t>Karie</a:t>
            </a:r>
            <a:r>
              <a:rPr lang="en-US" altLang="zh-CN" sz="2400" dirty="0" smtClean="0">
                <a:latin typeface="Times New Roman" panose="02020603050405020304" pitchFamily="18" charset="0"/>
                <a:cs typeface="Times New Roman" panose="02020603050405020304" pitchFamily="18" charset="0"/>
              </a:rPr>
              <a:t> shared what had happened with her trusted father and asked for his advice. Thinking for a moment, the “sly” Dad simply asked </a:t>
            </a:r>
            <a:r>
              <a:rPr lang="en-US" altLang="zh-CN" sz="2400" dirty="0" err="1" smtClean="0">
                <a:latin typeface="Times New Roman" panose="02020603050405020304" pitchFamily="18" charset="0"/>
                <a:cs typeface="Times New Roman" panose="02020603050405020304" pitchFamily="18" charset="0"/>
              </a:rPr>
              <a:t>Karie</a:t>
            </a:r>
            <a:r>
              <a:rPr lang="en-US" altLang="zh-CN" sz="2400" dirty="0" smtClean="0">
                <a:latin typeface="Times New Roman" panose="02020603050405020304" pitchFamily="18" charset="0"/>
                <a:cs typeface="Times New Roman" panose="02020603050405020304" pitchFamily="18" charset="0"/>
              </a:rPr>
              <a:t> to decide on her own. Though feeling torn between the title and the honesty, she finally chose the latter.  (96)</a:t>
            </a:r>
            <a:endParaRPr lang="zh-CN" alt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753139" y="570450"/>
            <a:ext cx="4504888" cy="5262979"/>
          </a:xfrm>
          <a:prstGeom prst="rect">
            <a:avLst/>
          </a:prstGeom>
          <a:noFill/>
        </p:spPr>
        <p:txBody>
          <a:bodyPr wrap="square" rtlCol="0">
            <a:spAutoFit/>
          </a:bodyPr>
          <a:lstStyle/>
          <a:p>
            <a:r>
              <a:rPr lang="zh-CN" altLang="en-US" sz="2400" dirty="0" smtClean="0"/>
              <a:t>点评：</a:t>
            </a:r>
            <a:endParaRPr lang="en-US" altLang="zh-CN" sz="2400" dirty="0" smtClean="0"/>
          </a:p>
          <a:p>
            <a:r>
              <a:rPr lang="en-US" altLang="zh-CN" sz="2400" dirty="0" smtClean="0">
                <a:solidFill>
                  <a:srgbClr val="0000FF"/>
                </a:solidFill>
                <a:latin typeface="华文楷体" panose="02010600040101010101" pitchFamily="2" charset="-122"/>
                <a:ea typeface="华文楷体" panose="02010600040101010101" pitchFamily="2" charset="-122"/>
              </a:rPr>
              <a:t>    1.</a:t>
            </a:r>
            <a:r>
              <a:rPr lang="zh-CN" altLang="en-US" sz="2400" dirty="0" smtClean="0">
                <a:solidFill>
                  <a:srgbClr val="0000FF"/>
                </a:solidFill>
                <a:latin typeface="华文楷体" panose="02010600040101010101" pitchFamily="2" charset="-122"/>
                <a:ea typeface="华文楷体" panose="02010600040101010101" pitchFamily="2" charset="-122"/>
              </a:rPr>
              <a:t>这段文章读起来如行云流水般流畅，故事情节干脆利落，非常适合学生去欣赏、体会和模仿。</a:t>
            </a:r>
            <a:endParaRPr lang="en-US" altLang="zh-CN" sz="2400" dirty="0" smtClean="0">
              <a:solidFill>
                <a:srgbClr val="0000FF"/>
              </a:solidFill>
              <a:latin typeface="华文楷体" panose="02010600040101010101" pitchFamily="2" charset="-122"/>
              <a:ea typeface="华文楷体" panose="02010600040101010101" pitchFamily="2" charset="-122"/>
            </a:endParaRPr>
          </a:p>
          <a:p>
            <a:r>
              <a:rPr lang="en-US" altLang="zh-CN" sz="2400" dirty="0" smtClean="0">
                <a:solidFill>
                  <a:srgbClr val="0000FF"/>
                </a:solidFill>
                <a:latin typeface="华文楷体" panose="02010600040101010101" pitchFamily="2" charset="-122"/>
                <a:ea typeface="华文楷体" panose="02010600040101010101" pitchFamily="2" charset="-122"/>
              </a:rPr>
              <a:t>   2.</a:t>
            </a:r>
            <a:r>
              <a:rPr lang="zh-CN" altLang="en-US" sz="2400" dirty="0" smtClean="0">
                <a:solidFill>
                  <a:srgbClr val="0000FF"/>
                </a:solidFill>
                <a:latin typeface="华文楷体" panose="02010600040101010101" pitchFamily="2" charset="-122"/>
                <a:ea typeface="华文楷体" panose="02010600040101010101" pitchFamily="2" charset="-122"/>
              </a:rPr>
              <a:t>语言方面非常注重表达的多样化。主语从句、独立主格结构、句子性副词、现在分词、状语从句的运用都比较自然、到位。</a:t>
            </a:r>
            <a:endParaRPr lang="en-US" altLang="zh-CN" sz="2400" dirty="0" smtClean="0">
              <a:solidFill>
                <a:srgbClr val="0000FF"/>
              </a:solidFill>
              <a:latin typeface="华文楷体" panose="02010600040101010101" pitchFamily="2" charset="-122"/>
              <a:ea typeface="华文楷体" panose="02010600040101010101" pitchFamily="2" charset="-122"/>
            </a:endParaRPr>
          </a:p>
          <a:p>
            <a:r>
              <a:rPr lang="en-US" altLang="zh-CN" sz="2400" dirty="0" smtClean="0">
                <a:solidFill>
                  <a:srgbClr val="0000FF"/>
                </a:solidFill>
                <a:latin typeface="华文楷体" panose="02010600040101010101" pitchFamily="2" charset="-122"/>
                <a:ea typeface="华文楷体" panose="02010600040101010101" pitchFamily="2" charset="-122"/>
              </a:rPr>
              <a:t>    3.</a:t>
            </a:r>
            <a:r>
              <a:rPr lang="zh-CN" altLang="en-US" sz="2400" dirty="0" smtClean="0">
                <a:solidFill>
                  <a:srgbClr val="0000FF"/>
                </a:solidFill>
                <a:latin typeface="华文楷体" panose="02010600040101010101" pitchFamily="2" charset="-122"/>
                <a:ea typeface="华文楷体" panose="02010600040101010101" pitchFamily="2" charset="-122"/>
              </a:rPr>
              <a:t>句子之间的过渡采用语言连结、主位推进等手段，使得句际关系不突兀。</a:t>
            </a:r>
            <a:endParaRPr lang="en-US" altLang="zh-CN" sz="2400" dirty="0" smtClean="0">
              <a:solidFill>
                <a:srgbClr val="0000FF"/>
              </a:solidFill>
              <a:latin typeface="华文楷体" panose="02010600040101010101" pitchFamily="2" charset="-122"/>
              <a:ea typeface="华文楷体" panose="02010600040101010101" pitchFamily="2" charset="-122"/>
            </a:endParaRPr>
          </a:p>
          <a:p>
            <a:r>
              <a:rPr lang="en-US" altLang="zh-CN" sz="2400" dirty="0" smtClean="0">
                <a:solidFill>
                  <a:srgbClr val="0000FF"/>
                </a:solidFill>
                <a:latin typeface="华文楷体" panose="02010600040101010101" pitchFamily="2" charset="-122"/>
                <a:ea typeface="华文楷体" panose="02010600040101010101" pitchFamily="2" charset="-122"/>
              </a:rPr>
              <a:t>   4.</a:t>
            </a:r>
            <a:r>
              <a:rPr lang="zh-CN" altLang="en-US" sz="2400" dirty="0" smtClean="0">
                <a:solidFill>
                  <a:srgbClr val="0000FF"/>
                </a:solidFill>
                <a:latin typeface="华文楷体" panose="02010600040101010101" pitchFamily="2" charset="-122"/>
                <a:ea typeface="华文楷体" panose="02010600040101010101" pitchFamily="2" charset="-122"/>
              </a:rPr>
              <a:t>文章里有几个词用得特形象，如</a:t>
            </a:r>
            <a:r>
              <a:rPr lang="en-US" altLang="zh-CN" sz="2400" dirty="0" smtClean="0">
                <a:solidFill>
                  <a:srgbClr val="0000FF"/>
                </a:solidFill>
                <a:latin typeface="华文楷体" panose="02010600040101010101" pitchFamily="2" charset="-122"/>
                <a:ea typeface="华文楷体" panose="02010600040101010101" pitchFamily="2" charset="-122"/>
              </a:rPr>
              <a:t>greet, float, sly</a:t>
            </a:r>
            <a:r>
              <a:rPr lang="zh-CN" altLang="en-US" sz="2400" dirty="0" smtClean="0">
                <a:solidFill>
                  <a:srgbClr val="0000FF"/>
                </a:solidFill>
                <a:latin typeface="华文楷体" panose="02010600040101010101" pitchFamily="2" charset="-122"/>
                <a:ea typeface="华文楷体" panose="02010600040101010101" pitchFamily="2" charset="-122"/>
              </a:rPr>
              <a:t>等，值得好好琢磨。</a:t>
            </a:r>
            <a:endParaRPr lang="zh-CN" altLang="en-US" sz="2400" dirty="0">
              <a:solidFill>
                <a:srgbClr val="0000FF"/>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8407"/>
            <a:ext cx="6325299" cy="6771080"/>
          </a:xfrm>
          <a:prstGeom prst="rect">
            <a:avLst/>
          </a:prstGeom>
          <a:noFill/>
        </p:spPr>
        <p:txBody>
          <a:bodyPr wrap="square" lIns="121917" tIns="60958" rIns="121917" bIns="60958">
            <a:spAutoFit/>
          </a:bodyPr>
          <a:lstStyle/>
          <a:p>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下水</a:t>
            </a:r>
            <a:r>
              <a:rPr lang="zh-CN" altLang="en-US" sz="2400" dirty="0">
                <a:latin typeface="Times New Roman" panose="02020603050405020304" pitchFamily="18" charset="0"/>
                <a:cs typeface="Times New Roman" panose="02020603050405020304" pitchFamily="18" charset="0"/>
              </a:rPr>
              <a:t>作文</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i="1" dirty="0" smtClean="0">
                <a:latin typeface="Times New Roman" panose="02020603050405020304" pitchFamily="18" charset="0"/>
                <a:cs typeface="Times New Roman" panose="02020603050405020304" pitchFamily="18" charset="0"/>
              </a:rPr>
              <a:t>Ms</a:t>
            </a:r>
            <a:r>
              <a:rPr lang="en-US" altLang="zh-CN" sz="2400" i="1" dirty="0">
                <a:latin typeface="Times New Roman" panose="02020603050405020304" pitchFamily="18" charset="0"/>
                <a:cs typeface="Times New Roman" panose="02020603050405020304" pitchFamily="18" charset="0"/>
              </a:rPr>
              <a:t>. Smith was unlocking the classroom door when Karie got to school the next morning</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Morning, Early bird!” </a:t>
            </a:r>
            <a:r>
              <a:rPr lang="en-US" altLang="zh-CN" sz="2400" u="sng" dirty="0">
                <a:latin typeface="Times New Roman" panose="02020603050405020304" pitchFamily="18" charset="0"/>
                <a:cs typeface="Times New Roman" panose="02020603050405020304" pitchFamily="18" charset="0"/>
              </a:rPr>
              <a:t>Ms. Smith smiled</a:t>
            </a:r>
            <a:r>
              <a:rPr lang="en-US" altLang="zh-CN" sz="2400" dirty="0">
                <a:latin typeface="Times New Roman" panose="02020603050405020304" pitchFamily="18" charset="0"/>
                <a:cs typeface="Times New Roman" panose="02020603050405020304" pitchFamily="18" charset="0"/>
              </a:rPr>
              <a:t> at her. </a:t>
            </a:r>
            <a:r>
              <a:rPr lang="en-US" altLang="zh-CN" sz="2400" dirty="0" smtClean="0">
                <a:latin typeface="Times New Roman" panose="02020603050405020304" pitchFamily="18" charset="0"/>
                <a:cs typeface="Times New Roman" panose="02020603050405020304" pitchFamily="18" charset="0"/>
              </a:rPr>
              <a:t>Though hesitating for a while, </a:t>
            </a:r>
            <a:r>
              <a:rPr lang="en-US" altLang="zh-CN" sz="2400" dirty="0" err="1" smtClean="0">
                <a:latin typeface="Times New Roman" panose="02020603050405020304" pitchFamily="18" charset="0"/>
                <a:cs typeface="Times New Roman" panose="02020603050405020304" pitchFamily="18" charset="0"/>
              </a:rPr>
              <a:t>Karie</a:t>
            </a:r>
            <a:r>
              <a:rPr lang="en-US" altLang="zh-CN" sz="2400" dirty="0" smtClean="0">
                <a:latin typeface="Times New Roman" panose="02020603050405020304" pitchFamily="18" charset="0"/>
                <a:cs typeface="Times New Roman" panose="02020603050405020304" pitchFamily="18" charset="0"/>
              </a:rPr>
              <a:t> plucked his courage and confessed to Ms. Smith that he had actually made a spelling mistake in the test the day before. With these words, she handed over the test paper and the </a:t>
            </a:r>
            <a:r>
              <a:rPr lang="en-US" altLang="zh-CN" sz="2400" u="sng" dirty="0" smtClean="0">
                <a:latin typeface="Times New Roman" panose="02020603050405020304" pitchFamily="18" charset="0"/>
                <a:cs typeface="Times New Roman" panose="02020603050405020304" pitchFamily="18" charset="0"/>
              </a:rPr>
              <a:t>prize</a:t>
            </a:r>
            <a:r>
              <a:rPr lang="en-US" altLang="zh-CN" sz="2400" dirty="0" smtClean="0">
                <a:latin typeface="Times New Roman" panose="02020603050405020304" pitchFamily="18" charset="0"/>
                <a:cs typeface="Times New Roman" panose="02020603050405020304" pitchFamily="18" charset="0"/>
              </a:rPr>
              <a:t>. “I’m really sorry, Ms. Smith…” She stood there nervously, wondering what Ms. Smith would do. But never could she have imagined that Ms. Smith put the dictionary back into his hands, saying, “Though you spelled the word </a:t>
            </a:r>
            <a:r>
              <a:rPr lang="en-US" altLang="zh-CN" sz="2400" i="1" dirty="0" smtClean="0">
                <a:latin typeface="Times New Roman" panose="02020603050405020304" pitchFamily="18" charset="0"/>
                <a:cs typeface="Times New Roman" panose="02020603050405020304" pitchFamily="18" charset="0"/>
              </a:rPr>
              <a:t>honestly</a:t>
            </a:r>
            <a:r>
              <a:rPr lang="en-US" altLang="zh-CN" sz="2400" dirty="0" smtClean="0">
                <a:latin typeface="Times New Roman" panose="02020603050405020304" pitchFamily="18" charset="0"/>
                <a:cs typeface="Times New Roman" panose="02020603050405020304" pitchFamily="18" charset="0"/>
              </a:rPr>
              <a:t> wrong, but you did the honesty right. I’m proud of you!” More than that, Ms. Smith once more did a handstand in the presence of the whole class. “ This time for myself. A punishment for my carelessness,” she joked. (125)</a:t>
            </a:r>
            <a:endParaRPr lang="zh-CN" alt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53139" y="570450"/>
            <a:ext cx="4504888" cy="5632311"/>
          </a:xfrm>
          <a:prstGeom prst="rect">
            <a:avLst/>
          </a:prstGeom>
          <a:noFill/>
        </p:spPr>
        <p:txBody>
          <a:bodyPr wrap="square" rtlCol="0">
            <a:spAutoFit/>
          </a:bodyPr>
          <a:lstStyle/>
          <a:p>
            <a:r>
              <a:rPr lang="zh-CN" altLang="en-US" sz="2400" dirty="0" smtClean="0"/>
              <a:t>点评：</a:t>
            </a:r>
            <a:endParaRPr lang="en-US" altLang="zh-CN" sz="2400" dirty="0" smtClean="0"/>
          </a:p>
          <a:p>
            <a:r>
              <a:rPr lang="en-US" altLang="zh-CN" sz="2400" dirty="0" smtClean="0">
                <a:solidFill>
                  <a:srgbClr val="0000FF"/>
                </a:solidFill>
                <a:latin typeface="华文楷体" panose="02010600040101010101" pitchFamily="2" charset="-122"/>
                <a:ea typeface="华文楷体" panose="02010600040101010101" pitchFamily="2" charset="-122"/>
              </a:rPr>
              <a:t>    1.</a:t>
            </a:r>
            <a:r>
              <a:rPr lang="zh-CN" altLang="en-US" sz="2400" dirty="0" smtClean="0">
                <a:solidFill>
                  <a:srgbClr val="0000FF"/>
                </a:solidFill>
                <a:latin typeface="华文楷体" panose="02010600040101010101" pitchFamily="2" charset="-122"/>
                <a:ea typeface="华文楷体" panose="02010600040101010101" pitchFamily="2" charset="-122"/>
              </a:rPr>
              <a:t>这段文章的故事情节有点曲折，导致字数稍多，可以削减一个情节</a:t>
            </a:r>
            <a:r>
              <a:rPr lang="zh-CN" altLang="en-US" sz="2400" dirty="0">
                <a:solidFill>
                  <a:srgbClr val="0000FF"/>
                </a:solidFill>
                <a:latin typeface="华文楷体" panose="02010600040101010101" pitchFamily="2" charset="-122"/>
                <a:ea typeface="华文楷体" panose="02010600040101010101" pitchFamily="2" charset="-122"/>
              </a:rPr>
              <a:t>片段</a:t>
            </a:r>
            <a:r>
              <a:rPr lang="zh-CN" altLang="en-US" sz="2400" dirty="0" smtClean="0">
                <a:solidFill>
                  <a:srgbClr val="0000FF"/>
                </a:solidFill>
                <a:latin typeface="华文楷体" panose="02010600040101010101" pitchFamily="2" charset="-122"/>
                <a:ea typeface="华文楷体" panose="02010600040101010101" pitchFamily="2" charset="-122"/>
              </a:rPr>
              <a:t>。不过语言还是适合</a:t>
            </a:r>
            <a:r>
              <a:rPr lang="zh-CN" altLang="en-US" sz="2400" dirty="0">
                <a:solidFill>
                  <a:srgbClr val="0000FF"/>
                </a:solidFill>
                <a:latin typeface="华文楷体" panose="02010600040101010101" pitchFamily="2" charset="-122"/>
                <a:ea typeface="华文楷体" panose="02010600040101010101" pitchFamily="2" charset="-122"/>
              </a:rPr>
              <a:t>学生</a:t>
            </a:r>
            <a:r>
              <a:rPr lang="zh-CN" altLang="en-US" sz="2400" dirty="0" smtClean="0">
                <a:solidFill>
                  <a:srgbClr val="0000FF"/>
                </a:solidFill>
                <a:latin typeface="华文楷体" panose="02010600040101010101" pitchFamily="2" charset="-122"/>
                <a:ea typeface="华文楷体" panose="02010600040101010101" pitchFamily="2" charset="-122"/>
              </a:rPr>
              <a:t>去体会</a:t>
            </a:r>
            <a:r>
              <a:rPr lang="zh-CN" altLang="en-US" sz="2400" dirty="0">
                <a:solidFill>
                  <a:srgbClr val="0000FF"/>
                </a:solidFill>
                <a:latin typeface="华文楷体" panose="02010600040101010101" pitchFamily="2" charset="-122"/>
                <a:ea typeface="华文楷体" panose="02010600040101010101" pitchFamily="2" charset="-122"/>
              </a:rPr>
              <a:t>和</a:t>
            </a:r>
            <a:r>
              <a:rPr lang="zh-CN" altLang="en-US" sz="2400" dirty="0" smtClean="0">
                <a:solidFill>
                  <a:srgbClr val="0000FF"/>
                </a:solidFill>
                <a:latin typeface="华文楷体" panose="02010600040101010101" pitchFamily="2" charset="-122"/>
                <a:ea typeface="华文楷体" panose="02010600040101010101" pitchFamily="2" charset="-122"/>
              </a:rPr>
              <a:t>模仿的。</a:t>
            </a:r>
            <a:endParaRPr lang="en-US" altLang="zh-CN" sz="2400" dirty="0" smtClean="0">
              <a:solidFill>
                <a:srgbClr val="0000FF"/>
              </a:solidFill>
              <a:latin typeface="华文楷体" panose="02010600040101010101" pitchFamily="2" charset="-122"/>
              <a:ea typeface="华文楷体" panose="02010600040101010101" pitchFamily="2" charset="-122"/>
            </a:endParaRPr>
          </a:p>
          <a:p>
            <a:r>
              <a:rPr lang="en-US" altLang="zh-CN" sz="2400" dirty="0" smtClean="0">
                <a:solidFill>
                  <a:srgbClr val="0000FF"/>
                </a:solidFill>
                <a:latin typeface="华文楷体" panose="02010600040101010101" pitchFamily="2" charset="-122"/>
                <a:ea typeface="华文楷体" panose="02010600040101010101" pitchFamily="2" charset="-122"/>
              </a:rPr>
              <a:t>   2.</a:t>
            </a:r>
            <a:r>
              <a:rPr lang="zh-CN" altLang="en-US" sz="2400" dirty="0" smtClean="0">
                <a:solidFill>
                  <a:srgbClr val="0000FF"/>
                </a:solidFill>
                <a:latin typeface="华文楷体" panose="02010600040101010101" pitchFamily="2" charset="-122"/>
                <a:ea typeface="华文楷体" panose="02010600040101010101" pitchFamily="2" charset="-122"/>
              </a:rPr>
              <a:t>语言方面非常注重表达的多样化。宾语从句、倒装结构、现在分词的运用都比较自然、到位。</a:t>
            </a:r>
            <a:endParaRPr lang="en-US" altLang="zh-CN" sz="2400" dirty="0" smtClean="0">
              <a:solidFill>
                <a:srgbClr val="0000FF"/>
              </a:solidFill>
              <a:latin typeface="华文楷体" panose="02010600040101010101" pitchFamily="2" charset="-122"/>
              <a:ea typeface="华文楷体" panose="02010600040101010101" pitchFamily="2" charset="-122"/>
            </a:endParaRPr>
          </a:p>
          <a:p>
            <a:r>
              <a:rPr lang="en-US" altLang="zh-CN" sz="2400" dirty="0" smtClean="0">
                <a:solidFill>
                  <a:srgbClr val="0000FF"/>
                </a:solidFill>
                <a:latin typeface="华文楷体" panose="02010600040101010101" pitchFamily="2" charset="-122"/>
                <a:ea typeface="华文楷体" panose="02010600040101010101" pitchFamily="2" charset="-122"/>
              </a:rPr>
              <a:t>    3.</a:t>
            </a:r>
            <a:r>
              <a:rPr lang="zh-CN" altLang="en-US" sz="2400" dirty="0" smtClean="0">
                <a:solidFill>
                  <a:srgbClr val="0000FF"/>
                </a:solidFill>
                <a:latin typeface="华文楷体" panose="02010600040101010101" pitchFamily="2" charset="-122"/>
                <a:ea typeface="华文楷体" panose="02010600040101010101" pitchFamily="2" charset="-122"/>
              </a:rPr>
              <a:t>高级词块和复杂结构的运用也为这段文章加分，如</a:t>
            </a:r>
            <a:r>
              <a:rPr lang="en-US" altLang="zh-CN" sz="2400" dirty="0">
                <a:solidFill>
                  <a:srgbClr val="0000FF"/>
                </a:solidFill>
                <a:latin typeface="华文楷体" panose="02010600040101010101" pitchFamily="2" charset="-122"/>
                <a:ea typeface="华文楷体" panose="02010600040101010101" pitchFamily="2" charset="-122"/>
              </a:rPr>
              <a:t>plucked his </a:t>
            </a:r>
            <a:r>
              <a:rPr lang="en-US" altLang="zh-CN" sz="2400" dirty="0" smtClean="0">
                <a:solidFill>
                  <a:srgbClr val="0000FF"/>
                </a:solidFill>
                <a:latin typeface="华文楷体" panose="02010600040101010101" pitchFamily="2" charset="-122"/>
                <a:ea typeface="华文楷体" panose="02010600040101010101" pitchFamily="2" charset="-122"/>
              </a:rPr>
              <a:t>courage</a:t>
            </a:r>
            <a:r>
              <a:rPr lang="zh-CN" altLang="en-US" sz="2400" dirty="0" smtClean="0">
                <a:solidFill>
                  <a:srgbClr val="0000FF"/>
                </a:solidFill>
                <a:latin typeface="华文楷体" panose="02010600040101010101" pitchFamily="2" charset="-122"/>
                <a:ea typeface="华文楷体" panose="02010600040101010101" pitchFamily="2" charset="-122"/>
              </a:rPr>
              <a:t>，</a:t>
            </a:r>
            <a:r>
              <a:rPr lang="en-US" altLang="zh-CN" sz="2400" dirty="0">
                <a:solidFill>
                  <a:srgbClr val="0000FF"/>
                </a:solidFill>
                <a:latin typeface="华文楷体" panose="02010600040101010101" pitchFamily="2" charset="-122"/>
                <a:ea typeface="华文楷体" panose="02010600040101010101" pitchFamily="2" charset="-122"/>
              </a:rPr>
              <a:t>in the presence </a:t>
            </a:r>
            <a:r>
              <a:rPr lang="en-US" altLang="zh-CN" sz="2400" dirty="0" smtClean="0">
                <a:solidFill>
                  <a:srgbClr val="0000FF"/>
                </a:solidFill>
                <a:latin typeface="华文楷体" panose="02010600040101010101" pitchFamily="2" charset="-122"/>
                <a:ea typeface="华文楷体" panose="02010600040101010101" pitchFamily="2" charset="-122"/>
              </a:rPr>
              <a:t>of</a:t>
            </a:r>
            <a:r>
              <a:rPr lang="zh-CN" altLang="en-US" sz="2400" dirty="0" smtClean="0">
                <a:solidFill>
                  <a:srgbClr val="0000FF"/>
                </a:solidFill>
                <a:latin typeface="华文楷体" panose="02010600040101010101" pitchFamily="2" charset="-122"/>
                <a:ea typeface="华文楷体" panose="02010600040101010101" pitchFamily="2" charset="-122"/>
              </a:rPr>
              <a:t>和</a:t>
            </a:r>
            <a:r>
              <a:rPr lang="en-US" altLang="zh-CN" sz="2400" dirty="0" smtClean="0">
                <a:solidFill>
                  <a:srgbClr val="0000FF"/>
                </a:solidFill>
                <a:latin typeface="华文楷体" panose="02010600040101010101" pitchFamily="2" charset="-122"/>
                <a:ea typeface="华文楷体" panose="02010600040101010101" pitchFamily="2" charset="-122"/>
              </a:rPr>
              <a:t>never </a:t>
            </a:r>
            <a:r>
              <a:rPr lang="en-US" altLang="zh-CN" sz="2400" dirty="0">
                <a:solidFill>
                  <a:srgbClr val="0000FF"/>
                </a:solidFill>
                <a:latin typeface="华文楷体" panose="02010600040101010101" pitchFamily="2" charset="-122"/>
                <a:ea typeface="华文楷体" panose="02010600040101010101" pitchFamily="2" charset="-122"/>
              </a:rPr>
              <a:t>could she have </a:t>
            </a:r>
            <a:r>
              <a:rPr lang="en-US" altLang="zh-CN" sz="2400" dirty="0" smtClean="0">
                <a:solidFill>
                  <a:srgbClr val="0000FF"/>
                </a:solidFill>
                <a:latin typeface="华文楷体" panose="02010600040101010101" pitchFamily="2" charset="-122"/>
                <a:ea typeface="华文楷体" panose="02010600040101010101" pitchFamily="2" charset="-122"/>
              </a:rPr>
              <a:t>imagined</a:t>
            </a:r>
            <a:r>
              <a:rPr lang="zh-CN" altLang="en-US" sz="2400" dirty="0">
                <a:solidFill>
                  <a:srgbClr val="0000FF"/>
                </a:solidFill>
                <a:latin typeface="华文楷体" panose="02010600040101010101" pitchFamily="2" charset="-122"/>
                <a:ea typeface="华文楷体" panose="02010600040101010101" pitchFamily="2" charset="-122"/>
              </a:rPr>
              <a:t>等等</a:t>
            </a:r>
            <a:r>
              <a:rPr lang="zh-CN" altLang="en-US" sz="2400" dirty="0" smtClean="0">
                <a:solidFill>
                  <a:srgbClr val="0000FF"/>
                </a:solidFill>
                <a:latin typeface="华文楷体" panose="02010600040101010101" pitchFamily="2" charset="-122"/>
                <a:ea typeface="华文楷体" panose="02010600040101010101" pitchFamily="2" charset="-122"/>
              </a:rPr>
              <a:t>。</a:t>
            </a:r>
            <a:endParaRPr lang="en-US" altLang="zh-CN" sz="2400" dirty="0" smtClean="0">
              <a:solidFill>
                <a:srgbClr val="0000FF"/>
              </a:solidFill>
              <a:latin typeface="华文楷体" panose="02010600040101010101" pitchFamily="2" charset="-122"/>
              <a:ea typeface="华文楷体" panose="02010600040101010101" pitchFamily="2" charset="-122"/>
            </a:endParaRPr>
          </a:p>
          <a:p>
            <a:r>
              <a:rPr lang="en-US" altLang="zh-CN" sz="2400" dirty="0" smtClean="0">
                <a:solidFill>
                  <a:srgbClr val="0000FF"/>
                </a:solidFill>
                <a:latin typeface="华文楷体" panose="02010600040101010101" pitchFamily="2" charset="-122"/>
                <a:ea typeface="华文楷体" panose="02010600040101010101" pitchFamily="2" charset="-122"/>
              </a:rPr>
              <a:t>   4.</a:t>
            </a:r>
            <a:r>
              <a:rPr lang="zh-CN" altLang="en-US" sz="2400" dirty="0" smtClean="0">
                <a:solidFill>
                  <a:srgbClr val="0000FF"/>
                </a:solidFill>
                <a:latin typeface="华文楷体" panose="02010600040101010101" pitchFamily="2" charset="-122"/>
                <a:ea typeface="华文楷体" panose="02010600040101010101" pitchFamily="2" charset="-122"/>
              </a:rPr>
              <a:t>文章结尾的设计很有特点，既体现了老师的睿智、风趣，也很好地呼应了前文。</a:t>
            </a:r>
            <a:endParaRPr lang="zh-CN" altLang="en-US" sz="2400" dirty="0">
              <a:solidFill>
                <a:srgbClr val="0000FF"/>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8407"/>
            <a:ext cx="12192000" cy="6032417"/>
          </a:xfrm>
          <a:prstGeom prst="rect">
            <a:avLst/>
          </a:prstGeom>
          <a:noFill/>
        </p:spPr>
        <p:txBody>
          <a:bodyPr wrap="square" lIns="121917" tIns="60958" rIns="121917" bIns="60958">
            <a:spAutoFit/>
          </a:bodyPr>
          <a:lstStyle/>
          <a:p>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参考范文：</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Soon </a:t>
            </a:r>
            <a:r>
              <a:rPr lang="en-US" altLang="zh-CN" sz="2400" dirty="0">
                <a:latin typeface="Times New Roman" panose="02020603050405020304" pitchFamily="18" charset="0"/>
                <a:cs typeface="Times New Roman" panose="02020603050405020304" pitchFamily="18" charset="0"/>
              </a:rPr>
              <a:t>Karie heard her dad come in with the smell of pizza floating in the air. “Where’s your </a:t>
            </a:r>
            <a:r>
              <a:rPr lang="en-US" altLang="zh-CN" sz="2400" u="sng" dirty="0">
                <a:latin typeface="Times New Roman" panose="02020603050405020304" pitchFamily="18" charset="0"/>
                <a:cs typeface="Times New Roman" panose="02020603050405020304" pitchFamily="18" charset="0"/>
              </a:rPr>
              <a:t>spelling </a:t>
            </a:r>
            <a:r>
              <a:rPr lang="en-US" altLang="zh-CN" sz="2400" u="sng" dirty="0" smtClean="0">
                <a:latin typeface="Times New Roman" panose="02020603050405020304" pitchFamily="18" charset="0"/>
                <a:cs typeface="Times New Roman" panose="02020603050405020304" pitchFamily="18" charset="0"/>
              </a:rPr>
              <a:t>test </a:t>
            </a:r>
            <a:r>
              <a:rPr lang="en-US" altLang="zh-CN" sz="2400" dirty="0">
                <a:latin typeface="Times New Roman" panose="02020603050405020304" pitchFamily="18" charset="0"/>
                <a:cs typeface="Times New Roman" panose="02020603050405020304" pitchFamily="18" charset="0"/>
              </a:rPr>
              <a:t>paper, sweetheart?” </a:t>
            </a:r>
            <a:r>
              <a:rPr lang="en-US" altLang="zh-CN" sz="2400" u="sng" dirty="0">
                <a:latin typeface="Times New Roman" panose="02020603050405020304" pitchFamily="18" charset="0"/>
                <a:cs typeface="Times New Roman" panose="02020603050405020304" pitchFamily="18" charset="0"/>
              </a:rPr>
              <a:t>Dad</a:t>
            </a:r>
            <a:r>
              <a:rPr lang="en-US" altLang="zh-CN" sz="2400" dirty="0">
                <a:latin typeface="Times New Roman" panose="02020603050405020304" pitchFamily="18" charset="0"/>
                <a:cs typeface="Times New Roman" panose="02020603050405020304" pitchFamily="18" charset="0"/>
              </a:rPr>
              <a:t> asked, gazing at her eagerly. Karie gulped before trying to answer</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a:t>
            </a:r>
            <a:r>
              <a:rPr lang="en-US" altLang="zh-CN" sz="2400" dirty="0" smtClean="0">
                <a:latin typeface="Times New Roman" panose="02020603050405020304" pitchFamily="18" charset="0"/>
                <a:cs typeface="Times New Roman" panose="02020603050405020304" pitchFamily="18" charset="0"/>
              </a:rPr>
              <a:t>she fumbled </a:t>
            </a:r>
            <a:r>
              <a:rPr lang="en-US" altLang="zh-CN" sz="2400" dirty="0">
                <a:latin typeface="Times New Roman" panose="02020603050405020304" pitchFamily="18" charset="0"/>
                <a:cs typeface="Times New Roman" panose="02020603050405020304" pitchFamily="18" charset="0"/>
              </a:rPr>
              <a:t>in her backpack, took out the paper and handed it unwillingly to her Dad. When Dad was admiring </a:t>
            </a: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perfect 100 on the paper, he spotted “</a:t>
            </a:r>
            <a:r>
              <a:rPr lang="en-US" altLang="zh-CN" sz="2400" dirty="0" err="1">
                <a:latin typeface="Times New Roman" panose="02020603050405020304" pitchFamily="18" charset="0"/>
                <a:cs typeface="Times New Roman" panose="02020603050405020304" pitchFamily="18" charset="0"/>
              </a:rPr>
              <a:t>honesly</a:t>
            </a:r>
            <a:r>
              <a:rPr lang="en-US" altLang="zh-CN" sz="2400" dirty="0">
                <a:latin typeface="Times New Roman" panose="02020603050405020304" pitchFamily="18" charset="0"/>
                <a:cs typeface="Times New Roman" panose="02020603050405020304" pitchFamily="18" charset="0"/>
              </a:rPr>
              <a:t>”. Dad frowned, “ Probably you don’t </a:t>
            </a:r>
            <a:r>
              <a:rPr lang="en-US" altLang="zh-CN" sz="2400" u="sng" dirty="0">
                <a:latin typeface="Times New Roman" panose="02020603050405020304" pitchFamily="18" charset="0"/>
                <a:cs typeface="Times New Roman" panose="02020603050405020304" pitchFamily="18" charset="0"/>
              </a:rPr>
              <a:t>deserve</a:t>
            </a:r>
            <a:r>
              <a:rPr lang="en-US" altLang="zh-CN" sz="2400" dirty="0">
                <a:latin typeface="Times New Roman" panose="02020603050405020304" pitchFamily="18" charset="0"/>
                <a:cs typeface="Times New Roman" panose="02020603050405020304" pitchFamily="18" charset="0"/>
              </a:rPr>
              <a:t> the prize</a:t>
            </a:r>
            <a:r>
              <a:rPr lang="en-US" altLang="zh-CN" sz="2400" dirty="0" smtClean="0">
                <a:latin typeface="Times New Roman" panose="02020603050405020304" pitchFamily="18" charset="0"/>
                <a:cs typeface="Times New Roman" panose="02020603050405020304" pitchFamily="18" charset="0"/>
              </a:rPr>
              <a:t>.” Immediately</a:t>
            </a:r>
            <a:r>
              <a:rPr lang="en-US" altLang="zh-CN" sz="2400" dirty="0">
                <a:latin typeface="Times New Roman" panose="02020603050405020304" pitchFamily="18" charset="0"/>
                <a:cs typeface="Times New Roman" panose="02020603050405020304" pitchFamily="18" charset="0"/>
              </a:rPr>
              <a:t>, the scene flashed back when a cashier in the pizza shop gave them too much change by </a:t>
            </a:r>
            <a:r>
              <a:rPr lang="en-US" altLang="zh-CN" sz="2400" dirty="0" smtClean="0">
                <a:latin typeface="Times New Roman" panose="02020603050405020304" pitchFamily="18" charset="0"/>
                <a:cs typeface="Times New Roman" panose="02020603050405020304" pitchFamily="18" charset="0"/>
              </a:rPr>
              <a:t>mistake</a:t>
            </a:r>
            <a:r>
              <a:rPr lang="en-US" altLang="zh-CN" sz="2400" dirty="0">
                <a:latin typeface="Times New Roman" panose="02020603050405020304" pitchFamily="18" charset="0"/>
                <a:cs typeface="Times New Roman" panose="02020603050405020304" pitchFamily="18" charset="0"/>
              </a:rPr>
              <a:t>, her father went straight back to return the unexpected money instead of keeping it. She soon </a:t>
            </a:r>
            <a:r>
              <a:rPr lang="en-US" altLang="zh-CN" sz="2400" dirty="0" smtClean="0">
                <a:latin typeface="Times New Roman" panose="02020603050405020304" pitchFamily="18" charset="0"/>
                <a:cs typeface="Times New Roman" panose="02020603050405020304" pitchFamily="18" charset="0"/>
              </a:rPr>
              <a:t>understood </a:t>
            </a:r>
            <a:r>
              <a:rPr lang="en-US" altLang="zh-CN" sz="2400" dirty="0">
                <a:latin typeface="Times New Roman" panose="02020603050405020304" pitchFamily="18" charset="0"/>
                <a:cs typeface="Times New Roman" panose="02020603050405020304" pitchFamily="18" charset="0"/>
              </a:rPr>
              <a:t>what she should do.</a:t>
            </a:r>
            <a:endParaRPr lang="en-US" altLang="zh-CN" sz="2400" dirty="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     Ms</a:t>
            </a:r>
            <a:r>
              <a:rPr lang="en-US" altLang="zh-CN" sz="2400" dirty="0">
                <a:latin typeface="Times New Roman" panose="02020603050405020304" pitchFamily="18" charset="0"/>
                <a:cs typeface="Times New Roman" panose="02020603050405020304" pitchFamily="18" charset="0"/>
              </a:rPr>
              <a:t>. Smith was unlocking the classroom door when Karie got to school the next morning. “You’re an </a:t>
            </a:r>
            <a:r>
              <a:rPr lang="en-US" altLang="zh-CN" sz="2400" dirty="0" smtClean="0">
                <a:latin typeface="Times New Roman" panose="02020603050405020304" pitchFamily="18" charset="0"/>
                <a:cs typeface="Times New Roman" panose="02020603050405020304" pitchFamily="18" charset="0"/>
              </a:rPr>
              <a:t>early </a:t>
            </a:r>
            <a:r>
              <a:rPr lang="en-US" altLang="zh-CN" sz="2400" dirty="0">
                <a:latin typeface="Times New Roman" panose="02020603050405020304" pitchFamily="18" charset="0"/>
                <a:cs typeface="Times New Roman" panose="02020603050405020304" pitchFamily="18" charset="0"/>
              </a:rPr>
              <a:t>bird,” Ms. Smith </a:t>
            </a:r>
            <a:r>
              <a:rPr lang="en-US" altLang="zh-CN" sz="2400" u="sng" dirty="0">
                <a:latin typeface="Times New Roman" panose="02020603050405020304" pitchFamily="18" charset="0"/>
                <a:cs typeface="Times New Roman" panose="02020603050405020304" pitchFamily="18" charset="0"/>
              </a:rPr>
              <a:t>smiled</a:t>
            </a:r>
            <a:r>
              <a:rPr lang="en-US" altLang="zh-CN" sz="2400" dirty="0">
                <a:latin typeface="Times New Roman" panose="02020603050405020304" pitchFamily="18" charset="0"/>
                <a:cs typeface="Times New Roman" panose="02020603050405020304" pitchFamily="18" charset="0"/>
              </a:rPr>
              <a:t> at her. Hands slightly trembling, Karie gave Ms. Smith her test paper as well </a:t>
            </a:r>
            <a:r>
              <a:rPr lang="en-US" altLang="zh-CN" sz="2400" dirty="0" smtClean="0">
                <a:latin typeface="Times New Roman" panose="02020603050405020304" pitchFamily="18" charset="0"/>
                <a:cs typeface="Times New Roman" panose="02020603050405020304" pitchFamily="18" charset="0"/>
              </a:rPr>
              <a:t>as </a:t>
            </a:r>
            <a:r>
              <a:rPr lang="en-US" altLang="zh-CN" sz="2400" dirty="0">
                <a:latin typeface="Times New Roman" panose="02020603050405020304" pitchFamily="18" charset="0"/>
                <a:cs typeface="Times New Roman" panose="02020603050405020304" pitchFamily="18" charset="0"/>
              </a:rPr>
              <a:t>the dictionary. Karie confessed her spelling mistake in the test, a pink flush spreading over her cheeks. “I </a:t>
            </a:r>
            <a:r>
              <a:rPr lang="en-US" altLang="zh-CN" sz="2400" dirty="0" smtClean="0">
                <a:latin typeface="Times New Roman" panose="02020603050405020304" pitchFamily="18" charset="0"/>
                <a:cs typeface="Times New Roman" panose="02020603050405020304" pitchFamily="18" charset="0"/>
              </a:rPr>
              <a:t>see</a:t>
            </a:r>
            <a:r>
              <a:rPr lang="en-US" altLang="zh-CN" sz="2400" dirty="0">
                <a:latin typeface="Times New Roman" panose="02020603050405020304" pitchFamily="18" charset="0"/>
                <a:cs typeface="Times New Roman" panose="02020603050405020304" pitchFamily="18" charset="0"/>
              </a:rPr>
              <a:t>.” Even though Ms. Smith tried to contain her emotions, surprise registered on her face. For a moment, </a:t>
            </a:r>
            <a:r>
              <a:rPr lang="en-US" altLang="zh-CN" sz="2400" dirty="0" smtClean="0">
                <a:latin typeface="Times New Roman" panose="02020603050405020304" pitchFamily="18" charset="0"/>
                <a:cs typeface="Times New Roman" panose="02020603050405020304" pitchFamily="18" charset="0"/>
              </a:rPr>
              <a:t>Ms</a:t>
            </a:r>
            <a:r>
              <a:rPr lang="en-US" altLang="zh-CN" sz="2400" dirty="0">
                <a:latin typeface="Times New Roman" panose="02020603050405020304" pitchFamily="18" charset="0"/>
                <a:cs typeface="Times New Roman" panose="02020603050405020304" pitchFamily="18" charset="0"/>
              </a:rPr>
              <a:t>. Smith stood quietly reading the note on the dictionary. Then she picked up a pen, crossed out the word </a:t>
            </a:r>
            <a:r>
              <a:rPr lang="en-US" altLang="zh-CN" sz="2400" dirty="0" smtClean="0">
                <a:latin typeface="Times New Roman" panose="02020603050405020304" pitchFamily="18" charset="0"/>
                <a:cs typeface="Times New Roman" panose="02020603050405020304" pitchFamily="18" charset="0"/>
              </a:rPr>
              <a:t>“</a:t>
            </a:r>
            <a:r>
              <a:rPr lang="en-US" altLang="zh-CN" sz="2400" u="sng" dirty="0">
                <a:latin typeface="Times New Roman" panose="02020603050405020304" pitchFamily="18" charset="0"/>
                <a:cs typeface="Times New Roman" panose="02020603050405020304" pitchFamily="18" charset="0"/>
              </a:rPr>
              <a:t>perfect</a:t>
            </a:r>
            <a:r>
              <a:rPr lang="en-US" altLang="zh-CN" sz="2400" dirty="0">
                <a:latin typeface="Times New Roman" panose="02020603050405020304" pitchFamily="18" charset="0"/>
                <a:cs typeface="Times New Roman" panose="02020603050405020304" pitchFamily="18" charset="0"/>
              </a:rPr>
              <a:t>” and wrote “honest” instead before handing the prize back to Karie. “I get to keep this? Honestly</a:t>
            </a:r>
            <a:r>
              <a:rPr lang="en-US"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Karie’s</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jaw dropped. “For ‘honestly’, no.” Ms. Smith grinned. “But for honesty, yes.”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8407"/>
            <a:ext cx="12192000" cy="5416863"/>
          </a:xfrm>
          <a:prstGeom prst="rect">
            <a:avLst/>
          </a:prstGeom>
          <a:noFill/>
        </p:spPr>
        <p:txBody>
          <a:bodyPr wrap="square" lIns="121917" tIns="60958" rIns="121917" bIns="60958">
            <a:spAutoFit/>
          </a:bodyPr>
          <a:lstStyle/>
          <a:p>
            <a:r>
              <a:rPr lang="zh-CN" altLang="en-US" sz="3200" dirty="0" smtClean="0">
                <a:solidFill>
                  <a:srgbClr val="FF0000"/>
                </a:solidFill>
                <a:latin typeface="Times New Roman" panose="02020603050405020304" pitchFamily="18" charset="0"/>
                <a:cs typeface="Times New Roman" panose="02020603050405020304" pitchFamily="18" charset="0"/>
              </a:rPr>
              <a:t>基于相同文本的读后续写</a:t>
            </a:r>
            <a:r>
              <a:rPr lang="en-US" altLang="zh-CN" sz="3200" dirty="0" smtClean="0">
                <a:solidFill>
                  <a:srgbClr val="FF0000"/>
                </a:solidFill>
                <a:latin typeface="Times New Roman" panose="02020603050405020304" pitchFamily="18" charset="0"/>
                <a:cs typeface="Times New Roman" panose="02020603050405020304" pitchFamily="18" charset="0"/>
              </a:rPr>
              <a:t>1</a:t>
            </a:r>
            <a:r>
              <a:rPr lang="zh-CN" altLang="en-US" sz="3200" dirty="0" smtClean="0">
                <a:solidFill>
                  <a:srgbClr val="FF0000"/>
                </a:solidFill>
                <a:latin typeface="Times New Roman" panose="02020603050405020304" pitchFamily="18" charset="0"/>
                <a:cs typeface="Times New Roman" panose="02020603050405020304" pitchFamily="18" charset="0"/>
              </a:rPr>
              <a:t>：</a:t>
            </a:r>
            <a:r>
              <a:rPr lang="en-US" altLang="zh-CN" sz="3200" dirty="0" smtClean="0">
                <a:solidFill>
                  <a:srgbClr val="FF0000"/>
                </a:solidFill>
                <a:latin typeface="Times New Roman" panose="02020603050405020304" pitchFamily="18" charset="0"/>
                <a:cs typeface="Times New Roman" panose="02020603050405020304" pitchFamily="18" charset="0"/>
              </a:rPr>
              <a:t>2020.11</a:t>
            </a:r>
            <a:r>
              <a:rPr lang="zh-CN" altLang="en-US" sz="3200" dirty="0">
                <a:solidFill>
                  <a:srgbClr val="FF0000"/>
                </a:solidFill>
                <a:latin typeface="Times New Roman" panose="02020603050405020304" pitchFamily="18" charset="0"/>
                <a:cs typeface="Times New Roman" panose="02020603050405020304" pitchFamily="18" charset="0"/>
              </a:rPr>
              <a:t>山东潍坊期中考</a:t>
            </a:r>
            <a:endParaRPr lang="en-US" altLang="zh-CN" sz="3200" dirty="0" smtClean="0">
              <a:solidFill>
                <a:srgbClr val="FF00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Karie</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double-checked the words on her spelling test. If she got 100 percent today, she’d win her class' First-Quarter Spelling Challenge and a brand new dictionary. Plus, Ms. McCormack had promised to do a handstand if anyone got a perfect score.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Three more words to go. N-i-c-e-l-y. Q-u-i-c-k-l-y. </a:t>
            </a:r>
            <a:r>
              <a:rPr lang="en-US" altLang="zh-CN" sz="2400" dirty="0" smtClean="0">
                <a:latin typeface="Times New Roman" panose="02020603050405020304" pitchFamily="18" charset="0"/>
                <a:cs typeface="Times New Roman" panose="02020603050405020304" pitchFamily="18" charset="0"/>
              </a:rPr>
              <a:t>h-o-n-e-s-t-y</a:t>
            </a:r>
            <a:r>
              <a:rPr lang="en-US" altLang="zh-CN" sz="2400" dirty="0">
                <a:latin typeface="Times New Roman" panose="02020603050405020304" pitchFamily="18" charset="0"/>
                <a:cs typeface="Times New Roman" panose="02020603050405020304" pitchFamily="18" charset="0"/>
              </a:rPr>
              <a:t>. Wait! Shed spelled honesty, not honestly. She hurriedly erased the t-y and wrote l-y before handing in her paper.</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Ms. McCormack graded the test papers at the break. Meanwhile,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sat restlessly in her seat with her fingers crossed. Then. Ms. McCormack walked to the front of the room and cleared her throat. As if she were an Olympic gymnast, Ms. McCormack's feet flipped( </a:t>
            </a:r>
            <a:r>
              <a:rPr lang="zh-CN" altLang="en-US" sz="2400" dirty="0">
                <a:latin typeface="Times New Roman" panose="02020603050405020304" pitchFamily="18" charset="0"/>
                <a:cs typeface="Times New Roman" panose="02020603050405020304" pitchFamily="18" charset="0"/>
              </a:rPr>
              <a:t>空翻</a:t>
            </a:r>
            <a:r>
              <a:rPr lang="en-US" altLang="zh-CN" sz="2400" dirty="0">
                <a:latin typeface="Times New Roman" panose="02020603050405020304" pitchFamily="18" charset="0"/>
                <a:cs typeface="Times New Roman" panose="02020603050405020304" pitchFamily="18" charset="0"/>
              </a:rPr>
              <a:t>)into the air</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 Congratulations.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You did it!" she announced while upside down.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The whole class burst into applause! </a:t>
            </a:r>
            <a:r>
              <a:rPr lang="en-US" altLang="zh-CN" sz="2400" dirty="0" err="1">
                <a:latin typeface="Times New Roman" panose="02020603050405020304" pitchFamily="18" charset="0"/>
                <a:cs typeface="Times New Roman" panose="02020603050405020304" pitchFamily="18" charset="0"/>
              </a:rPr>
              <a:t>Ms</a:t>
            </a:r>
            <a:r>
              <a:rPr lang="en-US" altLang="zh-CN" sz="2400" dirty="0">
                <a:latin typeface="Times New Roman" panose="02020603050405020304" pitchFamily="18" charset="0"/>
                <a:cs typeface="Times New Roman" panose="02020603050405020304" pitchFamily="18" charset="0"/>
              </a:rPr>
              <a:t> McCormack righted herself and presented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with her prize.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grinned as she read the label on the box:</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To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Carter, for her perfect first-quarter score in spelling. </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86270"/>
            <a:ext cx="12192000" cy="6401748"/>
          </a:xfrm>
          <a:prstGeom prst="rect">
            <a:avLst/>
          </a:prstGeom>
          <a:noFill/>
        </p:spPr>
        <p:txBody>
          <a:bodyPr wrap="square" lIns="121917" tIns="60958" rIns="121917" bIns="60958">
            <a:spAutoFit/>
          </a:bodyPr>
          <a:lstStyle/>
          <a:p>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“Everything OK? " Mom asked as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burst through the front door after school.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didn't answer. As if by magic, she took out her spelling test paper and prize and showed them to her mother. Mom hugged her, asking her to put the test paper on the fridge so that Dad could see it when he got home.</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took another look at the test paper before putting it on the fridge.</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Her hands stopped in the mid air. She just couldn’t believe her own eyes. </a:t>
            </a:r>
            <a:r>
              <a:rPr lang="en-US" altLang="zh-CN" sz="2400" dirty="0" err="1">
                <a:latin typeface="Times New Roman" panose="02020603050405020304" pitchFamily="18" charset="0"/>
                <a:cs typeface="Times New Roman" panose="02020603050405020304" pitchFamily="18" charset="0"/>
              </a:rPr>
              <a:t>Honesly</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YES! H-O-N-E-S-L-Y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Mom sensed something unusual and asked why.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stuffed the test paper into backpack and explained that she was just too excited. Mom brought her some tea. Yes, </a:t>
            </a:r>
            <a:r>
              <a:rPr lang="en-US" altLang="zh-CN" sz="2400" dirty="0" err="1">
                <a:latin typeface="Times New Roman" panose="02020603050405020304" pitchFamily="18" charset="0"/>
                <a:cs typeface="Times New Roman" panose="02020603050405020304" pitchFamily="18" charset="0"/>
              </a:rPr>
              <a:t>a"t</a:t>
            </a:r>
            <a:r>
              <a:rPr lang="en-US" altLang="zh-CN" sz="2400" dirty="0">
                <a:latin typeface="Times New Roman" panose="02020603050405020304" pitchFamily="18" charset="0"/>
                <a:cs typeface="Times New Roman" panose="02020603050405020304" pitchFamily="18" charset="0"/>
              </a:rPr>
              <a:t>” s exactly what she needed.</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After drinking a little,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plodded(</a:t>
            </a:r>
            <a:r>
              <a:rPr lang="zh-CN" altLang="en-US" sz="2400" dirty="0">
                <a:latin typeface="Times New Roman" panose="02020603050405020304" pitchFamily="18" charset="0"/>
                <a:cs typeface="Times New Roman" panose="02020603050405020304" pitchFamily="18" charset="0"/>
              </a:rPr>
              <a:t>重步走 </a:t>
            </a:r>
            <a:r>
              <a:rPr lang="en-US" altLang="zh-CN" sz="2400" dirty="0">
                <a:latin typeface="Times New Roman" panose="02020603050405020304" pitchFamily="18" charset="0"/>
                <a:cs typeface="Times New Roman" panose="02020603050405020304" pitchFamily="18" charset="0"/>
              </a:rPr>
              <a:t>)down the hall, lost in thought. How could he tell the class she hadn’t earned the prize after all? That Ms. McCormack did the handstand for nothing?</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注意</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续写词数应为</a:t>
            </a:r>
            <a:r>
              <a:rPr lang="en-US" altLang="zh-CN" sz="2400" dirty="0">
                <a:latin typeface="Times New Roman" panose="02020603050405020304" pitchFamily="18" charset="0"/>
                <a:cs typeface="Times New Roman" panose="02020603050405020304" pitchFamily="18" charset="0"/>
              </a:rPr>
              <a:t>150</a:t>
            </a:r>
            <a:r>
              <a:rPr lang="zh-CN" altLang="en-US" sz="2400" dirty="0">
                <a:latin typeface="Times New Roman" panose="02020603050405020304" pitchFamily="18" charset="0"/>
                <a:cs typeface="Times New Roman" panose="02020603050405020304" pitchFamily="18" charset="0"/>
              </a:rPr>
              <a:t>左右  </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请按如下格式在答题卡的相应位置作答。</a:t>
            </a:r>
            <a:endParaRPr lang="zh-CN" altLang="en-US" sz="2400" dirty="0">
              <a:latin typeface="Times New Roman" panose="02020603050405020304" pitchFamily="18" charset="0"/>
              <a:cs typeface="Times New Roman" panose="02020603050405020304" pitchFamily="18" charset="0"/>
            </a:endParaRPr>
          </a:p>
          <a:p>
            <a:r>
              <a:rPr lang="zh-CN" altLang="en-US" sz="2400" i="1"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Para1:  Later Dad came in with excitement</a:t>
            </a:r>
            <a:r>
              <a:rPr lang="en-US" altLang="zh-CN" sz="2400" i="1" dirty="0" smtClean="0">
                <a:latin typeface="Times New Roman" panose="02020603050405020304" pitchFamily="18" charset="0"/>
                <a:cs typeface="Times New Roman" panose="02020603050405020304" pitchFamily="18" charset="0"/>
              </a:rPr>
              <a:t>.____________________________</a:t>
            </a:r>
            <a:endParaRPr lang="en-US" altLang="zh-CN" sz="2400" i="1" dirty="0">
              <a:latin typeface="Times New Roman" panose="02020603050405020304" pitchFamily="18" charset="0"/>
              <a:cs typeface="Times New Roman" panose="02020603050405020304" pitchFamily="18" charset="0"/>
            </a:endParaRPr>
          </a:p>
          <a:p>
            <a:r>
              <a:rPr lang="en-US" altLang="zh-CN" sz="2400" i="1" dirty="0" smtClean="0">
                <a:latin typeface="Times New Roman" panose="02020603050405020304" pitchFamily="18" charset="0"/>
                <a:cs typeface="Times New Roman" panose="02020603050405020304" pitchFamily="18" charset="0"/>
              </a:rPr>
              <a:t> Para2</a:t>
            </a:r>
            <a:r>
              <a:rPr lang="en-US" altLang="zh-CN" sz="2400" i="1" dirty="0">
                <a:latin typeface="Times New Roman" panose="02020603050405020304" pitchFamily="18" charset="0"/>
                <a:cs typeface="Times New Roman" panose="02020603050405020304" pitchFamily="18" charset="0"/>
              </a:rPr>
              <a:t>:   The next morning, </a:t>
            </a:r>
            <a:r>
              <a:rPr lang="en-US" altLang="zh-CN" sz="2400" i="1" dirty="0" err="1">
                <a:latin typeface="Times New Roman" panose="02020603050405020304" pitchFamily="18" charset="0"/>
                <a:cs typeface="Times New Roman" panose="02020603050405020304" pitchFamily="18" charset="0"/>
              </a:rPr>
              <a:t>Karie</a:t>
            </a:r>
            <a:r>
              <a:rPr lang="en-US" altLang="zh-CN" sz="2400" i="1" dirty="0">
                <a:latin typeface="Times New Roman" panose="02020603050405020304" pitchFamily="18" charset="0"/>
                <a:cs typeface="Times New Roman" panose="02020603050405020304" pitchFamily="18" charset="0"/>
              </a:rPr>
              <a:t> went to school earlier than usual. </a:t>
            </a:r>
            <a:r>
              <a:rPr lang="en-US" altLang="zh-CN" sz="2400" i="1" dirty="0" smtClean="0">
                <a:latin typeface="Times New Roman" panose="02020603050405020304" pitchFamily="18" charset="0"/>
                <a:cs typeface="Times New Roman" panose="02020603050405020304" pitchFamily="18" charset="0"/>
              </a:rPr>
              <a:t>____________________</a:t>
            </a:r>
            <a:endParaRPr lang="en-US" altLang="zh-CN"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8407"/>
            <a:ext cx="12192000" cy="6155527"/>
          </a:xfrm>
          <a:prstGeom prst="rect">
            <a:avLst/>
          </a:prstGeom>
          <a:noFill/>
        </p:spPr>
        <p:txBody>
          <a:bodyPr wrap="square" lIns="121917" tIns="60958" rIns="121917" bIns="60958">
            <a:spAutoFit/>
          </a:bodyPr>
          <a:lstStyle/>
          <a:p>
            <a:r>
              <a:rPr lang="zh-CN" altLang="en-US" sz="3200" dirty="0">
                <a:solidFill>
                  <a:srgbClr val="FF0000"/>
                </a:solidFill>
                <a:latin typeface="Times New Roman" panose="02020603050405020304" pitchFamily="18" charset="0"/>
                <a:cs typeface="Times New Roman" panose="02020603050405020304" pitchFamily="18" charset="0"/>
              </a:rPr>
              <a:t>参考范文：</a:t>
            </a:r>
            <a:endParaRPr lang="zh-CN" altLang="en-US" sz="3200" dirty="0">
              <a:solidFill>
                <a:srgbClr val="FF0000"/>
              </a:solidFill>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      </a:t>
            </a:r>
            <a:r>
              <a:rPr lang="en-US" altLang="zh-CN" sz="2400" i="1" dirty="0" smtClean="0">
                <a:latin typeface="Times New Roman" panose="02020603050405020304" pitchFamily="18" charset="0"/>
                <a:cs typeface="Times New Roman" panose="02020603050405020304" pitchFamily="18" charset="0"/>
              </a:rPr>
              <a:t>Later </a:t>
            </a:r>
            <a:r>
              <a:rPr lang="en-US" altLang="zh-CN" sz="2400" i="1" dirty="0">
                <a:latin typeface="Times New Roman" panose="02020603050405020304" pitchFamily="18" charset="0"/>
                <a:cs typeface="Times New Roman" panose="02020603050405020304" pitchFamily="18" charset="0"/>
              </a:rPr>
              <a:t>Dad came in with excitement</a:t>
            </a:r>
            <a:r>
              <a:rPr lang="en-US" altLang="zh-CN" sz="2400" dirty="0">
                <a:latin typeface="Times New Roman" panose="02020603050405020304" pitchFamily="18" charset="0"/>
                <a:cs typeface="Times New Roman" panose="02020603050405020304" pitchFamily="18" charset="0"/>
              </a:rPr>
              <a:t>. “Where’s your spelling test,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Dad asked </a:t>
            </a:r>
            <a:r>
              <a:rPr lang="en-US" altLang="zh-CN" sz="2400" dirty="0" smtClean="0">
                <a:latin typeface="Times New Roman" panose="02020603050405020304" pitchFamily="18" charset="0"/>
                <a:cs typeface="Times New Roman" panose="02020603050405020304" pitchFamily="18" charset="0"/>
              </a:rPr>
              <a:t>eagerly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looked away from her father. Anyhow, she reluctantly went to the room and pulled out the test paper. Dad fixed his eyes on the paper, a pleasant smile lifting the corner of his mouth. “I’m proud of you, sweetie. We need to celebrate it tonight.” </a:t>
            </a:r>
            <a:r>
              <a:rPr lang="en-US" altLang="zh-CN" sz="2400" dirty="0" err="1">
                <a:latin typeface="Times New Roman" panose="02020603050405020304" pitchFamily="18" charset="0"/>
                <a:cs typeface="Times New Roman" panose="02020603050405020304" pitchFamily="18" charset="0"/>
              </a:rPr>
              <a:t>K</a:t>
            </a:r>
            <a:r>
              <a:rPr lang="en-US" altLang="zh-CN" sz="2400" dirty="0" err="1" smtClean="0">
                <a:latin typeface="Times New Roman" panose="02020603050405020304" pitchFamily="18" charset="0"/>
                <a:cs typeface="Times New Roman" panose="02020603050405020304" pitchFamily="18" charset="0"/>
              </a:rPr>
              <a:t>arie</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pretended to be smiling all the time. Meanwhile a sense of guilt rose up inside her. Feeling she didn’t deserve the prize, she had a sleepless night for the first time in her life.</a:t>
            </a:r>
            <a:endParaRPr lang="en-US" altLang="zh-CN" sz="2400" dirty="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      </a:t>
            </a:r>
            <a:r>
              <a:rPr lang="en-US" altLang="zh-CN" sz="2400" i="1" dirty="0" smtClean="0">
                <a:latin typeface="Times New Roman" panose="02020603050405020304" pitchFamily="18" charset="0"/>
                <a:cs typeface="Times New Roman" panose="02020603050405020304" pitchFamily="18" charset="0"/>
              </a:rPr>
              <a:t>The </a:t>
            </a:r>
            <a:r>
              <a:rPr lang="en-US" altLang="zh-CN" sz="2400" i="1" dirty="0">
                <a:latin typeface="Times New Roman" panose="02020603050405020304" pitchFamily="18" charset="0"/>
                <a:cs typeface="Times New Roman" panose="02020603050405020304" pitchFamily="18" charset="0"/>
              </a:rPr>
              <a:t>next morning, </a:t>
            </a:r>
            <a:r>
              <a:rPr lang="en-US" altLang="zh-CN" sz="2400" i="1" dirty="0" err="1" smtClean="0">
                <a:latin typeface="Times New Roman" panose="02020603050405020304" pitchFamily="18" charset="0"/>
                <a:cs typeface="Times New Roman" panose="02020603050405020304" pitchFamily="18" charset="0"/>
              </a:rPr>
              <a:t>Karie</a:t>
            </a:r>
            <a:r>
              <a:rPr lang="en-US" altLang="zh-CN" sz="2400" i="1" dirty="0" smtClean="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went to school earlier than usual</a:t>
            </a:r>
            <a:r>
              <a:rPr lang="en-US" altLang="zh-CN" sz="2400" dirty="0">
                <a:latin typeface="Times New Roman" panose="02020603050405020304" pitchFamily="18" charset="0"/>
                <a:cs typeface="Times New Roman" panose="02020603050405020304" pitchFamily="18" charset="0"/>
              </a:rPr>
              <a:t>. Ms. </a:t>
            </a:r>
            <a:r>
              <a:rPr lang="en-US" altLang="zh-CN" sz="2400" dirty="0" err="1">
                <a:latin typeface="Times New Roman" panose="02020603050405020304" pitchFamily="18" charset="0"/>
                <a:cs typeface="Times New Roman" panose="02020603050405020304" pitchFamily="18" charset="0"/>
              </a:rPr>
              <a:t>Mc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Cornack</a:t>
            </a:r>
            <a:r>
              <a:rPr lang="en-US" altLang="zh-CN" sz="2400" dirty="0">
                <a:latin typeface="Times New Roman" panose="02020603050405020304" pitchFamily="18" charset="0"/>
                <a:cs typeface="Times New Roman" panose="02020603050405020304" pitchFamily="18" charset="0"/>
              </a:rPr>
              <a:t>  was unlocking the classroom. “You are an early bird.” Ms. McCormack said. </a:t>
            </a:r>
            <a:r>
              <a:rPr lang="en-US" altLang="zh-CN" sz="2400" dirty="0" err="1">
                <a:latin typeface="Times New Roman" panose="02020603050405020304" pitchFamily="18" charset="0"/>
                <a:cs typeface="Times New Roman" panose="02020603050405020304" pitchFamily="18" charset="0"/>
              </a:rPr>
              <a:t>Karie’s</a:t>
            </a:r>
            <a:r>
              <a:rPr lang="en-US" altLang="zh-CN" sz="2400" dirty="0">
                <a:latin typeface="Times New Roman" panose="02020603050405020304" pitchFamily="18" charset="0"/>
                <a:cs typeface="Times New Roman" panose="02020603050405020304" pitchFamily="18" charset="0"/>
              </a:rPr>
              <a:t> hands trembled. She handed her teacher the spelling paper and the dictionary. “I can’t keep this. I misspelled ‘honestly’ and you didn’t catch it.” For a moment, the teacher stood quietly reading the label on the dictionary. Then picking up her pen, she crossed out the word ‘perfect’ and wrote ‘honest’ before returning the dictionary to </a:t>
            </a:r>
            <a:r>
              <a:rPr lang="en-US" altLang="zh-CN" sz="2400" dirty="0" err="1">
                <a:latin typeface="Times New Roman" panose="02020603050405020304" pitchFamily="18" charset="0"/>
                <a:cs typeface="Times New Roman" panose="02020603050405020304" pitchFamily="18" charset="0"/>
              </a:rPr>
              <a:t>karie</a:t>
            </a:r>
            <a:r>
              <a:rPr lang="en-US" altLang="zh-CN" sz="2400" dirty="0">
                <a:latin typeface="Times New Roman" panose="02020603050405020304" pitchFamily="18" charset="0"/>
                <a:cs typeface="Times New Roman" panose="02020603050405020304" pitchFamily="18" charset="0"/>
              </a:rPr>
              <a:t>. “ Keep this. But for honesty.”</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31101" r="5654" b="18441"/>
          <a:stretch>
            <a:fillRect/>
          </a:stretch>
        </p:blipFill>
        <p:spPr bwMode="auto">
          <a:xfrm>
            <a:off x="1120278" y="774074"/>
            <a:ext cx="8761953" cy="59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62186" y="127743"/>
            <a:ext cx="10198217" cy="523220"/>
          </a:xfrm>
          <a:prstGeom prst="rect">
            <a:avLst/>
          </a:prstGeom>
        </p:spPr>
        <p:txBody>
          <a:bodyPr wrap="square">
            <a:spAutoFit/>
          </a:bodyPr>
          <a:lstStyle/>
          <a:p>
            <a:r>
              <a:rPr lang="zh-CN" altLang="en-US" sz="2800" dirty="0">
                <a:solidFill>
                  <a:srgbClr val="FF0000"/>
                </a:solidFill>
                <a:latin typeface="Times New Roman" panose="02020603050405020304" pitchFamily="18" charset="0"/>
                <a:cs typeface="Times New Roman" panose="02020603050405020304" pitchFamily="18" charset="0"/>
              </a:rPr>
              <a:t>基于相同文本的读后续</a:t>
            </a:r>
            <a:r>
              <a:rPr lang="zh-CN" altLang="en-US" sz="2800" dirty="0" smtClean="0">
                <a:solidFill>
                  <a:srgbClr val="FF0000"/>
                </a:solidFill>
                <a:latin typeface="Times New Roman" panose="02020603050405020304" pitchFamily="18" charset="0"/>
                <a:cs typeface="Times New Roman" panose="02020603050405020304" pitchFamily="18" charset="0"/>
              </a:rPr>
              <a:t>写</a:t>
            </a:r>
            <a:r>
              <a:rPr lang="en-US" altLang="zh-CN" sz="2800" dirty="0" smtClean="0">
                <a:solidFill>
                  <a:srgbClr val="FF0000"/>
                </a:solidFill>
                <a:latin typeface="Times New Roman" panose="02020603050405020304" pitchFamily="18" charset="0"/>
                <a:cs typeface="Times New Roman" panose="02020603050405020304" pitchFamily="18" charset="0"/>
              </a:rPr>
              <a:t>2</a:t>
            </a:r>
            <a:r>
              <a:rPr lang="zh-CN" altLang="en-US" sz="2800" dirty="0" smtClean="0">
                <a:solidFill>
                  <a:srgbClr val="FF0000"/>
                </a:solidFill>
                <a:latin typeface="Times New Roman" panose="02020603050405020304" pitchFamily="18" charset="0"/>
                <a:cs typeface="Times New Roman" panose="02020603050405020304" pitchFamily="18" charset="0"/>
              </a:rPr>
              <a:t>：</a:t>
            </a:r>
            <a:r>
              <a:rPr lang="en-US" altLang="zh-CN" sz="2800" dirty="0" smtClean="0">
                <a:solidFill>
                  <a:srgbClr val="FF0000"/>
                </a:solidFill>
                <a:latin typeface="Times New Roman" panose="02020603050405020304" pitchFamily="18" charset="0"/>
                <a:cs typeface="Times New Roman" panose="02020603050405020304" pitchFamily="18" charset="0"/>
              </a:rPr>
              <a:t>2020-2021</a:t>
            </a:r>
            <a:r>
              <a:rPr lang="zh-CN" altLang="en-US" sz="2800" dirty="0" smtClean="0">
                <a:solidFill>
                  <a:srgbClr val="FF0000"/>
                </a:solidFill>
                <a:latin typeface="Times New Roman" panose="02020603050405020304" pitchFamily="18" charset="0"/>
                <a:cs typeface="Times New Roman" panose="02020603050405020304" pitchFamily="18" charset="0"/>
              </a:rPr>
              <a:t>学年高三百校联考</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1"/>
          <a:srcRect l="13" r="13"/>
          <a:stretch>
            <a:fillRect/>
          </a:stretch>
        </p:blipFill>
        <p:spPr/>
      </p:pic>
      <p:sp>
        <p:nvSpPr>
          <p:cNvPr id="2" name="Rectangle 1"/>
          <p:cNvSpPr/>
          <p:nvPr/>
        </p:nvSpPr>
        <p:spPr>
          <a:xfrm>
            <a:off x="-58723" y="0"/>
            <a:ext cx="12192000" cy="6873376"/>
          </a:xfrm>
          <a:prstGeom prst="rect">
            <a:avLst/>
          </a:prstGeom>
          <a:gradFill flip="none" rotWithShape="0">
            <a:gsLst>
              <a:gs pos="0">
                <a:srgbClr val="817E9A">
                  <a:alpha val="74000"/>
                </a:srgbClr>
              </a:gs>
              <a:gs pos="100000">
                <a:srgbClr val="4AEDDE">
                  <a:alpha val="74000"/>
                  <a:lumMod val="93000"/>
                </a:srgbClr>
              </a:gs>
            </a:gsLst>
            <a:lin ang="37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grpSp>
        <p:nvGrpSpPr>
          <p:cNvPr id="27" name="Group 26"/>
          <p:cNvGrpSpPr/>
          <p:nvPr/>
        </p:nvGrpSpPr>
        <p:grpSpPr>
          <a:xfrm rot="10800000">
            <a:off x="9381663" y="2516518"/>
            <a:ext cx="808562" cy="800100"/>
            <a:chOff x="3053268" y="4800600"/>
            <a:chExt cx="1616703" cy="1600200"/>
          </a:xfrm>
        </p:grpSpPr>
        <p:cxnSp>
          <p:nvCxnSpPr>
            <p:cNvPr id="31" name="Straight Connector 30"/>
            <p:cNvCxnSpPr/>
            <p:nvPr/>
          </p:nvCxnSpPr>
          <p:spPr>
            <a:xfrm flipV="1">
              <a:off x="3053268" y="4800600"/>
              <a:ext cx="1616703" cy="125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053268" y="4800601"/>
              <a:ext cx="0" cy="160019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90593" y="783063"/>
            <a:ext cx="808562" cy="800100"/>
            <a:chOff x="3053268" y="4800600"/>
            <a:chExt cx="1616703" cy="1600200"/>
          </a:xfrm>
        </p:grpSpPr>
        <p:cxnSp>
          <p:nvCxnSpPr>
            <p:cNvPr id="34" name="Straight Connector 33"/>
            <p:cNvCxnSpPr/>
            <p:nvPr/>
          </p:nvCxnSpPr>
          <p:spPr>
            <a:xfrm flipV="1">
              <a:off x="3053268" y="4800600"/>
              <a:ext cx="1616703" cy="125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053268" y="4800601"/>
              <a:ext cx="0" cy="160019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497170" y="4912519"/>
            <a:ext cx="9171915" cy="538609"/>
          </a:xfrm>
          <a:prstGeom prst="rect">
            <a:avLst/>
          </a:prstGeom>
          <a:noFill/>
        </p:spPr>
        <p:txBody>
          <a:bodyPr wrap="square" lIns="45720" tIns="22860" rIns="45720" bIns="22860" rtlCol="0">
            <a:spAutoFit/>
          </a:bodyPr>
          <a:lstStyle/>
          <a:p>
            <a:pPr algn="ctr"/>
            <a:r>
              <a:rPr lang="en-US" altLang="zh-CN" sz="3200" b="1" dirty="0" smtClean="0">
                <a:solidFill>
                  <a:schemeClr val="bg1"/>
                </a:solidFill>
                <a:latin typeface="Montserrat Semi" charset="0"/>
                <a:ea typeface="Montserrat Semi" charset="0"/>
                <a:cs typeface="Montserrat Semi" charset="0"/>
              </a:rPr>
              <a:t>     Thinker, </a:t>
            </a:r>
            <a:r>
              <a:rPr lang="en-US" altLang="zh-CN" sz="3200" b="1" dirty="0" err="1" smtClean="0">
                <a:solidFill>
                  <a:schemeClr val="bg1"/>
                </a:solidFill>
                <a:latin typeface="Montserrat Semi" charset="0"/>
                <a:ea typeface="Montserrat Semi" charset="0"/>
                <a:cs typeface="Montserrat Semi" charset="0"/>
              </a:rPr>
              <a:t>Tiantai</a:t>
            </a:r>
            <a:r>
              <a:rPr lang="en-US" altLang="zh-CN" sz="3200" b="1" dirty="0" smtClean="0">
                <a:solidFill>
                  <a:schemeClr val="bg1"/>
                </a:solidFill>
                <a:latin typeface="Montserrat Semi" charset="0"/>
                <a:ea typeface="Montserrat Semi" charset="0"/>
                <a:cs typeface="Montserrat Semi" charset="0"/>
              </a:rPr>
              <a:t> High School</a:t>
            </a:r>
            <a:endParaRPr lang="en-US" sz="3200" b="1" dirty="0">
              <a:solidFill>
                <a:schemeClr val="bg1"/>
              </a:solidFill>
              <a:latin typeface="Montserrat Semi" charset="0"/>
              <a:ea typeface="Montserrat Semi" charset="0"/>
              <a:cs typeface="Montserrat Semi" charset="0"/>
            </a:endParaRPr>
          </a:p>
        </p:txBody>
      </p:sp>
      <p:sp>
        <p:nvSpPr>
          <p:cNvPr id="13" name="TextBox 12"/>
          <p:cNvSpPr txBox="1"/>
          <p:nvPr/>
        </p:nvSpPr>
        <p:spPr>
          <a:xfrm>
            <a:off x="1014716" y="1183114"/>
            <a:ext cx="9171915" cy="2077492"/>
          </a:xfrm>
          <a:prstGeom prst="rect">
            <a:avLst/>
          </a:prstGeom>
          <a:noFill/>
        </p:spPr>
        <p:txBody>
          <a:bodyPr wrap="square" lIns="45720" tIns="22860" rIns="45720" bIns="22860" rtlCol="0">
            <a:spAutoFit/>
          </a:bodyPr>
          <a:lstStyle/>
          <a:p>
            <a:pPr algn="ctr"/>
            <a:r>
              <a:rPr lang="en-US" altLang="zh-CN" sz="4400" b="1" dirty="0" smtClean="0">
                <a:solidFill>
                  <a:schemeClr val="bg1"/>
                </a:solidFill>
                <a:latin typeface="Montserrat Semi" charset="0"/>
                <a:ea typeface="Montserrat Semi" charset="0"/>
                <a:cs typeface="Montserrat Semi" charset="0"/>
              </a:rPr>
              <a:t>Z20</a:t>
            </a:r>
            <a:r>
              <a:rPr lang="zh-CN" altLang="en-US" sz="4400" b="1" dirty="0" smtClean="0">
                <a:solidFill>
                  <a:schemeClr val="bg1"/>
                </a:solidFill>
                <a:latin typeface="Montserrat Semi" charset="0"/>
                <a:ea typeface="Montserrat Semi" charset="0"/>
                <a:cs typeface="Montserrat Semi" charset="0"/>
              </a:rPr>
              <a:t>联盟</a:t>
            </a:r>
            <a:r>
              <a:rPr lang="en-US" altLang="zh-CN" sz="4400" b="1" dirty="0" smtClean="0">
                <a:solidFill>
                  <a:schemeClr val="bg1"/>
                </a:solidFill>
                <a:latin typeface="Montserrat Semi" charset="0"/>
                <a:ea typeface="Montserrat Semi" charset="0"/>
                <a:cs typeface="Montserrat Semi" charset="0"/>
              </a:rPr>
              <a:t>2021</a:t>
            </a:r>
            <a:r>
              <a:rPr lang="zh-CN" altLang="en-US" sz="4400" b="1" dirty="0">
                <a:solidFill>
                  <a:schemeClr val="bg1"/>
                </a:solidFill>
                <a:latin typeface="Montserrat Semi" charset="0"/>
                <a:ea typeface="Montserrat Semi" charset="0"/>
                <a:cs typeface="Montserrat Semi" charset="0"/>
              </a:rPr>
              <a:t>届高三第二次联</a:t>
            </a:r>
            <a:r>
              <a:rPr lang="zh-CN" altLang="en-US" sz="4400" b="1" dirty="0" smtClean="0">
                <a:solidFill>
                  <a:schemeClr val="bg1"/>
                </a:solidFill>
                <a:latin typeface="Montserrat Semi" charset="0"/>
                <a:ea typeface="Montserrat Semi" charset="0"/>
                <a:cs typeface="Montserrat Semi" charset="0"/>
              </a:rPr>
              <a:t>考读后续写讲评</a:t>
            </a:r>
            <a:endParaRPr lang="en-US" altLang="zh-CN" sz="4400" b="1" dirty="0" smtClean="0">
              <a:solidFill>
                <a:schemeClr val="bg1"/>
              </a:solidFill>
              <a:latin typeface="Montserrat Semi" charset="0"/>
              <a:ea typeface="Montserrat Semi" charset="0"/>
              <a:cs typeface="Montserrat Semi" charset="0"/>
            </a:endParaRPr>
          </a:p>
          <a:p>
            <a:pPr algn="ctr"/>
            <a:r>
              <a:rPr lang="en-US" altLang="zh-CN" sz="4400" b="1" dirty="0" smtClean="0">
                <a:solidFill>
                  <a:schemeClr val="bg1"/>
                </a:solidFill>
                <a:latin typeface="Montserrat Semi" charset="0"/>
                <a:ea typeface="Montserrat Semi" charset="0"/>
                <a:cs typeface="Montserrat Semi" charset="0"/>
              </a:rPr>
              <a:t>The Honest Mistake</a:t>
            </a:r>
            <a:endParaRPr lang="en-US" sz="4400" b="1" dirty="0">
              <a:solidFill>
                <a:schemeClr val="bg1"/>
              </a:solidFill>
              <a:latin typeface="Montserrat Semi" charset="0"/>
              <a:ea typeface="Montserrat Semi" charset="0"/>
              <a:cs typeface="Montserrat Semi"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8407"/>
            <a:ext cx="12192000" cy="984881"/>
          </a:xfrm>
          <a:prstGeom prst="rect">
            <a:avLst/>
          </a:prstGeom>
          <a:noFill/>
        </p:spPr>
        <p:txBody>
          <a:bodyPr wrap="square" lIns="121917" tIns="60958" rIns="121917" bIns="60958">
            <a:spAutoFit/>
          </a:bodyPr>
          <a:lstStyle/>
          <a:p>
            <a:r>
              <a:rPr lang="en-US" altLang="zh-CN" sz="2400" dirty="0" smtClean="0">
                <a:latin typeface="Times New Roman" panose="02020603050405020304" pitchFamily="18" charset="0"/>
                <a:cs typeface="Times New Roman" panose="02020603050405020304" pitchFamily="18" charset="0"/>
              </a:rPr>
              <a:t>    </a:t>
            </a:r>
            <a:r>
              <a:rPr lang="zh-CN" altLang="en-US" sz="3200" dirty="0" smtClean="0">
                <a:solidFill>
                  <a:srgbClr val="FF0000"/>
                </a:solidFill>
                <a:latin typeface="Times New Roman" panose="02020603050405020304" pitchFamily="18" charset="0"/>
                <a:cs typeface="Times New Roman" panose="02020603050405020304" pitchFamily="18" charset="0"/>
              </a:rPr>
              <a:t>参考范文：</a:t>
            </a:r>
            <a:endParaRPr lang="en-US" altLang="zh-CN" sz="3200" dirty="0" smtClean="0">
              <a:solidFill>
                <a:srgbClr val="FF00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54128" b="19450"/>
          <a:stretch>
            <a:fillRect/>
          </a:stretch>
        </p:blipFill>
        <p:spPr bwMode="auto">
          <a:xfrm>
            <a:off x="423993" y="676562"/>
            <a:ext cx="11136036" cy="523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3"/>
          </p:cNvPr>
          <p:cNvPicPr>
            <a:picLocks noChangeAspect="1" noChangeArrowheads="1"/>
          </p:cNvPicPr>
          <p:nvPr/>
        </p:nvPicPr>
        <p:blipFill>
          <a:blip r:embed="rId4">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3006" t="23044" r="3006" b="24770"/>
          <a:stretch>
            <a:fillRect/>
          </a:stretch>
        </p:blipFill>
        <p:spPr bwMode="auto">
          <a:xfrm>
            <a:off x="1087120" y="213995"/>
            <a:ext cx="10018395" cy="463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906457" y="4744969"/>
            <a:ext cx="8212822" cy="1568450"/>
          </a:xfrm>
          <a:prstGeom prst="rect">
            <a:avLst/>
          </a:prstGeom>
        </p:spPr>
        <p:txBody>
          <a:bodyPr wrap="square">
            <a:spAutoFit/>
          </a:bodyPr>
          <a:lstStyle/>
          <a:p>
            <a:pPr algn="ctr"/>
            <a:r>
              <a:rPr lang="en-US" altLang="zh-CN" sz="2400" b="1" dirty="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Each of us holds a unique place in the </a:t>
            </a:r>
            <a:r>
              <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world</a:t>
            </a:r>
            <a:r>
              <a:rPr lang="en-US" altLang="zh-CN" sz="2400" b="1" dirty="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a:t>
            </a:r>
            <a:r>
              <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 You </a:t>
            </a:r>
            <a:r>
              <a:rPr lang="en-US" altLang="zh-CN" sz="2400" b="1" dirty="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are special  no matter what others say or what you may </a:t>
            </a:r>
            <a:r>
              <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think. So </a:t>
            </a:r>
            <a:r>
              <a:rPr lang="en-US" altLang="zh-CN" sz="2400" b="1" dirty="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forget about being </a:t>
            </a:r>
            <a:r>
              <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replaced.</a:t>
            </a:r>
            <a:endPar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endParaRPr>
          </a:p>
          <a:p>
            <a:pPr algn="ctr"/>
            <a:r>
              <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You </a:t>
            </a:r>
            <a:r>
              <a:rPr lang="en-US" altLang="zh-CN" sz="2400" b="1" dirty="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can not </a:t>
            </a:r>
            <a:r>
              <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rPr>
              <a:t>be!</a:t>
            </a:r>
            <a:endParaRPr lang="en-US" altLang="zh-CN" sz="2400" b="1" dirty="0" smtClean="0">
              <a:solidFill>
                <a:srgbClr val="002060"/>
              </a:solidFill>
              <a:latin typeface="等线 Light" panose="02010600030101010101" pitchFamily="2" charset="-122"/>
              <a:ea typeface="等线 Light" panose="02010600030101010101" pitchFamily="2" charset="-122"/>
              <a:cs typeface="Microsoft Sans Serif" panose="020B0604020202020204" pitchFamily="34" charset="0"/>
            </a:endParaRPr>
          </a:p>
        </p:txBody>
      </p:sp>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7805" y="137160"/>
            <a:ext cx="11755755" cy="6583680"/>
          </a:xfrm>
          <a:prstGeom prst="rect">
            <a:avLst/>
          </a:prstGeom>
          <a:noFill/>
        </p:spPr>
        <p:txBody>
          <a:bodyPr wrap="square" lIns="121917" tIns="60958" rIns="121917" bIns="60958">
            <a:spAutoFit/>
          </a:bodyPr>
          <a:lstStyle/>
          <a:p>
            <a:r>
              <a:rPr lang="en-US" altLang="zh-CN" sz="2400" dirty="0" smtClean="0">
                <a:latin typeface="Times New Roman" panose="02020603050405020304" pitchFamily="18" charset="0"/>
                <a:cs typeface="Times New Roman" panose="02020603050405020304" pitchFamily="18" charset="0"/>
              </a:rPr>
              <a:t>      </a:t>
            </a:r>
            <a:r>
              <a:rPr lang="en-US" altLang="zh-CN" u="sng" dirty="0" smtClean="0">
                <a:latin typeface="Times New Roman" panose="02020603050405020304" pitchFamily="18" charset="0"/>
                <a:cs typeface="Times New Roman" panose="02020603050405020304" pitchFamily="18" charset="0"/>
              </a:rPr>
              <a:t>Karie</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double-checked the words on her </a:t>
            </a:r>
            <a:r>
              <a:rPr lang="en-US" altLang="zh-CN" u="sng" dirty="0">
                <a:latin typeface="Times New Roman" panose="02020603050405020304" pitchFamily="18" charset="0"/>
                <a:cs typeface="Times New Roman" panose="02020603050405020304" pitchFamily="18" charset="0"/>
              </a:rPr>
              <a:t>spelling </a:t>
            </a:r>
            <a:r>
              <a:rPr lang="en-US" altLang="zh-CN" u="sng" dirty="0" smtClean="0">
                <a:latin typeface="Times New Roman" panose="02020603050405020304" pitchFamily="18" charset="0"/>
                <a:cs typeface="Times New Roman" panose="02020603050405020304" pitchFamily="18" charset="0"/>
              </a:rPr>
              <a:t>test</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If she got 100 percent </a:t>
            </a:r>
            <a:r>
              <a:rPr lang="en-US" altLang="zh-CN" dirty="0" smtClean="0">
                <a:latin typeface="Times New Roman" panose="02020603050405020304" pitchFamily="18" charset="0"/>
                <a:cs typeface="Times New Roman" panose="02020603050405020304" pitchFamily="18" charset="0"/>
              </a:rPr>
              <a:t>today,  she’d </a:t>
            </a:r>
            <a:r>
              <a:rPr lang="en-US" altLang="zh-CN" dirty="0">
                <a:latin typeface="Times New Roman" panose="02020603050405020304" pitchFamily="18" charset="0"/>
                <a:cs typeface="Times New Roman" panose="02020603050405020304" pitchFamily="18" charset="0"/>
              </a:rPr>
              <a:t>win </a:t>
            </a:r>
            <a:r>
              <a:rPr lang="en-US" altLang="zh-CN" dirty="0" smtClean="0">
                <a:latin typeface="Times New Roman" panose="02020603050405020304" pitchFamily="18" charset="0"/>
                <a:cs typeface="Times New Roman" panose="02020603050405020304" pitchFamily="18" charset="0"/>
              </a:rPr>
              <a:t>her class's </a:t>
            </a:r>
            <a:r>
              <a:rPr lang="en-US" altLang="zh-CN" dirty="0">
                <a:latin typeface="Times New Roman" panose="02020603050405020304" pitchFamily="18" charset="0"/>
                <a:cs typeface="Times New Roman" panose="02020603050405020304" pitchFamily="18" charset="0"/>
              </a:rPr>
              <a:t>First-quarter </a:t>
            </a:r>
            <a:r>
              <a:rPr lang="en-US" altLang="zh-CN" dirty="0" smtClean="0">
                <a:latin typeface="Times New Roman" panose="02020603050405020304" pitchFamily="18" charset="0"/>
                <a:cs typeface="Times New Roman" panose="02020603050405020304" pitchFamily="18" charset="0"/>
              </a:rPr>
              <a:t>Spelling </a:t>
            </a:r>
            <a:r>
              <a:rPr lang="en-US" altLang="zh-CN" dirty="0">
                <a:latin typeface="Times New Roman" panose="02020603050405020304" pitchFamily="18" charset="0"/>
                <a:cs typeface="Times New Roman" panose="02020603050405020304" pitchFamily="18" charset="0"/>
              </a:rPr>
              <a:t>Challenge and a brand new dictionary. Plus, </a:t>
            </a:r>
            <a:r>
              <a:rPr lang="en-US" altLang="zh-CN" u="sng" dirty="0" smtClean="0">
                <a:latin typeface="Times New Roman" panose="02020603050405020304" pitchFamily="18" charset="0"/>
                <a:cs typeface="Times New Roman" panose="02020603050405020304" pitchFamily="18" charset="0"/>
              </a:rPr>
              <a:t>Ms. </a:t>
            </a:r>
            <a:r>
              <a:rPr lang="en-US" altLang="zh-CN" u="sng" dirty="0">
                <a:latin typeface="Times New Roman" panose="02020603050405020304" pitchFamily="18" charset="0"/>
                <a:cs typeface="Times New Roman" panose="02020603050405020304" pitchFamily="18" charset="0"/>
              </a:rPr>
              <a:t>Smith </a:t>
            </a:r>
            <a:r>
              <a:rPr lang="en-US" altLang="zh-CN" dirty="0">
                <a:latin typeface="Times New Roman" panose="02020603050405020304" pitchFamily="18" charset="0"/>
                <a:cs typeface="Times New Roman" panose="02020603050405020304" pitchFamily="18" charset="0"/>
              </a:rPr>
              <a:t>had promised to do </a:t>
            </a:r>
            <a:r>
              <a:rPr lang="en-US" altLang="zh-CN" dirty="0" smtClean="0">
                <a:latin typeface="Times New Roman" panose="02020603050405020304" pitchFamily="18" charset="0"/>
                <a:cs typeface="Times New Roman" panose="02020603050405020304" pitchFamily="18" charset="0"/>
              </a:rPr>
              <a:t>a </a:t>
            </a:r>
            <a:r>
              <a:rPr lang="en-US" altLang="zh-CN" dirty="0">
                <a:latin typeface="Times New Roman" panose="02020603050405020304" pitchFamily="18" charset="0"/>
                <a:cs typeface="Times New Roman" panose="02020603050405020304" pitchFamily="18" charset="0"/>
              </a:rPr>
              <a:t>handstand(</a:t>
            </a:r>
            <a:r>
              <a:rPr lang="zh-CN" altLang="en-US" dirty="0">
                <a:latin typeface="Times New Roman" panose="02020603050405020304" pitchFamily="18" charset="0"/>
                <a:cs typeface="Times New Roman" panose="02020603050405020304" pitchFamily="18" charset="0"/>
              </a:rPr>
              <a:t>倒立</a:t>
            </a:r>
            <a:r>
              <a:rPr lang="en-US" altLang="zh-CN" dirty="0">
                <a:latin typeface="Times New Roman" panose="02020603050405020304" pitchFamily="18" charset="0"/>
                <a:cs typeface="Times New Roman" panose="02020603050405020304" pitchFamily="18" charset="0"/>
              </a:rPr>
              <a:t>) if anyone got a perfect </a:t>
            </a:r>
            <a:r>
              <a:rPr lang="en-US" altLang="zh-CN" dirty="0" smtClean="0">
                <a:latin typeface="Times New Roman" panose="02020603050405020304" pitchFamily="18" charset="0"/>
                <a:cs typeface="Times New Roman" panose="02020603050405020304" pitchFamily="18" charset="0"/>
              </a:rPr>
              <a:t>score.</a:t>
            </a:r>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Two more words to go. </a:t>
            </a:r>
            <a:r>
              <a:rPr lang="en-US" altLang="zh-CN" i="1" dirty="0" smtClean="0">
                <a:latin typeface="Times New Roman" panose="02020603050405020304" pitchFamily="18" charset="0"/>
                <a:cs typeface="Times New Roman" panose="02020603050405020304" pitchFamily="18" charset="0"/>
              </a:rPr>
              <a:t>Q-u-</a:t>
            </a:r>
            <a:r>
              <a:rPr lang="en-US" altLang="zh-CN" i="1" dirty="0" err="1" smtClean="0">
                <a:latin typeface="Times New Roman" panose="02020603050405020304" pitchFamily="18" charset="0"/>
                <a:cs typeface="Times New Roman" panose="02020603050405020304" pitchFamily="18" charset="0"/>
              </a:rPr>
              <a:t>i</a:t>
            </a:r>
            <a:r>
              <a:rPr lang="en-US" altLang="zh-CN" i="1" dirty="0" smtClean="0">
                <a:latin typeface="Times New Roman" panose="02020603050405020304" pitchFamily="18" charset="0"/>
                <a:cs typeface="Times New Roman" panose="02020603050405020304" pitchFamily="18" charset="0"/>
              </a:rPr>
              <a:t>-c-k-l-y. H-o-n-e-s-t-y</a:t>
            </a:r>
            <a:r>
              <a:rPr lang="en-US" altLang="zh-CN" dirty="0" smtClean="0">
                <a:latin typeface="Times New Roman" panose="02020603050405020304" pitchFamily="18" charset="0"/>
                <a:cs typeface="Times New Roman" panose="02020603050405020304" pitchFamily="18" charset="0"/>
              </a:rPr>
              <a:t>. Wait! She’d spelled </a:t>
            </a:r>
            <a:r>
              <a:rPr lang="en-US" altLang="zh-CN" i="1" dirty="0" smtClean="0">
                <a:latin typeface="Times New Roman" panose="02020603050405020304" pitchFamily="18" charset="0"/>
                <a:cs typeface="Times New Roman" panose="02020603050405020304" pitchFamily="18" charset="0"/>
              </a:rPr>
              <a:t>honesty</a:t>
            </a:r>
            <a:r>
              <a:rPr lang="en-US" altLang="zh-CN" dirty="0" smtClean="0">
                <a:latin typeface="Times New Roman" panose="02020603050405020304" pitchFamily="18" charset="0"/>
                <a:cs typeface="Times New Roman" panose="02020603050405020304" pitchFamily="18" charset="0"/>
              </a:rPr>
              <a:t>, not </a:t>
            </a:r>
            <a:r>
              <a:rPr lang="en-US" altLang="zh-CN" i="1" dirty="0" smtClean="0">
                <a:latin typeface="Times New Roman" panose="02020603050405020304" pitchFamily="18" charset="0"/>
                <a:cs typeface="Times New Roman" panose="02020603050405020304" pitchFamily="18" charset="0"/>
              </a:rPr>
              <a:t>honestly</a:t>
            </a:r>
            <a:r>
              <a:rPr lang="en-US" altLang="zh-CN" dirty="0" smtClean="0">
                <a:latin typeface="Times New Roman" panose="02020603050405020304" pitchFamily="18" charset="0"/>
                <a:cs typeface="Times New Roman" panose="02020603050405020304" pitchFamily="18" charset="0"/>
              </a:rPr>
              <a:t>! She erased </a:t>
            </a:r>
            <a:r>
              <a:rPr lang="en-US" altLang="zh-CN" dirty="0">
                <a:latin typeface="Times New Roman" panose="02020603050405020304" pitchFamily="18" charset="0"/>
                <a:cs typeface="Times New Roman" panose="02020603050405020304" pitchFamily="18" charset="0"/>
              </a:rPr>
              <a:t>the </a:t>
            </a:r>
            <a:r>
              <a:rPr lang="en-US" altLang="zh-CN" i="1" dirty="0" smtClean="0">
                <a:latin typeface="Times New Roman" panose="02020603050405020304" pitchFamily="18" charset="0"/>
                <a:cs typeface="Times New Roman" panose="02020603050405020304" pitchFamily="18" charset="0"/>
              </a:rPr>
              <a:t>t-y</a:t>
            </a: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wrote </a:t>
            </a:r>
            <a:r>
              <a:rPr lang="en-US" altLang="zh-CN" i="1" dirty="0" smtClean="0">
                <a:latin typeface="Times New Roman" panose="02020603050405020304" pitchFamily="18" charset="0"/>
                <a:cs typeface="Times New Roman" panose="02020603050405020304" pitchFamily="18" charset="0"/>
              </a:rPr>
              <a:t>l-y</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before handing in her </a:t>
            </a:r>
            <a:r>
              <a:rPr lang="en-US" altLang="zh-CN" dirty="0" smtClean="0">
                <a:latin typeface="Times New Roman" panose="02020603050405020304" pitchFamily="18" charset="0"/>
                <a:cs typeface="Times New Roman" panose="02020603050405020304" pitchFamily="18" charset="0"/>
              </a:rPr>
              <a:t>paper.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“I‘ll correct </a:t>
            </a:r>
            <a:r>
              <a:rPr lang="en-US" altLang="zh-CN" dirty="0">
                <a:latin typeface="Times New Roman" panose="02020603050405020304" pitchFamily="18" charset="0"/>
                <a:cs typeface="Times New Roman" panose="02020603050405020304" pitchFamily="18" charset="0"/>
              </a:rPr>
              <a:t>these while you're at the </a:t>
            </a:r>
            <a:r>
              <a:rPr lang="en-US" altLang="zh-CN" dirty="0" smtClean="0">
                <a:latin typeface="Times New Roman" panose="02020603050405020304" pitchFamily="18" charset="0"/>
                <a:cs typeface="Times New Roman" panose="02020603050405020304" pitchFamily="18" charset="0"/>
              </a:rPr>
              <a:t>break, </a:t>
            </a:r>
            <a:r>
              <a:rPr lang="en-US" altLang="zh-CN" dirty="0">
                <a:latin typeface="Times New Roman" panose="02020603050405020304" pitchFamily="18" charset="0"/>
                <a:cs typeface="Times New Roman" panose="02020603050405020304" pitchFamily="18" charset="0"/>
              </a:rPr>
              <a:t>" Ms. Smith </a:t>
            </a:r>
            <a:r>
              <a:rPr lang="en-US" altLang="zh-CN" dirty="0" smtClean="0">
                <a:latin typeface="Times New Roman" panose="02020603050405020304" pitchFamily="18" charset="0"/>
                <a:cs typeface="Times New Roman" panose="02020603050405020304" pitchFamily="18" charset="0"/>
              </a:rPr>
              <a:t>said.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After </a:t>
            </a:r>
            <a:r>
              <a:rPr lang="en-US" altLang="zh-CN" dirty="0">
                <a:latin typeface="Times New Roman" panose="02020603050405020304" pitchFamily="18" charset="0"/>
                <a:cs typeface="Times New Roman" panose="02020603050405020304" pitchFamily="18" charset="0"/>
              </a:rPr>
              <a:t>the break Karie moved restlessly in her seat, </a:t>
            </a:r>
            <a:r>
              <a:rPr lang="en-US" altLang="zh-CN" dirty="0" smtClean="0">
                <a:latin typeface="Times New Roman" panose="02020603050405020304" pitchFamily="18" charset="0"/>
                <a:cs typeface="Times New Roman" panose="02020603050405020304" pitchFamily="18" charset="0"/>
              </a:rPr>
              <a:t>tapping </a:t>
            </a:r>
            <a:r>
              <a:rPr lang="en-US" altLang="zh-CN" dirty="0">
                <a:latin typeface="Times New Roman" panose="02020603050405020304" pitchFamily="18" charset="0"/>
                <a:cs typeface="Times New Roman" panose="02020603050405020304" pitchFamily="18" charset="0"/>
              </a:rPr>
              <a:t>her </a:t>
            </a:r>
            <a:r>
              <a:rPr lang="en-US" altLang="zh-CN" u="sng" dirty="0">
                <a:latin typeface="Times New Roman" panose="02020603050405020304" pitchFamily="18" charset="0"/>
                <a:cs typeface="Times New Roman" panose="02020603050405020304" pitchFamily="18" charset="0"/>
              </a:rPr>
              <a:t>pencil</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Ms. </a:t>
            </a:r>
            <a:r>
              <a:rPr lang="en-US" altLang="zh-CN" dirty="0">
                <a:latin typeface="Times New Roman" panose="02020603050405020304" pitchFamily="18" charset="0"/>
                <a:cs typeface="Times New Roman" panose="02020603050405020304" pitchFamily="18" charset="0"/>
              </a:rPr>
              <a:t>Smith walked to the front of the room and cleared her throat. Then, as if she were an </a:t>
            </a:r>
            <a:r>
              <a:rPr lang="en-US" altLang="zh-CN" dirty="0" smtClean="0">
                <a:latin typeface="Times New Roman" panose="02020603050405020304" pitchFamily="18" charset="0"/>
                <a:cs typeface="Times New Roman" panose="02020603050405020304" pitchFamily="18" charset="0"/>
              </a:rPr>
              <a:t>Olympic gymnast(</a:t>
            </a:r>
            <a:r>
              <a:rPr lang="zh-CN" altLang="en-US" dirty="0">
                <a:latin typeface="Times New Roman" panose="02020603050405020304" pitchFamily="18" charset="0"/>
                <a:cs typeface="Times New Roman" panose="02020603050405020304" pitchFamily="18" charset="0"/>
              </a:rPr>
              <a:t>体操运动员</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Ms. Smith threw both her feet into the </a:t>
            </a:r>
            <a:r>
              <a:rPr lang="en-US" altLang="zh-CN" dirty="0" smtClean="0">
                <a:latin typeface="Times New Roman" panose="02020603050405020304" pitchFamily="18" charset="0"/>
                <a:cs typeface="Times New Roman" panose="02020603050405020304" pitchFamily="18" charset="0"/>
              </a:rPr>
              <a:t>air. “Congratulations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Karie! You did it</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she announced while upside down. The whole class erupted! Ms. Smith presented Karie with her </a:t>
            </a:r>
            <a:r>
              <a:rPr lang="en-US" altLang="zh-CN" u="sng" dirty="0" smtClean="0">
                <a:latin typeface="Times New Roman" panose="02020603050405020304" pitchFamily="18" charset="0"/>
                <a:cs typeface="Times New Roman" panose="02020603050405020304" pitchFamily="18" charset="0"/>
              </a:rPr>
              <a:t>prize</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Kane </a:t>
            </a:r>
            <a:r>
              <a:rPr lang="en-US" altLang="zh-CN" u="sng" dirty="0">
                <a:latin typeface="Times New Roman" panose="02020603050405020304" pitchFamily="18" charset="0"/>
                <a:cs typeface="Times New Roman" panose="02020603050405020304" pitchFamily="18" charset="0"/>
              </a:rPr>
              <a:t>smiled</a:t>
            </a:r>
            <a:r>
              <a:rPr lang="en-US" altLang="zh-CN" dirty="0">
                <a:latin typeface="Times New Roman" panose="02020603050405020304" pitchFamily="18" charset="0"/>
                <a:cs typeface="Times New Roman" panose="02020603050405020304" pitchFamily="18" charset="0"/>
              </a:rPr>
              <a:t> broadly as she read the note on the dictionary: </a:t>
            </a:r>
            <a:r>
              <a:rPr lang="en-US" altLang="zh-CN" i="1" dirty="0">
                <a:latin typeface="Times New Roman" panose="02020603050405020304" pitchFamily="18" charset="0"/>
                <a:cs typeface="Times New Roman" panose="02020603050405020304" pitchFamily="18" charset="0"/>
              </a:rPr>
              <a:t>To </a:t>
            </a:r>
            <a:r>
              <a:rPr lang="en-US" altLang="zh-CN" i="1" dirty="0" err="1" smtClean="0">
                <a:latin typeface="Times New Roman" panose="02020603050405020304" pitchFamily="18" charset="0"/>
                <a:cs typeface="Times New Roman" panose="02020603050405020304" pitchFamily="18" charset="0"/>
              </a:rPr>
              <a:t>Kaire</a:t>
            </a:r>
            <a:r>
              <a:rPr lang="en-US" altLang="zh-CN" i="1" dirty="0">
                <a:latin typeface="Times New Roman" panose="02020603050405020304" pitchFamily="18" charset="0"/>
                <a:cs typeface="Times New Roman" panose="02020603050405020304" pitchFamily="18" charset="0"/>
              </a:rPr>
              <a:t>,</a:t>
            </a:r>
            <a:r>
              <a:rPr lang="en-US" altLang="zh-CN" i="1" dirty="0" smtClean="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for her perfect </a:t>
            </a:r>
            <a:r>
              <a:rPr lang="en-US" altLang="zh-CN" i="1" dirty="0" smtClean="0">
                <a:latin typeface="Times New Roman" panose="02020603050405020304" pitchFamily="18" charset="0"/>
                <a:cs typeface="Times New Roman" panose="02020603050405020304" pitchFamily="18" charset="0"/>
              </a:rPr>
              <a:t>performance.</a:t>
            </a:r>
            <a:endParaRPr lang="en-US" altLang="zh-CN" i="1"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“Everything </a:t>
            </a:r>
            <a:r>
              <a:rPr lang="en-US" altLang="zh-CN" dirty="0">
                <a:latin typeface="Times New Roman" panose="02020603050405020304" pitchFamily="18" charset="0"/>
                <a:cs typeface="Times New Roman" panose="02020603050405020304" pitchFamily="18" charset="0"/>
              </a:rPr>
              <a:t>OK</a:t>
            </a:r>
            <a:r>
              <a:rPr lang="en-US" altLang="zh-CN" dirty="0" smtClean="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Mom</a:t>
            </a:r>
            <a:r>
              <a:rPr lang="en-US" altLang="zh-CN" dirty="0">
                <a:latin typeface="Times New Roman" panose="02020603050405020304" pitchFamily="18" charset="0"/>
                <a:cs typeface="Times New Roman" panose="02020603050405020304" pitchFamily="18" charset="0"/>
              </a:rPr>
              <a:t> asked as Karie burst through the front </a:t>
            </a:r>
            <a:r>
              <a:rPr lang="en-US" altLang="zh-CN" dirty="0" smtClean="0">
                <a:latin typeface="Times New Roman" panose="02020603050405020304" pitchFamily="18" charset="0"/>
                <a:cs typeface="Times New Roman" panose="02020603050405020304" pitchFamily="18" charset="0"/>
              </a:rPr>
              <a:t>door after school. “Everything’s </a:t>
            </a:r>
            <a:r>
              <a:rPr lang="en-US" altLang="zh-CN" dirty="0">
                <a:latin typeface="Times New Roman" panose="02020603050405020304" pitchFamily="18" charset="0"/>
                <a:cs typeface="Times New Roman" panose="02020603050405020304" pitchFamily="18" charset="0"/>
              </a:rPr>
              <a:t>PERFECT! Karie shouted, showing Mom her spelling test and prize. Mom </a:t>
            </a:r>
            <a:r>
              <a:rPr lang="en-US" altLang="zh-CN" u="sng" dirty="0">
                <a:latin typeface="Times New Roman" panose="02020603050405020304" pitchFamily="18" charset="0"/>
                <a:cs typeface="Times New Roman" panose="02020603050405020304" pitchFamily="18" charset="0"/>
              </a:rPr>
              <a:t>hugged</a:t>
            </a:r>
            <a:r>
              <a:rPr lang="en-US" altLang="zh-CN" dirty="0">
                <a:latin typeface="Times New Roman" panose="02020603050405020304" pitchFamily="18" charset="0"/>
                <a:cs typeface="Times New Roman" panose="02020603050405020304" pitchFamily="18" charset="0"/>
              </a:rPr>
              <a:t> her "Put the test on </a:t>
            </a: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fridge so </a:t>
            </a:r>
            <a:r>
              <a:rPr lang="en-US" altLang="zh-CN" u="sng" dirty="0">
                <a:latin typeface="Times New Roman" panose="02020603050405020304" pitchFamily="18" charset="0"/>
                <a:cs typeface="Times New Roman" panose="02020603050405020304" pitchFamily="18" charset="0"/>
              </a:rPr>
              <a:t>Dad</a:t>
            </a:r>
            <a:r>
              <a:rPr lang="en-US" altLang="zh-CN" dirty="0">
                <a:latin typeface="Times New Roman" panose="02020603050405020304" pitchFamily="18" charset="0"/>
                <a:cs typeface="Times New Roman" panose="02020603050405020304" pitchFamily="18" charset="0"/>
              </a:rPr>
              <a:t> can see it when he gets home."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Casper, too. </a:t>
            </a:r>
            <a:r>
              <a:rPr lang="en-US" altLang="zh-CN" dirty="0" smtClean="0">
                <a:latin typeface="Times New Roman" panose="02020603050405020304" pitchFamily="18" charset="0"/>
                <a:cs typeface="Times New Roman" panose="02020603050405020304" pitchFamily="18" charset="0"/>
              </a:rPr>
              <a:t>“ Karie </a:t>
            </a:r>
            <a:r>
              <a:rPr lang="en-US" altLang="zh-CN" dirty="0">
                <a:latin typeface="Times New Roman" panose="02020603050405020304" pitchFamily="18" charset="0"/>
                <a:cs typeface="Times New Roman" panose="02020603050405020304" pitchFamily="18" charset="0"/>
              </a:rPr>
              <a:t>lifted up her cat. </a:t>
            </a:r>
            <a:r>
              <a:rPr lang="en-US" altLang="zh-CN" dirty="0" smtClean="0">
                <a:latin typeface="Times New Roman" panose="02020603050405020304" pitchFamily="18" charset="0"/>
                <a:cs typeface="Times New Roman" panose="02020603050405020304" pitchFamily="18" charset="0"/>
              </a:rPr>
              <a:t>”Can </a:t>
            </a:r>
            <a:r>
              <a:rPr lang="en-US" altLang="zh-CN" dirty="0">
                <a:latin typeface="Times New Roman" panose="02020603050405020304" pitchFamily="18" charset="0"/>
                <a:cs typeface="Times New Roman" panose="02020603050405020304" pitchFamily="18" charset="0"/>
              </a:rPr>
              <a:t>you spell quickly. Casper? And </a:t>
            </a:r>
            <a:r>
              <a:rPr lang="en-US" altLang="zh-CN" i="1" dirty="0" err="1" smtClean="0">
                <a:latin typeface="Times New Roman" panose="02020603050405020304" pitchFamily="18" charset="0"/>
                <a:cs typeface="Times New Roman" panose="02020603050405020304" pitchFamily="18" charset="0"/>
              </a:rPr>
              <a:t>honesly</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and…”</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Karie‘s</a:t>
            </a:r>
            <a:r>
              <a:rPr lang="en-US" altLang="zh-CN" dirty="0">
                <a:latin typeface="Times New Roman" panose="02020603050405020304" pitchFamily="18" charset="0"/>
                <a:cs typeface="Times New Roman" panose="02020603050405020304" pitchFamily="18" charset="0"/>
              </a:rPr>
              <a:t> stomach tumbled (</a:t>
            </a:r>
            <a:r>
              <a:rPr lang="zh-CN" altLang="en-US" dirty="0">
                <a:latin typeface="Times New Roman" panose="02020603050405020304" pitchFamily="18" charset="0"/>
                <a:cs typeface="Times New Roman" panose="02020603050405020304" pitchFamily="18" charset="0"/>
              </a:rPr>
              <a:t>翻滚</a:t>
            </a:r>
            <a:r>
              <a:rPr lang="en-US" altLang="zh-CN" dirty="0">
                <a:latin typeface="Times New Roman" panose="02020603050405020304" pitchFamily="18" charset="0"/>
                <a:cs typeface="Times New Roman" panose="02020603050405020304" pitchFamily="18" charset="0"/>
              </a:rPr>
              <a:t>) to the floor. </a:t>
            </a:r>
            <a:r>
              <a:rPr lang="en-US" altLang="zh-CN" dirty="0" err="1">
                <a:latin typeface="Times New Roman" panose="02020603050405020304" pitchFamily="18" charset="0"/>
                <a:cs typeface="Times New Roman" panose="02020603050405020304" pitchFamily="18" charset="0"/>
              </a:rPr>
              <a:t>Honesly</a:t>
            </a:r>
            <a:r>
              <a:rPr lang="en-US" altLang="zh-CN" dirty="0">
                <a:latin typeface="Times New Roman" panose="02020603050405020304" pitchFamily="18" charset="0"/>
                <a:cs typeface="Times New Roman" panose="02020603050405020304" pitchFamily="18" charset="0"/>
              </a:rPr>
              <a:t>? H-O-N-E-S-L-Y!</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Karie</a:t>
            </a:r>
            <a:r>
              <a:rPr lang="en-US" altLang="zh-CN" dirty="0">
                <a:latin typeface="Times New Roman" panose="02020603050405020304" pitchFamily="18" charset="0"/>
                <a:cs typeface="Times New Roman" panose="02020603050405020304" pitchFamily="18" charset="0"/>
              </a:rPr>
              <a:t>, what's the matter?” asked Mom. “I don't feel so good, “ </a:t>
            </a:r>
            <a:r>
              <a:rPr lang="en-US" altLang="zh-CN" dirty="0" err="1">
                <a:latin typeface="Times New Roman" panose="02020603050405020304" pitchFamily="18" charset="0"/>
                <a:cs typeface="Times New Roman" panose="02020603050405020304" pitchFamily="18" charset="0"/>
              </a:rPr>
              <a:t>Karie</a:t>
            </a:r>
            <a:r>
              <a:rPr lang="en-US" altLang="zh-CN" dirty="0">
                <a:latin typeface="Times New Roman" panose="02020603050405020304" pitchFamily="18" charset="0"/>
                <a:cs typeface="Times New Roman" panose="02020603050405020304" pitchFamily="18" charset="0"/>
              </a:rPr>
              <a:t> said, putting Casper down and squeezing the test paper into her backpack.</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“Probably too much excitement." Mom rubbed her back. "How about some tea?"</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Karie</a:t>
            </a:r>
            <a:r>
              <a:rPr lang="en-US" altLang="zh-CN" dirty="0">
                <a:latin typeface="Times New Roman" panose="02020603050405020304" pitchFamily="18" charset="0"/>
                <a:cs typeface="Times New Roman" panose="02020603050405020304" pitchFamily="18" charset="0"/>
              </a:rPr>
              <a:t> swallowed. " How do you know? A t is exactly what I needed."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Karie</a:t>
            </a:r>
            <a:r>
              <a:rPr lang="en-US" altLang="zh-CN" dirty="0">
                <a:latin typeface="Times New Roman" panose="02020603050405020304" pitchFamily="18" charset="0"/>
                <a:cs typeface="Times New Roman" panose="02020603050405020304" pitchFamily="18" charset="0"/>
              </a:rPr>
              <a:t> dragged herself to her bed after some tea. How could she tell the whole class she didn’t deserve the prize? That Ms. Smith did the handstand for nothing?</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rgbClr val="002060"/>
                </a:solidFill>
                <a:latin typeface="Times New Roman" panose="02020603050405020304" pitchFamily="18" charset="0"/>
                <a:cs typeface="Times New Roman" panose="02020603050405020304" pitchFamily="18" charset="0"/>
              </a:rPr>
              <a:t>Paragraph </a:t>
            </a:r>
            <a:r>
              <a:rPr lang="en-US" altLang="zh-CN" dirty="0">
                <a:solidFill>
                  <a:srgbClr val="002060"/>
                </a:solidFill>
                <a:latin typeface="Times New Roman" panose="02020603050405020304" pitchFamily="18" charset="0"/>
                <a:cs typeface="Times New Roman" panose="02020603050405020304" pitchFamily="18" charset="0"/>
              </a:rPr>
              <a:t>1</a:t>
            </a:r>
            <a:r>
              <a:rPr lang="en-US" altLang="zh-CN" dirty="0" smtClean="0">
                <a:solidFill>
                  <a:srgbClr val="002060"/>
                </a:solidFill>
                <a:latin typeface="Times New Roman" panose="02020603050405020304" pitchFamily="18" charset="0"/>
                <a:cs typeface="Times New Roman" panose="02020603050405020304" pitchFamily="18" charset="0"/>
              </a:rPr>
              <a:t>:   </a:t>
            </a:r>
            <a:r>
              <a:rPr lang="en-US" altLang="zh-CN" i="1" dirty="0" smtClean="0">
                <a:solidFill>
                  <a:srgbClr val="002060"/>
                </a:solidFill>
                <a:latin typeface="Times New Roman" panose="02020603050405020304" pitchFamily="18" charset="0"/>
                <a:cs typeface="Times New Roman" panose="02020603050405020304" pitchFamily="18" charset="0"/>
              </a:rPr>
              <a:t> </a:t>
            </a:r>
            <a:r>
              <a:rPr lang="en-US" altLang="zh-CN" i="1" dirty="0">
                <a:solidFill>
                  <a:srgbClr val="002060"/>
                </a:solidFill>
                <a:latin typeface="Times New Roman" panose="02020603050405020304" pitchFamily="18" charset="0"/>
                <a:cs typeface="Times New Roman" panose="02020603050405020304" pitchFamily="18" charset="0"/>
              </a:rPr>
              <a:t>Soon </a:t>
            </a:r>
            <a:r>
              <a:rPr lang="en-US" altLang="zh-CN" i="1" dirty="0" err="1">
                <a:solidFill>
                  <a:srgbClr val="002060"/>
                </a:solidFill>
                <a:latin typeface="Times New Roman" panose="02020603050405020304" pitchFamily="18" charset="0"/>
                <a:cs typeface="Times New Roman" panose="02020603050405020304" pitchFamily="18" charset="0"/>
              </a:rPr>
              <a:t>Karie</a:t>
            </a:r>
            <a:r>
              <a:rPr lang="en-US" altLang="zh-CN" i="1" dirty="0">
                <a:solidFill>
                  <a:srgbClr val="002060"/>
                </a:solidFill>
                <a:latin typeface="Times New Roman" panose="02020603050405020304" pitchFamily="18" charset="0"/>
                <a:cs typeface="Times New Roman" panose="02020603050405020304" pitchFamily="18" charset="0"/>
              </a:rPr>
              <a:t> heard her dad come in with the smell of pizza floating in the air.</a:t>
            </a:r>
            <a:r>
              <a:rPr lang="en-US" altLang="zh-CN" dirty="0">
                <a:solidFill>
                  <a:srgbClr val="002060"/>
                </a:solidFill>
                <a:latin typeface="Times New Roman" panose="02020603050405020304" pitchFamily="18" charset="0"/>
                <a:cs typeface="Times New Roman" panose="02020603050405020304" pitchFamily="18" charset="0"/>
              </a:rPr>
              <a:t>___</a:t>
            </a:r>
            <a:r>
              <a:rPr lang="en-US" altLang="zh-CN" u="sng" dirty="0">
                <a:solidFill>
                  <a:srgbClr val="002060"/>
                </a:solidFill>
                <a:latin typeface="Times New Roman" panose="02020603050405020304" pitchFamily="18" charset="0"/>
                <a:cs typeface="Times New Roman" panose="02020603050405020304" pitchFamily="18" charset="0"/>
              </a:rPr>
              <a:t>                                 </a:t>
            </a:r>
            <a:r>
              <a:rPr lang="en-US" altLang="zh-CN" dirty="0">
                <a:solidFill>
                  <a:srgbClr val="002060"/>
                </a:solidFill>
                <a:latin typeface="Times New Roman" panose="02020603050405020304" pitchFamily="18" charset="0"/>
                <a:cs typeface="Times New Roman" panose="02020603050405020304" pitchFamily="18" charset="0"/>
              </a:rPr>
              <a:t>_____</a:t>
            </a:r>
            <a:endParaRPr lang="en-US" altLang="zh-CN" dirty="0">
              <a:solidFill>
                <a:srgbClr val="002060"/>
              </a:solidFill>
              <a:latin typeface="Times New Roman" panose="02020603050405020304" pitchFamily="18" charset="0"/>
              <a:cs typeface="Times New Roman" panose="02020603050405020304" pitchFamily="18" charset="0"/>
            </a:endParaRPr>
          </a:p>
          <a:p>
            <a:r>
              <a:rPr lang="en-US" altLang="zh-CN" dirty="0">
                <a:solidFill>
                  <a:srgbClr val="002060"/>
                </a:solidFill>
                <a:latin typeface="Times New Roman" panose="02020603050405020304" pitchFamily="18" charset="0"/>
                <a:cs typeface="Times New Roman" panose="02020603050405020304" pitchFamily="18" charset="0"/>
              </a:rPr>
              <a:t> </a:t>
            </a:r>
            <a:r>
              <a:rPr lang="en-US" altLang="zh-CN" dirty="0" smtClean="0">
                <a:solidFill>
                  <a:srgbClr val="002060"/>
                </a:solidFill>
                <a:latin typeface="Times New Roman" panose="02020603050405020304" pitchFamily="18" charset="0"/>
                <a:cs typeface="Times New Roman" panose="02020603050405020304" pitchFamily="18" charset="0"/>
              </a:rPr>
              <a:t> Paragraph </a:t>
            </a:r>
            <a:r>
              <a:rPr lang="en-US" altLang="zh-CN" dirty="0">
                <a:solidFill>
                  <a:srgbClr val="002060"/>
                </a:solidFill>
                <a:latin typeface="Times New Roman" panose="02020603050405020304" pitchFamily="18" charset="0"/>
                <a:cs typeface="Times New Roman" panose="02020603050405020304" pitchFamily="18" charset="0"/>
              </a:rPr>
              <a:t>2</a:t>
            </a:r>
            <a:r>
              <a:rPr lang="en-US" altLang="zh-CN" dirty="0" smtClean="0">
                <a:solidFill>
                  <a:srgbClr val="002060"/>
                </a:solidFill>
                <a:latin typeface="Times New Roman" panose="02020603050405020304" pitchFamily="18" charset="0"/>
                <a:cs typeface="Times New Roman" panose="02020603050405020304" pitchFamily="18" charset="0"/>
              </a:rPr>
              <a:t>:   </a:t>
            </a:r>
            <a:r>
              <a:rPr lang="en-US" altLang="zh-CN" i="1" dirty="0" smtClean="0">
                <a:solidFill>
                  <a:srgbClr val="002060"/>
                </a:solidFill>
                <a:latin typeface="Times New Roman" panose="02020603050405020304" pitchFamily="18" charset="0"/>
                <a:cs typeface="Times New Roman" panose="02020603050405020304" pitchFamily="18" charset="0"/>
              </a:rPr>
              <a:t> </a:t>
            </a:r>
            <a:r>
              <a:rPr lang="en-US" altLang="zh-CN" i="1" dirty="0">
                <a:solidFill>
                  <a:srgbClr val="002060"/>
                </a:solidFill>
                <a:latin typeface="Times New Roman" panose="02020603050405020304" pitchFamily="18" charset="0"/>
                <a:cs typeface="Times New Roman" panose="02020603050405020304" pitchFamily="18" charset="0"/>
              </a:rPr>
              <a:t>Ms. Smith was unlocking the classroom door when </a:t>
            </a:r>
            <a:r>
              <a:rPr lang="en-US" altLang="zh-CN" i="1" dirty="0" err="1">
                <a:solidFill>
                  <a:srgbClr val="002060"/>
                </a:solidFill>
                <a:latin typeface="Times New Roman" panose="02020603050405020304" pitchFamily="18" charset="0"/>
                <a:cs typeface="Times New Roman" panose="02020603050405020304" pitchFamily="18" charset="0"/>
              </a:rPr>
              <a:t>Karie</a:t>
            </a:r>
            <a:r>
              <a:rPr lang="en-US" altLang="zh-CN" i="1" dirty="0">
                <a:solidFill>
                  <a:srgbClr val="002060"/>
                </a:solidFill>
                <a:latin typeface="Times New Roman" panose="02020603050405020304" pitchFamily="18" charset="0"/>
                <a:cs typeface="Times New Roman" panose="02020603050405020304" pitchFamily="18" charset="0"/>
              </a:rPr>
              <a:t> got to school the next morning.</a:t>
            </a:r>
            <a:r>
              <a:rPr lang="en-US" altLang="zh-CN" u="sng" dirty="0">
                <a:solidFill>
                  <a:srgbClr val="002060"/>
                </a:solidFill>
                <a:latin typeface="Times New Roman" panose="02020603050405020304" pitchFamily="18" charset="0"/>
                <a:cs typeface="Times New Roman" panose="02020603050405020304" pitchFamily="18" charset="0"/>
              </a:rPr>
              <a:t>                              .</a:t>
            </a:r>
            <a:endParaRPr lang="en-US" altLang="zh-CN" u="sng"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 calcmode="lin" valueType="num">
                                      <p:cBhvr additive="base">
                                        <p:cTn id="7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13" end="13"/>
                                            </p:txEl>
                                          </p:spTgt>
                                        </p:tgtEl>
                                        <p:attrNameLst>
                                          <p:attrName>style.visibility</p:attrName>
                                        </p:attrNameLst>
                                      </p:cBhvr>
                                      <p:to>
                                        <p:strVal val="visible"/>
                                      </p:to>
                                    </p:set>
                                    <p:anim calcmode="lin" valueType="num">
                                      <p:cBhvr additive="base">
                                        <p:cTn id="8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2218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9" name="Shape 2629"/>
          <p:cNvSpPr/>
          <p:nvPr/>
        </p:nvSpPr>
        <p:spPr>
          <a:xfrm>
            <a:off x="5982721" y="3818165"/>
            <a:ext cx="27947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Subtitle 2"/>
          <p:cNvSpPr txBox="1"/>
          <p:nvPr/>
        </p:nvSpPr>
        <p:spPr>
          <a:xfrm>
            <a:off x="5192785" y="923341"/>
            <a:ext cx="6853805" cy="52619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3300"/>
              </a:lnSpc>
            </a:pPr>
            <a:r>
              <a:rPr lang="en-US" dirty="0" smtClean="0">
                <a:solidFill>
                  <a:schemeClr val="tx1"/>
                </a:solidFill>
                <a:latin typeface="Source Sans Pro" panose="020B0503030403020204" charset="0"/>
                <a:ea typeface="Source Sans Pro" panose="020B0503030403020204" charset="0"/>
                <a:cs typeface="Source Sans Pro" panose="020B0503030403020204" charset="0"/>
              </a:rPr>
              <a:t>    In a spelling test, </a:t>
            </a:r>
            <a:r>
              <a:rPr lang="en-US" dirty="0" err="1" smtClean="0">
                <a:solidFill>
                  <a:schemeClr val="tx1"/>
                </a:solidFill>
                <a:latin typeface="Source Sans Pro" panose="020B0503030403020204" charset="0"/>
                <a:ea typeface="Source Sans Pro" panose="020B0503030403020204" charset="0"/>
                <a:cs typeface="Source Sans Pro" panose="020B0503030403020204" charset="0"/>
              </a:rPr>
              <a:t>Kaire</a:t>
            </a:r>
            <a:r>
              <a:rPr lang="en-US" dirty="0" smtClean="0">
                <a:solidFill>
                  <a:schemeClr val="tx1"/>
                </a:solidFill>
                <a:latin typeface="Source Sans Pro" panose="020B0503030403020204" charset="0"/>
                <a:ea typeface="Source Sans Pro" panose="020B0503030403020204" charset="0"/>
                <a:cs typeface="Source Sans Pro" panose="020B0503030403020204" charset="0"/>
              </a:rPr>
              <a:t> handled it carefully, double-checking the words she spelled and making corrections. Nervous</a:t>
            </a:r>
            <a:r>
              <a:rPr lang="en-US" altLang="zh-CN" dirty="0" smtClean="0">
                <a:solidFill>
                  <a:schemeClr val="tx1"/>
                </a:solidFill>
                <a:latin typeface="Source Sans Pro" panose="020B0503030403020204" charset="0"/>
                <a:ea typeface="Source Sans Pro" panose="020B0503030403020204" charset="0"/>
                <a:cs typeface="Source Sans Pro" panose="020B0503030403020204" charset="0"/>
              </a:rPr>
              <a:t>ly</a:t>
            </a:r>
            <a:r>
              <a:rPr lang="en-US" dirty="0" smtClean="0">
                <a:solidFill>
                  <a:schemeClr val="tx1"/>
                </a:solidFill>
                <a:latin typeface="Source Sans Pro" panose="020B0503030403020204" charset="0"/>
                <a:ea typeface="Source Sans Pro" panose="020B0503030403020204" charset="0"/>
                <a:cs typeface="Source Sans Pro" panose="020B0503030403020204" charset="0"/>
              </a:rPr>
              <a:t> but expectantly, she heard Mr. Smith’s announcement that she had got a perfect score and was rewarded with a dictionary and Ms. Smith’s handstand in the presence of the whole class.</a:t>
            </a:r>
            <a:endParaRPr lang="en-US" dirty="0" smtClean="0">
              <a:solidFill>
                <a:schemeClr val="tx1"/>
              </a:solidFill>
              <a:latin typeface="Source Sans Pro" panose="020B0503030403020204" charset="0"/>
              <a:ea typeface="Source Sans Pro" panose="020B0503030403020204" charset="0"/>
              <a:cs typeface="Source Sans Pro" panose="020B0503030403020204" charset="0"/>
            </a:endParaRPr>
          </a:p>
          <a:p>
            <a:pPr algn="l">
              <a:lnSpc>
                <a:spcPts val="3300"/>
              </a:lnSpc>
            </a:pPr>
            <a:r>
              <a:rPr lang="en-US" dirty="0">
                <a:solidFill>
                  <a:schemeClr val="tx1"/>
                </a:solidFill>
                <a:latin typeface="Source Sans Pro" panose="020B0503030403020204" charset="0"/>
                <a:ea typeface="Source Sans Pro" panose="020B0503030403020204" charset="0"/>
                <a:cs typeface="Source Sans Pro" panose="020B0503030403020204" charset="0"/>
              </a:rPr>
              <a:t> </a:t>
            </a:r>
            <a:r>
              <a:rPr lang="en-US" dirty="0" smtClean="0">
                <a:solidFill>
                  <a:schemeClr val="tx1"/>
                </a:solidFill>
                <a:latin typeface="Source Sans Pro" panose="020B0503030403020204" charset="0"/>
                <a:ea typeface="Source Sans Pro" panose="020B0503030403020204" charset="0"/>
                <a:cs typeface="Source Sans Pro" panose="020B0503030403020204" charset="0"/>
              </a:rPr>
              <a:t>     Back home, while excitedly chatting with her mother, she suddenly realized that she had a mistake: She misspelled the word </a:t>
            </a:r>
            <a:r>
              <a:rPr lang="en-US" i="1" dirty="0" smtClean="0">
                <a:solidFill>
                  <a:schemeClr val="tx1"/>
                </a:solidFill>
                <a:latin typeface="Source Sans Pro" panose="020B0503030403020204" charset="0"/>
                <a:ea typeface="Source Sans Pro" panose="020B0503030403020204" charset="0"/>
                <a:cs typeface="Source Sans Pro" panose="020B0503030403020204" charset="0"/>
              </a:rPr>
              <a:t>honestly</a:t>
            </a:r>
            <a:r>
              <a:rPr lang="en-US" dirty="0" smtClean="0">
                <a:solidFill>
                  <a:schemeClr val="tx1"/>
                </a:solidFill>
                <a:latin typeface="Source Sans Pro" panose="020B0503030403020204" charset="0"/>
                <a:ea typeface="Source Sans Pro" panose="020B0503030403020204" charset="0"/>
                <a:cs typeface="Source Sans Pro" panose="020B0503030403020204" charset="0"/>
              </a:rPr>
              <a:t>. She struggled inside, wondering whether to tell the truth to the teacher or not the next day……</a:t>
            </a:r>
            <a:endParaRPr lang="en-US" dirty="0">
              <a:solidFill>
                <a:schemeClr val="tx1"/>
              </a:solidFill>
              <a:latin typeface="Source Sans Pro" panose="020B0503030403020204" charset="0"/>
              <a:ea typeface="Source Sans Pro" panose="020B0503030403020204" charset="0"/>
              <a:cs typeface="Source Sans Pro" panose="020B0503030403020204" charset="0"/>
            </a:endParaRPr>
          </a:p>
        </p:txBody>
      </p:sp>
      <p:sp>
        <p:nvSpPr>
          <p:cNvPr id="42" name="TextBox 41"/>
          <p:cNvSpPr txBox="1"/>
          <p:nvPr/>
        </p:nvSpPr>
        <p:spPr>
          <a:xfrm>
            <a:off x="5114925" y="308928"/>
            <a:ext cx="5979160" cy="408305"/>
          </a:xfrm>
          <a:prstGeom prst="rect">
            <a:avLst/>
          </a:prstGeom>
          <a:noFill/>
        </p:spPr>
        <p:txBody>
          <a:bodyPr wrap="square" lIns="45720" tIns="22860" rIns="45720" bIns="22860" rtlCol="0" anchor="ctr" anchorCtr="0">
            <a:spAutoFit/>
          </a:bodyPr>
          <a:lstStyle/>
          <a:p>
            <a:pPr>
              <a:lnSpc>
                <a:spcPts val="2830"/>
              </a:lnSpc>
            </a:pPr>
            <a:r>
              <a:rPr lang="en-US" sz="3200" b="1" spc="100" dirty="0" smtClean="0">
                <a:solidFill>
                  <a:schemeClr val="tx2"/>
                </a:solidFill>
                <a:latin typeface="Montserrat" charset="0"/>
                <a:ea typeface="Montserrat" charset="0"/>
                <a:cs typeface="Montserrat" charset="0"/>
              </a:rPr>
              <a:t>Understand the story</a:t>
            </a:r>
            <a:endParaRPr lang="en-US" sz="3200" b="1" spc="100" dirty="0">
              <a:solidFill>
                <a:schemeClr val="tx2"/>
              </a:solidFill>
              <a:latin typeface="Montserrat" charset="0"/>
              <a:ea typeface="Montserrat" charset="0"/>
              <a:cs typeface="Montserrat" charset="0"/>
            </a:endParaRPr>
          </a:p>
        </p:txBody>
      </p:sp>
      <p:pic>
        <p:nvPicPr>
          <p:cNvPr id="3" name="Picture Placeholder 2"/>
          <p:cNvPicPr>
            <a:picLocks noGrp="1" noChangeAspect="1"/>
          </p:cNvPicPr>
          <p:nvPr>
            <p:ph type="pic" sz="quarter" idx="26"/>
          </p:nvPr>
        </p:nvPicPr>
        <p:blipFill>
          <a:blip r:embed="rId1"/>
          <a:srcRect l="36342" r="36342"/>
          <a:stretch>
            <a:fillRect/>
          </a:stretch>
        </p:blip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351" y="150952"/>
            <a:ext cx="9278224" cy="6553200"/>
          </a:xfrm>
          <a:prstGeom prst="rect">
            <a:avLst/>
          </a:prstGeom>
          <a:noFill/>
        </p:spPr>
        <p:txBody>
          <a:bodyPr wrap="square" lIns="121917" tIns="60958" rIns="121917" bIns="60958">
            <a:spAutoFit/>
          </a:bodyPr>
          <a:lstStyle/>
          <a:p>
            <a:pPr algn="just"/>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rPr>
              <a:t>①</a:t>
            </a:r>
            <a:r>
              <a:rPr lang="en-US" altLang="zh-CN" sz="2200" u="sng" dirty="0" smtClean="0">
                <a:latin typeface="Times New Roman" panose="02020603050405020304" pitchFamily="18" charset="0"/>
                <a:cs typeface="Times New Roman" panose="02020603050405020304" pitchFamily="18" charset="0"/>
              </a:rPr>
              <a:t>Karie</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double-checked the words on her </a:t>
            </a:r>
            <a:r>
              <a:rPr lang="en-US" altLang="zh-CN" sz="2200" u="sng" dirty="0">
                <a:latin typeface="Times New Roman" panose="02020603050405020304" pitchFamily="18" charset="0"/>
                <a:cs typeface="Times New Roman" panose="02020603050405020304" pitchFamily="18" charset="0"/>
              </a:rPr>
              <a:t>spelling </a:t>
            </a:r>
            <a:r>
              <a:rPr lang="en-US" altLang="zh-CN" sz="2200" u="sng" dirty="0" smtClean="0">
                <a:latin typeface="Times New Roman" panose="02020603050405020304" pitchFamily="18" charset="0"/>
                <a:cs typeface="Times New Roman" panose="02020603050405020304" pitchFamily="18" charset="0"/>
              </a:rPr>
              <a:t>test</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If she got 100 percent </a:t>
            </a:r>
            <a:r>
              <a:rPr lang="en-US" altLang="zh-CN" sz="2200" dirty="0" smtClean="0">
                <a:latin typeface="Times New Roman" panose="02020603050405020304" pitchFamily="18" charset="0"/>
                <a:cs typeface="Times New Roman" panose="02020603050405020304" pitchFamily="18" charset="0"/>
              </a:rPr>
              <a:t>today,  she’d </a:t>
            </a:r>
            <a:r>
              <a:rPr lang="en-US" altLang="zh-CN" sz="2200" dirty="0">
                <a:latin typeface="Times New Roman" panose="02020603050405020304" pitchFamily="18" charset="0"/>
                <a:cs typeface="Times New Roman" panose="02020603050405020304" pitchFamily="18" charset="0"/>
              </a:rPr>
              <a:t>win </a:t>
            </a:r>
            <a:r>
              <a:rPr lang="en-US" altLang="zh-CN" sz="2200" dirty="0" smtClean="0">
                <a:latin typeface="Times New Roman" panose="02020603050405020304" pitchFamily="18" charset="0"/>
                <a:cs typeface="Times New Roman" panose="02020603050405020304" pitchFamily="18" charset="0"/>
              </a:rPr>
              <a:t>her class's </a:t>
            </a:r>
            <a:r>
              <a:rPr lang="en-US" altLang="zh-CN" sz="2200" dirty="0">
                <a:latin typeface="Times New Roman" panose="02020603050405020304" pitchFamily="18" charset="0"/>
                <a:cs typeface="Times New Roman" panose="02020603050405020304" pitchFamily="18" charset="0"/>
              </a:rPr>
              <a:t>First-quarter </a:t>
            </a:r>
            <a:r>
              <a:rPr lang="en-US" altLang="zh-CN" sz="2200" dirty="0" smtClean="0">
                <a:latin typeface="Times New Roman" panose="02020603050405020304" pitchFamily="18" charset="0"/>
                <a:cs typeface="Times New Roman" panose="02020603050405020304" pitchFamily="18" charset="0"/>
              </a:rPr>
              <a:t>Spelling </a:t>
            </a:r>
            <a:r>
              <a:rPr lang="en-US" altLang="zh-CN" sz="2200" dirty="0">
                <a:latin typeface="Times New Roman" panose="02020603050405020304" pitchFamily="18" charset="0"/>
                <a:cs typeface="Times New Roman" panose="02020603050405020304" pitchFamily="18" charset="0"/>
              </a:rPr>
              <a:t>Challenge and a brand new dictionary. Plus, </a:t>
            </a:r>
            <a:r>
              <a:rPr lang="en-US" altLang="zh-CN" sz="2200" u="sng" dirty="0" smtClean="0">
                <a:latin typeface="Times New Roman" panose="02020603050405020304" pitchFamily="18" charset="0"/>
                <a:cs typeface="Times New Roman" panose="02020603050405020304" pitchFamily="18" charset="0"/>
              </a:rPr>
              <a:t>Ms. </a:t>
            </a:r>
            <a:r>
              <a:rPr lang="en-US" altLang="zh-CN" sz="2200" u="sng" dirty="0">
                <a:latin typeface="Times New Roman" panose="02020603050405020304" pitchFamily="18" charset="0"/>
                <a:cs typeface="Times New Roman" panose="02020603050405020304" pitchFamily="18" charset="0"/>
              </a:rPr>
              <a:t>Smith </a:t>
            </a:r>
            <a:r>
              <a:rPr lang="en-US" altLang="zh-CN" sz="2200" dirty="0">
                <a:latin typeface="Times New Roman" panose="02020603050405020304" pitchFamily="18" charset="0"/>
                <a:cs typeface="Times New Roman" panose="02020603050405020304" pitchFamily="18" charset="0"/>
              </a:rPr>
              <a:t>had promised to do </a:t>
            </a:r>
            <a:r>
              <a:rPr lang="en-US" altLang="zh-CN" sz="2200" dirty="0" smtClean="0">
                <a:latin typeface="Times New Roman" panose="02020603050405020304" pitchFamily="18" charset="0"/>
                <a:cs typeface="Times New Roman" panose="02020603050405020304" pitchFamily="18" charset="0"/>
              </a:rPr>
              <a:t>a </a:t>
            </a:r>
            <a:r>
              <a:rPr lang="en-US" altLang="zh-CN" sz="2200" dirty="0">
                <a:latin typeface="Times New Roman" panose="02020603050405020304" pitchFamily="18" charset="0"/>
                <a:cs typeface="Times New Roman" panose="02020603050405020304" pitchFamily="18" charset="0"/>
              </a:rPr>
              <a:t>handstand(</a:t>
            </a:r>
            <a:r>
              <a:rPr lang="zh-CN" altLang="en-US" sz="2200" dirty="0">
                <a:latin typeface="Times New Roman" panose="02020603050405020304" pitchFamily="18" charset="0"/>
                <a:cs typeface="Times New Roman" panose="02020603050405020304" pitchFamily="18" charset="0"/>
              </a:rPr>
              <a:t>倒立</a:t>
            </a:r>
            <a:r>
              <a:rPr lang="en-US" altLang="zh-CN" sz="2200" dirty="0">
                <a:latin typeface="Times New Roman" panose="02020603050405020304" pitchFamily="18" charset="0"/>
                <a:cs typeface="Times New Roman" panose="02020603050405020304" pitchFamily="18" charset="0"/>
              </a:rPr>
              <a:t>) if anyone got a perfect </a:t>
            </a:r>
            <a:r>
              <a:rPr lang="en-US" altLang="zh-CN" sz="2200" dirty="0" smtClean="0">
                <a:latin typeface="Times New Roman" panose="02020603050405020304" pitchFamily="18" charset="0"/>
                <a:cs typeface="Times New Roman" panose="02020603050405020304" pitchFamily="18" charset="0"/>
              </a:rPr>
              <a:t>score.</a:t>
            </a:r>
            <a:endParaRPr lang="en-US" altLang="zh-CN" sz="2200" dirty="0">
              <a:latin typeface="Times New Roman" panose="02020603050405020304" pitchFamily="18" charset="0"/>
              <a:cs typeface="Times New Roman" panose="02020603050405020304" pitchFamily="18" charset="0"/>
            </a:endParaRPr>
          </a:p>
          <a:p>
            <a:pPr algn="just"/>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②</a:t>
            </a:r>
            <a:r>
              <a:rPr lang="en-US" altLang="zh-CN" sz="2200" dirty="0" smtClean="0">
                <a:latin typeface="Times New Roman" panose="02020603050405020304" pitchFamily="18" charset="0"/>
                <a:cs typeface="Times New Roman" panose="02020603050405020304" pitchFamily="18" charset="0"/>
              </a:rPr>
              <a:t>Two more words to go. </a:t>
            </a:r>
            <a:r>
              <a:rPr lang="en-US" altLang="zh-CN" sz="2200" i="1" dirty="0" smtClean="0">
                <a:latin typeface="Times New Roman" panose="02020603050405020304" pitchFamily="18" charset="0"/>
                <a:cs typeface="Times New Roman" panose="02020603050405020304" pitchFamily="18" charset="0"/>
              </a:rPr>
              <a:t>Q-u-</a:t>
            </a:r>
            <a:r>
              <a:rPr lang="en-US" altLang="zh-CN" sz="2200" i="1" dirty="0" err="1" smtClean="0">
                <a:latin typeface="Times New Roman" panose="02020603050405020304" pitchFamily="18" charset="0"/>
                <a:cs typeface="Times New Roman" panose="02020603050405020304" pitchFamily="18" charset="0"/>
              </a:rPr>
              <a:t>i</a:t>
            </a:r>
            <a:r>
              <a:rPr lang="en-US" altLang="zh-CN" sz="2200" i="1" dirty="0" smtClean="0">
                <a:latin typeface="Times New Roman" panose="02020603050405020304" pitchFamily="18" charset="0"/>
                <a:cs typeface="Times New Roman" panose="02020603050405020304" pitchFamily="18" charset="0"/>
              </a:rPr>
              <a:t>-c-k-l-y. H-o-n-e-s-t-y</a:t>
            </a:r>
            <a:r>
              <a:rPr lang="en-US" altLang="zh-CN" sz="2200" dirty="0" smtClean="0">
                <a:latin typeface="Times New Roman" panose="02020603050405020304" pitchFamily="18" charset="0"/>
                <a:cs typeface="Times New Roman" panose="02020603050405020304" pitchFamily="18" charset="0"/>
              </a:rPr>
              <a:t>. Wait! She’d spelled </a:t>
            </a:r>
            <a:r>
              <a:rPr lang="en-US" altLang="zh-CN" sz="2200" i="1" dirty="0" smtClean="0">
                <a:latin typeface="Times New Roman" panose="02020603050405020304" pitchFamily="18" charset="0"/>
                <a:cs typeface="Times New Roman" panose="02020603050405020304" pitchFamily="18" charset="0"/>
              </a:rPr>
              <a:t>honesty</a:t>
            </a:r>
            <a:r>
              <a:rPr lang="en-US" altLang="zh-CN" sz="2200" dirty="0" smtClean="0">
                <a:latin typeface="Times New Roman" panose="02020603050405020304" pitchFamily="18" charset="0"/>
                <a:cs typeface="Times New Roman" panose="02020603050405020304" pitchFamily="18" charset="0"/>
              </a:rPr>
              <a:t>, not </a:t>
            </a:r>
            <a:r>
              <a:rPr lang="en-US" altLang="zh-CN" sz="2200" i="1" dirty="0" smtClean="0">
                <a:latin typeface="Times New Roman" panose="02020603050405020304" pitchFamily="18" charset="0"/>
                <a:cs typeface="Times New Roman" panose="02020603050405020304" pitchFamily="18" charset="0"/>
              </a:rPr>
              <a:t>honestly</a:t>
            </a:r>
            <a:r>
              <a:rPr lang="en-US" altLang="zh-CN" sz="2200" dirty="0" smtClean="0">
                <a:latin typeface="Times New Roman" panose="02020603050405020304" pitchFamily="18" charset="0"/>
                <a:cs typeface="Times New Roman" panose="02020603050405020304" pitchFamily="18" charset="0"/>
              </a:rPr>
              <a:t>! She erased </a:t>
            </a:r>
            <a:r>
              <a:rPr lang="en-US" altLang="zh-CN" sz="2200" dirty="0">
                <a:latin typeface="Times New Roman" panose="02020603050405020304" pitchFamily="18" charset="0"/>
                <a:cs typeface="Times New Roman" panose="02020603050405020304" pitchFamily="18" charset="0"/>
              </a:rPr>
              <a:t>the </a:t>
            </a:r>
            <a:r>
              <a:rPr lang="en-US" altLang="zh-CN" sz="2200" i="1" dirty="0" smtClean="0">
                <a:latin typeface="Times New Roman" panose="02020603050405020304" pitchFamily="18" charset="0"/>
                <a:cs typeface="Times New Roman" panose="02020603050405020304" pitchFamily="18" charset="0"/>
              </a:rPr>
              <a:t>t-y</a:t>
            </a:r>
            <a:r>
              <a:rPr lang="en-US" altLang="zh-CN" sz="2200" dirty="0" smtClean="0">
                <a:latin typeface="Times New Roman" panose="02020603050405020304" pitchFamily="18" charset="0"/>
                <a:cs typeface="Times New Roman" panose="02020603050405020304" pitchFamily="18" charset="0"/>
              </a:rPr>
              <a:t> and </a:t>
            </a:r>
            <a:r>
              <a:rPr lang="en-US" altLang="zh-CN" sz="2200" dirty="0">
                <a:latin typeface="Times New Roman" panose="02020603050405020304" pitchFamily="18" charset="0"/>
                <a:cs typeface="Times New Roman" panose="02020603050405020304" pitchFamily="18" charset="0"/>
              </a:rPr>
              <a:t>wrote </a:t>
            </a:r>
            <a:r>
              <a:rPr lang="en-US" altLang="zh-CN" sz="2200" i="1" dirty="0" smtClean="0">
                <a:latin typeface="Times New Roman" panose="02020603050405020304" pitchFamily="18" charset="0"/>
                <a:cs typeface="Times New Roman" panose="02020603050405020304" pitchFamily="18" charset="0"/>
              </a:rPr>
              <a:t>l-y</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before handing in her </a:t>
            </a:r>
            <a:r>
              <a:rPr lang="en-US" altLang="zh-CN" sz="2200" dirty="0" smtClean="0">
                <a:latin typeface="Times New Roman" panose="02020603050405020304" pitchFamily="18" charset="0"/>
                <a:cs typeface="Times New Roman" panose="02020603050405020304" pitchFamily="18" charset="0"/>
              </a:rPr>
              <a:t>paper.</a:t>
            </a:r>
            <a:endParaRPr lang="en-US" altLang="zh-CN" sz="2200" dirty="0">
              <a:latin typeface="Times New Roman" panose="02020603050405020304" pitchFamily="18" charset="0"/>
              <a:cs typeface="Times New Roman" panose="02020603050405020304" pitchFamily="18" charset="0"/>
            </a:endParaRPr>
          </a:p>
          <a:p>
            <a:pPr algn="just"/>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③</a:t>
            </a:r>
            <a:r>
              <a:rPr lang="en-US" altLang="zh-CN" sz="2200" dirty="0" smtClean="0">
                <a:latin typeface="Times New Roman" panose="02020603050405020304" pitchFamily="18" charset="0"/>
                <a:cs typeface="Times New Roman" panose="02020603050405020304" pitchFamily="18" charset="0"/>
              </a:rPr>
              <a:t>“I‘ll correct </a:t>
            </a:r>
            <a:r>
              <a:rPr lang="en-US" altLang="zh-CN" sz="2200" dirty="0">
                <a:latin typeface="Times New Roman" panose="02020603050405020304" pitchFamily="18" charset="0"/>
                <a:cs typeface="Times New Roman" panose="02020603050405020304" pitchFamily="18" charset="0"/>
              </a:rPr>
              <a:t>these while you're at the </a:t>
            </a:r>
            <a:r>
              <a:rPr lang="en-US" altLang="zh-CN" sz="2200" dirty="0" smtClean="0">
                <a:latin typeface="Times New Roman" panose="02020603050405020304" pitchFamily="18" charset="0"/>
                <a:cs typeface="Times New Roman" panose="02020603050405020304" pitchFamily="18" charset="0"/>
              </a:rPr>
              <a:t>break, </a:t>
            </a:r>
            <a:r>
              <a:rPr lang="en-US" altLang="zh-CN" sz="2200" dirty="0">
                <a:latin typeface="Times New Roman" panose="02020603050405020304" pitchFamily="18" charset="0"/>
                <a:cs typeface="Times New Roman" panose="02020603050405020304" pitchFamily="18" charset="0"/>
              </a:rPr>
              <a:t>" Ms. Smith </a:t>
            </a:r>
            <a:r>
              <a:rPr lang="en-US" altLang="zh-CN" sz="2200" dirty="0" smtClean="0">
                <a:latin typeface="Times New Roman" panose="02020603050405020304" pitchFamily="18" charset="0"/>
                <a:cs typeface="Times New Roman" panose="02020603050405020304" pitchFamily="18" charset="0"/>
              </a:rPr>
              <a:t>said.</a:t>
            </a:r>
            <a:endParaRPr lang="en-US" altLang="zh-CN" sz="2200" dirty="0">
              <a:latin typeface="Times New Roman" panose="02020603050405020304" pitchFamily="18" charset="0"/>
              <a:cs typeface="Times New Roman" panose="02020603050405020304" pitchFamily="18" charset="0"/>
            </a:endParaRPr>
          </a:p>
          <a:p>
            <a:pPr algn="just"/>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④</a:t>
            </a:r>
            <a:r>
              <a:rPr lang="en-US" altLang="zh-CN" sz="2200" dirty="0" smtClean="0">
                <a:latin typeface="Times New Roman" panose="02020603050405020304" pitchFamily="18" charset="0"/>
                <a:cs typeface="Times New Roman" panose="02020603050405020304" pitchFamily="18" charset="0"/>
              </a:rPr>
              <a:t>After </a:t>
            </a:r>
            <a:r>
              <a:rPr lang="en-US" altLang="zh-CN" sz="2200" dirty="0">
                <a:latin typeface="Times New Roman" panose="02020603050405020304" pitchFamily="18" charset="0"/>
                <a:cs typeface="Times New Roman" panose="02020603050405020304" pitchFamily="18" charset="0"/>
              </a:rPr>
              <a:t>the break Karie moved restlessly in her seat, </a:t>
            </a:r>
            <a:r>
              <a:rPr lang="en-US" altLang="zh-CN" sz="2200" dirty="0" smtClean="0">
                <a:latin typeface="Times New Roman" panose="02020603050405020304" pitchFamily="18" charset="0"/>
                <a:cs typeface="Times New Roman" panose="02020603050405020304" pitchFamily="18" charset="0"/>
              </a:rPr>
              <a:t>tapping </a:t>
            </a:r>
            <a:r>
              <a:rPr lang="en-US" altLang="zh-CN" sz="2200" dirty="0">
                <a:latin typeface="Times New Roman" panose="02020603050405020304" pitchFamily="18" charset="0"/>
                <a:cs typeface="Times New Roman" panose="02020603050405020304" pitchFamily="18" charset="0"/>
              </a:rPr>
              <a:t>her </a:t>
            </a:r>
            <a:r>
              <a:rPr lang="en-US" altLang="zh-CN" sz="2200" u="sng" dirty="0">
                <a:latin typeface="Times New Roman" panose="02020603050405020304" pitchFamily="18" charset="0"/>
                <a:cs typeface="Times New Roman" panose="02020603050405020304" pitchFamily="18" charset="0"/>
              </a:rPr>
              <a:t>pencil</a:t>
            </a:r>
            <a:r>
              <a:rPr lang="en-US" altLang="zh-CN" sz="2200" dirty="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algn="just"/>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⑤</a:t>
            </a:r>
            <a:r>
              <a:rPr lang="en-US" altLang="zh-CN" sz="2200" dirty="0" smtClean="0">
                <a:latin typeface="Times New Roman" panose="02020603050405020304" pitchFamily="18" charset="0"/>
                <a:cs typeface="Times New Roman" panose="02020603050405020304" pitchFamily="18" charset="0"/>
              </a:rPr>
              <a:t>Ms. </a:t>
            </a:r>
            <a:r>
              <a:rPr lang="en-US" altLang="zh-CN" sz="2200" dirty="0">
                <a:latin typeface="Times New Roman" panose="02020603050405020304" pitchFamily="18" charset="0"/>
                <a:cs typeface="Times New Roman" panose="02020603050405020304" pitchFamily="18" charset="0"/>
              </a:rPr>
              <a:t>Smith walked to the front of the room and cleared her throat. Then, as if she were an </a:t>
            </a:r>
            <a:r>
              <a:rPr lang="en-US" altLang="zh-CN" sz="2200" dirty="0" smtClean="0">
                <a:latin typeface="Times New Roman" panose="02020603050405020304" pitchFamily="18" charset="0"/>
                <a:cs typeface="Times New Roman" panose="02020603050405020304" pitchFamily="18" charset="0"/>
              </a:rPr>
              <a:t>Olympic gymnast(</a:t>
            </a:r>
            <a:r>
              <a:rPr lang="zh-CN" altLang="en-US" sz="2200" dirty="0">
                <a:latin typeface="Times New Roman" panose="02020603050405020304" pitchFamily="18" charset="0"/>
                <a:cs typeface="Times New Roman" panose="02020603050405020304" pitchFamily="18" charset="0"/>
              </a:rPr>
              <a:t>体操运动员</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Ms. Smith threw both her feet into the </a:t>
            </a:r>
            <a:r>
              <a:rPr lang="en-US" altLang="zh-CN" sz="2200" dirty="0" smtClean="0">
                <a:latin typeface="Times New Roman" panose="02020603050405020304" pitchFamily="18" charset="0"/>
                <a:cs typeface="Times New Roman" panose="02020603050405020304" pitchFamily="18" charset="0"/>
              </a:rPr>
              <a:t>air. “Congratulations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Karie! You did it</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she announced while upside down. The whole class erupted! Ms. Smith presented Karie with her </a:t>
            </a:r>
            <a:r>
              <a:rPr lang="en-US" altLang="zh-CN" sz="2200" u="sng" dirty="0" smtClean="0">
                <a:latin typeface="Times New Roman" panose="02020603050405020304" pitchFamily="18" charset="0"/>
                <a:cs typeface="Times New Roman" panose="02020603050405020304" pitchFamily="18" charset="0"/>
              </a:rPr>
              <a:t>prize</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Kane </a:t>
            </a:r>
            <a:r>
              <a:rPr lang="en-US" altLang="zh-CN" sz="2200" u="sng" dirty="0">
                <a:latin typeface="Times New Roman" panose="02020603050405020304" pitchFamily="18" charset="0"/>
                <a:cs typeface="Times New Roman" panose="02020603050405020304" pitchFamily="18" charset="0"/>
              </a:rPr>
              <a:t>smiled</a:t>
            </a:r>
            <a:r>
              <a:rPr lang="en-US" altLang="zh-CN" sz="2200" dirty="0">
                <a:latin typeface="Times New Roman" panose="02020603050405020304" pitchFamily="18" charset="0"/>
                <a:cs typeface="Times New Roman" panose="02020603050405020304" pitchFamily="18" charset="0"/>
              </a:rPr>
              <a:t> broadly as she read the note on the dictionary: </a:t>
            </a:r>
            <a:r>
              <a:rPr lang="en-US" altLang="zh-CN" sz="2200" i="1" dirty="0">
                <a:latin typeface="Times New Roman" panose="02020603050405020304" pitchFamily="18" charset="0"/>
                <a:cs typeface="Times New Roman" panose="02020603050405020304" pitchFamily="18" charset="0"/>
              </a:rPr>
              <a:t>To </a:t>
            </a:r>
            <a:r>
              <a:rPr lang="en-US" altLang="zh-CN" sz="2200" i="1" dirty="0" err="1" smtClean="0">
                <a:latin typeface="Times New Roman" panose="02020603050405020304" pitchFamily="18" charset="0"/>
                <a:cs typeface="Times New Roman" panose="02020603050405020304" pitchFamily="18" charset="0"/>
              </a:rPr>
              <a:t>Kaire</a:t>
            </a:r>
            <a:r>
              <a:rPr lang="en-US" altLang="zh-CN" sz="2200" i="1" dirty="0" smtClean="0">
                <a:latin typeface="Times New Roman" panose="02020603050405020304" pitchFamily="18" charset="0"/>
                <a:cs typeface="Times New Roman" panose="02020603050405020304" pitchFamily="18" charset="0"/>
              </a:rPr>
              <a:t>, </a:t>
            </a:r>
            <a:r>
              <a:rPr lang="en-US" altLang="zh-CN" sz="2200" i="1" dirty="0">
                <a:latin typeface="Times New Roman" panose="02020603050405020304" pitchFamily="18" charset="0"/>
                <a:cs typeface="Times New Roman" panose="02020603050405020304" pitchFamily="18" charset="0"/>
              </a:rPr>
              <a:t>for her perfect </a:t>
            </a:r>
            <a:r>
              <a:rPr lang="en-US" altLang="zh-CN" sz="2200" i="1" dirty="0" smtClean="0">
                <a:latin typeface="Times New Roman" panose="02020603050405020304" pitchFamily="18" charset="0"/>
                <a:cs typeface="Times New Roman" panose="02020603050405020304" pitchFamily="18" charset="0"/>
              </a:rPr>
              <a:t>performance.</a:t>
            </a:r>
            <a:endParaRPr lang="en-US" altLang="zh-CN" sz="2200" i="1" dirty="0">
              <a:latin typeface="Times New Roman" panose="02020603050405020304" pitchFamily="18" charset="0"/>
              <a:cs typeface="Times New Roman" panose="02020603050405020304" pitchFamily="18" charset="0"/>
            </a:endParaRPr>
          </a:p>
          <a:p>
            <a:pPr algn="just"/>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⑥</a:t>
            </a:r>
            <a:r>
              <a:rPr lang="en-US" altLang="zh-CN" sz="2200" dirty="0" smtClean="0">
                <a:latin typeface="Times New Roman" panose="02020603050405020304" pitchFamily="18" charset="0"/>
                <a:cs typeface="Times New Roman" panose="02020603050405020304" pitchFamily="18" charset="0"/>
              </a:rPr>
              <a:t>“Everything </a:t>
            </a:r>
            <a:r>
              <a:rPr lang="en-US" altLang="zh-CN" sz="2200" dirty="0">
                <a:latin typeface="Times New Roman" panose="02020603050405020304" pitchFamily="18" charset="0"/>
                <a:cs typeface="Times New Roman" panose="02020603050405020304" pitchFamily="18" charset="0"/>
              </a:rPr>
              <a:t>OK</a:t>
            </a:r>
            <a:r>
              <a:rPr lang="en-US" altLang="zh-CN" sz="2200" dirty="0" smtClean="0">
                <a:latin typeface="Times New Roman" panose="02020603050405020304" pitchFamily="18" charset="0"/>
                <a:cs typeface="Times New Roman" panose="02020603050405020304" pitchFamily="18" charset="0"/>
              </a:rPr>
              <a:t>?” </a:t>
            </a:r>
            <a:r>
              <a:rPr lang="en-US" altLang="zh-CN" sz="2200" u="sng" dirty="0">
                <a:latin typeface="Times New Roman" panose="02020603050405020304" pitchFamily="18" charset="0"/>
                <a:cs typeface="Times New Roman" panose="02020603050405020304" pitchFamily="18" charset="0"/>
              </a:rPr>
              <a:t>Mom</a:t>
            </a:r>
            <a:r>
              <a:rPr lang="en-US" altLang="zh-CN" sz="2200" dirty="0">
                <a:latin typeface="Times New Roman" panose="02020603050405020304" pitchFamily="18" charset="0"/>
                <a:cs typeface="Times New Roman" panose="02020603050405020304" pitchFamily="18" charset="0"/>
              </a:rPr>
              <a:t> asked as Karie burst through the front </a:t>
            </a:r>
            <a:r>
              <a:rPr lang="en-US" altLang="zh-CN" sz="2200" dirty="0" smtClean="0">
                <a:latin typeface="Times New Roman" panose="02020603050405020304" pitchFamily="18" charset="0"/>
                <a:cs typeface="Times New Roman" panose="02020603050405020304" pitchFamily="18" charset="0"/>
              </a:rPr>
              <a:t>door after school. “Everything’s </a:t>
            </a:r>
            <a:r>
              <a:rPr lang="en-US" altLang="zh-CN" sz="2200" dirty="0">
                <a:latin typeface="Times New Roman" panose="02020603050405020304" pitchFamily="18" charset="0"/>
                <a:cs typeface="Times New Roman" panose="02020603050405020304" pitchFamily="18" charset="0"/>
              </a:rPr>
              <a:t>PERFECT! Karie shouted, showing Mom her spelling test and prize. Mom </a:t>
            </a:r>
            <a:r>
              <a:rPr lang="en-US" altLang="zh-CN" sz="2200" u="sng" dirty="0">
                <a:latin typeface="Times New Roman" panose="02020603050405020304" pitchFamily="18" charset="0"/>
                <a:cs typeface="Times New Roman" panose="02020603050405020304" pitchFamily="18" charset="0"/>
              </a:rPr>
              <a:t>hugged</a:t>
            </a:r>
            <a:r>
              <a:rPr lang="en-US" altLang="zh-CN" sz="2200" dirty="0">
                <a:latin typeface="Times New Roman" panose="02020603050405020304" pitchFamily="18" charset="0"/>
                <a:cs typeface="Times New Roman" panose="02020603050405020304" pitchFamily="18" charset="0"/>
              </a:rPr>
              <a:t> her "Put the test on </a:t>
            </a:r>
            <a:r>
              <a:rPr lang="en-US" altLang="zh-CN" sz="2200" dirty="0" smtClean="0">
                <a:latin typeface="Times New Roman" panose="02020603050405020304" pitchFamily="18" charset="0"/>
                <a:cs typeface="Times New Roman" panose="02020603050405020304" pitchFamily="18" charset="0"/>
              </a:rPr>
              <a:t>the </a:t>
            </a:r>
            <a:r>
              <a:rPr lang="en-US" altLang="zh-CN" sz="2200" dirty="0">
                <a:latin typeface="Times New Roman" panose="02020603050405020304" pitchFamily="18" charset="0"/>
                <a:cs typeface="Times New Roman" panose="02020603050405020304" pitchFamily="18" charset="0"/>
              </a:rPr>
              <a:t>fridge so </a:t>
            </a:r>
            <a:r>
              <a:rPr lang="en-US" altLang="zh-CN" sz="2200" u="sng" dirty="0">
                <a:latin typeface="Times New Roman" panose="02020603050405020304" pitchFamily="18" charset="0"/>
                <a:cs typeface="Times New Roman" panose="02020603050405020304" pitchFamily="18" charset="0"/>
              </a:rPr>
              <a:t>Dad</a:t>
            </a:r>
            <a:r>
              <a:rPr lang="en-US" altLang="zh-CN" sz="2200" dirty="0">
                <a:latin typeface="Times New Roman" panose="02020603050405020304" pitchFamily="18" charset="0"/>
                <a:cs typeface="Times New Roman" panose="02020603050405020304" pitchFamily="18" charset="0"/>
              </a:rPr>
              <a:t> can see it when he gets home</a:t>
            </a:r>
            <a:r>
              <a:rPr lang="en-US" altLang="zh-CN" sz="2200" dirty="0" smtClean="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p:txBody>
      </p:sp>
      <p:sp>
        <p:nvSpPr>
          <p:cNvPr id="3" name="Rectangle 22"/>
          <p:cNvSpPr/>
          <p:nvPr/>
        </p:nvSpPr>
        <p:spPr>
          <a:xfrm>
            <a:off x="9470320" y="0"/>
            <a:ext cx="27216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2" name="TextBox 1"/>
          <p:cNvSpPr txBox="1"/>
          <p:nvPr/>
        </p:nvSpPr>
        <p:spPr>
          <a:xfrm>
            <a:off x="9538283" y="74851"/>
            <a:ext cx="2484837" cy="2677656"/>
          </a:xfrm>
          <a:prstGeom prst="rect">
            <a:avLst/>
          </a:prstGeom>
          <a:noFill/>
        </p:spPr>
        <p:txBody>
          <a:bodyPr wrap="square" rtlCol="0">
            <a:spAutoFit/>
          </a:bodyPr>
          <a:lstStyle/>
          <a:p>
            <a:r>
              <a:rPr lang="en-US" altLang="zh-CN" sz="2800" dirty="0" smtClean="0">
                <a:solidFill>
                  <a:schemeClr val="bg1"/>
                </a:solidFill>
                <a:latin typeface="Cambria Math" panose="02040503050406030204" pitchFamily="18" charset="0"/>
                <a:ea typeface="Cambria Math" panose="02040503050406030204" pitchFamily="18" charset="0"/>
              </a:rPr>
              <a:t>Beginning</a:t>
            </a:r>
            <a:r>
              <a:rPr lang="zh-CN" altLang="en-US" sz="2800" dirty="0" smtClean="0">
                <a:solidFill>
                  <a:schemeClr val="bg1"/>
                </a:solidFill>
                <a:latin typeface="Cambria Math" panose="02040503050406030204" pitchFamily="18" charset="0"/>
              </a:rPr>
              <a:t>：</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 </a:t>
            </a:r>
            <a:r>
              <a:rPr lang="en-US" altLang="zh-CN" sz="2800" dirty="0" smtClean="0">
                <a:solidFill>
                  <a:schemeClr val="bg1"/>
                </a:solidFill>
                <a:latin typeface="Cambria Math" panose="02040503050406030204" pitchFamily="18" charset="0"/>
                <a:ea typeface="Cambria Math" panose="02040503050406030204" pitchFamily="18" charset="0"/>
              </a:rPr>
              <a:t>        Para 1- 4</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 </a:t>
            </a:r>
            <a:r>
              <a:rPr lang="en-US" altLang="zh-CN" sz="2800" dirty="0" smtClean="0">
                <a:solidFill>
                  <a:schemeClr val="bg1"/>
                </a:solidFill>
                <a:latin typeface="Cambria Math" panose="02040503050406030204" pitchFamily="18" charset="0"/>
                <a:ea typeface="Cambria Math" panose="02040503050406030204" pitchFamily="18" charset="0"/>
              </a:rPr>
              <a:t>________________ ___________________________________________________</a:t>
            </a:r>
            <a:endParaRPr lang="zh-CN" altLang="en-US" sz="2800" dirty="0">
              <a:solidFill>
                <a:schemeClr val="bg1"/>
              </a:solidFill>
              <a:latin typeface="Cambria Math" panose="02040503050406030204" pitchFamily="18" charset="0"/>
            </a:endParaRPr>
          </a:p>
        </p:txBody>
      </p:sp>
      <p:cxnSp>
        <p:nvCxnSpPr>
          <p:cNvPr id="5" name="直接连接符 4"/>
          <p:cNvCxnSpPr/>
          <p:nvPr/>
        </p:nvCxnSpPr>
        <p:spPr>
          <a:xfrm>
            <a:off x="566758" y="3273006"/>
            <a:ext cx="9269835" cy="83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2997" y="829211"/>
            <a:ext cx="2482296" cy="1815882"/>
          </a:xfrm>
          <a:prstGeom prst="rect">
            <a:avLst/>
          </a:prstGeom>
          <a:noFill/>
        </p:spPr>
        <p:txBody>
          <a:bodyPr wrap="square" rtlCol="0">
            <a:spAutoFit/>
          </a:bodyPr>
          <a:lstStyle/>
          <a:p>
            <a:r>
              <a:rPr lang="en-US" altLang="zh-CN" sz="2400" dirty="0" err="1">
                <a:solidFill>
                  <a:srgbClr val="FF0000"/>
                </a:solidFill>
              </a:rPr>
              <a:t>Karie</a:t>
            </a:r>
            <a:r>
              <a:rPr lang="en-US" altLang="zh-CN" sz="2800" dirty="0">
                <a:solidFill>
                  <a:srgbClr val="FF0000"/>
                </a:solidFill>
              </a:rPr>
              <a:t> misspelled </a:t>
            </a:r>
            <a:r>
              <a:rPr lang="en-US" altLang="zh-CN" sz="2800" dirty="0" smtClean="0">
                <a:solidFill>
                  <a:srgbClr val="FF0000"/>
                </a:solidFill>
              </a:rPr>
              <a:t>the word honestly </a:t>
            </a:r>
            <a:r>
              <a:rPr lang="en-US" altLang="zh-CN" sz="2800" dirty="0">
                <a:solidFill>
                  <a:srgbClr val="FF0000"/>
                </a:solidFill>
              </a:rPr>
              <a:t>in a spelling </a:t>
            </a:r>
            <a:r>
              <a:rPr lang="en-US" altLang="zh-CN" sz="2800" dirty="0" smtClean="0">
                <a:solidFill>
                  <a:srgbClr val="FF0000"/>
                </a:solidFill>
              </a:rPr>
              <a:t>test.</a:t>
            </a:r>
            <a:endParaRPr lang="zh-CN" altLang="en-US" sz="2800" dirty="0">
              <a:solidFill>
                <a:srgbClr val="FF0000"/>
              </a:solidFill>
            </a:endParaRPr>
          </a:p>
        </p:txBody>
      </p:sp>
      <p:sp>
        <p:nvSpPr>
          <p:cNvPr id="9" name="TextBox 8"/>
          <p:cNvSpPr txBox="1"/>
          <p:nvPr/>
        </p:nvSpPr>
        <p:spPr>
          <a:xfrm>
            <a:off x="9596709" y="3280844"/>
            <a:ext cx="2595290" cy="2677656"/>
          </a:xfrm>
          <a:prstGeom prst="rect">
            <a:avLst/>
          </a:prstGeom>
          <a:noFill/>
        </p:spPr>
        <p:txBody>
          <a:bodyPr wrap="square" rtlCol="0">
            <a:spAutoFit/>
          </a:bodyPr>
          <a:lstStyle/>
          <a:p>
            <a:r>
              <a:rPr lang="en-US" altLang="zh-CN" sz="2800" dirty="0" smtClean="0">
                <a:solidFill>
                  <a:schemeClr val="bg1"/>
                </a:solidFill>
                <a:latin typeface="Cambria Math" panose="02040503050406030204" pitchFamily="18" charset="0"/>
                <a:ea typeface="Cambria Math" panose="02040503050406030204" pitchFamily="18" charset="0"/>
              </a:rPr>
              <a:t>Rising action</a:t>
            </a:r>
            <a:r>
              <a:rPr lang="zh-CN" altLang="en-US" sz="2800" dirty="0" smtClean="0">
                <a:solidFill>
                  <a:schemeClr val="bg1"/>
                </a:solidFill>
                <a:latin typeface="Cambria Math" panose="02040503050406030204" pitchFamily="18" charset="0"/>
              </a:rPr>
              <a:t>：</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 </a:t>
            </a:r>
            <a:r>
              <a:rPr lang="en-US" altLang="zh-CN" sz="2800" dirty="0" smtClean="0">
                <a:solidFill>
                  <a:schemeClr val="bg1"/>
                </a:solidFill>
                <a:latin typeface="Cambria Math" panose="02040503050406030204" pitchFamily="18" charset="0"/>
                <a:ea typeface="Cambria Math" panose="02040503050406030204" pitchFamily="18" charset="0"/>
              </a:rPr>
              <a:t>        Para 5- 6</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 </a:t>
            </a:r>
            <a:r>
              <a:rPr lang="en-US" altLang="zh-CN" sz="2800" dirty="0" smtClean="0">
                <a:solidFill>
                  <a:schemeClr val="bg1"/>
                </a:solidFill>
                <a:latin typeface="Cambria Math" panose="02040503050406030204" pitchFamily="18" charset="0"/>
                <a:ea typeface="Cambria Math" panose="02040503050406030204" pitchFamily="18" charset="0"/>
              </a:rPr>
              <a:t>_________________ ______________________________________________________</a:t>
            </a:r>
            <a:endParaRPr lang="zh-CN" altLang="en-US" sz="2800" dirty="0">
              <a:solidFill>
                <a:schemeClr val="bg1"/>
              </a:solidFill>
              <a:latin typeface="Cambria Math" panose="02040503050406030204" pitchFamily="18" charset="0"/>
            </a:endParaRPr>
          </a:p>
        </p:txBody>
      </p:sp>
      <p:sp>
        <p:nvSpPr>
          <p:cNvPr id="10" name="TextBox 9"/>
          <p:cNvSpPr txBox="1"/>
          <p:nvPr/>
        </p:nvSpPr>
        <p:spPr>
          <a:xfrm>
            <a:off x="9653188" y="4031384"/>
            <a:ext cx="2482296" cy="1815882"/>
          </a:xfrm>
          <a:prstGeom prst="rect">
            <a:avLst/>
          </a:prstGeom>
          <a:noFill/>
        </p:spPr>
        <p:txBody>
          <a:bodyPr wrap="square" rtlCol="0">
            <a:spAutoFit/>
          </a:bodyPr>
          <a:lstStyle/>
          <a:p>
            <a:r>
              <a:rPr lang="en-US" altLang="zh-CN" sz="2400" dirty="0" err="1">
                <a:solidFill>
                  <a:srgbClr val="FF0000"/>
                </a:solidFill>
              </a:rPr>
              <a:t>Karie</a:t>
            </a:r>
            <a:r>
              <a:rPr lang="en-US" altLang="zh-CN" sz="2800" dirty="0">
                <a:solidFill>
                  <a:srgbClr val="FF0000"/>
                </a:solidFill>
              </a:rPr>
              <a:t> </a:t>
            </a:r>
            <a:r>
              <a:rPr lang="en-US" altLang="zh-CN" sz="2800" dirty="0" smtClean="0">
                <a:solidFill>
                  <a:srgbClr val="FF0000"/>
                </a:solidFill>
              </a:rPr>
              <a:t>won the spelling test and was rewarded.</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7447" y="23867"/>
            <a:ext cx="8330268" cy="6553200"/>
          </a:xfrm>
          <a:prstGeom prst="rect">
            <a:avLst/>
          </a:prstGeom>
          <a:noFill/>
        </p:spPr>
        <p:txBody>
          <a:bodyPr wrap="square" lIns="121917" tIns="60958" rIns="121917" bIns="60958">
            <a:spAutoFit/>
          </a:bodyPr>
          <a:lstStyle/>
          <a:p>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⑦</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“And Casper, too. “ </a:t>
            </a:r>
            <a:r>
              <a:rPr lang="en-US" altLang="zh-CN" sz="2200" dirty="0" err="1">
                <a:latin typeface="Times New Roman" panose="02020603050405020304" pitchFamily="18" charset="0"/>
                <a:cs typeface="Times New Roman" panose="02020603050405020304" pitchFamily="18" charset="0"/>
              </a:rPr>
              <a:t>Karie</a:t>
            </a:r>
            <a:r>
              <a:rPr lang="en-US" altLang="zh-CN" sz="2200" dirty="0">
                <a:latin typeface="Times New Roman" panose="02020603050405020304" pitchFamily="18" charset="0"/>
                <a:cs typeface="Times New Roman" panose="02020603050405020304" pitchFamily="18" charset="0"/>
              </a:rPr>
              <a:t> lifted up her cat. ”Can you spell quickly. Casper? And </a:t>
            </a:r>
            <a:r>
              <a:rPr lang="en-US" altLang="zh-CN" sz="2200" i="1" dirty="0" err="1">
                <a:latin typeface="Times New Roman" panose="02020603050405020304" pitchFamily="18" charset="0"/>
                <a:cs typeface="Times New Roman" panose="02020603050405020304" pitchFamily="18" charset="0"/>
              </a:rPr>
              <a:t>honesly</a:t>
            </a:r>
            <a:r>
              <a:rPr lang="en-US" altLang="zh-CN" sz="2200" dirty="0">
                <a:latin typeface="Times New Roman" panose="02020603050405020304" pitchFamily="18" charset="0"/>
                <a:cs typeface="Times New Roman" panose="02020603050405020304" pitchFamily="18" charset="0"/>
              </a:rPr>
              <a:t>, and…”</a:t>
            </a:r>
            <a:endParaRPr lang="zh-CN" altLang="en-US" sz="2200" dirty="0">
              <a:latin typeface="Times New Roman" panose="02020603050405020304" pitchFamily="18" charset="0"/>
              <a:cs typeface="Times New Roman" panose="02020603050405020304" pitchFamily="18" charset="0"/>
            </a:endParaRPr>
          </a:p>
          <a:p>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⑧</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Karie‘s</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stomach tumbled </a:t>
            </a:r>
            <a:r>
              <a:rPr lang="en-US" altLang="zh-CN" sz="2200" dirty="0" smtClean="0">
                <a:latin typeface="Times New Roman" panose="02020603050405020304" pitchFamily="18" charset="0"/>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翻滚</a:t>
            </a:r>
            <a:r>
              <a:rPr lang="en-US" altLang="zh-CN" sz="2200" dirty="0" smtClean="0">
                <a:latin typeface="Times New Roman" panose="02020603050405020304" pitchFamily="18" charset="0"/>
                <a:cs typeface="Times New Roman" panose="02020603050405020304" pitchFamily="18" charset="0"/>
              </a:rPr>
              <a:t>) to </a:t>
            </a:r>
            <a:r>
              <a:rPr lang="en-US" altLang="zh-CN" sz="2200" dirty="0">
                <a:latin typeface="Times New Roman" panose="02020603050405020304" pitchFamily="18" charset="0"/>
                <a:cs typeface="Times New Roman" panose="02020603050405020304" pitchFamily="18" charset="0"/>
              </a:rPr>
              <a:t>the floor. </a:t>
            </a:r>
            <a:r>
              <a:rPr lang="en-US" altLang="zh-CN" sz="2200" i="1" dirty="0" err="1" smtClean="0">
                <a:latin typeface="Times New Roman" panose="02020603050405020304" pitchFamily="18" charset="0"/>
                <a:cs typeface="Times New Roman" panose="02020603050405020304" pitchFamily="18" charset="0"/>
              </a:rPr>
              <a:t>Honesly</a:t>
            </a:r>
            <a:r>
              <a:rPr lang="en-US" altLang="zh-CN" sz="2200" i="1" dirty="0">
                <a:latin typeface="Times New Roman" panose="02020603050405020304" pitchFamily="18" charset="0"/>
                <a:cs typeface="Times New Roman" panose="02020603050405020304" pitchFamily="18" charset="0"/>
              </a:rPr>
              <a:t>? </a:t>
            </a:r>
            <a:r>
              <a:rPr lang="en-US" altLang="zh-CN" sz="2200" i="1" dirty="0" smtClean="0">
                <a:latin typeface="Times New Roman" panose="02020603050405020304" pitchFamily="18" charset="0"/>
                <a:cs typeface="Times New Roman" panose="02020603050405020304" pitchFamily="18" charset="0"/>
              </a:rPr>
              <a:t>H-O-N-E-S-L-Y</a:t>
            </a:r>
            <a:r>
              <a:rPr lang="en-US" altLang="zh-CN" sz="2200" dirty="0" smtClean="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⑨</a:t>
            </a:r>
            <a:r>
              <a:rPr lang="en-US" altLang="zh-CN" sz="2200" dirty="0" smtClean="0">
                <a:latin typeface="Times New Roman" panose="02020603050405020304" pitchFamily="18" charset="0"/>
                <a:cs typeface="Times New Roman" panose="02020603050405020304" pitchFamily="18" charset="0"/>
              </a:rPr>
              <a:t>“Karie</a:t>
            </a:r>
            <a:r>
              <a:rPr lang="en-US" altLang="zh-CN" sz="2200" dirty="0">
                <a:latin typeface="Times New Roman" panose="02020603050405020304" pitchFamily="18" charset="0"/>
                <a:cs typeface="Times New Roman" panose="02020603050405020304" pitchFamily="18" charset="0"/>
              </a:rPr>
              <a:t>, what's the matter</a:t>
            </a:r>
            <a:r>
              <a:rPr lang="en-US" altLang="zh-CN" sz="2200" dirty="0" smtClean="0">
                <a:latin typeface="Times New Roman" panose="02020603050405020304" pitchFamily="18" charset="0"/>
                <a:cs typeface="Times New Roman" panose="02020603050405020304" pitchFamily="18" charset="0"/>
              </a:rPr>
              <a:t>?” asked </a:t>
            </a:r>
            <a:r>
              <a:rPr lang="en-US" altLang="zh-CN" sz="2200" dirty="0">
                <a:latin typeface="Times New Roman" panose="02020603050405020304" pitchFamily="18" charset="0"/>
                <a:cs typeface="Times New Roman" panose="02020603050405020304" pitchFamily="18" charset="0"/>
              </a:rPr>
              <a:t>Mom. </a:t>
            </a:r>
            <a:r>
              <a:rPr lang="en-US" altLang="zh-CN" sz="2200" dirty="0" smtClean="0">
                <a:latin typeface="Times New Roman" panose="02020603050405020304" pitchFamily="18" charset="0"/>
                <a:cs typeface="Times New Roman" panose="02020603050405020304" pitchFamily="18" charset="0"/>
              </a:rPr>
              <a:t>“I </a:t>
            </a:r>
            <a:r>
              <a:rPr lang="en-US" altLang="zh-CN" sz="2200" dirty="0">
                <a:latin typeface="Times New Roman" panose="02020603050405020304" pitchFamily="18" charset="0"/>
                <a:cs typeface="Times New Roman" panose="02020603050405020304" pitchFamily="18" charset="0"/>
              </a:rPr>
              <a:t>don't feel so good, </a:t>
            </a:r>
            <a:r>
              <a:rPr lang="en-US" altLang="zh-CN" sz="2200" dirty="0" smtClean="0">
                <a:latin typeface="Times New Roman" panose="02020603050405020304" pitchFamily="18" charset="0"/>
                <a:cs typeface="Times New Roman" panose="02020603050405020304" pitchFamily="18" charset="0"/>
              </a:rPr>
              <a:t>“ Karie </a:t>
            </a:r>
            <a:r>
              <a:rPr lang="en-US" altLang="zh-CN" sz="2200" dirty="0">
                <a:latin typeface="Times New Roman" panose="02020603050405020304" pitchFamily="18" charset="0"/>
                <a:cs typeface="Times New Roman" panose="02020603050405020304" pitchFamily="18" charset="0"/>
              </a:rPr>
              <a:t>said, putting Casper down </a:t>
            </a:r>
            <a:r>
              <a:rPr lang="en-US" altLang="zh-CN" sz="2200" dirty="0" smtClean="0">
                <a:latin typeface="Times New Roman" panose="02020603050405020304" pitchFamily="18" charset="0"/>
                <a:cs typeface="Times New Roman" panose="02020603050405020304" pitchFamily="18" charset="0"/>
              </a:rPr>
              <a:t>and </a:t>
            </a:r>
            <a:r>
              <a:rPr lang="en-US" altLang="zh-CN" sz="2200" dirty="0">
                <a:latin typeface="Times New Roman" panose="02020603050405020304" pitchFamily="18" charset="0"/>
                <a:cs typeface="Times New Roman" panose="02020603050405020304" pitchFamily="18" charset="0"/>
              </a:rPr>
              <a:t>squeezing the test paper into her </a:t>
            </a:r>
            <a:r>
              <a:rPr lang="en-US" altLang="zh-CN" sz="2200" dirty="0" smtClean="0">
                <a:latin typeface="Times New Roman" panose="02020603050405020304" pitchFamily="18" charset="0"/>
                <a:cs typeface="Times New Roman" panose="02020603050405020304" pitchFamily="18" charset="0"/>
              </a:rPr>
              <a:t>backpack.</a:t>
            </a:r>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dirty="0" smtClean="0">
                <a:solidFill>
                  <a:srgbClr val="002060"/>
                </a:solidFill>
                <a:latin typeface="Times New Roman" panose="02020603050405020304" pitchFamily="18" charset="0"/>
                <a:cs typeface="Times New Roman" panose="02020603050405020304" pitchFamily="18" charset="0"/>
                <a:sym typeface="+mn-ea"/>
              </a:rPr>
              <a:t>⑩</a:t>
            </a:r>
            <a:r>
              <a:rPr lang="en-US" altLang="zh-CN" sz="2200" dirty="0" smtClean="0">
                <a:latin typeface="Times New Roman" panose="02020603050405020304" pitchFamily="18" charset="0"/>
                <a:cs typeface="Times New Roman" panose="02020603050405020304" pitchFamily="18" charset="0"/>
              </a:rPr>
              <a:t>“Probably </a:t>
            </a:r>
            <a:r>
              <a:rPr lang="en-US" altLang="zh-CN" sz="2200" dirty="0">
                <a:latin typeface="Times New Roman" panose="02020603050405020304" pitchFamily="18" charset="0"/>
                <a:cs typeface="Times New Roman" panose="02020603050405020304" pitchFamily="18" charset="0"/>
              </a:rPr>
              <a:t>too much excitement</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Mom rubbed her back. "How about some tea</a:t>
            </a:r>
            <a:r>
              <a:rPr lang="en-US" altLang="zh-CN" sz="2200" dirty="0" smtClean="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b="1" dirty="0" smtClean="0">
                <a:solidFill>
                  <a:srgbClr val="002060"/>
                </a:solidFill>
                <a:latin typeface="Times New Roman" panose="02020603050405020304" pitchFamily="18" charset="0"/>
                <a:cs typeface="Times New Roman" panose="02020603050405020304" pitchFamily="18" charset="0"/>
                <a:sym typeface="+mn-ea"/>
              </a:rPr>
              <a:t>⑪</a:t>
            </a:r>
            <a:r>
              <a:rPr lang="en-US" altLang="zh-CN" sz="2200" dirty="0" smtClean="0">
                <a:latin typeface="Times New Roman" panose="02020603050405020304" pitchFamily="18" charset="0"/>
                <a:cs typeface="Times New Roman" panose="02020603050405020304" pitchFamily="18" charset="0"/>
              </a:rPr>
              <a:t> Karie </a:t>
            </a:r>
            <a:r>
              <a:rPr lang="en-US" altLang="zh-CN" sz="2200" dirty="0">
                <a:latin typeface="Times New Roman" panose="02020603050405020304" pitchFamily="18" charset="0"/>
                <a:cs typeface="Times New Roman" panose="02020603050405020304" pitchFamily="18" charset="0"/>
              </a:rPr>
              <a:t>swallowed. " How do you know? </a:t>
            </a:r>
            <a:r>
              <a:rPr lang="en-US" altLang="zh-CN" sz="2200" dirty="0" smtClean="0">
                <a:latin typeface="Times New Roman" panose="02020603050405020304" pitchFamily="18" charset="0"/>
                <a:cs typeface="Times New Roman" panose="02020603050405020304" pitchFamily="18" charset="0"/>
              </a:rPr>
              <a:t>A </a:t>
            </a:r>
            <a:r>
              <a:rPr lang="en-US" altLang="zh-CN" sz="2200" i="1" dirty="0" smtClean="0">
                <a:latin typeface="Times New Roman" panose="02020603050405020304" pitchFamily="18" charset="0"/>
                <a:cs typeface="Times New Roman" panose="02020603050405020304" pitchFamily="18" charset="0"/>
              </a:rPr>
              <a:t>t</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is exactly what I </a:t>
            </a:r>
            <a:r>
              <a:rPr lang="en-US" altLang="zh-CN" sz="2200" dirty="0" smtClean="0">
                <a:latin typeface="Times New Roman" panose="02020603050405020304" pitchFamily="18" charset="0"/>
                <a:cs typeface="Times New Roman" panose="02020603050405020304" pitchFamily="18" charset="0"/>
              </a:rPr>
              <a:t>needed."</a:t>
            </a:r>
            <a:endParaRPr lang="en-US" altLang="zh-CN" sz="2200" dirty="0" smtClean="0">
              <a:solidFill>
                <a:srgbClr val="002060"/>
              </a:solidFill>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t>
            </a:r>
            <a:r>
              <a:rPr lang="en-US" altLang="zh-CN" sz="2200" b="1" dirty="0" smtClean="0">
                <a:solidFill>
                  <a:srgbClr val="002060"/>
                </a:solidFill>
                <a:latin typeface="Times New Roman" panose="02020603050405020304" pitchFamily="18" charset="0"/>
                <a:cs typeface="Times New Roman" panose="02020603050405020304" pitchFamily="18" charset="0"/>
                <a:sym typeface="+mn-ea"/>
              </a:rPr>
              <a:t>⑫</a:t>
            </a:r>
            <a:r>
              <a:rPr lang="en-US" altLang="zh-CN" sz="2200" dirty="0" smtClean="0">
                <a:latin typeface="Times New Roman" panose="02020603050405020304" pitchFamily="18" charset="0"/>
                <a:cs typeface="Times New Roman" panose="02020603050405020304" pitchFamily="18" charset="0"/>
              </a:rPr>
              <a:t> Karie </a:t>
            </a:r>
            <a:r>
              <a:rPr lang="en-US" altLang="zh-CN" sz="2200" dirty="0">
                <a:latin typeface="Times New Roman" panose="02020603050405020304" pitchFamily="18" charset="0"/>
                <a:cs typeface="Times New Roman" panose="02020603050405020304" pitchFamily="18" charset="0"/>
              </a:rPr>
              <a:t>dragged herself to her bed after some tea. How could she tell the whole class she </a:t>
            </a:r>
            <a:r>
              <a:rPr lang="en-US" altLang="zh-CN" sz="2200" dirty="0" smtClean="0">
                <a:latin typeface="Times New Roman" panose="02020603050405020304" pitchFamily="18" charset="0"/>
                <a:cs typeface="Times New Roman" panose="02020603050405020304" pitchFamily="18" charset="0"/>
              </a:rPr>
              <a:t>didn’t </a:t>
            </a:r>
            <a:r>
              <a:rPr lang="en-US" altLang="zh-CN" sz="2200" u="sng" dirty="0" smtClean="0">
                <a:latin typeface="Times New Roman" panose="02020603050405020304" pitchFamily="18" charset="0"/>
                <a:cs typeface="Times New Roman" panose="02020603050405020304" pitchFamily="18" charset="0"/>
              </a:rPr>
              <a:t>deserve</a:t>
            </a:r>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the prize? That </a:t>
            </a:r>
            <a:r>
              <a:rPr lang="en-US" altLang="zh-CN" sz="2200" dirty="0" smtClean="0">
                <a:latin typeface="Times New Roman" panose="02020603050405020304" pitchFamily="18" charset="0"/>
                <a:cs typeface="Times New Roman" panose="02020603050405020304" pitchFamily="18" charset="0"/>
              </a:rPr>
              <a:t>Ms. </a:t>
            </a:r>
            <a:r>
              <a:rPr lang="en-US" altLang="zh-CN" sz="2200" dirty="0">
                <a:latin typeface="Times New Roman" panose="02020603050405020304" pitchFamily="18" charset="0"/>
                <a:cs typeface="Times New Roman" panose="02020603050405020304" pitchFamily="18" charset="0"/>
              </a:rPr>
              <a:t>Smith did the handstand for nothing? </a:t>
            </a:r>
            <a:endParaRPr lang="en-US" altLang="zh-CN" sz="2200" dirty="0" smtClean="0">
              <a:latin typeface="Times New Roman" panose="02020603050405020304" pitchFamily="18" charset="0"/>
              <a:cs typeface="Times New Roman" panose="02020603050405020304" pitchFamily="18" charset="0"/>
            </a:endParaRPr>
          </a:p>
          <a:p>
            <a:endParaRPr lang="en-US" altLang="zh-CN" sz="2200" dirty="0" smtClean="0">
              <a:latin typeface="Times New Roman" panose="02020603050405020304" pitchFamily="18" charset="0"/>
              <a:cs typeface="Times New Roman" panose="02020603050405020304" pitchFamily="18" charset="0"/>
            </a:endParaRPr>
          </a:p>
          <a:p>
            <a:r>
              <a:rPr lang="en-US" altLang="zh-CN" sz="2200" dirty="0" smtClean="0">
                <a:latin typeface="Times New Roman" panose="02020603050405020304" pitchFamily="18" charset="0"/>
                <a:cs typeface="Times New Roman" panose="02020603050405020304" pitchFamily="18" charset="0"/>
              </a:rPr>
              <a:t>Paragraph </a:t>
            </a:r>
            <a:r>
              <a:rPr lang="en-US" altLang="zh-CN" sz="2200" dirty="0">
                <a:latin typeface="Times New Roman" panose="02020603050405020304" pitchFamily="18" charset="0"/>
                <a:cs typeface="Times New Roman" panose="02020603050405020304" pitchFamily="18" charset="0"/>
              </a:rPr>
              <a:t>1:  </a:t>
            </a:r>
            <a:r>
              <a:rPr lang="en-US" altLang="zh-CN" sz="2200" dirty="0" smtClean="0">
                <a:latin typeface="Times New Roman" panose="02020603050405020304" pitchFamily="18" charset="0"/>
                <a:cs typeface="Times New Roman" panose="02020603050405020304" pitchFamily="18" charset="0"/>
              </a:rPr>
              <a:t>Soon </a:t>
            </a:r>
            <a:r>
              <a:rPr lang="en-US" altLang="zh-CN" sz="2200" dirty="0" err="1">
                <a:latin typeface="Times New Roman" panose="02020603050405020304" pitchFamily="18" charset="0"/>
                <a:cs typeface="Times New Roman" panose="02020603050405020304" pitchFamily="18" charset="0"/>
              </a:rPr>
              <a:t>Karie</a:t>
            </a:r>
            <a:r>
              <a:rPr lang="en-US" altLang="zh-CN" sz="2200" dirty="0">
                <a:latin typeface="Times New Roman" panose="02020603050405020304" pitchFamily="18" charset="0"/>
                <a:cs typeface="Times New Roman" panose="02020603050405020304" pitchFamily="18" charset="0"/>
              </a:rPr>
              <a:t> heard her dad come in with the smell of pizza floating in the air</a:t>
            </a:r>
            <a:r>
              <a:rPr lang="en-US" altLang="zh-CN" sz="2200" dirty="0" smtClean="0">
                <a:latin typeface="Times New Roman" panose="02020603050405020304" pitchFamily="18" charset="0"/>
                <a:cs typeface="Times New Roman" panose="02020603050405020304" pitchFamily="18" charset="0"/>
              </a:rPr>
              <a:t>.________</a:t>
            </a:r>
            <a:endParaRPr lang="en-US" altLang="zh-CN" sz="2200" dirty="0" smtClean="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Paragraph 2:    Ms. Smith was unlocking the classroom door when </a:t>
            </a:r>
            <a:r>
              <a:rPr lang="en-US" altLang="zh-CN" sz="2200" dirty="0" err="1">
                <a:latin typeface="Times New Roman" panose="02020603050405020304" pitchFamily="18" charset="0"/>
                <a:cs typeface="Times New Roman" panose="02020603050405020304" pitchFamily="18" charset="0"/>
              </a:rPr>
              <a:t>Karie</a:t>
            </a:r>
            <a:r>
              <a:rPr lang="en-US" altLang="zh-CN" sz="2200" dirty="0">
                <a:latin typeface="Times New Roman" panose="02020603050405020304" pitchFamily="18" charset="0"/>
                <a:cs typeface="Times New Roman" panose="02020603050405020304" pitchFamily="18" charset="0"/>
              </a:rPr>
              <a:t> got to school the next morning.</a:t>
            </a:r>
            <a:endParaRPr lang="en-US" altLang="zh-CN" sz="2200" dirty="0">
              <a:latin typeface="Times New Roman" panose="02020603050405020304" pitchFamily="18" charset="0"/>
              <a:cs typeface="Times New Roman" panose="02020603050405020304" pitchFamily="18" charset="0"/>
            </a:endParaRPr>
          </a:p>
        </p:txBody>
      </p:sp>
      <p:sp>
        <p:nvSpPr>
          <p:cNvPr id="3" name="Rectangle 22"/>
          <p:cNvSpPr/>
          <p:nvPr/>
        </p:nvSpPr>
        <p:spPr>
          <a:xfrm>
            <a:off x="8984609" y="0"/>
            <a:ext cx="32073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4" name="TextBox 3"/>
          <p:cNvSpPr txBox="1"/>
          <p:nvPr/>
        </p:nvSpPr>
        <p:spPr>
          <a:xfrm>
            <a:off x="9185946" y="217464"/>
            <a:ext cx="2837174" cy="2677656"/>
          </a:xfrm>
          <a:prstGeom prst="rect">
            <a:avLst/>
          </a:prstGeom>
          <a:noFill/>
        </p:spPr>
        <p:txBody>
          <a:bodyPr wrap="square" rtlCol="0">
            <a:spAutoFit/>
          </a:bodyPr>
          <a:lstStyle/>
          <a:p>
            <a:r>
              <a:rPr lang="en-US" altLang="zh-CN" sz="2800" dirty="0" smtClean="0">
                <a:solidFill>
                  <a:schemeClr val="bg1"/>
                </a:solidFill>
                <a:latin typeface="Cambria Math" panose="02040503050406030204" pitchFamily="18" charset="0"/>
                <a:ea typeface="Cambria Math" panose="02040503050406030204" pitchFamily="18" charset="0"/>
              </a:rPr>
              <a:t>Climax</a:t>
            </a:r>
            <a:r>
              <a:rPr lang="zh-CN" altLang="en-US" sz="2800" dirty="0" smtClean="0">
                <a:solidFill>
                  <a:schemeClr val="bg1"/>
                </a:solidFill>
                <a:latin typeface="Cambria Math" panose="02040503050406030204" pitchFamily="18" charset="0"/>
              </a:rPr>
              <a:t>：</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 </a:t>
            </a:r>
            <a:r>
              <a:rPr lang="en-US" altLang="zh-CN" sz="2800" dirty="0" smtClean="0">
                <a:solidFill>
                  <a:schemeClr val="bg1"/>
                </a:solidFill>
                <a:latin typeface="Cambria Math" panose="02040503050406030204" pitchFamily="18" charset="0"/>
                <a:ea typeface="Cambria Math" panose="02040503050406030204" pitchFamily="18" charset="0"/>
              </a:rPr>
              <a:t>        Para 7- 12</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 </a:t>
            </a:r>
            <a:r>
              <a:rPr lang="en-US" altLang="zh-CN" sz="2800" dirty="0" smtClean="0">
                <a:solidFill>
                  <a:schemeClr val="bg1"/>
                </a:solidFill>
                <a:latin typeface="Cambria Math" panose="02040503050406030204" pitchFamily="18" charset="0"/>
                <a:ea typeface="Cambria Math" panose="02040503050406030204" pitchFamily="18" charset="0"/>
              </a:rPr>
              <a:t>___________________ ____________________________________________________________</a:t>
            </a:r>
            <a:endParaRPr lang="zh-CN" altLang="en-US" sz="2800" dirty="0">
              <a:solidFill>
                <a:schemeClr val="bg1"/>
              </a:solidFill>
              <a:latin typeface="Cambria Math" panose="02040503050406030204" pitchFamily="18" charset="0"/>
            </a:endParaRPr>
          </a:p>
        </p:txBody>
      </p:sp>
      <p:sp>
        <p:nvSpPr>
          <p:cNvPr id="5" name="TextBox 4"/>
          <p:cNvSpPr txBox="1"/>
          <p:nvPr/>
        </p:nvSpPr>
        <p:spPr>
          <a:xfrm>
            <a:off x="9262292" y="1079238"/>
            <a:ext cx="2760828" cy="1815882"/>
          </a:xfrm>
          <a:prstGeom prst="rect">
            <a:avLst/>
          </a:prstGeom>
          <a:noFill/>
        </p:spPr>
        <p:txBody>
          <a:bodyPr wrap="square" rtlCol="0">
            <a:spAutoFit/>
          </a:bodyPr>
          <a:lstStyle/>
          <a:p>
            <a:r>
              <a:rPr lang="en-US" altLang="zh-CN" sz="2400" dirty="0" err="1">
                <a:solidFill>
                  <a:srgbClr val="FF0000"/>
                </a:solidFill>
              </a:rPr>
              <a:t>Karie</a:t>
            </a:r>
            <a:r>
              <a:rPr lang="en-US" altLang="zh-CN" sz="2800" dirty="0">
                <a:solidFill>
                  <a:srgbClr val="FF0000"/>
                </a:solidFill>
              </a:rPr>
              <a:t> </a:t>
            </a:r>
            <a:r>
              <a:rPr lang="en-US" altLang="zh-CN" sz="2800" dirty="0" smtClean="0">
                <a:solidFill>
                  <a:srgbClr val="FF0000"/>
                </a:solidFill>
              </a:rPr>
              <a:t>suddenly realized the mistake she had made in the test.</a:t>
            </a:r>
            <a:endParaRPr lang="zh-CN" altLang="en-US" sz="2800" dirty="0">
              <a:solidFill>
                <a:srgbClr val="FF0000"/>
              </a:solidFill>
            </a:endParaRPr>
          </a:p>
        </p:txBody>
      </p:sp>
      <p:sp>
        <p:nvSpPr>
          <p:cNvPr id="7" name="TextBox 6"/>
          <p:cNvSpPr txBox="1"/>
          <p:nvPr/>
        </p:nvSpPr>
        <p:spPr>
          <a:xfrm>
            <a:off x="8984615" y="4926965"/>
            <a:ext cx="3122930" cy="1814830"/>
          </a:xfrm>
          <a:prstGeom prst="rect">
            <a:avLst/>
          </a:prstGeom>
          <a:noFill/>
        </p:spPr>
        <p:txBody>
          <a:bodyPr wrap="square" rtlCol="0">
            <a:spAutoFit/>
          </a:bodyPr>
          <a:lstStyle/>
          <a:p>
            <a:r>
              <a:rPr lang="en-US" altLang="zh-CN" sz="2800" dirty="0" smtClean="0">
                <a:solidFill>
                  <a:schemeClr val="bg1"/>
                </a:solidFill>
                <a:latin typeface="Cambria Math" panose="02040503050406030204" pitchFamily="18" charset="0"/>
                <a:ea typeface="Cambria Math" panose="02040503050406030204" pitchFamily="18" charset="0"/>
              </a:rPr>
              <a:t>Falling action</a:t>
            </a:r>
            <a:r>
              <a:rPr lang="zh-CN" altLang="en-US" sz="2800" dirty="0" smtClean="0">
                <a:solidFill>
                  <a:schemeClr val="bg1"/>
                </a:solidFill>
                <a:latin typeface="Cambria Math" panose="02040503050406030204" pitchFamily="18" charset="0"/>
              </a:rPr>
              <a:t>：</a:t>
            </a:r>
            <a:r>
              <a:rPr lang="en-US" altLang="zh-CN" sz="2800" dirty="0" smtClean="0">
                <a:solidFill>
                  <a:srgbClr val="FF0000"/>
                </a:solidFill>
                <a:latin typeface="Cambria Math" panose="02040503050406030204" pitchFamily="18" charset="0"/>
              </a:rPr>
              <a:t>??</a:t>
            </a:r>
            <a:endParaRPr lang="en-US" altLang="zh-CN" sz="2800" dirty="0" smtClean="0">
              <a:solidFill>
                <a:srgbClr val="FF0000"/>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 </a:t>
            </a:r>
            <a:r>
              <a:rPr lang="en-US" altLang="zh-CN" sz="2800" dirty="0" smtClean="0">
                <a:solidFill>
                  <a:schemeClr val="bg1"/>
                </a:solidFill>
                <a:latin typeface="Cambria Math" panose="02040503050406030204" pitchFamily="18" charset="0"/>
                <a:ea typeface="Cambria Math" panose="02040503050406030204" pitchFamily="18" charset="0"/>
              </a:rPr>
              <a:t>      </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smtClean="0">
                <a:solidFill>
                  <a:schemeClr val="bg1"/>
                </a:solidFill>
                <a:latin typeface="Cambria Math" panose="02040503050406030204" pitchFamily="18" charset="0"/>
                <a:ea typeface="Cambria Math" panose="02040503050406030204" pitchFamily="18" charset="0"/>
              </a:rPr>
              <a:t>  Ending</a:t>
            </a:r>
            <a:endParaRPr lang="en-US" altLang="zh-CN" sz="2800" dirty="0" smtClean="0">
              <a:solidFill>
                <a:schemeClr val="bg1"/>
              </a:solidFill>
              <a:latin typeface="Cambria Math" panose="02040503050406030204" pitchFamily="18" charset="0"/>
              <a:ea typeface="Cambria Math" panose="02040503050406030204" pitchFamily="18" charset="0"/>
            </a:endParaRPr>
          </a:p>
          <a:p>
            <a:r>
              <a:rPr lang="en-US" altLang="zh-CN" sz="2800" dirty="0" smtClean="0">
                <a:solidFill>
                  <a:schemeClr val="bg1"/>
                </a:solidFill>
                <a:latin typeface="Cambria Math" panose="02040503050406030204" pitchFamily="18" charset="0"/>
                <a:ea typeface="Cambria Math" panose="02040503050406030204" pitchFamily="18" charset="0"/>
              </a:rPr>
              <a:t>/Resolution</a:t>
            </a:r>
            <a:r>
              <a:rPr lang="zh-CN" altLang="en-US" sz="2800" dirty="0" smtClean="0">
                <a:solidFill>
                  <a:schemeClr val="bg1"/>
                </a:solidFill>
                <a:latin typeface="Cambria Math" panose="02040503050406030204" pitchFamily="18" charset="0"/>
                <a:ea typeface="Cambria Math" panose="02040503050406030204" pitchFamily="18" charset="0"/>
              </a:rPr>
              <a:t>：</a:t>
            </a:r>
            <a:r>
              <a:rPr lang="en-US" altLang="zh-CN" sz="2800" dirty="0" smtClean="0">
                <a:solidFill>
                  <a:srgbClr val="FF0000"/>
                </a:solidFill>
                <a:latin typeface="Cambria Math" panose="02040503050406030204" pitchFamily="18" charset="0"/>
                <a:ea typeface="Cambria Math" panose="02040503050406030204" pitchFamily="18" charset="0"/>
              </a:rPr>
              <a:t>??</a:t>
            </a:r>
            <a:endParaRPr lang="zh-CN" altLang="en-US" sz="2800" dirty="0">
              <a:solidFill>
                <a:schemeClr val="bg1"/>
              </a:solidFill>
              <a:latin typeface="Cambria Math" panose="02040503050406030204" pitchFamily="18" charset="0"/>
            </a:endParaRPr>
          </a:p>
        </p:txBody>
      </p:sp>
      <p:cxnSp>
        <p:nvCxnSpPr>
          <p:cNvPr id="8" name="直接箭头连接符 7"/>
          <p:cNvCxnSpPr/>
          <p:nvPr/>
        </p:nvCxnSpPr>
        <p:spPr>
          <a:xfrm flipV="1">
            <a:off x="4689446" y="5536734"/>
            <a:ext cx="4295163" cy="251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689446" y="6259585"/>
            <a:ext cx="4295163" cy="251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433449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4251367"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Language learning</a:t>
            </a:r>
            <a:endParaRPr lang="en-US" altLang="zh-CN" sz="2800" b="1" dirty="0">
              <a:solidFill>
                <a:schemeClr val="bg1"/>
              </a:solidFill>
              <a:latin typeface="+mn-ea"/>
              <a:sym typeface="+mn-ea"/>
            </a:endParaRPr>
          </a:p>
        </p:txBody>
      </p:sp>
      <p:sp>
        <p:nvSpPr>
          <p:cNvPr id="6" name="文本框 5"/>
          <p:cNvSpPr txBox="1"/>
          <p:nvPr/>
        </p:nvSpPr>
        <p:spPr>
          <a:xfrm>
            <a:off x="475615" y="863600"/>
            <a:ext cx="10960735" cy="5692775"/>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仔细检查</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一本崭新的词典</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还剩下两个单词</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在短歇期间</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转笔</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清清嗓子</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颠倒的</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给</a:t>
            </a:r>
            <a:r>
              <a:rPr lang="en-US" altLang="zh-CN" sz="28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颁奖</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从前门闯进</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举起，托起</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把考卷塞进背包里</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尽力忍住</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，克制自己</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13.</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（气味）飘浮在空气中</a:t>
            </a:r>
            <a:endParaRPr lang="zh-CN" altLang="zh-CN" sz="2800" dirty="0">
              <a:solidFill>
                <a:prstClr val="black"/>
              </a:solidFill>
              <a:latin typeface="Calibri" panose="020F0502020204030204"/>
              <a:ea typeface="宋体" panose="02010600030101010101" pitchFamily="2" charset="-122"/>
            </a:endParaRPr>
          </a:p>
        </p:txBody>
      </p:sp>
      <p:sp>
        <p:nvSpPr>
          <p:cNvPr id="7" name="文本框 5"/>
          <p:cNvSpPr txBox="1"/>
          <p:nvPr/>
        </p:nvSpPr>
        <p:spPr>
          <a:xfrm>
            <a:off x="4617521" y="863718"/>
            <a:ext cx="12005953" cy="5693866"/>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1.double check</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 brand new dictionary</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3.two words to go, two words left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the break/interval</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5.spin one’s pencil</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6.clear one’ throat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7.upside down</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8.present </a:t>
            </a:r>
            <a:r>
              <a:rPr lang="en-US" altLang="zh-CN" sz="28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with a prize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9.burst through the front door</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10.lift up</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11.squeeze the test paper into the backpack</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12.swallow hard</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13.float in the air</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12" end="12"/>
                                            </p:txEl>
                                          </p:spTgt>
                                        </p:tgtEl>
                                        <p:attrNameLst>
                                          <p:attrName>style.visibility</p:attrName>
                                        </p:attrNameLst>
                                      </p:cBhvr>
                                      <p:to>
                                        <p:strVal val="visible"/>
                                      </p:to>
                                    </p:set>
                                    <p:anim calcmode="lin" valueType="num">
                                      <p:cBhvr additive="base">
                                        <p:cTn id="7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590973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26109"/>
            <a:ext cx="6002976"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Appreciate beautiful sentences</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4832092"/>
          </a:xfrm>
          <a:prstGeom prst="rect">
            <a:avLst/>
          </a:prstGeom>
          <a:noFill/>
        </p:spPr>
        <p:txBody>
          <a:bodyPr wrap="square" rtlCol="0" anchor="t">
            <a:spAutoFit/>
          </a:bodyPr>
          <a:lstStyle/>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1.After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break, </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moved restlessly in her seat, tapping her pencil</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Then, as if she were an Olympic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gymnast,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Ms. Smith threw both her feet into the air.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The whole class erupted</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4. </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stomach tumbled</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（翻滚）</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to the floor</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 </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dragged herself to her bed after some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tea.</a:t>
            </a:r>
            <a:endParaRPr lang="zh-CN" altLang="zh-CN" sz="2800" dirty="0">
              <a:solidFill>
                <a:prstClr val="black"/>
              </a:solidFill>
              <a:latin typeface="Calibri" panose="020F0502020204030204"/>
              <a:ea typeface="宋体" panose="02010600030101010101" pitchFamily="2" charset="-122"/>
            </a:endParaRPr>
          </a:p>
        </p:txBody>
      </p:sp>
      <p:sp>
        <p:nvSpPr>
          <p:cNvPr id="3" name="TextBox 2"/>
          <p:cNvSpPr txBox="1"/>
          <p:nvPr/>
        </p:nvSpPr>
        <p:spPr>
          <a:xfrm>
            <a:off x="176169" y="1392572"/>
            <a:ext cx="11912910" cy="461665"/>
          </a:xfrm>
          <a:prstGeom prst="rect">
            <a:avLst/>
          </a:prstGeom>
          <a:noFill/>
        </p:spPr>
        <p:txBody>
          <a:bodyPr wrap="square" rtlCol="0">
            <a:spAutoFit/>
          </a:bodyPr>
          <a:lstStyle/>
          <a:p>
            <a:r>
              <a:rPr lang="zh-CN" altLang="en-US" sz="2400" dirty="0" smtClean="0">
                <a:solidFill>
                  <a:srgbClr val="0070C0"/>
                </a:solidFill>
              </a:rPr>
              <a:t>通过</a:t>
            </a:r>
            <a:r>
              <a:rPr lang="en-US" altLang="zh-CN" sz="2400" dirty="0">
                <a:solidFill>
                  <a:srgbClr val="0070C0"/>
                </a:solidFill>
              </a:rPr>
              <a:t>moved restlessly in her </a:t>
            </a:r>
            <a:r>
              <a:rPr lang="en-US" altLang="zh-CN" sz="2400" dirty="0" smtClean="0">
                <a:solidFill>
                  <a:srgbClr val="0070C0"/>
                </a:solidFill>
              </a:rPr>
              <a:t>seat</a:t>
            </a:r>
            <a:r>
              <a:rPr lang="zh-CN" altLang="en-US" sz="2400" dirty="0" smtClean="0">
                <a:solidFill>
                  <a:srgbClr val="0070C0"/>
                </a:solidFill>
              </a:rPr>
              <a:t>和</a:t>
            </a:r>
            <a:r>
              <a:rPr lang="en-US" altLang="zh-CN" sz="2400" dirty="0" smtClean="0">
                <a:solidFill>
                  <a:srgbClr val="0070C0"/>
                </a:solidFill>
              </a:rPr>
              <a:t>tap her pencil</a:t>
            </a:r>
            <a:r>
              <a:rPr lang="zh-CN" altLang="en-US" sz="2400" dirty="0" smtClean="0">
                <a:solidFill>
                  <a:srgbClr val="0070C0"/>
                </a:solidFill>
              </a:rPr>
              <a:t>两个动作形象地描写出的紧张</a:t>
            </a:r>
            <a:r>
              <a:rPr lang="en-US" altLang="zh-CN" sz="2400" dirty="0" smtClean="0">
                <a:solidFill>
                  <a:srgbClr val="0070C0"/>
                </a:solidFill>
              </a:rPr>
              <a:t>nervousness</a:t>
            </a:r>
            <a:r>
              <a:rPr lang="zh-CN" altLang="en-US" sz="2400" dirty="0" smtClean="0">
                <a:solidFill>
                  <a:srgbClr val="0070C0"/>
                </a:solidFill>
              </a:rPr>
              <a:t>。</a:t>
            </a:r>
            <a:endParaRPr lang="zh-CN" altLang="en-US" sz="2400" dirty="0">
              <a:solidFill>
                <a:srgbClr val="0070C0"/>
              </a:solidFill>
            </a:endParaRPr>
          </a:p>
        </p:txBody>
      </p:sp>
      <p:sp>
        <p:nvSpPr>
          <p:cNvPr id="7" name="TextBox 6"/>
          <p:cNvSpPr txBox="1"/>
          <p:nvPr/>
        </p:nvSpPr>
        <p:spPr>
          <a:xfrm>
            <a:off x="328569" y="2551651"/>
            <a:ext cx="11912910" cy="461665"/>
          </a:xfrm>
          <a:prstGeom prst="rect">
            <a:avLst/>
          </a:prstGeom>
          <a:noFill/>
        </p:spPr>
        <p:txBody>
          <a:bodyPr wrap="square" rtlCol="0">
            <a:spAutoFit/>
          </a:bodyPr>
          <a:lstStyle/>
          <a:p>
            <a:r>
              <a:rPr lang="zh-CN" altLang="en-US" sz="2400" dirty="0" smtClean="0">
                <a:solidFill>
                  <a:srgbClr val="0070C0"/>
                </a:solidFill>
              </a:rPr>
              <a:t>运用比喻的修辞手法</a:t>
            </a:r>
            <a:r>
              <a:rPr lang="en-US" altLang="zh-CN" sz="2400" dirty="0" smtClean="0">
                <a:solidFill>
                  <a:srgbClr val="0070C0"/>
                </a:solidFill>
              </a:rPr>
              <a:t>as </a:t>
            </a:r>
            <a:r>
              <a:rPr lang="en-US" altLang="zh-CN" sz="2400" dirty="0">
                <a:solidFill>
                  <a:srgbClr val="0070C0"/>
                </a:solidFill>
              </a:rPr>
              <a:t>if she were an Olympic </a:t>
            </a:r>
            <a:r>
              <a:rPr lang="en-US" altLang="zh-CN" sz="2400" dirty="0" smtClean="0">
                <a:solidFill>
                  <a:srgbClr val="0070C0"/>
                </a:solidFill>
              </a:rPr>
              <a:t>gymnast</a:t>
            </a:r>
            <a:r>
              <a:rPr lang="zh-CN" altLang="en-US" sz="2400" dirty="0" smtClean="0">
                <a:solidFill>
                  <a:srgbClr val="0070C0"/>
                </a:solidFill>
              </a:rPr>
              <a:t>可以让读者更好地理解后半句话。</a:t>
            </a:r>
            <a:endParaRPr lang="zh-CN" altLang="en-US" sz="2400" dirty="0">
              <a:solidFill>
                <a:srgbClr val="0070C0"/>
              </a:solidFill>
            </a:endParaRPr>
          </a:p>
        </p:txBody>
      </p:sp>
      <p:sp>
        <p:nvSpPr>
          <p:cNvPr id="8" name="TextBox 7"/>
          <p:cNvSpPr txBox="1"/>
          <p:nvPr/>
        </p:nvSpPr>
        <p:spPr>
          <a:xfrm>
            <a:off x="211123" y="3415717"/>
            <a:ext cx="11912910" cy="461665"/>
          </a:xfrm>
          <a:prstGeom prst="rect">
            <a:avLst/>
          </a:prstGeom>
          <a:noFill/>
        </p:spPr>
        <p:txBody>
          <a:bodyPr wrap="square" rtlCol="0">
            <a:spAutoFit/>
          </a:bodyPr>
          <a:lstStyle/>
          <a:p>
            <a:r>
              <a:rPr lang="en-US" altLang="zh-CN" sz="2400" dirty="0" smtClean="0">
                <a:solidFill>
                  <a:srgbClr val="0070C0"/>
                </a:solidFill>
              </a:rPr>
              <a:t>Erupt </a:t>
            </a:r>
            <a:r>
              <a:rPr lang="zh-CN" altLang="en-US" sz="2400" dirty="0" smtClean="0">
                <a:solidFill>
                  <a:srgbClr val="0070C0"/>
                </a:solidFill>
              </a:rPr>
              <a:t>一词传达了教室里的轰动场面，也可以用</a:t>
            </a:r>
            <a:r>
              <a:rPr lang="en-US" altLang="zh-CN" sz="2400" dirty="0" smtClean="0">
                <a:solidFill>
                  <a:srgbClr val="0070C0"/>
                </a:solidFill>
              </a:rPr>
              <a:t>burst, explode</a:t>
            </a:r>
            <a:r>
              <a:rPr lang="zh-CN" altLang="en-US" sz="2400" smtClean="0">
                <a:solidFill>
                  <a:srgbClr val="0070C0"/>
                </a:solidFill>
              </a:rPr>
              <a:t>等。</a:t>
            </a:r>
            <a:endParaRPr lang="zh-CN" altLang="en-US" sz="2400" dirty="0">
              <a:solidFill>
                <a:srgbClr val="0070C0"/>
              </a:solidFill>
            </a:endParaRPr>
          </a:p>
        </p:txBody>
      </p:sp>
      <p:sp>
        <p:nvSpPr>
          <p:cNvPr id="9" name="TextBox 8"/>
          <p:cNvSpPr txBox="1"/>
          <p:nvPr/>
        </p:nvSpPr>
        <p:spPr>
          <a:xfrm>
            <a:off x="279090" y="4447563"/>
            <a:ext cx="11912910" cy="461665"/>
          </a:xfrm>
          <a:prstGeom prst="rect">
            <a:avLst/>
          </a:prstGeom>
          <a:noFill/>
        </p:spPr>
        <p:txBody>
          <a:bodyPr wrap="square" rtlCol="0">
            <a:spAutoFit/>
          </a:bodyPr>
          <a:lstStyle/>
          <a:p>
            <a:r>
              <a:rPr lang="zh-CN" altLang="en-US" sz="2400" dirty="0" smtClean="0">
                <a:solidFill>
                  <a:srgbClr val="0070C0"/>
                </a:solidFill>
              </a:rPr>
              <a:t>这个动作形象地描写出</a:t>
            </a:r>
            <a:r>
              <a:rPr lang="en-US" altLang="zh-CN" sz="2400" dirty="0" err="1" smtClean="0">
                <a:solidFill>
                  <a:srgbClr val="0070C0"/>
                </a:solidFill>
              </a:rPr>
              <a:t>Karie</a:t>
            </a:r>
            <a:r>
              <a:rPr lang="zh-CN" altLang="en-US" sz="2400" dirty="0" smtClean="0">
                <a:solidFill>
                  <a:srgbClr val="0070C0"/>
                </a:solidFill>
              </a:rPr>
              <a:t>对这错误的惊愕和抗拒。</a:t>
            </a:r>
            <a:endParaRPr lang="zh-CN" altLang="en-US" sz="2400" dirty="0">
              <a:solidFill>
                <a:srgbClr val="0070C0"/>
              </a:solidFill>
            </a:endParaRPr>
          </a:p>
        </p:txBody>
      </p:sp>
      <p:sp>
        <p:nvSpPr>
          <p:cNvPr id="10" name="TextBox 9"/>
          <p:cNvSpPr txBox="1"/>
          <p:nvPr/>
        </p:nvSpPr>
        <p:spPr>
          <a:xfrm>
            <a:off x="404070" y="5848524"/>
            <a:ext cx="11912910" cy="461665"/>
          </a:xfrm>
          <a:prstGeom prst="rect">
            <a:avLst/>
          </a:prstGeom>
          <a:noFill/>
        </p:spPr>
        <p:txBody>
          <a:bodyPr wrap="square" rtlCol="0">
            <a:spAutoFit/>
          </a:bodyPr>
          <a:lstStyle/>
          <a:p>
            <a:r>
              <a:rPr lang="en-US" altLang="zh-CN" sz="2400" dirty="0" smtClean="0">
                <a:solidFill>
                  <a:srgbClr val="0070C0"/>
                </a:solidFill>
              </a:rPr>
              <a:t>Drag</a:t>
            </a:r>
            <a:r>
              <a:rPr lang="zh-CN" altLang="en-US" sz="2400" dirty="0" smtClean="0">
                <a:solidFill>
                  <a:srgbClr val="0070C0"/>
                </a:solidFill>
              </a:rPr>
              <a:t>一词生动表达了这错误对她造成的心理打击。</a:t>
            </a:r>
            <a:endParaRPr lang="zh-CN" altLang="en-US" sz="2400" dirty="0">
              <a:solidFill>
                <a:srgbClr val="0070C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3251200"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3388207"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83125" y="623399"/>
            <a:ext cx="12108875" cy="3970318"/>
          </a:xfrm>
          <a:prstGeom prst="rect">
            <a:avLst/>
          </a:prstGeom>
          <a:noFill/>
        </p:spPr>
        <p:txBody>
          <a:bodyPr wrap="square" rtlCol="0" anchor="t">
            <a:spAutoFit/>
          </a:bodyPr>
          <a:lstStyle/>
          <a:p>
            <a:pPr lvl="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  Soon </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heard her dad come in with the smell of pizza floating in the air</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.________</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Ms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Smith was unlocking the classroom door when </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Karie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got to school the next morning.</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2155971" y="3741489"/>
            <a:ext cx="1510018" cy="3942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60254" y="3675776"/>
            <a:ext cx="1510018" cy="3942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V="1">
            <a:off x="3167311" y="3233955"/>
            <a:ext cx="1815749" cy="6417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5177406" y="3233955"/>
            <a:ext cx="2055303" cy="4530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92399" y="2629460"/>
            <a:ext cx="7001684" cy="830997"/>
          </a:xfrm>
          <a:prstGeom prst="rect">
            <a:avLst/>
          </a:prstGeom>
          <a:noFill/>
        </p:spPr>
        <p:txBody>
          <a:bodyPr wrap="square" rtlCol="0">
            <a:spAutoFit/>
          </a:bodyPr>
          <a:lstStyle/>
          <a:p>
            <a:r>
              <a:rPr lang="en-US" altLang="zh-CN" sz="2400" dirty="0" err="1"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Karie</a:t>
            </a:r>
            <a:r>
              <a:rPr lang="en-US" altLang="zh-CN" sz="2400"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 decided to tell the truth to Ms. Smith.</a:t>
            </a:r>
            <a:endParaRPr lang="en-US" altLang="zh-CN" sz="2400"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400"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Father convinced </a:t>
            </a:r>
            <a:r>
              <a:rPr lang="en-US" altLang="zh-CN" sz="2400" dirty="0" err="1"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Karie</a:t>
            </a:r>
            <a:r>
              <a:rPr lang="en-US" altLang="zh-CN" sz="2400" dirty="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t> to tell Ms. Smith the truth.</a:t>
            </a:r>
            <a:endParaRPr lang="zh-CN" altLang="en-US" sz="2400" dirty="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矩形 16"/>
          <p:cNvSpPr/>
          <p:nvPr/>
        </p:nvSpPr>
        <p:spPr>
          <a:xfrm>
            <a:off x="5236129" y="714461"/>
            <a:ext cx="1802234" cy="3942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842632" y="1317072"/>
            <a:ext cx="7533314" cy="1200329"/>
          </a:xfrm>
          <a:prstGeom prst="rect">
            <a:avLst/>
          </a:prstGeom>
          <a:noFill/>
        </p:spPr>
        <p:txBody>
          <a:bodyPr wrap="squar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Q1: What did Dad see and sense about </a:t>
            </a:r>
            <a:r>
              <a:rPr lang="en-US" altLang="zh-CN" sz="2400" dirty="0" err="1" smtClean="0">
                <a:latin typeface="Tahoma" panose="020B0604030504040204" pitchFamily="34" charset="0"/>
                <a:ea typeface="Tahoma" panose="020B0604030504040204" pitchFamily="34" charset="0"/>
                <a:cs typeface="Tahoma" panose="020B0604030504040204" pitchFamily="34" charset="0"/>
              </a:rPr>
              <a:t>Karie’s</a:t>
            </a:r>
            <a:r>
              <a:rPr lang="en-US" altLang="zh-CN" sz="2400" dirty="0" smtClean="0">
                <a:latin typeface="Tahoma" panose="020B0604030504040204" pitchFamily="34" charset="0"/>
                <a:ea typeface="Tahoma" panose="020B0604030504040204" pitchFamily="34" charset="0"/>
                <a:cs typeface="Tahoma" panose="020B0604030504040204" pitchFamily="34" charset="0"/>
              </a:rPr>
              <a:t> act?</a:t>
            </a:r>
            <a:endParaRPr lang="en-US" altLang="zh-CN" sz="24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400" dirty="0" smtClean="0">
                <a:latin typeface="Tahoma" panose="020B0604030504040204" pitchFamily="34" charset="0"/>
                <a:ea typeface="Tahoma" panose="020B0604030504040204" pitchFamily="34" charset="0"/>
                <a:cs typeface="Tahoma" panose="020B0604030504040204" pitchFamily="34" charset="0"/>
              </a:rPr>
              <a:t>Q2: What did Dad do and say about the situation?</a:t>
            </a:r>
            <a:endParaRPr lang="en-US" altLang="zh-CN" sz="24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400" dirty="0" smtClean="0">
                <a:latin typeface="Tahoma" panose="020B0604030504040204" pitchFamily="34" charset="0"/>
                <a:ea typeface="Tahoma" panose="020B0604030504040204" pitchFamily="34" charset="0"/>
                <a:cs typeface="Tahoma" panose="020B0604030504040204" pitchFamily="34" charset="0"/>
              </a:rPr>
              <a:t>Q3: What was </a:t>
            </a:r>
            <a:r>
              <a:rPr lang="en-US" altLang="zh-CN" sz="2400" dirty="0" err="1" smtClean="0">
                <a:latin typeface="Tahoma" panose="020B0604030504040204" pitchFamily="34" charset="0"/>
                <a:ea typeface="Tahoma" panose="020B0604030504040204" pitchFamily="34" charset="0"/>
                <a:cs typeface="Tahoma" panose="020B0604030504040204" pitchFamily="34" charset="0"/>
              </a:rPr>
              <a:t>Karie’s</a:t>
            </a:r>
            <a:r>
              <a:rPr lang="en-US" altLang="zh-CN" sz="2400" dirty="0" smtClean="0">
                <a:latin typeface="Tahoma" panose="020B0604030504040204" pitchFamily="34" charset="0"/>
                <a:ea typeface="Tahoma" panose="020B0604030504040204" pitchFamily="34" charset="0"/>
                <a:cs typeface="Tahoma" panose="020B0604030504040204" pitchFamily="34" charset="0"/>
              </a:rPr>
              <a:t> final decision about the mistake?</a:t>
            </a:r>
            <a:endParaRPr lang="zh-CN" altLang="en-US" sz="2400" dirty="0">
              <a:latin typeface="Tahoma" panose="020B0604030504040204" pitchFamily="34" charset="0"/>
              <a:cs typeface="Tahoma" panose="020B0604030504040204" pitchFamily="34" charset="0"/>
            </a:endParaRPr>
          </a:p>
        </p:txBody>
      </p:sp>
      <p:sp>
        <p:nvSpPr>
          <p:cNvPr id="19" name="TextBox 18"/>
          <p:cNvSpPr txBox="1"/>
          <p:nvPr/>
        </p:nvSpPr>
        <p:spPr>
          <a:xfrm>
            <a:off x="2998923" y="4767745"/>
            <a:ext cx="8384938" cy="1200329"/>
          </a:xfrm>
          <a:prstGeom prst="rect">
            <a:avLst/>
          </a:prstGeom>
          <a:noFill/>
        </p:spPr>
        <p:txBody>
          <a:bodyPr wrap="squar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Q1: How did </a:t>
            </a:r>
            <a:r>
              <a:rPr lang="en-US" altLang="zh-CN" sz="2400" dirty="0" err="1" smtClean="0">
                <a:latin typeface="Tahoma" panose="020B0604030504040204" pitchFamily="34" charset="0"/>
                <a:ea typeface="Tahoma" panose="020B0604030504040204" pitchFamily="34" charset="0"/>
                <a:cs typeface="Tahoma" panose="020B0604030504040204" pitchFamily="34" charset="0"/>
              </a:rPr>
              <a:t>Karie</a:t>
            </a:r>
            <a:r>
              <a:rPr lang="en-US" altLang="zh-CN" sz="2400" dirty="0" smtClean="0">
                <a:latin typeface="Tahoma" panose="020B0604030504040204" pitchFamily="34" charset="0"/>
                <a:ea typeface="Tahoma" panose="020B0604030504040204" pitchFamily="34" charset="0"/>
                <a:cs typeface="Tahoma" panose="020B0604030504040204" pitchFamily="34" charset="0"/>
              </a:rPr>
              <a:t> confess the whole thing to Ms. Smith?</a:t>
            </a:r>
            <a:endParaRPr lang="en-US" altLang="zh-CN" sz="24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400" dirty="0" smtClean="0">
                <a:latin typeface="Tahoma" panose="020B0604030504040204" pitchFamily="34" charset="0"/>
                <a:ea typeface="Tahoma" panose="020B0604030504040204" pitchFamily="34" charset="0"/>
                <a:cs typeface="Tahoma" panose="020B0604030504040204" pitchFamily="34" charset="0"/>
              </a:rPr>
              <a:t>Q2: How did Ms. Smith react to the unexpected smartly?</a:t>
            </a:r>
            <a:endParaRPr lang="en-US" altLang="zh-CN" sz="24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400" dirty="0" smtClean="0">
                <a:latin typeface="Tahoma" panose="020B0604030504040204" pitchFamily="34" charset="0"/>
                <a:ea typeface="Tahoma" panose="020B0604030504040204" pitchFamily="34" charset="0"/>
                <a:cs typeface="Tahoma" panose="020B0604030504040204" pitchFamily="34" charset="0"/>
              </a:rPr>
              <a:t>Q3: </a:t>
            </a:r>
            <a:r>
              <a:rPr lang="en-US" altLang="zh-CN" sz="2400" dirty="0" err="1" smtClean="0">
                <a:latin typeface="Tahoma" panose="020B0604030504040204" pitchFamily="34" charset="0"/>
                <a:ea typeface="Tahoma" panose="020B0604030504040204" pitchFamily="34" charset="0"/>
                <a:cs typeface="Tahoma" panose="020B0604030504040204" pitchFamily="34" charset="0"/>
              </a:rPr>
              <a:t>Karie’s</a:t>
            </a:r>
            <a:r>
              <a:rPr lang="en-US" altLang="zh-CN" sz="2400" dirty="0" smtClean="0">
                <a:latin typeface="Tahoma" panose="020B0604030504040204" pitchFamily="34" charset="0"/>
                <a:ea typeface="Tahoma" panose="020B0604030504040204" pitchFamily="34" charset="0"/>
                <a:cs typeface="Tahoma" panose="020B0604030504040204" pitchFamily="34" charset="0"/>
              </a:rPr>
              <a:t> reflection.</a:t>
            </a:r>
            <a:endParaRPr lang="zh-CN" altLang="en-US" sz="2400" dirty="0">
              <a:latin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5" grpId="0"/>
      <p:bldP spid="17" grpId="0" animBg="1"/>
      <p:bldP spid="16" grpId="0"/>
      <p:bldP spid="19" grpId="0"/>
    </p:bld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15589</Words>
  <Application>WPS 演示</Application>
  <PresentationFormat>自定义</PresentationFormat>
  <Paragraphs>245</Paragraphs>
  <Slides>21</Slides>
  <Notes>7</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21</vt:i4>
      </vt:variant>
    </vt:vector>
  </HeadingPairs>
  <TitlesOfParts>
    <vt:vector size="50" baseType="lpstr">
      <vt:lpstr>Arial</vt:lpstr>
      <vt:lpstr>宋体</vt:lpstr>
      <vt:lpstr>Wingdings</vt:lpstr>
      <vt:lpstr>Lato Light</vt:lpstr>
      <vt:lpstr>Segoe Print</vt:lpstr>
      <vt:lpstr>Times New Roman</vt:lpstr>
      <vt:lpstr>Montserrat Semi</vt:lpstr>
      <vt:lpstr>Gill Sans</vt:lpstr>
      <vt:lpstr>Arial</vt:lpstr>
      <vt:lpstr>Open Sans Light</vt:lpstr>
      <vt:lpstr>Open Sans</vt:lpstr>
      <vt:lpstr>Open Sans</vt:lpstr>
      <vt:lpstr>Source Sans Pro</vt:lpstr>
      <vt:lpstr>Montserrat</vt:lpstr>
      <vt:lpstr>Cambria Math</vt:lpstr>
      <vt:lpstr>Calibri</vt:lpstr>
      <vt:lpstr>Arial Unicode MS</vt:lpstr>
      <vt:lpstr>Tahoma</vt:lpstr>
      <vt:lpstr>微软雅黑</vt:lpstr>
      <vt:lpstr>Arial Unicode MS</vt:lpstr>
      <vt:lpstr>华文楷体</vt:lpstr>
      <vt:lpstr>等线 Light</vt:lpstr>
      <vt:lpstr>Microsoft Sans Serif</vt:lpstr>
      <vt:lpstr>Gill Sans MT</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浙南名校联盟2020.10</dc:title>
  <dc:creator>Administrator</dc:creator>
  <cp:lastModifiedBy>南山有谷堆</cp:lastModifiedBy>
  <cp:revision>175</cp:revision>
  <dcterms:created xsi:type="dcterms:W3CDTF">2020-10-10T01:39:00Z</dcterms:created>
  <dcterms:modified xsi:type="dcterms:W3CDTF">2020-12-18T11:55:49Z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