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25"/>
  </p:handoutMasterIdLst>
  <p:sldIdLst>
    <p:sldId id="256" r:id="rId3"/>
    <p:sldId id="319" r:id="rId5"/>
    <p:sldId id="334" r:id="rId6"/>
    <p:sldId id="335" r:id="rId7"/>
    <p:sldId id="336" r:id="rId8"/>
    <p:sldId id="338" r:id="rId9"/>
    <p:sldId id="366" r:id="rId10"/>
    <p:sldId id="370" r:id="rId11"/>
    <p:sldId id="368" r:id="rId12"/>
    <p:sldId id="372" r:id="rId13"/>
    <p:sldId id="369" r:id="rId14"/>
    <p:sldId id="374" r:id="rId15"/>
    <p:sldId id="375" r:id="rId16"/>
    <p:sldId id="376" r:id="rId17"/>
    <p:sldId id="377" r:id="rId18"/>
    <p:sldId id="378" r:id="rId19"/>
    <p:sldId id="380" r:id="rId20"/>
    <p:sldId id="379" r:id="rId21"/>
    <p:sldId id="381" r:id="rId22"/>
    <p:sldId id="382" r:id="rId23"/>
    <p:sldId id="349" r:id="rId24"/>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9" autoAdjust="0"/>
    <p:restoredTop sz="94605" autoAdjust="0"/>
  </p:normalViewPr>
  <p:slideViewPr>
    <p:cSldViewPr snapToGrid="0">
      <p:cViewPr varScale="1">
        <p:scale>
          <a:sx n="86" d="100"/>
          <a:sy n="86" d="100"/>
        </p:scale>
        <p:origin x="427" y="6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endParaRPr lang="zh-CN" altLang="en-US" noProof="0"/>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037102" y="1689770"/>
            <a:ext cx="6345936" cy="3252231"/>
          </a:xfrm>
        </p:spPr>
        <p:txBody>
          <a:bodyPr rtlCol="0">
            <a:noAutofit/>
          </a:bodyPr>
          <a:lstStyle/>
          <a:p>
            <a:pPr>
              <a:lnSpc>
                <a:spcPct val="150000"/>
              </a:lnSpc>
            </a:pPr>
            <a:r>
              <a:rPr lang="zh-CN" altLang="en-US" sz="5800" b="1" dirty="0">
                <a:solidFill>
                  <a:schemeClr val="bg1"/>
                </a:solidFill>
                <a:effectLst/>
                <a:latin typeface="华文新魏" panose="02010800040101010101" pitchFamily="2" charset="-122"/>
                <a:ea typeface="华文新魏" panose="02010800040101010101" pitchFamily="2" charset="-122"/>
              </a:rPr>
              <a:t>高考英语阅读理解</a:t>
            </a:r>
            <a:br>
              <a:rPr lang="en-US" altLang="zh-CN" sz="5800" b="1" dirty="0">
                <a:solidFill>
                  <a:schemeClr val="bg1"/>
                </a:solidFill>
                <a:effectLst/>
                <a:latin typeface="华文新魏" panose="02010800040101010101" pitchFamily="2" charset="-122"/>
                <a:ea typeface="华文新魏" panose="02010800040101010101" pitchFamily="2" charset="-122"/>
              </a:rPr>
            </a:br>
            <a:r>
              <a:rPr lang="zh-CN" altLang="en-US" sz="5800" b="1" dirty="0">
                <a:solidFill>
                  <a:schemeClr val="bg1"/>
                </a:solidFill>
                <a:effectLst/>
                <a:latin typeface="华文新魏" panose="02010800040101010101" pitchFamily="2" charset="-122"/>
                <a:ea typeface="华文新魏" panose="02010800040101010101" pitchFamily="2" charset="-122"/>
              </a:rPr>
              <a:t>专项突破</a:t>
            </a:r>
            <a:r>
              <a:rPr lang="en-US" altLang="zh-CN" sz="5400" dirty="0">
                <a:effectLst/>
              </a:rPr>
              <a:t>1</a:t>
            </a:r>
            <a:endParaRPr lang="zh-CN" altLang="en-US" sz="5400" b="1" dirty="0">
              <a:solidFill>
                <a:schemeClr val="bg1"/>
              </a:solidFill>
              <a:effectLst/>
              <a:latin typeface="宋体" panose="02010600030101010101" pitchFamily="2" charset="-122"/>
              <a:ea typeface="宋体" panose="02010600030101010101" pitchFamily="2" charset="-122"/>
            </a:endParaRPr>
          </a:p>
        </p:txBody>
      </p:sp>
      <p:sp>
        <p:nvSpPr>
          <p:cNvPr id="15" name="文本框 14"/>
          <p:cNvSpPr txBox="1"/>
          <p:nvPr/>
        </p:nvSpPr>
        <p:spPr>
          <a:xfrm>
            <a:off x="7684264" y="1264842"/>
            <a:ext cx="3538767" cy="5578450"/>
          </a:xfrm>
          <a:prstGeom prst="rect">
            <a:avLst/>
          </a:prstGeom>
          <a:noFill/>
        </p:spPr>
        <p:txBody>
          <a:bodyPr wrap="square" rtlCol="0">
            <a:spAutoFit/>
          </a:bodyPr>
          <a:lstStyle/>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主旨大意</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推理判断        </a:t>
            </a: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词义猜测</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细节理解</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语篇连贯</a:t>
            </a:r>
            <a:endParaRPr lang="en-US" altLang="zh-CN" sz="4500" b="1" dirty="0">
              <a:solidFill>
                <a:schemeClr val="bg1"/>
              </a:solidFill>
            </a:endParaRPr>
          </a:p>
          <a:p>
            <a:pPr algn="ctr"/>
            <a:endParaRPr lang="en-US" altLang="zh-CN" sz="45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13" name="图片 1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770"/>
    </mc:Choice>
    <mc:Fallback>
      <p:transition spd="slow" advTm="1377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461"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13" name="对话气泡: 矩形 12"/>
          <p:cNvSpPr/>
          <p:nvPr/>
        </p:nvSpPr>
        <p:spPr>
          <a:xfrm>
            <a:off x="435926" y="3564155"/>
            <a:ext cx="1911634" cy="793624"/>
          </a:xfrm>
          <a:prstGeom prst="wedgeRectCallout">
            <a:avLst>
              <a:gd name="adj1" fmla="val 71743"/>
              <a:gd name="adj2" fmla="val 6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Times New Roman" panose="02020603050405020304" pitchFamily="18" charset="0"/>
                <a:cs typeface="Times New Roman" panose="02020603050405020304" pitchFamily="18" charset="0"/>
              </a:rPr>
              <a:t>消亡原因</a:t>
            </a:r>
            <a:r>
              <a:rPr lang="en-US" altLang="zh-CN" sz="2400" b="1" dirty="0">
                <a:solidFill>
                  <a:srgbClr val="FF0000"/>
                </a:solidFill>
                <a:latin typeface="Times New Roman" panose="02020603050405020304" pitchFamily="18" charset="0"/>
                <a:cs typeface="Times New Roman" panose="02020603050405020304" pitchFamily="18" charset="0"/>
              </a:rPr>
              <a:t>2 </a:t>
            </a:r>
            <a:endParaRPr lang="en-US" altLang="zh-CN" sz="2400" b="1" dirty="0">
              <a:solidFill>
                <a:schemeClr val="bg1"/>
              </a:solidFill>
            </a:endParaRPr>
          </a:p>
          <a:p>
            <a:pPr algn="ctr"/>
            <a:r>
              <a:rPr lang="zh-CN" altLang="en-US" sz="2400" b="1" dirty="0">
                <a:solidFill>
                  <a:schemeClr val="bg1"/>
                </a:solidFill>
              </a:rPr>
              <a:t>（分析原因）</a:t>
            </a:r>
            <a:endParaRPr lang="zh-CN" altLang="en-US" sz="2400" b="1" dirty="0">
              <a:solidFill>
                <a:schemeClr val="bg1"/>
              </a:solidFill>
            </a:endParaRPr>
          </a:p>
        </p:txBody>
      </p:sp>
      <p:sp>
        <p:nvSpPr>
          <p:cNvPr id="20" name="对话气泡: 矩形 19"/>
          <p:cNvSpPr/>
          <p:nvPr/>
        </p:nvSpPr>
        <p:spPr>
          <a:xfrm>
            <a:off x="9295765" y="5113020"/>
            <a:ext cx="1758950" cy="805180"/>
          </a:xfrm>
          <a:prstGeom prst="wedgeRectCallout">
            <a:avLst>
              <a:gd name="adj1" fmla="val -75162"/>
              <a:gd name="adj2" fmla="val 190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语言消亡</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（说明现象）</a:t>
            </a:r>
            <a:endParaRPr lang="zh-CN" altLang="en-US" sz="2400" b="1" dirty="0">
              <a:solidFill>
                <a:schemeClr val="bg1"/>
              </a:solidFill>
            </a:endParaRPr>
          </a:p>
        </p:txBody>
      </p:sp>
      <p:sp>
        <p:nvSpPr>
          <p:cNvPr id="4" name="矩形 3"/>
          <p:cNvSpPr/>
          <p:nvPr/>
        </p:nvSpPr>
        <p:spPr>
          <a:xfrm>
            <a:off x="368240" y="395955"/>
            <a:ext cx="6258560"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5.</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“现象说明”类说明文的文章大意题</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2567940" y="1075690"/>
            <a:ext cx="6525895" cy="5246370"/>
          </a:xfrm>
          <a:prstGeom prst="rect">
            <a:avLst/>
          </a:prstGeom>
        </p:spPr>
      </p:pic>
      <p:pic>
        <p:nvPicPr>
          <p:cNvPr id="9" name="图片 8"/>
          <p:cNvPicPr>
            <a:picLocks noChangeAspect="1"/>
          </p:cNvPicPr>
          <p:nvPr/>
        </p:nvPicPr>
        <p:blipFill>
          <a:blip r:embed="rId3"/>
          <a:stretch>
            <a:fillRect/>
          </a:stretch>
        </p:blipFill>
        <p:spPr>
          <a:xfrm>
            <a:off x="2480310" y="1075690"/>
            <a:ext cx="6613525" cy="5270500"/>
          </a:xfrm>
          <a:prstGeom prst="rect">
            <a:avLst/>
          </a:prstGeom>
        </p:spPr>
      </p:pic>
      <p:sp>
        <p:nvSpPr>
          <p:cNvPr id="2" name="对话气泡: 矩形 1"/>
          <p:cNvSpPr/>
          <p:nvPr/>
        </p:nvSpPr>
        <p:spPr>
          <a:xfrm>
            <a:off x="502920" y="1194435"/>
            <a:ext cx="1844040" cy="774700"/>
          </a:xfrm>
          <a:prstGeom prst="wedgeRectCallout">
            <a:avLst>
              <a:gd name="adj1" fmla="val 92540"/>
              <a:gd name="adj2" fmla="val -199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语言消亡</a:t>
            </a:r>
            <a:endParaRPr lang="zh-CN" altLang="en-US" sz="2400" b="1" dirty="0">
              <a:solidFill>
                <a:srgbClr val="FF0000"/>
              </a:solidFill>
            </a:endParaRPr>
          </a:p>
          <a:p>
            <a:pPr algn="ctr"/>
            <a:r>
              <a:rPr lang="zh-CN" altLang="en-US" sz="2400" b="1" dirty="0">
                <a:solidFill>
                  <a:schemeClr val="bg1"/>
                </a:solidFill>
              </a:rPr>
              <a:t>（提出现象）</a:t>
            </a:r>
            <a:endParaRPr lang="en-US" altLang="zh-CN" sz="2400" b="1" dirty="0">
              <a:solidFill>
                <a:schemeClr val="bg1"/>
              </a:solidFill>
            </a:endParaRPr>
          </a:p>
        </p:txBody>
      </p:sp>
      <p:sp>
        <p:nvSpPr>
          <p:cNvPr id="12" name="对话气泡: 矩形 11"/>
          <p:cNvSpPr/>
          <p:nvPr/>
        </p:nvSpPr>
        <p:spPr>
          <a:xfrm>
            <a:off x="9348470" y="2473325"/>
            <a:ext cx="1958340" cy="863600"/>
          </a:xfrm>
          <a:prstGeom prst="wedgeRectCallout">
            <a:avLst>
              <a:gd name="adj1" fmla="val -69909"/>
              <a:gd name="adj2" fmla="val 25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消亡原因</a:t>
            </a:r>
            <a:r>
              <a:rPr lang="en-US" altLang="zh-CN" sz="2400" b="1" dirty="0">
                <a:solidFill>
                  <a:srgbClr val="FF0000"/>
                </a:solidFill>
              </a:rPr>
              <a:t>1</a:t>
            </a:r>
            <a:endParaRPr lang="en-US" altLang="zh-CN" sz="2400" b="1" dirty="0">
              <a:solidFill>
                <a:srgbClr val="FF0000"/>
              </a:solidFill>
            </a:endParaRPr>
          </a:p>
          <a:p>
            <a:pPr algn="ctr"/>
            <a:r>
              <a:rPr lang="zh-CN" altLang="en-US" sz="2400" b="1" dirty="0">
                <a:solidFill>
                  <a:schemeClr val="bg1"/>
                </a:solidFill>
              </a:rPr>
              <a:t>（分析原因）</a:t>
            </a:r>
            <a:r>
              <a:rPr lang="en-US" altLang="zh-CN" sz="2400" b="1" dirty="0">
                <a:solidFill>
                  <a:schemeClr val="bg1"/>
                </a:solidFill>
              </a:rPr>
              <a:t> </a:t>
            </a:r>
            <a:endParaRPr lang="en-US" altLang="zh-CN" sz="2400" b="1" dirty="0">
              <a:solidFill>
                <a:schemeClr val="bg1"/>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188088"/>
    </mc:Choice>
    <mc:Fallback>
      <p:transition spd="slow" advTm="188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bldLvl="0" animBg="1"/>
      <p:bldP spid="2"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78385" y="1051532"/>
            <a:ext cx="10836440" cy="350774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200" dirty="0">
                <a:solidFill>
                  <a:schemeClr val="bg1"/>
                </a:solidFill>
                <a:latin typeface="Times New Roman" panose="02020603050405020304" pitchFamily="18" charset="0"/>
                <a:cs typeface="Times New Roman" panose="02020603050405020304" pitchFamily="18" charset="0"/>
              </a:rPr>
              <a:t>     Languages havebeen coming and going for thousands of years, but in recent times </a:t>
            </a:r>
            <a:r>
              <a:rPr lang="en-US" altLang="zh-CN" sz="2200" dirty="0">
                <a:solidFill>
                  <a:srgbClr val="FF0000"/>
                </a:solidFill>
                <a:latin typeface="Times New Roman" panose="02020603050405020304" pitchFamily="18" charset="0"/>
                <a:cs typeface="Times New Roman" panose="02020603050405020304" pitchFamily="18" charset="0"/>
              </a:rPr>
              <a:t>there has been less coming and a lot more going</a:t>
            </a:r>
            <a:r>
              <a:rPr lang="en-US" altLang="zh-CN" sz="2200" dirty="0">
                <a:solidFill>
                  <a:schemeClr val="bg1"/>
                </a:solidFill>
                <a:latin typeface="Times New Roman" panose="02020603050405020304" pitchFamily="18" charset="0"/>
                <a:cs typeface="Times New Roman" panose="02020603050405020304" pitchFamily="18" charset="0"/>
              </a:rPr>
              <a:t>. </a:t>
            </a:r>
            <a:endParaRPr lang="en-US" altLang="zh-CN" sz="2200" dirty="0">
              <a:solidFill>
                <a:schemeClr val="bg1"/>
              </a:solidFill>
              <a:latin typeface="Times New Roman" panose="02020603050405020304" pitchFamily="18" charset="0"/>
              <a:cs typeface="Times New Roman" panose="02020603050405020304" pitchFamily="18" charset="0"/>
            </a:endParaRPr>
          </a:p>
          <a:p>
            <a:r>
              <a:rPr lang="en-US" altLang="zh-CN" sz="2200" dirty="0">
                <a:solidFill>
                  <a:schemeClr val="bg1"/>
                </a:solidFill>
                <a:latin typeface="Times New Roman" panose="02020603050405020304" pitchFamily="18" charset="0"/>
                <a:cs typeface="Times New Roman" panose="02020603050405020304" pitchFamily="18" charset="0"/>
              </a:rPr>
              <a:t>      Soon afterwards, many of those people started settling down to become </a:t>
            </a:r>
            <a:r>
              <a:rPr lang="en-US" altLang="zh-CN" sz="2200" dirty="0">
                <a:solidFill>
                  <a:srgbClr val="7030A0"/>
                </a:solidFill>
                <a:latin typeface="Times New Roman" panose="02020603050405020304" pitchFamily="18" charset="0"/>
                <a:cs typeface="Times New Roman" panose="02020603050405020304" pitchFamily="18" charset="0"/>
              </a:rPr>
              <a:t>farmers</a:t>
            </a:r>
            <a:r>
              <a:rPr lang="en-US" altLang="zh-CN" sz="2200" dirty="0">
                <a:solidFill>
                  <a:schemeClr val="bg1"/>
                </a:solidFill>
                <a:latin typeface="Times New Roman" panose="02020603050405020304" pitchFamily="18" charset="0"/>
                <a:cs typeface="Times New Roman" panose="02020603050405020304" pitchFamily="18" charset="0"/>
              </a:rPr>
              <a:t>, and their languages too became more settled and fewer in number. In recent centuries, </a:t>
            </a:r>
            <a:r>
              <a:rPr lang="en-US" altLang="zh-CN" sz="2200" dirty="0">
                <a:solidFill>
                  <a:srgbClr val="7030A0"/>
                </a:solidFill>
                <a:latin typeface="Times New Roman" panose="02020603050405020304" pitchFamily="18" charset="0"/>
                <a:cs typeface="Times New Roman" panose="02020603050405020304" pitchFamily="18" charset="0"/>
              </a:rPr>
              <a:t>trade, industrialization, the development of the nation-state and the spread of universal compulsory education, especially globalization and better communications</a:t>
            </a:r>
            <a:r>
              <a:rPr lang="en-US" altLang="zh-CN" sz="2200" dirty="0">
                <a:solidFill>
                  <a:schemeClr val="bg1"/>
                </a:solidFill>
                <a:latin typeface="Times New Roman" panose="02020603050405020304" pitchFamily="18" charset="0"/>
                <a:cs typeface="Times New Roman" panose="02020603050405020304" pitchFamily="18" charset="0"/>
              </a:rPr>
              <a:t> in the past few decades...</a:t>
            </a:r>
            <a:endParaRPr lang="en-US" altLang="zh-CN" sz="2200" dirty="0">
              <a:solidFill>
                <a:schemeClr val="bg1"/>
              </a:solidFill>
              <a:latin typeface="Times New Roman" panose="02020603050405020304" pitchFamily="18" charset="0"/>
              <a:cs typeface="Times New Roman" panose="02020603050405020304" pitchFamily="18" charset="0"/>
            </a:endParaRPr>
          </a:p>
          <a:p>
            <a:r>
              <a:rPr lang="en-US" altLang="zh-CN" sz="2200" dirty="0">
                <a:solidFill>
                  <a:schemeClr val="bg1"/>
                </a:solidFill>
                <a:latin typeface="Times New Roman" panose="02020603050405020304" pitchFamily="18" charset="0"/>
                <a:cs typeface="Times New Roman" panose="02020603050405020304" pitchFamily="18" charset="0"/>
              </a:rPr>
              <a:t>      At present, the world has about 6800 languages. </a:t>
            </a:r>
            <a:r>
              <a:rPr lang="en-US" altLang="zh-CN" sz="2200" dirty="0">
                <a:solidFill>
                  <a:schemeClr val="accent1"/>
                </a:solidFill>
                <a:latin typeface="Times New Roman" panose="02020603050405020304" pitchFamily="18" charset="0"/>
                <a:cs typeface="Times New Roman" panose="02020603050405020304" pitchFamily="18" charset="0"/>
              </a:rPr>
              <a:t>The distribution of these languages is hugely uneven</a:t>
            </a:r>
            <a:r>
              <a:rPr lang="en-US" altLang="zh-CN" sz="2200" dirty="0">
                <a:solidFill>
                  <a:schemeClr val="bg1"/>
                </a:solidFill>
                <a:latin typeface="Times New Roman" panose="02020603050405020304" pitchFamily="18" charset="0"/>
                <a:cs typeface="Times New Roman" panose="02020603050405020304" pitchFamily="18" charset="0"/>
              </a:rPr>
              <a:t>...</a:t>
            </a:r>
            <a:endParaRPr lang="en-US" altLang="zh-CN" sz="2200" dirty="0">
              <a:solidFill>
                <a:schemeClr val="bg1"/>
              </a:solidFill>
              <a:latin typeface="Times New Roman" panose="02020603050405020304" pitchFamily="18" charset="0"/>
              <a:cs typeface="Times New Roman" panose="02020603050405020304" pitchFamily="18" charset="0"/>
            </a:endParaRPr>
          </a:p>
          <a:p>
            <a:r>
              <a:rPr lang="en-US" altLang="zh-CN" sz="2200" dirty="0">
                <a:solidFill>
                  <a:schemeClr val="bg1"/>
                </a:solidFill>
                <a:latin typeface="Times New Roman" panose="02020603050405020304" pitchFamily="18" charset="0"/>
                <a:cs typeface="Times New Roman" panose="02020603050405020304" pitchFamily="18" charset="0"/>
              </a:rPr>
              <a:t>      </a:t>
            </a:r>
            <a:r>
              <a:rPr lang="en-US" altLang="zh-CN" sz="2200" dirty="0">
                <a:solidFill>
                  <a:srgbClr val="FF0000"/>
                </a:solidFill>
                <a:latin typeface="Times New Roman" panose="02020603050405020304" pitchFamily="18" charset="0"/>
                <a:cs typeface="Times New Roman" panose="02020603050405020304" pitchFamily="18" charset="0"/>
              </a:rPr>
              <a:t>Already well over 400 of the total of 6,800 languages are close to extinction (消亡)</a:t>
            </a:r>
            <a:r>
              <a:rPr lang="en-US" altLang="zh-CN" sz="2200" dirty="0">
                <a:solidFill>
                  <a:schemeClr val="bg1"/>
                </a:solidFill>
                <a:latin typeface="Times New Roman" panose="02020603050405020304" pitchFamily="18" charset="0"/>
                <a:cs typeface="Times New Roman" panose="02020603050405020304" pitchFamily="18" charset="0"/>
              </a:rPr>
              <a:t>,with only a few elderly speakers left....</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678180" y="4616450"/>
            <a:ext cx="10714990" cy="18865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300" dirty="0">
                <a:solidFill>
                  <a:schemeClr val="bg1"/>
                </a:solidFill>
                <a:latin typeface="Times New Roman" panose="02020603050405020304" pitchFamily="18" charset="0"/>
                <a:cs typeface="Times New Roman" panose="02020603050405020304" pitchFamily="18" charset="0"/>
              </a:rPr>
              <a:t>1. What is the main idea of the text?</a:t>
            </a:r>
            <a:endParaRPr lang="en-US" altLang="zh-CN" sz="2300" dirty="0">
              <a:solidFill>
                <a:schemeClr val="bg1"/>
              </a:solidFill>
              <a:latin typeface="Times New Roman" panose="02020603050405020304" pitchFamily="18" charset="0"/>
              <a:cs typeface="Times New Roman" panose="02020603050405020304" pitchFamily="18" charset="0"/>
            </a:endParaRPr>
          </a:p>
          <a:p>
            <a:pPr algn="l"/>
            <a:r>
              <a:rPr lang="en-US" altLang="zh-CN" sz="2300" dirty="0">
                <a:solidFill>
                  <a:schemeClr val="bg1"/>
                </a:solidFill>
                <a:latin typeface="Times New Roman" panose="02020603050405020304" pitchFamily="18" charset="0"/>
                <a:cs typeface="Times New Roman" panose="02020603050405020304" pitchFamily="18" charset="0"/>
              </a:rPr>
              <a:t>   A. New languages will be created.</a:t>
            </a:r>
            <a:endParaRPr lang="en-US" altLang="zh-CN" sz="2300" dirty="0">
              <a:solidFill>
                <a:schemeClr val="bg1"/>
              </a:solidFill>
              <a:latin typeface="Times New Roman" panose="02020603050405020304" pitchFamily="18" charset="0"/>
              <a:cs typeface="Times New Roman" panose="02020603050405020304" pitchFamily="18" charset="0"/>
            </a:endParaRPr>
          </a:p>
          <a:p>
            <a:pPr algn="l"/>
            <a:r>
              <a:rPr lang="en-US" altLang="zh-CN" sz="2300" dirty="0">
                <a:solidFill>
                  <a:schemeClr val="bg1"/>
                </a:solidFill>
                <a:latin typeface="Times New Roman" panose="02020603050405020304" pitchFamily="18" charset="0"/>
                <a:cs typeface="Times New Roman" panose="02020603050405020304" pitchFamily="18" charset="0"/>
              </a:rPr>
              <a:t>   B. People’s lifestyles are reflected in fewer languages.</a:t>
            </a:r>
            <a:endParaRPr lang="en-US" altLang="zh-CN" sz="2300" dirty="0">
              <a:solidFill>
                <a:schemeClr val="bg1"/>
              </a:solidFill>
              <a:latin typeface="Times New Roman" panose="02020603050405020304" pitchFamily="18" charset="0"/>
              <a:cs typeface="Times New Roman" panose="02020603050405020304" pitchFamily="18" charset="0"/>
            </a:endParaRPr>
          </a:p>
          <a:p>
            <a:pPr algn="l"/>
            <a:r>
              <a:rPr lang="en-US" altLang="zh-CN" sz="2300" dirty="0">
                <a:solidFill>
                  <a:schemeClr val="bg1"/>
                </a:solidFill>
                <a:latin typeface="Times New Roman" panose="02020603050405020304" pitchFamily="18" charset="0"/>
                <a:cs typeface="Times New Roman" panose="02020603050405020304" pitchFamily="18" charset="0"/>
              </a:rPr>
              <a:t>   C. Human development results in fewer languages.</a:t>
            </a:r>
            <a:endParaRPr lang="en-US" altLang="zh-CN" sz="2300" dirty="0">
              <a:solidFill>
                <a:schemeClr val="bg1"/>
              </a:solidFill>
              <a:latin typeface="Times New Roman" panose="02020603050405020304" pitchFamily="18" charset="0"/>
              <a:cs typeface="Times New Roman" panose="02020603050405020304" pitchFamily="18" charset="0"/>
            </a:endParaRPr>
          </a:p>
          <a:p>
            <a:pPr algn="l"/>
            <a:r>
              <a:rPr lang="en-US" altLang="zh-CN" sz="2300" dirty="0">
                <a:solidFill>
                  <a:schemeClr val="bg1"/>
                </a:solidFill>
                <a:latin typeface="Times New Roman" panose="02020603050405020304" pitchFamily="18" charset="0"/>
                <a:cs typeface="Times New Roman" panose="02020603050405020304" pitchFamily="18" charset="0"/>
              </a:rPr>
              <a:t>   D. Geography determines languageevolution.</a:t>
            </a:r>
            <a:r>
              <a:rPr lang="en-US" altLang="zh-CN" sz="2500" dirty="0">
                <a:solidFill>
                  <a:schemeClr val="bg1"/>
                </a:solidFill>
                <a:latin typeface="Times New Roman" panose="02020603050405020304" pitchFamily="18" charset="0"/>
                <a:cs typeface="Times New Roman" panose="02020603050405020304" pitchFamily="18" charset="0"/>
              </a:rPr>
              <a:t>	</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20" name="星形: 五角 19"/>
          <p:cNvSpPr/>
          <p:nvPr/>
        </p:nvSpPr>
        <p:spPr>
          <a:xfrm>
            <a:off x="809819" y="5609958"/>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92558" y="4959977"/>
            <a:ext cx="3315335" cy="119888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找到“说明现象”</a:t>
            </a:r>
            <a:endParaRPr lang="en-US" altLang="zh-CN" sz="2400" b="1" dirty="0"/>
          </a:p>
          <a:p>
            <a:r>
              <a:rPr lang="en-US" altLang="zh-CN" sz="2400" b="1" dirty="0"/>
              <a:t>    2. </a:t>
            </a:r>
            <a:r>
              <a:rPr lang="zh-CN" altLang="en-US" sz="2400" b="1" dirty="0"/>
              <a:t>分析“文章逻辑”</a:t>
            </a:r>
            <a:endParaRPr lang="en-US" altLang="zh-CN" sz="2400" b="1" dirty="0"/>
          </a:p>
          <a:p>
            <a:r>
              <a:rPr lang="en-US" altLang="zh-CN" sz="2400" b="1" dirty="0"/>
              <a:t>    3. </a:t>
            </a:r>
            <a:r>
              <a:rPr lang="zh-CN" altLang="en-US" sz="2400" b="1" dirty="0"/>
              <a:t>确定文章大意</a:t>
            </a:r>
            <a:endParaRPr lang="zh-CN" altLang="en-US" sz="2400" b="1" dirty="0"/>
          </a:p>
        </p:txBody>
      </p:sp>
      <p:sp>
        <p:nvSpPr>
          <p:cNvPr id="3" name="矩形 2"/>
          <p:cNvSpPr/>
          <p:nvPr/>
        </p:nvSpPr>
        <p:spPr>
          <a:xfrm>
            <a:off x="420945" y="395320"/>
            <a:ext cx="6258560"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5.</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“现象说明”类说明文的文章大意题</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9172"/>
    </mc:Choice>
    <mc:Fallback>
      <p:transition spd="slow" advTm="491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296" y="33337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771765" y="3319145"/>
            <a:ext cx="3750945" cy="1621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bg1"/>
                </a:solidFill>
                <a:latin typeface="Times New Roman" panose="02020603050405020304" pitchFamily="18" charset="0"/>
                <a:cs typeface="Times New Roman" panose="02020603050405020304" pitchFamily="18" charset="0"/>
              </a:rPr>
              <a:t>4. What is the text mainly about?</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A. The rise and fall of a city.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B. The gold rush in Canada.</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C. Journeys into the wilderness.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D. Tourism in Dawson.</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7" name="星形: 五角 18"/>
          <p:cNvSpPr/>
          <p:nvPr/>
        </p:nvSpPr>
        <p:spPr>
          <a:xfrm>
            <a:off x="7978259" y="3608694"/>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1596" y="381481"/>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474345" y="1317625"/>
            <a:ext cx="7169150" cy="4833620"/>
          </a:xfrm>
          <a:prstGeom prst="rect">
            <a:avLst/>
          </a:prstGeom>
        </p:spPr>
      </p:pic>
      <p:sp>
        <p:nvSpPr>
          <p:cNvPr id="11" name="对话气泡: 矩形 12"/>
          <p:cNvSpPr/>
          <p:nvPr/>
        </p:nvSpPr>
        <p:spPr>
          <a:xfrm>
            <a:off x="3292708" y="638539"/>
            <a:ext cx="1533103" cy="529838"/>
          </a:xfrm>
          <a:prstGeom prst="wedgeRectCallout">
            <a:avLst>
              <a:gd name="adj1" fmla="val -53245"/>
              <a:gd name="adj2" fmla="val 9482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引出</a:t>
            </a:r>
            <a:r>
              <a:rPr lang="zh-CN" altLang="en-US" sz="2400" b="1" u="sng" dirty="0">
                <a:solidFill>
                  <a:srgbClr val="FF0000"/>
                </a:solidFill>
              </a:rPr>
              <a:t>话题</a:t>
            </a:r>
            <a:endParaRPr lang="zh-CN" altLang="en-US" sz="2400" b="1" u="sng" dirty="0">
              <a:solidFill>
                <a:srgbClr val="FF0000"/>
              </a:solidFill>
            </a:endParaRPr>
          </a:p>
        </p:txBody>
      </p:sp>
      <p:sp>
        <p:nvSpPr>
          <p:cNvPr id="12" name="对话气泡: 矩形 12"/>
          <p:cNvSpPr/>
          <p:nvPr/>
        </p:nvSpPr>
        <p:spPr>
          <a:xfrm>
            <a:off x="1224915" y="1611630"/>
            <a:ext cx="1826895" cy="774700"/>
          </a:xfrm>
          <a:prstGeom prst="wedgeRectCallout">
            <a:avLst>
              <a:gd name="adj1" fmla="val -53245"/>
              <a:gd name="adj2" fmla="val 9482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引出</a:t>
            </a:r>
            <a:r>
              <a:rPr lang="zh-CN" altLang="en-US" sz="2400" b="1" u="sng" dirty="0">
                <a:solidFill>
                  <a:srgbClr val="FF0000"/>
                </a:solidFill>
              </a:rPr>
              <a:t>主题</a:t>
            </a:r>
            <a:endParaRPr lang="zh-CN" altLang="en-US" sz="2400" b="1" u="sng"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(Dawson)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4" name="对话气泡: 矩形 12"/>
          <p:cNvSpPr/>
          <p:nvPr/>
        </p:nvSpPr>
        <p:spPr>
          <a:xfrm>
            <a:off x="5329555" y="2386330"/>
            <a:ext cx="1532890" cy="783590"/>
          </a:xfrm>
          <a:prstGeom prst="wedgeRectCallout">
            <a:avLst>
              <a:gd name="adj1" fmla="val 60770"/>
              <a:gd name="adj2" fmla="val 44165"/>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分析</a:t>
            </a:r>
            <a:r>
              <a:rPr lang="zh-CN" altLang="en-US" sz="2400" b="1" u="sng" dirty="0">
                <a:solidFill>
                  <a:srgbClr val="FF0000"/>
                </a:solidFill>
              </a:rPr>
              <a:t>原因</a:t>
            </a:r>
            <a:endParaRPr lang="zh-CN" altLang="en-US" sz="2400" b="1" u="sng"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sym typeface="+mn-ea"/>
              </a:rPr>
              <a:t>(</a:t>
            </a:r>
            <a:r>
              <a:rPr lang="zh-CN" altLang="en-US" sz="2400" b="1" dirty="0">
                <a:solidFill>
                  <a:schemeClr val="bg1"/>
                </a:solidFill>
                <a:latin typeface="Times New Roman" panose="02020603050405020304" pitchFamily="18" charset="0"/>
                <a:cs typeface="Times New Roman" panose="02020603050405020304" pitchFamily="18" charset="0"/>
                <a:sym typeface="+mn-ea"/>
              </a:rPr>
              <a:t>淘金热</a:t>
            </a:r>
            <a:r>
              <a:rPr lang="en-US" altLang="zh-CN" sz="2400" b="1" dirty="0">
                <a:solidFill>
                  <a:schemeClr val="bg1"/>
                </a:solidFill>
                <a:latin typeface="Times New Roman" panose="02020603050405020304" pitchFamily="18" charset="0"/>
                <a:cs typeface="Times New Roman" panose="02020603050405020304" pitchFamily="18" charset="0"/>
                <a:sym typeface="+mn-ea"/>
              </a:rPr>
              <a:t>)</a:t>
            </a:r>
            <a:endParaRPr lang="zh-CN" altLang="en-US" sz="2400" b="1" u="sng" dirty="0">
              <a:solidFill>
                <a:srgbClr val="FF0000"/>
              </a:solidFill>
            </a:endParaRPr>
          </a:p>
        </p:txBody>
      </p:sp>
      <p:sp>
        <p:nvSpPr>
          <p:cNvPr id="15" name="对话气泡: 矩形 12"/>
          <p:cNvSpPr/>
          <p:nvPr/>
        </p:nvSpPr>
        <p:spPr>
          <a:xfrm>
            <a:off x="2814955" y="5223510"/>
            <a:ext cx="1532890" cy="783590"/>
          </a:xfrm>
          <a:prstGeom prst="wedgeRectCallout">
            <a:avLst>
              <a:gd name="adj1" fmla="val 72949"/>
              <a:gd name="adj2" fmla="val -73743"/>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分析</a:t>
            </a:r>
            <a:r>
              <a:rPr lang="zh-CN" altLang="en-US" sz="2400" b="1" u="sng" dirty="0">
                <a:solidFill>
                  <a:srgbClr val="FF0000"/>
                </a:solidFill>
              </a:rPr>
              <a:t>现状</a:t>
            </a:r>
            <a:endParaRPr lang="zh-CN" altLang="en-US" sz="2400" b="1" u="sng"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sym typeface="+mn-ea"/>
              </a:rPr>
              <a:t>(</a:t>
            </a:r>
            <a:r>
              <a:rPr lang="zh-CN" altLang="en-US" sz="2400" b="1" dirty="0">
                <a:solidFill>
                  <a:schemeClr val="bg1"/>
                </a:solidFill>
                <a:latin typeface="Times New Roman" panose="02020603050405020304" pitchFamily="18" charset="0"/>
                <a:cs typeface="Times New Roman" panose="02020603050405020304" pitchFamily="18" charset="0"/>
                <a:sym typeface="+mn-ea"/>
              </a:rPr>
              <a:t>城市败落</a:t>
            </a:r>
            <a:r>
              <a:rPr lang="en-US" altLang="zh-CN" sz="2400" b="1" dirty="0">
                <a:solidFill>
                  <a:schemeClr val="bg1"/>
                </a:solidFill>
                <a:latin typeface="Times New Roman" panose="02020603050405020304" pitchFamily="18" charset="0"/>
                <a:cs typeface="Times New Roman" panose="02020603050405020304" pitchFamily="18" charset="0"/>
                <a:sym typeface="+mn-ea"/>
              </a:rPr>
              <a:t>)</a:t>
            </a:r>
            <a:endParaRPr lang="zh-CN" altLang="en-US" sz="2400" b="1" u="sng" dirty="0">
              <a:solidFill>
                <a:srgbClr val="FF0000"/>
              </a:solidFill>
            </a:endParaRPr>
          </a:p>
        </p:txBody>
      </p:sp>
      <p:sp>
        <p:nvSpPr>
          <p:cNvPr id="16" name="矩形 15"/>
          <p:cNvSpPr/>
          <p:nvPr/>
        </p:nvSpPr>
        <p:spPr>
          <a:xfrm>
            <a:off x="7861138" y="1678297"/>
            <a:ext cx="3315335" cy="119888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找到“说明现象”</a:t>
            </a:r>
            <a:endParaRPr lang="en-US" altLang="zh-CN" sz="2400" b="1" dirty="0"/>
          </a:p>
          <a:p>
            <a:r>
              <a:rPr lang="en-US" altLang="zh-CN" sz="2400" b="1" dirty="0"/>
              <a:t>    2. </a:t>
            </a:r>
            <a:r>
              <a:rPr lang="zh-CN" altLang="en-US" sz="2400" b="1" dirty="0"/>
              <a:t>分析“文章逻辑”</a:t>
            </a:r>
            <a:endParaRPr lang="en-US" altLang="zh-CN" sz="2400" b="1" dirty="0"/>
          </a:p>
          <a:p>
            <a:r>
              <a:rPr lang="en-US" altLang="zh-CN" sz="2400" b="1" dirty="0"/>
              <a:t>    3. </a:t>
            </a:r>
            <a:r>
              <a:rPr lang="zh-CN" altLang="en-US" sz="2400" b="1" dirty="0"/>
              <a:t>确定文章大意</a:t>
            </a:r>
            <a:endParaRPr lang="zh-CN" altLang="en-US" sz="2400" b="1"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60038"/>
    </mc:Choice>
    <mc:Fallback>
      <p:transition spd="slow" advTm="160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2" grpId="0" bldLvl="0" animBg="1"/>
      <p:bldP spid="14" grpId="0" bldLvl="0" animBg="1"/>
      <p:bldP spid="15" grpId="0" bldLvl="0" animBg="1"/>
      <p:bldP spid="1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w="0"/>
                <a:solidFill>
                  <a:schemeClr val="accent1"/>
                </a:solidFill>
                <a:effectLst>
                  <a:outerShdw blurRad="38100" dist="25400" dir="5400000" algn="ctr" rotWithShape="0">
                    <a:srgbClr val="6E747A">
                      <a:alpha val="43000"/>
                    </a:srgbClr>
                  </a:outerShdw>
                </a:effectLst>
              </a:rPr>
              <a:t>v</a:t>
            </a: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43406" y="975968"/>
            <a:ext cx="6046847" cy="5292725"/>
          </a:xfrm>
          <a:prstGeom prst="rect">
            <a:avLst/>
          </a:prstGeom>
          <a:solidFill>
            <a:schemeClr val="accent3">
              <a:lumMod val="20000"/>
              <a:lumOff val="80000"/>
            </a:schemeClr>
          </a:solidFill>
        </p:spPr>
        <p:txBody>
          <a:bodyPr wrap="square" rtlCol="0" anchor="t">
            <a:spAutoFit/>
          </a:bodyPr>
          <a:lstStyle/>
          <a:p>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r>
              <a:rPr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Cities usually have a good reason for being where they are, like a nearby port or river. People settle in these places because they are easy to get to and naturally suited to communications and trade. New York City, for example, is near a large harbour at the mouth of the Hudson River. Over 300 years its population grew gradually from 800 people to 8 million...</a:t>
            </a:r>
            <a:endParaRPr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...For many who made it to Dawson, however, the rewards were worth the difficult trip. Of the first 20,000 people who dug for gold, 4,000 got rich. About 100 of these stayed rich men for the rest of their lives.</a:t>
            </a:r>
            <a:endParaRPr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 city was crowded with disappointed people with no interest in settling down, and when they heard there were new gold discoveries in Alaska, they left Dawson City as quickly as they had come....</a:t>
            </a:r>
            <a:endParaRPr sz="21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85915" y="862965"/>
            <a:ext cx="5264785" cy="1463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000" dirty="0">
                <a:solidFill>
                  <a:schemeClr val="bg1"/>
                </a:solidFill>
                <a:latin typeface="Times New Roman" panose="02020603050405020304" pitchFamily="18" charset="0"/>
                <a:cs typeface="Times New Roman" panose="02020603050405020304" pitchFamily="18" charset="0"/>
              </a:rPr>
              <a:t>1.What attracted the early settlers to New York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City?</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A. Its business culture.	B. Its small population.</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C. Its geographical position.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D. Its favourable climate.</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10469245" y="782320"/>
            <a:ext cx="109728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443230" y="2326005"/>
            <a:ext cx="1177925" cy="37147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685710" y="163771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685915" y="4472940"/>
            <a:ext cx="5271135" cy="188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000" dirty="0">
                <a:solidFill>
                  <a:schemeClr val="bg1"/>
                </a:solidFill>
                <a:latin typeface="Times New Roman" panose="02020603050405020304" pitchFamily="18" charset="0"/>
                <a:cs typeface="Times New Roman" panose="02020603050405020304" pitchFamily="18" charset="0"/>
              </a:rPr>
              <a:t>3. What was the main reason for many people to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leave Dawson?</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A. They found the city too crowded.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B. They wanted to try their luck elsewhere.</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C. They were unable to stand the winter.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D. They were short of food.</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361953" y="33957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cxnSp>
        <p:nvCxnSpPr>
          <p:cNvPr id="24" name="直接箭头连接符 23"/>
          <p:cNvCxnSpPr/>
          <p:nvPr/>
        </p:nvCxnSpPr>
        <p:spPr>
          <a:xfrm flipV="1">
            <a:off x="1621155" y="975995"/>
            <a:ext cx="8848090" cy="1528445"/>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011930" y="2284095"/>
            <a:ext cx="1557655" cy="371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16380" y="2655570"/>
            <a:ext cx="1990090" cy="371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713855" y="2512060"/>
            <a:ext cx="5264785" cy="1778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000" dirty="0">
                <a:solidFill>
                  <a:schemeClr val="bg1"/>
                </a:solidFill>
                <a:latin typeface="Times New Roman" panose="02020603050405020304" pitchFamily="18" charset="0"/>
                <a:cs typeface="Times New Roman" panose="02020603050405020304" pitchFamily="18" charset="0"/>
              </a:rPr>
              <a:t>2. What do we know about those who first dug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for gold in Dawson?</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A. Two-thirds of them stayed there.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B. One out of five people got rich.</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C. Almost everyone gave up.  </a:t>
            </a:r>
            <a:endParaRPr lang="en-US" altLang="zh-CN" sz="2000" dirty="0">
              <a:solidFill>
                <a:schemeClr val="bg1"/>
              </a:solidFill>
              <a:latin typeface="Times New Roman" panose="02020603050405020304" pitchFamily="18" charset="0"/>
              <a:cs typeface="Times New Roman" panose="02020603050405020304" pitchFamily="18" charset="0"/>
            </a:endParaRPr>
          </a:p>
          <a:p>
            <a:pPr fontAlgn="ctr"/>
            <a:r>
              <a:rPr lang="en-US" altLang="zh-CN" sz="2000" dirty="0">
                <a:solidFill>
                  <a:schemeClr val="bg1"/>
                </a:solidFill>
                <a:latin typeface="Times New Roman" panose="02020603050405020304" pitchFamily="18" charset="0"/>
                <a:cs typeface="Times New Roman" panose="02020603050405020304" pitchFamily="18" charset="0"/>
              </a:rPr>
              <a:t>  D. Half of them died.</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9" name="圆角矩形 16"/>
          <p:cNvSpPr/>
          <p:nvPr/>
        </p:nvSpPr>
        <p:spPr>
          <a:xfrm>
            <a:off x="10645140" y="2431415"/>
            <a:ext cx="92138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16"/>
          <p:cNvSpPr/>
          <p:nvPr/>
        </p:nvSpPr>
        <p:spPr>
          <a:xfrm>
            <a:off x="5207000" y="3919220"/>
            <a:ext cx="617855" cy="37147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10" idx="3"/>
          </p:cNvCxnSpPr>
          <p:nvPr/>
        </p:nvCxnSpPr>
        <p:spPr>
          <a:xfrm flipV="1">
            <a:off x="5824855" y="2697480"/>
            <a:ext cx="4820285" cy="1407795"/>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3235" y="4206875"/>
            <a:ext cx="5172710" cy="371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星形: 五角 3"/>
          <p:cNvSpPr/>
          <p:nvPr/>
        </p:nvSpPr>
        <p:spPr>
          <a:xfrm>
            <a:off x="6783500" y="3288075"/>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6"/>
          <p:cNvSpPr/>
          <p:nvPr/>
        </p:nvSpPr>
        <p:spPr>
          <a:xfrm>
            <a:off x="6872605" y="4759325"/>
            <a:ext cx="164846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6"/>
          <p:cNvSpPr/>
          <p:nvPr/>
        </p:nvSpPr>
        <p:spPr>
          <a:xfrm>
            <a:off x="5655945" y="5537835"/>
            <a:ext cx="441325" cy="37147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p:cNvCxnSpPr/>
          <p:nvPr/>
        </p:nvCxnSpPr>
        <p:spPr>
          <a:xfrm flipV="1">
            <a:off x="6070600" y="4950460"/>
            <a:ext cx="802005" cy="610235"/>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83235" y="5537835"/>
            <a:ext cx="4662170" cy="3714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
          <p:cNvSpPr/>
          <p:nvPr/>
        </p:nvSpPr>
        <p:spPr>
          <a:xfrm>
            <a:off x="6713650" y="532071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1479"/>
    </mc:Choice>
    <mc:Fallback>
      <p:transition spd="slow" advTm="81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4" grpId="0" animBg="1"/>
      <p:bldP spid="2" grpId="0" animBg="1"/>
      <p:bldP spid="3" grpId="0" bldLvl="0" animBg="1"/>
      <p:bldP spid="9" grpId="0" bldLvl="0" animBg="1"/>
      <p:bldP spid="10" grpId="0" bldLvl="0" animBg="1"/>
      <p:bldP spid="13" grpId="0" bldLvl="0" animBg="1"/>
      <p:bldP spid="22" grpId="0" bldLvl="0" animBg="1"/>
      <p:bldP spid="27" grpId="0" bldLvl="0" animBg="1"/>
      <p:bldP spid="28" grpId="0" bldLvl="0" animBg="1"/>
      <p:bldP spid="31" grpId="0" bldLvl="0" animBg="1"/>
      <p:bldP spid="3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话气泡: 矩形 13"/>
          <p:cNvSpPr/>
          <p:nvPr/>
        </p:nvSpPr>
        <p:spPr>
          <a:xfrm>
            <a:off x="6660059" y="629149"/>
            <a:ext cx="5048076" cy="983976"/>
          </a:xfrm>
          <a:prstGeom prst="wedgeRectCallout">
            <a:avLst>
              <a:gd name="adj1" fmla="val -64825"/>
              <a:gd name="adj2" fmla="val -487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dirty="0">
                <a:solidFill>
                  <a:schemeClr val="bg1"/>
                </a:solidFill>
                <a:latin typeface="Times New Roman" panose="02020603050405020304" pitchFamily="18" charset="0"/>
                <a:cs typeface="Times New Roman" panose="02020603050405020304" pitchFamily="18" charset="0"/>
              </a:rPr>
              <a:t>    这</a:t>
            </a:r>
            <a:r>
              <a:rPr lang="zh-CN" altLang="en-US" sz="2600" b="1" dirty="0">
                <a:solidFill>
                  <a:schemeClr val="bg1"/>
                </a:solidFill>
                <a:latin typeface="Times New Roman" panose="02020603050405020304" pitchFamily="18" charset="0"/>
                <a:cs typeface="Times New Roman" panose="02020603050405020304" pitchFamily="18" charset="0"/>
              </a:rPr>
              <a:t>类语篇的文章大意题与标题选择题有何类似之处？</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824120" y="1005090"/>
            <a:ext cx="3766017"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文章标题≈文章大意</a:t>
            </a:r>
            <a:endParaRPr lang="zh-CN" altLang="en-US" sz="2800" b="1" dirty="0">
              <a:solidFill>
                <a:srgbClr val="C00000"/>
              </a:solidFill>
              <a:latin typeface="Arial Narrow" panose="020B0606020202030204" pitchFamily="34" charset="0"/>
            </a:endParaRPr>
          </a:p>
        </p:txBody>
      </p:sp>
      <p:sp>
        <p:nvSpPr>
          <p:cNvPr id="16" name="对话气泡: 矩形 15"/>
          <p:cNvSpPr/>
          <p:nvPr/>
        </p:nvSpPr>
        <p:spPr>
          <a:xfrm>
            <a:off x="4946534" y="1109240"/>
            <a:ext cx="1524939" cy="419070"/>
          </a:xfrm>
          <a:prstGeom prst="wedgeRectCallout">
            <a:avLst>
              <a:gd name="adj1" fmla="val -93936"/>
              <a:gd name="adj2" fmla="val -418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现象说明</a:t>
            </a:r>
            <a:endParaRPr lang="zh-CN" altLang="en-US" sz="2400" b="1" dirty="0">
              <a:solidFill>
                <a:srgbClr val="FF0000"/>
              </a:solidFill>
            </a:endParaRPr>
          </a:p>
        </p:txBody>
      </p:sp>
      <p:sp>
        <p:nvSpPr>
          <p:cNvPr id="19" name="文本框 18"/>
          <p:cNvSpPr txBox="1"/>
          <p:nvPr/>
        </p:nvSpPr>
        <p:spPr>
          <a:xfrm>
            <a:off x="725085" y="1969493"/>
            <a:ext cx="10808434" cy="1153160"/>
          </a:xfrm>
          <a:prstGeom prst="rect">
            <a:avLst/>
          </a:prstGeom>
          <a:solidFill>
            <a:schemeClr val="accent3">
              <a:lumMod val="20000"/>
              <a:lumOff val="80000"/>
            </a:schemeClr>
          </a:solidFill>
        </p:spPr>
        <p:txBody>
          <a:bodyPr wrap="square" rtlCol="0" anchor="t">
            <a:spAutoFit/>
          </a:bodyPr>
          <a:lstStyle/>
          <a:p>
            <a:r>
              <a:rPr lang="en-US" altLang="zh-CN" sz="2300" dirty="0">
                <a:solidFill>
                  <a:schemeClr val="bg1"/>
                </a:solidFill>
                <a:latin typeface="Times New Roman" panose="02020603050405020304" pitchFamily="18" charset="0"/>
                <a:cs typeface="Times New Roman" panose="02020603050405020304" pitchFamily="18" charset="0"/>
              </a:rPr>
              <a:t>      But not all cities develop slowly over a long period of time. Boom towns grow from nothing almost overnight. In 1896, Dawson...People went there for gold...But soon, the gold that Dawson depended on had all been found...Today, its population is 762.</a:t>
            </a:r>
            <a:endParaRPr lang="en-US" altLang="zh-CN" sz="2300"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680988" y="4034383"/>
            <a:ext cx="10808434" cy="116840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000" dirty="0">
                <a:solidFill>
                  <a:schemeClr val="bg1"/>
                </a:solidFill>
                <a:latin typeface="Times New Roman" panose="02020603050405020304" pitchFamily="18" charset="0"/>
                <a:cs typeface="Times New Roman" panose="02020603050405020304" pitchFamily="18" charset="0"/>
              </a:rPr>
              <a:t> </a:t>
            </a:r>
            <a:r>
              <a:rPr lang="en-US" altLang="zh-CN" sz="2300" dirty="0">
                <a:solidFill>
                  <a:schemeClr val="bg1"/>
                </a:solidFill>
                <a:latin typeface="Times New Roman" panose="02020603050405020304" pitchFamily="18" charset="0"/>
                <a:cs typeface="Times New Roman" panose="02020603050405020304" pitchFamily="18" charset="0"/>
              </a:rPr>
              <a:t>Languages havebeen coming and going for thousands of years, but in recent times there has been less coming and a lot more going...</a:t>
            </a:r>
            <a:r>
              <a:rPr lang="en-US" altLang="zh-CN" sz="2300" dirty="0">
                <a:solidFill>
                  <a:schemeClr val="bg1"/>
                </a:solidFill>
                <a:latin typeface="Times New Roman" panose="02020603050405020304" pitchFamily="18" charset="0"/>
                <a:cs typeface="Times New Roman" panose="02020603050405020304" pitchFamily="18" charset="0"/>
                <a:sym typeface="+mn-ea"/>
              </a:rPr>
              <a:t>Already well over 400 of the total of 6,800 languages are close to extinction (消亡),with only a few elderly speakers left....</a:t>
            </a:r>
            <a:endParaRPr lang="en-US" altLang="zh-CN" sz="2300" dirty="0">
              <a:solidFill>
                <a:schemeClr val="bg1"/>
              </a:solidFill>
              <a:latin typeface="Times New Roman" panose="02020603050405020304" pitchFamily="18" charset="0"/>
              <a:cs typeface="Times New Roman" panose="02020603050405020304" pitchFamily="18" charset="0"/>
            </a:endParaRPr>
          </a:p>
        </p:txBody>
      </p:sp>
      <p:sp>
        <p:nvSpPr>
          <p:cNvPr id="23" name="矩形 22"/>
          <p:cNvSpPr/>
          <p:nvPr/>
        </p:nvSpPr>
        <p:spPr>
          <a:xfrm>
            <a:off x="824141" y="5307448"/>
            <a:ext cx="7489996"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The Dying of Languages</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824485" y="3285106"/>
            <a:ext cx="8362585"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 The Rise and Fall of Dawson</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470475" y="333090"/>
            <a:ext cx="6258560"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6.</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“现象说明”类说明文的标题选择题</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8864"/>
    </mc:Choice>
    <mc:Fallback>
      <p:transition spd="slow" advTm="888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9" grpId="0" bldLvl="0" animBg="1"/>
      <p:bldP spid="20" grpId="0" bldLvl="0" animBg="1"/>
      <p:bldP spid="23" grpId="0" bldLvl="0" animBg="1"/>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30387" y="352551"/>
            <a:ext cx="2501006"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mj-ea"/>
                <a:ea typeface="+mj-ea"/>
              </a:rPr>
              <a:t>二、议论文</a:t>
            </a:r>
            <a:endParaRPr lang="zh-CN" altLang="en-US" sz="3600" b="1" cap="none" spc="0" dirty="0">
              <a:ln w="0"/>
              <a:solidFill>
                <a:schemeClr val="bg1"/>
              </a:solidFill>
              <a:latin typeface="+mj-ea"/>
              <a:ea typeface="+mj-ea"/>
            </a:endParaRPr>
          </a:p>
        </p:txBody>
      </p:sp>
      <p:sp>
        <p:nvSpPr>
          <p:cNvPr id="11" name="文本框 10"/>
          <p:cNvSpPr txBox="1"/>
          <p:nvPr/>
        </p:nvSpPr>
        <p:spPr>
          <a:xfrm>
            <a:off x="687372" y="1215675"/>
            <a:ext cx="11296650" cy="7706995"/>
          </a:xfrm>
          <a:prstGeom prst="rect">
            <a:avLst/>
          </a:prstGeom>
          <a:noFill/>
        </p:spPr>
        <p:txBody>
          <a:bodyPr wrap="square" rtlCol="0">
            <a:spAutoFit/>
          </a:bodyPr>
          <a:lstStyle/>
          <a:p>
            <a:pPr marL="514350" indent="-514350">
              <a:buAutoNum type="arabicPeriod"/>
            </a:pPr>
            <a:r>
              <a:rPr lang="zh-CN" altLang="en-US" sz="2600" b="1" dirty="0">
                <a:solidFill>
                  <a:schemeClr val="bg1"/>
                </a:solidFill>
                <a:latin typeface="Times New Roman" panose="02020603050405020304" pitchFamily="18" charset="0"/>
                <a:cs typeface="Times New Roman" panose="02020603050405020304" pitchFamily="18" charset="0"/>
              </a:rPr>
              <a:t>浙江卷对“议论文”的考查：</a:t>
            </a: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800" b="1" dirty="0">
              <a:latin typeface="Times New Roman" panose="02020603050405020304" pitchFamily="18" charset="0"/>
              <a:cs typeface="Times New Roman" panose="02020603050405020304" pitchFamily="18" charset="0"/>
            </a:endParaRPr>
          </a:p>
          <a:p>
            <a:pPr>
              <a:lnSpc>
                <a:spcPct val="114000"/>
              </a:lnSpc>
            </a:pP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3"/>
          <p:cNvGraphicFramePr>
            <a:graphicFrameLocks noGrp="1"/>
          </p:cNvGraphicFramePr>
          <p:nvPr/>
        </p:nvGraphicFramePr>
        <p:xfrm>
          <a:off x="824120" y="1804619"/>
          <a:ext cx="10680509" cy="3052446"/>
        </p:xfrm>
        <a:graphic>
          <a:graphicData uri="http://schemas.openxmlformats.org/drawingml/2006/table">
            <a:tbl>
              <a:tblPr firstRow="1" bandRow="1">
                <a:tableStyleId>{5C22544A-7EE6-4342-B048-85BDC9FD1C3A}</a:tableStyleId>
              </a:tblPr>
              <a:tblGrid>
                <a:gridCol w="1550087"/>
                <a:gridCol w="911220"/>
                <a:gridCol w="8219202"/>
              </a:tblGrid>
              <a:tr h="370840">
                <a:tc>
                  <a:txBody>
                    <a:bodyPr/>
                    <a:lstStyle/>
                    <a:p>
                      <a:pPr fontAlgn="auto">
                        <a:lnSpc>
                          <a:spcPct val="115000"/>
                        </a:lnSpc>
                      </a:pPr>
                      <a:endParaRPr lang="en-US" altLang="zh-CN" sz="2400" dirty="0">
                        <a:latin typeface="Times New Roman" panose="02020603050405020304" pitchFamily="18" charset="0"/>
                        <a:ea typeface="+mj-ea"/>
                        <a:cs typeface="Times New Roman" panose="02020603050405020304" pitchFamily="18" charset="0"/>
                      </a:endParaRPr>
                    </a:p>
                    <a:p>
                      <a:pPr fontAlgn="auto">
                        <a:lnSpc>
                          <a:spcPct val="115000"/>
                        </a:lnSpc>
                      </a:pPr>
                      <a:endParaRPr lang="en-US" altLang="zh-CN" sz="2400" dirty="0">
                        <a:latin typeface="Times New Roman" panose="02020603050405020304" pitchFamily="18" charset="0"/>
                        <a:ea typeface="+mj-ea"/>
                        <a:cs typeface="Times New Roman" panose="02020603050405020304" pitchFamily="18" charset="0"/>
                      </a:endParaRPr>
                    </a:p>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2018.11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endParaRPr lang="en-US" altLang="zh-CN" sz="2400" dirty="0">
                        <a:latin typeface="Times New Roman" panose="02020603050405020304" pitchFamily="18" charset="0"/>
                        <a:ea typeface="+mj-ea"/>
                        <a:cs typeface="Times New Roman" panose="02020603050405020304" pitchFamily="18" charset="0"/>
                      </a:endParaRPr>
                    </a:p>
                    <a:p>
                      <a:pPr fontAlgn="auto">
                        <a:lnSpc>
                          <a:spcPct val="115000"/>
                        </a:lnSpc>
                      </a:pPr>
                      <a:endParaRPr lang="en-US" altLang="zh-CN" sz="2400" dirty="0">
                        <a:latin typeface="Times New Roman" panose="02020603050405020304" pitchFamily="18" charset="0"/>
                        <a:ea typeface="+mj-ea"/>
                        <a:cs typeface="Times New Roman" panose="02020603050405020304" pitchFamily="18" charset="0"/>
                      </a:endParaRPr>
                    </a:p>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zh-CN" altLang="en-US" sz="2400" dirty="0">
                          <a:latin typeface="Times New Roman" panose="02020603050405020304" pitchFamily="18" charset="0"/>
                          <a:ea typeface="+mj-ea"/>
                          <a:cs typeface="Times New Roman" panose="02020603050405020304" pitchFamily="18" charset="0"/>
                        </a:rPr>
                        <a:t>每年夏天，作者都计划着阅读名著，但总是放弃了，觉得游泳更有趣。今年暑假，作者读了《战争与和平》和《红与黑》，但是总觉得书中的内容离现实太远，阅读自己喜欢的小说离严肃文学太远，躺在草地上闭着眼睛享受愉快和平静才是最惬意的事情</a:t>
                      </a:r>
                      <a:r>
                        <a:rPr lang="en-US" altLang="zh-CN" sz="2400" dirty="0">
                          <a:latin typeface="Times New Roman" panose="02020603050405020304" pitchFamily="18" charset="0"/>
                          <a:ea typeface="+mj-ea"/>
                          <a:cs typeface="Times New Roman" panose="02020603050405020304" pitchFamily="18" charset="0"/>
                        </a:rPr>
                        <a:t>……</a:t>
                      </a:r>
                      <a:endParaRPr lang="en-US" altLang="zh-CN" sz="2400" dirty="0">
                        <a:latin typeface="Times New Roman" panose="02020603050405020304" pitchFamily="18" charset="0"/>
                        <a:ea typeface="+mj-ea"/>
                        <a:cs typeface="Times New Roman" panose="02020603050405020304" pitchFamily="18" charset="0"/>
                      </a:endParaRPr>
                    </a:p>
                  </a:txBody>
                  <a:tcPr/>
                </a:tc>
              </a:tr>
              <a:tr h="370840">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2018.6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zh-CN" altLang="en-US" sz="2400" dirty="0">
                          <a:latin typeface="Times New Roman" panose="02020603050405020304" pitchFamily="18" charset="0"/>
                          <a:ea typeface="+mj-ea"/>
                          <a:cs typeface="Times New Roman" panose="02020603050405020304" pitchFamily="18" charset="0"/>
                        </a:rPr>
                        <a:t>文章探讨了人们该用塑料袋还是环保袋或者两者都不使用，并分析了原因。</a:t>
                      </a:r>
                      <a:endParaRPr lang="zh-CN" altLang="en-US" sz="2400" dirty="0">
                        <a:latin typeface="Times New Roman" panose="02020603050405020304" pitchFamily="18" charset="0"/>
                        <a:ea typeface="+mj-ea"/>
                        <a:cs typeface="Times New Roman" panose="02020603050405020304" pitchFamily="18" charset="0"/>
                      </a:endParaRPr>
                    </a:p>
                  </a:txBody>
                  <a:tcPr/>
                </a:tc>
              </a:tr>
            </a:tbl>
          </a:graphicData>
        </a:graphic>
      </p:graphicFrame>
      <p:pic>
        <p:nvPicPr>
          <p:cNvPr id="9" name="图片 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 name="流程图: 过程 1"/>
          <p:cNvSpPr/>
          <p:nvPr/>
        </p:nvSpPr>
        <p:spPr>
          <a:xfrm>
            <a:off x="824230" y="5116830"/>
            <a:ext cx="10944225" cy="93408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课程标准</a:t>
            </a:r>
            <a:r>
              <a:rPr lang="en-US" altLang="zh-CN" sz="2600" dirty="0">
                <a:solidFill>
                  <a:schemeClr val="bg1"/>
                </a:solidFill>
                <a:latin typeface="Times New Roman" panose="02020603050405020304" pitchFamily="18" charset="0"/>
                <a:cs typeface="Times New Roman" panose="02020603050405020304" pitchFamily="18" charset="0"/>
              </a:rPr>
              <a:t>》</a:t>
            </a:r>
            <a:r>
              <a:rPr lang="zh-CN" altLang="en-US" sz="2600" dirty="0">
                <a:solidFill>
                  <a:schemeClr val="bg1"/>
                </a:solidFill>
                <a:latin typeface="Times New Roman" panose="02020603050405020304" pitchFamily="18" charset="0"/>
                <a:cs typeface="Times New Roman" panose="02020603050405020304" pitchFamily="18" charset="0"/>
              </a:rPr>
              <a:t>在“语篇类型”中提出学生要掌握的议论文：</a:t>
            </a:r>
            <a:r>
              <a:rPr lang="en-US" altLang="zh-CN" sz="2600" dirty="0">
                <a:solidFill>
                  <a:schemeClr val="bg1"/>
                </a:solidFill>
                <a:latin typeface="Times New Roman" panose="02020603050405020304" pitchFamily="18" charset="0"/>
                <a:cs typeface="Times New Roman" panose="02020603050405020304" pitchFamily="18" charset="0"/>
              </a:rPr>
              <a:t>(1)</a:t>
            </a:r>
            <a:r>
              <a:rPr lang="zh-CN" altLang="en-US" sz="2600" dirty="0">
                <a:solidFill>
                  <a:schemeClr val="bg1"/>
                </a:solidFill>
                <a:latin typeface="Times New Roman" panose="02020603050405020304" pitchFamily="18" charset="0"/>
                <a:cs typeface="Times New Roman" panose="02020603050405020304" pitchFamily="18" charset="0"/>
              </a:rPr>
              <a:t>论说文、评论等；</a:t>
            </a:r>
            <a:r>
              <a:rPr lang="en-US" altLang="zh-CN" sz="2600" dirty="0">
                <a:solidFill>
                  <a:schemeClr val="bg1"/>
                </a:solidFill>
                <a:latin typeface="Times New Roman" panose="02020603050405020304" pitchFamily="18" charset="0"/>
                <a:cs typeface="Times New Roman" panose="02020603050405020304" pitchFamily="18" charset="0"/>
              </a:rPr>
              <a:t>(2)</a:t>
            </a:r>
            <a:r>
              <a:rPr lang="zh-CN" altLang="en-US" sz="2600" dirty="0">
                <a:solidFill>
                  <a:schemeClr val="bg1"/>
                </a:solidFill>
                <a:latin typeface="Times New Roman" panose="02020603050405020304" pitchFamily="18" charset="0"/>
                <a:cs typeface="Times New Roman" panose="02020603050405020304" pitchFamily="18" charset="0"/>
              </a:rPr>
              <a:t>报刊社论、专栏文章、书评、影评或学术论文摘要等。</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63532"/>
    </mc:Choice>
    <mc:Fallback>
      <p:transition spd="slow" advTm="635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199" y="333090"/>
            <a:ext cx="3518912"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dirty="0">
                <a:ln w="0"/>
                <a:solidFill>
                  <a:schemeClr val="bg1"/>
                </a:solidFill>
                <a:latin typeface="Times New Roman" panose="02020603050405020304" pitchFamily="18" charset="0"/>
                <a:ea typeface="+mj-ea"/>
                <a:cs typeface="Times New Roman" panose="02020603050405020304" pitchFamily="18" charset="0"/>
              </a:rPr>
              <a:t> </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议论文的组成部分</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21335" y="1513205"/>
            <a:ext cx="6920230" cy="4242435"/>
          </a:xfrm>
          <a:prstGeom prst="rect">
            <a:avLst/>
          </a:prstGeom>
        </p:spPr>
      </p:pic>
      <p:pic>
        <p:nvPicPr>
          <p:cNvPr id="13" name="图片 12"/>
          <p:cNvPicPr>
            <a:picLocks noChangeAspect="1"/>
          </p:cNvPicPr>
          <p:nvPr/>
        </p:nvPicPr>
        <p:blipFill>
          <a:blip r:embed="rId2"/>
          <a:stretch>
            <a:fillRect/>
          </a:stretch>
        </p:blipFill>
        <p:spPr>
          <a:xfrm>
            <a:off x="546735" y="1513205"/>
            <a:ext cx="6870065" cy="4514215"/>
          </a:xfrm>
          <a:prstGeom prst="rect">
            <a:avLst/>
          </a:prstGeom>
        </p:spPr>
      </p:pic>
      <p:sp>
        <p:nvSpPr>
          <p:cNvPr id="2" name="对话气泡: 矩形 1"/>
          <p:cNvSpPr/>
          <p:nvPr/>
        </p:nvSpPr>
        <p:spPr>
          <a:xfrm>
            <a:off x="7797800" y="1378585"/>
            <a:ext cx="3438525" cy="1099185"/>
          </a:xfrm>
          <a:prstGeom prst="wedgeRectCallout">
            <a:avLst>
              <a:gd name="adj1" fmla="val -64496"/>
              <a:gd name="adj2" fmla="val 61669"/>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提出</a:t>
            </a:r>
            <a:r>
              <a:rPr lang="zh-CN" altLang="en-US" sz="2400" b="1" u="sng" dirty="0">
                <a:solidFill>
                  <a:srgbClr val="FF0000"/>
                </a:solidFill>
              </a:rPr>
              <a:t>论点</a:t>
            </a:r>
            <a:r>
              <a:rPr lang="zh-CN" altLang="en-US" sz="2400" b="1" dirty="0">
                <a:solidFill>
                  <a:srgbClr val="FF0000"/>
                </a:solidFill>
              </a:rPr>
              <a:t> </a:t>
            </a:r>
            <a:endParaRPr lang="en-US" altLang="zh-CN" sz="2400" b="1"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(build morden buildings next-to old ones)</a:t>
            </a:r>
            <a:endParaRPr lang="en-US" altLang="zh-CN" sz="2400" b="1" dirty="0">
              <a:solidFill>
                <a:schemeClr val="bg1"/>
              </a:solidFill>
            </a:endParaRPr>
          </a:p>
        </p:txBody>
      </p:sp>
      <p:sp>
        <p:nvSpPr>
          <p:cNvPr id="27" name="对话气泡: 矩形 26"/>
          <p:cNvSpPr/>
          <p:nvPr/>
        </p:nvSpPr>
        <p:spPr>
          <a:xfrm>
            <a:off x="7611745" y="5260340"/>
            <a:ext cx="3811270" cy="1103630"/>
          </a:xfrm>
          <a:prstGeom prst="wedgeRectCallout">
            <a:avLst>
              <a:gd name="adj1" fmla="val -60213"/>
              <a:gd name="adj2" fmla="val -319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u="sng" dirty="0">
                <a:solidFill>
                  <a:srgbClr val="FF0000"/>
                </a:solidFill>
              </a:rPr>
              <a:t>重申论点 </a:t>
            </a:r>
            <a:endParaRPr lang="zh-CN" altLang="en-US" sz="2400" b="1" u="sng"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sym typeface="+mn-ea"/>
              </a:rPr>
              <a:t>(build morden buildings next-to old ones)</a:t>
            </a:r>
            <a:endParaRPr lang="en-US" altLang="zh-CN" sz="2400" b="1" u="sng" dirty="0">
              <a:solidFill>
                <a:schemeClr val="bg1"/>
              </a:solidFill>
            </a:endParaRPr>
          </a:p>
        </p:txBody>
      </p:sp>
      <p:sp>
        <p:nvSpPr>
          <p:cNvPr id="22" name="对话气泡: 矩形 21"/>
          <p:cNvSpPr/>
          <p:nvPr/>
        </p:nvSpPr>
        <p:spPr>
          <a:xfrm>
            <a:off x="7852410" y="3204210"/>
            <a:ext cx="3756660" cy="1448435"/>
          </a:xfrm>
          <a:prstGeom prst="wedgeRectCallout">
            <a:avLst>
              <a:gd name="adj1" fmla="val -69534"/>
              <a:gd name="adj2" fmla="val -149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说明</a:t>
            </a:r>
            <a:r>
              <a:rPr lang="zh-CN" altLang="en-US" sz="2400" b="1" u="sng" dirty="0">
                <a:solidFill>
                  <a:srgbClr val="FF0000"/>
                </a:solidFill>
              </a:rPr>
              <a:t>理由（原因）</a:t>
            </a:r>
            <a:endParaRPr lang="zh-CN" altLang="en-US" sz="2400" b="1"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(improve attractiveness+</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change people's attitude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1" name="对话气泡: 矩形 1"/>
          <p:cNvSpPr/>
          <p:nvPr/>
        </p:nvSpPr>
        <p:spPr>
          <a:xfrm>
            <a:off x="2790825" y="855345"/>
            <a:ext cx="1844040" cy="523240"/>
          </a:xfrm>
          <a:prstGeom prst="wedgeRectCallout">
            <a:avLst>
              <a:gd name="adj1" fmla="val -47555"/>
              <a:gd name="adj2" fmla="val 832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提出</a:t>
            </a:r>
            <a:r>
              <a:rPr lang="zh-CN" altLang="en-US" sz="2400" b="1" u="sng" dirty="0">
                <a:solidFill>
                  <a:srgbClr val="FF0000"/>
                </a:solidFill>
              </a:rPr>
              <a:t>话题</a:t>
            </a:r>
            <a:endParaRPr lang="zh-CN" altLang="en-US" sz="2400" b="1" u="sng" dirty="0">
              <a:solidFill>
                <a:srgbClr val="FF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93025"/>
    </mc:Choice>
    <mc:Fallback>
      <p:transition spd="slow" advTm="1930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animBg="1"/>
      <p:bldP spid="22" grpId="0" bldLvl="0" animBg="1"/>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1593" y="333090"/>
            <a:ext cx="3756025"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“议论文的组成部分</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805555" y="1162050"/>
            <a:ext cx="6960870" cy="4806315"/>
          </a:xfrm>
          <a:prstGeom prst="rect">
            <a:avLst/>
          </a:prstGeom>
        </p:spPr>
      </p:pic>
      <p:sp>
        <p:nvSpPr>
          <p:cNvPr id="11" name="对话气泡: 矩形 1"/>
          <p:cNvSpPr/>
          <p:nvPr/>
        </p:nvSpPr>
        <p:spPr>
          <a:xfrm>
            <a:off x="2240915" y="2005330"/>
            <a:ext cx="1844040" cy="523240"/>
          </a:xfrm>
          <a:prstGeom prst="wedgeRectCallout">
            <a:avLst>
              <a:gd name="adj1" fmla="val 39256"/>
              <a:gd name="adj2" fmla="val 88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提出</a:t>
            </a:r>
            <a:r>
              <a:rPr lang="zh-CN" altLang="en-US" sz="2400" b="1" u="sng" dirty="0">
                <a:solidFill>
                  <a:srgbClr val="FF0000"/>
                </a:solidFill>
              </a:rPr>
              <a:t>话题</a:t>
            </a:r>
            <a:endParaRPr lang="zh-CN" altLang="en-US" sz="2400" b="1" u="sng" dirty="0">
              <a:solidFill>
                <a:srgbClr val="FF0000"/>
              </a:solidFill>
            </a:endParaRPr>
          </a:p>
        </p:txBody>
      </p:sp>
      <p:sp>
        <p:nvSpPr>
          <p:cNvPr id="27" name="对话气泡: 矩形 26"/>
          <p:cNvSpPr/>
          <p:nvPr/>
        </p:nvSpPr>
        <p:spPr>
          <a:xfrm>
            <a:off x="625475" y="3796665"/>
            <a:ext cx="3065780" cy="1526540"/>
          </a:xfrm>
          <a:prstGeom prst="wedgeRectCallout">
            <a:avLst>
              <a:gd name="adj1" fmla="val 68309"/>
              <a:gd name="adj2" fmla="val 140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陈述</a:t>
            </a:r>
            <a:r>
              <a:rPr lang="zh-CN" altLang="en-US" sz="2400" b="1" u="sng" dirty="0">
                <a:solidFill>
                  <a:srgbClr val="FF0000"/>
                </a:solidFill>
              </a:rPr>
              <a:t>各方观点</a:t>
            </a:r>
            <a:r>
              <a:rPr lang="en-US" altLang="zh-CN" sz="2400" b="1" u="sng" dirty="0">
                <a:solidFill>
                  <a:srgbClr val="FF0000"/>
                </a:solidFill>
              </a:rPr>
              <a:t>+</a:t>
            </a:r>
            <a:r>
              <a:rPr lang="zh-CN" altLang="en-US" sz="2400" b="1" u="sng" dirty="0">
                <a:solidFill>
                  <a:srgbClr val="FF0000"/>
                </a:solidFill>
              </a:rPr>
              <a:t>理由</a:t>
            </a:r>
            <a:endParaRPr lang="zh-CN" altLang="en-US" sz="2400" b="1" u="sng"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(bag makers;</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the industry;</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environmentalists)</a:t>
            </a:r>
            <a:r>
              <a:rPr lang="zh-CN" altLang="en-US" sz="2400" b="1" u="sng" dirty="0">
                <a:solidFill>
                  <a:srgbClr val="FF0000"/>
                </a:solidFill>
              </a:rPr>
              <a:t> </a:t>
            </a:r>
            <a:endParaRPr lang="en-US" altLang="zh-CN" sz="2400" b="1" u="sng" dirty="0">
              <a:solidFill>
                <a:schemeClr val="bg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42423"/>
    </mc:Choice>
    <mc:Fallback>
      <p:transition spd="slow" advTm="1424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61948" y="333692"/>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zh-CN" alt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1268" y="395955"/>
            <a:ext cx="5901055"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“现象说明”类说明文的展开模式</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2" name="左大括号 11"/>
          <p:cNvSpPr/>
          <p:nvPr/>
        </p:nvSpPr>
        <p:spPr>
          <a:xfrm>
            <a:off x="6684645" y="1586230"/>
            <a:ext cx="673735" cy="134493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3580765" y="1917065"/>
            <a:ext cx="2994660" cy="1337945"/>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亮出论点</a:t>
            </a:r>
            <a:endParaRPr lang="zh-CN" altLang="en-US" sz="2700" b="1">
              <a:solidFill>
                <a:schemeClr val="bg1"/>
              </a:solidFill>
              <a:latin typeface="Times New Roman" panose="02020603050405020304" pitchFamily="18" charset="0"/>
              <a:cs typeface="Times New Roman" panose="02020603050405020304" pitchFamily="18" charset="0"/>
            </a:endParaRPr>
          </a:p>
          <a:p>
            <a:pPr algn="ctr"/>
            <a:r>
              <a:rPr lang="en-US" altLang="zh-CN" sz="2700" b="1">
                <a:solidFill>
                  <a:schemeClr val="bg1"/>
                </a:solidFill>
                <a:latin typeface="Times New Roman" panose="02020603050405020304" pitchFamily="18" charset="0"/>
                <a:cs typeface="Times New Roman" panose="02020603050405020304" pitchFamily="18" charset="0"/>
              </a:rPr>
              <a:t>(put forward arguement)</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3580765" y="4284980"/>
            <a:ext cx="3103880" cy="1337945"/>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陈述观点</a:t>
            </a:r>
            <a:endParaRPr lang="zh-CN" altLang="en-US" sz="2700" b="1">
              <a:solidFill>
                <a:schemeClr val="bg1"/>
              </a:solidFill>
              <a:latin typeface="Times New Roman" panose="02020603050405020304" pitchFamily="18" charset="0"/>
              <a:cs typeface="Times New Roman" panose="02020603050405020304" pitchFamily="18" charset="0"/>
            </a:endParaRPr>
          </a:p>
          <a:p>
            <a:pPr algn="ctr"/>
            <a:r>
              <a:rPr lang="en-US" altLang="zh-CN" sz="2700" b="1">
                <a:solidFill>
                  <a:schemeClr val="bg1"/>
                </a:solidFill>
                <a:latin typeface="Times New Roman" panose="02020603050405020304" pitchFamily="18" charset="0"/>
                <a:cs typeface="Times New Roman" panose="02020603050405020304" pitchFamily="18" charset="0"/>
              </a:rPr>
              <a:t>(show others' argument)</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7366000" y="1224915"/>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1</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357745" y="1892935"/>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2</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357745" y="2541905"/>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3</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7" name="左大括号 6"/>
          <p:cNvSpPr/>
          <p:nvPr/>
        </p:nvSpPr>
        <p:spPr>
          <a:xfrm rot="10800000">
            <a:off x="8558530" y="1511935"/>
            <a:ext cx="673735" cy="134493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9297670" y="1892935"/>
            <a:ext cx="180594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重申论点</a:t>
            </a:r>
            <a:endParaRPr lang="zh-CN" altLang="en-US" sz="2700" b="1">
              <a:solidFill>
                <a:schemeClr val="bg1"/>
              </a:solidFill>
              <a:latin typeface="Times New Roman" panose="02020603050405020304" pitchFamily="18" charset="0"/>
              <a:cs typeface="Times New Roman" panose="02020603050405020304" pitchFamily="18" charset="0"/>
            </a:endParaRPr>
          </a:p>
        </p:txBody>
      </p:sp>
      <p:cxnSp>
        <p:nvCxnSpPr>
          <p:cNvPr id="11" name="直接箭头连接符 10"/>
          <p:cNvCxnSpPr>
            <a:stCxn id="8" idx="3"/>
            <a:endCxn id="14" idx="1"/>
          </p:cNvCxnSpPr>
          <p:nvPr/>
        </p:nvCxnSpPr>
        <p:spPr>
          <a:xfrm flipV="1">
            <a:off x="2491105" y="2586355"/>
            <a:ext cx="1089660" cy="80073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21" idx="1"/>
          </p:cNvCxnSpPr>
          <p:nvPr/>
        </p:nvCxnSpPr>
        <p:spPr>
          <a:xfrm>
            <a:off x="2491105" y="3803015"/>
            <a:ext cx="1089660" cy="115125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左大括号 14"/>
          <p:cNvSpPr/>
          <p:nvPr/>
        </p:nvSpPr>
        <p:spPr>
          <a:xfrm>
            <a:off x="6684645" y="4365625"/>
            <a:ext cx="673735" cy="1355725"/>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7399655" y="4175760"/>
            <a:ext cx="103378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正方</a:t>
            </a:r>
            <a:endParaRPr lang="zh-CN" altLang="en-US" sz="2700" b="1">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7399655" y="5500370"/>
            <a:ext cx="103378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反方</a:t>
            </a:r>
            <a:endParaRPr lang="zh-CN" altLang="en-US" sz="2700" b="1">
              <a:solidFill>
                <a:schemeClr val="bg1"/>
              </a:solidFill>
              <a:latin typeface="Times New Roman" panose="02020603050405020304" pitchFamily="18" charset="0"/>
              <a:cs typeface="Times New Roman" panose="02020603050405020304" pitchFamily="18" charset="0"/>
            </a:endParaRPr>
          </a:p>
        </p:txBody>
      </p:sp>
      <p:sp>
        <p:nvSpPr>
          <p:cNvPr id="18" name="左大括号 17"/>
          <p:cNvSpPr/>
          <p:nvPr/>
        </p:nvSpPr>
        <p:spPr>
          <a:xfrm>
            <a:off x="8475345" y="4044950"/>
            <a:ext cx="673735" cy="804545"/>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p:cNvSpPr txBox="1"/>
          <p:nvPr/>
        </p:nvSpPr>
        <p:spPr>
          <a:xfrm>
            <a:off x="9232265" y="3778250"/>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1</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9232265" y="4447540"/>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2</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30" name="左大括号 29"/>
          <p:cNvSpPr/>
          <p:nvPr/>
        </p:nvSpPr>
        <p:spPr>
          <a:xfrm>
            <a:off x="8475345" y="5351780"/>
            <a:ext cx="673735" cy="804545"/>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文本框 30"/>
          <p:cNvSpPr txBox="1"/>
          <p:nvPr/>
        </p:nvSpPr>
        <p:spPr>
          <a:xfrm>
            <a:off x="9232265" y="5116195"/>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1</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9232265" y="5785485"/>
            <a:ext cx="111760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原因</a:t>
            </a:r>
            <a:r>
              <a:rPr lang="en-US" altLang="zh-CN" sz="2700" b="1">
                <a:solidFill>
                  <a:schemeClr val="bg1"/>
                </a:solidFill>
                <a:latin typeface="Times New Roman" panose="02020603050405020304" pitchFamily="18" charset="0"/>
                <a:cs typeface="Times New Roman" panose="02020603050405020304" pitchFamily="18" charset="0"/>
              </a:rPr>
              <a:t>2</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33" name="左大括号 32"/>
          <p:cNvSpPr/>
          <p:nvPr/>
        </p:nvSpPr>
        <p:spPr>
          <a:xfrm rot="10800000">
            <a:off x="10429875" y="4044950"/>
            <a:ext cx="427990" cy="196215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文本框 33"/>
          <p:cNvSpPr txBox="1"/>
          <p:nvPr/>
        </p:nvSpPr>
        <p:spPr>
          <a:xfrm>
            <a:off x="10895965" y="4493260"/>
            <a:ext cx="518795" cy="92202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结</a:t>
            </a:r>
            <a:endParaRPr lang="zh-CN" altLang="en-US" sz="2700" b="1">
              <a:solidFill>
                <a:schemeClr val="bg1"/>
              </a:solidFill>
              <a:latin typeface="Times New Roman" panose="02020603050405020304" pitchFamily="18" charset="0"/>
              <a:cs typeface="Times New Roman" panose="02020603050405020304" pitchFamily="18" charset="0"/>
            </a:endParaRPr>
          </a:p>
          <a:p>
            <a:pPr algn="ctr"/>
            <a:r>
              <a:rPr lang="zh-CN" altLang="en-US" sz="2700" b="1">
                <a:solidFill>
                  <a:schemeClr val="bg1"/>
                </a:solidFill>
                <a:latin typeface="Times New Roman" panose="02020603050405020304" pitchFamily="18" charset="0"/>
                <a:cs typeface="Times New Roman" panose="02020603050405020304" pitchFamily="18" charset="0"/>
              </a:rPr>
              <a:t>尾</a:t>
            </a:r>
            <a:endParaRPr lang="zh-CN" altLang="en-US" sz="2700" b="1">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562610" y="3296285"/>
            <a:ext cx="1805940" cy="506730"/>
          </a:xfrm>
          <a:prstGeom prst="rect">
            <a:avLst/>
          </a:prstGeom>
          <a:noFill/>
          <a:ln w="19050">
            <a:solidFill>
              <a:schemeClr val="accent1"/>
            </a:solidFill>
            <a:prstDash val="solid"/>
          </a:ln>
        </p:spPr>
        <p:txBody>
          <a:bodyPr wrap="square" rtlCol="0">
            <a:spAutoFit/>
          </a:bodyPr>
          <a:lstStyle/>
          <a:p>
            <a:pPr algn="ctr"/>
            <a:r>
              <a:rPr lang="zh-CN" altLang="en-US" sz="2700" b="1">
                <a:solidFill>
                  <a:schemeClr val="bg1"/>
                </a:solidFill>
                <a:latin typeface="Times New Roman" panose="02020603050405020304" pitchFamily="18" charset="0"/>
                <a:cs typeface="Times New Roman" panose="02020603050405020304" pitchFamily="18" charset="0"/>
              </a:rPr>
              <a:t>话题</a:t>
            </a:r>
            <a:r>
              <a:rPr lang="en-US" altLang="zh-CN" sz="2700" b="1">
                <a:solidFill>
                  <a:schemeClr val="bg1"/>
                </a:solidFill>
                <a:latin typeface="Times New Roman" panose="02020603050405020304" pitchFamily="18" charset="0"/>
                <a:cs typeface="Times New Roman" panose="02020603050405020304" pitchFamily="18" charset="0"/>
              </a:rPr>
              <a:t>(topic)</a:t>
            </a:r>
            <a:endParaRPr lang="en-US" altLang="zh-CN" sz="2700" b="1">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3052"/>
    </mc:Choice>
    <mc:Fallback>
      <p:transition spd="slow" advTm="63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1" grpId="0" animBg="1"/>
      <p:bldP spid="2" grpId="0" animBg="1"/>
      <p:bldP spid="4" grpId="0" animBg="1"/>
      <p:bldP spid="5" grpId="0" animBg="1"/>
      <p:bldP spid="7" grpId="0" animBg="1"/>
      <p:bldP spid="10" grpId="0" animBg="1"/>
      <p:bldP spid="15" grpId="0" animBg="1"/>
      <p:bldP spid="16" grpId="0" animBg="1"/>
      <p:bldP spid="17" grpId="0" animBg="1"/>
      <p:bldP spid="18" grpId="0" animBg="1"/>
      <p:bldP spid="27" grpId="0" animBg="1"/>
      <p:bldP spid="28" grpId="0"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78385" y="1051532"/>
            <a:ext cx="10836440" cy="329184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300" b="1" dirty="0">
                <a:solidFill>
                  <a:schemeClr val="bg1"/>
                </a:solidFill>
                <a:latin typeface="Times New Roman" panose="02020603050405020304" pitchFamily="18" charset="0"/>
                <a:cs typeface="Times New Roman" panose="02020603050405020304" pitchFamily="18" charset="0"/>
              </a:rPr>
              <a:t>Should we allow modern buildings to be built next-to older buildings in a historic area of a city?</a:t>
            </a:r>
            <a:r>
              <a:rPr lang="en-US" altLang="zh-CN" sz="2300" dirty="0">
                <a:solidFill>
                  <a:schemeClr val="bg1"/>
                </a:solidFill>
                <a:latin typeface="Times New Roman" panose="02020603050405020304" pitchFamily="18" charset="0"/>
                <a:cs typeface="Times New Roman" panose="02020603050405020304" pitchFamily="18" charset="0"/>
              </a:rPr>
              <a:t> In order to answer this question, we must first examine whether people really want to preserve the historic feel of an area. Not all historical buildings are attractive. However, there may be other reasons, for example, economic (经济的) reasons—why they should be preserved.  </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     </a:t>
            </a:r>
            <a:r>
              <a:rPr lang="en-US" altLang="zh-CN" sz="2300" b="1" u="sng" dirty="0">
                <a:solidFill>
                  <a:srgbClr val="C00000"/>
                </a:solidFill>
                <a:latin typeface="Times New Roman" panose="02020603050405020304" pitchFamily="18" charset="0"/>
                <a:cs typeface="Times New Roman" panose="02020603050405020304" pitchFamily="18" charset="0"/>
              </a:rPr>
              <a:t> In my view, new architectural styles can exist perfectly well alongside an older style</a:t>
            </a:r>
            <a:r>
              <a:rPr lang="en-US" altLang="zh-CN" sz="2300" dirty="0">
                <a:solidFill>
                  <a:schemeClr val="bg1"/>
                </a:solidFill>
                <a:latin typeface="Times New Roman" panose="02020603050405020304" pitchFamily="18" charset="0"/>
                <a:cs typeface="Times New Roman" panose="02020603050405020304" pitchFamily="18" charset="0"/>
              </a:rPr>
              <a:t>...</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      ...</a:t>
            </a:r>
            <a:r>
              <a:rPr lang="en-US" altLang="zh-CN" sz="2300" b="1" u="sng" dirty="0">
                <a:solidFill>
                  <a:srgbClr val="C00000"/>
                </a:solidFill>
                <a:latin typeface="Times New Roman" panose="02020603050405020304" pitchFamily="18" charset="0"/>
                <a:cs typeface="Times New Roman" panose="02020603050405020304" pitchFamily="18" charset="0"/>
              </a:rPr>
              <a:t>Thus, I would argue against copying previous architectural styles and choose something fresh and different, even though that might be the more risky choice.</a:t>
            </a:r>
            <a:endParaRPr lang="en-US" altLang="zh-CN" sz="2300" b="1" u="sng" dirty="0">
              <a:solidFill>
                <a:srgbClr val="C00000"/>
              </a:solidFill>
              <a:latin typeface="Times New Roman" panose="02020603050405020304" pitchFamily="18" charset="0"/>
              <a:cs typeface="Times New Roman" panose="02020603050405020304" pitchFamily="18" charset="0"/>
            </a:endParaRPr>
          </a:p>
        </p:txBody>
      </p:sp>
      <p:sp>
        <p:nvSpPr>
          <p:cNvPr id="17" name="矩形 16"/>
          <p:cNvSpPr/>
          <p:nvPr/>
        </p:nvSpPr>
        <p:spPr>
          <a:xfrm>
            <a:off x="660290" y="4325498"/>
            <a:ext cx="10715210" cy="1972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500" dirty="0">
                <a:solidFill>
                  <a:schemeClr val="bg1"/>
                </a:solidFill>
                <a:latin typeface="Times New Roman" panose="02020603050405020304" pitchFamily="18" charset="0"/>
                <a:cs typeface="Times New Roman" panose="02020603050405020304" pitchFamily="18" charset="0"/>
              </a:rPr>
              <a:t>4.What is the main purpose of the passage?</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A.To explain why people dislike change.</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B.To warn that we could end up living in caves.</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C.To admit how new buildings have ruined their surroundings.</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D.To argue that modern buildings can be built in historic areas.	</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20" name="星形: 五角 19"/>
          <p:cNvSpPr/>
          <p:nvPr/>
        </p:nvSpPr>
        <p:spPr>
          <a:xfrm>
            <a:off x="809212" y="585941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672033" y="4660892"/>
            <a:ext cx="2703195" cy="119888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找到“话题”</a:t>
            </a:r>
            <a:endParaRPr lang="en-US" altLang="zh-CN" sz="2400" b="1" dirty="0"/>
          </a:p>
          <a:p>
            <a:r>
              <a:rPr lang="en-US" altLang="zh-CN" sz="2400" b="1" dirty="0"/>
              <a:t>    2. </a:t>
            </a:r>
            <a:r>
              <a:rPr lang="zh-CN" altLang="en-US" sz="2400" b="1" dirty="0"/>
              <a:t>锁定“论点”</a:t>
            </a:r>
            <a:endParaRPr lang="en-US" altLang="zh-CN" sz="2400" b="1" dirty="0"/>
          </a:p>
          <a:p>
            <a:r>
              <a:rPr lang="en-US" altLang="zh-CN" sz="2400" b="1" dirty="0"/>
              <a:t>    3. </a:t>
            </a:r>
            <a:r>
              <a:rPr lang="zh-CN" altLang="en-US" sz="2400" b="1" dirty="0"/>
              <a:t>确定写作目的</a:t>
            </a:r>
            <a:endParaRPr lang="zh-CN" altLang="en-US" sz="2400" b="1" dirty="0"/>
          </a:p>
        </p:txBody>
      </p:sp>
      <p:sp>
        <p:nvSpPr>
          <p:cNvPr id="3" name="矩形 2"/>
          <p:cNvSpPr/>
          <p:nvPr/>
        </p:nvSpPr>
        <p:spPr>
          <a:xfrm>
            <a:off x="459998" y="371190"/>
            <a:ext cx="3844925"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 </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议论文的写作目的题</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8" name="对话气泡: 矩形 17"/>
          <p:cNvSpPr/>
          <p:nvPr/>
        </p:nvSpPr>
        <p:spPr>
          <a:xfrm>
            <a:off x="6190478" y="3161361"/>
            <a:ext cx="2586989" cy="1181992"/>
          </a:xfrm>
          <a:prstGeom prst="wedgeRectCallout">
            <a:avLst>
              <a:gd name="adj1" fmla="val -41126"/>
              <a:gd name="adj2" fmla="val 85878"/>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inform</a:t>
            </a:r>
            <a:endParaRPr lang="en-US" altLang="zh-CN" sz="2800" b="1" dirty="0">
              <a:solidFill>
                <a:schemeClr val="bg1"/>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persuade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entertain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1708"/>
    </mc:Choice>
    <mc:Fallback>
      <p:transition spd="slow" advTm="81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500"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500"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798803"/>
            <a:ext cx="10487025" cy="5498465"/>
          </a:xfrm>
          <a:prstGeom prst="rect">
            <a:avLst/>
          </a:prstGeom>
          <a:noFill/>
        </p:spPr>
        <p:txBody>
          <a:bodyPr wrap="square" rtlCol="0">
            <a:spAutoFit/>
          </a:bodyPr>
          <a:lstStyle/>
          <a:p>
            <a:pPr algn="ctr"/>
            <a:endParaRPr lang="en-US" altLang="zh-CN" sz="4500" b="1" dirty="0">
              <a:solidFill>
                <a:schemeClr val="bg1"/>
              </a:solidFill>
            </a:endParaRPr>
          </a:p>
          <a:p>
            <a:pPr algn="ctr">
              <a:lnSpc>
                <a:spcPts val="6000"/>
              </a:lnSpc>
            </a:pPr>
            <a:r>
              <a:rPr lang="zh-CN" altLang="en-US" sz="5000" b="1" dirty="0">
                <a:solidFill>
                  <a:schemeClr val="bg1"/>
                </a:solidFill>
                <a:latin typeface="楷体" panose="02010609060101010101" pitchFamily="49" charset="-122"/>
                <a:ea typeface="楷体" panose="02010609060101010101" pitchFamily="49" charset="-122"/>
              </a:rPr>
              <a:t>第三课</a:t>
            </a:r>
            <a:endParaRPr lang="en-US" altLang="zh-CN" sz="5000" b="1" dirty="0">
              <a:solidFill>
                <a:schemeClr val="bg1"/>
              </a:solidFill>
              <a:latin typeface="楷体" panose="02010609060101010101" pitchFamily="49" charset="-122"/>
              <a:ea typeface="楷体" panose="02010609060101010101" pitchFamily="49" charset="-122"/>
            </a:endParaRP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r>
              <a:rPr lang="zh-CN" altLang="en-US" sz="8000" b="1" dirty="0">
                <a:solidFill>
                  <a:schemeClr val="bg1"/>
                </a:solidFill>
                <a:latin typeface="华文新魏" panose="02010800040101010101" pitchFamily="2" charset="-122"/>
                <a:ea typeface="华文新魏" panose="02010800040101010101" pitchFamily="2" charset="-122"/>
                <a:cs typeface="Times New Roman" panose="02020603050405020304" pitchFamily="18" charset="0"/>
              </a:rPr>
              <a:t>主旨大意</a:t>
            </a:r>
            <a:endParaRPr lang="en-US" altLang="zh-CN" sz="8000" b="1" dirty="0">
              <a:solidFill>
                <a:schemeClr val="bg1"/>
              </a:solidFill>
              <a:latin typeface="华文新魏" panose="02010800040101010101" pitchFamily="2" charset="-122"/>
              <a:ea typeface="华文新魏" panose="02010800040101010101" pitchFamily="2" charset="-122"/>
              <a:cs typeface="Times New Roman" panose="02020603050405020304" pitchFamily="18" charset="0"/>
            </a:endParaRPr>
          </a:p>
          <a:p>
            <a:pPr algn="ctr">
              <a:lnSpc>
                <a:spcPct val="140000"/>
              </a:lnSpc>
            </a:pP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t>
            </a:r>
            <a:r>
              <a:rPr lang="zh-CN"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其他类</a:t>
            </a:r>
            <a:r>
              <a:rPr lang="zh-CN" altLang="en-US"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说明文</a:t>
            </a: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&amp;</a:t>
            </a:r>
            <a:r>
              <a:rPr lang="zh-CN" altLang="en-US"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议论文</a:t>
            </a: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2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6" name="图片 5"/>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590"/>
    </mc:Choice>
    <mc:Fallback>
      <p:transition spd="slow" advTm="959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00735" y="4210050"/>
            <a:ext cx="10714990" cy="9150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300" dirty="0">
                <a:solidFill>
                  <a:schemeClr val="bg1"/>
                </a:solidFill>
                <a:latin typeface="Times New Roman" panose="02020603050405020304" pitchFamily="18" charset="0"/>
                <a:cs typeface="Times New Roman" panose="02020603050405020304" pitchFamily="18" charset="0"/>
              </a:rPr>
              <a:t>Q: What is the main purpose of the passage?</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   </a:t>
            </a:r>
            <a:r>
              <a:rPr lang="en-US" altLang="zh-CN" sz="2300" b="1" u="sng" dirty="0">
                <a:solidFill>
                  <a:srgbClr val="C00000"/>
                </a:solidFill>
                <a:latin typeface="Times New Roman" panose="02020603050405020304" pitchFamily="18" charset="0"/>
                <a:cs typeface="Times New Roman" panose="02020603050405020304" pitchFamily="18" charset="0"/>
              </a:rPr>
              <a:t> To argue that eleven-year-old children should get a smart phone.</a:t>
            </a:r>
            <a:endParaRPr lang="en-US" altLang="zh-CN" sz="2300" b="1" u="sng" dirty="0">
              <a:solidFill>
                <a:srgbClr val="C00000"/>
              </a:solidFill>
              <a:latin typeface="Times New Roman" panose="02020603050405020304" pitchFamily="18" charset="0"/>
              <a:cs typeface="Times New Roman" panose="02020603050405020304" pitchFamily="18" charset="0"/>
            </a:endParaRPr>
          </a:p>
        </p:txBody>
      </p:sp>
      <p:sp>
        <p:nvSpPr>
          <p:cNvPr id="10" name="矩形 9"/>
          <p:cNvSpPr/>
          <p:nvPr/>
        </p:nvSpPr>
        <p:spPr>
          <a:xfrm>
            <a:off x="341596" y="381481"/>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7" name="文本框 6"/>
          <p:cNvSpPr txBox="1"/>
          <p:nvPr/>
        </p:nvSpPr>
        <p:spPr>
          <a:xfrm>
            <a:off x="739980" y="1045817"/>
            <a:ext cx="10836440" cy="3046095"/>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      </a:t>
            </a:r>
            <a:r>
              <a:rPr lang="en-US" altLang="zh-CN" sz="2200">
                <a:solidFill>
                  <a:schemeClr val="bg1"/>
                </a:solidFill>
                <a:latin typeface="Times New Roman" panose="02020603050405020304" pitchFamily="18" charset="0"/>
                <a:cs typeface="Times New Roman" panose="02020603050405020304" pitchFamily="18" charset="0"/>
              </a:rPr>
              <a:t> </a:t>
            </a:r>
            <a:r>
              <a:rPr lang="en-US" altLang="zh-CN" sz="2400">
                <a:solidFill>
                  <a:schemeClr val="bg1"/>
                </a:solidFill>
                <a:latin typeface="Times New Roman" panose="02020603050405020304" pitchFamily="18" charset="0"/>
                <a:cs typeface="Times New Roman" panose="02020603050405020304" pitchFamily="18" charset="0"/>
              </a:rPr>
              <a:t>Eleven years of age is not too young to get a smart phone. First of all, a smart phone can come in handy for doing school assignments. Students can type, email, and share assignments with a phone. Eleven years of age is a perfect time to get a cellphone because students have to do research for homework assignments and projects. Secondly, children can use a smart phone to easily communicate with relatives, such as grandparents, who live far away. Finally, there are a lot of online news sources that are meant for young audiences, so smart phones can help children to be well informed, which is important.</a:t>
            </a:r>
            <a:endParaRPr lang="en-US" altLang="zh-CN" sz="240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739980" y="1040102"/>
            <a:ext cx="10836440" cy="3046095"/>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      </a:t>
            </a:r>
            <a:r>
              <a:rPr lang="en-US" altLang="zh-CN" sz="2200">
                <a:solidFill>
                  <a:schemeClr val="bg1"/>
                </a:solidFill>
                <a:latin typeface="Times New Roman" panose="02020603050405020304" pitchFamily="18" charset="0"/>
                <a:cs typeface="Times New Roman" panose="02020603050405020304" pitchFamily="18" charset="0"/>
              </a:rPr>
              <a:t> </a:t>
            </a:r>
            <a:r>
              <a:rPr lang="en-US" altLang="zh-CN" sz="2400">
                <a:solidFill>
                  <a:srgbClr val="C00000"/>
                </a:solidFill>
                <a:latin typeface="Times New Roman" panose="02020603050405020304" pitchFamily="18" charset="0"/>
                <a:cs typeface="Times New Roman" panose="02020603050405020304" pitchFamily="18" charset="0"/>
              </a:rPr>
              <a:t>Eleven years of age is not too young to get a smart phone.</a:t>
            </a:r>
            <a:r>
              <a:rPr lang="en-US" altLang="zh-CN" sz="2400">
                <a:solidFill>
                  <a:schemeClr val="bg1"/>
                </a:solidFill>
                <a:latin typeface="Times New Roman" panose="02020603050405020304" pitchFamily="18" charset="0"/>
                <a:cs typeface="Times New Roman" panose="02020603050405020304" pitchFamily="18" charset="0"/>
              </a:rPr>
              <a:t> </a:t>
            </a:r>
            <a:r>
              <a:rPr lang="en-US" altLang="zh-CN" sz="2400">
                <a:solidFill>
                  <a:schemeClr val="accent4"/>
                </a:solidFill>
                <a:latin typeface="Times New Roman" panose="02020603050405020304" pitchFamily="18" charset="0"/>
                <a:cs typeface="Times New Roman" panose="02020603050405020304" pitchFamily="18" charset="0"/>
              </a:rPr>
              <a:t>First of all</a:t>
            </a:r>
            <a:r>
              <a:rPr lang="en-US" altLang="zh-CN" sz="2400">
                <a:solidFill>
                  <a:schemeClr val="bg1"/>
                </a:solidFill>
                <a:latin typeface="Times New Roman" panose="02020603050405020304" pitchFamily="18" charset="0"/>
                <a:cs typeface="Times New Roman" panose="02020603050405020304" pitchFamily="18" charset="0"/>
              </a:rPr>
              <a:t>, </a:t>
            </a:r>
            <a:r>
              <a:rPr lang="en-US" altLang="zh-CN" sz="2400">
                <a:solidFill>
                  <a:srgbClr val="7030A0"/>
                </a:solidFill>
                <a:latin typeface="Times New Roman" panose="02020603050405020304" pitchFamily="18" charset="0"/>
                <a:cs typeface="Times New Roman" panose="02020603050405020304" pitchFamily="18" charset="0"/>
              </a:rPr>
              <a:t>a smart phone can come in handy for doing school assignments.</a:t>
            </a:r>
            <a:r>
              <a:rPr lang="en-US" altLang="zh-CN" sz="2400">
                <a:solidFill>
                  <a:schemeClr val="bg1"/>
                </a:solidFill>
                <a:latin typeface="Times New Roman" panose="02020603050405020304" pitchFamily="18" charset="0"/>
                <a:cs typeface="Times New Roman" panose="02020603050405020304" pitchFamily="18" charset="0"/>
              </a:rPr>
              <a:t> Students can type, email, and share assignments with a phone. Eleven years of age is a perfect time to get a cellphone because students have to do research for homework assignments and projects. </a:t>
            </a:r>
            <a:r>
              <a:rPr lang="en-US" altLang="zh-CN" sz="2400">
                <a:solidFill>
                  <a:schemeClr val="accent4"/>
                </a:solidFill>
                <a:latin typeface="Times New Roman" panose="02020603050405020304" pitchFamily="18" charset="0"/>
                <a:cs typeface="Times New Roman" panose="02020603050405020304" pitchFamily="18" charset="0"/>
              </a:rPr>
              <a:t>Secondly</a:t>
            </a:r>
            <a:r>
              <a:rPr lang="en-US" altLang="zh-CN" sz="2400">
                <a:solidFill>
                  <a:schemeClr val="bg1"/>
                </a:solidFill>
                <a:latin typeface="Times New Roman" panose="02020603050405020304" pitchFamily="18" charset="0"/>
                <a:cs typeface="Times New Roman" panose="02020603050405020304" pitchFamily="18" charset="0"/>
              </a:rPr>
              <a:t>, </a:t>
            </a:r>
            <a:r>
              <a:rPr lang="en-US" altLang="zh-CN" sz="2400">
                <a:solidFill>
                  <a:srgbClr val="7030A0"/>
                </a:solidFill>
                <a:latin typeface="Times New Roman" panose="02020603050405020304" pitchFamily="18" charset="0"/>
                <a:cs typeface="Times New Roman" panose="02020603050405020304" pitchFamily="18" charset="0"/>
              </a:rPr>
              <a:t>children can use a smart phone to easily communicate with relatives, such as grandparents, who live far away</a:t>
            </a:r>
            <a:r>
              <a:rPr lang="en-US" altLang="zh-CN" sz="2400">
                <a:solidFill>
                  <a:schemeClr val="bg1"/>
                </a:solidFill>
                <a:latin typeface="Times New Roman" panose="02020603050405020304" pitchFamily="18" charset="0"/>
                <a:cs typeface="Times New Roman" panose="02020603050405020304" pitchFamily="18" charset="0"/>
              </a:rPr>
              <a:t>. </a:t>
            </a:r>
            <a:r>
              <a:rPr lang="en-US" altLang="zh-CN" sz="2400">
                <a:solidFill>
                  <a:schemeClr val="accent4"/>
                </a:solidFill>
                <a:latin typeface="Times New Roman" panose="02020603050405020304" pitchFamily="18" charset="0"/>
                <a:cs typeface="Times New Roman" panose="02020603050405020304" pitchFamily="18" charset="0"/>
              </a:rPr>
              <a:t>Finally</a:t>
            </a:r>
            <a:r>
              <a:rPr lang="en-US" altLang="zh-CN" sz="2400">
                <a:solidFill>
                  <a:schemeClr val="bg1"/>
                </a:solidFill>
                <a:latin typeface="Times New Roman" panose="02020603050405020304" pitchFamily="18" charset="0"/>
                <a:cs typeface="Times New Roman" panose="02020603050405020304" pitchFamily="18" charset="0"/>
              </a:rPr>
              <a:t>, </a:t>
            </a:r>
            <a:r>
              <a:rPr lang="en-US" altLang="zh-CN" sz="2400">
                <a:solidFill>
                  <a:srgbClr val="7030A0"/>
                </a:solidFill>
                <a:latin typeface="Times New Roman" panose="02020603050405020304" pitchFamily="18" charset="0"/>
                <a:cs typeface="Times New Roman" panose="02020603050405020304" pitchFamily="18" charset="0"/>
              </a:rPr>
              <a:t>there are a lot of online news sources that are meant for young audiences, so smart phones can help children to be well informed, which is important</a:t>
            </a:r>
            <a:r>
              <a:rPr lang="en-US" altLang="zh-CN" sz="2400">
                <a:solidFill>
                  <a:schemeClr val="bg1"/>
                </a:solidFill>
                <a:latin typeface="Times New Roman" panose="02020603050405020304" pitchFamily="18" charset="0"/>
                <a:cs typeface="Times New Roman" panose="02020603050405020304" pitchFamily="18" charset="0"/>
              </a:rPr>
              <a:t>.</a:t>
            </a:r>
            <a:endParaRPr lang="en-US" altLang="zh-CN" sz="2400">
              <a:solidFill>
                <a:schemeClr val="bg1"/>
              </a:solidFill>
              <a:latin typeface="Times New Roman" panose="02020603050405020304" pitchFamily="18" charset="0"/>
              <a:cs typeface="Times New Roman" panose="02020603050405020304" pitchFamily="18" charset="0"/>
            </a:endParaRPr>
          </a:p>
        </p:txBody>
      </p:sp>
      <p:sp>
        <p:nvSpPr>
          <p:cNvPr id="8" name="流程图: 过程 7"/>
          <p:cNvSpPr/>
          <p:nvPr/>
        </p:nvSpPr>
        <p:spPr>
          <a:xfrm>
            <a:off x="739775" y="5322570"/>
            <a:ext cx="10944225" cy="93408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sz="2600" dirty="0">
                <a:solidFill>
                  <a:schemeClr val="bg1"/>
                </a:solidFill>
                <a:latin typeface="Times New Roman" panose="02020603050405020304" pitchFamily="18" charset="0"/>
                <a:cs typeface="Times New Roman" panose="02020603050405020304" pitchFamily="18" charset="0"/>
              </a:rPr>
              <a:t>The purpose of persuasive texts is to </a:t>
            </a:r>
            <a:r>
              <a:rPr lang="en-US" sz="2600" b="1" dirty="0">
                <a:solidFill>
                  <a:srgbClr val="C00000"/>
                </a:solidFill>
                <a:latin typeface="Times New Roman" panose="02020603050405020304" pitchFamily="18" charset="0"/>
                <a:cs typeface="Times New Roman" panose="02020603050405020304" pitchFamily="18" charset="0"/>
              </a:rPr>
              <a:t>convince the reader to have a particular opinion about a topic</a:t>
            </a:r>
            <a:r>
              <a:rPr lang="en-US" sz="2600"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31482"/>
    </mc:Choice>
    <mc:Fallback>
      <p:transition spd="slow" advTm="131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7182"/>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51507" y="502195"/>
            <a:ext cx="2037737"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Times New Roman" panose="02020603050405020304" pitchFamily="18" charset="0"/>
                <a:ea typeface="+mj-ea"/>
                <a:cs typeface="Times New Roman" panose="02020603050405020304" pitchFamily="18" charset="0"/>
              </a:rPr>
              <a:t>三</a:t>
            </a:r>
            <a:r>
              <a:rPr lang="zh-CN" altLang="en-US" sz="3600" b="1" cap="none" spc="0" dirty="0">
                <a:ln w="0"/>
                <a:solidFill>
                  <a:schemeClr val="bg1"/>
                </a:solidFill>
                <a:latin typeface="Times New Roman" panose="02020603050405020304" pitchFamily="18" charset="0"/>
                <a:ea typeface="+mj-ea"/>
                <a:cs typeface="Times New Roman" panose="02020603050405020304" pitchFamily="18" charset="0"/>
              </a:rPr>
              <a:t>、小结</a:t>
            </a:r>
            <a:endParaRPr lang="zh-CN" altLang="en-US" sz="36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9" name="图片 1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0" name="文本框 19"/>
          <p:cNvSpPr txBox="1"/>
          <p:nvPr/>
        </p:nvSpPr>
        <p:spPr>
          <a:xfrm>
            <a:off x="717550" y="2592070"/>
            <a:ext cx="2562860" cy="1668780"/>
          </a:xfrm>
          <a:prstGeom prst="rect">
            <a:avLst/>
          </a:prstGeom>
          <a:noFill/>
        </p:spPr>
        <p:txBody>
          <a:bodyPr wrap="square" rtlCol="0">
            <a:spAutoFit/>
          </a:bodyPr>
          <a:lstStyle/>
          <a:p>
            <a:pPr algn="ct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主旨大意题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gn="ct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（其他类说明</a:t>
            </a:r>
            <a:endParaRPr lang="zh-CN" altLang="en-US" sz="3000" b="1" dirty="0">
              <a:solidFill>
                <a:schemeClr val="bg1"/>
              </a:solidFill>
              <a:latin typeface="Times New Roman" panose="02020603050405020304" pitchFamily="18" charset="0"/>
              <a:cs typeface="Times New Roman" panose="02020603050405020304" pitchFamily="18" charset="0"/>
            </a:endParaRPr>
          </a:p>
          <a:p>
            <a:pPr algn="ct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a:t>
            </a:r>
            <a:r>
              <a:rPr lang="en-US" altLang="zh-CN" sz="3000" b="1" dirty="0">
                <a:solidFill>
                  <a:schemeClr val="bg1"/>
                </a:solidFill>
                <a:latin typeface="Times New Roman" panose="02020603050405020304" pitchFamily="18" charset="0"/>
                <a:cs typeface="Times New Roman" panose="02020603050405020304" pitchFamily="18" charset="0"/>
              </a:rPr>
              <a:t>&amp;</a:t>
            </a:r>
            <a:r>
              <a:rPr lang="zh-CN" altLang="en-US" sz="3000" b="1" dirty="0">
                <a:solidFill>
                  <a:schemeClr val="bg1"/>
                </a:solidFill>
                <a:latin typeface="Times New Roman" panose="02020603050405020304" pitchFamily="18" charset="0"/>
                <a:cs typeface="Times New Roman" panose="02020603050405020304" pitchFamily="18" charset="0"/>
              </a:rPr>
              <a:t>议论文）</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7" name="左大括号 6"/>
          <p:cNvSpPr/>
          <p:nvPr/>
        </p:nvSpPr>
        <p:spPr>
          <a:xfrm>
            <a:off x="3212618" y="1964212"/>
            <a:ext cx="673834" cy="2690501"/>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3961129" y="1522499"/>
            <a:ext cx="2421518" cy="1143000"/>
          </a:xfrm>
          <a:prstGeom prst="rect">
            <a:avLst/>
          </a:prstGeom>
          <a:noFill/>
        </p:spPr>
        <p:txBody>
          <a:bodyPr wrap="square" rtlCol="0">
            <a:spAutoFit/>
          </a:bodyPr>
          <a:lstStyle/>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chemeClr val="bg1"/>
                </a:solidFill>
                <a:latin typeface="Times New Roman" panose="02020603050405020304" pitchFamily="18" charset="0"/>
                <a:cs typeface="Times New Roman" panose="02020603050405020304" pitchFamily="18" charset="0"/>
              </a:rPr>
              <a:t>现象说明</a:t>
            </a:r>
            <a:r>
              <a:rPr lang="en-US" altLang="zh-CN" sz="3000" b="1" dirty="0">
                <a:solidFill>
                  <a:schemeClr val="bg1"/>
                </a:solidFill>
                <a:latin typeface="Times New Roman" panose="02020603050405020304" pitchFamily="18" charset="0"/>
                <a:cs typeface="Times New Roman" panose="02020603050405020304" pitchFamily="18" charset="0"/>
              </a:rPr>
              <a:t>”</a:t>
            </a:r>
            <a:r>
              <a:rPr lang="zh-CN" altLang="en-US" sz="3000" b="1" dirty="0">
                <a:solidFill>
                  <a:schemeClr val="bg1"/>
                </a:solidFill>
                <a:latin typeface="Times New Roman" panose="02020603050405020304" pitchFamily="18" charset="0"/>
                <a:cs typeface="Times New Roman" panose="02020603050405020304" pitchFamily="18" charset="0"/>
              </a:rPr>
              <a:t>类说明文</a:t>
            </a:r>
            <a:endParaRPr lang="zh-CN" altLang="en-US" sz="3000" b="1"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3960884" y="4373398"/>
            <a:ext cx="2421518" cy="617220"/>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议论文</a:t>
            </a:r>
            <a:endParaRPr lang="zh-CN" altLang="en-US" sz="30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6170295" y="860425"/>
            <a:ext cx="4369435" cy="2036445"/>
          </a:xfrm>
          <a:prstGeom prst="rect">
            <a:avLst/>
          </a:prstGeom>
        </p:spPr>
      </p:pic>
      <p:pic>
        <p:nvPicPr>
          <p:cNvPr id="3" name="图片 2"/>
          <p:cNvPicPr>
            <a:picLocks noChangeAspect="1"/>
          </p:cNvPicPr>
          <p:nvPr/>
        </p:nvPicPr>
        <p:blipFill>
          <a:blip r:embed="rId3"/>
          <a:stretch>
            <a:fillRect/>
          </a:stretch>
        </p:blipFill>
        <p:spPr>
          <a:xfrm>
            <a:off x="5207000" y="3469005"/>
            <a:ext cx="5991225" cy="278257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96980"/>
    </mc:Choice>
    <mc:Fallback>
      <p:transition spd="slow" advTm="969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05785" y="420496"/>
            <a:ext cx="3855720" cy="645160"/>
          </a:xfrm>
          <a:prstGeom prst="rect">
            <a:avLst/>
          </a:prstGeom>
          <a:noFill/>
        </p:spPr>
        <p:txBody>
          <a:bodyPr wrap="none" lIns="91440" tIns="45720" rIns="91440" bIns="45720">
            <a:spAutoFit/>
          </a:bodyPr>
          <a:lstStyle/>
          <a:p>
            <a:pPr algn="ctr"/>
            <a:r>
              <a:rPr lang="zh-CN" altLang="en-US" sz="3600" b="1" dirty="0">
                <a:ln w="0"/>
                <a:solidFill>
                  <a:schemeClr val="bg1"/>
                </a:solidFill>
                <a:latin typeface="+mj-ea"/>
                <a:ea typeface="+mj-ea"/>
              </a:rPr>
              <a:t>一、其他类说明文</a:t>
            </a:r>
            <a:endParaRPr lang="zh-CN" altLang="en-US" sz="3600" b="1" cap="none" spc="0" dirty="0">
              <a:ln w="0"/>
              <a:solidFill>
                <a:schemeClr val="bg1"/>
              </a:solidFill>
              <a:latin typeface="+mj-ea"/>
              <a:ea typeface="+mj-ea"/>
            </a:endParaRPr>
          </a:p>
        </p:txBody>
      </p:sp>
      <p:sp>
        <p:nvSpPr>
          <p:cNvPr id="11" name="文本框 10"/>
          <p:cNvSpPr txBox="1"/>
          <p:nvPr/>
        </p:nvSpPr>
        <p:spPr>
          <a:xfrm>
            <a:off x="687372" y="1215675"/>
            <a:ext cx="11296650" cy="7706995"/>
          </a:xfrm>
          <a:prstGeom prst="rect">
            <a:avLst/>
          </a:prstGeom>
          <a:noFill/>
        </p:spPr>
        <p:txBody>
          <a:bodyPr wrap="square" rtlCol="0">
            <a:spAutoFit/>
          </a:bodyPr>
          <a:lstStyle/>
          <a:p>
            <a:pPr marL="514350" indent="-514350">
              <a:buAutoNum type="arabicPeriod"/>
            </a:pPr>
            <a:r>
              <a:rPr lang="zh-CN" altLang="en-US" sz="2600" b="1" dirty="0">
                <a:solidFill>
                  <a:schemeClr val="bg1"/>
                </a:solidFill>
                <a:latin typeface="Times New Roman" panose="02020603050405020304" pitchFamily="18" charset="0"/>
                <a:cs typeface="Times New Roman" panose="02020603050405020304" pitchFamily="18" charset="0"/>
              </a:rPr>
              <a:t>浙江卷对“其他类型的说明文”的考查：</a:t>
            </a: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800" b="1" dirty="0">
              <a:latin typeface="Times New Roman" panose="02020603050405020304" pitchFamily="18" charset="0"/>
              <a:cs typeface="Times New Roman" panose="02020603050405020304" pitchFamily="18" charset="0"/>
            </a:endParaRPr>
          </a:p>
          <a:p>
            <a:pPr>
              <a:lnSpc>
                <a:spcPct val="114000"/>
              </a:lnSpc>
            </a:pP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3"/>
          <p:cNvGraphicFramePr>
            <a:graphicFrameLocks noGrp="1"/>
          </p:cNvGraphicFramePr>
          <p:nvPr/>
        </p:nvGraphicFramePr>
        <p:xfrm>
          <a:off x="824120" y="1804619"/>
          <a:ext cx="10680509" cy="2330325"/>
        </p:xfrm>
        <a:graphic>
          <a:graphicData uri="http://schemas.openxmlformats.org/drawingml/2006/table">
            <a:tbl>
              <a:tblPr firstRow="1" bandRow="1">
                <a:tableStyleId>{5C22544A-7EE6-4342-B048-85BDC9FD1C3A}</a:tableStyleId>
              </a:tblPr>
              <a:tblGrid>
                <a:gridCol w="1550087"/>
                <a:gridCol w="911220"/>
                <a:gridCol w="8219202"/>
              </a:tblGrid>
              <a:tr h="370840">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2019.6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zh-CN" altLang="en-US" sz="2400" dirty="0">
                          <a:latin typeface="Times New Roman" panose="02020603050405020304" pitchFamily="18" charset="0"/>
                          <a:ea typeface="+mj-ea"/>
                          <a:cs typeface="Times New Roman" panose="02020603050405020304" pitchFamily="18" charset="0"/>
                        </a:rPr>
                        <a:t>介绍了加利福尼亚州的大树的数量急剧下降这一现象，并分析了背后的原因。</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2018.11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A</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zh-CN" altLang="en-US" sz="2400" dirty="0">
                          <a:latin typeface="Times New Roman" panose="02020603050405020304" pitchFamily="18" charset="0"/>
                          <a:ea typeface="+mj-ea"/>
                          <a:cs typeface="Times New Roman" panose="02020603050405020304" pitchFamily="18" charset="0"/>
                        </a:rPr>
                        <a:t>介绍了伦敦的出租车及其背后蕴含的文化现象。</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2018.6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zh-CN" altLang="en-US" sz="2400" dirty="0">
                          <a:latin typeface="Times New Roman" panose="02020603050405020304" pitchFamily="18" charset="0"/>
                          <a:ea typeface="+mj-ea"/>
                          <a:cs typeface="Times New Roman" panose="02020603050405020304" pitchFamily="18" charset="0"/>
                        </a:rPr>
                        <a:t>介绍了美国汽车的使用情况及期对美国文化产生的影响。</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2016.10</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pPr fontAlgn="auto">
                        <a:lnSpc>
                          <a:spcPct val="115000"/>
                        </a:lnSpc>
                      </a:pPr>
                      <a:r>
                        <a:rPr lang="zh-CN" altLang="en-US" sz="2400" dirty="0">
                          <a:latin typeface="Times New Roman" panose="02020603050405020304" pitchFamily="18" charset="0"/>
                          <a:ea typeface="+mj-ea"/>
                          <a:cs typeface="Times New Roman" panose="02020603050405020304" pitchFamily="18" charset="0"/>
                        </a:rPr>
                        <a:t>介绍了远程办公这一现象及员工和老板对其不同态度。</a:t>
                      </a:r>
                      <a:endParaRPr lang="zh-CN" altLang="en-US" sz="2400" dirty="0">
                        <a:latin typeface="Times New Roman" panose="02020603050405020304" pitchFamily="18" charset="0"/>
                        <a:ea typeface="+mj-ea"/>
                        <a:cs typeface="Times New Roman" panose="02020603050405020304" pitchFamily="18" charset="0"/>
                      </a:endParaRPr>
                    </a:p>
                  </a:txBody>
                  <a:tcPr/>
                </a:tc>
              </a:tr>
            </a:tbl>
          </a:graphicData>
        </a:graphic>
      </p:graphicFrame>
      <p:sp>
        <p:nvSpPr>
          <p:cNvPr id="22" name="流程图: 过程 21"/>
          <p:cNvSpPr/>
          <p:nvPr/>
        </p:nvSpPr>
        <p:spPr>
          <a:xfrm>
            <a:off x="756285" y="4625975"/>
            <a:ext cx="10944225" cy="1346200"/>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课程标准</a:t>
            </a:r>
            <a:r>
              <a:rPr lang="en-US" altLang="zh-CN" sz="2600" dirty="0">
                <a:solidFill>
                  <a:schemeClr val="bg1"/>
                </a:solidFill>
                <a:latin typeface="Times New Roman" panose="02020603050405020304" pitchFamily="18" charset="0"/>
                <a:cs typeface="Times New Roman" panose="02020603050405020304" pitchFamily="18" charset="0"/>
              </a:rPr>
              <a:t>》</a:t>
            </a:r>
            <a:r>
              <a:rPr lang="zh-CN" altLang="en-US" sz="2600" dirty="0">
                <a:solidFill>
                  <a:schemeClr val="bg1"/>
                </a:solidFill>
                <a:latin typeface="Times New Roman" panose="02020603050405020304" pitchFamily="18" charset="0"/>
                <a:cs typeface="Times New Roman" panose="02020603050405020304" pitchFamily="18" charset="0"/>
              </a:rPr>
              <a:t>在“语篇类型”中提出学生要掌握的说明文：</a:t>
            </a:r>
            <a:r>
              <a:rPr lang="en-US" altLang="zh-CN" sz="2600" dirty="0">
                <a:solidFill>
                  <a:schemeClr val="bg1"/>
                </a:solidFill>
                <a:latin typeface="Times New Roman" panose="02020603050405020304" pitchFamily="18" charset="0"/>
                <a:cs typeface="Times New Roman" panose="02020603050405020304" pitchFamily="18" charset="0"/>
              </a:rPr>
              <a:t>(1)</a:t>
            </a:r>
            <a:r>
              <a:rPr lang="zh-CN" altLang="en-US" sz="2600" dirty="0">
                <a:solidFill>
                  <a:schemeClr val="bg1"/>
                </a:solidFill>
                <a:latin typeface="Times New Roman" panose="02020603050405020304" pitchFamily="18" charset="0"/>
                <a:cs typeface="Times New Roman" panose="02020603050405020304" pitchFamily="18" charset="0"/>
              </a:rPr>
              <a:t>地点、事物、产品介绍等；</a:t>
            </a:r>
            <a:r>
              <a:rPr lang="en-US" altLang="zh-CN" sz="2600" dirty="0">
                <a:solidFill>
                  <a:schemeClr val="bg1"/>
                </a:solidFill>
                <a:latin typeface="Times New Roman" panose="02020603050405020304" pitchFamily="18" charset="0"/>
                <a:cs typeface="Times New Roman" panose="02020603050405020304" pitchFamily="18" charset="0"/>
              </a:rPr>
              <a:t>(2)</a:t>
            </a:r>
            <a:r>
              <a:rPr lang="zh-CN" altLang="en-US" sz="2600" dirty="0">
                <a:solidFill>
                  <a:schemeClr val="bg1"/>
                </a:solidFill>
                <a:latin typeface="Times New Roman" panose="02020603050405020304" pitchFamily="18" charset="0"/>
                <a:cs typeface="Times New Roman" panose="02020603050405020304" pitchFamily="18" charset="0"/>
              </a:rPr>
              <a:t>现象说明、事理阐释等；</a:t>
            </a:r>
            <a:r>
              <a:rPr lang="en-US" altLang="zh-CN" sz="2600" dirty="0">
                <a:solidFill>
                  <a:schemeClr val="bg1"/>
                </a:solidFill>
                <a:latin typeface="Times New Roman" panose="02020603050405020304" pitchFamily="18" charset="0"/>
                <a:cs typeface="Times New Roman" panose="02020603050405020304" pitchFamily="18" charset="0"/>
              </a:rPr>
              <a:t>(3)</a:t>
            </a:r>
            <a:r>
              <a:rPr lang="zh-CN" altLang="en-US" sz="2600" dirty="0">
                <a:solidFill>
                  <a:schemeClr val="bg1"/>
                </a:solidFill>
                <a:latin typeface="Times New Roman" panose="02020603050405020304" pitchFamily="18" charset="0"/>
                <a:cs typeface="Times New Roman" panose="02020603050405020304" pitchFamily="18" charset="0"/>
              </a:rPr>
              <a:t>机构介绍、科技成果介绍、操作指南、使用手册等。</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35179"/>
    </mc:Choice>
    <mc:Fallback>
      <p:transition spd="slow" advTm="135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1268" y="395955"/>
            <a:ext cx="5901055"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“现象说明”类说明文的组成部分</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946150" y="981075"/>
            <a:ext cx="6703060" cy="5348605"/>
          </a:xfrm>
          <a:prstGeom prst="rect">
            <a:avLst/>
          </a:prstGeom>
        </p:spPr>
      </p:pic>
      <p:pic>
        <p:nvPicPr>
          <p:cNvPr id="8" name="图片 7"/>
          <p:cNvPicPr>
            <a:picLocks noChangeAspect="1"/>
          </p:cNvPicPr>
          <p:nvPr/>
        </p:nvPicPr>
        <p:blipFill>
          <a:blip r:embed="rId2"/>
          <a:stretch>
            <a:fillRect/>
          </a:stretch>
        </p:blipFill>
        <p:spPr>
          <a:xfrm>
            <a:off x="927100" y="981075"/>
            <a:ext cx="6712585" cy="5408930"/>
          </a:xfrm>
          <a:prstGeom prst="rect">
            <a:avLst/>
          </a:prstGeom>
        </p:spPr>
      </p:pic>
      <p:sp>
        <p:nvSpPr>
          <p:cNvPr id="2" name="对话气泡: 矩形 1"/>
          <p:cNvSpPr/>
          <p:nvPr/>
        </p:nvSpPr>
        <p:spPr>
          <a:xfrm>
            <a:off x="7920355" y="981075"/>
            <a:ext cx="3438525" cy="1099185"/>
          </a:xfrm>
          <a:prstGeom prst="wedgeRectCallout">
            <a:avLst>
              <a:gd name="adj1" fmla="val -57922"/>
              <a:gd name="adj2" fmla="val -16955"/>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提出现象 </a:t>
            </a:r>
            <a:endParaRPr lang="en-US" altLang="zh-CN" sz="2400" b="1"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(increasing dishonesty among students)</a:t>
            </a:r>
            <a:endParaRPr lang="en-US" altLang="zh-CN" sz="2400" b="1" dirty="0">
              <a:solidFill>
                <a:schemeClr val="bg1"/>
              </a:solidFill>
            </a:endParaRPr>
          </a:p>
        </p:txBody>
      </p:sp>
      <p:sp>
        <p:nvSpPr>
          <p:cNvPr id="22" name="对话气泡: 矩形 21"/>
          <p:cNvSpPr/>
          <p:nvPr/>
        </p:nvSpPr>
        <p:spPr>
          <a:xfrm>
            <a:off x="7920355" y="2506980"/>
            <a:ext cx="3383915" cy="1591945"/>
          </a:xfrm>
          <a:prstGeom prst="wedgeRectCallout">
            <a:avLst>
              <a:gd name="adj1" fmla="val -62872"/>
              <a:gd name="adj2" fmla="val -303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分析原因</a:t>
            </a:r>
            <a:endParaRPr lang="zh-CN" altLang="en-US" sz="2400" b="1"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(pressure from degree+ modern technology+ deanding paper)</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7" name="对话气泡: 矩形 26"/>
          <p:cNvSpPr/>
          <p:nvPr/>
        </p:nvSpPr>
        <p:spPr>
          <a:xfrm>
            <a:off x="7797800" y="4652010"/>
            <a:ext cx="3185795" cy="1103630"/>
          </a:xfrm>
          <a:prstGeom prst="wedgeRectCallout">
            <a:avLst>
              <a:gd name="adj1" fmla="val -62537"/>
              <a:gd name="adj2" fmla="val 107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说明重要性 </a:t>
            </a:r>
            <a:endParaRPr lang="zh-CN" altLang="en-US" sz="2400" b="1"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(personal+societal level)</a:t>
            </a:r>
            <a:endParaRPr lang="en-US" altLang="zh-CN" sz="2400" b="1" u="sng" dirty="0">
              <a:solidFill>
                <a:schemeClr val="bg1"/>
              </a:solidFill>
            </a:endParaRPr>
          </a:p>
        </p:txBody>
      </p:sp>
      <p:sp>
        <p:nvSpPr>
          <p:cNvPr id="29" name="文本框 28"/>
          <p:cNvSpPr txBox="1"/>
          <p:nvPr/>
        </p:nvSpPr>
        <p:spPr>
          <a:xfrm>
            <a:off x="3014345" y="1426210"/>
            <a:ext cx="2279015" cy="521970"/>
          </a:xfrm>
          <a:prstGeom prst="rect">
            <a:avLst/>
          </a:prstGeom>
          <a:solidFill>
            <a:schemeClr val="accent1"/>
          </a:solidFill>
          <a:ln w="19050">
            <a:solidFill>
              <a:schemeClr val="accent5">
                <a:lumMod val="40000"/>
                <a:lumOff val="60000"/>
              </a:schemeClr>
            </a:solidFill>
          </a:ln>
        </p:spPr>
        <p:txBody>
          <a:bodyPr wrap="square" rtlCol="0">
            <a:spAutoFit/>
          </a:bodyPr>
          <a:lstStyle/>
          <a:p>
            <a:pPr algn="ctr"/>
            <a:r>
              <a:rPr lang="en-US" altLang="zh-CN" sz="2800" b="1" dirty="0">
                <a:solidFill>
                  <a:schemeClr val="tx1"/>
                </a:solidFill>
                <a:latin typeface="Arial Narrow" panose="020B0606020202030204" pitchFamily="34" charset="0"/>
              </a:rPr>
              <a:t>phenomenon</a:t>
            </a:r>
            <a:endParaRPr lang="en-US" altLang="zh-CN" sz="2800" b="1" dirty="0">
              <a:solidFill>
                <a:schemeClr val="tx1"/>
              </a:solidFill>
              <a:latin typeface="Arial Narrow" panose="020B0606020202030204" pitchFamily="34" charset="0"/>
            </a:endParaRPr>
          </a:p>
        </p:txBody>
      </p:sp>
      <p:sp>
        <p:nvSpPr>
          <p:cNvPr id="9" name="下箭头 8"/>
          <p:cNvSpPr/>
          <p:nvPr/>
        </p:nvSpPr>
        <p:spPr>
          <a:xfrm>
            <a:off x="4030980" y="2021205"/>
            <a:ext cx="246380" cy="179197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289300" y="3860800"/>
            <a:ext cx="1728470" cy="521970"/>
          </a:xfrm>
          <a:prstGeom prst="rect">
            <a:avLst/>
          </a:prstGeom>
          <a:solidFill>
            <a:schemeClr val="accent1"/>
          </a:solidFill>
          <a:ln w="19050">
            <a:solidFill>
              <a:schemeClr val="accent5">
                <a:lumMod val="40000"/>
                <a:lumOff val="60000"/>
              </a:schemeClr>
            </a:solidFill>
          </a:ln>
        </p:spPr>
        <p:txBody>
          <a:bodyPr wrap="square" rtlCol="0">
            <a:spAutoFit/>
          </a:bodyPr>
          <a:lstStyle/>
          <a:p>
            <a:pPr algn="ctr"/>
            <a:r>
              <a:rPr lang="en-US" altLang="zh-CN" sz="2800" b="1" dirty="0">
                <a:solidFill>
                  <a:schemeClr val="tx1"/>
                </a:solidFill>
                <a:latin typeface="Arial Narrow" panose="020B0606020202030204" pitchFamily="34" charset="0"/>
              </a:rPr>
              <a:t>analysis</a:t>
            </a:r>
            <a:endParaRPr lang="en-US" altLang="zh-CN" sz="2800" b="1" dirty="0">
              <a:solidFill>
                <a:schemeClr val="tx1"/>
              </a:solidFill>
              <a:latin typeface="Arial Narrow" panose="020B060602020203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246401"/>
    </mc:Choice>
    <mc:Fallback>
      <p:transition spd="slow" advTm="246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000"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000" fill="hold">
                                          <p:stCondLst>
                                            <p:cond delay="0"/>
                                          </p:stCondLst>
                                        </p:cTn>
                                        <p:tgtEl>
                                          <p:spTgt spid="22"/>
                                        </p:tgtEl>
                                        <p:attrNameLst>
                                          <p:attrName>style.visibility</p:attrName>
                                        </p:attrNameLst>
                                      </p:cBhvr>
                                      <p:to>
                                        <p:strVal val="visible"/>
                                      </p:to>
                                    </p:set>
                                    <p:animEffect transition="in" filter="box(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500" fill="hold">
                                          <p:stCondLst>
                                            <p:cond delay="0"/>
                                          </p:stCondLst>
                                        </p:cTn>
                                        <p:tgtEl>
                                          <p:spTgt spid="27"/>
                                        </p:tgtEl>
                                        <p:attrNameLst>
                                          <p:attrName>style.visibility</p:attrName>
                                        </p:attrNameLst>
                                      </p:cBhvr>
                                      <p:to>
                                        <p:strVal val="visible"/>
                                      </p:to>
                                    </p:set>
                                    <p:animEffect transition="in" filter="box(i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000" fill="hold">
                                          <p:stCondLst>
                                            <p:cond delay="0"/>
                                          </p:stCondLst>
                                        </p:cTn>
                                        <p:tgtEl>
                                          <p:spTgt spid="29"/>
                                        </p:tgtEl>
                                        <p:attrNameLst>
                                          <p:attrName>style.visibility</p:attrName>
                                        </p:attrNameLst>
                                      </p:cBhvr>
                                      <p:to>
                                        <p:strVal val="visible"/>
                                      </p:to>
                                    </p:set>
                                    <p:animEffect transition="in" filter="box(in)">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000" fill="hold">
                                          <p:stCondLst>
                                            <p:cond delay="0"/>
                                          </p:stCondLst>
                                        </p:cTn>
                                        <p:tgtEl>
                                          <p:spTgt spid="10"/>
                                        </p:tgtEl>
                                        <p:attrNameLst>
                                          <p:attrName>style.visibility</p:attrName>
                                        </p:attrNameLst>
                                      </p:cBhvr>
                                      <p:to>
                                        <p:strVal val="visible"/>
                                      </p:to>
                                    </p:set>
                                    <p:animEffect transition="in" filter="box(in)">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bldLvl="0" animBg="1"/>
      <p:bldP spid="27" grpId="0" bldLvl="0" animBg="1"/>
      <p:bldP spid="29" grpId="0" bldLvl="0" animBg="1"/>
      <p:bldP spid="9" grpId="0" animBg="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1268" y="395955"/>
            <a:ext cx="5901055"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3.</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“现象说明”类说明文的展开模式</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9" name="文本框 28"/>
          <p:cNvSpPr txBox="1"/>
          <p:nvPr/>
        </p:nvSpPr>
        <p:spPr>
          <a:xfrm>
            <a:off x="829310" y="2364740"/>
            <a:ext cx="2279015" cy="521970"/>
          </a:xfrm>
          <a:prstGeom prst="rect">
            <a:avLst/>
          </a:prstGeom>
          <a:solidFill>
            <a:schemeClr val="accent1"/>
          </a:solidFill>
          <a:ln w="19050">
            <a:solidFill>
              <a:schemeClr val="accent5">
                <a:lumMod val="40000"/>
                <a:lumOff val="60000"/>
              </a:schemeClr>
            </a:solidFill>
          </a:ln>
        </p:spPr>
        <p:txBody>
          <a:bodyPr wrap="square" rtlCol="0">
            <a:spAutoFit/>
          </a:bodyPr>
          <a:lstStyle/>
          <a:p>
            <a:pPr algn="ctr"/>
            <a:r>
              <a:rPr lang="en-US" altLang="zh-CN" sz="2800" b="1" dirty="0">
                <a:solidFill>
                  <a:schemeClr val="tx1"/>
                </a:solidFill>
                <a:latin typeface="Arial Narrow" panose="020B0606020202030204" pitchFamily="34" charset="0"/>
              </a:rPr>
              <a:t>phenomenon</a:t>
            </a:r>
            <a:endParaRPr lang="en-US" altLang="zh-CN" sz="2800" b="1" dirty="0">
              <a:solidFill>
                <a:schemeClr val="tx1"/>
              </a:solidFill>
              <a:latin typeface="Arial Narrow" panose="020B0606020202030204" pitchFamily="34" charset="0"/>
            </a:endParaRPr>
          </a:p>
        </p:txBody>
      </p:sp>
      <p:sp>
        <p:nvSpPr>
          <p:cNvPr id="9" name="下箭头 8"/>
          <p:cNvSpPr/>
          <p:nvPr/>
        </p:nvSpPr>
        <p:spPr>
          <a:xfrm>
            <a:off x="1767205" y="2886710"/>
            <a:ext cx="246380" cy="81724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26160" y="3703955"/>
            <a:ext cx="1728470" cy="521970"/>
          </a:xfrm>
          <a:prstGeom prst="rect">
            <a:avLst/>
          </a:prstGeom>
          <a:solidFill>
            <a:schemeClr val="accent1"/>
          </a:solidFill>
          <a:ln w="19050">
            <a:solidFill>
              <a:schemeClr val="accent5">
                <a:lumMod val="40000"/>
                <a:lumOff val="60000"/>
              </a:schemeClr>
            </a:solidFill>
          </a:ln>
        </p:spPr>
        <p:txBody>
          <a:bodyPr wrap="square" rtlCol="0">
            <a:spAutoFit/>
          </a:bodyPr>
          <a:lstStyle/>
          <a:p>
            <a:pPr algn="ctr"/>
            <a:r>
              <a:rPr lang="en-US" altLang="zh-CN" sz="2800" b="1" dirty="0">
                <a:solidFill>
                  <a:schemeClr val="tx1"/>
                </a:solidFill>
                <a:latin typeface="Arial Narrow" panose="020B0606020202030204" pitchFamily="34" charset="0"/>
              </a:rPr>
              <a:t>analysis</a:t>
            </a:r>
            <a:endParaRPr lang="en-US" altLang="zh-CN" sz="2800" b="1" dirty="0">
              <a:solidFill>
                <a:schemeClr val="tx1"/>
              </a:solidFill>
              <a:latin typeface="Arial Narrow" panose="020B0606020202030204" pitchFamily="34" charset="0"/>
            </a:endParaRPr>
          </a:p>
        </p:txBody>
      </p:sp>
      <p:sp>
        <p:nvSpPr>
          <p:cNvPr id="12" name="左大括号 11"/>
          <p:cNvSpPr/>
          <p:nvPr/>
        </p:nvSpPr>
        <p:spPr>
          <a:xfrm>
            <a:off x="3108325" y="2145030"/>
            <a:ext cx="673735" cy="236601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3855720" y="1858010"/>
            <a:ext cx="3289300" cy="506730"/>
          </a:xfrm>
          <a:prstGeom prst="rect">
            <a:avLst/>
          </a:prstGeom>
          <a:noFill/>
          <a:ln w="19050">
            <a:solidFill>
              <a:schemeClr val="accent1"/>
            </a:solidFill>
            <a:prstDash val="solid"/>
          </a:ln>
        </p:spPr>
        <p:txBody>
          <a:bodyPr wrap="square" rtlCol="0">
            <a:spAutoFit/>
          </a:bodyPr>
          <a:lstStyle/>
          <a:p>
            <a:pPr algn="ctr"/>
            <a:r>
              <a:rPr lang="en-US" altLang="zh-CN" sz="2700" b="1">
                <a:solidFill>
                  <a:schemeClr val="bg1"/>
                </a:solidFill>
                <a:latin typeface="Times New Roman" panose="02020603050405020304" pitchFamily="18" charset="0"/>
                <a:cs typeface="Times New Roman" panose="02020603050405020304" pitchFamily="18" charset="0"/>
              </a:rPr>
              <a:t>Problem—Solution</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3855720" y="2615565"/>
            <a:ext cx="3289300" cy="506730"/>
          </a:xfrm>
          <a:prstGeom prst="rect">
            <a:avLst/>
          </a:prstGeom>
          <a:noFill/>
          <a:ln w="19050">
            <a:solidFill>
              <a:schemeClr val="accent1"/>
            </a:solidFill>
            <a:prstDash val="solid"/>
          </a:ln>
        </p:spPr>
        <p:txBody>
          <a:bodyPr wrap="square" rtlCol="0">
            <a:spAutoFit/>
          </a:bodyPr>
          <a:lstStyle/>
          <a:p>
            <a:pPr algn="ctr"/>
            <a:r>
              <a:rPr lang="en-US" altLang="zh-CN" sz="2700" b="1">
                <a:solidFill>
                  <a:schemeClr val="bg1"/>
                </a:solidFill>
                <a:latin typeface="Times New Roman" panose="02020603050405020304" pitchFamily="18" charset="0"/>
                <a:cs typeface="Times New Roman" panose="02020603050405020304" pitchFamily="18" charset="0"/>
              </a:rPr>
              <a:t>Cause—Effect</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855720" y="3393440"/>
            <a:ext cx="3288665" cy="506730"/>
          </a:xfrm>
          <a:prstGeom prst="rect">
            <a:avLst/>
          </a:prstGeom>
          <a:noFill/>
          <a:ln w="19050">
            <a:solidFill>
              <a:schemeClr val="accent1"/>
            </a:solidFill>
            <a:prstDash val="solid"/>
          </a:ln>
        </p:spPr>
        <p:txBody>
          <a:bodyPr wrap="square" rtlCol="0">
            <a:spAutoFit/>
          </a:bodyPr>
          <a:lstStyle/>
          <a:p>
            <a:r>
              <a:rPr lang="en-US" altLang="zh-CN" sz="2700" b="1">
                <a:solidFill>
                  <a:schemeClr val="bg1"/>
                </a:solidFill>
                <a:latin typeface="Times New Roman" panose="02020603050405020304" pitchFamily="18" charset="0"/>
                <a:cs typeface="Times New Roman" panose="02020603050405020304" pitchFamily="18" charset="0"/>
              </a:rPr>
              <a:t>Compare—Contrast</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3855720" y="4225925"/>
            <a:ext cx="3289300" cy="506730"/>
          </a:xfrm>
          <a:prstGeom prst="rect">
            <a:avLst/>
          </a:prstGeom>
          <a:noFill/>
          <a:ln w="19050">
            <a:solidFill>
              <a:schemeClr val="accent1"/>
            </a:solidFill>
            <a:prstDash val="solid"/>
          </a:ln>
        </p:spPr>
        <p:txBody>
          <a:bodyPr wrap="square" rtlCol="0">
            <a:spAutoFit/>
          </a:bodyPr>
          <a:lstStyle/>
          <a:p>
            <a:pPr algn="ctr"/>
            <a:r>
              <a:rPr lang="en-US" altLang="zh-CN" sz="2700" b="1">
                <a:solidFill>
                  <a:schemeClr val="bg1"/>
                </a:solidFill>
                <a:latin typeface="Times New Roman" panose="02020603050405020304" pitchFamily="18" charset="0"/>
                <a:cs typeface="Times New Roman" panose="02020603050405020304" pitchFamily="18" charset="0"/>
              </a:rPr>
              <a:t>Sequence</a:t>
            </a:r>
            <a:endParaRPr lang="en-US" altLang="zh-CN" sz="2700" b="1">
              <a:solidFill>
                <a:schemeClr val="bg1"/>
              </a:solidFill>
              <a:latin typeface="Times New Roman" panose="02020603050405020304" pitchFamily="18" charset="0"/>
              <a:cs typeface="Times New Roman" panose="02020603050405020304" pitchFamily="18" charset="0"/>
            </a:endParaRPr>
          </a:p>
        </p:txBody>
      </p:sp>
      <p:sp>
        <p:nvSpPr>
          <p:cNvPr id="22" name="对话气泡: 矩形 1"/>
          <p:cNvSpPr/>
          <p:nvPr/>
        </p:nvSpPr>
        <p:spPr>
          <a:xfrm>
            <a:off x="7320915" y="1056005"/>
            <a:ext cx="3438525" cy="695960"/>
          </a:xfrm>
          <a:prstGeom prst="wedgeRectCallout">
            <a:avLst>
              <a:gd name="adj1" fmla="val -53342"/>
              <a:gd name="adj2" fmla="val 80656"/>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rgbClr val="C00000"/>
                </a:solidFill>
                <a:latin typeface="Times New Roman" panose="02020603050405020304" pitchFamily="18" charset="0"/>
                <a:cs typeface="Times New Roman" panose="02020603050405020304" pitchFamily="18" charset="0"/>
              </a:rPr>
              <a:t>water crisis</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five ways to </a:t>
            </a:r>
            <a:r>
              <a:rPr lang="en-US" sz="2400" u="sng" dirty="0">
                <a:solidFill>
                  <a:srgbClr val="C00000"/>
                </a:solidFill>
                <a:latin typeface="Times New Roman" panose="02020603050405020304" pitchFamily="18" charset="0"/>
                <a:cs typeface="Times New Roman" panose="02020603050405020304" pitchFamily="18" charset="0"/>
              </a:rPr>
              <a:t>solve</a:t>
            </a:r>
            <a:r>
              <a:rPr lang="en-US" sz="2400" dirty="0">
                <a:solidFill>
                  <a:schemeClr val="bg1"/>
                </a:solidFill>
                <a:latin typeface="Times New Roman" panose="02020603050405020304" pitchFamily="18" charset="0"/>
                <a:cs typeface="Times New Roman" panose="02020603050405020304" pitchFamily="18" charset="0"/>
              </a:rPr>
              <a:t> it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对话气泡: 矩形 1"/>
          <p:cNvSpPr/>
          <p:nvPr/>
        </p:nvSpPr>
        <p:spPr>
          <a:xfrm>
            <a:off x="7456805" y="2520950"/>
            <a:ext cx="4123690" cy="872490"/>
          </a:xfrm>
          <a:prstGeom prst="wedgeRectCallout">
            <a:avLst>
              <a:gd name="adj1" fmla="val -56159"/>
              <a:gd name="adj2" fmla="val 16970"/>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water crisis</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u="sng" dirty="0">
                <a:solidFill>
                  <a:srgbClr val="C00000"/>
                </a:solidFill>
                <a:latin typeface="Times New Roman" panose="02020603050405020304" pitchFamily="18" charset="0"/>
                <a:cs typeface="Times New Roman" panose="02020603050405020304" pitchFamily="18" charset="0"/>
              </a:rPr>
              <a:t>wasting water</a:t>
            </a:r>
            <a:r>
              <a:rPr lang="en-US" sz="2400" dirty="0">
                <a:solidFill>
                  <a:schemeClr val="bg1"/>
                </a:solidFill>
                <a:latin typeface="Times New Roman" panose="02020603050405020304" pitchFamily="18" charset="0"/>
                <a:cs typeface="Times New Roman" panose="02020603050405020304" pitchFamily="18" charset="0"/>
              </a:rPr>
              <a:t>—</a:t>
            </a:r>
            <a:r>
              <a:rPr lang="en-US" sz="2400" u="sng" dirty="0">
                <a:solidFill>
                  <a:srgbClr val="C00000"/>
                </a:solidFill>
                <a:latin typeface="Times New Roman" panose="02020603050405020304" pitchFamily="18" charset="0"/>
                <a:cs typeface="Times New Roman" panose="02020603050405020304" pitchFamily="18" charset="0"/>
              </a:rPr>
              <a:t>no clean water</a:t>
            </a:r>
            <a:endParaRPr lang="en-US" sz="2400" u="sng" dirty="0">
              <a:solidFill>
                <a:srgbClr val="C00000"/>
              </a:solidFill>
              <a:latin typeface="Times New Roman" panose="02020603050405020304" pitchFamily="18" charset="0"/>
              <a:cs typeface="Times New Roman" panose="02020603050405020304" pitchFamily="18" charset="0"/>
            </a:endParaRPr>
          </a:p>
        </p:txBody>
      </p:sp>
      <p:sp>
        <p:nvSpPr>
          <p:cNvPr id="24" name="对话气泡: 矩形 1"/>
          <p:cNvSpPr/>
          <p:nvPr/>
        </p:nvSpPr>
        <p:spPr>
          <a:xfrm>
            <a:off x="7456805" y="3815080"/>
            <a:ext cx="4226209" cy="695960"/>
          </a:xfrm>
          <a:prstGeom prst="wedgeRectCallout">
            <a:avLst>
              <a:gd name="adj1" fmla="val -58179"/>
              <a:gd name="adj2" fmla="val -70711"/>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rgbClr val="C00000"/>
                </a:solidFill>
                <a:latin typeface="Times New Roman" panose="02020603050405020304" pitchFamily="18" charset="0"/>
                <a:cs typeface="Times New Roman" panose="02020603050405020304" pitchFamily="18" charset="0"/>
              </a:rPr>
              <a:t>similarity and difference</a:t>
            </a:r>
            <a:endParaRPr lang="en-US" sz="2400" u="sng"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(water crisis in China and USA)</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对话气泡: 矩形 1"/>
          <p:cNvSpPr/>
          <p:nvPr/>
        </p:nvSpPr>
        <p:spPr>
          <a:xfrm>
            <a:off x="7262495" y="5128895"/>
            <a:ext cx="4029075" cy="695960"/>
          </a:xfrm>
          <a:prstGeom prst="wedgeRectCallout">
            <a:avLst>
              <a:gd name="adj1" fmla="val -55453"/>
              <a:gd name="adj2" fmla="val -102463"/>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rgbClr val="C00000"/>
                </a:solidFill>
                <a:latin typeface="Times New Roman" panose="02020603050405020304" pitchFamily="18" charset="0"/>
                <a:cs typeface="Times New Roman" panose="02020603050405020304" pitchFamily="18" charset="0"/>
              </a:rPr>
              <a:t>events, steps, processes, stages</a:t>
            </a:r>
            <a:endParaRPr lang="en-US" sz="2400" u="sng"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(water crisis at different stage)</a:t>
            </a:r>
            <a:endParaRPr lang="en-US" sz="24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65417"/>
    </mc:Choice>
    <mc:Fallback>
      <p:transition spd="slow" advTm="165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000" fill="hold">
                                          <p:stCondLst>
                                            <p:cond delay="0"/>
                                          </p:stCondLst>
                                        </p:cTn>
                                        <p:tgtEl>
                                          <p:spTgt spid="22"/>
                                        </p:tgtEl>
                                        <p:attrNameLst>
                                          <p:attrName>style.visibility</p:attrName>
                                        </p:attrNameLst>
                                      </p:cBhvr>
                                      <p:to>
                                        <p:strVal val="visible"/>
                                      </p:to>
                                    </p:set>
                                    <p:animEffect transition="in" filter="box(in)">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000" fill="hold">
                                          <p:stCondLst>
                                            <p:cond delay="0"/>
                                          </p:stCondLst>
                                        </p:cTn>
                                        <p:tgtEl>
                                          <p:spTgt spid="23"/>
                                        </p:tgtEl>
                                        <p:attrNameLst>
                                          <p:attrName>style.visibility</p:attrName>
                                        </p:attrNameLst>
                                      </p:cBhvr>
                                      <p:to>
                                        <p:strVal val="visible"/>
                                      </p:to>
                                    </p:set>
                                    <p:animEffect transition="in" filter="box(i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000" fill="hold">
                                          <p:stCondLst>
                                            <p:cond delay="0"/>
                                          </p:stCondLst>
                                        </p:cTn>
                                        <p:tgtEl>
                                          <p:spTgt spid="24"/>
                                        </p:tgtEl>
                                        <p:attrNameLst>
                                          <p:attrName>style.visibility</p:attrName>
                                        </p:attrNameLst>
                                      </p:cBhvr>
                                      <p:to>
                                        <p:strVal val="visible"/>
                                      </p:to>
                                    </p:set>
                                    <p:animEffect transition="in" filter="box(in)">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000" fill="hold">
                                          <p:stCondLst>
                                            <p:cond delay="0"/>
                                          </p:stCondLst>
                                        </p:cTn>
                                        <p:tgtEl>
                                          <p:spTgt spid="25"/>
                                        </p:tgtEl>
                                        <p:attrNameLst>
                                          <p:attrName>style.visibility</p:attrName>
                                        </p:attrNameLst>
                                      </p:cBhvr>
                                      <p:to>
                                        <p:strVal val="visible"/>
                                      </p:to>
                                    </p:set>
                                    <p:animEffect transition="in" filter="box(in)">
                                      <p:cBhvr>
                                        <p:cTn id="3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78385" y="1051532"/>
            <a:ext cx="10836440" cy="3046095"/>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As many accounts of cheating and lying crowd our newspaper pages and TV news, it seems that honesty is a rapidly disappearing value. Especially troubling are </a:t>
            </a:r>
            <a:r>
              <a:rPr lang="en-US" altLang="zh-CN" sz="2400" u="sng" dirty="0">
                <a:solidFill>
                  <a:srgbClr val="C00000"/>
                </a:solidFill>
                <a:latin typeface="Times New Roman" panose="02020603050405020304" pitchFamily="18" charset="0"/>
                <a:cs typeface="Times New Roman" panose="02020603050405020304" pitchFamily="18" charset="0"/>
              </a:rPr>
              <a:t>the reports that dishonesty is increasing among student populations around the world</a:t>
            </a:r>
            <a:r>
              <a:rPr lang="en-US" altLang="zh-CN" sz="2400" dirty="0">
                <a:solidFill>
                  <a:schemeClr val="bg1"/>
                </a:solidFill>
                <a:latin typeface="Times New Roman" panose="02020603050405020304" pitchFamily="18" charset="0"/>
                <a:cs typeface="Times New Roman" panose="02020603050405020304" pitchFamily="18" charset="0"/>
              </a:rPr>
              <a:t>...</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zh-CN" altLang="en-US" sz="2400" dirty="0">
                <a:solidFill>
                  <a:schemeClr val="bg1"/>
                </a:solidFill>
                <a:latin typeface="Times New Roman" panose="02020603050405020304" pitchFamily="18" charset="0"/>
                <a:cs typeface="Times New Roman" panose="02020603050405020304" pitchFamily="18" charset="0"/>
              </a:rPr>
              <a:t>      Should we be alarmed by these accounts of falling standards of principles and morality? The assumption is that student dishonesty is more extensive now than it was 20, 50, 100 years ago. If so, </a:t>
            </a:r>
            <a:r>
              <a:rPr lang="zh-CN" altLang="en-US" sz="2400" u="sng" dirty="0">
                <a:solidFill>
                  <a:schemeClr val="accent1"/>
                </a:solidFill>
                <a:latin typeface="Times New Roman" panose="02020603050405020304" pitchFamily="18" charset="0"/>
                <a:cs typeface="Times New Roman" panose="02020603050405020304" pitchFamily="18" charset="0"/>
              </a:rPr>
              <a:t>what</a:t>
            </a:r>
            <a:r>
              <a:rPr lang="en-US" altLang="zh-CN" sz="2400" u="sng" dirty="0">
                <a:solidFill>
                  <a:schemeClr val="accent1"/>
                </a:solidFill>
                <a:latin typeface="Times New Roman" panose="02020603050405020304" pitchFamily="18" charset="0"/>
                <a:cs typeface="Times New Roman" panose="02020603050405020304" pitchFamily="18" charset="0"/>
              </a:rPr>
              <a:t>’</a:t>
            </a:r>
            <a:r>
              <a:rPr lang="zh-CN" altLang="en-US" sz="2400" u="sng" dirty="0">
                <a:solidFill>
                  <a:schemeClr val="accent1"/>
                </a:solidFill>
                <a:latin typeface="Times New Roman" panose="02020603050405020304" pitchFamily="18" charset="0"/>
                <a:cs typeface="Times New Roman" panose="02020603050405020304" pitchFamily="18" charset="0"/>
              </a:rPr>
              <a:t>s behind it?</a:t>
            </a:r>
            <a:endParaRPr lang="zh-CN" altLang="en-US" sz="2400" dirty="0">
              <a:solidFill>
                <a:schemeClr val="bg1"/>
              </a:solidFill>
              <a:latin typeface="Times New Roman" panose="02020603050405020304" pitchFamily="18" charset="0"/>
              <a:cs typeface="Times New Roman" panose="02020603050405020304" pitchFamily="18" charset="0"/>
            </a:endParaRPr>
          </a:p>
          <a:p>
            <a:r>
              <a:rPr lang="zh-CN" altLang="en-US" sz="2400" dirty="0">
                <a:solidFill>
                  <a:schemeClr val="bg1"/>
                </a:solidFill>
                <a:latin typeface="Times New Roman" panose="02020603050405020304" pitchFamily="18" charset="0"/>
                <a:cs typeface="Times New Roman" panose="02020603050405020304" pitchFamily="18" charset="0"/>
              </a:rPr>
              <a:t>      </a:t>
            </a:r>
            <a:r>
              <a:rPr lang="en-US" altLang="zh-CN" sz="2400" dirty="0">
                <a:solidFill>
                  <a:schemeClr val="bg1"/>
                </a:solidFill>
                <a:latin typeface="Times New Roman" panose="02020603050405020304" pitchFamily="18" charset="0"/>
                <a:cs typeface="Times New Roman" panose="02020603050405020304" pitchFamily="18" charset="0"/>
              </a:rPr>
              <a:t>...Whether discovered or not, </a:t>
            </a:r>
            <a:r>
              <a:rPr lang="en-US" altLang="zh-CN" sz="2400" u="sng" dirty="0">
                <a:solidFill>
                  <a:srgbClr val="7030A0"/>
                </a:solidFill>
                <a:latin typeface="Times New Roman" panose="02020603050405020304" pitchFamily="18" charset="0"/>
                <a:cs typeface="Times New Roman" panose="02020603050405020304" pitchFamily="18" charset="0"/>
              </a:rPr>
              <a:t>dishonesty has an undesirable effect on anyone who practices it</a:t>
            </a:r>
            <a:r>
              <a:rPr lang="en-US" altLang="zh-CN" sz="2400" dirty="0">
                <a:solidFill>
                  <a:schemeClr val="bg1"/>
                </a:solidFill>
                <a:latin typeface="Times New Roman" panose="02020603050405020304" pitchFamily="18" charset="0"/>
                <a:cs typeface="Times New Roman" panose="02020603050405020304" pitchFamily="18" charset="0"/>
              </a:rPr>
              <a:t>...</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660290" y="4325498"/>
            <a:ext cx="10715210" cy="1972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500" dirty="0">
                <a:solidFill>
                  <a:schemeClr val="bg1"/>
                </a:solidFill>
                <a:latin typeface="Times New Roman" panose="02020603050405020304" pitchFamily="18" charset="0"/>
                <a:cs typeface="Times New Roman" panose="02020603050405020304" pitchFamily="18" charset="0"/>
              </a:rPr>
              <a:t>1. What’s the writer’s purpose in writing the text?  </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A. To explain the definition of honesty. </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B. To expose the ill effects of dishonesty. 			</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C. To make an appeal to people for honesty.</a:t>
            </a:r>
            <a:endParaRPr lang="en-US" altLang="zh-CN" sz="2500" dirty="0">
              <a:solidFill>
                <a:schemeClr val="bg1"/>
              </a:solidFill>
              <a:latin typeface="Times New Roman" panose="02020603050405020304" pitchFamily="18" charset="0"/>
              <a:cs typeface="Times New Roman" panose="02020603050405020304" pitchFamily="18" charset="0"/>
            </a:endParaRPr>
          </a:p>
          <a:p>
            <a:pPr algn="l"/>
            <a:r>
              <a:rPr lang="en-US" altLang="zh-CN" sz="2500" dirty="0">
                <a:solidFill>
                  <a:schemeClr val="bg1"/>
                </a:solidFill>
                <a:latin typeface="Times New Roman" panose="02020603050405020304" pitchFamily="18" charset="0"/>
                <a:cs typeface="Times New Roman" panose="02020603050405020304" pitchFamily="18" charset="0"/>
              </a:rPr>
              <a:t>    D. To reveal the severity of student cheating.	</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11" name="圆角矩形 16"/>
          <p:cNvSpPr/>
          <p:nvPr/>
        </p:nvSpPr>
        <p:spPr>
          <a:xfrm>
            <a:off x="2165350" y="1811655"/>
            <a:ext cx="141224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p:cNvSpPr/>
          <p:nvPr/>
        </p:nvSpPr>
        <p:spPr>
          <a:xfrm>
            <a:off x="944439" y="5453113"/>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33503" y="4616442"/>
            <a:ext cx="3315335" cy="119888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找到“说明现象”</a:t>
            </a:r>
            <a:endParaRPr lang="en-US" altLang="zh-CN" sz="2400" b="1" dirty="0"/>
          </a:p>
          <a:p>
            <a:r>
              <a:rPr lang="en-US" altLang="zh-CN" sz="2400" b="1" dirty="0"/>
              <a:t>    2. </a:t>
            </a:r>
            <a:r>
              <a:rPr lang="zh-CN" altLang="en-US" sz="2400" b="1" dirty="0"/>
              <a:t>分析“文章逻辑”</a:t>
            </a:r>
            <a:endParaRPr lang="en-US" altLang="zh-CN" sz="2400" b="1" dirty="0"/>
          </a:p>
          <a:p>
            <a:r>
              <a:rPr lang="en-US" altLang="zh-CN" sz="2400" b="1" dirty="0"/>
              <a:t>    3. </a:t>
            </a:r>
            <a:r>
              <a:rPr lang="zh-CN" altLang="en-US" sz="2400" b="1" dirty="0"/>
              <a:t>确定写作目的</a:t>
            </a:r>
            <a:endParaRPr lang="zh-CN" altLang="en-US" sz="2400" b="1" dirty="0"/>
          </a:p>
        </p:txBody>
      </p:sp>
      <p:sp>
        <p:nvSpPr>
          <p:cNvPr id="3" name="矩形 2"/>
          <p:cNvSpPr/>
          <p:nvPr/>
        </p:nvSpPr>
        <p:spPr>
          <a:xfrm>
            <a:off x="420945" y="395320"/>
            <a:ext cx="6258560"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“现象说明”类说明文的写作目的题</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7" name="圆角矩形 16"/>
          <p:cNvSpPr/>
          <p:nvPr/>
        </p:nvSpPr>
        <p:spPr>
          <a:xfrm>
            <a:off x="6065520" y="1821180"/>
            <a:ext cx="247459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27318"/>
    </mc:Choice>
    <mc:Fallback>
      <p:transition spd="slow" advTm="227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500"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500"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0" grpId="0" animBg="1"/>
      <p:bldP spid="21"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5276" y="33337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588775" y="1510126"/>
            <a:ext cx="7255511" cy="4850296"/>
          </a:xfrm>
          <a:prstGeom prst="rect">
            <a:avLst/>
          </a:prstGeom>
        </p:spPr>
      </p:pic>
      <p:sp>
        <p:nvSpPr>
          <p:cNvPr id="13" name="对话气泡: 矩形 12"/>
          <p:cNvSpPr/>
          <p:nvPr/>
        </p:nvSpPr>
        <p:spPr>
          <a:xfrm>
            <a:off x="3092048" y="988424"/>
            <a:ext cx="1533103" cy="529838"/>
          </a:xfrm>
          <a:prstGeom prst="wedgeRectCallout">
            <a:avLst>
              <a:gd name="adj1" fmla="val -145467"/>
              <a:gd name="adj2" fmla="val 118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提出</a:t>
            </a:r>
            <a:r>
              <a:rPr lang="zh-CN" altLang="en-US" sz="2400" b="1" u="sng" dirty="0">
                <a:solidFill>
                  <a:srgbClr val="FF0000"/>
                </a:solidFill>
              </a:rPr>
              <a:t>现象</a:t>
            </a:r>
            <a:endParaRPr lang="zh-CN" altLang="en-US" sz="2400" b="1" u="sng" dirty="0">
              <a:solidFill>
                <a:srgbClr val="FF0000"/>
              </a:solidFill>
            </a:endParaRPr>
          </a:p>
        </p:txBody>
      </p:sp>
      <p:sp>
        <p:nvSpPr>
          <p:cNvPr id="3" name="矩形 2"/>
          <p:cNvSpPr/>
          <p:nvPr/>
        </p:nvSpPr>
        <p:spPr>
          <a:xfrm>
            <a:off x="420945" y="395320"/>
            <a:ext cx="6258560" cy="52197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“现象说明”类说明文的写作目的题</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9" name="对话气泡: 矩形 18"/>
          <p:cNvSpPr/>
          <p:nvPr/>
        </p:nvSpPr>
        <p:spPr>
          <a:xfrm>
            <a:off x="6274279" y="788927"/>
            <a:ext cx="1645682" cy="774499"/>
          </a:xfrm>
          <a:prstGeom prst="wedgeRectCallout">
            <a:avLst>
              <a:gd name="adj1" fmla="val -16305"/>
              <a:gd name="adj2" fmla="val 2140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Times New Roman" panose="02020603050405020304" pitchFamily="18" charset="0"/>
                <a:cs typeface="Times New Roman" panose="02020603050405020304" pitchFamily="18" charset="0"/>
              </a:rPr>
              <a:t>介绍</a:t>
            </a:r>
            <a:endParaRPr lang="en-US" altLang="zh-CN" sz="2400" b="1" dirty="0">
              <a:solidFill>
                <a:srgbClr val="FF0000"/>
              </a:solidFill>
              <a:latin typeface="Times New Roman" panose="02020603050405020304" pitchFamily="18" charset="0"/>
              <a:cs typeface="Times New Roman" panose="02020603050405020304" pitchFamily="18" charset="0"/>
            </a:endParaRPr>
          </a:p>
          <a:p>
            <a:pPr algn="ctr"/>
            <a:r>
              <a:rPr lang="zh-CN" altLang="en-US" sz="2400" b="1" u="sng" dirty="0">
                <a:solidFill>
                  <a:srgbClr val="FF0000"/>
                </a:solidFill>
                <a:latin typeface="Times New Roman" panose="02020603050405020304" pitchFamily="18" charset="0"/>
                <a:cs typeface="Times New Roman" panose="02020603050405020304" pitchFamily="18" charset="0"/>
              </a:rPr>
              <a:t>时间</a:t>
            </a:r>
            <a:r>
              <a:rPr lang="zh-CN" altLang="en-US" sz="2400" b="1" dirty="0">
                <a:solidFill>
                  <a:schemeClr val="bg1"/>
                </a:solidFill>
                <a:latin typeface="Times New Roman" panose="02020603050405020304" pitchFamily="18" charset="0"/>
                <a:cs typeface="Times New Roman" panose="02020603050405020304" pitchFamily="18" charset="0"/>
              </a:rPr>
              <a:t>顺序</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nvSpPr>
        <p:spPr>
          <a:xfrm>
            <a:off x="7983855" y="2835275"/>
            <a:ext cx="3750945" cy="3171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bg1"/>
                </a:solidFill>
                <a:latin typeface="Times New Roman" panose="02020603050405020304" pitchFamily="18" charset="0"/>
                <a:cs typeface="Times New Roman" panose="02020603050405020304" pitchFamily="18" charset="0"/>
              </a:rPr>
              <a:t>29. What’s the author’s purpose in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writing the text?</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A. To explain how realistic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movies are today.</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B. To tell something about future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movie plans.</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C. To introduce the history of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movie technology.</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D. To compare movie theatres </a:t>
            </a:r>
            <a:endParaRPr lang="en-US" altLang="zh-CN" sz="2000" dirty="0">
              <a:solidFill>
                <a:schemeClr val="bg1"/>
              </a:solidFill>
              <a:latin typeface="Times New Roman" panose="02020603050405020304" pitchFamily="18" charset="0"/>
              <a:cs typeface="Times New Roman" panose="02020603050405020304" pitchFamily="18" charset="0"/>
            </a:endParaRPr>
          </a:p>
          <a:p>
            <a:r>
              <a:rPr lang="en-US" altLang="zh-CN" sz="2000" dirty="0">
                <a:solidFill>
                  <a:schemeClr val="bg1"/>
                </a:solidFill>
                <a:latin typeface="Times New Roman" panose="02020603050405020304" pitchFamily="18" charset="0"/>
                <a:cs typeface="Times New Roman" panose="02020603050405020304" pitchFamily="18" charset="0"/>
              </a:rPr>
              <a:t>      over the last century.</a:t>
            </a:r>
            <a:endParaRPr lang="en-US" altLang="zh-CN" sz="2000" dirty="0">
              <a:solidFill>
                <a:schemeClr val="bg1"/>
              </a:solidFill>
              <a:latin typeface="Times New Roman" panose="02020603050405020304" pitchFamily="18" charset="0"/>
              <a:cs typeface="Times New Roman" panose="02020603050405020304" pitchFamily="18" charset="0"/>
            </a:endParaRPr>
          </a:p>
        </p:txBody>
      </p:sp>
      <p:sp>
        <p:nvSpPr>
          <p:cNvPr id="7" name="星形: 五角 18"/>
          <p:cNvSpPr/>
          <p:nvPr/>
        </p:nvSpPr>
        <p:spPr>
          <a:xfrm>
            <a:off x="8052554" y="4609454"/>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01498" y="917567"/>
            <a:ext cx="3315335" cy="1568450"/>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找到“说明现象”</a:t>
            </a:r>
            <a:endParaRPr lang="en-US" altLang="zh-CN" sz="2400" b="1" dirty="0"/>
          </a:p>
          <a:p>
            <a:r>
              <a:rPr lang="en-US" altLang="zh-CN" sz="2400" b="1" dirty="0"/>
              <a:t>    2. </a:t>
            </a:r>
            <a:r>
              <a:rPr lang="zh-CN" altLang="en-US" sz="2400" b="1" dirty="0"/>
              <a:t>分析“文章逻辑”</a:t>
            </a:r>
            <a:endParaRPr lang="en-US" altLang="zh-CN" sz="2400" b="1" dirty="0"/>
          </a:p>
          <a:p>
            <a:r>
              <a:rPr lang="en-US" altLang="zh-CN" sz="2400" b="1" dirty="0"/>
              <a:t>    3. </a:t>
            </a:r>
            <a:r>
              <a:rPr lang="zh-CN" altLang="en-US" sz="2400" b="1" dirty="0"/>
              <a:t>确定写作目的</a:t>
            </a:r>
            <a:endParaRPr lang="zh-CN" altLang="en-US" sz="2400" b="1" dirty="0"/>
          </a:p>
          <a:p>
            <a:r>
              <a:rPr lang="zh-CN" altLang="en-US" sz="2400" b="1" dirty="0"/>
              <a:t>        </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浅层</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深层</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24534"/>
    </mc:Choice>
    <mc:Fallback>
      <p:transition spd="slow" advTm="1245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500"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9" grpId="0" bldLvl="0" animBg="1"/>
      <p:bldP spid="7" grpId="0" bldLvl="0" animBg="1"/>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71525" y="4819015"/>
            <a:ext cx="10714990" cy="1719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300" dirty="0">
                <a:solidFill>
                  <a:schemeClr val="bg1"/>
                </a:solidFill>
                <a:latin typeface="Times New Roman" panose="02020603050405020304" pitchFamily="18" charset="0"/>
                <a:cs typeface="Times New Roman" panose="02020603050405020304" pitchFamily="18" charset="0"/>
              </a:rPr>
              <a:t>4. What is the main purpose of the passage ?</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A. To challenge people's fixed concepts of the tomato </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B. To give an explanation to people's dislike of the  tomato </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C.  To present the change of people's attitudes to the tomato </a:t>
            </a:r>
            <a:endParaRPr lang="en-US" altLang="zh-CN" sz="2300" dirty="0">
              <a:solidFill>
                <a:schemeClr val="bg1"/>
              </a:solidFill>
              <a:latin typeface="Times New Roman" panose="02020603050405020304" pitchFamily="18" charset="0"/>
              <a:cs typeface="Times New Roman" panose="02020603050405020304" pitchFamily="18" charset="0"/>
            </a:endParaRPr>
          </a:p>
          <a:p>
            <a:r>
              <a:rPr lang="en-US" altLang="zh-CN" sz="2300" dirty="0">
                <a:solidFill>
                  <a:schemeClr val="bg1"/>
                </a:solidFill>
                <a:latin typeface="Times New Roman" panose="02020603050405020304" pitchFamily="18" charset="0"/>
                <a:cs typeface="Times New Roman" panose="02020603050405020304" pitchFamily="18" charset="0"/>
              </a:rPr>
              <a:t>D.  To show the process of freeing the tomato from religious influence</a:t>
            </a:r>
            <a:endParaRPr lang="en-US" altLang="zh-CN" sz="23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341596" y="381481"/>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1" name="星形: 五角 20"/>
          <p:cNvSpPr/>
          <p:nvPr/>
        </p:nvSpPr>
        <p:spPr>
          <a:xfrm>
            <a:off x="690207" y="5762954"/>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00940" y="904847"/>
            <a:ext cx="10836440" cy="3815080"/>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      </a:t>
            </a:r>
            <a:r>
              <a:rPr lang="en-US" altLang="zh-CN" sz="2200">
                <a:solidFill>
                  <a:schemeClr val="bg1"/>
                </a:solidFill>
                <a:latin typeface="Times New Roman" panose="02020603050405020304" pitchFamily="18" charset="0"/>
                <a:cs typeface="Times New Roman" panose="02020603050405020304" pitchFamily="18" charset="0"/>
              </a:rPr>
              <a:t> To take the apple as a forbidden fruit is the most unlikely strory the Christians (基督教徒) have ever cooked up. For them, the forbidden fruit from Eden is evil (邪恶的). So when Columbus brought the tomato back from South America, a land mistakenly considered to be Eden, everyone jumped to the obvious conclusion. Wrongly taken as the apple of Eden, the tomato was shut out of the door of Europeans.</a:t>
            </a:r>
            <a:endParaRPr lang="en-US" altLang="zh-CN" sz="2200">
              <a:solidFill>
                <a:schemeClr val="bg1"/>
              </a:solidFill>
              <a:latin typeface="Times New Roman" panose="02020603050405020304" pitchFamily="18" charset="0"/>
              <a:cs typeface="Times New Roman" panose="02020603050405020304" pitchFamily="18" charset="0"/>
            </a:endParaRPr>
          </a:p>
          <a:p>
            <a:r>
              <a:rPr lang="en-US" altLang="zh-CN" sz="2200">
                <a:solidFill>
                  <a:schemeClr val="bg1"/>
                </a:solidFill>
                <a:latin typeface="Times New Roman" panose="02020603050405020304" pitchFamily="18" charset="0"/>
                <a:cs typeface="Times New Roman" panose="02020603050405020304" pitchFamily="18" charset="0"/>
              </a:rPr>
              <a:t>      What made it particularly terrifying was its similarity to the mandrake, a plant that was thought to have come from Hell (地狱)...</a:t>
            </a:r>
            <a:endParaRPr lang="en-US" altLang="zh-CN" sz="2200">
              <a:solidFill>
                <a:schemeClr val="bg1"/>
              </a:solidFill>
              <a:latin typeface="Times New Roman" panose="02020603050405020304" pitchFamily="18" charset="0"/>
              <a:cs typeface="Times New Roman" panose="02020603050405020304" pitchFamily="18" charset="0"/>
            </a:endParaRPr>
          </a:p>
          <a:p>
            <a:r>
              <a:rPr lang="en-US" altLang="zh-CN" sz="2200">
                <a:solidFill>
                  <a:schemeClr val="bg1"/>
                </a:solidFill>
                <a:latin typeface="Times New Roman" panose="02020603050405020304" pitchFamily="18" charset="0"/>
                <a:cs typeface="Times New Roman" panose="02020603050405020304" pitchFamily="18" charset="0"/>
              </a:rPr>
              <a:t>      Cautious Europeans long ignored the tomato, and until the early 1700s most of  the Western people continued to drag their feet. In the 1880s...</a:t>
            </a:r>
            <a:endParaRPr lang="en-US" altLang="zh-CN" sz="2200">
              <a:solidFill>
                <a:schemeClr val="bg1"/>
              </a:solidFill>
              <a:latin typeface="Times New Roman" panose="02020603050405020304" pitchFamily="18" charset="0"/>
              <a:cs typeface="Times New Roman" panose="02020603050405020304" pitchFamily="18" charset="0"/>
            </a:endParaRPr>
          </a:p>
          <a:p>
            <a:r>
              <a:rPr lang="en-US" altLang="zh-CN" sz="2200">
                <a:solidFill>
                  <a:schemeClr val="bg1"/>
                </a:solidFill>
                <a:latin typeface="Times New Roman" panose="02020603050405020304" pitchFamily="18" charset="0"/>
                <a:cs typeface="Times New Roman" panose="02020603050405020304" pitchFamily="18" charset="0"/>
              </a:rPr>
              <a:t>       But in the end tomatoes carried the day. The hero of the tomato was an American namd Robert Johnson, and when he was publicly going to eat the tomato in 1820...</a:t>
            </a:r>
            <a:endParaRPr lang="en-US" altLang="zh-CN" sz="220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800940" y="904847"/>
            <a:ext cx="10836440" cy="3815080"/>
          </a:xfrm>
          <a:prstGeom prst="rect">
            <a:avLst/>
          </a:prstGeom>
          <a:noFill/>
        </p:spPr>
        <p:txBody>
          <a:bodyPr wrap="square" rtlCol="0" anchor="t">
            <a:spAutoFit/>
          </a:bodyPr>
          <a:lstStyle/>
          <a:p>
            <a:r>
              <a:rPr lang="en-US" altLang="zh-CN" sz="2200" dirty="0">
                <a:solidFill>
                  <a:schemeClr val="bg1"/>
                </a:solidFill>
                <a:latin typeface="Times New Roman" panose="02020603050405020304" pitchFamily="18" charset="0"/>
                <a:cs typeface="Times New Roman" panose="02020603050405020304" pitchFamily="18" charset="0"/>
              </a:rPr>
              <a:t>      </a:t>
            </a:r>
            <a:r>
              <a:rPr lang="en-US" altLang="zh-CN" sz="2200">
                <a:solidFill>
                  <a:schemeClr val="bg1"/>
                </a:solidFill>
                <a:latin typeface="Times New Roman" panose="02020603050405020304" pitchFamily="18" charset="0"/>
                <a:cs typeface="Times New Roman" panose="02020603050405020304" pitchFamily="18" charset="0"/>
              </a:rPr>
              <a:t> To take the apple as a forbidden fruit is the most unlikely strory the Christians (基督教徒) have ever cooked up. For them, the forbidden fruit from Eden is evil (邪恶的). So </a:t>
            </a:r>
            <a:r>
              <a:rPr lang="en-US" altLang="zh-CN" sz="2200" u="sng">
                <a:solidFill>
                  <a:srgbClr val="FF0000"/>
                </a:solidFill>
                <a:latin typeface="Times New Roman" panose="02020603050405020304" pitchFamily="18" charset="0"/>
                <a:cs typeface="Times New Roman" panose="02020603050405020304" pitchFamily="18" charset="0"/>
              </a:rPr>
              <a:t>when Columbus brought the </a:t>
            </a:r>
            <a:r>
              <a:rPr lang="en-US" altLang="zh-CN" sz="2200" u="sng">
                <a:solidFill>
                  <a:srgbClr val="7030A0"/>
                </a:solidFill>
                <a:latin typeface="Times New Roman" panose="02020603050405020304" pitchFamily="18" charset="0"/>
                <a:cs typeface="Times New Roman" panose="02020603050405020304" pitchFamily="18" charset="0"/>
              </a:rPr>
              <a:t>tomato</a:t>
            </a:r>
            <a:r>
              <a:rPr lang="en-US" altLang="zh-CN" sz="2200" u="sng">
                <a:solidFill>
                  <a:srgbClr val="FF0000"/>
                </a:solidFill>
                <a:latin typeface="Times New Roman" panose="02020603050405020304" pitchFamily="18" charset="0"/>
                <a:cs typeface="Times New Roman" panose="02020603050405020304" pitchFamily="18" charset="0"/>
              </a:rPr>
              <a:t> back from South America</a:t>
            </a:r>
            <a:r>
              <a:rPr lang="en-US" altLang="zh-CN" sz="2200">
                <a:solidFill>
                  <a:schemeClr val="bg1"/>
                </a:solidFill>
                <a:latin typeface="Times New Roman" panose="02020603050405020304" pitchFamily="18" charset="0"/>
                <a:cs typeface="Times New Roman" panose="02020603050405020304" pitchFamily="18" charset="0"/>
              </a:rPr>
              <a:t>, a land mistakenly considered to be Eden, everyone jumped to the obvious conclusion. Wrongly taken as the apple of Eden, the </a:t>
            </a:r>
            <a:r>
              <a:rPr lang="en-US" altLang="zh-CN" sz="2200" u="sng">
                <a:solidFill>
                  <a:srgbClr val="7030A0"/>
                </a:solidFill>
                <a:latin typeface="Times New Roman" panose="02020603050405020304" pitchFamily="18" charset="0"/>
                <a:cs typeface="Times New Roman" panose="02020603050405020304" pitchFamily="18" charset="0"/>
              </a:rPr>
              <a:t>tomato</a:t>
            </a:r>
            <a:r>
              <a:rPr lang="en-US" altLang="zh-CN" sz="2200">
                <a:solidFill>
                  <a:schemeClr val="bg1"/>
                </a:solidFill>
                <a:latin typeface="Times New Roman" panose="02020603050405020304" pitchFamily="18" charset="0"/>
                <a:cs typeface="Times New Roman" panose="02020603050405020304" pitchFamily="18" charset="0"/>
              </a:rPr>
              <a:t> was shut out of the door of Europeans.</a:t>
            </a:r>
            <a:endParaRPr lang="en-US" altLang="zh-CN" sz="2200">
              <a:solidFill>
                <a:schemeClr val="bg1"/>
              </a:solidFill>
              <a:latin typeface="Times New Roman" panose="02020603050405020304" pitchFamily="18" charset="0"/>
              <a:cs typeface="Times New Roman" panose="02020603050405020304" pitchFamily="18" charset="0"/>
            </a:endParaRPr>
          </a:p>
          <a:p>
            <a:r>
              <a:rPr lang="en-US" altLang="zh-CN" sz="2200">
                <a:solidFill>
                  <a:schemeClr val="bg1"/>
                </a:solidFill>
                <a:latin typeface="Times New Roman" panose="02020603050405020304" pitchFamily="18" charset="0"/>
                <a:cs typeface="Times New Roman" panose="02020603050405020304" pitchFamily="18" charset="0"/>
              </a:rPr>
              <a:t>      What made </a:t>
            </a:r>
            <a:r>
              <a:rPr lang="en-US" altLang="zh-CN" sz="2200" u="sng">
                <a:solidFill>
                  <a:srgbClr val="7030A0"/>
                </a:solidFill>
                <a:latin typeface="Times New Roman" panose="02020603050405020304" pitchFamily="18" charset="0"/>
                <a:cs typeface="Times New Roman" panose="02020603050405020304" pitchFamily="18" charset="0"/>
              </a:rPr>
              <a:t>it</a:t>
            </a:r>
            <a:r>
              <a:rPr lang="en-US" altLang="zh-CN" sz="2200">
                <a:solidFill>
                  <a:schemeClr val="bg1"/>
                </a:solidFill>
                <a:latin typeface="Times New Roman" panose="02020603050405020304" pitchFamily="18" charset="0"/>
                <a:cs typeface="Times New Roman" panose="02020603050405020304" pitchFamily="18" charset="0"/>
              </a:rPr>
              <a:t> particularly terrifying was its similarity to the mandrake, a plant that was thought to have come from Hell (地狱)...</a:t>
            </a:r>
            <a:endParaRPr lang="en-US" altLang="zh-CN" sz="2200">
              <a:solidFill>
                <a:schemeClr val="bg1"/>
              </a:solidFill>
              <a:latin typeface="Times New Roman" panose="02020603050405020304" pitchFamily="18" charset="0"/>
              <a:cs typeface="Times New Roman" panose="02020603050405020304" pitchFamily="18" charset="0"/>
            </a:endParaRPr>
          </a:p>
          <a:p>
            <a:r>
              <a:rPr lang="en-US" altLang="zh-CN" sz="2200">
                <a:solidFill>
                  <a:schemeClr val="bg1"/>
                </a:solidFill>
                <a:latin typeface="Times New Roman" panose="02020603050405020304" pitchFamily="18" charset="0"/>
                <a:cs typeface="Times New Roman" panose="02020603050405020304" pitchFamily="18" charset="0"/>
              </a:rPr>
              <a:t>      </a:t>
            </a:r>
            <a:r>
              <a:rPr lang="en-US" altLang="zh-CN" sz="2200" u="sng">
                <a:solidFill>
                  <a:srgbClr val="FF0000"/>
                </a:solidFill>
                <a:latin typeface="Times New Roman" panose="02020603050405020304" pitchFamily="18" charset="0"/>
                <a:cs typeface="Times New Roman" panose="02020603050405020304" pitchFamily="18" charset="0"/>
              </a:rPr>
              <a:t>Cautious Europeans long ignored the </a:t>
            </a:r>
            <a:r>
              <a:rPr lang="en-US" altLang="zh-CN" sz="2200" u="sng">
                <a:solidFill>
                  <a:srgbClr val="7030A0"/>
                </a:solidFill>
                <a:latin typeface="Times New Roman" panose="02020603050405020304" pitchFamily="18" charset="0"/>
                <a:cs typeface="Times New Roman" panose="02020603050405020304" pitchFamily="18" charset="0"/>
              </a:rPr>
              <a:t>tomato</a:t>
            </a:r>
            <a:r>
              <a:rPr lang="en-US" altLang="zh-CN" sz="2200" u="sng">
                <a:solidFill>
                  <a:srgbClr val="FF0000"/>
                </a:solidFill>
                <a:latin typeface="Times New Roman" panose="02020603050405020304" pitchFamily="18" charset="0"/>
                <a:cs typeface="Times New Roman" panose="02020603050405020304" pitchFamily="18" charset="0"/>
              </a:rPr>
              <a:t>, and until the early 1700s</a:t>
            </a:r>
            <a:r>
              <a:rPr lang="en-US" altLang="zh-CN" sz="2200">
                <a:solidFill>
                  <a:schemeClr val="bg1"/>
                </a:solidFill>
                <a:latin typeface="Times New Roman" panose="02020603050405020304" pitchFamily="18" charset="0"/>
                <a:cs typeface="Times New Roman" panose="02020603050405020304" pitchFamily="18" charset="0"/>
              </a:rPr>
              <a:t> most of  the Western people continued to drag their feet. </a:t>
            </a:r>
            <a:r>
              <a:rPr lang="en-US" altLang="zh-CN" sz="2200" u="sng">
                <a:solidFill>
                  <a:srgbClr val="FF0000"/>
                </a:solidFill>
                <a:latin typeface="Times New Roman" panose="02020603050405020304" pitchFamily="18" charset="0"/>
                <a:cs typeface="Times New Roman" panose="02020603050405020304" pitchFamily="18" charset="0"/>
              </a:rPr>
              <a:t>In the 1880s</a:t>
            </a:r>
            <a:r>
              <a:rPr lang="en-US" altLang="zh-CN" sz="2200">
                <a:solidFill>
                  <a:schemeClr val="bg1"/>
                </a:solidFill>
                <a:latin typeface="Times New Roman" panose="02020603050405020304" pitchFamily="18" charset="0"/>
                <a:cs typeface="Times New Roman" panose="02020603050405020304" pitchFamily="18" charset="0"/>
              </a:rPr>
              <a:t>...</a:t>
            </a:r>
            <a:endParaRPr lang="en-US" altLang="zh-CN" sz="2200">
              <a:solidFill>
                <a:schemeClr val="bg1"/>
              </a:solidFill>
              <a:latin typeface="Times New Roman" panose="02020603050405020304" pitchFamily="18" charset="0"/>
              <a:cs typeface="Times New Roman" panose="02020603050405020304" pitchFamily="18" charset="0"/>
            </a:endParaRPr>
          </a:p>
          <a:p>
            <a:r>
              <a:rPr lang="en-US" altLang="zh-CN" sz="2200">
                <a:solidFill>
                  <a:schemeClr val="bg1"/>
                </a:solidFill>
                <a:latin typeface="Times New Roman" panose="02020603050405020304" pitchFamily="18" charset="0"/>
                <a:cs typeface="Times New Roman" panose="02020603050405020304" pitchFamily="18" charset="0"/>
              </a:rPr>
              <a:t>       </a:t>
            </a:r>
            <a:r>
              <a:rPr lang="en-US" altLang="zh-CN" sz="2200" u="sng">
                <a:solidFill>
                  <a:srgbClr val="FF0000"/>
                </a:solidFill>
                <a:latin typeface="Times New Roman" panose="02020603050405020304" pitchFamily="18" charset="0"/>
                <a:cs typeface="Times New Roman" panose="02020603050405020304" pitchFamily="18" charset="0"/>
              </a:rPr>
              <a:t>But in the end </a:t>
            </a:r>
            <a:r>
              <a:rPr lang="en-US" altLang="zh-CN" sz="2200" u="sng">
                <a:solidFill>
                  <a:srgbClr val="7030A0"/>
                </a:solidFill>
                <a:latin typeface="Times New Roman" panose="02020603050405020304" pitchFamily="18" charset="0"/>
                <a:cs typeface="Times New Roman" panose="02020603050405020304" pitchFamily="18" charset="0"/>
              </a:rPr>
              <a:t>tomatoes</a:t>
            </a:r>
            <a:r>
              <a:rPr lang="en-US" altLang="zh-CN" sz="2200" u="sng">
                <a:solidFill>
                  <a:srgbClr val="FF0000"/>
                </a:solidFill>
                <a:latin typeface="Times New Roman" panose="02020603050405020304" pitchFamily="18" charset="0"/>
                <a:cs typeface="Times New Roman" panose="02020603050405020304" pitchFamily="18" charset="0"/>
              </a:rPr>
              <a:t> carried the day. </a:t>
            </a:r>
            <a:r>
              <a:rPr lang="en-US" altLang="zh-CN" sz="2200">
                <a:solidFill>
                  <a:schemeClr val="bg1"/>
                </a:solidFill>
                <a:latin typeface="Times New Roman" panose="02020603050405020304" pitchFamily="18" charset="0"/>
                <a:cs typeface="Times New Roman" panose="02020603050405020304" pitchFamily="18" charset="0"/>
              </a:rPr>
              <a:t>The hero of the </a:t>
            </a:r>
            <a:r>
              <a:rPr lang="en-US" altLang="zh-CN" sz="2200" u="sng">
                <a:solidFill>
                  <a:srgbClr val="7030A0"/>
                </a:solidFill>
                <a:latin typeface="Times New Roman" panose="02020603050405020304" pitchFamily="18" charset="0"/>
                <a:cs typeface="Times New Roman" panose="02020603050405020304" pitchFamily="18" charset="0"/>
              </a:rPr>
              <a:t>tomato</a:t>
            </a:r>
            <a:r>
              <a:rPr lang="en-US" altLang="zh-CN" sz="2200">
                <a:solidFill>
                  <a:schemeClr val="bg1"/>
                </a:solidFill>
                <a:latin typeface="Times New Roman" panose="02020603050405020304" pitchFamily="18" charset="0"/>
                <a:cs typeface="Times New Roman" panose="02020603050405020304" pitchFamily="18" charset="0"/>
              </a:rPr>
              <a:t> was an American namd Robert Johnson, and when he was publicly going to eat the </a:t>
            </a:r>
            <a:r>
              <a:rPr lang="en-US" altLang="zh-CN" sz="2200" u="sng">
                <a:solidFill>
                  <a:srgbClr val="7030A0"/>
                </a:solidFill>
                <a:latin typeface="Times New Roman" panose="02020603050405020304" pitchFamily="18" charset="0"/>
                <a:cs typeface="Times New Roman" panose="02020603050405020304" pitchFamily="18" charset="0"/>
              </a:rPr>
              <a:t>tomato</a:t>
            </a:r>
            <a:r>
              <a:rPr lang="en-US" altLang="zh-CN" sz="2200">
                <a:solidFill>
                  <a:schemeClr val="bg1"/>
                </a:solidFill>
                <a:latin typeface="Times New Roman" panose="02020603050405020304" pitchFamily="18" charset="0"/>
                <a:cs typeface="Times New Roman" panose="02020603050405020304" pitchFamily="18" charset="0"/>
              </a:rPr>
              <a:t> </a:t>
            </a:r>
            <a:r>
              <a:rPr lang="en-US" altLang="zh-CN" sz="2200" u="sng">
                <a:solidFill>
                  <a:srgbClr val="FF0000"/>
                </a:solidFill>
                <a:latin typeface="Times New Roman" panose="02020603050405020304" pitchFamily="18" charset="0"/>
                <a:cs typeface="Times New Roman" panose="02020603050405020304" pitchFamily="18" charset="0"/>
              </a:rPr>
              <a:t>in 1820</a:t>
            </a:r>
            <a:r>
              <a:rPr lang="en-US" altLang="zh-CN" sz="2200">
                <a:solidFill>
                  <a:schemeClr val="bg1"/>
                </a:solidFill>
                <a:latin typeface="Times New Roman" panose="02020603050405020304" pitchFamily="18" charset="0"/>
                <a:cs typeface="Times New Roman" panose="02020603050405020304" pitchFamily="18" charset="0"/>
              </a:rPr>
              <a:t>...</a:t>
            </a:r>
            <a:endParaRPr lang="en-US" altLang="zh-CN" sz="220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85471"/>
    </mc:Choice>
    <mc:Fallback>
      <p:transition spd="slow" advTm="185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w="0"/>
                <a:solidFill>
                  <a:schemeClr val="accent1"/>
                </a:solidFill>
                <a:effectLst>
                  <a:outerShdw blurRad="38100" dist="25400" dir="5400000" algn="ctr" rotWithShape="0">
                    <a:srgbClr val="6E747A">
                      <a:alpha val="43000"/>
                    </a:srgbClr>
                  </a:outerShdw>
                </a:effectLst>
              </a:rPr>
              <a:t>v</a:t>
            </a: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43406" y="975968"/>
            <a:ext cx="6046847" cy="5401479"/>
          </a:xfrm>
          <a:prstGeom prst="rect">
            <a:avLst/>
          </a:prstGeom>
          <a:solidFill>
            <a:schemeClr val="accent3">
              <a:lumMod val="20000"/>
              <a:lumOff val="80000"/>
            </a:schemeClr>
          </a:solidFill>
        </p:spPr>
        <p:txBody>
          <a:bodyPr wrap="square" rtlCol="0" anchor="t">
            <a:spAutoFit/>
          </a:bodyPr>
          <a:lstStyle/>
          <a:p>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In early twentieth-century France, a new form of entertainment was becoming a hit—motion pictures (</a:t>
            </a:r>
            <a:r>
              <a:rPr lang="zh-CN" altLang="en-US"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电影</a:t>
            </a:r>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People crowded into theatres for short, silent, black-and-white films that showed everyday happenings…</a:t>
            </a:r>
            <a:endPar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Moving images in theatres are no longer novel, but back at the beginning of the art form, surprises lurked (</a:t>
            </a:r>
            <a:r>
              <a:rPr lang="zh-CN" altLang="en-US" sz="2300" dirty="0">
                <a:solidFill>
                  <a:schemeClr val="bg1"/>
                </a:solidFill>
                <a:latin typeface="+mj-ea"/>
                <a:ea typeface="+mj-ea"/>
                <a:cs typeface="Times New Roman" panose="02020603050405020304" pitchFamily="18" charset="0"/>
              </a:rPr>
              <a:t>潜伏</a:t>
            </a:r>
            <a:r>
              <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around every corner. During the initial showings of basic silent movies, some people in the audience screamed in fear, reacting to what they saw as if it were happening in real life. Moviegoers were known to leap out of the way of trains on the screen. At that time, few people understood what motion pictures were, so audience members could easily be fooled.</a:t>
            </a:r>
            <a:endParaRPr lang="en-US" altLang="zh-CN" sz="23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65179" y="1203843"/>
            <a:ext cx="5264688" cy="1286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27. In the beginning, movies________.</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had music		B. were in color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became popular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contained surprises	</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7071247" y="1205514"/>
            <a:ext cx="2010609"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900740" y="1041716"/>
            <a:ext cx="5500060"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endCxn id="19" idx="1"/>
          </p:cNvCxnSpPr>
          <p:nvPr/>
        </p:nvCxnSpPr>
        <p:spPr>
          <a:xfrm>
            <a:off x="4912495" y="1586212"/>
            <a:ext cx="3224263" cy="45766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136758" y="1858079"/>
            <a:ext cx="1028234"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866685" y="182440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47816" y="1413307"/>
            <a:ext cx="701871"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606418" y="4094921"/>
            <a:ext cx="5271232" cy="2269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150" dirty="0">
                <a:solidFill>
                  <a:schemeClr val="bg1"/>
                </a:solidFill>
                <a:latin typeface="Times New Roman" panose="02020603050405020304" pitchFamily="18" charset="0"/>
                <a:cs typeface="Times New Roman" panose="02020603050405020304" pitchFamily="18" charset="0"/>
              </a:rPr>
              <a:t>28. The author mentioned moviegoers leaping </a:t>
            </a:r>
            <a:endParaRPr lang="en-US" altLang="zh-CN" sz="2150" dirty="0">
              <a:solidFill>
                <a:schemeClr val="bg1"/>
              </a:solidFill>
              <a:latin typeface="Times New Roman" panose="02020603050405020304" pitchFamily="18" charset="0"/>
              <a:cs typeface="Times New Roman" panose="02020603050405020304" pitchFamily="18" charset="0"/>
            </a:endParaRPr>
          </a:p>
          <a:p>
            <a:pPr fontAlgn="ctr"/>
            <a:r>
              <a:rPr lang="en-US" altLang="zh-CN" sz="2150" dirty="0">
                <a:solidFill>
                  <a:schemeClr val="bg1"/>
                </a:solidFill>
                <a:latin typeface="Times New Roman" panose="02020603050405020304" pitchFamily="18" charset="0"/>
                <a:cs typeface="Times New Roman" panose="02020603050405020304" pitchFamily="18" charset="0"/>
              </a:rPr>
              <a:t>   out of their seats to show ________.</a:t>
            </a:r>
            <a:endParaRPr lang="en-US" altLang="zh-CN" sz="2150" dirty="0">
              <a:solidFill>
                <a:schemeClr val="bg1"/>
              </a:solidFill>
              <a:latin typeface="Times New Roman" panose="02020603050405020304" pitchFamily="18" charset="0"/>
              <a:cs typeface="Times New Roman" panose="02020603050405020304" pitchFamily="18" charset="0"/>
            </a:endParaRPr>
          </a:p>
          <a:p>
            <a:pPr fontAlgn="ctr"/>
            <a:r>
              <a:rPr lang="en-US" altLang="zh-CN" sz="2150" dirty="0">
                <a:solidFill>
                  <a:schemeClr val="bg1"/>
                </a:solidFill>
                <a:latin typeface="Times New Roman" panose="02020603050405020304" pitchFamily="18" charset="0"/>
                <a:cs typeface="Times New Roman" panose="02020603050405020304" pitchFamily="18" charset="0"/>
              </a:rPr>
              <a:t>  A. how foolish audiences were</a:t>
            </a:r>
            <a:endParaRPr lang="en-US" altLang="zh-CN" sz="2150" dirty="0">
              <a:solidFill>
                <a:schemeClr val="bg1"/>
              </a:solidFill>
              <a:latin typeface="Times New Roman" panose="02020603050405020304" pitchFamily="18" charset="0"/>
              <a:cs typeface="Times New Roman" panose="02020603050405020304" pitchFamily="18" charset="0"/>
            </a:endParaRPr>
          </a:p>
          <a:p>
            <a:pPr fontAlgn="ctr"/>
            <a:r>
              <a:rPr lang="en-US" altLang="zh-CN" sz="2150" dirty="0">
                <a:solidFill>
                  <a:schemeClr val="bg1"/>
                </a:solidFill>
                <a:latin typeface="Times New Roman" panose="02020603050405020304" pitchFamily="18" charset="0"/>
                <a:cs typeface="Times New Roman" panose="02020603050405020304" pitchFamily="18" charset="0"/>
              </a:rPr>
              <a:t>  B. how different old theatres were</a:t>
            </a:r>
            <a:endParaRPr lang="en-US" altLang="zh-CN" sz="2150" dirty="0">
              <a:solidFill>
                <a:schemeClr val="bg1"/>
              </a:solidFill>
              <a:latin typeface="Times New Roman" panose="02020603050405020304" pitchFamily="18" charset="0"/>
              <a:cs typeface="Times New Roman" panose="02020603050405020304" pitchFamily="18" charset="0"/>
            </a:endParaRPr>
          </a:p>
          <a:p>
            <a:pPr fontAlgn="ctr"/>
            <a:r>
              <a:rPr lang="en-US" altLang="zh-CN" sz="2150" dirty="0">
                <a:solidFill>
                  <a:schemeClr val="bg1"/>
                </a:solidFill>
                <a:latin typeface="Times New Roman" panose="02020603050405020304" pitchFamily="18" charset="0"/>
                <a:cs typeface="Times New Roman" panose="02020603050405020304" pitchFamily="18" charset="0"/>
              </a:rPr>
              <a:t>  C. how scary movies from the past were</a:t>
            </a:r>
            <a:endParaRPr lang="en-US" altLang="zh-CN" sz="2150" dirty="0">
              <a:solidFill>
                <a:schemeClr val="bg1"/>
              </a:solidFill>
              <a:latin typeface="Times New Roman" panose="02020603050405020304" pitchFamily="18" charset="0"/>
              <a:cs typeface="Times New Roman" panose="02020603050405020304" pitchFamily="18" charset="0"/>
            </a:endParaRPr>
          </a:p>
          <a:p>
            <a:pPr fontAlgn="ctr"/>
            <a:r>
              <a:rPr lang="en-US" altLang="zh-CN" sz="2150" dirty="0">
                <a:solidFill>
                  <a:schemeClr val="bg1"/>
                </a:solidFill>
                <a:latin typeface="Times New Roman" panose="02020603050405020304" pitchFamily="18" charset="0"/>
                <a:cs typeface="Times New Roman" panose="02020603050405020304" pitchFamily="18" charset="0"/>
              </a:rPr>
              <a:t>  D. how unfamiliar movies were to viewers </a:t>
            </a:r>
            <a:endParaRPr lang="en-US" altLang="zh-CN" sz="2150" dirty="0">
              <a:solidFill>
                <a:schemeClr val="bg1"/>
              </a:solidFill>
              <a:latin typeface="Times New Roman" panose="02020603050405020304" pitchFamily="18" charset="0"/>
              <a:cs typeface="Times New Roman" panose="02020603050405020304" pitchFamily="18" charset="0"/>
            </a:endParaRPr>
          </a:p>
          <a:p>
            <a:pPr fontAlgn="ctr"/>
            <a:r>
              <a:rPr lang="en-US" altLang="zh-CN" sz="2150" dirty="0">
                <a:solidFill>
                  <a:schemeClr val="bg1"/>
                </a:solidFill>
                <a:latin typeface="Times New Roman" panose="02020603050405020304" pitchFamily="18" charset="0"/>
                <a:cs typeface="Times New Roman" panose="02020603050405020304" pitchFamily="18" charset="0"/>
              </a:rPr>
              <a:t>       then</a:t>
            </a:r>
            <a:endParaRPr lang="en-US" altLang="zh-CN" sz="2150" dirty="0">
              <a:solidFill>
                <a:schemeClr val="bg1"/>
              </a:solidFill>
              <a:latin typeface="Times New Roman" panose="02020603050405020304" pitchFamily="18" charset="0"/>
              <a:cs typeface="Times New Roman" panose="02020603050405020304" pitchFamily="18" charset="0"/>
            </a:endParaRPr>
          </a:p>
        </p:txBody>
      </p:sp>
      <p:sp>
        <p:nvSpPr>
          <p:cNvPr id="32" name="圆角矩形 16"/>
          <p:cNvSpPr/>
          <p:nvPr/>
        </p:nvSpPr>
        <p:spPr>
          <a:xfrm>
            <a:off x="9538102" y="4080996"/>
            <a:ext cx="244007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43406" y="5559746"/>
            <a:ext cx="604684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p:cNvSpPr/>
          <p:nvPr/>
        </p:nvSpPr>
        <p:spPr>
          <a:xfrm>
            <a:off x="6685646" y="5618963"/>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6"/>
          <p:cNvSpPr/>
          <p:nvPr/>
        </p:nvSpPr>
        <p:spPr>
          <a:xfrm>
            <a:off x="1799043" y="4843032"/>
            <a:ext cx="435407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a:off x="6460435" y="5745541"/>
            <a:ext cx="1137212" cy="185796"/>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597647" y="5714000"/>
            <a:ext cx="1282500"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对话气泡: 矩形 28"/>
          <p:cNvSpPr/>
          <p:nvPr/>
        </p:nvSpPr>
        <p:spPr>
          <a:xfrm>
            <a:off x="6665179" y="2911608"/>
            <a:ext cx="4999626" cy="1160521"/>
          </a:xfrm>
          <a:prstGeom prst="wedgeRectCallout">
            <a:avLst>
              <a:gd name="adj1" fmla="val -1446"/>
              <a:gd name="adj2" fmla="val 6245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bg1"/>
                </a:solidFill>
                <a:latin typeface="Times New Roman" panose="02020603050405020304" pitchFamily="18" charset="0"/>
                <a:cs typeface="Times New Roman" panose="02020603050405020304" pitchFamily="18" charset="0"/>
              </a:rPr>
              <a:t>    该类题目在浙江卷中非常常见，实质是</a:t>
            </a:r>
            <a:r>
              <a:rPr lang="zh-CN" altLang="en-US" sz="2400" b="1" u="sng" dirty="0">
                <a:solidFill>
                  <a:schemeClr val="bg1"/>
                </a:solidFill>
                <a:latin typeface="Times New Roman" panose="02020603050405020304" pitchFamily="18" charset="0"/>
                <a:cs typeface="Times New Roman" panose="02020603050405020304" pitchFamily="18" charset="0"/>
              </a:rPr>
              <a:t>通过</a:t>
            </a:r>
            <a:r>
              <a:rPr lang="en-US" altLang="zh-CN" sz="2400" b="1" u="sng" dirty="0">
                <a:solidFill>
                  <a:schemeClr val="bg1"/>
                </a:solidFill>
                <a:latin typeface="Times New Roman" panose="02020603050405020304" pitchFamily="18" charset="0"/>
                <a:cs typeface="Times New Roman" panose="02020603050405020304" pitchFamily="18" charset="0"/>
              </a:rPr>
              <a:t>supporting details</a:t>
            </a:r>
            <a:r>
              <a:rPr lang="zh-CN" altLang="en-US" sz="2400" b="1" u="sng" dirty="0">
                <a:solidFill>
                  <a:schemeClr val="bg1"/>
                </a:solidFill>
                <a:latin typeface="Times New Roman" panose="02020603050405020304" pitchFamily="18" charset="0"/>
                <a:cs typeface="Times New Roman" panose="02020603050405020304" pitchFamily="18" charset="0"/>
              </a:rPr>
              <a:t>考</a:t>
            </a:r>
            <a:r>
              <a:rPr lang="en-US" altLang="zh-CN" sz="2400" b="1" u="sng" dirty="0">
                <a:solidFill>
                  <a:schemeClr val="bg1"/>
                </a:solidFill>
                <a:latin typeface="Times New Roman" panose="02020603050405020304" pitchFamily="18" charset="0"/>
                <a:cs typeface="Times New Roman" panose="02020603050405020304" pitchFamily="18" charset="0"/>
              </a:rPr>
              <a:t>topic sentence</a:t>
            </a:r>
            <a:endParaRPr lang="zh-CN" altLang="en-US" sz="2400" b="1" u="sng"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361953" y="33957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4358"/>
    </mc:Choice>
    <mc:Fallback>
      <p:transition spd="slow" advTm="94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9" grpId="0" bldLvl="0" animBg="1"/>
      <p:bldP spid="4" grpId="0" bldLvl="0" animBg="1"/>
      <p:bldP spid="25" grpId="0" bldLvl="0" animBg="1"/>
      <p:bldP spid="32" grpId="0" bldLvl="0" animBg="1"/>
      <p:bldP spid="34" grpId="0" bldLvl="0" animBg="1"/>
      <p:bldP spid="35" grpId="0" bldLvl="0" animBg="1"/>
      <p:bldP spid="20" grpId="0" bldLvl="0" animBg="1"/>
      <p:bldP spid="23" grpId="0" bldLvl="0" animBg="1"/>
      <p:bldP spid="29" grpId="0" bldLvl="0" animBg="1"/>
    </p:bldLst>
  </p:timing>
</p:sld>
</file>

<file path=ppt/tags/tag1.xml><?xml version="1.0" encoding="utf-8"?>
<p:tagLst xmlns:p="http://schemas.openxmlformats.org/presentationml/2006/main">
  <p:tag name="TIMING" val="|24.5|53"/>
</p:tagLst>
</file>

<file path=ppt/tags/tag10.xml><?xml version="1.0" encoding="utf-8"?>
<p:tagLst xmlns:p="http://schemas.openxmlformats.org/presentationml/2006/main">
  <p:tag name="TIMING" val="|53.6|34.7|16|29.1|15.4|4.7"/>
</p:tagLst>
</file>

<file path=ppt/tags/tag11.xml><?xml version="1.0" encoding="utf-8"?>
<p:tagLst xmlns:p="http://schemas.openxmlformats.org/presentationml/2006/main">
  <p:tag name="TIMING" val="|6.6|1.1|1.1|9.9|9.6|1.8|16.6|0.8|9|0.9|13.1"/>
</p:tagLst>
</file>

<file path=ppt/tags/tag12.xml><?xml version="1.0" encoding="utf-8"?>
<p:tagLst xmlns:p="http://schemas.openxmlformats.org/presentationml/2006/main">
  <p:tag name="TIMING" val="|10.5|10.1|29.1|0.8|11.7|6.1"/>
</p:tagLst>
</file>

<file path=ppt/tags/tag13.xml><?xml version="1.0" encoding="utf-8"?>
<p:tagLst xmlns:p="http://schemas.openxmlformats.org/presentationml/2006/main">
  <p:tag name="TIMING" val="|6.2|23.1"/>
</p:tagLst>
</file>

<file path=ppt/tags/tag14.xml><?xml version="1.0" encoding="utf-8"?>
<p:tagLst xmlns:p="http://schemas.openxmlformats.org/presentationml/2006/main">
  <p:tag name="TIMING" val="|109|22.8|11.4|23.5"/>
</p:tagLst>
</file>

<file path=ppt/tags/tag15.xml><?xml version="1.0" encoding="utf-8"?>
<p:tagLst xmlns:p="http://schemas.openxmlformats.org/presentationml/2006/main">
  <p:tag name="TIMING" val="|115.3|7"/>
</p:tagLst>
</file>

<file path=ppt/tags/tag16.xml><?xml version="1.0" encoding="utf-8"?>
<p:tagLst xmlns:p="http://schemas.openxmlformats.org/presentationml/2006/main">
  <p:tag name="TIMING" val="|12|0.8|5.4|0.4|3.9|0.7|10.8|2.3|7.3|0.6|0.6|1.8|0.5|0.5|0.4|1|0.5"/>
</p:tagLst>
</file>

<file path=ppt/tags/tag17.xml><?xml version="1.0" encoding="utf-8"?>
<p:tagLst xmlns:p="http://schemas.openxmlformats.org/presentationml/2006/main">
  <p:tag name="TIMING" val="|41.3|1.1|27.4"/>
</p:tagLst>
</file>

<file path=ppt/tags/tag18.xml><?xml version="1.0" encoding="utf-8"?>
<p:tagLst xmlns:p="http://schemas.openxmlformats.org/presentationml/2006/main">
  <p:tag name="TIMING" val="|67.9|17.3|1|20"/>
</p:tagLst>
</file>

<file path=ppt/tags/tag19.xml><?xml version="1.0" encoding="utf-8"?>
<p:tagLst xmlns:p="http://schemas.openxmlformats.org/presentationml/2006/main">
  <p:tag name="TIMING" val="|12.4|20.1|18.1|7.5|4.6|1|1.5"/>
</p:tagLst>
</file>

<file path=ppt/tags/tag2.xml><?xml version="1.0" encoding="utf-8"?>
<p:tagLst xmlns:p="http://schemas.openxmlformats.org/presentationml/2006/main">
  <p:tag name="TIMING" val="|113.3|2.6|17.7|46|20.4|7.9|0.8"/>
</p:tagLst>
</file>

<file path=ppt/tags/tag3.xml><?xml version="1.0" encoding="utf-8"?>
<p:tagLst xmlns:p="http://schemas.openxmlformats.org/presentationml/2006/main">
  <p:tag name="TIMING" val="|11.5|2.9|16.7|4.7|22.6|8.6|28.2|8.8"/>
</p:tagLst>
</file>

<file path=ppt/tags/tag4.xml><?xml version="1.0" encoding="utf-8"?>
<p:tagLst xmlns:p="http://schemas.openxmlformats.org/presentationml/2006/main">
  <p:tag name="TIMING" val="|115.8|1.5|43.8|10.6"/>
</p:tagLst>
</file>

<file path=ppt/tags/tag5.xml><?xml version="1.0" encoding="utf-8"?>
<p:tagLst xmlns:p="http://schemas.openxmlformats.org/presentationml/2006/main">
  <p:tag name="TIMING" val="|15.8|22.2|24.9|26.1"/>
</p:tagLst>
</file>

<file path=ppt/tags/tag6.xml><?xml version="1.0" encoding="utf-8"?>
<p:tagLst xmlns:p="http://schemas.openxmlformats.org/presentationml/2006/main">
  <p:tag name="TIMING" val="|134.3|42.7"/>
</p:tagLst>
</file>

<file path=ppt/tags/tag7.xml><?xml version="1.0" encoding="utf-8"?>
<p:tagLst xmlns:p="http://schemas.openxmlformats.org/presentationml/2006/main">
  <p:tag name="TIMING" val="|11.5|3.4|2.7|5.5|14|0.8|22.6|3.4|5.3|14.9|8.7"/>
</p:tagLst>
</file>

<file path=ppt/tags/tag8.xml><?xml version="1.0" encoding="utf-8"?>
<p:tagLst xmlns:p="http://schemas.openxmlformats.org/presentationml/2006/main">
  <p:tag name="TIMING" val="|89.7|12.4|21|39.7|15.4"/>
</p:tagLst>
</file>

<file path=ppt/tags/tag9.xml><?xml version="1.0" encoding="utf-8"?>
<p:tagLst xmlns:p="http://schemas.openxmlformats.org/presentationml/2006/main">
  <p:tag name="TIMING" val="|19.5|9.1"/>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11633</Words>
  <Application>WPS 演示</Application>
  <PresentationFormat>宽屏</PresentationFormat>
  <Paragraphs>426</Paragraphs>
  <Slides>21</Slides>
  <Notes>1</Notes>
  <HiddenSlides>0</HiddenSlides>
  <MMClips>21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Microsoft YaHei UI</vt:lpstr>
      <vt:lpstr>华文新魏</vt:lpstr>
      <vt:lpstr>Times New Roman</vt:lpstr>
      <vt:lpstr>楷体</vt:lpstr>
      <vt:lpstr>Arial Narrow</vt:lpstr>
      <vt:lpstr>Lingoes Unicode</vt:lpstr>
      <vt:lpstr>Century Gothic</vt:lpstr>
      <vt:lpstr>微软雅黑</vt:lpstr>
      <vt:lpstr>Arial Unicode MS</vt:lpstr>
      <vt:lpstr>肥皂</vt:lpstr>
      <vt:lpstr>高考英语阅读理解 专项突破1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38</cp:revision>
  <dcterms:created xsi:type="dcterms:W3CDTF">2020-02-06T10:57:00Z</dcterms:created>
  <dcterms:modified xsi:type="dcterms:W3CDTF">2020-06-13T00:26:34Z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RubyTemplateID">
    <vt:lpwstr>8</vt:lpwstr>
  </property>
  <property fmtid="{D5CDD505-2E9C-101B-9397-08002B2CF9AE}" pid="4" name="KSOProductBuildVer">
    <vt:lpwstr>2052-10.1.0.7698</vt:lpwstr>
  </property>
</Properties>
</file>