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5"/>
  </p:notesMasterIdLst>
  <p:handoutMasterIdLst>
    <p:handoutMasterId r:id="rId24"/>
  </p:handoutMasterIdLst>
  <p:sldIdLst>
    <p:sldId id="395" r:id="rId3"/>
    <p:sldId id="256" r:id="rId4"/>
    <p:sldId id="319" r:id="rId6"/>
    <p:sldId id="358" r:id="rId7"/>
    <p:sldId id="280" r:id="rId8"/>
    <p:sldId id="320" r:id="rId9"/>
    <p:sldId id="321" r:id="rId10"/>
    <p:sldId id="324" r:id="rId11"/>
    <p:sldId id="325" r:id="rId12"/>
    <p:sldId id="383" r:id="rId13"/>
    <p:sldId id="384" r:id="rId14"/>
    <p:sldId id="385" r:id="rId15"/>
    <p:sldId id="386" r:id="rId16"/>
    <p:sldId id="388" r:id="rId17"/>
    <p:sldId id="387" r:id="rId18"/>
    <p:sldId id="389" r:id="rId19"/>
    <p:sldId id="390" r:id="rId20"/>
    <p:sldId id="391" r:id="rId21"/>
    <p:sldId id="392" r:id="rId22"/>
    <p:sldId id="349" r:id="rId23"/>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86" d="100"/>
          <a:sy n="86" d="100"/>
        </p:scale>
        <p:origin x="144" y="4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fld>
            <a:endParaRPr lang="zh-CN" altLang="en-US">
              <a:latin typeface="Microsoft YaHei UI" panose="020B0503020204020204" pitchFamily="34" charset="-122"/>
              <a:ea typeface="Microsoft YaHei UI" panose="020B0503020204020204" pitchFamily="34" charset="-122"/>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zh-CN" altLang="en-US" noProof="0"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endParaRPr lang="zh-CN" altLang="en-US" noProof="0"/>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endParaRPr lang="zh-CN" altLang="en-US" noProof="0"/>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endParaRPr lang="zh-CN" altLang="en-US" noProof="0"/>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endParaRPr lang="zh-CN" altLang="en-US" noProof="0"/>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11.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image" Target="../media/image5.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xml"/><Relationship Id="rId2" Type="http://schemas.openxmlformats.org/officeDocument/2006/relationships/image" Target="../media/image5.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4.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72086" y="1252093"/>
            <a:ext cx="10836440" cy="224536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800">
                <a:solidFill>
                  <a:schemeClr val="bg1"/>
                </a:solidFill>
                <a:latin typeface="Times New Roman" panose="02020603050405020304" pitchFamily="18" charset="0"/>
                <a:cs typeface="Times New Roman" panose="02020603050405020304" pitchFamily="18" charset="0"/>
              </a:rPr>
              <a:t>Today, Dakin’s organization, WomensTrust, provides loans and scholarships to over 1,000 women in several villages in Ghana. It also brings medical supplies and care to health clinics in the area. The people of Ghana have benefited greatly from WomensTrust, and many of the volunteers have found meaningful work in the final third of their lives.</a:t>
            </a:r>
            <a:endParaRPr sz="28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74065" y="3844925"/>
            <a:ext cx="10714990" cy="14052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23.Which of the following best describes Dakin? </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A. Inspiring and devoted.						B. Mature and simple.</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C. Tough and frustrated.						D. Carefree and positive.</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7455535" y="1317625"/>
            <a:ext cx="283908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917669" y="431892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809625" y="2173605"/>
            <a:ext cx="470598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6"/>
          <p:cNvSpPr/>
          <p:nvPr/>
        </p:nvSpPr>
        <p:spPr>
          <a:xfrm>
            <a:off x="2414905" y="3009265"/>
            <a:ext cx="86061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5" name="直接箭头连接符 14"/>
          <p:cNvCxnSpPr>
            <a:stCxn id="19" idx="0"/>
          </p:cNvCxnSpPr>
          <p:nvPr/>
        </p:nvCxnSpPr>
        <p:spPr>
          <a:xfrm flipH="1" flipV="1">
            <a:off x="3221990" y="2482850"/>
            <a:ext cx="574675" cy="187896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19" idx="0"/>
          </p:cNvCxnSpPr>
          <p:nvPr/>
        </p:nvCxnSpPr>
        <p:spPr>
          <a:xfrm flipV="1">
            <a:off x="3796665" y="1591310"/>
            <a:ext cx="4004945" cy="277050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3192780" y="4361815"/>
            <a:ext cx="120713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endCxn id="23" idx="0"/>
          </p:cNvCxnSpPr>
          <p:nvPr/>
        </p:nvCxnSpPr>
        <p:spPr>
          <a:xfrm flipH="1">
            <a:off x="1983740" y="3423285"/>
            <a:ext cx="553720" cy="9626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1286510" y="4385945"/>
            <a:ext cx="139446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33317"/>
    </mc:Choice>
    <mc:Fallback>
      <p:transition spd="slow" advTm="1333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bldLvl="0" animBg="1"/>
      <p:bldP spid="12" grpId="0" bldLvl="0" animBg="1"/>
      <p:bldP spid="14" grpId="0" bldLvl="0" animBg="1"/>
      <p:bldP spid="19" grpId="0" bldLvl="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711761" y="968248"/>
            <a:ext cx="10836440" cy="3538220"/>
          </a:xfrm>
          <a:prstGeom prst="rect">
            <a:avLst/>
          </a:prstGeom>
          <a:solidFill>
            <a:schemeClr val="accent3">
              <a:lumMod val="20000"/>
              <a:lumOff val="80000"/>
            </a:schemeClr>
          </a:solidFill>
        </p:spPr>
        <p:txBody>
          <a:bodyPr wrap="square" rtlCol="0" anchor="t">
            <a:spAutoFit/>
          </a:bodyPr>
          <a:lstStyle/>
          <a:p>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800">
                <a:solidFill>
                  <a:schemeClr val="bg1"/>
                </a:solidFill>
                <a:latin typeface="Times New Roman" panose="02020603050405020304" pitchFamily="18" charset="0"/>
                <a:cs typeface="Times New Roman" panose="02020603050405020304" pitchFamily="18" charset="0"/>
              </a:rPr>
              <a:t>Dana Dakin spent many years building a successful career in finance. Then she heard about the concept of living life in thirds. The first third was to be spent learning, the second spent making money, and the third spent giving back. In 2003, when Dakin reached 60, she decided it was time to start giving back. Her plan was to travel to Ghana, Africa, and find a village to “adopt.” She would provide microfinance loans (small amounts of money) to women to help revitalize the economic life of the village and its inhabitants.</a:t>
            </a:r>
            <a:endParaRPr sz="28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4711065"/>
            <a:ext cx="10714990" cy="14439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21.How did Dana Dakin spend the first two-thirds of her life?</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A. Receiving and giving.						B. Traveling and spending.</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C. Learning and earning.						D. Providing and helping.</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9460230" y="1454785"/>
            <a:ext cx="148336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847819" y="55781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304168" y="381481"/>
            <a:ext cx="2111475"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▶其他题目</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9" name="矩形 18"/>
          <p:cNvSpPr/>
          <p:nvPr/>
        </p:nvSpPr>
        <p:spPr>
          <a:xfrm>
            <a:off x="3006090" y="1915160"/>
            <a:ext cx="134429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圆角矩形 16"/>
          <p:cNvSpPr/>
          <p:nvPr/>
        </p:nvSpPr>
        <p:spPr>
          <a:xfrm>
            <a:off x="4881245" y="1899920"/>
            <a:ext cx="114935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stCxn id="19" idx="2"/>
            <a:endCxn id="23" idx="0"/>
          </p:cNvCxnSpPr>
          <p:nvPr/>
        </p:nvCxnSpPr>
        <p:spPr>
          <a:xfrm flipH="1">
            <a:off x="1983740" y="2286635"/>
            <a:ext cx="1694815" cy="33680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1365250" y="5654675"/>
            <a:ext cx="123698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836410" y="1930400"/>
            <a:ext cx="217868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箭头连接符 17"/>
          <p:cNvCxnSpPr>
            <a:stCxn id="15" idx="2"/>
            <a:endCxn id="24" idx="0"/>
          </p:cNvCxnSpPr>
          <p:nvPr/>
        </p:nvCxnSpPr>
        <p:spPr>
          <a:xfrm flipH="1">
            <a:off x="3731895" y="2301875"/>
            <a:ext cx="4194175" cy="335280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3113405" y="5654675"/>
            <a:ext cx="123698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61051"/>
    </mc:Choice>
    <mc:Fallback>
      <p:transition spd="slow" advTm="610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2"/>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animBg="1"/>
      <p:bldP spid="19" grpId="0" animBg="1"/>
      <p:bldP spid="13" grpId="0" animBg="1"/>
      <p:bldP spid="23" grpId="0" animBg="1"/>
      <p:bldP spid="15"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711761" y="968248"/>
            <a:ext cx="10836440" cy="3322955"/>
          </a:xfrm>
          <a:prstGeom prst="rect">
            <a:avLst/>
          </a:prstGeom>
          <a:solidFill>
            <a:schemeClr val="accent3">
              <a:lumMod val="20000"/>
              <a:lumOff val="80000"/>
            </a:schemeClr>
          </a:solidFill>
        </p:spPr>
        <p:txBody>
          <a:bodyPr wrap="square" rtlCol="0" anchor="t">
            <a:spAutoFit/>
          </a:bodyPr>
          <a:lstStyle/>
          <a:p>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600">
                <a:solidFill>
                  <a:schemeClr val="bg1"/>
                </a:solidFill>
                <a:latin typeface="Times New Roman" panose="02020603050405020304" pitchFamily="18" charset="0"/>
                <a:cs typeface="Times New Roman" panose="02020603050405020304" pitchFamily="18" charset="0"/>
              </a:rPr>
              <a:t>Dakin ended up in Pokusae, where she met, and began building relationships with, the local women. She developed a program to provide microfinance loans to help the woman start their own businesses, usually selling things such as food, clothing, or household items. The businesses have helped the community, as well as individuals who run them. Dakin brought together volunteers, both retired executives (执行官) and college students who traveled with her to Pokuase to help the villagers learn how to run a small business. Together everyone involved became successful.</a:t>
            </a:r>
            <a:endParaRPr sz="26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11835" y="4394835"/>
            <a:ext cx="10714990" cy="20821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22. Dakin’s work has helped other people learn </a:t>
            </a:r>
            <a:r>
              <a:rPr lang="en-US" altLang="zh-CN" sz="2600" u="sng"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A. that retirement is a time for relaxation.</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B. how to keep working hard indefinitely.</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C. how to use their knowledge to help others.</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D. that working in other countries is financially beneficial.</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6306185" y="4480560"/>
            <a:ext cx="82550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847819" y="55781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304168" y="381481"/>
            <a:ext cx="2111475"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▶其他题目</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cxnSp>
        <p:nvCxnSpPr>
          <p:cNvPr id="22" name="直接箭头连接符 21"/>
          <p:cNvCxnSpPr>
            <a:stCxn id="21" idx="0"/>
            <a:endCxn id="23" idx="2"/>
          </p:cNvCxnSpPr>
          <p:nvPr/>
        </p:nvCxnSpPr>
        <p:spPr>
          <a:xfrm flipH="1" flipV="1">
            <a:off x="6504305" y="3804920"/>
            <a:ext cx="214630" cy="6756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6111240" y="3433445"/>
            <a:ext cx="785495" cy="37147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6896735" y="3442970"/>
            <a:ext cx="372110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85829"/>
    </mc:Choice>
    <mc:Fallback>
      <p:transition spd="slow" advTm="858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3"/>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bldLvl="0" animBg="1"/>
      <p:bldP spid="23" grpId="0" bldLvl="0" animBg="1"/>
      <p:bldP spid="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75283" y="34575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32435" y="374015"/>
            <a:ext cx="4219575" cy="521970"/>
          </a:xfrm>
          <a:prstGeom prst="rect">
            <a:avLst/>
          </a:prstGeom>
          <a:noFill/>
        </p:spPr>
        <p:txBody>
          <a:bodyPr wrap="square" lIns="91440" tIns="45720" rIns="91440" bIns="45720">
            <a:spAutoFit/>
          </a:bodyPr>
          <a:lstStyle/>
          <a:p>
            <a:pPr algn="ctr"/>
            <a:r>
              <a:rPr lang="en-US" altLang="zh-CN" sz="2800" b="1" dirty="0">
                <a:solidFill>
                  <a:schemeClr val="bg1"/>
                </a:solidFill>
                <a:latin typeface="Times New Roman" panose="02020603050405020304" pitchFamily="18" charset="0"/>
                <a:cs typeface="Times New Roman" panose="02020603050405020304" pitchFamily="18" charset="0"/>
                <a:sym typeface="+mn-ea"/>
              </a:rPr>
              <a:t>2. </a:t>
            </a:r>
            <a:r>
              <a:rPr lang="zh-CN" altLang="en-US" sz="2800" b="1" dirty="0">
                <a:solidFill>
                  <a:schemeClr val="bg1"/>
                </a:solidFill>
                <a:sym typeface="+mn-ea"/>
              </a:rPr>
              <a:t>推断态度观点题的设问</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73950"/>
            <a:ext cx="3726000" cy="1206000"/>
          </a:xfrm>
          <a:prstGeom prst="rect">
            <a:avLst/>
          </a:prstGeom>
        </p:spPr>
      </p:pic>
      <p:sp>
        <p:nvSpPr>
          <p:cNvPr id="23" name="文本框 22"/>
          <p:cNvSpPr txBox="1"/>
          <p:nvPr/>
        </p:nvSpPr>
        <p:spPr>
          <a:xfrm>
            <a:off x="1109980" y="2600325"/>
            <a:ext cx="10065385" cy="537210"/>
          </a:xfrm>
          <a:prstGeom prst="rect">
            <a:avLst/>
          </a:prstGeom>
          <a:noFill/>
          <a:ln w="19050">
            <a:solidFill>
              <a:schemeClr val="accent5">
                <a:lumMod val="40000"/>
                <a:lumOff val="60000"/>
              </a:schemeClr>
            </a:solidFill>
          </a:ln>
        </p:spPr>
        <p:txBody>
          <a:bodyPr wrap="square" rtlCol="0">
            <a:spAutoFit/>
          </a:bodyPr>
          <a:lstStyle/>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What’s the writer</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s attitude towards the Yellowstone wolf project?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2" name="文本框 1"/>
          <p:cNvSpPr txBox="1"/>
          <p:nvPr/>
        </p:nvSpPr>
        <p:spPr>
          <a:xfrm>
            <a:off x="1109980" y="4420235"/>
            <a:ext cx="10065385" cy="537210"/>
          </a:xfrm>
          <a:prstGeom prst="rect">
            <a:avLst/>
          </a:prstGeom>
          <a:noFill/>
          <a:ln w="19050">
            <a:solidFill>
              <a:schemeClr val="accent5">
                <a:lumMod val="40000"/>
                <a:lumOff val="60000"/>
              </a:schemeClr>
            </a:solidFill>
          </a:ln>
        </p:spPr>
        <p:txBody>
          <a:bodyPr wrap="square" rtlCol="0">
            <a:spAutoFit/>
          </a:bodyPr>
          <a:lstStyle/>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What</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s Friedman</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’s</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attitude towards America's future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29" name="对话气泡: 矩形 28"/>
          <p:cNvSpPr/>
          <p:nvPr/>
        </p:nvSpPr>
        <p:spPr>
          <a:xfrm>
            <a:off x="5942330" y="989965"/>
            <a:ext cx="5048250" cy="1364615"/>
          </a:xfrm>
          <a:prstGeom prst="wedgeRectCallout">
            <a:avLst>
              <a:gd name="adj1" fmla="val -4654"/>
              <a:gd name="adj2" fmla="val 6800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600" dirty="0">
                <a:solidFill>
                  <a:schemeClr val="bg1"/>
                </a:solidFill>
                <a:latin typeface="Times New Roman" panose="02020603050405020304" pitchFamily="18" charset="0"/>
                <a:cs typeface="Times New Roman" panose="02020603050405020304" pitchFamily="18" charset="0"/>
              </a:rPr>
              <a:t>    以下两题都是考查态度观点。请你思考下，设问角度或是解题角度是否相同？</a:t>
            </a:r>
            <a:endParaRPr lang="zh-CN" altLang="en-US" sz="2600" dirty="0">
              <a:solidFill>
                <a:schemeClr val="bg1"/>
              </a:solidFill>
              <a:latin typeface="Times New Roman" panose="02020603050405020304" pitchFamily="18" charset="0"/>
              <a:cs typeface="Times New Roman" panose="02020603050405020304" pitchFamily="18" charset="0"/>
            </a:endParaRPr>
          </a:p>
        </p:txBody>
      </p:sp>
      <p:sp>
        <p:nvSpPr>
          <p:cNvPr id="19" name="矩形 18"/>
          <p:cNvSpPr/>
          <p:nvPr/>
        </p:nvSpPr>
        <p:spPr>
          <a:xfrm>
            <a:off x="2985770" y="2683510"/>
            <a:ext cx="134112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2543175" y="4503420"/>
            <a:ext cx="166497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对话气泡: 矩形 11"/>
          <p:cNvSpPr/>
          <p:nvPr/>
        </p:nvSpPr>
        <p:spPr>
          <a:xfrm>
            <a:off x="4326758" y="3349956"/>
            <a:ext cx="1911634" cy="774499"/>
          </a:xfrm>
          <a:prstGeom prst="wedgeRectCallout">
            <a:avLst>
              <a:gd name="adj1" fmla="val -48597"/>
              <a:gd name="adj2" fmla="val -7759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宏观</a:t>
            </a:r>
            <a:r>
              <a:rPr lang="zh-CN" altLang="en-US" sz="2400" b="1" dirty="0">
                <a:solidFill>
                  <a:schemeClr val="bg1"/>
                </a:solidFill>
              </a:rPr>
              <a:t>态度</a:t>
            </a:r>
            <a:endParaRPr lang="zh-CN" altLang="en-US" sz="2400" b="1" dirty="0">
              <a:solidFill>
                <a:schemeClr val="bg1"/>
              </a:solidFill>
            </a:endParaRPr>
          </a:p>
          <a:p>
            <a:pPr algn="ctr"/>
            <a:r>
              <a:rPr lang="zh-CN" altLang="en-US" sz="2400" b="1" dirty="0">
                <a:solidFill>
                  <a:schemeClr val="bg1"/>
                </a:solidFill>
              </a:rPr>
              <a:t>观点</a:t>
            </a:r>
            <a:endParaRPr lang="zh-CN" altLang="en-US" sz="2400" b="1" dirty="0">
              <a:solidFill>
                <a:schemeClr val="bg1"/>
              </a:solidFill>
            </a:endParaRPr>
          </a:p>
        </p:txBody>
      </p:sp>
      <p:sp>
        <p:nvSpPr>
          <p:cNvPr id="4" name="对话气泡: 矩形 11"/>
          <p:cNvSpPr/>
          <p:nvPr/>
        </p:nvSpPr>
        <p:spPr>
          <a:xfrm>
            <a:off x="3736208" y="5206061"/>
            <a:ext cx="1911634" cy="774499"/>
          </a:xfrm>
          <a:prstGeom prst="wedgeRectCallout">
            <a:avLst>
              <a:gd name="adj1" fmla="val -48597"/>
              <a:gd name="adj2" fmla="val -7759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微观</a:t>
            </a:r>
            <a:r>
              <a:rPr lang="zh-CN" altLang="en-US" sz="2400" b="1" dirty="0">
                <a:solidFill>
                  <a:schemeClr val="bg1"/>
                </a:solidFill>
              </a:rPr>
              <a:t>态度</a:t>
            </a:r>
            <a:endParaRPr lang="zh-CN" altLang="en-US" sz="2400" b="1" dirty="0">
              <a:solidFill>
                <a:schemeClr val="bg1"/>
              </a:solidFill>
            </a:endParaRPr>
          </a:p>
          <a:p>
            <a:pPr algn="ctr"/>
            <a:r>
              <a:rPr lang="zh-CN" altLang="en-US" sz="2400" b="1" dirty="0">
                <a:solidFill>
                  <a:schemeClr val="bg1"/>
                </a:solidFill>
              </a:rPr>
              <a:t>观点</a:t>
            </a:r>
            <a:endParaRPr lang="zh-CN" altLang="en-US" sz="2400" b="1" dirty="0">
              <a:solidFill>
                <a:schemeClr val="bg1"/>
              </a:solidFill>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22690"/>
    </mc:Choice>
    <mc:Fallback>
      <p:transition spd="slow" advTm="2226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ldLvl="0" animBg="1"/>
      <p:bldP spid="19" grpId="0" bldLvl="0" animBg="1"/>
      <p:bldP spid="3" grpId="0" bldLvl="0" animBg="1"/>
      <p:bldP spid="12" grpId="0" bldLvl="0" animBg="1"/>
      <p:bldP spid="4"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5758" y="37433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65760" y="374015"/>
            <a:ext cx="3824605" cy="953135"/>
          </a:xfrm>
          <a:prstGeom prst="rect">
            <a:avLst/>
          </a:prstGeom>
          <a:noFill/>
        </p:spPr>
        <p:txBody>
          <a:bodyPr wrap="square" lIns="91440" tIns="45720" rIns="91440" bIns="45720">
            <a:spAutoFit/>
          </a:bodyPr>
          <a:lstStyle/>
          <a:p>
            <a:pPr algn="ctr"/>
            <a:r>
              <a:rPr lang="en-US" sz="2800" b="1" dirty="0">
                <a:solidFill>
                  <a:schemeClr val="bg1"/>
                </a:solidFill>
                <a:latin typeface="Times New Roman" panose="02020603050405020304" pitchFamily="18" charset="0"/>
                <a:cs typeface="Times New Roman" panose="02020603050405020304" pitchFamily="18" charset="0"/>
                <a:sym typeface="+mn-ea"/>
              </a:rPr>
              <a:t>2. </a:t>
            </a:r>
            <a:r>
              <a:rPr lang="zh-CN" altLang="en-US" sz="2800" b="1" dirty="0">
                <a:solidFill>
                  <a:schemeClr val="bg1"/>
                </a:solidFill>
                <a:latin typeface="Times New Roman" panose="02020603050405020304" pitchFamily="18" charset="0"/>
                <a:cs typeface="Times New Roman" panose="02020603050405020304" pitchFamily="18" charset="0"/>
                <a:sym typeface="+mn-ea"/>
              </a:rPr>
              <a:t>表示态度观点的单词</a:t>
            </a:r>
            <a:endParaRPr lang="zh-CN" altLang="en-US" sz="2800" b="1" u="sng" dirty="0">
              <a:solidFill>
                <a:srgbClr val="C00000"/>
              </a:solidFill>
            </a:endParaRPr>
          </a:p>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73950"/>
            <a:ext cx="3726000" cy="1206000"/>
          </a:xfrm>
          <a:prstGeom prst="rect">
            <a:avLst/>
          </a:prstGeom>
        </p:spPr>
      </p:pic>
      <p:cxnSp>
        <p:nvCxnSpPr>
          <p:cNvPr id="2" name="直接箭头连接符 1"/>
          <p:cNvCxnSpPr/>
          <p:nvPr/>
        </p:nvCxnSpPr>
        <p:spPr>
          <a:xfrm>
            <a:off x="1068705" y="5662930"/>
            <a:ext cx="5664835" cy="19685"/>
          </a:xfrm>
          <a:prstGeom prst="straightConnector1">
            <a:avLst/>
          </a:prstGeom>
          <a:ln w="4762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 name="直接箭头连接符 3"/>
          <p:cNvCxnSpPr/>
          <p:nvPr/>
        </p:nvCxnSpPr>
        <p:spPr>
          <a:xfrm flipH="1" flipV="1">
            <a:off x="3847465" y="1094740"/>
            <a:ext cx="19685" cy="4902200"/>
          </a:xfrm>
          <a:prstGeom prst="straightConnector1">
            <a:avLst/>
          </a:prstGeom>
          <a:ln w="4762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8" name="文本框 37"/>
          <p:cNvSpPr txBox="1"/>
          <p:nvPr/>
        </p:nvSpPr>
        <p:spPr>
          <a:xfrm>
            <a:off x="4870782" y="4934588"/>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negative</a:t>
            </a:r>
            <a:endParaRPr lang="en-US" altLang="zh-CN" sz="2800" b="1" dirty="0">
              <a:solidFill>
                <a:schemeClr val="bg1"/>
              </a:solidFill>
              <a:latin typeface="Arial Narrow" panose="020B0606020202030204" pitchFamily="34" charset="0"/>
            </a:endParaRPr>
          </a:p>
        </p:txBody>
      </p:sp>
      <p:sp>
        <p:nvSpPr>
          <p:cNvPr id="8" name="文本框 7"/>
          <p:cNvSpPr txBox="1"/>
          <p:nvPr/>
        </p:nvSpPr>
        <p:spPr>
          <a:xfrm>
            <a:off x="1068402" y="499364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positive</a:t>
            </a:r>
            <a:endParaRPr lang="en-US" altLang="zh-CN" sz="2800" b="1" dirty="0">
              <a:solidFill>
                <a:schemeClr val="bg1"/>
              </a:solidFill>
              <a:latin typeface="Arial Narrow" panose="020B0606020202030204" pitchFamily="34" charset="0"/>
            </a:endParaRPr>
          </a:p>
        </p:txBody>
      </p:sp>
      <p:sp>
        <p:nvSpPr>
          <p:cNvPr id="9" name="文本框 8"/>
          <p:cNvSpPr txBox="1"/>
          <p:nvPr/>
        </p:nvSpPr>
        <p:spPr>
          <a:xfrm>
            <a:off x="3101672" y="150495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neutral</a:t>
            </a:r>
            <a:endParaRPr lang="en-US" altLang="zh-CN" sz="2800" b="1" dirty="0">
              <a:solidFill>
                <a:schemeClr val="bg1"/>
              </a:solidFill>
              <a:latin typeface="Arial Narrow" panose="020B0606020202030204" pitchFamily="34" charset="0"/>
            </a:endParaRPr>
          </a:p>
        </p:txBody>
      </p:sp>
      <p:sp>
        <p:nvSpPr>
          <p:cNvPr id="12" name="文本框 11"/>
          <p:cNvSpPr txBox="1"/>
          <p:nvPr/>
        </p:nvSpPr>
        <p:spPr>
          <a:xfrm>
            <a:off x="1002030" y="4137660"/>
            <a:ext cx="195453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supportive</a:t>
            </a:r>
            <a:endParaRPr lang="en-US" altLang="zh-CN" sz="2800" b="1" dirty="0">
              <a:solidFill>
                <a:schemeClr val="bg1"/>
              </a:solidFill>
              <a:latin typeface="Arial Narrow" panose="020B0606020202030204" pitchFamily="34" charset="0"/>
            </a:endParaRPr>
          </a:p>
        </p:txBody>
      </p:sp>
      <p:sp>
        <p:nvSpPr>
          <p:cNvPr id="13" name="文本框 12"/>
          <p:cNvSpPr txBox="1"/>
          <p:nvPr/>
        </p:nvSpPr>
        <p:spPr>
          <a:xfrm>
            <a:off x="4679315" y="3284855"/>
            <a:ext cx="203327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disapproving</a:t>
            </a:r>
            <a:endParaRPr lang="en-US" altLang="zh-CN" sz="2800" b="1" dirty="0">
              <a:solidFill>
                <a:schemeClr val="bg1"/>
              </a:solidFill>
              <a:latin typeface="Arial Narrow" panose="020B0606020202030204" pitchFamily="34" charset="0"/>
            </a:endParaRPr>
          </a:p>
        </p:txBody>
      </p:sp>
      <p:sp>
        <p:nvSpPr>
          <p:cNvPr id="14" name="文本框 13"/>
          <p:cNvSpPr txBox="1"/>
          <p:nvPr/>
        </p:nvSpPr>
        <p:spPr>
          <a:xfrm>
            <a:off x="4870782" y="413766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critical</a:t>
            </a:r>
            <a:endParaRPr lang="en-US" altLang="zh-CN" sz="2800" b="1" dirty="0">
              <a:solidFill>
                <a:schemeClr val="bg1"/>
              </a:solidFill>
              <a:latin typeface="Arial Narrow" panose="020B0606020202030204" pitchFamily="34" charset="0"/>
            </a:endParaRPr>
          </a:p>
        </p:txBody>
      </p:sp>
      <p:sp>
        <p:nvSpPr>
          <p:cNvPr id="15" name="文本框 14"/>
          <p:cNvSpPr txBox="1"/>
          <p:nvPr/>
        </p:nvSpPr>
        <p:spPr>
          <a:xfrm>
            <a:off x="1154127" y="247142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favorable</a:t>
            </a:r>
            <a:endParaRPr lang="en-US" altLang="zh-CN" sz="2800" b="1" dirty="0">
              <a:solidFill>
                <a:schemeClr val="bg1"/>
              </a:solidFill>
              <a:latin typeface="Arial Narrow" panose="020B0606020202030204" pitchFamily="34" charset="0"/>
            </a:endParaRPr>
          </a:p>
        </p:txBody>
      </p:sp>
      <p:sp>
        <p:nvSpPr>
          <p:cNvPr id="17" name="文本框 16"/>
          <p:cNvSpPr txBox="1"/>
          <p:nvPr/>
        </p:nvSpPr>
        <p:spPr>
          <a:xfrm>
            <a:off x="1153492" y="3284858"/>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approving</a:t>
            </a:r>
            <a:endParaRPr lang="en-US" altLang="zh-CN" sz="2800" b="1" dirty="0">
              <a:solidFill>
                <a:schemeClr val="bg1"/>
              </a:solidFill>
              <a:latin typeface="Arial Narrow" panose="020B0606020202030204" pitchFamily="34" charset="0"/>
            </a:endParaRPr>
          </a:p>
        </p:txBody>
      </p:sp>
      <p:sp>
        <p:nvSpPr>
          <p:cNvPr id="18" name="文本框 17"/>
          <p:cNvSpPr txBox="1"/>
          <p:nvPr/>
        </p:nvSpPr>
        <p:spPr>
          <a:xfrm>
            <a:off x="3101672" y="2336168"/>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objevtive</a:t>
            </a:r>
            <a:endParaRPr lang="en-US" altLang="zh-CN" sz="2800" b="1" dirty="0">
              <a:solidFill>
                <a:schemeClr val="bg1"/>
              </a:solidFill>
              <a:latin typeface="Arial Narrow" panose="020B0606020202030204" pitchFamily="34" charset="0"/>
            </a:endParaRPr>
          </a:p>
        </p:txBody>
      </p:sp>
      <p:sp>
        <p:nvSpPr>
          <p:cNvPr id="19" name="文本框 18"/>
          <p:cNvSpPr txBox="1"/>
          <p:nvPr/>
        </p:nvSpPr>
        <p:spPr>
          <a:xfrm>
            <a:off x="8069277" y="105791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doubtful</a:t>
            </a:r>
            <a:endParaRPr lang="en-US" altLang="zh-CN" sz="2800" b="1" dirty="0">
              <a:solidFill>
                <a:schemeClr val="bg1"/>
              </a:solidFill>
              <a:latin typeface="Arial Narrow" panose="020B0606020202030204" pitchFamily="34" charset="0"/>
            </a:endParaRPr>
          </a:p>
        </p:txBody>
      </p:sp>
      <p:sp>
        <p:nvSpPr>
          <p:cNvPr id="20" name="文本框 19"/>
          <p:cNvSpPr txBox="1"/>
          <p:nvPr/>
        </p:nvSpPr>
        <p:spPr>
          <a:xfrm>
            <a:off x="8069277" y="173355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cautious</a:t>
            </a:r>
            <a:endParaRPr lang="en-US" altLang="zh-CN" sz="2800" b="1" dirty="0">
              <a:solidFill>
                <a:schemeClr val="bg1"/>
              </a:solidFill>
              <a:latin typeface="Arial Narrow" panose="020B0606020202030204" pitchFamily="34" charset="0"/>
            </a:endParaRPr>
          </a:p>
        </p:txBody>
      </p:sp>
      <p:pic>
        <p:nvPicPr>
          <p:cNvPr id="21" name="图片 20"/>
          <p:cNvPicPr>
            <a:picLocks noChangeAspect="1"/>
          </p:cNvPicPr>
          <p:nvPr/>
        </p:nvPicPr>
        <p:blipFill>
          <a:blip r:embed="rId2"/>
          <a:srcRect l="22925" t="20627" r="21393" b="20257"/>
          <a:stretch>
            <a:fillRect/>
          </a:stretch>
        </p:blipFill>
        <p:spPr>
          <a:xfrm>
            <a:off x="9989820" y="1057910"/>
            <a:ext cx="1431290" cy="1519555"/>
          </a:xfrm>
          <a:prstGeom prst="rect">
            <a:avLst/>
          </a:prstGeom>
        </p:spPr>
      </p:pic>
      <p:sp>
        <p:nvSpPr>
          <p:cNvPr id="22" name="文本框 21"/>
          <p:cNvSpPr txBox="1"/>
          <p:nvPr/>
        </p:nvSpPr>
        <p:spPr>
          <a:xfrm>
            <a:off x="8069277" y="2404748"/>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reserved</a:t>
            </a:r>
            <a:endParaRPr lang="en-US" altLang="zh-CN" sz="2800" b="1" dirty="0">
              <a:solidFill>
                <a:srgbClr val="C00000"/>
              </a:solidFill>
              <a:latin typeface="Arial Narrow" panose="020B0606020202030204" pitchFamily="34" charset="0"/>
            </a:endParaRPr>
          </a:p>
        </p:txBody>
      </p:sp>
      <p:sp>
        <p:nvSpPr>
          <p:cNvPr id="23" name="文本框 22"/>
          <p:cNvSpPr txBox="1"/>
          <p:nvPr/>
        </p:nvSpPr>
        <p:spPr>
          <a:xfrm>
            <a:off x="8069277" y="465963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indifferent</a:t>
            </a:r>
            <a:endParaRPr lang="en-US" altLang="zh-CN" sz="2800" b="1" dirty="0">
              <a:solidFill>
                <a:schemeClr val="bg1"/>
              </a:solidFill>
              <a:latin typeface="Arial Narrow" panose="020B0606020202030204" pitchFamily="34" charset="0"/>
            </a:endParaRPr>
          </a:p>
        </p:txBody>
      </p:sp>
      <p:sp>
        <p:nvSpPr>
          <p:cNvPr id="24" name="文本框 23"/>
          <p:cNvSpPr txBox="1"/>
          <p:nvPr/>
        </p:nvSpPr>
        <p:spPr>
          <a:xfrm>
            <a:off x="8069277" y="533654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uncaring</a:t>
            </a:r>
            <a:endParaRPr lang="en-US" altLang="zh-CN" sz="2800" b="1" dirty="0">
              <a:solidFill>
                <a:schemeClr val="bg1"/>
              </a:solidFill>
              <a:latin typeface="Arial Narrow" panose="020B0606020202030204" pitchFamily="34" charset="0"/>
            </a:endParaRPr>
          </a:p>
        </p:txBody>
      </p:sp>
      <p:sp>
        <p:nvSpPr>
          <p:cNvPr id="25" name="文本框 24"/>
          <p:cNvSpPr txBox="1"/>
          <p:nvPr/>
        </p:nvSpPr>
        <p:spPr>
          <a:xfrm>
            <a:off x="8069277" y="3945893"/>
            <a:ext cx="1650287"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ambigious</a:t>
            </a:r>
            <a:endParaRPr lang="en-US" altLang="zh-CN" sz="2800" b="1" dirty="0">
              <a:solidFill>
                <a:schemeClr val="bg1"/>
              </a:solidFill>
              <a:latin typeface="Arial Narrow" panose="020B0606020202030204" pitchFamily="34" charset="0"/>
            </a:endParaRPr>
          </a:p>
        </p:txBody>
      </p:sp>
      <p:pic>
        <p:nvPicPr>
          <p:cNvPr id="26" name="图片 25"/>
          <p:cNvPicPr>
            <a:picLocks noChangeAspect="1"/>
          </p:cNvPicPr>
          <p:nvPr/>
        </p:nvPicPr>
        <p:blipFill>
          <a:blip r:embed="rId3"/>
          <a:srcRect l="52077" t="8636" r="20152" b="33721"/>
          <a:stretch>
            <a:fillRect/>
          </a:stretch>
        </p:blipFill>
        <p:spPr>
          <a:xfrm>
            <a:off x="9989820" y="3945890"/>
            <a:ext cx="1254125" cy="1851025"/>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2000" advTm="250878"/>
    </mc:Choice>
    <mc:Fallback>
      <p:transition spd="slow" advTm="25087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7" grpId="0" animBg="1"/>
      <p:bldP spid="18" grpId="0" animBg="1"/>
      <p:bldP spid="19" grpId="0" bldLvl="0" animBg="1"/>
      <p:bldP spid="20" grpId="0" bldLvl="0" animBg="1"/>
      <p:bldP spid="22" grpId="0" bldLvl="0" animBg="1"/>
      <p:bldP spid="23" grpId="0" bldLvl="0" animBg="1"/>
      <p:bldP spid="24" grpId="0" bldLvl="0" animBg="1"/>
      <p:bldP spid="2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2688" y="371767"/>
            <a:ext cx="3041015" cy="521970"/>
          </a:xfrm>
          <a:prstGeom prst="rect">
            <a:avLst/>
          </a:prstGeom>
          <a:noFill/>
        </p:spPr>
        <p:txBody>
          <a:bodyPr wrap="none" lIns="91440" tIns="45720" rIns="91440" bIns="45720">
            <a:spAutoFit/>
          </a:bodyPr>
          <a:lstStyle/>
          <a:p>
            <a:pPr algn="ctr"/>
            <a:r>
              <a:rPr lang="en-US" altLang="zh-CN" sz="2800" b="1" dirty="0">
                <a:solidFill>
                  <a:schemeClr val="bg1"/>
                </a:solidFill>
                <a:latin typeface="Times New Roman" panose="02020603050405020304" pitchFamily="18" charset="0"/>
                <a:cs typeface="Times New Roman" panose="02020603050405020304" pitchFamily="18" charset="0"/>
                <a:sym typeface="+mn-ea"/>
              </a:rPr>
              <a:t>1. </a:t>
            </a:r>
            <a:r>
              <a:rPr lang="zh-CN" altLang="en-US" sz="2800" b="1" dirty="0">
                <a:solidFill>
                  <a:schemeClr val="bg1"/>
                </a:solidFill>
                <a:latin typeface="Times New Roman" panose="02020603050405020304" pitchFamily="18" charset="0"/>
                <a:cs typeface="Times New Roman" panose="02020603050405020304" pitchFamily="18" charset="0"/>
                <a:sym typeface="+mn-ea"/>
              </a:rPr>
              <a:t>微观态度观点题</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sym typeface="+mn-ea"/>
            </a:endParaRPr>
          </a:p>
        </p:txBody>
      </p:sp>
      <p:sp>
        <p:nvSpPr>
          <p:cNvPr id="16" name="文本框 15"/>
          <p:cNvSpPr txBox="1"/>
          <p:nvPr/>
        </p:nvSpPr>
        <p:spPr>
          <a:xfrm>
            <a:off x="652725" y="1060200"/>
            <a:ext cx="10836440" cy="32918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“Caregiving may be thought also as an activity that keeps caregivers physically and mentally active,” said Professor Arpino. Adding that previous studies that caregiving may improve cognitive functioning, mental and physical health.</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Arpino noted, however, that caregiving is not the only activity that can improve health, and too many caring responsibilities can take away from other beneficial activities like working, being in social clubs, or volunteering.</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You could take out two books at a time and two only.</a:t>
            </a:r>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a:t>
            </a:r>
            <a:endParaRPr sz="2600" dirty="0">
              <a:solidFill>
                <a:schemeClr val="bg1"/>
              </a:solidFill>
              <a:uFillTx/>
              <a:latin typeface="Times New Roman" panose="02020603050405020304" pitchFamily="18" charset="0"/>
              <a:ea typeface="+mj-ea"/>
              <a:cs typeface="Times New Roman" panose="02020603050405020304" pitchFamily="18" charset="0"/>
            </a:endParaRPr>
          </a:p>
        </p:txBody>
      </p:sp>
      <p:sp>
        <p:nvSpPr>
          <p:cNvPr id="17" name="矩形 16"/>
          <p:cNvSpPr/>
          <p:nvPr/>
        </p:nvSpPr>
        <p:spPr>
          <a:xfrm>
            <a:off x="665480" y="4898390"/>
            <a:ext cx="10714990" cy="1285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1. What’s Arpino’s attitude toward caregiving?</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 Doubtful.			</a:t>
            </a:r>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B. Objective.			</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C. Negative.			</a:t>
            </a:r>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D. Favorable.</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30" name="矩形 29"/>
          <p:cNvSpPr/>
          <p:nvPr/>
        </p:nvSpPr>
        <p:spPr>
          <a:xfrm>
            <a:off x="8371509" y="4616111"/>
            <a:ext cx="2476500" cy="156845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找到所问人物</a:t>
            </a:r>
            <a:endParaRPr lang="en-US" altLang="zh-CN" sz="2400" b="1" dirty="0"/>
          </a:p>
          <a:p>
            <a:pPr marL="457200" indent="-457200">
              <a:buAutoNum type="arabicPeriod"/>
            </a:pPr>
            <a:r>
              <a:rPr lang="zh-CN" altLang="en-US" sz="2400" b="1" dirty="0"/>
              <a:t>定位所说的话</a:t>
            </a:r>
            <a:endParaRPr lang="en-US" altLang="zh-CN" sz="2400" b="1" dirty="0"/>
          </a:p>
          <a:p>
            <a:pPr marL="457200" indent="-457200">
              <a:buAutoNum type="arabicPeriod"/>
            </a:pPr>
            <a:r>
              <a:rPr lang="zh-CN" altLang="en-US" sz="2400" b="1" dirty="0"/>
              <a:t>关注信号词</a:t>
            </a:r>
            <a:endParaRPr lang="zh-CN" altLang="en-US" sz="2400" b="1" dirty="0"/>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4351655" y="1896745"/>
            <a:ext cx="702945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6737985" y="2686050"/>
            <a:ext cx="390017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3049905" y="2716530"/>
            <a:ext cx="130238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4260309" y="528793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11"/>
          <p:cNvSpPr/>
          <p:nvPr/>
        </p:nvSpPr>
        <p:spPr>
          <a:xfrm>
            <a:off x="2596515" y="4352290"/>
            <a:ext cx="2548890" cy="474980"/>
          </a:xfrm>
          <a:prstGeom prst="wedgeRectCallout">
            <a:avLst>
              <a:gd name="adj1" fmla="val -47857"/>
              <a:gd name="adj2" fmla="val 9612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微观</a:t>
            </a:r>
            <a:r>
              <a:rPr lang="zh-CN" altLang="en-US" sz="2400" b="1" dirty="0">
                <a:solidFill>
                  <a:schemeClr val="bg1"/>
                </a:solidFill>
              </a:rPr>
              <a:t>态度观点</a:t>
            </a:r>
            <a:endParaRPr lang="zh-CN" altLang="en-US" sz="2400" b="1" dirty="0">
              <a:solidFill>
                <a:schemeClr val="bg1"/>
              </a:solidFill>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9365"/>
    </mc:Choice>
    <mc:Fallback>
      <p:transition spd="slow" advTm="12936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blinds(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1" grpId="0" bldLvl="0" animBg="1"/>
      <p:bldP spid="8" grpId="0" animBg="1"/>
      <p:bldP spid="14" grpId="0" animBg="1"/>
      <p:bldP spid="20" grpId="0" animBg="1"/>
      <p:bldP spid="2"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11450" y="1369445"/>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Kazakhstan announced plans to bring wild tigers back to their historical range in the Ili-Balkhash region, and singed an agreement with WWF to conduct a tiger reintroduction program. “It not only will bring wild tigers back to their ancestral home, but also protect the unique ecosystem of the Ili-Balkhash region,” said Askar Myrzakhmetov, the Minster of Agriculture of the Republic of Kazakhstan.</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sp>
        <p:nvSpPr>
          <p:cNvPr id="17" name="矩形 16"/>
          <p:cNvSpPr/>
          <p:nvPr/>
        </p:nvSpPr>
        <p:spPr>
          <a:xfrm>
            <a:off x="666115" y="4336415"/>
            <a:ext cx="10714990" cy="1285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2.What is Askar Myrzakhmetov’s attitude toward the tiger reintroduction  </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program?</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A.Doubtful.			B. Favorable. 		C. Concerned.		D. Disapproving.</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8074025" y="2185670"/>
            <a:ext cx="30511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4930140" y="2625725"/>
            <a:ext cx="39985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6305550" y="2216150"/>
            <a:ext cx="130238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3370674" y="51209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11"/>
          <p:cNvSpPr/>
          <p:nvPr/>
        </p:nvSpPr>
        <p:spPr>
          <a:xfrm>
            <a:off x="3756660" y="3772535"/>
            <a:ext cx="2548890" cy="474980"/>
          </a:xfrm>
          <a:prstGeom prst="wedgeRectCallout">
            <a:avLst>
              <a:gd name="adj1" fmla="val -47857"/>
              <a:gd name="adj2" fmla="val 9612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微观</a:t>
            </a:r>
            <a:r>
              <a:rPr lang="zh-CN" altLang="en-US" sz="2400" b="1" dirty="0">
                <a:solidFill>
                  <a:schemeClr val="bg1"/>
                </a:solidFill>
              </a:rPr>
              <a:t>态度观点</a:t>
            </a:r>
            <a:endParaRPr lang="zh-CN" altLang="en-US" sz="2400" b="1" dirty="0">
              <a:solidFill>
                <a:schemeClr val="bg1"/>
              </a:solidFill>
            </a:endParaRPr>
          </a:p>
        </p:txBody>
      </p:sp>
      <p:sp>
        <p:nvSpPr>
          <p:cNvPr id="3" name="矩形 2"/>
          <p:cNvSpPr/>
          <p:nvPr/>
        </p:nvSpPr>
        <p:spPr>
          <a:xfrm>
            <a:off x="341596" y="381481"/>
            <a:ext cx="1922321"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 name="矩形 3"/>
          <p:cNvSpPr/>
          <p:nvPr/>
        </p:nvSpPr>
        <p:spPr>
          <a:xfrm>
            <a:off x="3847465" y="2640965"/>
            <a:ext cx="108331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50722"/>
    </mc:Choice>
    <mc:Fallback>
      <p:transition spd="slow" advTm="5072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blinds(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8" grpId="0" bldLvl="0" animBg="1"/>
      <p:bldP spid="14" grpId="0" animBg="1"/>
      <p:bldP spid="20" grpId="0" bldLvl="0" animBg="1"/>
      <p:bldP spid="2" grpId="0" bldLvl="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11450" y="1369445"/>
            <a:ext cx="10836440" cy="2491740"/>
          </a:xfrm>
          <a:prstGeom prst="rect">
            <a:avLst/>
          </a:prstGeom>
          <a:solidFill>
            <a:schemeClr val="accent3">
              <a:lumMod val="20000"/>
              <a:lumOff val="80000"/>
            </a:schemeClr>
          </a:solidFill>
        </p:spPr>
        <p:txBody>
          <a:bodyPr wrap="square" rtlCol="0" anchor="t">
            <a:spAutoFit/>
          </a:bodyPr>
          <a:lstStyle/>
          <a:p>
            <a:r>
              <a:rPr lang="en-US" sz="2600">
                <a:solidFill>
                  <a:schemeClr val="bg1"/>
                </a:solidFill>
                <a:uFillTx/>
                <a:latin typeface="Times New Roman" panose="02020603050405020304" pitchFamily="18" charset="0"/>
                <a:cs typeface="Times New Roman" panose="02020603050405020304" pitchFamily="18" charset="0"/>
              </a:rPr>
              <a:t>      </a:t>
            </a:r>
            <a:r>
              <a:rPr sz="2600">
                <a:solidFill>
                  <a:schemeClr val="bg1"/>
                </a:solidFill>
                <a:uFillTx/>
                <a:latin typeface="Times New Roman" panose="02020603050405020304" pitchFamily="18" charset="0"/>
                <a:cs typeface="Times New Roman" panose="02020603050405020304" pitchFamily="18" charset="0"/>
              </a:rPr>
              <a:t>Today, though, the nurseries mean a lot to many hospital visitors and family members. Dotti James claims that “the nursery window has become a destination for parents and families from other parts of the hospital experiencing a health crisis...Standing outside the nursery, seeing the babies...can give hope to families trying to deal successfully with something difficult.” It’s pretty much a universal truth that healthy babies are an immediate mood booster.</a:t>
            </a:r>
            <a:endParaRPr sz="26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66115" y="4336415"/>
            <a:ext cx="10714990" cy="1285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3. What’s Dotti James’s attitude toward newborn nurseries?</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 Positive.				</a:t>
            </a:r>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B. Concerned.			</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C. Disapproving.		</a:t>
            </a:r>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D. Disapproving.</a:t>
            </a:r>
            <a:endPar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9115425" y="2640965"/>
            <a:ext cx="22650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5681345" y="3408680"/>
            <a:ext cx="377253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809719" y="476024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11"/>
          <p:cNvSpPr/>
          <p:nvPr/>
        </p:nvSpPr>
        <p:spPr>
          <a:xfrm>
            <a:off x="3756660" y="3772535"/>
            <a:ext cx="2548890" cy="474980"/>
          </a:xfrm>
          <a:prstGeom prst="wedgeRectCallout">
            <a:avLst>
              <a:gd name="adj1" fmla="val -47857"/>
              <a:gd name="adj2" fmla="val 9612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微观</a:t>
            </a:r>
            <a:r>
              <a:rPr lang="zh-CN" altLang="en-US" sz="2400" b="1" dirty="0">
                <a:solidFill>
                  <a:schemeClr val="bg1"/>
                </a:solidFill>
              </a:rPr>
              <a:t>态度观点</a:t>
            </a:r>
            <a:endParaRPr lang="zh-CN" altLang="en-US" sz="2400" b="1" dirty="0">
              <a:solidFill>
                <a:schemeClr val="bg1"/>
              </a:solidFill>
            </a:endParaRPr>
          </a:p>
        </p:txBody>
      </p:sp>
      <p:sp>
        <p:nvSpPr>
          <p:cNvPr id="3" name="矩形 2"/>
          <p:cNvSpPr/>
          <p:nvPr/>
        </p:nvSpPr>
        <p:spPr>
          <a:xfrm>
            <a:off x="341596" y="381481"/>
            <a:ext cx="1922321"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75487"/>
    </mc:Choice>
    <mc:Fallback>
      <p:transition spd="slow" advTm="754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blinds(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8" grpId="0" bldLvl="0" animBg="1"/>
      <p:bldP spid="20" grpId="0" bldLvl="0" animBg="1"/>
      <p:bldP spid="2"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2688" y="371767"/>
            <a:ext cx="3041015" cy="521970"/>
          </a:xfrm>
          <a:prstGeom prst="rect">
            <a:avLst/>
          </a:prstGeom>
          <a:noFill/>
        </p:spPr>
        <p:txBody>
          <a:bodyPr wrap="none" lIns="91440" tIns="45720" rIns="91440" bIns="45720">
            <a:spAutoFit/>
          </a:bodyPr>
          <a:lstStyle/>
          <a:p>
            <a:pPr algn="ctr"/>
            <a:r>
              <a:rPr lang="en-US" altLang="zh-CN" sz="2800" b="1" dirty="0">
                <a:solidFill>
                  <a:schemeClr val="bg1"/>
                </a:solidFill>
                <a:latin typeface="Times New Roman" panose="02020603050405020304" pitchFamily="18" charset="0"/>
                <a:cs typeface="Times New Roman" panose="02020603050405020304" pitchFamily="18" charset="0"/>
                <a:sym typeface="+mn-ea"/>
              </a:rPr>
              <a:t>2. </a:t>
            </a:r>
            <a:r>
              <a:rPr lang="zh-CN" altLang="en-US" sz="2800" b="1" dirty="0">
                <a:solidFill>
                  <a:schemeClr val="bg1"/>
                </a:solidFill>
                <a:latin typeface="Times New Roman" panose="02020603050405020304" pitchFamily="18" charset="0"/>
                <a:cs typeface="Times New Roman" panose="02020603050405020304" pitchFamily="18" charset="0"/>
                <a:sym typeface="+mn-ea"/>
              </a:rPr>
              <a:t>宏观态度观点题</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sym typeface="+mn-ea"/>
            </a:endParaRPr>
          </a:p>
        </p:txBody>
      </p:sp>
      <p:sp>
        <p:nvSpPr>
          <p:cNvPr id="16" name="文本框 15"/>
          <p:cNvSpPr txBox="1"/>
          <p:nvPr/>
        </p:nvSpPr>
        <p:spPr>
          <a:xfrm>
            <a:off x="652725" y="1060200"/>
            <a:ext cx="10836440" cy="404622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1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One afternoon last week, I saw three tearful children from my son's school being comforted by teachers. That morning, my 11­year­old had stomach pains, retching (干呕) into a bowl. Talking to other mothers later, I heard about other children with stomachache or difficulty sleeping the night before.</a:t>
            </a:r>
            <a:endParaRPr sz="21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r>
              <a:rPr sz="21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What caused so much pain? Sports day. Sports day might be necessary at a highly­competitive independent school, but not at a village primary school. For the children who can fly like the wind , sports day causes no problem. For those who are overweight or just not good at sport, it is a nightmare. Even for those who enjoy running but fall halfway down the track in front of the entire school and their parents, it can prove a disaster. </a:t>
            </a:r>
            <a:endParaRPr sz="21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r>
              <a:rPr sz="21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I wish that sports day could be abandoned and replaced with some other less competitive event. Perhaps an afternoon of team games, with a few races for those who want them, would be less stressful for the children and a lot more fun to watch.</a:t>
            </a:r>
            <a:endParaRPr sz="21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sp>
        <p:nvSpPr>
          <p:cNvPr id="17" name="矩形 16"/>
          <p:cNvSpPr/>
          <p:nvPr/>
        </p:nvSpPr>
        <p:spPr>
          <a:xfrm>
            <a:off x="666115" y="5189855"/>
            <a:ext cx="10714990" cy="1285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4</a:t>
            </a:r>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What is the author's attitude towards sports day?</a:t>
            </a:r>
            <a:endPar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A.Critical.    			</a:t>
            </a:r>
            <a:r>
              <a:rPr lang="en-US"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B. Neutral. 			</a:t>
            </a:r>
            <a:endPar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C. Positive.    		    </a:t>
            </a:r>
            <a:r>
              <a:rPr lang="en-US"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D. Ambiguous.</a:t>
            </a:r>
            <a:endPar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sp>
        <p:nvSpPr>
          <p:cNvPr id="30" name="矩形 29"/>
          <p:cNvSpPr/>
          <p:nvPr/>
        </p:nvSpPr>
        <p:spPr>
          <a:xfrm>
            <a:off x="7752384" y="4538006"/>
            <a:ext cx="4013835" cy="193802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纵观分析全文</a:t>
            </a:r>
            <a:endParaRPr lang="zh-CN" altLang="en-US" sz="2400" b="1" dirty="0"/>
          </a:p>
          <a:p>
            <a:pPr marL="457200" indent="-457200">
              <a:buAutoNum type="arabicPeriod"/>
            </a:pPr>
            <a:r>
              <a:rPr lang="zh-CN" altLang="en-US" sz="2400" b="1" dirty="0"/>
              <a:t>看作者有没有表达自己的</a:t>
            </a:r>
            <a:endParaRPr lang="zh-CN" altLang="en-US" sz="2400" b="1" dirty="0"/>
          </a:p>
          <a:p>
            <a:pPr indent="0">
              <a:buNone/>
            </a:pPr>
            <a:r>
              <a:rPr lang="zh-CN" altLang="en-US" sz="2400" b="1" dirty="0"/>
              <a:t>     想法</a:t>
            </a:r>
            <a:r>
              <a:rPr lang="en-US" altLang="zh-CN" sz="2400" b="1" dirty="0"/>
              <a:t>(think/believe</a:t>
            </a:r>
            <a:r>
              <a:rPr lang="zh-CN" altLang="en-US" sz="2400" b="1" dirty="0"/>
              <a:t>等词</a:t>
            </a:r>
            <a:r>
              <a:rPr lang="en-US" altLang="zh-CN" sz="2400" b="1" dirty="0"/>
              <a:t>)</a:t>
            </a:r>
            <a:endParaRPr lang="en-US" altLang="zh-CN" sz="2400" b="1" dirty="0"/>
          </a:p>
          <a:p>
            <a:pPr indent="0">
              <a:buNone/>
            </a:pPr>
            <a:r>
              <a:rPr lang="en-US" altLang="zh-CN" sz="2400" b="1" dirty="0"/>
              <a:t>3. </a:t>
            </a:r>
            <a:r>
              <a:rPr lang="zh-CN" altLang="en-US" sz="2400" b="1" dirty="0"/>
              <a:t>关注信号词</a:t>
            </a:r>
            <a:endParaRPr lang="zh-CN" altLang="en-US" sz="2400" b="1" dirty="0"/>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7102475" y="1444625"/>
            <a:ext cx="17570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2552065" y="2451100"/>
            <a:ext cx="167068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1249680" y="4053205"/>
            <a:ext cx="62420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666209" y="561368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11"/>
          <p:cNvSpPr/>
          <p:nvPr/>
        </p:nvSpPr>
        <p:spPr>
          <a:xfrm>
            <a:off x="2832735" y="4863465"/>
            <a:ext cx="2548890" cy="474980"/>
          </a:xfrm>
          <a:prstGeom prst="wedgeRectCallout">
            <a:avLst>
              <a:gd name="adj1" fmla="val -47857"/>
              <a:gd name="adj2" fmla="val 9612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宏观</a:t>
            </a:r>
            <a:r>
              <a:rPr lang="zh-CN" altLang="en-US" sz="2400" b="1" dirty="0">
                <a:solidFill>
                  <a:schemeClr val="bg1"/>
                </a:solidFill>
              </a:rPr>
              <a:t>态度观点</a:t>
            </a:r>
            <a:endParaRPr lang="zh-CN" altLang="en-US" sz="2400" b="1" dirty="0">
              <a:solidFill>
                <a:schemeClr val="bg1"/>
              </a:solidFill>
            </a:endParaRPr>
          </a:p>
        </p:txBody>
      </p:sp>
      <p:sp>
        <p:nvSpPr>
          <p:cNvPr id="3" name="圆角矩形 16"/>
          <p:cNvSpPr/>
          <p:nvPr/>
        </p:nvSpPr>
        <p:spPr>
          <a:xfrm>
            <a:off x="2305685" y="4022725"/>
            <a:ext cx="33991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75636"/>
    </mc:Choice>
    <mc:Fallback>
      <p:transition spd="slow" advTm="756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blinds(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ldLvl="0" animBg="1"/>
      <p:bldP spid="21" grpId="0" bldLvl="0" animBg="1"/>
      <p:bldP spid="8" grpId="0" bldLvl="0" animBg="1"/>
      <p:bldP spid="14" grpId="0" bldLvl="0" animBg="1"/>
      <p:bldP spid="20" grpId="0" bldLvl="0" animBg="1"/>
      <p:bldP spid="2" grpId="0" bldLvl="0" animBg="1"/>
      <p:bldP spid="3"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52725" y="1060200"/>
            <a:ext cx="10836440" cy="3784600"/>
          </a:xfrm>
          <a:prstGeom prst="rect">
            <a:avLst/>
          </a:prstGeom>
          <a:solidFill>
            <a:schemeClr val="accent3">
              <a:lumMod val="20000"/>
              <a:lumOff val="80000"/>
            </a:schemeClr>
          </a:solidFill>
        </p:spPr>
        <p:txBody>
          <a:bodyPr wrap="square" rtlCol="0" anchor="t">
            <a:spAutoFit/>
          </a:bodyPr>
          <a:lstStyle/>
          <a:p>
            <a:r>
              <a:rPr lang="en-US"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“Old wives’ tales” are beliefs passed down from one generation to another. For example, most of us remember our parents’ telling us to eat more of certain foods or not to do certain things. Is there any truth in these teachings? Some of them agree with present medical thinking, but others have not passed the test of time.</a:t>
            </a:r>
            <a:endPar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Did your mother ever tell you to eat your carrots because they are good for your eyes? Scientists now report that eating carrots can help prevent a serious eye disease called macular degeneration...</a:t>
            </a:r>
            <a:endPar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r>
              <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Even though science can tell us that some of our traditional beliefs don’t hold water, there is still a lot of truth in the old wives’ tales. After all, much of this knowledge has been accumulated from thousands of years of experience in family health care...</a:t>
            </a:r>
            <a:endParaRPr sz="24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sp>
        <p:nvSpPr>
          <p:cNvPr id="17" name="矩形 16"/>
          <p:cNvSpPr/>
          <p:nvPr/>
        </p:nvSpPr>
        <p:spPr>
          <a:xfrm>
            <a:off x="666115" y="5189855"/>
            <a:ext cx="10714990" cy="1285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4</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What is the author</a:t>
            </a:r>
            <a:r>
              <a:rPr lang="zh-CN" altLang="en-US"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s attitude towards </a:t>
            </a:r>
            <a:r>
              <a:rPr lang="en-US" altLang="zh-CN"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“Old wives’ tales”</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a:t>
            </a:r>
            <a:endPar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a:t>
            </a:r>
            <a:r>
              <a:rPr lang="en-US" altLang="zh-CN"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lang="en-US" altLang="zh-CN" sz="2400" dirty="0">
                <a:solidFill>
                  <a:sysClr val="windowText" lastClr="000000"/>
                </a:solidFill>
                <a:latin typeface="Times New Roman" panose="02020603050405020304" pitchFamily="18" charset="0"/>
                <a:ea typeface="Gulim" panose="020B0600000101010101" charset="-127"/>
                <a:cs typeface="Times New Roman" panose="02020603050405020304" pitchFamily="18" charset="0"/>
                <a:sym typeface="+mn-ea"/>
              </a:rPr>
              <a:t>Subjective</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lang="en-US"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B. </a:t>
            </a:r>
            <a:r>
              <a:rPr lang="en-US" sz="2400" dirty="0">
                <a:solidFill>
                  <a:sysClr val="windowText" lastClr="000000"/>
                </a:solidFill>
                <a:latin typeface="Times New Roman" panose="02020603050405020304" pitchFamily="18" charset="0"/>
                <a:ea typeface="Gulim" panose="020B0600000101010101" charset="-127"/>
                <a:cs typeface="Times New Roman" panose="02020603050405020304" pitchFamily="18" charset="0"/>
                <a:sym typeface="+mn-ea"/>
              </a:rPr>
              <a:t>Objective</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endPar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C. </a:t>
            </a:r>
            <a:r>
              <a:rPr lang="en-US" sz="2400" dirty="0">
                <a:solidFill>
                  <a:sysClr val="windowText" lastClr="000000"/>
                </a:solidFill>
                <a:latin typeface="Times New Roman" panose="02020603050405020304" pitchFamily="18" charset="0"/>
                <a:ea typeface="Gulim" panose="020B0600000101010101" charset="-127"/>
                <a:cs typeface="Times New Roman" panose="02020603050405020304" pitchFamily="18" charset="0"/>
                <a:sym typeface="+mn-ea"/>
              </a:rPr>
              <a:t>Curious</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lang="en-US"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D. </a:t>
            </a:r>
            <a:r>
              <a:rPr lang="en-US" sz="2400" dirty="0">
                <a:solidFill>
                  <a:sysClr val="windowText" lastClr="000000"/>
                </a:solidFill>
                <a:latin typeface="Times New Roman" panose="02020603050405020304" pitchFamily="18" charset="0"/>
                <a:ea typeface="Gulim" panose="020B0600000101010101" charset="-127"/>
                <a:cs typeface="Times New Roman" panose="02020603050405020304" pitchFamily="18" charset="0"/>
                <a:sym typeface="+mn-ea"/>
              </a:rPr>
              <a:t>Dissatisfied</a:t>
            </a:r>
            <a:r>
              <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a:t>
            </a:r>
            <a:endParaRPr sz="2400" dirty="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9911715" y="1847215"/>
            <a:ext cx="140335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5784215" y="2185670"/>
            <a:ext cx="334010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8221345" y="1814195"/>
            <a:ext cx="77724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3799934" y="561368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11"/>
          <p:cNvSpPr/>
          <p:nvPr/>
        </p:nvSpPr>
        <p:spPr>
          <a:xfrm>
            <a:off x="2832735" y="4863465"/>
            <a:ext cx="2548890" cy="474980"/>
          </a:xfrm>
          <a:prstGeom prst="wedgeRectCallout">
            <a:avLst>
              <a:gd name="adj1" fmla="val -47857"/>
              <a:gd name="adj2" fmla="val 9612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u="sng" dirty="0">
                <a:solidFill>
                  <a:srgbClr val="C00000"/>
                </a:solidFill>
              </a:rPr>
              <a:t>宏观</a:t>
            </a:r>
            <a:r>
              <a:rPr lang="zh-CN" altLang="en-US" sz="2400" b="1" dirty="0">
                <a:solidFill>
                  <a:schemeClr val="bg1"/>
                </a:solidFill>
              </a:rPr>
              <a:t>态度观点</a:t>
            </a:r>
            <a:endParaRPr lang="zh-CN" altLang="en-US" sz="2400" b="1" dirty="0">
              <a:solidFill>
                <a:schemeClr val="bg1"/>
              </a:solidFill>
            </a:endParaRPr>
          </a:p>
        </p:txBody>
      </p:sp>
      <p:sp>
        <p:nvSpPr>
          <p:cNvPr id="3" name="圆角矩形 16"/>
          <p:cNvSpPr/>
          <p:nvPr/>
        </p:nvSpPr>
        <p:spPr>
          <a:xfrm>
            <a:off x="666115" y="3998595"/>
            <a:ext cx="592391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799840" y="2185670"/>
            <a:ext cx="139636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143000" y="3627120"/>
            <a:ext cx="168973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657350" y="3998595"/>
            <a:ext cx="56134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341596" y="381481"/>
            <a:ext cx="1922321"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16130"/>
    </mc:Choice>
    <mc:Fallback>
      <p:transition spd="slow" advTm="11613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blinds(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8" grpId="0" bldLvl="0" animBg="1"/>
      <p:bldP spid="14" grpId="0" bldLvl="0" animBg="1"/>
      <p:bldP spid="20" grpId="0" bldLvl="0" animBg="1"/>
      <p:bldP spid="2" grpId="0" bldLvl="0" animBg="1"/>
      <p:bldP spid="3" grpId="0" bldLvl="0" animBg="1"/>
      <p:bldP spid="4" grpId="0" bldLvl="0" animBg="1"/>
      <p:bldP spid="9" grpId="0" bldLvl="0" animBg="1"/>
      <p:bldP spid="10"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689770"/>
            <a:ext cx="6345936" cy="3252231"/>
          </a:xfrm>
        </p:spPr>
        <p:txBody>
          <a:bodyPr rtlCol="0">
            <a:noAutofit/>
          </a:bodyPr>
          <a:lstStyle/>
          <a:p>
            <a:pPr>
              <a:lnSpc>
                <a:spcPct val="150000"/>
              </a:lnSpc>
            </a:pPr>
            <a:r>
              <a:rPr lang="zh-CN" altLang="en-US" sz="5800" b="1" dirty="0">
                <a:solidFill>
                  <a:schemeClr val="bg1"/>
                </a:solidFill>
                <a:effectLst/>
                <a:latin typeface="华文新魏" panose="02010800040101010101" pitchFamily="2" charset="-122"/>
                <a:ea typeface="华文新魏" panose="02010800040101010101" pitchFamily="2" charset="-122"/>
              </a:rPr>
              <a:t>高考英语阅读理解</a:t>
            </a:r>
            <a:br>
              <a:rPr lang="en-US" altLang="zh-CN" sz="5800" b="1" dirty="0">
                <a:solidFill>
                  <a:schemeClr val="bg1"/>
                </a:solidFill>
                <a:effectLst/>
                <a:latin typeface="华文新魏" panose="02010800040101010101" pitchFamily="2" charset="-122"/>
                <a:ea typeface="华文新魏" panose="02010800040101010101" pitchFamily="2" charset="-122"/>
              </a:rPr>
            </a:br>
            <a:r>
              <a:rPr lang="zh-CN" altLang="en-US" sz="5800" b="1" dirty="0">
                <a:solidFill>
                  <a:schemeClr val="bg1"/>
                </a:solidFill>
                <a:effectLst/>
                <a:latin typeface="华文新魏" panose="02010800040101010101" pitchFamily="2" charset="-122"/>
                <a:ea typeface="华文新魏" panose="02010800040101010101" pitchFamily="2" charset="-122"/>
              </a:rPr>
              <a:t>专项突破</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264" y="1264842"/>
            <a:ext cx="3538767" cy="557845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主旨大意</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推理判断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词义猜测</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细节理解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语篇连贯</a:t>
            </a: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7316"/>
    </mc:Choice>
    <mc:Fallback>
      <p:transition spd="slow" advTm="17316"/>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51506" y="502195"/>
            <a:ext cx="2037738" cy="646331"/>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rPr>
              <a:t>四、小结</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9" name="图片 18"/>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文本框 19"/>
          <p:cNvSpPr txBox="1"/>
          <p:nvPr/>
        </p:nvSpPr>
        <p:spPr>
          <a:xfrm>
            <a:off x="1057178" y="3017896"/>
            <a:ext cx="2421518" cy="114300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推理判断题</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（情感态度）</a:t>
            </a:r>
            <a:endParaRPr lang="en-US" altLang="zh-CN" sz="3000" b="1" dirty="0">
              <a:solidFill>
                <a:schemeClr val="bg1"/>
              </a:solidFill>
              <a:latin typeface="Times New Roman" panose="02020603050405020304" pitchFamily="18" charset="0"/>
              <a:cs typeface="Times New Roman" panose="02020603050405020304" pitchFamily="18" charset="0"/>
            </a:endParaRPr>
          </a:p>
        </p:txBody>
      </p:sp>
      <p:sp>
        <p:nvSpPr>
          <p:cNvPr id="7" name="左大括号 6"/>
          <p:cNvSpPr/>
          <p:nvPr/>
        </p:nvSpPr>
        <p:spPr>
          <a:xfrm>
            <a:off x="3212618" y="2322352"/>
            <a:ext cx="673834" cy="2690501"/>
          </a:xfrm>
          <a:prstGeom prst="leftBrace">
            <a:avLst/>
          </a:prstGeom>
          <a:ln w="1587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2" name="文本框 21"/>
          <p:cNvSpPr txBox="1"/>
          <p:nvPr/>
        </p:nvSpPr>
        <p:spPr>
          <a:xfrm>
            <a:off x="3886200" y="2035175"/>
            <a:ext cx="3284855" cy="617220"/>
          </a:xfrm>
          <a:prstGeom prst="rect">
            <a:avLst/>
          </a:prstGeom>
          <a:noFill/>
        </p:spPr>
        <p:txBody>
          <a:bodyPr wrap="square" rtlCol="0">
            <a:spAutoFit/>
          </a:bodyPr>
          <a:lstStyle/>
          <a:p>
            <a:pPr>
              <a:lnSpc>
                <a:spcPct val="114000"/>
              </a:lnSpc>
            </a:pPr>
            <a:r>
              <a:rPr lang="zh-CN" altLang="en-US" sz="3000" b="1" dirty="0">
                <a:solidFill>
                  <a:schemeClr val="bg1"/>
                </a:solidFill>
                <a:sym typeface="+mn-ea"/>
              </a:rPr>
              <a:t>推断人</a:t>
            </a:r>
            <a:r>
              <a:rPr lang="en-US" altLang="zh-CN" sz="3000" b="1" dirty="0">
                <a:solidFill>
                  <a:schemeClr val="bg1"/>
                </a:solidFill>
                <a:latin typeface="Times New Roman" panose="02020603050405020304" pitchFamily="18" charset="0"/>
                <a:cs typeface="Times New Roman" panose="02020603050405020304" pitchFamily="18" charset="0"/>
                <a:sym typeface="+mn-ea"/>
              </a:rPr>
              <a:t>(</a:t>
            </a:r>
            <a:r>
              <a:rPr lang="zh-CN" altLang="en-US" sz="3000" b="1" dirty="0">
                <a:solidFill>
                  <a:schemeClr val="bg1"/>
                </a:solidFill>
                <a:latin typeface="Times New Roman" panose="02020603050405020304" pitchFamily="18" charset="0"/>
                <a:cs typeface="Times New Roman" panose="02020603050405020304" pitchFamily="18" charset="0"/>
                <a:sym typeface="+mn-ea"/>
              </a:rPr>
              <a:t>事</a:t>
            </a:r>
            <a:r>
              <a:rPr lang="en-US" altLang="zh-CN" sz="3000" b="1" dirty="0">
                <a:solidFill>
                  <a:schemeClr val="bg1"/>
                </a:solidFill>
                <a:latin typeface="Times New Roman" panose="02020603050405020304" pitchFamily="18" charset="0"/>
                <a:cs typeface="Times New Roman" panose="02020603050405020304" pitchFamily="18" charset="0"/>
                <a:sym typeface="+mn-ea"/>
              </a:rPr>
              <a:t>)</a:t>
            </a:r>
            <a:r>
              <a:rPr lang="zh-CN" altLang="en-US" sz="3000" b="1" dirty="0">
                <a:solidFill>
                  <a:schemeClr val="bg1"/>
                </a:solidFill>
                <a:sym typeface="+mn-ea"/>
              </a:rPr>
              <a:t>物品质</a:t>
            </a:r>
            <a:endParaRPr lang="en-US" altLang="zh-CN" sz="3000" b="1" dirty="0">
              <a:solidFill>
                <a:schemeClr val="bg1"/>
              </a:solidFill>
              <a:latin typeface="Times New Roman" panose="02020603050405020304" pitchFamily="18" charset="0"/>
              <a:cs typeface="Times New Roman" panose="02020603050405020304" pitchFamily="18" charset="0"/>
            </a:endParaRPr>
          </a:p>
        </p:txBody>
      </p:sp>
      <p:sp>
        <p:nvSpPr>
          <p:cNvPr id="25" name="文本框 24"/>
          <p:cNvSpPr txBox="1"/>
          <p:nvPr/>
        </p:nvSpPr>
        <p:spPr>
          <a:xfrm>
            <a:off x="3961130" y="4654550"/>
            <a:ext cx="2794635"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推断态度观点</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37" name="左大括号 36"/>
          <p:cNvSpPr/>
          <p:nvPr/>
        </p:nvSpPr>
        <p:spPr>
          <a:xfrm>
            <a:off x="6457496" y="3864303"/>
            <a:ext cx="371599" cy="2196634"/>
          </a:xfrm>
          <a:prstGeom prst="leftBrace">
            <a:avLst/>
          </a:prstGeom>
          <a:ln w="1587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4" name="文本框 43"/>
          <p:cNvSpPr txBox="1"/>
          <p:nvPr/>
        </p:nvSpPr>
        <p:spPr>
          <a:xfrm>
            <a:off x="6898198" y="3584319"/>
            <a:ext cx="2421518"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微观</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2" name="矩形 1"/>
          <p:cNvSpPr/>
          <p:nvPr/>
        </p:nvSpPr>
        <p:spPr>
          <a:xfrm>
            <a:off x="7171359" y="1523026"/>
            <a:ext cx="2360295" cy="119888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2400" b="1" dirty="0"/>
              <a:t>1. </a:t>
            </a:r>
            <a:r>
              <a:rPr lang="zh-CN" altLang="en-US" sz="2400" b="1" dirty="0"/>
              <a:t>找到所问人物</a:t>
            </a:r>
            <a:endParaRPr lang="en-US" altLang="zh-CN" sz="2400" b="1" dirty="0"/>
          </a:p>
          <a:p>
            <a:pPr indent="0">
              <a:buNone/>
            </a:pPr>
            <a:r>
              <a:rPr lang="en-US" altLang="zh-CN" sz="2400" b="1" dirty="0"/>
              <a:t>2. </a:t>
            </a:r>
            <a:r>
              <a:rPr lang="zh-CN" altLang="en-US" sz="2400" b="1" dirty="0"/>
              <a:t>定位一言一行</a:t>
            </a:r>
            <a:endParaRPr lang="en-US" altLang="zh-CN" sz="2400" b="1" dirty="0"/>
          </a:p>
          <a:p>
            <a:pPr indent="0">
              <a:buNone/>
            </a:pPr>
            <a:r>
              <a:rPr lang="en-US" altLang="zh-CN" sz="2400" b="1" dirty="0"/>
              <a:t>3. </a:t>
            </a:r>
            <a:r>
              <a:rPr lang="zh-CN" altLang="en-US" sz="2400" b="1" dirty="0"/>
              <a:t>关注修饰词</a:t>
            </a:r>
            <a:endParaRPr lang="zh-CN" altLang="en-US" sz="2400" b="1" dirty="0"/>
          </a:p>
        </p:txBody>
      </p:sp>
      <p:sp>
        <p:nvSpPr>
          <p:cNvPr id="3" name="文本框 2"/>
          <p:cNvSpPr txBox="1"/>
          <p:nvPr/>
        </p:nvSpPr>
        <p:spPr>
          <a:xfrm>
            <a:off x="6898198" y="5627114"/>
            <a:ext cx="2421518"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宏观</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4" name="矩形 3"/>
          <p:cNvSpPr/>
          <p:nvPr/>
        </p:nvSpPr>
        <p:spPr>
          <a:xfrm>
            <a:off x="8106079" y="3201331"/>
            <a:ext cx="2360295" cy="119888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2400" b="1" dirty="0"/>
              <a:t>1. </a:t>
            </a:r>
            <a:r>
              <a:rPr lang="zh-CN" altLang="en-US" sz="2400" b="1" dirty="0"/>
              <a:t>找到所问人物</a:t>
            </a:r>
            <a:endParaRPr lang="en-US" altLang="zh-CN" sz="2400" b="1" dirty="0"/>
          </a:p>
          <a:p>
            <a:pPr indent="0">
              <a:buNone/>
            </a:pPr>
            <a:r>
              <a:rPr lang="en-US" altLang="zh-CN" sz="2400" b="1" dirty="0"/>
              <a:t>2. </a:t>
            </a:r>
            <a:r>
              <a:rPr lang="zh-CN" altLang="en-US" sz="2400" b="1" dirty="0"/>
              <a:t>定位所说的话</a:t>
            </a:r>
            <a:endParaRPr lang="en-US" altLang="zh-CN" sz="2400" b="1" dirty="0"/>
          </a:p>
          <a:p>
            <a:pPr indent="0">
              <a:buNone/>
            </a:pPr>
            <a:r>
              <a:rPr lang="en-US" altLang="zh-CN" sz="2400" b="1" dirty="0"/>
              <a:t>3. </a:t>
            </a:r>
            <a:r>
              <a:rPr lang="zh-CN" altLang="en-US" sz="2400" b="1" dirty="0"/>
              <a:t>关注信号词</a:t>
            </a:r>
            <a:endParaRPr lang="zh-CN" altLang="en-US" sz="2400" b="1" dirty="0"/>
          </a:p>
        </p:txBody>
      </p:sp>
      <p:sp>
        <p:nvSpPr>
          <p:cNvPr id="8" name="矩形 7"/>
          <p:cNvSpPr/>
          <p:nvPr/>
        </p:nvSpPr>
        <p:spPr>
          <a:xfrm>
            <a:off x="7906054" y="4972981"/>
            <a:ext cx="4013835" cy="156845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en-US" altLang="zh-CN" sz="2400" b="1" dirty="0"/>
              <a:t>1. </a:t>
            </a:r>
            <a:r>
              <a:rPr lang="zh-CN" altLang="en-US" sz="2400" b="1" dirty="0"/>
              <a:t>纵观分析全文</a:t>
            </a:r>
            <a:endParaRPr lang="zh-CN" altLang="en-US" sz="2400" b="1" dirty="0"/>
          </a:p>
          <a:p>
            <a:pPr indent="0">
              <a:buNone/>
            </a:pPr>
            <a:r>
              <a:rPr lang="en-US" altLang="zh-CN" sz="2400" b="1" dirty="0"/>
              <a:t>2. </a:t>
            </a:r>
            <a:r>
              <a:rPr lang="zh-CN" altLang="en-US" sz="2400" b="1" dirty="0"/>
              <a:t>看作者有没有表达自己的</a:t>
            </a:r>
            <a:endParaRPr lang="zh-CN" altLang="en-US" sz="2400" b="1" dirty="0"/>
          </a:p>
          <a:p>
            <a:pPr indent="0">
              <a:buNone/>
            </a:pPr>
            <a:r>
              <a:rPr lang="zh-CN" altLang="en-US" sz="2400" b="1" dirty="0"/>
              <a:t>     想法</a:t>
            </a:r>
            <a:r>
              <a:rPr lang="en-US" altLang="zh-CN" sz="2400" b="1" dirty="0"/>
              <a:t>(think/believe</a:t>
            </a:r>
            <a:r>
              <a:rPr lang="zh-CN" altLang="en-US" sz="2400" b="1" dirty="0"/>
              <a:t>等词</a:t>
            </a:r>
            <a:r>
              <a:rPr lang="en-US" altLang="zh-CN" sz="2400" b="1" dirty="0"/>
              <a:t>)</a:t>
            </a:r>
            <a:endParaRPr lang="en-US" altLang="zh-CN" sz="2400" b="1" dirty="0"/>
          </a:p>
          <a:p>
            <a:pPr indent="0">
              <a:buNone/>
            </a:pPr>
            <a:r>
              <a:rPr lang="en-US" altLang="zh-CN" sz="2400" b="1" dirty="0"/>
              <a:t>3. </a:t>
            </a:r>
            <a:r>
              <a:rPr lang="zh-CN" altLang="en-US" sz="2400" b="1" dirty="0"/>
              <a:t>关注信号词</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16837"/>
    </mc:Choice>
    <mc:Fallback>
      <p:transition spd="slow" advTm="11683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第四课</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推理判断</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r>
              <a:rPr lang="en-US" altLang="zh-CN" sz="4200" b="1"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r>
              <a:rPr lang="zh-CN" altLang="en-US" sz="4200" b="1" dirty="0">
                <a:solidFill>
                  <a:schemeClr val="bg1"/>
                </a:solidFill>
                <a:latin typeface="楷体" panose="02010609060101010101" pitchFamily="49" charset="-122"/>
                <a:ea typeface="楷体" panose="02010609060101010101" pitchFamily="49" charset="-122"/>
                <a:cs typeface="Times New Roman" panose="02020603050405020304" pitchFamily="18" charset="0"/>
              </a:rPr>
              <a:t>情感态度</a:t>
            </a:r>
            <a:r>
              <a:rPr lang="en-US" altLang="zh-CN" sz="4200" b="1"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4416"/>
    </mc:Choice>
    <mc:Fallback>
      <p:transition spd="slow" advTm="14416"/>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57458" y="410220"/>
            <a:ext cx="477393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一、《考试说明》要求</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rcRect t="29601"/>
          <a:stretch>
            <a:fillRect/>
          </a:stretch>
        </p:blipFill>
        <p:spPr>
          <a:xfrm>
            <a:off x="546100" y="1317625"/>
            <a:ext cx="1351280" cy="3573780"/>
          </a:xfrm>
          <a:prstGeom prst="rect">
            <a:avLst/>
          </a:prstGeom>
        </p:spPr>
      </p:pic>
      <p:sp>
        <p:nvSpPr>
          <p:cNvPr id="18" name="文本框 17"/>
          <p:cNvSpPr txBox="1"/>
          <p:nvPr/>
        </p:nvSpPr>
        <p:spPr>
          <a:xfrm>
            <a:off x="2107095" y="1912896"/>
            <a:ext cx="11296650" cy="7125335"/>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作出简单判</a:t>
            </a:r>
            <a:endParaRPr lang="zh-CN" altLang="en-US"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    断和推理</a:t>
            </a: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2. </a:t>
            </a:r>
            <a:r>
              <a:rPr lang="zh-CN" altLang="en-US" sz="3000" b="1" dirty="0">
                <a:solidFill>
                  <a:schemeClr val="bg1"/>
                </a:solidFill>
                <a:latin typeface="Times New Roman" panose="02020603050405020304" pitchFamily="18" charset="0"/>
                <a:cs typeface="Times New Roman" panose="02020603050405020304" pitchFamily="18" charset="0"/>
              </a:rPr>
              <a:t>理解作者的</a:t>
            </a:r>
            <a:endParaRPr lang="zh-CN" altLang="en-US"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    意图、观点</a:t>
            </a:r>
            <a:endParaRPr lang="zh-CN" altLang="en-US"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    和态度</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21" name="文本框 20"/>
          <p:cNvSpPr txBox="1"/>
          <p:nvPr/>
        </p:nvSpPr>
        <p:spPr>
          <a:xfrm>
            <a:off x="4728067" y="4131136"/>
            <a:ext cx="6915326" cy="1691640"/>
          </a:xfrm>
          <a:prstGeom prst="rect">
            <a:avLst/>
          </a:prstGeom>
          <a:noFill/>
          <a:ln w="19050">
            <a:solidFill>
              <a:schemeClr val="accent5">
                <a:lumMod val="40000"/>
                <a:lumOff val="60000"/>
              </a:schemeClr>
            </a:solidFill>
          </a:ln>
        </p:spPr>
        <p:txBody>
          <a:bodyPr wrap="square" rtlCol="0">
            <a:spAutoFit/>
          </a:bodyPr>
          <a:lstStyle/>
          <a:p>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每篇文章都会向作者传达某个信息，但这些信息通常并不是明确表达出来的，而是</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隐含在文章之中</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。因此，这类问题要求考生在理解文章总体内容的基础上，去领会作者的</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言外之意</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3" name="文本框 22"/>
          <p:cNvSpPr txBox="1"/>
          <p:nvPr/>
        </p:nvSpPr>
        <p:spPr>
          <a:xfrm>
            <a:off x="4728067" y="1576836"/>
            <a:ext cx="6412480" cy="2091690"/>
          </a:xfrm>
          <a:prstGeom prst="rect">
            <a:avLst/>
          </a:prstGeom>
          <a:noFill/>
          <a:ln w="19050">
            <a:solidFill>
              <a:schemeClr val="accent5">
                <a:lumMod val="40000"/>
                <a:lumOff val="60000"/>
              </a:schemeClr>
            </a:solidFill>
          </a:ln>
        </p:spPr>
        <p:txBody>
          <a:bodyPr wrap="square" rtlCol="0">
            <a:spAutoFit/>
          </a:bodyPr>
          <a:lstStyle/>
          <a:p>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阅读文章的主要目的是获取信息，即作者所要传达的信息。在实际的阅读活动中，有时需要根据文章提供的事实和线索，进行逻辑推理，</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推测作者未提到的事实或某事发生的可能性等</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14278" y="418475"/>
            <a:ext cx="477393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二、推理判断题的类型</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tretch>
            <a:fillRect/>
          </a:stretch>
        </p:blipFill>
        <p:spPr>
          <a:xfrm>
            <a:off x="817880" y="1540510"/>
            <a:ext cx="1115695" cy="4382135"/>
          </a:xfrm>
          <a:prstGeom prst="rect">
            <a:avLst/>
          </a:prstGeom>
        </p:spPr>
      </p:pic>
      <p:sp>
        <p:nvSpPr>
          <p:cNvPr id="18" name="文本框 17"/>
          <p:cNvSpPr txBox="1"/>
          <p:nvPr/>
        </p:nvSpPr>
        <p:spPr>
          <a:xfrm>
            <a:off x="1771815" y="1970681"/>
            <a:ext cx="11296650" cy="5547995"/>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情感态度</a:t>
            </a: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2. </a:t>
            </a:r>
            <a:r>
              <a:rPr lang="zh-CN" altLang="en-US" sz="3000" b="1" dirty="0">
                <a:solidFill>
                  <a:schemeClr val="bg1"/>
                </a:solidFill>
                <a:latin typeface="Times New Roman" panose="02020603050405020304" pitchFamily="18" charset="0"/>
                <a:cs typeface="Times New Roman" panose="02020603050405020304" pitchFamily="18" charset="0"/>
              </a:rPr>
              <a:t>文章细节</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3. </a:t>
            </a:r>
            <a:r>
              <a:rPr lang="zh-CN" altLang="en-US" sz="3000" b="1" dirty="0">
                <a:solidFill>
                  <a:schemeClr val="bg1"/>
                </a:solidFill>
                <a:latin typeface="Times New Roman" panose="02020603050405020304" pitchFamily="18" charset="0"/>
                <a:cs typeface="Times New Roman" panose="02020603050405020304" pitchFamily="18" charset="0"/>
              </a:rPr>
              <a:t>文章出处</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21" name="文本框 20"/>
          <p:cNvSpPr txBox="1"/>
          <p:nvPr/>
        </p:nvSpPr>
        <p:spPr>
          <a:xfrm>
            <a:off x="3901440" y="4699635"/>
            <a:ext cx="7840980" cy="1430020"/>
          </a:xfrm>
          <a:prstGeom prst="rect">
            <a:avLst/>
          </a:prstGeom>
          <a:noFill/>
          <a:ln w="19050">
            <a:solidFill>
              <a:schemeClr val="accent5">
                <a:lumMod val="40000"/>
                <a:lumOff val="60000"/>
              </a:schemeClr>
            </a:solidFill>
          </a:ln>
        </p:spPr>
        <p:txBody>
          <a:bodyPr wrap="square" rtlCol="0">
            <a:spAutoFit/>
          </a:bodyPr>
          <a:lstStyle/>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Where </a:t>
            </a:r>
            <a:r>
              <a:rPr lang="en-US" altLang="zh-CN" sz="29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is this text most likely from</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In which section of a newspaper may this text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appear?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23" name="文本框 22"/>
          <p:cNvSpPr txBox="1"/>
          <p:nvPr/>
        </p:nvSpPr>
        <p:spPr>
          <a:xfrm>
            <a:off x="3901440" y="1422400"/>
            <a:ext cx="7787005" cy="1876425"/>
          </a:xfrm>
          <a:prstGeom prst="rect">
            <a:avLst/>
          </a:prstGeom>
          <a:noFill/>
          <a:ln w="19050">
            <a:solidFill>
              <a:schemeClr val="accent5">
                <a:lumMod val="40000"/>
                <a:lumOff val="60000"/>
              </a:schemeClr>
            </a:solidFill>
          </a:ln>
        </p:spPr>
        <p:txBody>
          <a:bodyPr wrap="square" rtlCol="0">
            <a:spAutoFit/>
          </a:bodyPr>
          <a:lstStyle/>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What’s the writer's attitude towards the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Yellowstone wolf project?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What's Friedman' attitude towards America's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future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24" name="文本框 23"/>
          <p:cNvSpPr txBox="1"/>
          <p:nvPr/>
        </p:nvSpPr>
        <p:spPr>
          <a:xfrm>
            <a:off x="3901440" y="3438525"/>
            <a:ext cx="7840345" cy="983615"/>
          </a:xfrm>
          <a:prstGeom prst="rect">
            <a:avLst/>
          </a:prstGeom>
          <a:noFill/>
          <a:ln w="19050">
            <a:solidFill>
              <a:schemeClr val="accent5">
                <a:lumMod val="40000"/>
                <a:lumOff val="60000"/>
              </a:schemeClr>
            </a:solidFill>
          </a:ln>
        </p:spPr>
        <p:txBody>
          <a:bodyPr wrap="square" rtlCol="0">
            <a:spAutoFit/>
          </a:bodyPr>
          <a:lstStyle/>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What can we infer about...in Paragraph 1</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9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What can we learn from the first four paragraphs?</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20923"/>
    </mc:Choice>
    <mc:Fallback>
      <p:transition spd="slow" advTm="12092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3" grpId="0" bldLvl="0" animBg="1"/>
      <p:bldP spid="24"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75285" y="420370"/>
            <a:ext cx="4037330" cy="645160"/>
          </a:xfrm>
          <a:prstGeom prst="rect">
            <a:avLst/>
          </a:prstGeom>
          <a:noFill/>
        </p:spPr>
        <p:txBody>
          <a:bodyPr wrap="square" lIns="91440" tIns="45720" rIns="91440" bIns="45720">
            <a:spAutoFit/>
          </a:bodyPr>
          <a:lstStyle/>
          <a:p>
            <a:pPr algn="ctr"/>
            <a:r>
              <a:rPr lang="zh-CN" altLang="en-US" sz="3600" b="1" dirty="0">
                <a:ln w="0"/>
                <a:solidFill>
                  <a:schemeClr val="bg1"/>
                </a:solidFill>
                <a:latin typeface="+mj-ea"/>
                <a:ea typeface="+mj-ea"/>
              </a:rPr>
              <a:t>三、推断情感态度</a:t>
            </a:r>
            <a:endParaRPr lang="zh-CN" altLang="en-US" sz="3600" b="1" cap="none" spc="0" dirty="0">
              <a:ln w="0"/>
              <a:solidFill>
                <a:schemeClr val="bg1"/>
              </a:solidFill>
              <a:latin typeface="+mj-ea"/>
              <a:ea typeface="+mj-ea"/>
            </a:endParaRPr>
          </a:p>
        </p:txBody>
      </p:sp>
      <p:sp>
        <p:nvSpPr>
          <p:cNvPr id="11" name="文本框 10"/>
          <p:cNvSpPr txBox="1"/>
          <p:nvPr/>
        </p:nvSpPr>
        <p:spPr>
          <a:xfrm>
            <a:off x="687372" y="1185858"/>
            <a:ext cx="11296650" cy="7706995"/>
          </a:xfrm>
          <a:prstGeom prst="rect">
            <a:avLst/>
          </a:prstGeom>
          <a:noFill/>
        </p:spPr>
        <p:txBody>
          <a:bodyPr wrap="square" rtlCol="0">
            <a:spAutoFit/>
          </a:bodyPr>
          <a:lstStyle/>
          <a:p>
            <a:pPr indent="0">
              <a:buNone/>
            </a:pPr>
            <a:r>
              <a:rPr lang="en-US" altLang="zh-CN" sz="2600" b="1" dirty="0">
                <a:solidFill>
                  <a:schemeClr val="bg1"/>
                </a:solidFill>
                <a:latin typeface="Times New Roman" panose="02020603050405020304" pitchFamily="18" charset="0"/>
                <a:cs typeface="Times New Roman" panose="02020603050405020304" pitchFamily="18" charset="0"/>
              </a:rPr>
              <a:t>1. </a:t>
            </a:r>
            <a:r>
              <a:rPr lang="zh-CN" altLang="en-US" sz="2600" b="1" dirty="0">
                <a:solidFill>
                  <a:schemeClr val="bg1"/>
                </a:solidFill>
                <a:latin typeface="Times New Roman" panose="02020603050405020304" pitchFamily="18" charset="0"/>
                <a:cs typeface="Times New Roman" panose="02020603050405020304" pitchFamily="18" charset="0"/>
              </a:rPr>
              <a:t>浙江卷对“情感态度推断”的考查：</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endParaRPr lang="en-US" altLang="zh-CN" sz="2800" b="1" dirty="0">
              <a:latin typeface="Times New Roman" panose="02020603050405020304" pitchFamily="18" charset="0"/>
              <a:cs typeface="Times New Roman" panose="02020603050405020304" pitchFamily="18" charset="0"/>
            </a:endParaRP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718330"/>
          <a:ext cx="10680509" cy="2194560"/>
        </p:xfrm>
        <a:graphic>
          <a:graphicData uri="http://schemas.openxmlformats.org/drawingml/2006/table">
            <a:tbl>
              <a:tblPr firstRow="1" bandRow="1">
                <a:tableStyleId>{5C22544A-7EE6-4342-B048-85BDC9FD1C3A}</a:tableStyleId>
              </a:tblPr>
              <a:tblGrid>
                <a:gridCol w="1550087"/>
                <a:gridCol w="911220"/>
                <a:gridCol w="8219202"/>
              </a:tblGrid>
              <a:tr h="457200">
                <a:tc>
                  <a:txBody>
                    <a:bodyPr/>
                    <a:lstStyle/>
                    <a:p>
                      <a:r>
                        <a:rPr lang="en-US" altLang="zh-CN" sz="2400" dirty="0">
                          <a:latin typeface="Times New Roman" panose="02020603050405020304" pitchFamily="18" charset="0"/>
                          <a:ea typeface="+mj-ea"/>
                          <a:cs typeface="Times New Roman" panose="02020603050405020304" pitchFamily="18" charset="0"/>
                        </a:rPr>
                        <a:t>2020.1</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en-US" altLang="zh-CN" sz="2400" dirty="0">
                          <a:latin typeface="Times New Roman" panose="02020603050405020304" pitchFamily="18" charset="0"/>
                          <a:ea typeface="+mj-ea"/>
                          <a:cs typeface="Times New Roman" panose="02020603050405020304" pitchFamily="18" charset="0"/>
                        </a:rPr>
                        <a:t>A</a:t>
                      </a:r>
                      <a:r>
                        <a:rPr lang="zh-CN" altLang="en-US" sz="2400" dirty="0">
                          <a:latin typeface="Times New Roman" panose="02020603050405020304" pitchFamily="18" charset="0"/>
                          <a:ea typeface="+mj-ea"/>
                          <a:cs typeface="Times New Roman" panose="02020603050405020304" pitchFamily="18" charset="0"/>
                        </a:rPr>
                        <a:t>篇</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zh-CN" altLang="en-US" sz="2400" dirty="0">
                          <a:latin typeface="Times New Roman" panose="02020603050405020304" pitchFamily="18" charset="0"/>
                          <a:ea typeface="+mj-ea"/>
                          <a:cs typeface="Times New Roman" panose="02020603050405020304" pitchFamily="18" charset="0"/>
                        </a:rPr>
                        <a:t>推断小时候遇到的一个图书管理员</a:t>
                      </a:r>
                      <a:r>
                        <a:rPr lang="en-US" altLang="zh-CN" sz="2400">
                          <a:solidFill>
                            <a:schemeClr val="tx1"/>
                          </a:solidFill>
                          <a:latin typeface="Times New Roman" panose="02020603050405020304" pitchFamily="18" charset="0"/>
                          <a:cs typeface="Times New Roman" panose="02020603050405020304" pitchFamily="18" charset="0"/>
                          <a:sym typeface="+mn-ea"/>
                        </a:rPr>
                        <a:t>Mrs. Calloway</a:t>
                      </a:r>
                      <a:r>
                        <a:rPr lang="zh-CN" altLang="en-US" sz="2400">
                          <a:solidFill>
                            <a:schemeClr val="tx1"/>
                          </a:solidFill>
                          <a:latin typeface="Times New Roman" panose="02020603050405020304" pitchFamily="18" charset="0"/>
                          <a:cs typeface="Times New Roman" panose="02020603050405020304" pitchFamily="18" charset="0"/>
                          <a:sym typeface="+mn-ea"/>
                        </a:rPr>
                        <a:t>的性格特点</a:t>
                      </a:r>
                      <a:endParaRPr lang="zh-CN" altLang="en-US" sz="2400" dirty="0">
                        <a:solidFill>
                          <a:schemeClr val="tx1"/>
                        </a:solidFill>
                        <a:latin typeface="Times New Roman" panose="02020603050405020304" pitchFamily="18" charset="0"/>
                        <a:ea typeface="+mj-ea"/>
                        <a:cs typeface="Times New Roman" panose="02020603050405020304" pitchFamily="18" charset="0"/>
                        <a:sym typeface="+mn-ea"/>
                      </a:endParaRPr>
                    </a:p>
                  </a:txBody>
                  <a:tcPr/>
                </a:tc>
              </a:tr>
              <a:tr h="370840">
                <a:tc>
                  <a:txBody>
                    <a:bodyPr/>
                    <a:lstStyle/>
                    <a:p>
                      <a:r>
                        <a:rPr lang="en-US" altLang="zh-CN" sz="2400" dirty="0">
                          <a:latin typeface="Times New Roman" panose="02020603050405020304" pitchFamily="18" charset="0"/>
                          <a:ea typeface="+mj-ea"/>
                          <a:cs typeface="Times New Roman" panose="02020603050405020304" pitchFamily="18" charset="0"/>
                        </a:rPr>
                        <a:t>2018.6</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en-US" altLang="zh-CN" sz="2400" dirty="0">
                          <a:latin typeface="Times New Roman" panose="02020603050405020304" pitchFamily="18" charset="0"/>
                          <a:ea typeface="+mj-ea"/>
                          <a:cs typeface="Times New Roman" panose="02020603050405020304" pitchFamily="18" charset="0"/>
                        </a:rPr>
                        <a:t>C</a:t>
                      </a:r>
                      <a:r>
                        <a:rPr lang="zh-CN" altLang="en-US" sz="2400" dirty="0">
                          <a:latin typeface="Times New Roman" panose="02020603050405020304" pitchFamily="18" charset="0"/>
                          <a:ea typeface="+mj-ea"/>
                          <a:cs typeface="Times New Roman" panose="02020603050405020304" pitchFamily="18" charset="0"/>
                        </a:rPr>
                        <a:t>篇</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zh-CN" altLang="en-US" sz="2400" dirty="0">
                          <a:latin typeface="Times New Roman" panose="02020603050405020304" pitchFamily="18" charset="0"/>
                          <a:ea typeface="+mj-ea"/>
                          <a:cs typeface="Times New Roman" panose="02020603050405020304" pitchFamily="18" charset="0"/>
                        </a:rPr>
                        <a:t>推断</a:t>
                      </a:r>
                      <a:r>
                        <a:rPr lang="en-US" altLang="zh-CN" sz="2400" dirty="0">
                          <a:latin typeface="Times New Roman" panose="02020603050405020304" pitchFamily="18" charset="0"/>
                          <a:ea typeface="+mj-ea"/>
                          <a:cs typeface="Times New Roman" panose="02020603050405020304" pitchFamily="18" charset="0"/>
                        </a:rPr>
                        <a:t>Friedman</a:t>
                      </a:r>
                      <a:r>
                        <a:rPr lang="zh-CN" altLang="en-US" sz="2400" dirty="0">
                          <a:latin typeface="Times New Roman" panose="02020603050405020304" pitchFamily="18" charset="0"/>
                          <a:ea typeface="+mj-ea"/>
                          <a:cs typeface="Times New Roman" panose="02020603050405020304" pitchFamily="18" charset="0"/>
                        </a:rPr>
                        <a:t>对美国未来发展的态度</a:t>
                      </a:r>
                      <a:endParaRPr lang="zh-CN" altLang="en-US" sz="2400" dirty="0">
                        <a:latin typeface="Times New Roman" panose="02020603050405020304" pitchFamily="18" charset="0"/>
                        <a:ea typeface="+mj-ea"/>
                        <a:cs typeface="Times New Roman" panose="02020603050405020304" pitchFamily="18" charset="0"/>
                      </a:endParaRPr>
                    </a:p>
                  </a:txBody>
                  <a:tcPr/>
                </a:tc>
              </a:tr>
              <a:tr h="370840">
                <a:tc>
                  <a:txBody>
                    <a:bodyPr/>
                    <a:lstStyle/>
                    <a:p>
                      <a:r>
                        <a:rPr lang="en-US" altLang="zh-CN" sz="2400" dirty="0">
                          <a:latin typeface="Times New Roman" panose="02020603050405020304" pitchFamily="18" charset="0"/>
                          <a:ea typeface="+mj-ea"/>
                          <a:cs typeface="Times New Roman" panose="02020603050405020304" pitchFamily="18" charset="0"/>
                        </a:rPr>
                        <a:t>2016.10</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en-US" altLang="zh-CN" sz="2400" dirty="0">
                          <a:latin typeface="Times New Roman" panose="02020603050405020304" pitchFamily="18" charset="0"/>
                          <a:ea typeface="+mj-ea"/>
                          <a:cs typeface="Times New Roman" panose="02020603050405020304" pitchFamily="18" charset="0"/>
                        </a:rPr>
                        <a:t>A</a:t>
                      </a:r>
                      <a:r>
                        <a:rPr lang="zh-CN" altLang="en-US" sz="2400" dirty="0">
                          <a:latin typeface="Times New Roman" panose="02020603050405020304" pitchFamily="18" charset="0"/>
                          <a:ea typeface="+mj-ea"/>
                          <a:cs typeface="Times New Roman" panose="02020603050405020304" pitchFamily="18" charset="0"/>
                        </a:rPr>
                        <a:t>篇</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zh-CN" altLang="en-US" sz="2400" dirty="0">
                          <a:latin typeface="Times New Roman" panose="02020603050405020304" pitchFamily="18" charset="0"/>
                          <a:ea typeface="+mj-ea"/>
                          <a:cs typeface="Times New Roman" panose="02020603050405020304" pitchFamily="18" charset="0"/>
                        </a:rPr>
                        <a:t>推断</a:t>
                      </a:r>
                      <a:r>
                        <a:rPr lang="en-US" altLang="zh-CN" sz="2400" dirty="0">
                          <a:latin typeface="Times New Roman" panose="02020603050405020304" pitchFamily="18" charset="0"/>
                          <a:ea typeface="+mj-ea"/>
                          <a:cs typeface="Times New Roman" panose="02020603050405020304" pitchFamily="18" charset="0"/>
                        </a:rPr>
                        <a:t>Kate</a:t>
                      </a:r>
                      <a:r>
                        <a:rPr lang="zh-CN" altLang="en-US" sz="2400" dirty="0">
                          <a:latin typeface="Times New Roman" panose="02020603050405020304" pitchFamily="18" charset="0"/>
                          <a:ea typeface="+mj-ea"/>
                          <a:cs typeface="Times New Roman" panose="02020603050405020304" pitchFamily="18" charset="0"/>
                        </a:rPr>
                        <a:t>冒着生民危险救人路上的情况</a:t>
                      </a:r>
                      <a:endParaRPr lang="zh-CN" altLang="en-US" sz="2400" dirty="0">
                        <a:latin typeface="Times New Roman" panose="02020603050405020304" pitchFamily="18" charset="0"/>
                        <a:ea typeface="+mj-ea"/>
                        <a:cs typeface="Times New Roman" panose="02020603050405020304" pitchFamily="18" charset="0"/>
                      </a:endParaRPr>
                    </a:p>
                  </a:txBody>
                  <a:tcPr/>
                </a:tc>
              </a:tr>
              <a:tr h="370840">
                <a:tc>
                  <a:txBody>
                    <a:bodyPr/>
                    <a:lstStyle/>
                    <a:p>
                      <a:r>
                        <a:rPr lang="en-US" altLang="zh-CN" sz="2400" dirty="0">
                          <a:latin typeface="Times New Roman" panose="02020603050405020304" pitchFamily="18" charset="0"/>
                          <a:ea typeface="+mj-ea"/>
                          <a:cs typeface="Times New Roman" panose="02020603050405020304" pitchFamily="18" charset="0"/>
                        </a:rPr>
                        <a:t>2016.10</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en-US" altLang="zh-CN" sz="2400" dirty="0">
                          <a:latin typeface="Times New Roman" panose="02020603050405020304" pitchFamily="18" charset="0"/>
                          <a:ea typeface="+mj-ea"/>
                          <a:cs typeface="Times New Roman" panose="02020603050405020304" pitchFamily="18" charset="0"/>
                        </a:rPr>
                        <a:t>C</a:t>
                      </a:r>
                      <a:r>
                        <a:rPr lang="zh-CN" altLang="en-US" sz="2400" dirty="0">
                          <a:latin typeface="Times New Roman" panose="02020603050405020304" pitchFamily="18" charset="0"/>
                          <a:ea typeface="+mj-ea"/>
                          <a:cs typeface="Times New Roman" panose="02020603050405020304" pitchFamily="18" charset="0"/>
                        </a:rPr>
                        <a:t>篇</a:t>
                      </a: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r>
                        <a:rPr lang="zh-CN" altLang="en-US" sz="2400" dirty="0">
                          <a:latin typeface="Times New Roman" panose="02020603050405020304" pitchFamily="18" charset="0"/>
                          <a:ea typeface="+mj-ea"/>
                          <a:cs typeface="Times New Roman" panose="02020603050405020304" pitchFamily="18" charset="0"/>
                        </a:rPr>
                        <a:t>推断员工对远程工作的态度</a:t>
                      </a:r>
                      <a:endParaRPr lang="zh-CN" altLang="en-US" sz="2400" dirty="0">
                        <a:latin typeface="Times New Roman" panose="02020603050405020304" pitchFamily="18" charset="0"/>
                        <a:ea typeface="+mj-ea"/>
                        <a:cs typeface="Times New Roman" panose="02020603050405020304" pitchFamily="18" charset="0"/>
                      </a:endParaRPr>
                    </a:p>
                  </a:txBody>
                  <a:tcPr/>
                </a:tc>
              </a:tr>
            </a:tbl>
          </a:graphicData>
        </a:graphic>
      </p:graphicFrame>
      <p:sp>
        <p:nvSpPr>
          <p:cNvPr id="15" name="矩形 14"/>
          <p:cNvSpPr/>
          <p:nvPr/>
        </p:nvSpPr>
        <p:spPr>
          <a:xfrm>
            <a:off x="10171936" y="1718234"/>
            <a:ext cx="1333038" cy="40338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7538085" y="2218690"/>
            <a:ext cx="782955" cy="40322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979285" y="2680335"/>
            <a:ext cx="1675765" cy="40322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358890" y="3083560"/>
            <a:ext cx="763905" cy="40322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对话气泡: 矩形 24"/>
          <p:cNvSpPr/>
          <p:nvPr/>
        </p:nvSpPr>
        <p:spPr>
          <a:xfrm>
            <a:off x="7280275" y="3829050"/>
            <a:ext cx="3597275" cy="1558290"/>
          </a:xfrm>
          <a:prstGeom prst="wedgeRectCallout">
            <a:avLst>
              <a:gd name="adj1" fmla="val -51218"/>
              <a:gd name="adj2" fmla="val -6943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推断</a:t>
            </a:r>
            <a:r>
              <a:rPr lang="zh-CN" altLang="en-US" sz="2800" b="1" u="sng" dirty="0">
                <a:solidFill>
                  <a:srgbClr val="C00000"/>
                </a:solidFill>
              </a:rPr>
              <a:t>态度观点</a:t>
            </a:r>
            <a:endParaRPr lang="zh-CN" altLang="en-US" sz="2800" b="1" u="sng" dirty="0">
              <a:solidFill>
                <a:srgbClr val="C00000"/>
              </a:solidFill>
            </a:endParaRPr>
          </a:p>
          <a:p>
            <a:pPr algn="ctr"/>
            <a:r>
              <a:rPr lang="en-US" altLang="zh-CN" sz="2800" b="1" dirty="0">
                <a:solidFill>
                  <a:schemeClr val="bg1"/>
                </a:solidFill>
                <a:latin typeface="Times New Roman" panose="02020603050405020304" pitchFamily="18" charset="0"/>
                <a:cs typeface="Times New Roman" panose="02020603050405020304" pitchFamily="18" charset="0"/>
              </a:rPr>
              <a:t>What's the writer's </a:t>
            </a:r>
            <a:r>
              <a:rPr lang="en-US" altLang="zh-CN" sz="2800" b="1" u="sng" dirty="0">
                <a:solidFill>
                  <a:srgbClr val="C00000"/>
                </a:solidFill>
                <a:latin typeface="Times New Roman" panose="02020603050405020304" pitchFamily="18" charset="0"/>
                <a:cs typeface="Times New Roman" panose="02020603050405020304" pitchFamily="18" charset="0"/>
              </a:rPr>
              <a:t>attitude</a:t>
            </a:r>
            <a:r>
              <a:rPr lang="en-US" altLang="zh-CN" sz="2800" b="1" dirty="0">
                <a:solidFill>
                  <a:schemeClr val="bg1"/>
                </a:solidFill>
                <a:latin typeface="Times New Roman" panose="02020603050405020304" pitchFamily="18" charset="0"/>
                <a:cs typeface="Times New Roman" panose="02020603050405020304" pitchFamily="18" charset="0"/>
              </a:rPr>
              <a:t> towards...?</a:t>
            </a:r>
            <a:r>
              <a:rPr lang="en-US" altLang="zh-CN" sz="2800" b="1" dirty="0">
                <a:solidFill>
                  <a:srgbClr val="C00000"/>
                </a:solidFill>
              </a:rPr>
              <a:t> </a:t>
            </a:r>
            <a:endParaRPr lang="zh-CN" altLang="en-US" sz="2800" b="1" dirty="0">
              <a:solidFill>
                <a:srgbClr val="C00000"/>
              </a:solidFill>
            </a:endParaRPr>
          </a:p>
        </p:txBody>
      </p:sp>
      <p:sp>
        <p:nvSpPr>
          <p:cNvPr id="10" name="对话气泡: 矩形 24"/>
          <p:cNvSpPr/>
          <p:nvPr/>
        </p:nvSpPr>
        <p:spPr>
          <a:xfrm>
            <a:off x="1355090" y="3946525"/>
            <a:ext cx="4029710" cy="1441450"/>
          </a:xfrm>
          <a:prstGeom prst="wedgeRectCallout">
            <a:avLst>
              <a:gd name="adj1" fmla="val 49558"/>
              <a:gd name="adj2" fmla="val -7449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推断人</a:t>
            </a:r>
            <a:r>
              <a:rPr lang="en-US" altLang="zh-CN" sz="2800" b="1" dirty="0">
                <a:solidFill>
                  <a:schemeClr val="bg1"/>
                </a:solidFill>
                <a:latin typeface="Times New Roman" panose="02020603050405020304" pitchFamily="18" charset="0"/>
                <a:cs typeface="Times New Roman" panose="02020603050405020304" pitchFamily="18" charset="0"/>
              </a:rPr>
              <a:t>(</a:t>
            </a:r>
            <a:r>
              <a:rPr lang="zh-CN" altLang="en-US" sz="2800" b="1" dirty="0">
                <a:solidFill>
                  <a:schemeClr val="bg1"/>
                </a:solidFill>
                <a:latin typeface="Times New Roman" panose="02020603050405020304" pitchFamily="18" charset="0"/>
                <a:cs typeface="Times New Roman" panose="02020603050405020304" pitchFamily="18" charset="0"/>
                <a:sym typeface="+mn-ea"/>
              </a:rPr>
              <a:t>事</a:t>
            </a:r>
            <a:r>
              <a:rPr lang="en-US" altLang="zh-CN" sz="2800" b="1" dirty="0">
                <a:solidFill>
                  <a:schemeClr val="bg1"/>
                </a:solidFill>
                <a:latin typeface="Times New Roman" panose="02020603050405020304" pitchFamily="18" charset="0"/>
                <a:cs typeface="Times New Roman" panose="02020603050405020304" pitchFamily="18" charset="0"/>
                <a:sym typeface="+mn-ea"/>
              </a:rPr>
              <a:t>)</a:t>
            </a:r>
            <a:r>
              <a:rPr lang="zh-CN" altLang="en-US" sz="2800" b="1" dirty="0">
                <a:solidFill>
                  <a:schemeClr val="bg1"/>
                </a:solidFill>
              </a:rPr>
              <a:t>物品质</a:t>
            </a:r>
            <a:endParaRPr lang="zh-CN" altLang="en-US" sz="2800" b="1" u="sng" dirty="0">
              <a:solidFill>
                <a:srgbClr val="C00000"/>
              </a:solidFill>
            </a:endParaRPr>
          </a:p>
          <a:p>
            <a:pPr algn="ctr"/>
            <a:r>
              <a:rPr lang="en-US" altLang="zh-CN" sz="2800" b="1" dirty="0">
                <a:solidFill>
                  <a:schemeClr val="bg1"/>
                </a:solidFill>
                <a:latin typeface="Times New Roman" panose="02020603050405020304" pitchFamily="18" charset="0"/>
                <a:cs typeface="Times New Roman" panose="02020603050405020304" pitchFamily="18" charset="0"/>
              </a:rPr>
              <a:t>Which of the following </a:t>
            </a:r>
            <a:r>
              <a:rPr lang="en-US" altLang="zh-CN" sz="2800" b="1" u="sng" dirty="0">
                <a:solidFill>
                  <a:srgbClr val="C00000"/>
                </a:solidFill>
                <a:latin typeface="Times New Roman" panose="02020603050405020304" pitchFamily="18" charset="0"/>
                <a:cs typeface="Times New Roman" panose="02020603050405020304" pitchFamily="18" charset="0"/>
              </a:rPr>
              <a:t>words</a:t>
            </a:r>
            <a:r>
              <a:rPr lang="en-US" altLang="zh-CN" sz="2800" b="1" dirty="0">
                <a:solidFill>
                  <a:schemeClr val="bg1"/>
                </a:solidFill>
                <a:latin typeface="Times New Roman" panose="02020603050405020304" pitchFamily="18" charset="0"/>
                <a:cs typeface="Times New Roman" panose="02020603050405020304" pitchFamily="18" charset="0"/>
              </a:rPr>
              <a:t> best describe...?</a:t>
            </a:r>
            <a:r>
              <a:rPr lang="en-US" altLang="zh-CN" sz="2800" b="1" dirty="0">
                <a:solidFill>
                  <a:srgbClr val="C00000"/>
                </a:solidFill>
              </a:rPr>
              <a:t> </a:t>
            </a:r>
            <a:endParaRPr lang="zh-CN" altLang="en-US" sz="2800" b="1" dirty="0">
              <a:solidFill>
                <a:srgbClr val="C00000"/>
              </a:solidFill>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02658"/>
    </mc:Choice>
    <mc:Fallback>
      <p:transition spd="slow" advTm="10265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7" grpId="0" animBg="1"/>
      <p:bldP spid="8" grpId="0" animBg="1"/>
      <p:bldP spid="9" grpId="0" bldLvl="0" animBg="1"/>
      <p:bldP spid="10"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75283" y="34575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32435" y="374015"/>
            <a:ext cx="5271135" cy="953135"/>
          </a:xfrm>
          <a:prstGeom prst="rect">
            <a:avLst/>
          </a:prstGeom>
          <a:noFill/>
        </p:spPr>
        <p:txBody>
          <a:bodyPr wrap="square" lIns="91440" tIns="45720" rIns="91440" bIns="45720">
            <a:spAutoFit/>
          </a:bodyPr>
          <a:lstStyle/>
          <a:p>
            <a:pPr algn="ctr"/>
            <a:r>
              <a:rPr lang="en-US" altLang="zh-CN" sz="2800" b="1" dirty="0">
                <a:solidFill>
                  <a:schemeClr val="bg1"/>
                </a:solidFill>
                <a:latin typeface="Times New Roman" panose="02020603050405020304" pitchFamily="18" charset="0"/>
                <a:cs typeface="Times New Roman" panose="02020603050405020304" pitchFamily="18" charset="0"/>
                <a:sym typeface="+mn-ea"/>
              </a:rPr>
              <a:t>1. </a:t>
            </a:r>
            <a:r>
              <a:rPr lang="zh-CN" altLang="en-US" sz="2800" b="1" dirty="0">
                <a:solidFill>
                  <a:schemeClr val="bg1"/>
                </a:solidFill>
                <a:sym typeface="+mn-ea"/>
              </a:rPr>
              <a:t>推断人</a:t>
            </a:r>
            <a:r>
              <a:rPr lang="en-US" altLang="zh-CN" sz="2800" b="1" dirty="0">
                <a:solidFill>
                  <a:schemeClr val="bg1"/>
                </a:solidFill>
                <a:latin typeface="Times New Roman" panose="02020603050405020304" pitchFamily="18" charset="0"/>
                <a:cs typeface="Times New Roman" panose="02020603050405020304" pitchFamily="18" charset="0"/>
                <a:sym typeface="+mn-ea"/>
              </a:rPr>
              <a:t>(</a:t>
            </a:r>
            <a:r>
              <a:rPr lang="zh-CN" altLang="en-US" sz="2800" b="1" dirty="0">
                <a:solidFill>
                  <a:schemeClr val="bg1"/>
                </a:solidFill>
                <a:latin typeface="Times New Roman" panose="02020603050405020304" pitchFamily="18" charset="0"/>
                <a:cs typeface="Times New Roman" panose="02020603050405020304" pitchFamily="18" charset="0"/>
                <a:sym typeface="+mn-ea"/>
              </a:rPr>
              <a:t>事</a:t>
            </a:r>
            <a:r>
              <a:rPr lang="en-US" altLang="zh-CN" sz="2800" b="1" dirty="0">
                <a:solidFill>
                  <a:schemeClr val="bg1"/>
                </a:solidFill>
                <a:latin typeface="Times New Roman" panose="02020603050405020304" pitchFamily="18" charset="0"/>
                <a:cs typeface="Times New Roman" panose="02020603050405020304" pitchFamily="18" charset="0"/>
                <a:sym typeface="+mn-ea"/>
              </a:rPr>
              <a:t>)</a:t>
            </a:r>
            <a:r>
              <a:rPr lang="zh-CN" altLang="en-US" sz="2800" b="1" dirty="0">
                <a:solidFill>
                  <a:schemeClr val="bg1"/>
                </a:solidFill>
                <a:sym typeface="+mn-ea"/>
              </a:rPr>
              <a:t>物品质语篇的结构</a:t>
            </a:r>
            <a:endParaRPr lang="zh-CN" altLang="en-US" sz="2800" b="1" u="sng" dirty="0">
              <a:solidFill>
                <a:srgbClr val="C00000"/>
              </a:solidFill>
            </a:endParaRPr>
          </a:p>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73950"/>
            <a:ext cx="3726000" cy="1206000"/>
          </a:xfrm>
          <a:prstGeom prst="rect">
            <a:avLst/>
          </a:prstGeom>
        </p:spPr>
      </p:pic>
      <p:pic>
        <p:nvPicPr>
          <p:cNvPr id="40" name="图片 39"/>
          <p:cNvPicPr>
            <a:picLocks noChangeAspect="1"/>
          </p:cNvPicPr>
          <p:nvPr/>
        </p:nvPicPr>
        <p:blipFill>
          <a:blip r:embed="rId2"/>
          <a:stretch>
            <a:fillRect/>
          </a:stretch>
        </p:blipFill>
        <p:spPr>
          <a:xfrm>
            <a:off x="432435" y="1317625"/>
            <a:ext cx="5400040" cy="4999990"/>
          </a:xfrm>
          <a:prstGeom prst="rect">
            <a:avLst/>
          </a:prstGeom>
        </p:spPr>
      </p:pic>
      <p:pic>
        <p:nvPicPr>
          <p:cNvPr id="41" name="图片 40"/>
          <p:cNvPicPr>
            <a:picLocks noChangeAspect="1"/>
          </p:cNvPicPr>
          <p:nvPr/>
        </p:nvPicPr>
        <p:blipFill>
          <a:blip r:embed="rId3"/>
          <a:stretch>
            <a:fillRect/>
          </a:stretch>
        </p:blipFill>
        <p:spPr>
          <a:xfrm>
            <a:off x="4257040" y="1908810"/>
            <a:ext cx="7541260" cy="3952240"/>
          </a:xfrm>
          <a:prstGeom prst="rect">
            <a:avLst/>
          </a:prstGeom>
        </p:spPr>
      </p:pic>
      <p:sp>
        <p:nvSpPr>
          <p:cNvPr id="42" name="对话气泡: 矩形 24"/>
          <p:cNvSpPr/>
          <p:nvPr/>
        </p:nvSpPr>
        <p:spPr>
          <a:xfrm>
            <a:off x="8170545" y="770890"/>
            <a:ext cx="2428240" cy="880745"/>
          </a:xfrm>
          <a:prstGeom prst="wedgeRectCallout">
            <a:avLst>
              <a:gd name="adj1" fmla="val -42653"/>
              <a:gd name="adj2" fmla="val 11777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抓住人物的</a:t>
            </a:r>
            <a:endParaRPr lang="zh-CN" altLang="en-US" sz="2800" b="1" dirty="0">
              <a:solidFill>
                <a:schemeClr val="bg1"/>
              </a:solidFill>
            </a:endParaRPr>
          </a:p>
          <a:p>
            <a:pPr algn="ctr"/>
            <a:r>
              <a:rPr lang="zh-CN" altLang="en-US" sz="2800" b="1" dirty="0">
                <a:solidFill>
                  <a:schemeClr val="bg1"/>
                </a:solidFill>
              </a:rPr>
              <a:t>言行举止</a:t>
            </a:r>
            <a:endParaRPr lang="zh-CN" altLang="en-US" sz="2800" b="1" dirty="0">
              <a:solidFill>
                <a:schemeClr val="bg1"/>
              </a:solidFill>
            </a:endParaRPr>
          </a:p>
        </p:txBody>
      </p:sp>
    </p:spTree>
    <p:custDataLst>
      <p:tags r:id="rId4"/>
    </p:custDataLst>
  </p:cSld>
  <p:clrMapOvr>
    <a:masterClrMapping/>
  </p:clrMapOvr>
  <mc:AlternateContent xmlns:mc="http://schemas.openxmlformats.org/markup-compatibility/2006">
    <mc:Choice xmlns:p14="http://schemas.microsoft.com/office/powerpoint/2010/main" Requires="p14">
      <p:transition spd="slow" p14:dur="2000" advTm="171148"/>
    </mc:Choice>
    <mc:Fallback>
      <p:transition spd="slow" advTm="17114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8403" y="343192"/>
            <a:ext cx="3277235" cy="521970"/>
          </a:xfrm>
          <a:prstGeom prst="rect">
            <a:avLst/>
          </a:prstGeom>
          <a:noFill/>
        </p:spPr>
        <p:txBody>
          <a:bodyPr wrap="none" lIns="91440" tIns="45720" rIns="91440" bIns="45720">
            <a:spAutoFit/>
          </a:bodyPr>
          <a:lstStyle/>
          <a:p>
            <a:pPr algn="ctr"/>
            <a:r>
              <a:rPr lang="en-US" altLang="zh-CN" sz="2800" b="1" dirty="0">
                <a:solidFill>
                  <a:schemeClr val="bg1"/>
                </a:solidFill>
                <a:latin typeface="Times New Roman" panose="02020603050405020304" pitchFamily="18" charset="0"/>
                <a:cs typeface="Times New Roman" panose="02020603050405020304" pitchFamily="18" charset="0"/>
                <a:sym typeface="+mn-ea"/>
              </a:rPr>
              <a:t>1. </a:t>
            </a:r>
            <a:r>
              <a:rPr lang="zh-CN" altLang="en-US" sz="2800" b="1" dirty="0">
                <a:solidFill>
                  <a:schemeClr val="bg1"/>
                </a:solidFill>
                <a:sym typeface="+mn-ea"/>
              </a:rPr>
              <a:t>推断人</a:t>
            </a:r>
            <a:r>
              <a:rPr lang="en-US" altLang="zh-CN" sz="2800" b="1" dirty="0">
                <a:solidFill>
                  <a:schemeClr val="bg1"/>
                </a:solidFill>
                <a:latin typeface="Times New Roman" panose="02020603050405020304" pitchFamily="18" charset="0"/>
                <a:cs typeface="Times New Roman" panose="02020603050405020304" pitchFamily="18" charset="0"/>
                <a:sym typeface="+mn-ea"/>
              </a:rPr>
              <a:t>(</a:t>
            </a:r>
            <a:r>
              <a:rPr lang="zh-CN" altLang="en-US" sz="2800" b="1" dirty="0">
                <a:solidFill>
                  <a:schemeClr val="bg1"/>
                </a:solidFill>
                <a:latin typeface="Times New Roman" panose="02020603050405020304" pitchFamily="18" charset="0"/>
                <a:cs typeface="Times New Roman" panose="02020603050405020304" pitchFamily="18" charset="0"/>
                <a:sym typeface="+mn-ea"/>
              </a:rPr>
              <a:t>事</a:t>
            </a:r>
            <a:r>
              <a:rPr lang="en-US" altLang="zh-CN" sz="2800" b="1" dirty="0">
                <a:solidFill>
                  <a:schemeClr val="bg1"/>
                </a:solidFill>
                <a:latin typeface="Times New Roman" panose="02020603050405020304" pitchFamily="18" charset="0"/>
                <a:cs typeface="Times New Roman" panose="02020603050405020304" pitchFamily="18" charset="0"/>
                <a:sym typeface="+mn-ea"/>
              </a:rPr>
              <a:t>)</a:t>
            </a:r>
            <a:r>
              <a:rPr lang="zh-CN" altLang="en-US" sz="2800" b="1" dirty="0">
                <a:solidFill>
                  <a:schemeClr val="bg1"/>
                </a:solidFill>
                <a:sym typeface="+mn-ea"/>
              </a:rPr>
              <a:t>物品质</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652725" y="1060200"/>
            <a:ext cx="10836440" cy="3692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I never knew anyone who’d grown up in Jackson without being afraid of Mrs. Calloway, our librarian. She ran Jackson’s Carnegie Library absolutely by herself. SILENCE in big black letters was on signs hung everywhere. If she thought you were dressed improperly, she sent you straight back home to change your clothes. I was willing; I would do anything to read.</a:t>
            </a:r>
            <a:endPar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endParaRPr>
          </a:p>
          <a:p>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t>
            </a:r>
            <a:r>
              <a:rPr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Mrs. Calloway made her own rules about books. You could not take back a book to the library on the same day you’d taken it out; it made no difference to her that you’d read every word in it and needed another to start. You could take out two books at a time and two only.</a:t>
            </a:r>
            <a:r>
              <a:rPr lang="en-US" sz="26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a:t>
            </a:r>
            <a:endParaRPr sz="2600" dirty="0">
              <a:solidFill>
                <a:schemeClr val="bg1"/>
              </a:solidFill>
              <a:uFillTx/>
              <a:latin typeface="Times New Roman" panose="02020603050405020304" pitchFamily="18" charset="0"/>
              <a:ea typeface="+mj-ea"/>
              <a:cs typeface="Times New Roman" panose="02020603050405020304" pitchFamily="18" charset="0"/>
            </a:endParaRPr>
          </a:p>
        </p:txBody>
      </p:sp>
      <p:sp>
        <p:nvSpPr>
          <p:cNvPr id="17" name="矩形 16"/>
          <p:cNvSpPr/>
          <p:nvPr/>
        </p:nvSpPr>
        <p:spPr>
          <a:xfrm>
            <a:off x="665480" y="4898390"/>
            <a:ext cx="10714990" cy="1285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21. Which of the following best describes Mrs. Calloway?</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A. Quiet.       					B. Strict        </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C. Humorous.      				D. Considerate.</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30" name="矩形 29"/>
          <p:cNvSpPr/>
          <p:nvPr/>
        </p:nvSpPr>
        <p:spPr>
          <a:xfrm>
            <a:off x="8893479" y="4757716"/>
            <a:ext cx="2476500" cy="156845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找到所问人物</a:t>
            </a:r>
            <a:endParaRPr lang="en-US" altLang="zh-CN" sz="2400" b="1" dirty="0"/>
          </a:p>
          <a:p>
            <a:pPr marL="457200" indent="-457200">
              <a:buAutoNum type="arabicPeriod"/>
            </a:pPr>
            <a:r>
              <a:rPr lang="zh-CN" altLang="en-US" sz="2400" b="1" dirty="0"/>
              <a:t>定位一言一行</a:t>
            </a:r>
            <a:endParaRPr lang="en-US" altLang="zh-CN" sz="2400" b="1" dirty="0"/>
          </a:p>
          <a:p>
            <a:pPr marL="457200" indent="-457200">
              <a:buAutoNum type="arabicPeriod"/>
            </a:pPr>
            <a:r>
              <a:rPr lang="zh-CN" altLang="en-US" sz="2400" b="1" dirty="0"/>
              <a:t>关注修饰词</a:t>
            </a:r>
            <a:endParaRPr lang="zh-CN" altLang="en-US" sz="2400" b="1" dirty="0"/>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9784715" y="1120775"/>
            <a:ext cx="9823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圆角矩形 16"/>
          <p:cNvSpPr/>
          <p:nvPr/>
        </p:nvSpPr>
        <p:spPr>
          <a:xfrm>
            <a:off x="6286500" y="2298700"/>
            <a:ext cx="37922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圆角矩形 16"/>
          <p:cNvSpPr/>
          <p:nvPr/>
        </p:nvSpPr>
        <p:spPr>
          <a:xfrm>
            <a:off x="4135120" y="3074670"/>
            <a:ext cx="195453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7868285" y="3074670"/>
            <a:ext cx="191643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 name="直接箭头连接符 8"/>
          <p:cNvCxnSpPr/>
          <p:nvPr/>
        </p:nvCxnSpPr>
        <p:spPr>
          <a:xfrm flipH="1" flipV="1">
            <a:off x="5265420" y="3476625"/>
            <a:ext cx="298450" cy="19602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V="1">
            <a:off x="5563870" y="2686050"/>
            <a:ext cx="2387600" cy="273177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flipV="1">
            <a:off x="5554345" y="3476625"/>
            <a:ext cx="3338830" cy="19310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5236210" y="5355590"/>
            <a:ext cx="84391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4721954" y="528856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anim calcmode="lin" valueType="num">
                                      <p:cBhvr additive="base">
                                        <p:cTn id="41" dur="500" fill="hold"/>
                                        <p:tgtEl>
                                          <p:spTgt spid="30"/>
                                        </p:tgtEl>
                                        <p:attrNameLst>
                                          <p:attrName>ppt_x</p:attrName>
                                        </p:attrNameLst>
                                      </p:cBhvr>
                                      <p:tavLst>
                                        <p:tav tm="0">
                                          <p:val>
                                            <p:strVal val="#ppt_x"/>
                                          </p:val>
                                        </p:tav>
                                        <p:tav tm="100000">
                                          <p:val>
                                            <p:strVal val="#ppt_x"/>
                                          </p:val>
                                        </p:tav>
                                      </p:tavLst>
                                    </p:anim>
                                    <p:anim calcmode="lin" valueType="num">
                                      <p:cBhvr additive="base">
                                        <p:cTn id="4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ldLvl="0" animBg="1"/>
      <p:bldP spid="21" grpId="0" bldLvl="0" animBg="1"/>
      <p:bldP spid="3" grpId="0" bldLvl="0" animBg="1"/>
      <p:bldP spid="4" grpId="0" bldLvl="0" animBg="1"/>
      <p:bldP spid="8" grpId="0" bldLvl="0" animBg="1"/>
      <p:bldP spid="14" grpId="0" bldLvl="0" animBg="1"/>
      <p:bldP spid="20"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395414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500">
                <a:solidFill>
                  <a:schemeClr val="bg1"/>
                </a:solidFill>
                <a:latin typeface="Times New Roman" panose="02020603050405020304" pitchFamily="18" charset="0"/>
                <a:cs typeface="Times New Roman" panose="02020603050405020304" pitchFamily="18" charset="0"/>
              </a:rPr>
              <a:t>In wind and rain she started on her difficult way. Soon she was at the bridge that crossed the Des Monies River. a bridge also built of wood, just like the bridge across Honey Creek. The storm has not washed this away, but there was no footpath across it. She would have to cross it by stepping from sleeper (枕木) to sleeper. With great care she began the dangerous crossing, sometimes on her hands and knees, hardly daring to look down between the sleeper into the wild flood waters below. If she should slip, she would fall between the sleepers, into the rapidly flowing steam.</a:t>
            </a:r>
            <a:endParaRPr sz="2500">
              <a:solidFill>
                <a:schemeClr val="bg1"/>
              </a:solidFill>
              <a:latin typeface="Times New Roman" panose="02020603050405020304" pitchFamily="18" charset="0"/>
              <a:cs typeface="Times New Roman" panose="02020603050405020304" pitchFamily="18" charset="0"/>
            </a:endParaRPr>
          </a:p>
          <a:p>
            <a:r>
              <a:rPr sz="2500">
                <a:solidFill>
                  <a:schemeClr val="bg1"/>
                </a:solidFill>
                <a:latin typeface="Times New Roman" panose="02020603050405020304" pitchFamily="18" charset="0"/>
                <a:cs typeface="Times New Roman" panose="02020603050405020304" pitchFamily="18" charset="0"/>
              </a:rPr>
              <a:t>      At last—she never knew how long it had taken her—she felt solid ground under her feet...</a:t>
            </a:r>
            <a:endParaRPr sz="25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5122545"/>
            <a:ext cx="10714990" cy="10325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22. Which of the following words best describes Kate's journey?</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A. Fruitless.			B. Boring.			C. Well-planned.			D. Risky.</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5716905" y="1042035"/>
            <a:ext cx="115951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圆角矩形 16"/>
          <p:cNvSpPr/>
          <p:nvPr/>
        </p:nvSpPr>
        <p:spPr>
          <a:xfrm>
            <a:off x="3634740" y="2142490"/>
            <a:ext cx="190563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圆角矩形 16"/>
          <p:cNvSpPr/>
          <p:nvPr/>
        </p:nvSpPr>
        <p:spPr>
          <a:xfrm>
            <a:off x="1788160" y="2544445"/>
            <a:ext cx="20427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6"/>
          <p:cNvSpPr/>
          <p:nvPr/>
        </p:nvSpPr>
        <p:spPr>
          <a:xfrm>
            <a:off x="5604510" y="2544445"/>
            <a:ext cx="127190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圆角矩形 16"/>
          <p:cNvSpPr/>
          <p:nvPr/>
        </p:nvSpPr>
        <p:spPr>
          <a:xfrm>
            <a:off x="3054985" y="2946400"/>
            <a:ext cx="9823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16"/>
          <p:cNvSpPr/>
          <p:nvPr/>
        </p:nvSpPr>
        <p:spPr>
          <a:xfrm>
            <a:off x="2318385" y="4087495"/>
            <a:ext cx="54527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9398729" y="55978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3" grpId="0" bldLvl="0" animBg="1"/>
      <p:bldP spid="4" grpId="0" bldLvl="0" animBg="1"/>
      <p:bldP spid="8" grpId="0" bldLvl="0" animBg="1"/>
      <p:bldP spid="9" grpId="0" bldLvl="0" animBg="1"/>
      <p:bldP spid="10" grpId="0" bldLvl="0" animBg="1"/>
      <p:bldP spid="20" grpId="0" bldLvl="0" animBg="1"/>
    </p:bldLst>
  </p:timing>
</p:sld>
</file>

<file path=ppt/tags/tag1.xml><?xml version="1.0" encoding="utf-8"?>
<p:tagLst xmlns:p="http://schemas.openxmlformats.org/presentationml/2006/main">
  <p:tag name="TIMING" val="|12|34.7"/>
</p:tagLst>
</file>

<file path=ppt/tags/tag10.xml><?xml version="1.0" encoding="utf-8"?>
<p:tagLst xmlns:p="http://schemas.openxmlformats.org/presentationml/2006/main">
  <p:tag name="TIMING" val="|32|74.8|8.2|34.1|42.3"/>
</p:tagLst>
</file>

<file path=ppt/tags/tag11.xml><?xml version="1.0" encoding="utf-8"?>
<p:tagLst xmlns:p="http://schemas.openxmlformats.org/presentationml/2006/main">
  <p:tag name="TIMING" val="|133.7|2.2|1.2|5.7|26.7|2.9|17|4.2|2.2|10.7|17.4|13.9|4.8|2.4"/>
</p:tagLst>
</file>

<file path=ppt/tags/tag12.xml><?xml version="1.0" encoding="utf-8"?>
<p:tagLst xmlns:p="http://schemas.openxmlformats.org/presentationml/2006/main">
  <p:tag name="TIMING" val="|18.1|30.6|10.2|31.8|9.8|4.3"/>
</p:tagLst>
</file>

<file path=ppt/tags/tag13.xml><?xml version="1.0" encoding="utf-8"?>
<p:tagLst xmlns:p="http://schemas.openxmlformats.org/presentationml/2006/main">
  <p:tag name="TIMING" val="|18.1|5.5|4.6|9|7.1"/>
</p:tagLst>
</file>

<file path=ppt/tags/tag14.xml><?xml version="1.0" encoding="utf-8"?>
<p:tagLst xmlns:p="http://schemas.openxmlformats.org/presentationml/2006/main">
  <p:tag name="TIMING" val="|15.7|0.8|28.3|24.7"/>
</p:tagLst>
</file>

<file path=ppt/tags/tag15.xml><?xml version="1.0" encoding="utf-8"?>
<p:tagLst xmlns:p="http://schemas.openxmlformats.org/presentationml/2006/main">
  <p:tag name="TIMING" val="|13|18.2|2.1|3.3|7.2|3.7|10.6"/>
</p:tagLst>
</file>

<file path=ppt/tags/tag16.xml><?xml version="1.0" encoding="utf-8"?>
<p:tagLst xmlns:p="http://schemas.openxmlformats.org/presentationml/2006/main">
  <p:tag name="TIMING" val="|27|0.9|10.5|9.6|0.5|8.2|31.9|2.2|1"/>
</p:tagLst>
</file>

<file path=ppt/tags/tag17.xml><?xml version="1.0" encoding="utf-8"?>
<p:tagLst xmlns:p="http://schemas.openxmlformats.org/presentationml/2006/main">
  <p:tag name="TIMING" val="|12.4|20.1|18.1|7.5|4.6|1|1.5"/>
</p:tagLst>
</file>

<file path=ppt/tags/tag2.xml><?xml version="1.0" encoding="utf-8"?>
<p:tagLst xmlns:p="http://schemas.openxmlformats.org/presentationml/2006/main">
  <p:tag name="TIMING" val="|10.1|23.3|22"/>
</p:tagLst>
</file>

<file path=ppt/tags/tag3.xml><?xml version="1.0" encoding="utf-8"?>
<p:tagLst xmlns:p="http://schemas.openxmlformats.org/presentationml/2006/main">
  <p:tag name="TIMING" val="|8.5|39.6|10.2|9.4|8.5"/>
</p:tagLst>
</file>

<file path=ppt/tags/tag4.xml><?xml version="1.0" encoding="utf-8"?>
<p:tagLst xmlns:p="http://schemas.openxmlformats.org/presentationml/2006/main">
  <p:tag name="TIMING" val="|151"/>
</p:tagLst>
</file>

<file path=ppt/tags/tag5.xml><?xml version="1.0" encoding="utf-8"?>
<p:tagLst xmlns:p="http://schemas.openxmlformats.org/presentationml/2006/main">
  <p:tag name="TIMING" val="|32|7.1|12.3|4.1|9.7|3.1|2.7"/>
</p:tagLst>
</file>

<file path=ppt/tags/tag6.xml><?xml version="1.0" encoding="utf-8"?>
<p:tagLst xmlns:p="http://schemas.openxmlformats.org/presentationml/2006/main">
  <p:tag name="TIMING" val="|145.6|8|2.8|3.2|4.5|2.2|15.1"/>
</p:tagLst>
</file>

<file path=ppt/tags/tag7.xml><?xml version="1.0" encoding="utf-8"?>
<p:tagLst xmlns:p="http://schemas.openxmlformats.org/presentationml/2006/main">
  <p:tag name="TIMING" val="|27|0|33|53.9|8.6|6"/>
</p:tagLst>
</file>

<file path=ppt/tags/tag8.xml><?xml version="1.0" encoding="utf-8"?>
<p:tagLst xmlns:p="http://schemas.openxmlformats.org/presentationml/2006/main">
  <p:tag name="TIMING" val="|22.4|4.6|2.3|2|0.8|6.2|2.7"/>
</p:tagLst>
</file>

<file path=ppt/tags/tag9.xml><?xml version="1.0" encoding="utf-8"?>
<p:tagLst xmlns:p="http://schemas.openxmlformats.org/presentationml/2006/main">
  <p:tag name="TIMING" val="|11.3|1.4|55"/>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9254</Words>
  <Application>WPS 演示</Application>
  <PresentationFormat>宽屏</PresentationFormat>
  <Paragraphs>324</Paragraphs>
  <Slides>20</Slides>
  <Notes>4</Notes>
  <HiddenSlides>0</HiddenSlides>
  <MMClips>19</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20</vt:i4>
      </vt:variant>
    </vt:vector>
  </HeadingPairs>
  <TitlesOfParts>
    <vt:vector size="38" baseType="lpstr">
      <vt:lpstr>Arial</vt:lpstr>
      <vt:lpstr>宋体</vt:lpstr>
      <vt:lpstr>Wingdings</vt:lpstr>
      <vt:lpstr>Microsoft YaHei UI</vt:lpstr>
      <vt:lpstr>华文新魏</vt:lpstr>
      <vt:lpstr>Times New Roman</vt:lpstr>
      <vt:lpstr>楷体</vt:lpstr>
      <vt:lpstr>Cambria Math</vt:lpstr>
      <vt:lpstr>Lingoes Unicode</vt:lpstr>
      <vt:lpstr>Gulim</vt:lpstr>
      <vt:lpstr>Arial Narrow</vt:lpstr>
      <vt:lpstr>Malgun Gothic</vt:lpstr>
      <vt:lpstr>Century Gothic</vt:lpstr>
      <vt:lpstr>微软雅黑</vt:lpstr>
      <vt:lpstr>Arial Unicode MS</vt:lpstr>
      <vt:lpstr>HelveticaNeue</vt:lpstr>
      <vt:lpstr>NumberOnly</vt:lpstr>
      <vt:lpstr>肥皂</vt:lpstr>
      <vt:lpstr>PowerPoint 演示文稿</vt:lpstr>
      <vt:lpstr>高考英语阅读理解 专项突破1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南山有谷堆</cp:lastModifiedBy>
  <cp:revision>35</cp:revision>
  <dcterms:created xsi:type="dcterms:W3CDTF">2020-02-06T10:57:00Z</dcterms:created>
  <dcterms:modified xsi:type="dcterms:W3CDTF">2020-12-25T08:14:30Z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2052-11.8.2.8506</vt:lpwstr>
  </property>
</Properties>
</file>