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450" r:id="rId4"/>
    <p:sldId id="274" r:id="rId5"/>
    <p:sldId id="295" r:id="rId7"/>
    <p:sldId id="304" r:id="rId8"/>
    <p:sldId id="305" r:id="rId9"/>
    <p:sldId id="306" r:id="rId10"/>
    <p:sldId id="307" r:id="rId11"/>
    <p:sldId id="308" r:id="rId12"/>
    <p:sldId id="310" r:id="rId13"/>
    <p:sldId id="320" r:id="rId14"/>
    <p:sldId id="319" r:id="rId15"/>
    <p:sldId id="281" r:id="rId16"/>
    <p:sldId id="282" r:id="rId17"/>
    <p:sldId id="317" r:id="rId18"/>
    <p:sldId id="318" r:id="rId19"/>
    <p:sldId id="322" r:id="rId20"/>
    <p:sldId id="321" r:id="rId21"/>
    <p:sldId id="348" r:id="rId22"/>
    <p:sldId id="349" r:id="rId23"/>
    <p:sldId id="350" r:id="rId24"/>
    <p:sldId id="352" r:id="rId25"/>
    <p:sldId id="351" r:id="rId26"/>
    <p:sldId id="311" r:id="rId27"/>
    <p:sldId id="314" r:id="rId28"/>
    <p:sldId id="315" r:id="rId29"/>
    <p:sldId id="376" r:id="rId30"/>
    <p:sldId id="375" r:id="rId31"/>
    <p:sldId id="378" r:id="rId32"/>
    <p:sldId id="312" r:id="rId33"/>
    <p:sldId id="380" r:id="rId34"/>
    <p:sldId id="374" r:id="rId35"/>
    <p:sldId id="381" r:id="rId36"/>
    <p:sldId id="382" r:id="rId37"/>
    <p:sldId id="383" r:id="rId38"/>
    <p:sldId id="384" r:id="rId39"/>
    <p:sldId id="438" r:id="rId40"/>
    <p:sldId id="439" r:id="rId41"/>
    <p:sldId id="385" r:id="rId42"/>
    <p:sldId id="316" r:id="rId43"/>
    <p:sldId id="412" r:id="rId44"/>
    <p:sldId id="313" r:id="rId45"/>
    <p:sldId id="387" r:id="rId46"/>
    <p:sldId id="386" r:id="rId47"/>
    <p:sldId id="390" r:id="rId48"/>
    <p:sldId id="391" r:id="rId49"/>
    <p:sldId id="411" r:id="rId50"/>
    <p:sldId id="303"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11313"/>
    <a:srgbClr val="C6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378" y="84"/>
      </p:cViewPr>
      <p:guideLst>
        <p:guide orient="horz" pos="1212"/>
        <p:guide pos="3832"/>
        <p:guide orient="horz" pos="41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59468-34DD-4EE8-AF8C-52BB514260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83058-F84F-4691-8DAA-D96DCFD8D8D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432369" y="261642"/>
            <a:ext cx="3304540" cy="497205"/>
          </a:xfrm>
          <a:prstGeom prst="rect">
            <a:avLst/>
          </a:prstGeom>
          <a:noFill/>
        </p:spPr>
        <p:txBody>
          <a:bodyPr wrap="none" lIns="128546" tIns="64273" rIns="128546" bIns="64273" rtlCol="0">
            <a:spAutoFit/>
          </a:bodyPr>
          <a:lstStyle/>
          <a:p>
            <a:pPr defTabSz="964565"/>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38"/>
          <p:cNvSpPr txBox="1"/>
          <p:nvPr userDrawn="1"/>
        </p:nvSpPr>
        <p:spPr>
          <a:xfrm>
            <a:off x="432369" y="651855"/>
            <a:ext cx="2557780" cy="374015"/>
          </a:xfrm>
          <a:prstGeom prst="rect">
            <a:avLst/>
          </a:prstGeom>
          <a:noFill/>
        </p:spPr>
        <p:txBody>
          <a:bodyPr wrap="none" lIns="128546" tIns="64273" rIns="128546" bIns="64273" rtlCol="0">
            <a:spAutoFit/>
          </a:bodyPr>
          <a:lstStyle/>
          <a:p>
            <a:pPr defTabSz="964565"/>
            <a:r>
              <a:rPr lang="en-US" altLang="zh-CN" sz="1600" dirty="0">
                <a:solidFill>
                  <a:schemeClr val="tx1">
                    <a:lumMod val="50000"/>
                    <a:lumOff val="50000"/>
                  </a:schemeClr>
                </a:solidFill>
                <a:cs typeface="+mn-ea"/>
                <a:sym typeface="+mn-lt"/>
              </a:rPr>
              <a:t>ADD RELATED TITLE WORDS</a:t>
            </a:r>
            <a:endParaRPr lang="zh-CN" altLang="en-US" sz="1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353496" y="261642"/>
            <a:ext cx="1537970" cy="500380"/>
          </a:xfrm>
          <a:prstGeom prst="rect">
            <a:avLst/>
          </a:prstGeom>
          <a:noFill/>
        </p:spPr>
        <p:txBody>
          <a:bodyPr wrap="none" lIns="91422" tIns="45711" rIns="91422" bIns="45711">
            <a:spAutoFit/>
          </a:bodyPr>
          <a:lstStyle/>
          <a:p>
            <a:r>
              <a:rPr lang="zh-CN" altLang="en-US"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userDrawn="1"/>
        </p:nvSpPr>
        <p:spPr>
          <a:xfrm>
            <a:off x="0" y="261642"/>
            <a:ext cx="213792" cy="556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6858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96" y="261642"/>
            <a:ext cx="1537970" cy="500380"/>
          </a:xfrm>
          <a:prstGeom prst="rect">
            <a:avLst/>
          </a:prstGeom>
          <a:noFill/>
        </p:spPr>
        <p:txBody>
          <a:bodyPr wrap="none" lIns="91422" tIns="45711" rIns="91422" bIns="45711">
            <a:spAutoFit/>
          </a:bodyPr>
          <a:lstStyle/>
          <a:p>
            <a:r>
              <a:rPr lang="zh-CN" altLang="en-US"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42"/>
            <a:ext cx="213792" cy="556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685800">
              <a:defRPr/>
            </a:pPr>
            <a:endParaRPr lang="zh-CN" altLang="en-US" sz="1865" dirty="0">
              <a:solidFill>
                <a:srgbClr val="E7E6E6">
                  <a:lumMod val="50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96" y="261642"/>
            <a:ext cx="1537970" cy="500380"/>
          </a:xfrm>
          <a:prstGeom prst="rect">
            <a:avLst/>
          </a:prstGeom>
          <a:noFill/>
        </p:spPr>
        <p:txBody>
          <a:bodyPr wrap="none" lIns="91422" tIns="45711" rIns="91422" bIns="45711">
            <a:spAutoFit/>
          </a:bodyPr>
          <a:lstStyle/>
          <a:p>
            <a:r>
              <a:rPr lang="zh-CN" altLang="en-US"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42"/>
            <a:ext cx="213792" cy="556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685800">
              <a:defRPr/>
            </a:pPr>
            <a:endParaRPr lang="zh-CN" altLang="en-US" sz="1865" dirty="0">
              <a:solidFill>
                <a:srgbClr val="E7E6E6">
                  <a:lumMod val="50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96" y="261642"/>
            <a:ext cx="1537970" cy="500380"/>
          </a:xfrm>
          <a:prstGeom prst="rect">
            <a:avLst/>
          </a:prstGeom>
          <a:noFill/>
        </p:spPr>
        <p:txBody>
          <a:bodyPr wrap="none" lIns="91422" tIns="45711" rIns="91422" bIns="45711">
            <a:spAutoFit/>
          </a:bodyPr>
          <a:lstStyle/>
          <a:p>
            <a:r>
              <a:rPr lang="zh-CN" altLang="en-US"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26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42"/>
            <a:ext cx="213792" cy="556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685800">
              <a:defRPr/>
            </a:pPr>
            <a:endParaRPr lang="zh-CN" altLang="en-US" sz="1865" dirty="0">
              <a:solidFill>
                <a:srgbClr val="E7E6E6">
                  <a:lumMod val="50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1"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9"/>
            <a:ext cx="9144001"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CA6B142A-48D5-45C9-AAD5-71A46271484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67CE7C2-AC40-45E2-9217-40BAFF0E24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09602" y="175821"/>
            <a:ext cx="10878258" cy="796011"/>
          </a:xfrm>
        </p:spPr>
        <p:txBody>
          <a:bodyPr>
            <a:normAutofit/>
          </a:bodyPr>
          <a:lstStyle>
            <a:lvl1pPr>
              <a:defRPr sz="3200">
                <a:solidFill>
                  <a:schemeClr val="accent1">
                    <a:lumMod val="50000"/>
                  </a:schemeClr>
                </a:solidFill>
              </a:defRPr>
            </a:lvl1pPr>
          </a:lstStyle>
          <a:p>
            <a:r>
              <a:rPr lang="zh-CN" altLang="en-US"/>
              <a:t>单击此处编辑母版标题样式</a:t>
            </a:r>
            <a:endParaRPr lang="en-US" dirty="0"/>
          </a:p>
        </p:txBody>
      </p:sp>
      <p:sp>
        <p:nvSpPr>
          <p:cNvPr id="3" name="KSO_BC1"/>
          <p:cNvSpPr>
            <a:spLocks noGrp="1"/>
          </p:cNvSpPr>
          <p:nvPr>
            <p:ph idx="1"/>
          </p:nvPr>
        </p:nvSpPr>
        <p:spPr/>
        <p:txBody>
          <a:bodyPr>
            <a:normAutofit/>
          </a:bodyPr>
          <a:lstStyle>
            <a:lvl1pPr>
              <a:defRPr sz="2400">
                <a:solidFill>
                  <a:schemeClr val="accent1">
                    <a:lumMod val="50000"/>
                  </a:schemeClr>
                </a:solidFill>
              </a:defRPr>
            </a:lvl1pPr>
            <a:lvl2pPr>
              <a:defRPr sz="1600"/>
            </a:lvl2pPr>
          </a:lstStyle>
          <a:p>
            <a:pPr lvl="0"/>
            <a:r>
              <a:rPr lang="zh-CN" altLang="en-US"/>
              <a:t>单击此处编辑母版文本样式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fld id="{5CF10E08-6E4D-4F66-ACD3-F5A59F1E6733}"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BF64DA81-0AD2-402F-A7B3-3BB5338173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1" y="3345441"/>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2"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0293282-4D4A-4CBB-A672-C08D4369829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ED2FB1-339B-471A-BFDD-07B15E5CEE1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93282-4D4A-4CBB-A672-C08D4369829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D2FB1-339B-471A-BFDD-07B15E5CEE16}"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32000">
              <a:schemeClr val="accent1">
                <a:lumMod val="60000"/>
                <a:lumOff val="40000"/>
                <a:alpha val="48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screen"/>
          <a:stretch>
            <a:fillRect/>
          </a:stretch>
        </p:blipFill>
        <p:spPr>
          <a:xfrm>
            <a:off x="335" y="0"/>
            <a:ext cx="12191756" cy="6858424"/>
          </a:xfrm>
          <a:prstGeom prst="rect">
            <a:avLst/>
          </a:prstGeom>
        </p:spPr>
      </p:pic>
      <p:sp>
        <p:nvSpPr>
          <p:cNvPr id="2" name="标题占位符 1"/>
          <p:cNvSpPr>
            <a:spLocks noGrp="1"/>
          </p:cNvSpPr>
          <p:nvPr>
            <p:ph type="title"/>
          </p:nvPr>
        </p:nvSpPr>
        <p:spPr>
          <a:xfrm>
            <a:off x="838418" y="365803"/>
            <a:ext cx="10515589" cy="1324717"/>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418" y="1826004"/>
            <a:ext cx="10515589" cy="4351997"/>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418" y="6357140"/>
            <a:ext cx="2742543" cy="364297"/>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554" y="6357140"/>
            <a:ext cx="4115319" cy="364297"/>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465" y="6357140"/>
            <a:ext cx="2742543" cy="364297"/>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ct val="95000"/>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ct val="95000"/>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ct val="95000"/>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ct val="95000"/>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ct val="95000"/>
        </a:spcBef>
        <a:buFont typeface="Arial" panose="020B0604020202020204" pitchFamily="34" charset="0"/>
        <a:buChar char="•"/>
        <a:defRPr sz="173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070"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299845"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6620"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3395" algn="l" defTabSz="866775" rtl="0" eaLnBrk="1" latinLnBrk="0" hangingPunct="1">
        <a:defRPr sz="1735" kern="1200">
          <a:solidFill>
            <a:schemeClr val="tx1"/>
          </a:solidFill>
          <a:latin typeface="+mn-lt"/>
          <a:ea typeface="+mn-ea"/>
          <a:cs typeface="+mn-cs"/>
        </a:defRPr>
      </a:lvl8pPr>
      <a:lvl9pPr marL="3467735" algn="l" defTabSz="866775" rtl="0" eaLnBrk="1" latinLnBrk="0" hangingPunct="1">
        <a:defRPr sz="17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tags" Target="../tags/tag4.xml"/><Relationship Id="rId2" Type="http://schemas.openxmlformats.org/officeDocument/2006/relationships/image" Target="../media/image6.png"/><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89585" y="739775"/>
            <a:ext cx="11007725" cy="1568450"/>
          </a:xfrm>
          <a:prstGeom prst="rect">
            <a:avLst/>
          </a:prstGeom>
          <a:noFill/>
        </p:spPr>
        <p:txBody>
          <a:bodyPr wrap="square" rtlCol="0" anchor="t">
            <a:spAutoFit/>
          </a:bodyPr>
          <a:p>
            <a:r>
              <a:rPr lang="zh-CN" altLang="en-US" sz="2400" b="1">
                <a:solidFill>
                  <a:srgbClr val="C00000"/>
                </a:solidFill>
              </a:rPr>
              <a:t>1.谓语动词VS非谓语动词</a:t>
            </a:r>
            <a:endParaRPr lang="zh-CN" altLang="en-US" sz="2400" b="1">
              <a:solidFill>
                <a:srgbClr val="C00000"/>
              </a:solidFill>
            </a:endParaRPr>
          </a:p>
          <a:p>
            <a:r>
              <a:rPr lang="zh-CN" altLang="en-US" sz="2400"/>
              <a:t>      谓语是句子的核心组成部分，它重要的判断标准是具有时态和语态概念</a:t>
            </a:r>
            <a:r>
              <a:rPr lang="zh-CN" altLang="en-US" sz="2400" b="1">
                <a:solidFill>
                  <a:schemeClr val="accent5">
                    <a:lumMod val="50000"/>
                  </a:schemeClr>
                </a:solidFill>
              </a:rPr>
              <a:t>完整形式的动词</a:t>
            </a:r>
            <a:r>
              <a:rPr lang="zh-CN" altLang="en-US" sz="2400"/>
              <a:t>即为谓语动词。谓语动词可分为 1.简单谓语:动词或动词短语；2.复合谓语：情态动词或助动词+动词。  </a:t>
            </a:r>
            <a:r>
              <a:rPr lang="zh-CN" altLang="en-US" sz="2400" b="1"/>
              <a:t>常见八种时态语态一览表：</a:t>
            </a:r>
            <a:endParaRPr lang="zh-CN" altLang="en-US" sz="2400" b="1"/>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graphicFrame>
        <p:nvGraphicFramePr>
          <p:cNvPr id="9" name="表格 8"/>
          <p:cNvGraphicFramePr/>
          <p:nvPr>
            <p:custDataLst>
              <p:tags r:id="rId2"/>
            </p:custDataLst>
          </p:nvPr>
        </p:nvGraphicFramePr>
        <p:xfrm>
          <a:off x="1278255" y="2508885"/>
          <a:ext cx="9322435" cy="4130675"/>
        </p:xfrm>
        <a:graphic>
          <a:graphicData uri="http://schemas.openxmlformats.org/drawingml/2006/table">
            <a:tbl>
              <a:tblPr firstRow="1" bandRow="1">
                <a:tableStyleId>{5C22544A-7EE6-4342-B048-85BDC9FD1C3A}</a:tableStyleId>
              </a:tblPr>
              <a:tblGrid>
                <a:gridCol w="2335530"/>
                <a:gridCol w="3183255"/>
                <a:gridCol w="3803650"/>
              </a:tblGrid>
              <a:tr h="473075">
                <a:tc>
                  <a:txBody>
                    <a:bodyPr/>
                    <a:p>
                      <a:pPr algn="ctr">
                        <a:buNone/>
                      </a:pPr>
                      <a:r>
                        <a:rPr lang="zh-CN" altLang="en-US" sz="2400" b="1"/>
                        <a:t>名称</a:t>
                      </a:r>
                      <a:endParaRPr lang="zh-CN" altLang="en-US" sz="2400" b="1"/>
                    </a:p>
                  </a:txBody>
                  <a:tcPr>
                    <a:solidFill>
                      <a:schemeClr val="tx2">
                        <a:lumMod val="75000"/>
                      </a:schemeClr>
                    </a:solidFill>
                  </a:tcPr>
                </a:tc>
                <a:tc>
                  <a:txBody>
                    <a:bodyPr/>
                    <a:p>
                      <a:pPr algn="ctr">
                        <a:buNone/>
                      </a:pPr>
                      <a:r>
                        <a:rPr lang="zh-CN" altLang="en-US" sz="2400" b="1"/>
                        <a:t>时态</a:t>
                      </a:r>
                      <a:endParaRPr lang="zh-CN" altLang="en-US" sz="2400" b="1"/>
                    </a:p>
                  </a:txBody>
                  <a:tcPr>
                    <a:solidFill>
                      <a:schemeClr val="tx2">
                        <a:lumMod val="75000"/>
                      </a:schemeClr>
                    </a:solidFill>
                  </a:tcPr>
                </a:tc>
                <a:tc>
                  <a:txBody>
                    <a:bodyPr/>
                    <a:p>
                      <a:pPr algn="ctr">
                        <a:buNone/>
                      </a:pPr>
                      <a:r>
                        <a:rPr lang="zh-CN" altLang="en-US" sz="2400" b="1"/>
                        <a:t>被动语态</a:t>
                      </a:r>
                      <a:endParaRPr lang="zh-CN" altLang="en-US" sz="2400" b="1"/>
                    </a:p>
                  </a:txBody>
                  <a:tcPr>
                    <a:solidFill>
                      <a:schemeClr val="tx2">
                        <a:lumMod val="75000"/>
                      </a:schemeClr>
                    </a:solidFill>
                  </a:tcPr>
                </a:tc>
              </a:tr>
              <a:tr h="346075">
                <a:tc>
                  <a:txBody>
                    <a:bodyPr/>
                    <a:p>
                      <a:pPr algn="ctr">
                        <a:buNone/>
                      </a:pPr>
                      <a:r>
                        <a:rPr lang="zh-CN" altLang="en-US" sz="2400" b="1"/>
                        <a:t>一般现在时</a:t>
                      </a:r>
                      <a:endParaRPr lang="zh-CN" altLang="en-US" sz="2400" b="1"/>
                    </a:p>
                  </a:txBody>
                  <a:tcPr/>
                </a:tc>
                <a:tc>
                  <a:txBody>
                    <a:bodyPr/>
                    <a:p>
                      <a:pPr>
                        <a:buNone/>
                      </a:pPr>
                      <a:r>
                        <a:rPr lang="zh-CN" altLang="en-US" sz="2400" b="1"/>
                        <a:t>is/am/are, do/does</a:t>
                      </a:r>
                      <a:endParaRPr lang="zh-CN" altLang="en-US" sz="2400" b="1"/>
                    </a:p>
                  </a:txBody>
                  <a:tcPr/>
                </a:tc>
                <a:tc>
                  <a:txBody>
                    <a:bodyPr/>
                    <a:p>
                      <a:pPr>
                        <a:buNone/>
                      </a:pPr>
                      <a:r>
                        <a:rPr lang="zh-CN" altLang="en-US" sz="2400" b="1">
                          <a:solidFill>
                            <a:srgbClr val="C00000"/>
                          </a:solidFill>
                        </a:rPr>
                        <a:t>is/ am/are done</a:t>
                      </a:r>
                      <a:endParaRPr lang="zh-CN" altLang="en-US" sz="2400" b="1">
                        <a:solidFill>
                          <a:srgbClr val="C00000"/>
                        </a:solidFill>
                      </a:endParaRPr>
                    </a:p>
                  </a:txBody>
                  <a:tcPr/>
                </a:tc>
              </a:tr>
              <a:tr h="386715">
                <a:tc>
                  <a:txBody>
                    <a:bodyPr/>
                    <a:p>
                      <a:pPr algn="ctr">
                        <a:buNone/>
                      </a:pPr>
                      <a:r>
                        <a:rPr lang="zh-CN" altLang="en-US" sz="2400" b="1"/>
                        <a:t>一般过去时</a:t>
                      </a:r>
                      <a:endParaRPr lang="zh-CN" altLang="en-US" sz="2400" b="1"/>
                    </a:p>
                  </a:txBody>
                  <a:tcPr/>
                </a:tc>
                <a:tc>
                  <a:txBody>
                    <a:bodyPr/>
                    <a:p>
                      <a:pPr>
                        <a:buNone/>
                      </a:pPr>
                      <a:r>
                        <a:rPr lang="zh-CN" altLang="en-US" sz="2400" b="1"/>
                        <a:t>was/ were, did</a:t>
                      </a:r>
                      <a:endParaRPr lang="zh-CN" altLang="en-US" sz="2400" b="1"/>
                    </a:p>
                  </a:txBody>
                  <a:tcPr/>
                </a:tc>
                <a:tc>
                  <a:txBody>
                    <a:bodyPr/>
                    <a:p>
                      <a:pPr>
                        <a:buNone/>
                      </a:pPr>
                      <a:r>
                        <a:rPr lang="zh-CN" altLang="en-US" sz="2400" b="1">
                          <a:solidFill>
                            <a:srgbClr val="C00000"/>
                          </a:solidFill>
                        </a:rPr>
                        <a:t>was/ were done</a:t>
                      </a:r>
                      <a:endParaRPr lang="zh-CN" altLang="en-US" sz="2400" b="1">
                        <a:solidFill>
                          <a:srgbClr val="C00000"/>
                        </a:solidFill>
                      </a:endParaRPr>
                    </a:p>
                  </a:txBody>
                  <a:tcPr/>
                </a:tc>
              </a:tr>
              <a:tr h="374650">
                <a:tc>
                  <a:txBody>
                    <a:bodyPr/>
                    <a:p>
                      <a:pPr algn="ctr">
                        <a:buNone/>
                      </a:pPr>
                      <a:r>
                        <a:rPr lang="zh-CN" altLang="en-US" sz="2400" b="1"/>
                        <a:t>一般将来时</a:t>
                      </a:r>
                      <a:endParaRPr lang="zh-CN" altLang="en-US" sz="2400" b="1"/>
                    </a:p>
                  </a:txBody>
                  <a:tcPr/>
                </a:tc>
                <a:tc>
                  <a:txBody>
                    <a:bodyPr/>
                    <a:p>
                      <a:pPr>
                        <a:buNone/>
                      </a:pPr>
                      <a:r>
                        <a:rPr lang="zh-CN" altLang="en-US" sz="2400" b="1"/>
                        <a:t>will/ shall do</a:t>
                      </a:r>
                      <a:endParaRPr lang="zh-CN" altLang="en-US" sz="2400" b="1"/>
                    </a:p>
                  </a:txBody>
                  <a:tcPr/>
                </a:tc>
                <a:tc>
                  <a:txBody>
                    <a:bodyPr/>
                    <a:p>
                      <a:pPr>
                        <a:buNone/>
                      </a:pPr>
                      <a:r>
                        <a:rPr lang="zh-CN" altLang="en-US" sz="2400" b="1"/>
                        <a:t>will/ shall </a:t>
                      </a:r>
                      <a:r>
                        <a:rPr lang="zh-CN" altLang="en-US" sz="2400" b="1">
                          <a:solidFill>
                            <a:srgbClr val="C00000"/>
                          </a:solidFill>
                        </a:rPr>
                        <a:t>be done</a:t>
                      </a:r>
                      <a:endParaRPr lang="zh-CN" altLang="en-US" sz="2400" b="1">
                        <a:solidFill>
                          <a:srgbClr val="C00000"/>
                        </a:solidFill>
                      </a:endParaRPr>
                    </a:p>
                  </a:txBody>
                  <a:tcPr/>
                </a:tc>
              </a:tr>
              <a:tr h="346075">
                <a:tc>
                  <a:txBody>
                    <a:bodyPr/>
                    <a:p>
                      <a:pPr algn="ctr">
                        <a:buNone/>
                      </a:pPr>
                      <a:r>
                        <a:rPr lang="zh-CN" altLang="en-US" sz="2400" b="1"/>
                        <a:t>现在进行时</a:t>
                      </a:r>
                      <a:endParaRPr lang="zh-CN" altLang="en-US" sz="2400" b="1"/>
                    </a:p>
                  </a:txBody>
                  <a:tcPr/>
                </a:tc>
                <a:tc>
                  <a:txBody>
                    <a:bodyPr/>
                    <a:p>
                      <a:pPr>
                        <a:buNone/>
                      </a:pPr>
                      <a:r>
                        <a:rPr lang="zh-CN" altLang="en-US" sz="2400" b="1"/>
                        <a:t>is/ am/are doing</a:t>
                      </a:r>
                      <a:endParaRPr lang="zh-CN" altLang="en-US" sz="2400" b="1"/>
                    </a:p>
                  </a:txBody>
                  <a:tcPr/>
                </a:tc>
                <a:tc>
                  <a:txBody>
                    <a:bodyPr/>
                    <a:p>
                      <a:pPr>
                        <a:buNone/>
                      </a:pPr>
                      <a:r>
                        <a:rPr lang="zh-CN" altLang="en-US" sz="2400" b="1"/>
                        <a:t>is/ am/are </a:t>
                      </a:r>
                      <a:r>
                        <a:rPr lang="zh-CN" altLang="en-US" sz="2400" b="1">
                          <a:solidFill>
                            <a:srgbClr val="C00000"/>
                          </a:solidFill>
                        </a:rPr>
                        <a:t>being done</a:t>
                      </a:r>
                      <a:endParaRPr lang="zh-CN" altLang="en-US" sz="2400" b="1">
                        <a:solidFill>
                          <a:srgbClr val="C00000"/>
                        </a:solidFill>
                      </a:endParaRPr>
                    </a:p>
                  </a:txBody>
                  <a:tcPr/>
                </a:tc>
              </a:tr>
              <a:tr h="457200">
                <a:tc>
                  <a:txBody>
                    <a:bodyPr/>
                    <a:p>
                      <a:pPr algn="ctr">
                        <a:buNone/>
                      </a:pPr>
                      <a:r>
                        <a:rPr lang="zh-CN" altLang="en-US" sz="2400" b="1"/>
                        <a:t>过去进行时</a:t>
                      </a:r>
                      <a:endParaRPr lang="zh-CN" altLang="en-US" sz="2400" b="1"/>
                    </a:p>
                  </a:txBody>
                  <a:tcPr/>
                </a:tc>
                <a:tc>
                  <a:txBody>
                    <a:bodyPr/>
                    <a:p>
                      <a:pPr>
                        <a:buNone/>
                      </a:pPr>
                      <a:r>
                        <a:rPr lang="zh-CN" altLang="en-US" sz="2400" b="1"/>
                        <a:t>was/ were  doing</a:t>
                      </a:r>
                      <a:endParaRPr lang="zh-CN" altLang="en-US" sz="2400" b="1"/>
                    </a:p>
                  </a:txBody>
                  <a:tcPr/>
                </a:tc>
                <a:tc>
                  <a:txBody>
                    <a:bodyPr/>
                    <a:p>
                      <a:pPr>
                        <a:buNone/>
                      </a:pPr>
                      <a:r>
                        <a:rPr lang="zh-CN" altLang="en-US" sz="2400" b="1"/>
                        <a:t>was/ were </a:t>
                      </a:r>
                      <a:r>
                        <a:rPr lang="zh-CN" altLang="en-US" sz="2400" b="1">
                          <a:solidFill>
                            <a:srgbClr val="C00000"/>
                          </a:solidFill>
                        </a:rPr>
                        <a:t>being done</a:t>
                      </a:r>
                      <a:endParaRPr lang="zh-CN" altLang="en-US" sz="2400" b="1">
                        <a:solidFill>
                          <a:srgbClr val="C00000"/>
                        </a:solidFill>
                      </a:endParaRPr>
                    </a:p>
                  </a:txBody>
                  <a:tcPr/>
                </a:tc>
              </a:tr>
              <a:tr h="401955">
                <a:tc>
                  <a:txBody>
                    <a:bodyPr/>
                    <a:p>
                      <a:pPr algn="ctr">
                        <a:buNone/>
                      </a:pPr>
                      <a:r>
                        <a:rPr lang="zh-CN" altLang="en-US" sz="2400" b="1"/>
                        <a:t>现在完成时 </a:t>
                      </a:r>
                      <a:endParaRPr lang="zh-CN" altLang="en-US" sz="2400" b="1"/>
                    </a:p>
                  </a:txBody>
                  <a:tcPr/>
                </a:tc>
                <a:tc>
                  <a:txBody>
                    <a:bodyPr/>
                    <a:p>
                      <a:pPr>
                        <a:buNone/>
                      </a:pPr>
                      <a:r>
                        <a:rPr lang="zh-CN" altLang="en-US" sz="2400" b="1"/>
                        <a:t>have/ has  done</a:t>
                      </a:r>
                      <a:endParaRPr lang="zh-CN" altLang="en-US" sz="2400" b="1"/>
                    </a:p>
                  </a:txBody>
                  <a:tcPr/>
                </a:tc>
                <a:tc>
                  <a:txBody>
                    <a:bodyPr/>
                    <a:p>
                      <a:pPr>
                        <a:buNone/>
                      </a:pPr>
                      <a:r>
                        <a:rPr lang="zh-CN" altLang="en-US" sz="2400" b="1"/>
                        <a:t>have/ has </a:t>
                      </a:r>
                      <a:r>
                        <a:rPr lang="zh-CN" altLang="en-US" sz="2400" b="1">
                          <a:solidFill>
                            <a:srgbClr val="C00000"/>
                          </a:solidFill>
                        </a:rPr>
                        <a:t>been done</a:t>
                      </a:r>
                      <a:endParaRPr lang="zh-CN" altLang="en-US" sz="2400" b="1">
                        <a:solidFill>
                          <a:srgbClr val="C00000"/>
                        </a:solidFill>
                      </a:endParaRPr>
                    </a:p>
                  </a:txBody>
                  <a:tcPr/>
                </a:tc>
              </a:tr>
              <a:tr h="345440">
                <a:tc>
                  <a:txBody>
                    <a:bodyPr/>
                    <a:p>
                      <a:pPr algn="ctr">
                        <a:buNone/>
                      </a:pPr>
                      <a:r>
                        <a:rPr lang="zh-CN" altLang="en-US" sz="2400" b="1"/>
                        <a:t>过去完成时</a:t>
                      </a:r>
                      <a:endParaRPr lang="zh-CN" altLang="en-US" sz="2400" b="1"/>
                    </a:p>
                  </a:txBody>
                  <a:tcPr/>
                </a:tc>
                <a:tc>
                  <a:txBody>
                    <a:bodyPr/>
                    <a:p>
                      <a:pPr>
                        <a:buNone/>
                      </a:pPr>
                      <a:r>
                        <a:rPr lang="zh-CN" altLang="en-US" sz="2400" b="1"/>
                        <a:t>had  done</a:t>
                      </a:r>
                      <a:endParaRPr lang="zh-CN" altLang="en-US" sz="2400" b="1"/>
                    </a:p>
                  </a:txBody>
                  <a:tcPr/>
                </a:tc>
                <a:tc>
                  <a:txBody>
                    <a:bodyPr/>
                    <a:p>
                      <a:pPr>
                        <a:buNone/>
                      </a:pPr>
                      <a:r>
                        <a:rPr lang="zh-CN" altLang="en-US" sz="2400" b="1"/>
                        <a:t>had </a:t>
                      </a:r>
                      <a:r>
                        <a:rPr lang="zh-CN" altLang="en-US" sz="2400" b="1">
                          <a:solidFill>
                            <a:srgbClr val="C00000"/>
                          </a:solidFill>
                        </a:rPr>
                        <a:t>been done</a:t>
                      </a:r>
                      <a:endParaRPr lang="zh-CN" altLang="en-US" sz="2400" b="1">
                        <a:solidFill>
                          <a:srgbClr val="C00000"/>
                        </a:solidFill>
                      </a:endParaRPr>
                    </a:p>
                  </a:txBody>
                  <a:tcPr/>
                </a:tc>
              </a:tr>
              <a:tr h="374015">
                <a:tc>
                  <a:txBody>
                    <a:bodyPr/>
                    <a:p>
                      <a:pPr algn="ctr">
                        <a:buNone/>
                      </a:pPr>
                      <a:r>
                        <a:rPr lang="zh-CN" altLang="en-US" sz="2400" b="1"/>
                        <a:t>过去将来时</a:t>
                      </a:r>
                      <a:endParaRPr lang="zh-CN" altLang="en-US" sz="2400" b="1"/>
                    </a:p>
                  </a:txBody>
                  <a:tcPr/>
                </a:tc>
                <a:tc>
                  <a:txBody>
                    <a:bodyPr/>
                    <a:p>
                      <a:pPr>
                        <a:buNone/>
                      </a:pPr>
                      <a:r>
                        <a:rPr lang="zh-CN" altLang="en-US" sz="2400" b="1"/>
                        <a:t>would do</a:t>
                      </a:r>
                      <a:endParaRPr lang="zh-CN" altLang="en-US" sz="2400" b="1"/>
                    </a:p>
                  </a:txBody>
                  <a:tcPr/>
                </a:tc>
                <a:tc>
                  <a:txBody>
                    <a:bodyPr/>
                    <a:p>
                      <a:pPr>
                        <a:buNone/>
                      </a:pPr>
                      <a:r>
                        <a:rPr lang="zh-CN" altLang="en-US" sz="2400" b="1"/>
                        <a:t>would </a:t>
                      </a:r>
                      <a:r>
                        <a:rPr lang="zh-CN" altLang="en-US" sz="2400" b="1">
                          <a:solidFill>
                            <a:srgbClr val="C00000"/>
                          </a:solidFill>
                        </a:rPr>
                        <a:t>be done</a:t>
                      </a:r>
                      <a:endParaRPr lang="zh-CN" altLang="en-US" sz="2400" b="1">
                        <a:solidFill>
                          <a:srgbClr val="C00000"/>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89585" y="843915"/>
            <a:ext cx="11007725" cy="1938020"/>
          </a:xfrm>
          <a:prstGeom prst="rect">
            <a:avLst/>
          </a:prstGeom>
          <a:noFill/>
        </p:spPr>
        <p:txBody>
          <a:bodyPr wrap="square" rtlCol="0" anchor="t">
            <a:spAutoFit/>
          </a:bodyPr>
          <a:p>
            <a:r>
              <a:rPr lang="zh-CN" altLang="en-US" sz="2400" b="1">
                <a:solidFill>
                  <a:srgbClr val="C00000"/>
                </a:solidFill>
              </a:rPr>
              <a:t>1.谓语动词VS非谓语动词</a:t>
            </a:r>
            <a:endParaRPr lang="zh-CN" altLang="en-US" sz="2400" b="1">
              <a:solidFill>
                <a:srgbClr val="C00000"/>
              </a:solidFill>
            </a:endParaRPr>
          </a:p>
          <a:p>
            <a:r>
              <a:rPr lang="zh-CN" altLang="en-US" sz="2400"/>
              <a:t>      谓语是句子的核心组成部分，它重要的判断标准是具有时态和语态概念</a:t>
            </a:r>
            <a:r>
              <a:rPr lang="zh-CN" altLang="en-US" sz="2400" b="1">
                <a:solidFill>
                  <a:schemeClr val="accent5">
                    <a:lumMod val="50000"/>
                  </a:schemeClr>
                </a:solidFill>
              </a:rPr>
              <a:t>完整形式的动词</a:t>
            </a:r>
            <a:r>
              <a:rPr lang="zh-CN" altLang="en-US" sz="2400"/>
              <a:t>即为谓语动词。</a:t>
            </a:r>
            <a:endParaRPr lang="zh-CN" altLang="en-US" sz="2400"/>
          </a:p>
          <a:p>
            <a:r>
              <a:rPr lang="zh-CN" altLang="en-US" sz="2400"/>
              <a:t>     非谓语动词指在句子中不是谓语的动词，主要包括不定式、V-ing和过去分词。非谓语动词除了不能独立作谓语外，可以承担句子的其他成分。</a:t>
            </a:r>
            <a:endParaRPr lang="zh-CN" altLang="en-US" sz="2400"/>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pic>
        <p:nvPicPr>
          <p:cNvPr id="3" name="图片 2" descr="搜狗截图20201215231720"/>
          <p:cNvPicPr>
            <a:picLocks noChangeAspect="1"/>
          </p:cNvPicPr>
          <p:nvPr/>
        </p:nvPicPr>
        <p:blipFill>
          <a:blip r:embed="rId2"/>
          <a:stretch>
            <a:fillRect/>
          </a:stretch>
        </p:blipFill>
        <p:spPr>
          <a:xfrm>
            <a:off x="489585" y="2781935"/>
            <a:ext cx="10904855" cy="3836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89585" y="942975"/>
            <a:ext cx="11007725" cy="2306955"/>
          </a:xfrm>
          <a:prstGeom prst="rect">
            <a:avLst/>
          </a:prstGeom>
          <a:noFill/>
        </p:spPr>
        <p:txBody>
          <a:bodyPr wrap="square" rtlCol="0" anchor="t">
            <a:spAutoFit/>
          </a:bodyPr>
          <a:p>
            <a:r>
              <a:rPr lang="zh-CN" altLang="en-US" sz="2400" b="1">
                <a:solidFill>
                  <a:srgbClr val="C00000"/>
                </a:solidFill>
              </a:rPr>
              <a:t>1.谓语动词VS非谓语动词</a:t>
            </a:r>
            <a:endParaRPr lang="zh-CN" altLang="en-US" sz="2400" b="1">
              <a:solidFill>
                <a:srgbClr val="C00000"/>
              </a:solidFill>
            </a:endParaRPr>
          </a:p>
          <a:p>
            <a:r>
              <a:rPr lang="zh-CN" altLang="en-US" sz="2400" b="1">
                <a:solidFill>
                  <a:schemeClr val="accent5">
                    <a:lumMod val="50000"/>
                  </a:schemeClr>
                </a:solidFill>
              </a:rPr>
              <a:t>（1）缺少完整形式的谓语动词不能成句</a:t>
            </a:r>
            <a:endParaRPr lang="zh-CN" altLang="en-US" sz="2400" b="1">
              <a:solidFill>
                <a:schemeClr val="accent5">
                  <a:lumMod val="50000"/>
                </a:schemeClr>
              </a:solidFill>
            </a:endParaRPr>
          </a:p>
          <a:p>
            <a:r>
              <a:rPr lang="zh-CN" altLang="en-US" sz="2400"/>
              <a:t>    试比较下面的两组，哪一组才是正确的句子。</a:t>
            </a:r>
            <a:endParaRPr lang="zh-CN" altLang="en-US" sz="2400"/>
          </a:p>
          <a:p>
            <a:r>
              <a:rPr lang="zh-CN" altLang="en-US" sz="2400"/>
              <a:t>     </a:t>
            </a:r>
            <a:r>
              <a:rPr lang="zh-CN" altLang="en-US" sz="2400" b="1"/>
              <a:t>①Pedro cooking the dinner.     </a:t>
            </a:r>
            <a:endParaRPr lang="zh-CN" altLang="en-US" sz="2400" b="1"/>
          </a:p>
          <a:p>
            <a:r>
              <a:rPr lang="zh-CN" altLang="en-US" sz="2400" b="1"/>
              <a:t>     ②Pedro was cooking the dinner.</a:t>
            </a:r>
            <a:endParaRPr lang="zh-CN" altLang="en-US" sz="2400" b="1"/>
          </a:p>
          <a:p>
            <a:endParaRPr lang="zh-CN" altLang="en-US" sz="2400" b="1"/>
          </a:p>
        </p:txBody>
      </p:sp>
      <p:pic>
        <p:nvPicPr>
          <p:cNvPr id="6" name="图片 5" descr="搜狗截图20201215163531"/>
          <p:cNvPicPr>
            <a:picLocks noChangeAspect="1"/>
          </p:cNvPicPr>
          <p:nvPr>
            <p:custDataLst>
              <p:tags r:id="rId1"/>
            </p:custDataLst>
          </p:nvPr>
        </p:nvPicPr>
        <p:blipFill>
          <a:blip r:embed="rId2"/>
          <a:stretch>
            <a:fillRect/>
          </a:stretch>
        </p:blipFill>
        <p:spPr>
          <a:xfrm>
            <a:off x="736600" y="3002280"/>
            <a:ext cx="9018905" cy="3603625"/>
          </a:xfrm>
          <a:prstGeom prst="rect">
            <a:avLst/>
          </a:prstGeom>
        </p:spPr>
      </p:pic>
      <p:pic>
        <p:nvPicPr>
          <p:cNvPr id="5123"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7004685" y="695325"/>
            <a:ext cx="4618355" cy="2306955"/>
          </a:xfrm>
          <a:prstGeom prst="rect">
            <a:avLst/>
          </a:prstGeom>
          <a:noFill/>
          <a:ln>
            <a:solidFill>
              <a:schemeClr val="tx2">
                <a:lumMod val="50000"/>
              </a:schemeClr>
            </a:solidFill>
          </a:ln>
        </p:spPr>
        <p:txBody>
          <a:bodyPr wrap="square" rtlCol="0" anchor="t">
            <a:spAutoFit/>
          </a:bodyPr>
          <a:p>
            <a:r>
              <a:rPr lang="zh-CN" altLang="en-US" sz="2400">
                <a:sym typeface="+mn-ea"/>
              </a:rPr>
              <a:t>①中动词cooking，不能独立构成时态，也就是说缺少谓语动词，所以不是句子。</a:t>
            </a:r>
            <a:endParaRPr lang="zh-CN" altLang="en-US" sz="2400"/>
          </a:p>
          <a:p>
            <a:r>
              <a:rPr lang="zh-CN" altLang="en-US" sz="2400">
                <a:sym typeface="+mn-ea"/>
              </a:rPr>
              <a:t>②中动词was cooking，是过去进行时的完整形式，也就是说它是谓语动词，主谓齐全是句子。</a:t>
            </a:r>
            <a:endParaRPr lang="zh-CN" altLang="en-US"/>
          </a:p>
        </p:txBody>
      </p:sp>
      <p:sp>
        <p:nvSpPr>
          <p:cNvPr id="7" name="文本框 6"/>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2"/>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89585" y="982980"/>
            <a:ext cx="11120755" cy="5477510"/>
          </a:xfrm>
          <a:prstGeom prst="rect">
            <a:avLst/>
          </a:prstGeom>
          <a:noFill/>
        </p:spPr>
        <p:txBody>
          <a:bodyPr wrap="square" rtlCol="0" anchor="t">
            <a:spAutoFit/>
          </a:bodyPr>
          <a:p>
            <a:r>
              <a:rPr lang="zh-CN" altLang="en-US" sz="2400" b="1">
                <a:solidFill>
                  <a:srgbClr val="C00000"/>
                </a:solidFill>
                <a:sym typeface="+mn-ea"/>
              </a:rPr>
              <a:t>1.谓语动词VS非谓语动词</a:t>
            </a:r>
            <a:endParaRPr lang="zh-CN" altLang="en-US" sz="2400" b="1">
              <a:solidFill>
                <a:schemeClr val="accent5">
                  <a:lumMod val="50000"/>
                </a:schemeClr>
              </a:solidFill>
            </a:endParaRPr>
          </a:p>
          <a:p>
            <a:r>
              <a:rPr lang="zh-CN" altLang="en-US" sz="2400" b="1">
                <a:solidFill>
                  <a:schemeClr val="accent5">
                    <a:lumMod val="50000"/>
                  </a:schemeClr>
                </a:solidFill>
              </a:rPr>
              <a:t>（2）There be句型中的谓语动词VS非谓语动词</a:t>
            </a:r>
            <a:endParaRPr lang="zh-CN" altLang="en-US" sz="2400"/>
          </a:p>
          <a:p>
            <a:r>
              <a:rPr lang="zh-CN" altLang="en-US" sz="2400"/>
              <a:t>     该句式是高频出错句，错误主要表现为：There be sb. +do sth.，出现了两个并列谓语没有任何连接手段直接连用的现象。如：</a:t>
            </a:r>
            <a:endParaRPr lang="zh-CN" altLang="en-US" sz="2400"/>
          </a:p>
          <a:p>
            <a:r>
              <a:rPr lang="zh-CN" altLang="en-US" sz="2400"/>
              <a:t>病句：There are some students intend to park their bikes at the corner. </a:t>
            </a:r>
            <a:endParaRPr lang="zh-CN" altLang="en-US" sz="2400"/>
          </a:p>
          <a:p>
            <a:endParaRPr lang="zh-CN" altLang="en-US" sz="2400"/>
          </a:p>
          <a:p>
            <a:endParaRPr lang="zh-CN" altLang="en-US" sz="2400"/>
          </a:p>
          <a:p>
            <a:endParaRPr lang="zh-CN" altLang="en-US" sz="2400"/>
          </a:p>
          <a:p>
            <a:endParaRPr lang="zh-CN" altLang="en-US" sz="2400"/>
          </a:p>
          <a:p>
            <a:r>
              <a:rPr lang="zh-CN" altLang="en-US" sz="2400"/>
              <a:t>Exx请改正下列句子的错误之处，并说明理由： </a:t>
            </a:r>
            <a:endParaRPr lang="zh-CN" altLang="en-US" sz="2400"/>
          </a:p>
          <a:p>
            <a:r>
              <a:rPr lang="zh-CN" altLang="en-US" sz="2400"/>
              <a:t>① Suddenly there entered a strange figure dress in black. </a:t>
            </a:r>
            <a:endParaRPr lang="zh-CN" altLang="en-US" sz="2400"/>
          </a:p>
          <a:p>
            <a:r>
              <a:rPr lang="zh-CN" altLang="en-US" sz="2400"/>
              <a:t>    （忽然一位身着黑衣的陌生人走了进来。）</a:t>
            </a:r>
            <a:endParaRPr lang="zh-CN" altLang="en-US" sz="2400"/>
          </a:p>
          <a:p>
            <a:pPr fontAlgn="auto">
              <a:lnSpc>
                <a:spcPts val="1680"/>
              </a:lnSpc>
            </a:pPr>
            <a:endParaRPr lang="zh-CN" altLang="en-US" sz="2400"/>
          </a:p>
          <a:p>
            <a:r>
              <a:rPr lang="zh-CN" altLang="en-US" sz="2400"/>
              <a:t>修改1：                                                         </a:t>
            </a:r>
            <a:endParaRPr lang="zh-CN" altLang="en-US" sz="2400"/>
          </a:p>
          <a:p>
            <a:r>
              <a:rPr lang="zh-CN" altLang="en-US" sz="2400"/>
              <a:t>修改2：                                                         </a:t>
            </a:r>
            <a:endParaRPr lang="zh-CN" altLang="en-US" sz="2400"/>
          </a:p>
        </p:txBody>
      </p:sp>
      <p:sp>
        <p:nvSpPr>
          <p:cNvPr id="8" name="文本框 7"/>
          <p:cNvSpPr txBox="1"/>
          <p:nvPr/>
        </p:nvSpPr>
        <p:spPr>
          <a:xfrm>
            <a:off x="575945" y="3140710"/>
            <a:ext cx="10947400" cy="829945"/>
          </a:xfrm>
          <a:prstGeom prst="rect">
            <a:avLst/>
          </a:prstGeom>
          <a:noFill/>
          <a:ln>
            <a:solidFill>
              <a:schemeClr val="tx2">
                <a:lumMod val="50000"/>
              </a:schemeClr>
            </a:solidFill>
          </a:ln>
        </p:spPr>
        <p:txBody>
          <a:bodyPr wrap="square" rtlCol="0" anchor="t">
            <a:spAutoFit/>
          </a:bodyPr>
          <a:p>
            <a:r>
              <a:rPr lang="zh-CN" altLang="en-US" sz="2400">
                <a:sym typeface="+mn-ea"/>
              </a:rPr>
              <a:t>修改1：There are some students</a:t>
            </a:r>
            <a:r>
              <a:rPr lang="zh-CN" altLang="en-US" sz="2400" b="1">
                <a:solidFill>
                  <a:schemeClr val="accent5">
                    <a:lumMod val="50000"/>
                  </a:schemeClr>
                </a:solidFill>
                <a:sym typeface="+mn-ea"/>
              </a:rPr>
              <a:t> who intend</a:t>
            </a:r>
            <a:r>
              <a:rPr lang="zh-CN" altLang="en-US" sz="2400" baseline="-25000">
                <a:solidFill>
                  <a:srgbClr val="C00000"/>
                </a:solidFill>
                <a:sym typeface="+mn-ea"/>
              </a:rPr>
              <a:t>定语从句</a:t>
            </a:r>
            <a:r>
              <a:rPr lang="zh-CN" altLang="en-US" sz="2400">
                <a:sym typeface="+mn-ea"/>
              </a:rPr>
              <a:t> to park their bikes at the corner.</a:t>
            </a:r>
            <a:endParaRPr lang="zh-CN" altLang="en-US" sz="2400"/>
          </a:p>
          <a:p>
            <a:r>
              <a:rPr lang="zh-CN" altLang="en-US" sz="2400">
                <a:sym typeface="+mn-ea"/>
              </a:rPr>
              <a:t>修改2：There are some students </a:t>
            </a:r>
            <a:r>
              <a:rPr lang="zh-CN" altLang="en-US" sz="2400" b="1">
                <a:solidFill>
                  <a:schemeClr val="accent5">
                    <a:lumMod val="50000"/>
                  </a:schemeClr>
                </a:solidFill>
                <a:sym typeface="+mn-ea"/>
              </a:rPr>
              <a:t>intending</a:t>
            </a:r>
            <a:r>
              <a:rPr lang="zh-CN" altLang="en-US" sz="2400" baseline="-25000">
                <a:solidFill>
                  <a:srgbClr val="C00000"/>
                </a:solidFill>
                <a:sym typeface="+mn-ea"/>
              </a:rPr>
              <a:t>分词作后置定语</a:t>
            </a:r>
            <a:r>
              <a:rPr lang="zh-CN" altLang="en-US" sz="2400">
                <a:sym typeface="+mn-ea"/>
              </a:rPr>
              <a:t> to park their bikes at the corner.</a:t>
            </a:r>
            <a:endParaRPr lang="zh-CN" altLang="en-US"/>
          </a:p>
        </p:txBody>
      </p:sp>
      <p:sp>
        <p:nvSpPr>
          <p:cNvPr id="10" name="文本框 9"/>
          <p:cNvSpPr txBox="1"/>
          <p:nvPr/>
        </p:nvSpPr>
        <p:spPr>
          <a:xfrm>
            <a:off x="1518920" y="5630545"/>
            <a:ext cx="10218420" cy="829945"/>
          </a:xfrm>
          <a:prstGeom prst="rect">
            <a:avLst/>
          </a:prstGeom>
          <a:noFill/>
          <a:ln>
            <a:solidFill>
              <a:schemeClr val="tx2">
                <a:lumMod val="50000"/>
              </a:schemeClr>
            </a:solidFill>
          </a:ln>
        </p:spPr>
        <p:txBody>
          <a:bodyPr wrap="square" rtlCol="0" anchor="t">
            <a:spAutoFit/>
          </a:bodyPr>
          <a:p>
            <a:r>
              <a:rPr lang="zh-CN" altLang="en-US" sz="2400"/>
              <a:t>Suddenly there entered a strange figure</a:t>
            </a:r>
            <a:r>
              <a:rPr lang="zh-CN" altLang="en-US" sz="2400" b="1">
                <a:solidFill>
                  <a:srgbClr val="002060"/>
                </a:solidFill>
              </a:rPr>
              <a:t> who was dressed in</a:t>
            </a:r>
            <a:r>
              <a:rPr lang="zh-CN" altLang="en-US" sz="2400" baseline="-25000">
                <a:solidFill>
                  <a:srgbClr val="C00000"/>
                </a:solidFill>
              </a:rPr>
              <a:t>定语从句</a:t>
            </a:r>
            <a:r>
              <a:rPr lang="zh-CN" altLang="en-US" sz="2400"/>
              <a:t> black.</a:t>
            </a:r>
            <a:endParaRPr lang="zh-CN" altLang="en-US" sz="2400"/>
          </a:p>
          <a:p>
            <a:r>
              <a:rPr lang="zh-CN" altLang="en-US" sz="2400"/>
              <a:t>Suddenly there entered a strange figure </a:t>
            </a:r>
            <a:r>
              <a:rPr lang="zh-CN" altLang="en-US" sz="2400" b="1">
                <a:solidFill>
                  <a:srgbClr val="002060"/>
                </a:solidFill>
              </a:rPr>
              <a:t>dressed</a:t>
            </a:r>
            <a:r>
              <a:rPr lang="zh-CN" altLang="en-US" sz="2400" baseline="-25000">
                <a:solidFill>
                  <a:srgbClr val="C00000"/>
                </a:solidFill>
              </a:rPr>
              <a:t>分词作后置定语</a:t>
            </a:r>
            <a:r>
              <a:rPr lang="zh-CN" altLang="en-US" sz="2400"/>
              <a:t> in black.</a:t>
            </a:r>
            <a:endParaRPr lang="zh-CN" altLang="en-US" sz="2400"/>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2"/>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34365" y="739775"/>
            <a:ext cx="11203940" cy="5262245"/>
          </a:xfrm>
          <a:prstGeom prst="rect">
            <a:avLst/>
          </a:prstGeom>
          <a:noFill/>
        </p:spPr>
        <p:txBody>
          <a:bodyPr wrap="square" rtlCol="0" anchor="t">
            <a:spAutoFit/>
          </a:bodyPr>
          <a:p>
            <a:r>
              <a:rPr lang="zh-CN" altLang="en-US" sz="2400" b="1">
                <a:solidFill>
                  <a:srgbClr val="C00000"/>
                </a:solidFill>
                <a:sym typeface="+mn-ea"/>
              </a:rPr>
              <a:t>1.谓语动词VS非谓语动词</a:t>
            </a:r>
            <a:endParaRPr lang="zh-CN" altLang="en-US" sz="2400"/>
          </a:p>
          <a:p>
            <a:r>
              <a:rPr lang="zh-CN" altLang="en-US" sz="2400" b="1">
                <a:solidFill>
                  <a:srgbClr val="002060"/>
                </a:solidFill>
              </a:rPr>
              <a:t>（3）悬垂修饰语：</a:t>
            </a:r>
            <a:r>
              <a:rPr lang="zh-CN" altLang="en-US" sz="2400"/>
              <a:t>充当状语的分词短语，与句子的主语需形成逻辑上的主谓关系。修改悬垂修饰语的方法有三种：</a:t>
            </a:r>
            <a:endParaRPr lang="zh-CN" altLang="en-US" sz="2400"/>
          </a:p>
          <a:p>
            <a:r>
              <a:rPr lang="zh-CN" altLang="en-US" sz="2400"/>
              <a:t>一是将句子的主语改为修饰语的逻辑主语；</a:t>
            </a:r>
            <a:endParaRPr lang="zh-CN" altLang="en-US" sz="2400"/>
          </a:p>
          <a:p>
            <a:r>
              <a:rPr lang="zh-CN" altLang="en-US" sz="2400"/>
              <a:t>二是将修饰语改为从句；</a:t>
            </a:r>
            <a:endParaRPr lang="zh-CN" altLang="en-US" sz="2400"/>
          </a:p>
          <a:p>
            <a:r>
              <a:rPr lang="zh-CN" altLang="en-US" sz="2400"/>
              <a:t>三是将充当状语的分语短语前加上主语，构成独立主格结构。</a:t>
            </a:r>
            <a:endParaRPr lang="zh-CN" altLang="en-US" sz="2400"/>
          </a:p>
          <a:p>
            <a:r>
              <a:rPr lang="zh-CN" altLang="en-US" sz="2400"/>
              <a:t>病句：Skiing down the mountain, the boy</a:t>
            </a:r>
            <a:r>
              <a:rPr lang="en-US" altLang="zh-CN" sz="2400"/>
              <a:t>'</a:t>
            </a:r>
            <a:r>
              <a:rPr lang="zh-CN" altLang="en-US" sz="2400"/>
              <a:t>s hat flew away.</a:t>
            </a:r>
            <a:endParaRPr lang="zh-CN" altLang="en-US" sz="2400"/>
          </a:p>
          <a:p>
            <a:endParaRPr lang="zh-CN" altLang="en-US" sz="2400"/>
          </a:p>
          <a:p>
            <a:endParaRPr lang="zh-CN" altLang="en-US" sz="2400"/>
          </a:p>
          <a:p>
            <a:endParaRPr lang="zh-CN" altLang="en-US" sz="2400"/>
          </a:p>
          <a:p>
            <a:endParaRPr lang="zh-CN" altLang="en-US" sz="2400"/>
          </a:p>
          <a:p>
            <a:r>
              <a:rPr lang="zh-CN" altLang="en-US" sz="2400"/>
              <a:t>练习：请改正下列句子的错误之处，并说明理由： </a:t>
            </a:r>
            <a:endParaRPr lang="zh-CN" altLang="en-US" sz="2400"/>
          </a:p>
          <a:p>
            <a:r>
              <a:rPr lang="zh-CN" altLang="en-US" sz="2400"/>
              <a:t>病句：While waiting at the bus stop, three buses went by in the opposite direction.</a:t>
            </a:r>
            <a:endParaRPr lang="zh-CN" altLang="en-US" sz="2400"/>
          </a:p>
          <a:p>
            <a:r>
              <a:rPr lang="zh-CN" altLang="en-US" sz="2400"/>
              <a:t>                                                            </a:t>
            </a:r>
            <a:endParaRPr lang="zh-CN" altLang="en-US" sz="2400"/>
          </a:p>
        </p:txBody>
      </p:sp>
      <p:sp>
        <p:nvSpPr>
          <p:cNvPr id="5" name="文本框 4"/>
          <p:cNvSpPr txBox="1"/>
          <p:nvPr/>
        </p:nvSpPr>
        <p:spPr>
          <a:xfrm>
            <a:off x="699135" y="3359785"/>
            <a:ext cx="10794365" cy="1322070"/>
          </a:xfrm>
          <a:prstGeom prst="rect">
            <a:avLst/>
          </a:prstGeom>
          <a:noFill/>
          <a:ln>
            <a:solidFill>
              <a:schemeClr val="tx2">
                <a:lumMod val="50000"/>
              </a:schemeClr>
            </a:solidFill>
          </a:ln>
        </p:spPr>
        <p:txBody>
          <a:bodyPr wrap="square" rtlCol="0" anchor="t">
            <a:spAutoFit/>
          </a:bodyPr>
          <a:p>
            <a:r>
              <a:rPr lang="en-US" altLang="zh-CN" sz="2000">
                <a:sym typeface="+mn-ea"/>
              </a:rPr>
              <a:t>                </a:t>
            </a:r>
            <a:r>
              <a:rPr lang="zh-CN" altLang="en-US" sz="2000">
                <a:sym typeface="+mn-ea"/>
              </a:rPr>
              <a:t>修饰语skiing down the mountain与句子主语My hat不能形成主谓关系</a:t>
            </a:r>
            <a:endParaRPr lang="zh-CN" altLang="en-US" sz="2000"/>
          </a:p>
          <a:p>
            <a:r>
              <a:rPr lang="zh-CN" altLang="en-US" sz="2000">
                <a:sym typeface="+mn-ea"/>
              </a:rPr>
              <a:t>修改1：</a:t>
            </a:r>
            <a:r>
              <a:rPr lang="zh-CN" altLang="en-US" sz="2000" b="1">
                <a:solidFill>
                  <a:srgbClr val="002060"/>
                </a:solidFill>
                <a:sym typeface="+mn-ea"/>
              </a:rPr>
              <a:t>Skiing</a:t>
            </a:r>
            <a:r>
              <a:rPr lang="zh-CN" altLang="en-US" sz="2000">
                <a:sym typeface="+mn-ea"/>
              </a:rPr>
              <a:t> down the mountain</a:t>
            </a:r>
            <a:r>
              <a:rPr lang="zh-CN" altLang="en-US" sz="2000" baseline="-25000">
                <a:solidFill>
                  <a:srgbClr val="C00000"/>
                </a:solidFill>
                <a:sym typeface="+mn-ea"/>
              </a:rPr>
              <a:t>分词作状语</a:t>
            </a:r>
            <a:r>
              <a:rPr lang="zh-CN" altLang="en-US" sz="2000">
                <a:sym typeface="+mn-ea"/>
              </a:rPr>
              <a:t>, </a:t>
            </a:r>
            <a:r>
              <a:rPr lang="zh-CN" altLang="en-US" sz="2000" b="1">
                <a:solidFill>
                  <a:srgbClr val="002060"/>
                </a:solidFill>
                <a:sym typeface="+mn-ea"/>
              </a:rPr>
              <a:t>the boy</a:t>
            </a:r>
            <a:r>
              <a:rPr lang="zh-CN" altLang="en-US" sz="2000">
                <a:sym typeface="+mn-ea"/>
              </a:rPr>
              <a:t> lost my hat.</a:t>
            </a:r>
            <a:endParaRPr lang="zh-CN" altLang="en-US" sz="2000"/>
          </a:p>
          <a:p>
            <a:r>
              <a:rPr lang="zh-CN" altLang="en-US" sz="2000">
                <a:sym typeface="+mn-ea"/>
              </a:rPr>
              <a:t>修改2：</a:t>
            </a:r>
            <a:r>
              <a:rPr lang="zh-CN" altLang="en-US" sz="2000" b="1">
                <a:solidFill>
                  <a:srgbClr val="002060"/>
                </a:solidFill>
                <a:sym typeface="+mn-ea"/>
              </a:rPr>
              <a:t>When the boy skied</a:t>
            </a:r>
            <a:r>
              <a:rPr lang="zh-CN" altLang="en-US" sz="2000">
                <a:sym typeface="+mn-ea"/>
              </a:rPr>
              <a:t> down the mountain</a:t>
            </a:r>
            <a:r>
              <a:rPr lang="zh-CN" altLang="en-US" sz="2000" baseline="-25000">
                <a:solidFill>
                  <a:srgbClr val="C00000"/>
                </a:solidFill>
                <a:sym typeface="+mn-ea"/>
              </a:rPr>
              <a:t>状语从句</a:t>
            </a:r>
            <a:r>
              <a:rPr lang="zh-CN" altLang="en-US" sz="2000">
                <a:sym typeface="+mn-ea"/>
              </a:rPr>
              <a:t>, his hat flew away.</a:t>
            </a:r>
            <a:endParaRPr lang="zh-CN" altLang="en-US" sz="2000"/>
          </a:p>
          <a:p>
            <a:r>
              <a:rPr lang="zh-CN" altLang="en-US" sz="2000">
                <a:sym typeface="+mn-ea"/>
              </a:rPr>
              <a:t>修改3：</a:t>
            </a:r>
            <a:r>
              <a:rPr lang="zh-CN" altLang="en-US" sz="2000" b="1">
                <a:solidFill>
                  <a:srgbClr val="002060"/>
                </a:solidFill>
                <a:sym typeface="+mn-ea"/>
              </a:rPr>
              <a:t>The boy skiing</a:t>
            </a:r>
            <a:r>
              <a:rPr lang="zh-CN" altLang="en-US" sz="2000">
                <a:sym typeface="+mn-ea"/>
              </a:rPr>
              <a:t> down the mountain</a:t>
            </a:r>
            <a:r>
              <a:rPr lang="zh-CN" altLang="en-US" sz="2000" baseline="-25000">
                <a:solidFill>
                  <a:srgbClr val="C00000"/>
                </a:solidFill>
                <a:sym typeface="+mn-ea"/>
              </a:rPr>
              <a:t>独立主格结构</a:t>
            </a:r>
            <a:r>
              <a:rPr lang="zh-CN" altLang="en-US" sz="2000">
                <a:sym typeface="+mn-ea"/>
              </a:rPr>
              <a:t>, his hat flew away.</a:t>
            </a:r>
            <a:endParaRPr lang="zh-CN" altLang="en-US" sz="2000"/>
          </a:p>
        </p:txBody>
      </p:sp>
      <p:pic>
        <p:nvPicPr>
          <p:cNvPr id="7" name="图片 6" descr="搜狗截图20201215234240"/>
          <p:cNvPicPr>
            <a:picLocks noChangeAspect="1"/>
          </p:cNvPicPr>
          <p:nvPr/>
        </p:nvPicPr>
        <p:blipFill>
          <a:blip r:embed="rId2"/>
          <a:stretch>
            <a:fillRect/>
          </a:stretch>
        </p:blipFill>
        <p:spPr>
          <a:xfrm>
            <a:off x="699135" y="5579110"/>
            <a:ext cx="10793730" cy="1104900"/>
          </a:xfrm>
          <a:prstGeom prst="rect">
            <a:avLst/>
          </a:prstGeom>
          <a:ln>
            <a:solidFill>
              <a:schemeClr val="tx2">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ppt_h*1.125000"/>
                                          </p:val>
                                        </p:tav>
                                        <p:tav tm="100000">
                                          <p:val>
                                            <p:strVal val="#ppt_y"/>
                                          </p:val>
                                        </p:tav>
                                      </p:tavLst>
                                    </p:anim>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02615" y="843915"/>
            <a:ext cx="11146790" cy="5631180"/>
          </a:xfrm>
          <a:prstGeom prst="rect">
            <a:avLst/>
          </a:prstGeom>
          <a:noFill/>
        </p:spPr>
        <p:txBody>
          <a:bodyPr wrap="square" rtlCol="0" anchor="t">
            <a:spAutoFit/>
          </a:bodyPr>
          <a:p>
            <a:r>
              <a:rPr lang="zh-CN" altLang="en-US" sz="2400" b="1">
                <a:solidFill>
                  <a:srgbClr val="C00000"/>
                </a:solidFill>
              </a:rPr>
              <a:t>2.及物动词VS不及物动词</a:t>
            </a:r>
            <a:endParaRPr lang="zh-CN" altLang="en-US" sz="2400" b="1">
              <a:solidFill>
                <a:srgbClr val="C00000"/>
              </a:solidFill>
            </a:endParaRPr>
          </a:p>
          <a:p>
            <a:r>
              <a:rPr lang="zh-CN" altLang="en-US" sz="2400"/>
              <a:t>   当谓语是及物动词，其后需加宾语才能准确表达。</a:t>
            </a:r>
            <a:endParaRPr lang="zh-CN" altLang="en-US" sz="2400"/>
          </a:p>
          <a:p>
            <a:r>
              <a:rPr lang="zh-CN" altLang="en-US" sz="2400"/>
              <a:t>   当谓语是不及物动词，无被动形式，不能直接跟宾语，但是可以跟副词、介词短语、状语从句等。常见不及物动词或词组有：appear, arrive, come, go, (dis)agree, work, live, wait, exist, laugh, run, happen, rise, break out, take place, come about, come out, come true, come up, belong to, date back, consist of, turn out, run out .</a:t>
            </a:r>
            <a:endParaRPr lang="zh-CN" altLang="en-US" sz="2400"/>
          </a:p>
          <a:p>
            <a:endParaRPr lang="zh-CN" altLang="en-US" sz="2400"/>
          </a:p>
          <a:p>
            <a:r>
              <a:rPr lang="zh-CN" altLang="en-US" sz="2400"/>
              <a:t>Exx请改正下列句子的错误之处: </a:t>
            </a:r>
            <a:endParaRPr lang="zh-CN" altLang="en-US" sz="2400"/>
          </a:p>
          <a:p>
            <a:r>
              <a:rPr lang="zh-CN" altLang="en-US" sz="2400"/>
              <a:t>③ He arrived Shanghai the day before yesterday. </a:t>
            </a:r>
            <a:endParaRPr lang="zh-CN" altLang="en-US" sz="2400"/>
          </a:p>
          <a:p>
            <a:r>
              <a:rPr lang="zh-CN" altLang="en-US" sz="2400"/>
              <a:t>④ In my opinion, most people seem to belong this group. </a:t>
            </a:r>
            <a:endParaRPr lang="zh-CN" altLang="en-US" sz="2400"/>
          </a:p>
          <a:p>
            <a:endParaRPr lang="zh-CN" altLang="en-US" sz="2400"/>
          </a:p>
          <a:p>
            <a:endParaRPr lang="zh-CN" altLang="en-US" sz="2400"/>
          </a:p>
          <a:p>
            <a:endParaRPr lang="zh-CN" altLang="en-US" sz="2400"/>
          </a:p>
          <a:p>
            <a:endParaRPr lang="zh-CN" altLang="en-US" sz="2400"/>
          </a:p>
          <a:p>
            <a:endParaRPr lang="zh-CN" altLang="en-US" sz="2400"/>
          </a:p>
        </p:txBody>
      </p:sp>
      <p:sp>
        <p:nvSpPr>
          <p:cNvPr id="5" name="文本框 4"/>
          <p:cNvSpPr txBox="1"/>
          <p:nvPr/>
        </p:nvSpPr>
        <p:spPr>
          <a:xfrm>
            <a:off x="602615" y="4798695"/>
            <a:ext cx="10550525" cy="829945"/>
          </a:xfrm>
          <a:prstGeom prst="rect">
            <a:avLst/>
          </a:prstGeom>
          <a:noFill/>
          <a:ln>
            <a:solidFill>
              <a:schemeClr val="tx2">
                <a:lumMod val="50000"/>
              </a:schemeClr>
            </a:solidFill>
          </a:ln>
        </p:spPr>
        <p:txBody>
          <a:bodyPr wrap="square" rtlCol="0" anchor="t">
            <a:spAutoFit/>
          </a:bodyPr>
          <a:p>
            <a:r>
              <a:rPr lang="zh-CN" altLang="en-US" sz="2400">
                <a:solidFill>
                  <a:schemeClr val="accent5">
                    <a:lumMod val="50000"/>
                  </a:schemeClr>
                </a:solidFill>
              </a:rPr>
              <a:t>③ arrive at    </a:t>
            </a:r>
            <a:endParaRPr lang="zh-CN" altLang="en-US" sz="2400">
              <a:solidFill>
                <a:schemeClr val="accent5">
                  <a:lumMod val="50000"/>
                </a:schemeClr>
              </a:solidFill>
            </a:endParaRPr>
          </a:p>
          <a:p>
            <a:r>
              <a:rPr lang="zh-CN" altLang="en-US" sz="2400">
                <a:solidFill>
                  <a:schemeClr val="accent5">
                    <a:lumMod val="50000"/>
                  </a:schemeClr>
                </a:solidFill>
              </a:rPr>
              <a:t>④ belong to  </a:t>
            </a:r>
            <a:endParaRPr lang="zh-CN" altLang="en-US" sz="240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74675" y="942975"/>
            <a:ext cx="9651365" cy="2676525"/>
          </a:xfrm>
          <a:prstGeom prst="rect">
            <a:avLst/>
          </a:prstGeom>
          <a:noFill/>
        </p:spPr>
        <p:txBody>
          <a:bodyPr wrap="square" rtlCol="0" anchor="t">
            <a:spAutoFit/>
          </a:bodyPr>
          <a:p>
            <a:r>
              <a:rPr lang="zh-CN" altLang="en-US" sz="2400" b="1">
                <a:solidFill>
                  <a:srgbClr val="C00000"/>
                </a:solidFill>
              </a:rPr>
              <a:t>3.动词主动态VS被动态</a:t>
            </a:r>
            <a:endParaRPr lang="zh-CN" altLang="en-US" sz="2400" b="1">
              <a:solidFill>
                <a:srgbClr val="C00000"/>
              </a:solidFill>
            </a:endParaRPr>
          </a:p>
          <a:p>
            <a:endParaRPr lang="zh-CN" altLang="en-US" sz="2400"/>
          </a:p>
          <a:p>
            <a:r>
              <a:rPr lang="zh-CN" altLang="en-US" sz="2400"/>
              <a:t>Exx请改正下列句子的错误之处，并说明理由： </a:t>
            </a:r>
            <a:endParaRPr lang="zh-CN" altLang="en-US" sz="2400"/>
          </a:p>
          <a:p>
            <a:r>
              <a:rPr lang="zh-CN" altLang="en-US" sz="2400"/>
              <a:t>⑤ The traffic accident was happened a few days ago. </a:t>
            </a:r>
            <a:endParaRPr lang="zh-CN" altLang="en-US" sz="2400"/>
          </a:p>
          <a:p>
            <a:r>
              <a:rPr lang="zh-CN" altLang="en-US" sz="2400"/>
              <a:t>⑥ The fire was broken out in the building. </a:t>
            </a:r>
            <a:endParaRPr lang="zh-CN" altLang="en-US" sz="2400"/>
          </a:p>
          <a:p>
            <a:r>
              <a:rPr lang="zh-CN" altLang="en-US" sz="2400"/>
              <a:t>⑦ After the earthquake, few houses were remained. </a:t>
            </a:r>
            <a:endParaRPr lang="zh-CN" altLang="en-US" sz="2400"/>
          </a:p>
          <a:p>
            <a:r>
              <a:rPr lang="zh-CN" altLang="en-US" sz="2400"/>
              <a:t>⑧ When we got to the top of the mountain, the sun had already been risen. </a:t>
            </a:r>
            <a:endParaRPr lang="zh-CN" altLang="en-US" sz="2400"/>
          </a:p>
        </p:txBody>
      </p:sp>
      <p:sp>
        <p:nvSpPr>
          <p:cNvPr id="5" name="文本框 4"/>
          <p:cNvSpPr txBox="1"/>
          <p:nvPr/>
        </p:nvSpPr>
        <p:spPr>
          <a:xfrm>
            <a:off x="574675" y="3937000"/>
            <a:ext cx="10184130" cy="1568450"/>
          </a:xfrm>
          <a:prstGeom prst="rect">
            <a:avLst/>
          </a:prstGeom>
          <a:noFill/>
          <a:ln>
            <a:solidFill>
              <a:schemeClr val="tx2">
                <a:lumMod val="50000"/>
              </a:schemeClr>
            </a:solidFill>
          </a:ln>
        </p:spPr>
        <p:txBody>
          <a:bodyPr wrap="square" rtlCol="0" anchor="t">
            <a:spAutoFit/>
          </a:bodyPr>
          <a:p>
            <a:r>
              <a:rPr lang="zh-CN" altLang="en-US" sz="2400">
                <a:solidFill>
                  <a:schemeClr val="accent5">
                    <a:lumMod val="50000"/>
                  </a:schemeClr>
                </a:solidFill>
              </a:rPr>
              <a:t>⑤ was happened→happened 不及物动词没有被动语态</a:t>
            </a:r>
            <a:endParaRPr lang="zh-CN" altLang="en-US" sz="2400">
              <a:solidFill>
                <a:schemeClr val="accent5">
                  <a:lumMod val="50000"/>
                </a:schemeClr>
              </a:solidFill>
            </a:endParaRPr>
          </a:p>
          <a:p>
            <a:r>
              <a:rPr lang="zh-CN" altLang="en-US" sz="2400">
                <a:solidFill>
                  <a:schemeClr val="accent5">
                    <a:lumMod val="50000"/>
                  </a:schemeClr>
                </a:solidFill>
              </a:rPr>
              <a:t>⑥ was broken out→broke out 不及物动词短语没有被动语态 </a:t>
            </a:r>
            <a:endParaRPr lang="zh-CN" altLang="en-US" sz="2400">
              <a:solidFill>
                <a:schemeClr val="accent5">
                  <a:lumMod val="50000"/>
                </a:schemeClr>
              </a:solidFill>
            </a:endParaRPr>
          </a:p>
          <a:p>
            <a:r>
              <a:rPr lang="zh-CN" altLang="en-US" sz="2400">
                <a:solidFill>
                  <a:schemeClr val="accent5">
                    <a:lumMod val="50000"/>
                  </a:schemeClr>
                </a:solidFill>
              </a:rPr>
              <a:t>⑦ were remained→remained 系动词没有被动形式</a:t>
            </a:r>
            <a:endParaRPr lang="zh-CN" altLang="en-US" sz="2400">
              <a:solidFill>
                <a:schemeClr val="accent5">
                  <a:lumMod val="50000"/>
                </a:schemeClr>
              </a:solidFill>
            </a:endParaRPr>
          </a:p>
          <a:p>
            <a:r>
              <a:rPr lang="zh-CN" altLang="en-US" sz="2400">
                <a:solidFill>
                  <a:schemeClr val="accent5">
                    <a:lumMod val="50000"/>
                  </a:schemeClr>
                </a:solidFill>
              </a:rPr>
              <a:t>⑧ had already been risen→had already risen 不及物动词没有被动语态</a:t>
            </a:r>
            <a:endParaRPr lang="zh-CN" altLang="en-US" sz="240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49605" y="942975"/>
            <a:ext cx="10892155" cy="2676525"/>
          </a:xfrm>
          <a:prstGeom prst="rect">
            <a:avLst/>
          </a:prstGeom>
          <a:noFill/>
        </p:spPr>
        <p:txBody>
          <a:bodyPr wrap="square" rtlCol="0" anchor="t">
            <a:spAutoFit/>
          </a:bodyPr>
          <a:p>
            <a:r>
              <a:rPr lang="zh-CN" altLang="en-US" sz="2400" b="1">
                <a:solidFill>
                  <a:srgbClr val="C00000"/>
                </a:solidFill>
              </a:rPr>
              <a:t>4.情态动词错误</a:t>
            </a:r>
            <a:endParaRPr lang="zh-CN" altLang="en-US" sz="2400" b="1">
              <a:solidFill>
                <a:srgbClr val="C00000"/>
              </a:solidFill>
            </a:endParaRPr>
          </a:p>
          <a:p>
            <a:r>
              <a:rPr lang="zh-CN" altLang="en-US" sz="2400"/>
              <a:t>      情态动词表情感态度，无人称和数的变化；不能单独使用，必须与其后的动词原形构成谓语。</a:t>
            </a:r>
            <a:endParaRPr lang="zh-CN" altLang="en-US" sz="2400"/>
          </a:p>
          <a:p>
            <a:endParaRPr lang="zh-CN" altLang="en-US" sz="2400"/>
          </a:p>
          <a:p>
            <a:r>
              <a:rPr lang="zh-CN" altLang="en-US" sz="2400"/>
              <a:t>Exx请改正下列句子的错误之处： </a:t>
            </a:r>
            <a:endParaRPr lang="zh-CN" altLang="en-US" sz="2400"/>
          </a:p>
          <a:p>
            <a:r>
              <a:rPr lang="zh-CN" altLang="en-US" sz="2400"/>
              <a:t>⑨ Catherine can speaks a little Chinese. </a:t>
            </a:r>
            <a:endParaRPr lang="zh-CN" altLang="en-US" sz="2400"/>
          </a:p>
          <a:p>
            <a:r>
              <a:rPr lang="zh-CN" altLang="en-US" sz="2400"/>
              <a:t>⑩ You should to tell your parents the truth. </a:t>
            </a:r>
            <a:endParaRPr lang="zh-CN" altLang="en-US" sz="2400"/>
          </a:p>
        </p:txBody>
      </p:sp>
      <p:sp>
        <p:nvSpPr>
          <p:cNvPr id="5" name="文本框 4"/>
          <p:cNvSpPr txBox="1"/>
          <p:nvPr/>
        </p:nvSpPr>
        <p:spPr>
          <a:xfrm>
            <a:off x="818515" y="4010025"/>
            <a:ext cx="10723245" cy="829945"/>
          </a:xfrm>
          <a:prstGeom prst="rect">
            <a:avLst/>
          </a:prstGeom>
          <a:noFill/>
          <a:ln>
            <a:solidFill>
              <a:srgbClr val="002060"/>
            </a:solidFill>
          </a:ln>
        </p:spPr>
        <p:txBody>
          <a:bodyPr wrap="square" rtlCol="0" anchor="t">
            <a:spAutoFit/>
          </a:bodyPr>
          <a:p>
            <a:r>
              <a:rPr lang="zh-CN" altLang="en-US" sz="2400">
                <a:solidFill>
                  <a:srgbClr val="002060"/>
                </a:solidFill>
              </a:rPr>
              <a:t>⑨ speaks→speak </a:t>
            </a:r>
            <a:endParaRPr lang="zh-CN" altLang="en-US" sz="2400">
              <a:solidFill>
                <a:srgbClr val="002060"/>
              </a:solidFill>
            </a:endParaRPr>
          </a:p>
          <a:p>
            <a:r>
              <a:rPr lang="zh-CN" altLang="en-US" sz="2400">
                <a:solidFill>
                  <a:srgbClr val="002060"/>
                </a:solidFill>
              </a:rPr>
              <a:t>⑩ to tell→tell </a:t>
            </a:r>
            <a:endParaRPr lang="zh-CN" altLang="en-US"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pic>
        <p:nvPicPr>
          <p:cNvPr id="5123" name="图片 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35000" y="841375"/>
            <a:ext cx="10864215" cy="1198880"/>
          </a:xfrm>
          <a:prstGeom prst="rect">
            <a:avLst/>
          </a:prstGeom>
          <a:noFill/>
        </p:spPr>
        <p:txBody>
          <a:bodyPr wrap="square" rtlCol="0" anchor="t">
            <a:spAutoFit/>
          </a:bodyPr>
          <a:p>
            <a:r>
              <a:rPr lang="zh-CN" altLang="en-US" sz="2400" b="1">
                <a:solidFill>
                  <a:srgbClr val="C00000"/>
                </a:solidFill>
              </a:rPr>
              <a:t>“情态动词+have done”的三种用法：</a:t>
            </a:r>
            <a:endParaRPr lang="zh-CN" altLang="en-US" sz="2400" b="1">
              <a:solidFill>
                <a:srgbClr val="C00000"/>
              </a:solidFill>
            </a:endParaRPr>
          </a:p>
          <a:p>
            <a:r>
              <a:rPr lang="en-US" altLang="zh-CN" sz="2400" b="1">
                <a:solidFill>
                  <a:srgbClr val="002060"/>
                </a:solidFill>
              </a:rPr>
              <a:t>1</a:t>
            </a:r>
            <a:r>
              <a:rPr lang="zh-CN" altLang="en-US" sz="2400" b="1">
                <a:solidFill>
                  <a:srgbClr val="002060"/>
                </a:solidFill>
              </a:rPr>
              <a:t>、情态动词+have done“本……而实际未做”</a:t>
            </a:r>
            <a:r>
              <a:rPr lang="zh-CN" altLang="en-US" sz="2400"/>
              <a:t>，表明说话人对过去的事情不满或遗憾，带有较强烈的责备语气。</a:t>
            </a:r>
            <a:endParaRPr lang="zh-CN" altLang="en-US" sz="2400"/>
          </a:p>
        </p:txBody>
      </p:sp>
      <p:pic>
        <p:nvPicPr>
          <p:cNvPr id="5" name="图片 4" descr="搜狗截图20201217202733"/>
          <p:cNvPicPr>
            <a:picLocks noChangeAspect="1"/>
          </p:cNvPicPr>
          <p:nvPr>
            <p:custDataLst>
              <p:tags r:id="rId3"/>
            </p:custDataLst>
          </p:nvPr>
        </p:nvPicPr>
        <p:blipFill>
          <a:blip r:embed="rId4"/>
          <a:srcRect t="9601"/>
          <a:stretch>
            <a:fillRect/>
          </a:stretch>
        </p:blipFill>
        <p:spPr>
          <a:xfrm>
            <a:off x="635000" y="1916430"/>
            <a:ext cx="10729595" cy="2146935"/>
          </a:xfrm>
          <a:prstGeom prst="rect">
            <a:avLst/>
          </a:prstGeom>
        </p:spPr>
      </p:pic>
      <p:sp>
        <p:nvSpPr>
          <p:cNvPr id="6" name="文本框 5"/>
          <p:cNvSpPr txBox="1"/>
          <p:nvPr/>
        </p:nvSpPr>
        <p:spPr>
          <a:xfrm>
            <a:off x="664845" y="4171950"/>
            <a:ext cx="10729595" cy="460375"/>
          </a:xfrm>
          <a:prstGeom prst="rect">
            <a:avLst/>
          </a:prstGeom>
          <a:noFill/>
        </p:spPr>
        <p:txBody>
          <a:bodyPr wrap="square" rtlCol="0" anchor="t">
            <a:spAutoFit/>
          </a:bodyPr>
          <a:p>
            <a:r>
              <a:rPr lang="en-US" altLang="zh-CN" sz="2400" b="1">
                <a:solidFill>
                  <a:srgbClr val="002060"/>
                </a:solidFill>
              </a:rPr>
              <a:t>2</a:t>
            </a:r>
            <a:r>
              <a:rPr lang="zh-CN" altLang="en-US" sz="2400" b="1">
                <a:solidFill>
                  <a:srgbClr val="002060"/>
                </a:solidFill>
              </a:rPr>
              <a:t>、情态动词+have done</a:t>
            </a:r>
            <a:r>
              <a:rPr lang="zh-CN" altLang="en-US" sz="2400"/>
              <a:t>用于虚拟句的主句中，表示过去的虚拟。</a:t>
            </a:r>
            <a:endParaRPr lang="zh-CN" altLang="en-US" sz="2400"/>
          </a:p>
        </p:txBody>
      </p:sp>
      <p:sp>
        <p:nvSpPr>
          <p:cNvPr id="7" name="文本框 6"/>
          <p:cNvSpPr txBox="1"/>
          <p:nvPr/>
        </p:nvSpPr>
        <p:spPr>
          <a:xfrm>
            <a:off x="664845" y="4740910"/>
            <a:ext cx="10862945" cy="829945"/>
          </a:xfrm>
          <a:prstGeom prst="rect">
            <a:avLst/>
          </a:prstGeom>
          <a:noFill/>
          <a:ln>
            <a:solidFill>
              <a:srgbClr val="002060"/>
            </a:solidFill>
          </a:ln>
        </p:spPr>
        <p:txBody>
          <a:bodyPr wrap="square" rtlCol="0" anchor="t">
            <a:spAutoFit/>
          </a:bodyPr>
          <a:p>
            <a:r>
              <a:rPr lang="zh-CN" altLang="en-US" sz="2400" b="1"/>
              <a:t>if +主语+ had +过去分词，主语 + would/could/might/should+ have + 过去分词</a:t>
            </a:r>
            <a:endParaRPr lang="zh-CN" altLang="en-US" sz="2400" b="1"/>
          </a:p>
          <a:p>
            <a:r>
              <a:rPr lang="zh-CN" altLang="en-US" sz="2400" b="1"/>
              <a:t>→Had +主语 +过去分词，主语 + would/could/might/should + have + 过去分词</a:t>
            </a:r>
            <a:endParaRPr lang="zh-CN" altLang="en-US" sz="2400" b="1"/>
          </a:p>
        </p:txBody>
      </p:sp>
      <p:sp>
        <p:nvSpPr>
          <p:cNvPr id="8" name="文本框 7"/>
          <p:cNvSpPr txBox="1"/>
          <p:nvPr/>
        </p:nvSpPr>
        <p:spPr>
          <a:xfrm>
            <a:off x="664845" y="5673090"/>
            <a:ext cx="10991850" cy="829945"/>
          </a:xfrm>
          <a:prstGeom prst="rect">
            <a:avLst/>
          </a:prstGeom>
          <a:noFill/>
        </p:spPr>
        <p:txBody>
          <a:bodyPr wrap="square" rtlCol="0" anchor="t">
            <a:spAutoFit/>
          </a:bodyPr>
          <a:p>
            <a:pPr marL="342900" indent="-342900">
              <a:buFont typeface="Arial" panose="020B0604020202020204" pitchFamily="34" charset="0"/>
              <a:buChar char="•"/>
            </a:pPr>
            <a:r>
              <a:rPr lang="zh-CN" altLang="en-US" sz="2400"/>
              <a:t> For a long while, she was rooted in the spot, regretfully. “</a:t>
            </a:r>
            <a:r>
              <a:rPr lang="zh-CN" altLang="en-US" sz="2400">
                <a:solidFill>
                  <a:srgbClr val="002060"/>
                </a:solidFill>
              </a:rPr>
              <a:t>Hadn</a:t>
            </a:r>
            <a:r>
              <a:rPr lang="en-US" altLang="zh-CN" sz="2400">
                <a:solidFill>
                  <a:srgbClr val="002060"/>
                </a:solidFill>
              </a:rPr>
              <a:t>'</a:t>
            </a:r>
            <a:r>
              <a:rPr lang="zh-CN" altLang="en-US" sz="2400">
                <a:solidFill>
                  <a:srgbClr val="002060"/>
                </a:solidFill>
              </a:rPr>
              <a:t>t</a:t>
            </a:r>
            <a:r>
              <a:rPr lang="zh-CN" altLang="en-US" sz="2400"/>
              <a:t> I </a:t>
            </a:r>
            <a:r>
              <a:rPr lang="zh-CN" altLang="en-US" sz="2400" b="1">
                <a:solidFill>
                  <a:srgbClr val="002060"/>
                </a:solidFill>
              </a:rPr>
              <a:t>been</a:t>
            </a:r>
            <a:r>
              <a:rPr lang="zh-CN" altLang="en-US" sz="2400"/>
              <a:t> so careless, I </a:t>
            </a:r>
            <a:r>
              <a:rPr lang="zh-CN" altLang="en-US" sz="2400" b="1">
                <a:solidFill>
                  <a:srgbClr val="002060"/>
                </a:solidFill>
              </a:rPr>
              <a:t>would not have killed</a:t>
            </a:r>
            <a:r>
              <a:rPr lang="zh-CN" altLang="en-US" sz="2400"/>
              <a:t> them all.”(倒装+虚拟)</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ppt_y</p:attrName>
                                        </p:attrNameLst>
                                      </p:cBhvr>
                                      <p:tavLst>
                                        <p:tav tm="0">
                                          <p:val>
                                            <p:strVal val="#ppt_y+#ppt_h*1.125000"/>
                                          </p:val>
                                        </p:tav>
                                        <p:tav tm="100000">
                                          <p:val>
                                            <p:strVal val="#ppt_y"/>
                                          </p:val>
                                        </p:tav>
                                      </p:tavLst>
                                    </p:anim>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91515" y="843915"/>
            <a:ext cx="6772910" cy="460375"/>
          </a:xfrm>
          <a:prstGeom prst="rect">
            <a:avLst/>
          </a:prstGeom>
          <a:noFill/>
        </p:spPr>
        <p:txBody>
          <a:bodyPr wrap="square" rtlCol="0" anchor="t">
            <a:spAutoFit/>
          </a:bodyPr>
          <a:p>
            <a:r>
              <a:rPr lang="en-US" altLang="zh-CN" sz="2400" b="1">
                <a:solidFill>
                  <a:srgbClr val="002060"/>
                </a:solidFill>
              </a:rPr>
              <a:t>3</a:t>
            </a:r>
            <a:r>
              <a:rPr lang="zh-CN" altLang="en-US" sz="2400" b="1">
                <a:solidFill>
                  <a:srgbClr val="002060"/>
                </a:solidFill>
              </a:rPr>
              <a:t>、情态动词+have done</a:t>
            </a:r>
            <a:r>
              <a:rPr lang="zh-CN" altLang="en-US" sz="2400"/>
              <a:t> 表推测</a:t>
            </a:r>
            <a:endParaRPr lang="zh-CN" altLang="en-US" sz="2400"/>
          </a:p>
        </p:txBody>
      </p:sp>
      <p:pic>
        <p:nvPicPr>
          <p:cNvPr id="5" name="图片 4" descr="搜狗截图20201217204103"/>
          <p:cNvPicPr>
            <a:picLocks noChangeAspect="1"/>
          </p:cNvPicPr>
          <p:nvPr/>
        </p:nvPicPr>
        <p:blipFill>
          <a:blip r:embed="rId2"/>
          <a:stretch>
            <a:fillRect/>
          </a:stretch>
        </p:blipFill>
        <p:spPr>
          <a:xfrm>
            <a:off x="691515" y="1400175"/>
            <a:ext cx="11208385" cy="5072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86995" y="0"/>
            <a:ext cx="12278995" cy="6858635"/>
          </a:xfrm>
          <a:prstGeom prst="rect">
            <a:avLst/>
          </a:prstGeom>
        </p:spPr>
      </p:pic>
      <p:sp>
        <p:nvSpPr>
          <p:cNvPr id="26" name="矩形 25"/>
          <p:cNvSpPr/>
          <p:nvPr/>
        </p:nvSpPr>
        <p:spPr>
          <a:xfrm>
            <a:off x="699135" y="1486535"/>
            <a:ext cx="8273415" cy="829945"/>
          </a:xfrm>
          <a:prstGeom prst="rect">
            <a:avLst/>
          </a:prstGeom>
        </p:spPr>
        <p:txBody>
          <a:bodyPr wrap="square">
            <a:spAutoFit/>
          </a:bodyPr>
          <a:lstStyle/>
          <a:p>
            <a:r>
              <a:rPr lang="zh-CN" altLang="zh-CN"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高考</a:t>
            </a:r>
            <a:r>
              <a:rPr lang="en-US" altLang="zh-CN"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写作的常见句子错误类型</a:t>
            </a:r>
            <a:endParaRPr lang="en-US" altLang="zh-CN" sz="4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2595393" y="3006330"/>
            <a:ext cx="4480300" cy="584835"/>
          </a:xfrm>
          <a:prstGeom prst="rect">
            <a:avLst/>
          </a:prstGeom>
          <a:noFill/>
        </p:spPr>
        <p:txBody>
          <a:bodyPr wrap="square" rtlCol="0">
            <a:spAutoFit/>
          </a:bodyPr>
          <a:lstStyle/>
          <a:p>
            <a:pPr>
              <a:lnSpc>
                <a:spcPct val="150000"/>
              </a:lnSpc>
            </a:pPr>
            <a:r>
              <a:rPr lang="en-US" altLang="zh-CN" sz="213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zh-CN" altLang="en-US" sz="213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浙江省常山一中   吴俊峰</a:t>
            </a:r>
            <a:endParaRPr lang="zh-CN" altLang="en-US" sz="213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nvSpPr>
        <p:spPr>
          <a:xfrm>
            <a:off x="368448" y="341870"/>
            <a:ext cx="4480300" cy="584835"/>
          </a:xfrm>
          <a:prstGeom prst="rect">
            <a:avLst/>
          </a:prstGeom>
          <a:noFill/>
        </p:spPr>
        <p:txBody>
          <a:bodyPr wrap="square" rtlCol="0">
            <a:spAutoFit/>
          </a:bodyPr>
          <a:p>
            <a:pPr>
              <a:lnSpc>
                <a:spcPct val="150000"/>
              </a:lnSpc>
            </a:pPr>
            <a:r>
              <a:rPr lang="zh-CN" altLang="en-US" sz="2135" b="1" i="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备战</a:t>
            </a:r>
            <a:r>
              <a:rPr lang="en-US" altLang="zh-CN" sz="2135" b="1" i="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2021</a:t>
            </a:r>
            <a:r>
              <a:rPr lang="zh-CN" altLang="en-US" sz="2135" b="1" i="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年首考</a:t>
            </a:r>
            <a:r>
              <a:rPr lang="en-US" altLang="zh-CN" sz="2135" b="1" i="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en-US" altLang="zh-CN" sz="2135" b="1" i="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pull dir="r"/>
      </p:transition>
    </mc:Choice>
    <mc:Fallback>
      <p:transition spd="slow">
        <p:pull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3" presetClass="entr" presetSubtype="32"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ppt_w"/>
                                          </p:val>
                                        </p:tav>
                                        <p:tav tm="100000">
                                          <p:val>
                                            <p:strVal val="#ppt_w"/>
                                          </p:val>
                                        </p:tav>
                                      </p:tavLst>
                                    </p:anim>
                                    <p:anim calcmode="lin" valueType="num">
                                      <p:cBhvr>
                                        <p:cTn id="13" dur="500" fill="hold"/>
                                        <p:tgtEl>
                                          <p:spTgt spid="26"/>
                                        </p:tgtEl>
                                        <p:attrNameLst>
                                          <p:attrName>ppt_h</p:attrName>
                                        </p:attrNameLst>
                                      </p:cBhvr>
                                      <p:tavLst>
                                        <p:tav tm="0">
                                          <p:val>
                                            <p:strVal val="4*#ppt_h"/>
                                          </p:val>
                                        </p:tav>
                                        <p:tav tm="100000">
                                          <p:val>
                                            <p:strVal val="#ppt_h"/>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22300" y="942975"/>
            <a:ext cx="10916285" cy="2899410"/>
          </a:xfrm>
          <a:prstGeom prst="rect">
            <a:avLst/>
          </a:prstGeom>
          <a:noFill/>
        </p:spPr>
        <p:txBody>
          <a:bodyPr wrap="square" rtlCol="0" anchor="t">
            <a:spAutoFit/>
          </a:bodyPr>
          <a:p>
            <a:pPr fontAlgn="auto">
              <a:lnSpc>
                <a:spcPts val="4380"/>
              </a:lnSpc>
            </a:pPr>
            <a:r>
              <a:rPr lang="zh-CN" altLang="en-US" sz="2400"/>
              <a:t>Exx请根据提示完成下列句子：</a:t>
            </a:r>
            <a:endParaRPr lang="zh-CN" altLang="en-US" sz="2400"/>
          </a:p>
          <a:p>
            <a:pPr fontAlgn="auto">
              <a:lnSpc>
                <a:spcPts val="4380"/>
              </a:lnSpc>
            </a:pPr>
            <a:r>
              <a:rPr lang="zh-CN" altLang="en-US" sz="2400"/>
              <a:t>⑪ He looks sleepy, he must </a:t>
            </a:r>
            <a:r>
              <a:rPr lang="zh-CN" altLang="en-US" sz="2400" u="sng"/>
              <a:t>                        </a:t>
            </a:r>
            <a:r>
              <a:rPr lang="zh-CN" altLang="en-US" sz="2400"/>
              <a:t>(熬夜了)last night, writing the essay.(stay)</a:t>
            </a:r>
            <a:endParaRPr lang="zh-CN" altLang="en-US" sz="2400"/>
          </a:p>
          <a:p>
            <a:pPr fontAlgn="auto">
              <a:lnSpc>
                <a:spcPts val="4380"/>
              </a:lnSpc>
            </a:pPr>
            <a:r>
              <a:rPr lang="zh-CN" altLang="en-US" sz="2400"/>
              <a:t>⑫ He </a:t>
            </a:r>
            <a:r>
              <a:rPr lang="zh-CN" altLang="en-US" sz="2400" u="sng"/>
              <a:t>                                   </a:t>
            </a:r>
            <a:r>
              <a:rPr lang="zh-CN" altLang="en-US" sz="2400"/>
              <a:t>（本来存更多的钱），but his wife was often ill.(set)</a:t>
            </a:r>
            <a:endParaRPr lang="zh-CN" altLang="en-US" sz="2400"/>
          </a:p>
          <a:p>
            <a:pPr fontAlgn="auto">
              <a:lnSpc>
                <a:spcPts val="4380"/>
              </a:lnSpc>
            </a:pPr>
            <a:r>
              <a:rPr lang="zh-CN" altLang="en-US" sz="2400"/>
              <a:t>⑬ Tom  </a:t>
            </a:r>
            <a:r>
              <a:rPr lang="zh-CN" altLang="en-US" sz="2400" u="sng"/>
              <a:t>                                 </a:t>
            </a:r>
            <a:r>
              <a:rPr lang="zh-CN" altLang="en-US" sz="2400"/>
              <a:t>（肯定不在打篮球）now, for I saw him cleaning to classroom just a moment ago.(play)</a:t>
            </a:r>
            <a:endParaRPr lang="zh-CN" altLang="en-US" sz="2400"/>
          </a:p>
        </p:txBody>
      </p:sp>
      <p:sp>
        <p:nvSpPr>
          <p:cNvPr id="5" name="文本框 4"/>
          <p:cNvSpPr txBox="1"/>
          <p:nvPr/>
        </p:nvSpPr>
        <p:spPr>
          <a:xfrm>
            <a:off x="622300" y="4099560"/>
            <a:ext cx="10511790" cy="1198880"/>
          </a:xfrm>
          <a:prstGeom prst="rect">
            <a:avLst/>
          </a:prstGeom>
          <a:noFill/>
          <a:ln>
            <a:solidFill>
              <a:srgbClr val="002060"/>
            </a:solidFill>
          </a:ln>
        </p:spPr>
        <p:txBody>
          <a:bodyPr wrap="square" rtlCol="0" anchor="t">
            <a:spAutoFit/>
          </a:bodyPr>
          <a:p>
            <a:r>
              <a:rPr lang="zh-CN" altLang="en-US" sz="2400">
                <a:solidFill>
                  <a:srgbClr val="002060"/>
                </a:solidFill>
              </a:rPr>
              <a:t>⑪ have stayed up  </a:t>
            </a:r>
            <a:endParaRPr lang="zh-CN" altLang="en-US" sz="2400">
              <a:solidFill>
                <a:srgbClr val="002060"/>
              </a:solidFill>
            </a:endParaRPr>
          </a:p>
          <a:p>
            <a:r>
              <a:rPr lang="zh-CN" altLang="en-US" sz="2400">
                <a:solidFill>
                  <a:srgbClr val="002060"/>
                </a:solidFill>
              </a:rPr>
              <a:t>⑫ could have set aside more money </a:t>
            </a:r>
            <a:endParaRPr lang="zh-CN" altLang="en-US" sz="2400">
              <a:solidFill>
                <a:srgbClr val="002060"/>
              </a:solidFill>
            </a:endParaRPr>
          </a:p>
          <a:p>
            <a:r>
              <a:rPr lang="zh-CN" altLang="en-US" sz="2400">
                <a:solidFill>
                  <a:srgbClr val="002060"/>
                </a:solidFill>
              </a:rPr>
              <a:t>⑬ can’t be playing basketball</a:t>
            </a:r>
            <a:endParaRPr lang="zh-CN" altLang="en-US"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89585" y="861695"/>
            <a:ext cx="11325225" cy="1198880"/>
          </a:xfrm>
          <a:prstGeom prst="rect">
            <a:avLst/>
          </a:prstGeom>
          <a:noFill/>
        </p:spPr>
        <p:txBody>
          <a:bodyPr wrap="square" rtlCol="0" anchor="t">
            <a:spAutoFit/>
          </a:bodyPr>
          <a:p>
            <a:r>
              <a:rPr lang="zh-CN" altLang="en-US" sz="2400" b="1">
                <a:solidFill>
                  <a:srgbClr val="C00000"/>
                </a:solidFill>
              </a:rPr>
              <a:t>5. 时态错误</a:t>
            </a:r>
            <a:r>
              <a:rPr lang="zh-CN" altLang="en-US" sz="2400"/>
              <a:t>      </a:t>
            </a:r>
            <a:endParaRPr lang="zh-CN" altLang="en-US" sz="2400"/>
          </a:p>
          <a:p>
            <a:r>
              <a:rPr lang="zh-CN" altLang="en-US" sz="2400"/>
              <a:t>     判断时态的方法：从时间状语、语境、固定句式、主从句时态一致等因素去综合考虑。                    </a:t>
            </a:r>
            <a:r>
              <a:rPr lang="zh-CN" altLang="en-US" sz="2400" b="1"/>
              <a:t>常见八种时态语态及常见时间状语一览表：</a:t>
            </a:r>
            <a:endParaRPr lang="zh-CN" altLang="en-US" sz="2400" b="1"/>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graphicFrame>
        <p:nvGraphicFramePr>
          <p:cNvPr id="9" name="表格 8"/>
          <p:cNvGraphicFramePr/>
          <p:nvPr>
            <p:custDataLst>
              <p:tags r:id="rId2"/>
            </p:custDataLst>
          </p:nvPr>
        </p:nvGraphicFramePr>
        <p:xfrm>
          <a:off x="671195" y="2226945"/>
          <a:ext cx="11156950" cy="4267835"/>
        </p:xfrm>
        <a:graphic>
          <a:graphicData uri="http://schemas.openxmlformats.org/drawingml/2006/table">
            <a:tbl>
              <a:tblPr firstRow="1" bandRow="1">
                <a:tableStyleId>{5C22544A-7EE6-4342-B048-85BDC9FD1C3A}</a:tableStyleId>
              </a:tblPr>
              <a:tblGrid>
                <a:gridCol w="1637030"/>
                <a:gridCol w="2078990"/>
                <a:gridCol w="2397760"/>
                <a:gridCol w="5043170"/>
              </a:tblGrid>
              <a:tr h="484505">
                <a:tc>
                  <a:txBody>
                    <a:bodyPr/>
                    <a:p>
                      <a:pPr algn="ctr">
                        <a:buNone/>
                      </a:pPr>
                      <a:r>
                        <a:rPr lang="zh-CN" altLang="en-US" sz="1800" b="1"/>
                        <a:t>名称</a:t>
                      </a:r>
                      <a:endParaRPr lang="zh-CN" altLang="en-US" sz="1800" b="1"/>
                    </a:p>
                  </a:txBody>
                  <a:tcPr>
                    <a:solidFill>
                      <a:schemeClr val="tx2">
                        <a:lumMod val="75000"/>
                      </a:schemeClr>
                    </a:solidFill>
                  </a:tcPr>
                </a:tc>
                <a:tc>
                  <a:txBody>
                    <a:bodyPr/>
                    <a:p>
                      <a:pPr algn="ctr">
                        <a:buNone/>
                      </a:pPr>
                      <a:r>
                        <a:rPr lang="zh-CN" altLang="en-US" sz="1800" b="1"/>
                        <a:t>时态</a:t>
                      </a:r>
                      <a:endParaRPr lang="zh-CN" altLang="en-US" sz="1800" b="1"/>
                    </a:p>
                  </a:txBody>
                  <a:tcPr>
                    <a:solidFill>
                      <a:schemeClr val="tx2">
                        <a:lumMod val="75000"/>
                      </a:schemeClr>
                    </a:solidFill>
                  </a:tcPr>
                </a:tc>
                <a:tc>
                  <a:txBody>
                    <a:bodyPr/>
                    <a:p>
                      <a:pPr algn="ctr">
                        <a:buNone/>
                      </a:pPr>
                      <a:r>
                        <a:rPr lang="zh-CN" altLang="en-US" sz="1800" b="1"/>
                        <a:t>被动语态</a:t>
                      </a:r>
                      <a:endParaRPr lang="zh-CN" altLang="en-US" sz="1800" b="1"/>
                    </a:p>
                  </a:txBody>
                  <a:tcPr>
                    <a:solidFill>
                      <a:schemeClr val="tx2">
                        <a:lumMod val="75000"/>
                      </a:schemeClr>
                    </a:solidFill>
                  </a:tcPr>
                </a:tc>
                <a:tc>
                  <a:txBody>
                    <a:bodyPr/>
                    <a:p>
                      <a:pPr algn="ctr">
                        <a:buNone/>
                      </a:pPr>
                      <a:r>
                        <a:rPr lang="zh-CN" altLang="en-US" sz="1800" b="1"/>
                        <a:t>常见时间状语</a:t>
                      </a:r>
                      <a:endParaRPr lang="zh-CN" altLang="en-US" sz="1800" b="1"/>
                    </a:p>
                  </a:txBody>
                  <a:tcPr>
                    <a:solidFill>
                      <a:schemeClr val="tx2">
                        <a:lumMod val="75000"/>
                      </a:schemeClr>
                    </a:solidFill>
                  </a:tcPr>
                </a:tc>
              </a:tr>
              <a:tr h="367030">
                <a:tc>
                  <a:txBody>
                    <a:bodyPr/>
                    <a:p>
                      <a:pPr algn="ctr">
                        <a:buNone/>
                      </a:pPr>
                      <a:r>
                        <a:rPr lang="zh-CN" altLang="en-US" sz="1800" b="1"/>
                        <a:t>一般现在时</a:t>
                      </a:r>
                      <a:endParaRPr lang="zh-CN" altLang="en-US" sz="1800" b="1"/>
                    </a:p>
                  </a:txBody>
                  <a:tcPr/>
                </a:tc>
                <a:tc>
                  <a:txBody>
                    <a:bodyPr/>
                    <a:p>
                      <a:pPr>
                        <a:buNone/>
                      </a:pPr>
                      <a:r>
                        <a:rPr lang="zh-CN" altLang="en-US" sz="1800" b="1"/>
                        <a:t>is/am/are, do/does</a:t>
                      </a:r>
                      <a:endParaRPr lang="zh-CN" altLang="en-US" sz="1800" b="1"/>
                    </a:p>
                  </a:txBody>
                  <a:tcPr/>
                </a:tc>
                <a:tc>
                  <a:txBody>
                    <a:bodyPr/>
                    <a:p>
                      <a:pPr>
                        <a:buNone/>
                      </a:pPr>
                      <a:r>
                        <a:rPr lang="zh-CN" altLang="en-US" sz="1800" b="1">
                          <a:solidFill>
                            <a:srgbClr val="C00000"/>
                          </a:solidFill>
                        </a:rPr>
                        <a:t>is/ am/are done</a:t>
                      </a:r>
                      <a:endParaRPr lang="zh-CN" altLang="en-US" sz="1800" b="1">
                        <a:solidFill>
                          <a:srgbClr val="C00000"/>
                        </a:solidFill>
                      </a:endParaRPr>
                    </a:p>
                  </a:txBody>
                  <a:tcPr/>
                </a:tc>
                <a:tc>
                  <a:txBody>
                    <a:bodyPr/>
                    <a:p>
                      <a:pPr>
                        <a:buNone/>
                      </a:pPr>
                      <a:r>
                        <a:rPr lang="zh-CN" altLang="en-US" sz="1800" b="1">
                          <a:solidFill>
                            <a:srgbClr val="0070C0"/>
                          </a:solidFill>
                          <a:sym typeface="+mn-ea"/>
                        </a:rPr>
                        <a:t>often, usually, always, sometimes, now and then</a:t>
                      </a:r>
                      <a:endParaRPr lang="zh-CN" altLang="en-US" sz="1800" b="1">
                        <a:solidFill>
                          <a:srgbClr val="0070C0"/>
                        </a:solidFill>
                        <a:sym typeface="+mn-ea"/>
                      </a:endParaRPr>
                    </a:p>
                  </a:txBody>
                  <a:tcPr/>
                </a:tc>
              </a:tr>
              <a:tr h="388620">
                <a:tc>
                  <a:txBody>
                    <a:bodyPr/>
                    <a:p>
                      <a:pPr algn="ctr">
                        <a:buNone/>
                      </a:pPr>
                      <a:r>
                        <a:rPr lang="zh-CN" altLang="en-US" sz="1800" b="1"/>
                        <a:t>一般过去时</a:t>
                      </a:r>
                      <a:endParaRPr lang="zh-CN" altLang="en-US" sz="1800" b="1"/>
                    </a:p>
                  </a:txBody>
                  <a:tcPr/>
                </a:tc>
                <a:tc>
                  <a:txBody>
                    <a:bodyPr/>
                    <a:p>
                      <a:pPr>
                        <a:buNone/>
                      </a:pPr>
                      <a:r>
                        <a:rPr lang="zh-CN" altLang="en-US" sz="1800" b="1"/>
                        <a:t>was/ were, did</a:t>
                      </a:r>
                      <a:endParaRPr lang="zh-CN" altLang="en-US" sz="1800" b="1"/>
                    </a:p>
                  </a:txBody>
                  <a:tcPr/>
                </a:tc>
                <a:tc>
                  <a:txBody>
                    <a:bodyPr/>
                    <a:p>
                      <a:pPr>
                        <a:buNone/>
                      </a:pPr>
                      <a:r>
                        <a:rPr lang="zh-CN" altLang="en-US" sz="1800" b="1">
                          <a:solidFill>
                            <a:srgbClr val="C00000"/>
                          </a:solidFill>
                        </a:rPr>
                        <a:t>was/ were done</a:t>
                      </a:r>
                      <a:endParaRPr lang="zh-CN" altLang="en-US" sz="1800" b="1">
                        <a:solidFill>
                          <a:srgbClr val="C00000"/>
                        </a:solidFill>
                      </a:endParaRPr>
                    </a:p>
                  </a:txBody>
                  <a:tcPr/>
                </a:tc>
                <a:tc>
                  <a:txBody>
                    <a:bodyPr/>
                    <a:p>
                      <a:pPr>
                        <a:buNone/>
                      </a:pPr>
                      <a:r>
                        <a:rPr lang="zh-CN" altLang="en-US" sz="1800" b="1">
                          <a:solidFill>
                            <a:srgbClr val="0070C0"/>
                          </a:solidFill>
                          <a:sym typeface="+mn-ea"/>
                        </a:rPr>
                        <a:t>yesterday, last night, at that time, the other day, …ago</a:t>
                      </a:r>
                      <a:endParaRPr lang="zh-CN" altLang="en-US" sz="1800" b="1">
                        <a:solidFill>
                          <a:srgbClr val="0070C0"/>
                        </a:solidFill>
                        <a:sym typeface="+mn-ea"/>
                      </a:endParaRPr>
                    </a:p>
                  </a:txBody>
                  <a:tcPr/>
                </a:tc>
              </a:tr>
              <a:tr h="375920">
                <a:tc>
                  <a:txBody>
                    <a:bodyPr/>
                    <a:p>
                      <a:pPr algn="ctr">
                        <a:buNone/>
                      </a:pPr>
                      <a:r>
                        <a:rPr lang="zh-CN" altLang="en-US" sz="1800" b="1"/>
                        <a:t>一般将来时</a:t>
                      </a:r>
                      <a:endParaRPr lang="zh-CN" altLang="en-US" sz="1800" b="1"/>
                    </a:p>
                  </a:txBody>
                  <a:tcPr/>
                </a:tc>
                <a:tc>
                  <a:txBody>
                    <a:bodyPr/>
                    <a:p>
                      <a:pPr>
                        <a:buNone/>
                      </a:pPr>
                      <a:r>
                        <a:rPr lang="zh-CN" altLang="en-US" sz="1800" b="1"/>
                        <a:t>will/ shall do</a:t>
                      </a:r>
                      <a:endParaRPr lang="zh-CN" altLang="en-US" sz="1800" b="1"/>
                    </a:p>
                  </a:txBody>
                  <a:tcPr/>
                </a:tc>
                <a:tc>
                  <a:txBody>
                    <a:bodyPr/>
                    <a:p>
                      <a:pPr>
                        <a:buNone/>
                      </a:pPr>
                      <a:r>
                        <a:rPr lang="zh-CN" altLang="en-US" sz="1800" b="1"/>
                        <a:t>will/ shall </a:t>
                      </a:r>
                      <a:r>
                        <a:rPr lang="zh-CN" altLang="en-US" sz="1800" b="1">
                          <a:solidFill>
                            <a:srgbClr val="C00000"/>
                          </a:solidFill>
                        </a:rPr>
                        <a:t>be done</a:t>
                      </a:r>
                      <a:endParaRPr lang="zh-CN" altLang="en-US" sz="1800" b="1">
                        <a:solidFill>
                          <a:srgbClr val="C00000"/>
                        </a:solidFill>
                      </a:endParaRPr>
                    </a:p>
                  </a:txBody>
                  <a:tcPr/>
                </a:tc>
                <a:tc>
                  <a:txBody>
                    <a:bodyPr/>
                    <a:p>
                      <a:pPr>
                        <a:buNone/>
                      </a:pPr>
                      <a:r>
                        <a:rPr lang="zh-CN" altLang="en-US" sz="1800" b="1">
                          <a:solidFill>
                            <a:srgbClr val="0070C0"/>
                          </a:solidFill>
                          <a:sym typeface="+mn-ea"/>
                        </a:rPr>
                        <a:t>tomorrow…, next time/year, in the future</a:t>
                      </a:r>
                      <a:endParaRPr lang="zh-CN" altLang="en-US" sz="1800" b="1">
                        <a:solidFill>
                          <a:srgbClr val="0070C0"/>
                        </a:solidFill>
                        <a:sym typeface="+mn-ea"/>
                      </a:endParaRPr>
                    </a:p>
                  </a:txBody>
                  <a:tcPr/>
                </a:tc>
              </a:tr>
              <a:tr h="367030">
                <a:tc>
                  <a:txBody>
                    <a:bodyPr/>
                    <a:p>
                      <a:pPr algn="ctr">
                        <a:buNone/>
                      </a:pPr>
                      <a:r>
                        <a:rPr lang="zh-CN" altLang="en-US" sz="1800" b="1"/>
                        <a:t>现在进行时</a:t>
                      </a:r>
                      <a:endParaRPr lang="zh-CN" altLang="en-US" sz="1800" b="1"/>
                    </a:p>
                  </a:txBody>
                  <a:tcPr/>
                </a:tc>
                <a:tc>
                  <a:txBody>
                    <a:bodyPr/>
                    <a:p>
                      <a:pPr>
                        <a:buNone/>
                      </a:pPr>
                      <a:r>
                        <a:rPr lang="zh-CN" altLang="en-US" sz="1800" b="1"/>
                        <a:t>is/ am/are doing</a:t>
                      </a:r>
                      <a:endParaRPr lang="zh-CN" altLang="en-US" sz="1800" b="1"/>
                    </a:p>
                  </a:txBody>
                  <a:tcPr/>
                </a:tc>
                <a:tc>
                  <a:txBody>
                    <a:bodyPr/>
                    <a:p>
                      <a:pPr>
                        <a:buNone/>
                      </a:pPr>
                      <a:r>
                        <a:rPr lang="zh-CN" altLang="en-US" sz="1800" b="1"/>
                        <a:t>is/ am/are </a:t>
                      </a:r>
                      <a:r>
                        <a:rPr lang="zh-CN" altLang="en-US" sz="1800" b="1">
                          <a:solidFill>
                            <a:srgbClr val="C00000"/>
                          </a:solidFill>
                        </a:rPr>
                        <a:t>being done</a:t>
                      </a:r>
                      <a:endParaRPr lang="zh-CN" altLang="en-US" sz="1800" b="1">
                        <a:solidFill>
                          <a:srgbClr val="C00000"/>
                        </a:solidFill>
                      </a:endParaRPr>
                    </a:p>
                  </a:txBody>
                  <a:tcPr/>
                </a:tc>
                <a:tc>
                  <a:txBody>
                    <a:bodyPr/>
                    <a:p>
                      <a:pPr>
                        <a:buNone/>
                      </a:pPr>
                      <a:r>
                        <a:rPr lang="zh-CN" altLang="en-US" sz="1800" b="1">
                          <a:solidFill>
                            <a:srgbClr val="0070C0"/>
                          </a:solidFill>
                          <a:sym typeface="+mn-ea"/>
                        </a:rPr>
                        <a:t>now, right now, at this moment, at present</a:t>
                      </a:r>
                      <a:endParaRPr lang="zh-CN" altLang="en-US" sz="1800" b="1">
                        <a:solidFill>
                          <a:srgbClr val="0070C0"/>
                        </a:solidFill>
                        <a:sym typeface="+mn-ea"/>
                      </a:endParaRPr>
                    </a:p>
                  </a:txBody>
                  <a:tcPr/>
                </a:tc>
              </a:tr>
              <a:tr h="459105">
                <a:tc>
                  <a:txBody>
                    <a:bodyPr/>
                    <a:p>
                      <a:pPr algn="ctr">
                        <a:buNone/>
                      </a:pPr>
                      <a:r>
                        <a:rPr lang="zh-CN" altLang="en-US" sz="1800" b="1"/>
                        <a:t>过去进行时</a:t>
                      </a:r>
                      <a:endParaRPr lang="zh-CN" altLang="en-US" sz="1800" b="1"/>
                    </a:p>
                  </a:txBody>
                  <a:tcPr/>
                </a:tc>
                <a:tc>
                  <a:txBody>
                    <a:bodyPr/>
                    <a:p>
                      <a:pPr>
                        <a:buNone/>
                      </a:pPr>
                      <a:r>
                        <a:rPr lang="zh-CN" altLang="en-US" sz="1800" b="1"/>
                        <a:t>was/ were  doing</a:t>
                      </a:r>
                      <a:endParaRPr lang="zh-CN" altLang="en-US" sz="1800" b="1"/>
                    </a:p>
                  </a:txBody>
                  <a:tcPr/>
                </a:tc>
                <a:tc>
                  <a:txBody>
                    <a:bodyPr/>
                    <a:p>
                      <a:pPr>
                        <a:buNone/>
                      </a:pPr>
                      <a:r>
                        <a:rPr lang="zh-CN" altLang="en-US" sz="1800" b="1"/>
                        <a:t>was/ were </a:t>
                      </a:r>
                      <a:r>
                        <a:rPr lang="zh-CN" altLang="en-US" sz="1800" b="1">
                          <a:solidFill>
                            <a:srgbClr val="C00000"/>
                          </a:solidFill>
                        </a:rPr>
                        <a:t>being done</a:t>
                      </a:r>
                      <a:endParaRPr lang="zh-CN" altLang="en-US" sz="1800" b="1">
                        <a:solidFill>
                          <a:srgbClr val="C00000"/>
                        </a:solidFill>
                      </a:endParaRPr>
                    </a:p>
                  </a:txBody>
                  <a:tcPr/>
                </a:tc>
                <a:tc>
                  <a:txBody>
                    <a:bodyPr/>
                    <a:p>
                      <a:pPr>
                        <a:buNone/>
                      </a:pPr>
                      <a:r>
                        <a:rPr lang="zh-CN" altLang="en-US" sz="1800" b="1">
                          <a:solidFill>
                            <a:srgbClr val="0070C0"/>
                          </a:solidFill>
                          <a:sym typeface="+mn-ea"/>
                        </a:rPr>
                        <a:t>at five yesterday, this time yesterday</a:t>
                      </a:r>
                      <a:endParaRPr lang="zh-CN" altLang="en-US" sz="1800" b="1">
                        <a:solidFill>
                          <a:srgbClr val="0070C0"/>
                        </a:solidFill>
                        <a:sym typeface="+mn-ea"/>
                      </a:endParaRPr>
                    </a:p>
                  </a:txBody>
                  <a:tcPr/>
                </a:tc>
              </a:tr>
              <a:tr h="403225">
                <a:tc>
                  <a:txBody>
                    <a:bodyPr/>
                    <a:p>
                      <a:pPr algn="ctr">
                        <a:buNone/>
                      </a:pPr>
                      <a:r>
                        <a:rPr lang="zh-CN" altLang="en-US" sz="1800" b="1"/>
                        <a:t>现在完成时 </a:t>
                      </a:r>
                      <a:endParaRPr lang="zh-CN" altLang="en-US" sz="1800" b="1"/>
                    </a:p>
                  </a:txBody>
                  <a:tcPr/>
                </a:tc>
                <a:tc>
                  <a:txBody>
                    <a:bodyPr/>
                    <a:p>
                      <a:pPr>
                        <a:buNone/>
                      </a:pPr>
                      <a:r>
                        <a:rPr lang="zh-CN" altLang="en-US" sz="1800" b="1"/>
                        <a:t>have/ has  done</a:t>
                      </a:r>
                      <a:endParaRPr lang="zh-CN" altLang="en-US" sz="1800" b="1"/>
                    </a:p>
                  </a:txBody>
                  <a:tcPr/>
                </a:tc>
                <a:tc>
                  <a:txBody>
                    <a:bodyPr/>
                    <a:p>
                      <a:pPr>
                        <a:buNone/>
                      </a:pPr>
                      <a:r>
                        <a:rPr lang="zh-CN" altLang="en-US" sz="1800" b="1"/>
                        <a:t>have/ has </a:t>
                      </a:r>
                      <a:r>
                        <a:rPr lang="zh-CN" altLang="en-US" sz="1800" b="1">
                          <a:solidFill>
                            <a:srgbClr val="C00000"/>
                          </a:solidFill>
                        </a:rPr>
                        <a:t>been done</a:t>
                      </a:r>
                      <a:endParaRPr lang="zh-CN" altLang="en-US" sz="1800" b="1">
                        <a:solidFill>
                          <a:srgbClr val="C00000"/>
                        </a:solidFill>
                      </a:endParaRPr>
                    </a:p>
                  </a:txBody>
                  <a:tcPr/>
                </a:tc>
                <a:tc>
                  <a:txBody>
                    <a:bodyPr/>
                    <a:p>
                      <a:pPr>
                        <a:buNone/>
                      </a:pPr>
                      <a:r>
                        <a:rPr lang="zh-CN" altLang="en-US" sz="1800" b="1">
                          <a:solidFill>
                            <a:srgbClr val="0070C0"/>
                          </a:solidFill>
                          <a:sym typeface="+mn-ea"/>
                        </a:rPr>
                        <a:t>so far, up to now, since, for the past (last) few years</a:t>
                      </a:r>
                      <a:endParaRPr lang="zh-CN" altLang="en-US" sz="1800" b="1">
                        <a:solidFill>
                          <a:srgbClr val="0070C0"/>
                        </a:solidFill>
                        <a:sym typeface="+mn-ea"/>
                      </a:endParaRPr>
                    </a:p>
                  </a:txBody>
                  <a:tcPr/>
                </a:tc>
              </a:tr>
              <a:tr h="367665">
                <a:tc>
                  <a:txBody>
                    <a:bodyPr/>
                    <a:p>
                      <a:pPr algn="ctr">
                        <a:buNone/>
                      </a:pPr>
                      <a:r>
                        <a:rPr lang="zh-CN" altLang="en-US" sz="1800" b="1"/>
                        <a:t>过去完成时</a:t>
                      </a:r>
                      <a:endParaRPr lang="zh-CN" altLang="en-US" sz="1800" b="1"/>
                    </a:p>
                  </a:txBody>
                  <a:tcPr/>
                </a:tc>
                <a:tc>
                  <a:txBody>
                    <a:bodyPr/>
                    <a:p>
                      <a:pPr>
                        <a:buNone/>
                      </a:pPr>
                      <a:r>
                        <a:rPr lang="zh-CN" altLang="en-US" sz="1800" b="1"/>
                        <a:t>had  done</a:t>
                      </a:r>
                      <a:endParaRPr lang="zh-CN" altLang="en-US" sz="1800" b="1"/>
                    </a:p>
                  </a:txBody>
                  <a:tcPr/>
                </a:tc>
                <a:tc>
                  <a:txBody>
                    <a:bodyPr/>
                    <a:p>
                      <a:pPr>
                        <a:buNone/>
                      </a:pPr>
                      <a:r>
                        <a:rPr lang="zh-CN" altLang="en-US" sz="1800" b="1"/>
                        <a:t>had </a:t>
                      </a:r>
                      <a:r>
                        <a:rPr lang="zh-CN" altLang="en-US" sz="1800" b="1">
                          <a:solidFill>
                            <a:srgbClr val="C00000"/>
                          </a:solidFill>
                        </a:rPr>
                        <a:t>been done</a:t>
                      </a:r>
                      <a:endParaRPr lang="zh-CN" altLang="en-US" sz="1800" b="1">
                        <a:solidFill>
                          <a:srgbClr val="C00000"/>
                        </a:solidFill>
                      </a:endParaRPr>
                    </a:p>
                  </a:txBody>
                  <a:tcPr/>
                </a:tc>
                <a:tc>
                  <a:txBody>
                    <a:bodyPr/>
                    <a:p>
                      <a:pPr>
                        <a:buNone/>
                      </a:pPr>
                      <a:r>
                        <a:rPr lang="zh-CN" altLang="en-US" sz="1800" b="1">
                          <a:solidFill>
                            <a:srgbClr val="0070C0"/>
                          </a:solidFill>
                          <a:sym typeface="+mn-ea"/>
                        </a:rPr>
                        <a:t>by the end of last week, before2015, before I arrived</a:t>
                      </a:r>
                      <a:endParaRPr lang="zh-CN" altLang="en-US" sz="1800" b="1">
                        <a:solidFill>
                          <a:srgbClr val="0070C0"/>
                        </a:solidFill>
                        <a:sym typeface="+mn-ea"/>
                      </a:endParaRPr>
                    </a:p>
                  </a:txBody>
                  <a:tcPr/>
                </a:tc>
              </a:tr>
              <a:tr h="375285">
                <a:tc>
                  <a:txBody>
                    <a:bodyPr/>
                    <a:p>
                      <a:pPr algn="ctr">
                        <a:buNone/>
                      </a:pPr>
                      <a:r>
                        <a:rPr lang="zh-CN" altLang="en-US" sz="1800" b="1"/>
                        <a:t>过去将来时</a:t>
                      </a:r>
                      <a:endParaRPr lang="zh-CN" altLang="en-US" sz="1800" b="1"/>
                    </a:p>
                  </a:txBody>
                  <a:tcPr/>
                </a:tc>
                <a:tc>
                  <a:txBody>
                    <a:bodyPr/>
                    <a:p>
                      <a:pPr>
                        <a:buNone/>
                      </a:pPr>
                      <a:r>
                        <a:rPr lang="zh-CN" altLang="en-US" sz="1800" b="1"/>
                        <a:t>would do</a:t>
                      </a:r>
                      <a:endParaRPr lang="zh-CN" altLang="en-US" sz="1800" b="1"/>
                    </a:p>
                  </a:txBody>
                  <a:tcPr/>
                </a:tc>
                <a:tc>
                  <a:txBody>
                    <a:bodyPr/>
                    <a:p>
                      <a:pPr>
                        <a:buNone/>
                      </a:pPr>
                      <a:r>
                        <a:rPr lang="zh-CN" altLang="en-US" sz="1800" b="1"/>
                        <a:t>would </a:t>
                      </a:r>
                      <a:r>
                        <a:rPr lang="zh-CN" altLang="en-US" sz="1800" b="1">
                          <a:solidFill>
                            <a:srgbClr val="C00000"/>
                          </a:solidFill>
                        </a:rPr>
                        <a:t>be done</a:t>
                      </a:r>
                      <a:endParaRPr lang="zh-CN" altLang="en-US" sz="1800" b="1">
                        <a:solidFill>
                          <a:srgbClr val="C00000"/>
                        </a:solidFill>
                      </a:endParaRPr>
                    </a:p>
                  </a:txBody>
                  <a:tcPr/>
                </a:tc>
                <a:tc>
                  <a:txBody>
                    <a:bodyPr/>
                    <a:p>
                      <a:pPr>
                        <a:buNone/>
                      </a:pPr>
                      <a:endParaRPr lang="zh-CN" altLang="en-US" sz="1800" b="1">
                        <a:solidFill>
                          <a:srgbClr val="0070C0"/>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9585" y="279400"/>
            <a:ext cx="399605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二、与动词有关的错误</a:t>
            </a:r>
            <a:endParaRPr lang="zh-CN" altLang="en-US" sz="2400" b="1">
              <a:latin typeface="微软雅黑" panose="020B0503020204020204" pitchFamily="34" charset="-122"/>
              <a:ea typeface="微软雅黑" panose="020B0503020204020204" pitchFamily="34" charset="-122"/>
            </a:endParaRPr>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489585" y="739775"/>
            <a:ext cx="11414760" cy="5631180"/>
          </a:xfrm>
          <a:prstGeom prst="rect">
            <a:avLst/>
          </a:prstGeom>
          <a:noFill/>
        </p:spPr>
        <p:txBody>
          <a:bodyPr wrap="square" rtlCol="0" anchor="t">
            <a:spAutoFit/>
          </a:bodyPr>
          <a:p>
            <a:r>
              <a:rPr lang="en-US" altLang="zh-CN" sz="2400" b="1">
                <a:solidFill>
                  <a:srgbClr val="C00000"/>
                </a:solidFill>
                <a:sym typeface="+mn-ea"/>
              </a:rPr>
              <a:t>5. </a:t>
            </a:r>
            <a:r>
              <a:rPr lang="zh-CN" altLang="en-US" sz="2400" b="1">
                <a:solidFill>
                  <a:srgbClr val="C00000"/>
                </a:solidFill>
                <a:sym typeface="+mn-ea"/>
              </a:rPr>
              <a:t>时态错误       </a:t>
            </a:r>
            <a:r>
              <a:rPr lang="zh-CN" altLang="en-US" sz="2400"/>
              <a:t>Exx请根据提示完成下列句子：</a:t>
            </a:r>
            <a:endParaRPr lang="zh-CN" altLang="en-US" sz="2400"/>
          </a:p>
          <a:p>
            <a:r>
              <a:rPr lang="zh-CN" altLang="en-US" sz="2400"/>
              <a:t>⑭ 当前，许多来自于中国和世界其他地方的食物，水，帐篷和药物正在运往地震灾区。</a:t>
            </a:r>
            <a:r>
              <a:rPr lang="zh-CN" altLang="en-US" sz="2400">
                <a:sym typeface="+mn-ea"/>
              </a:rPr>
              <a:t>（transport)</a:t>
            </a:r>
            <a:endParaRPr lang="zh-CN" altLang="en-US" sz="2400"/>
          </a:p>
          <a:p>
            <a:pPr marL="342900" indent="-342900">
              <a:buFont typeface="Arial" panose="020B0604020202020204" pitchFamily="34" charset="0"/>
              <a:buChar char="•"/>
            </a:pPr>
            <a:r>
              <a:rPr lang="zh-CN" altLang="en-US" sz="2400"/>
              <a:t>At present, lots of food, water, tents, and medicine ___________________from all over China and other parts of the world to the earthquake- stricken area.</a:t>
            </a:r>
            <a:endParaRPr lang="zh-CN" altLang="en-US" sz="2400"/>
          </a:p>
          <a:p>
            <a:r>
              <a:rPr lang="zh-CN" altLang="en-US" sz="2400"/>
              <a:t>⑮ 昨天晚上，John 在回复在过去的 两个星期寄给他的信。</a:t>
            </a:r>
            <a:endParaRPr lang="zh-CN" altLang="en-US" sz="2400"/>
          </a:p>
          <a:p>
            <a:pPr marL="342900" indent="-342900">
              <a:buFont typeface="Arial" panose="020B0604020202020204" pitchFamily="34" charset="0"/>
              <a:buChar char="•"/>
            </a:pPr>
            <a:r>
              <a:rPr lang="zh-CN" altLang="en-US" sz="2400"/>
              <a:t>Last night, John was answering the letters that ____________________ during the past two weeks. (arrive)</a:t>
            </a:r>
            <a:endParaRPr lang="zh-CN" altLang="en-US" sz="2400"/>
          </a:p>
          <a:p>
            <a:r>
              <a:rPr lang="zh-CN" altLang="en-US" sz="2400"/>
              <a:t>⑯ 这是我第三次看那部电影。所以我很熟悉里面主要演员。</a:t>
            </a:r>
            <a:r>
              <a:rPr lang="zh-CN" altLang="en-US" sz="2400">
                <a:sym typeface="+mn-ea"/>
              </a:rPr>
              <a:t>(see)</a:t>
            </a:r>
            <a:endParaRPr lang="zh-CN" altLang="en-US" sz="2400"/>
          </a:p>
          <a:p>
            <a:pPr marL="342900" indent="-342900">
              <a:buFont typeface="Arial" panose="020B0604020202020204" pitchFamily="34" charset="0"/>
              <a:buChar char="•"/>
            </a:pPr>
            <a:r>
              <a:rPr lang="zh-CN" altLang="en-US" sz="2400"/>
              <a:t>It is the third time that I _____________________, so I was familiar with the main actors in it. </a:t>
            </a:r>
            <a:endParaRPr lang="zh-CN" altLang="en-US" sz="2400"/>
          </a:p>
          <a:p>
            <a:r>
              <a:rPr lang="zh-CN" altLang="en-US" sz="2400"/>
              <a:t>⑰ 在不久的将来，科学家们对机器人技术将取得更多的进展。</a:t>
            </a:r>
            <a:r>
              <a:rPr lang="zh-CN" altLang="en-US" sz="2400">
                <a:sym typeface="+mn-ea"/>
              </a:rPr>
              <a:t>(make)</a:t>
            </a:r>
            <a:endParaRPr lang="zh-CN" altLang="en-US" sz="2400"/>
          </a:p>
          <a:p>
            <a:pPr marL="342900" indent="-342900">
              <a:buFont typeface="Arial" panose="020B0604020202020204" pitchFamily="34" charset="0"/>
              <a:buChar char="•"/>
            </a:pPr>
            <a:r>
              <a:rPr lang="zh-CN" altLang="en-US" sz="2400"/>
              <a:t>In the near future, more advances in the robot technology _____________________. </a:t>
            </a:r>
            <a:endParaRPr lang="zh-CN" altLang="en-US" sz="2400"/>
          </a:p>
          <a:p>
            <a:r>
              <a:rPr lang="zh-CN" altLang="en-US" sz="2400"/>
              <a:t>⑱ 在那时，那些可怜的工人们经常被迫工作到深夜。</a:t>
            </a:r>
            <a:r>
              <a:rPr lang="zh-CN" altLang="en-US" sz="2400">
                <a:sym typeface="+mn-ea"/>
              </a:rPr>
              <a:t>(make)</a:t>
            </a:r>
            <a:endParaRPr lang="zh-CN" altLang="en-US" sz="2400"/>
          </a:p>
          <a:p>
            <a:pPr marL="342900" indent="-342900">
              <a:buFont typeface="Arial" panose="020B0604020202020204" pitchFamily="34" charset="0"/>
              <a:buChar char="•"/>
            </a:pPr>
            <a:r>
              <a:rPr lang="zh-CN" altLang="en-US" sz="2400"/>
              <a:t>At that time, the poor workers  __________________________ until late into the night. </a:t>
            </a:r>
            <a:endParaRPr lang="zh-CN" altLang="en-US" sz="2400"/>
          </a:p>
        </p:txBody>
      </p:sp>
      <p:sp>
        <p:nvSpPr>
          <p:cNvPr id="8" name="文本框 7"/>
          <p:cNvSpPr txBox="1"/>
          <p:nvPr/>
        </p:nvSpPr>
        <p:spPr>
          <a:xfrm>
            <a:off x="7172960" y="1801495"/>
            <a:ext cx="2870200" cy="460375"/>
          </a:xfrm>
          <a:prstGeom prst="rect">
            <a:avLst/>
          </a:prstGeom>
          <a:noFill/>
        </p:spPr>
        <p:txBody>
          <a:bodyPr wrap="none" rtlCol="0" anchor="t">
            <a:spAutoFit/>
          </a:bodyPr>
          <a:p>
            <a:r>
              <a:rPr lang="zh-CN" altLang="en-US" sz="2400">
                <a:solidFill>
                  <a:srgbClr val="002060"/>
                </a:solidFill>
                <a:sym typeface="+mn-ea"/>
              </a:rPr>
              <a:t>are being transported</a:t>
            </a:r>
            <a:endParaRPr lang="zh-CN" altLang="en-US"/>
          </a:p>
        </p:txBody>
      </p:sp>
      <p:sp>
        <p:nvSpPr>
          <p:cNvPr id="9" name="文本框 8"/>
          <p:cNvSpPr txBox="1"/>
          <p:nvPr/>
        </p:nvSpPr>
        <p:spPr>
          <a:xfrm>
            <a:off x="6878320" y="2887980"/>
            <a:ext cx="2556510" cy="460375"/>
          </a:xfrm>
          <a:prstGeom prst="rect">
            <a:avLst/>
          </a:prstGeom>
          <a:noFill/>
        </p:spPr>
        <p:txBody>
          <a:bodyPr wrap="none" rtlCol="0" anchor="t">
            <a:spAutoFit/>
          </a:bodyPr>
          <a:p>
            <a:r>
              <a:rPr lang="zh-CN" altLang="en-US" sz="2400">
                <a:solidFill>
                  <a:srgbClr val="002060"/>
                </a:solidFill>
                <a:sym typeface="+mn-ea"/>
              </a:rPr>
              <a:t>had arrived for him</a:t>
            </a:r>
            <a:endParaRPr lang="zh-CN" altLang="en-US"/>
          </a:p>
        </p:txBody>
      </p:sp>
      <p:sp>
        <p:nvSpPr>
          <p:cNvPr id="10" name="文本框 9"/>
          <p:cNvSpPr txBox="1"/>
          <p:nvPr/>
        </p:nvSpPr>
        <p:spPr>
          <a:xfrm>
            <a:off x="4123055" y="4002405"/>
            <a:ext cx="2450465" cy="460375"/>
          </a:xfrm>
          <a:prstGeom prst="rect">
            <a:avLst/>
          </a:prstGeom>
          <a:noFill/>
        </p:spPr>
        <p:txBody>
          <a:bodyPr wrap="none" rtlCol="0" anchor="t">
            <a:spAutoFit/>
          </a:bodyPr>
          <a:p>
            <a:r>
              <a:rPr lang="zh-CN" altLang="en-US" sz="2400">
                <a:solidFill>
                  <a:srgbClr val="002060"/>
                </a:solidFill>
                <a:sym typeface="+mn-ea"/>
              </a:rPr>
              <a:t>have seen the film </a:t>
            </a:r>
            <a:endParaRPr lang="zh-CN" altLang="en-US"/>
          </a:p>
        </p:txBody>
      </p:sp>
      <p:sp>
        <p:nvSpPr>
          <p:cNvPr id="11" name="文本框 10"/>
          <p:cNvSpPr txBox="1"/>
          <p:nvPr/>
        </p:nvSpPr>
        <p:spPr>
          <a:xfrm>
            <a:off x="8127365" y="5146040"/>
            <a:ext cx="3331845" cy="460375"/>
          </a:xfrm>
          <a:prstGeom prst="rect">
            <a:avLst/>
          </a:prstGeom>
          <a:noFill/>
        </p:spPr>
        <p:txBody>
          <a:bodyPr wrap="none" rtlCol="0" anchor="t">
            <a:spAutoFit/>
          </a:bodyPr>
          <a:p>
            <a:r>
              <a:rPr lang="zh-CN" altLang="en-US" sz="2400">
                <a:solidFill>
                  <a:srgbClr val="002060"/>
                </a:solidFill>
                <a:sym typeface="+mn-ea"/>
              </a:rPr>
              <a:t>will be made by scientists </a:t>
            </a:r>
            <a:endParaRPr lang="zh-CN" altLang="en-US"/>
          </a:p>
        </p:txBody>
      </p:sp>
      <p:sp>
        <p:nvSpPr>
          <p:cNvPr id="12" name="文本框 11"/>
          <p:cNvSpPr txBox="1"/>
          <p:nvPr/>
        </p:nvSpPr>
        <p:spPr>
          <a:xfrm>
            <a:off x="4927600" y="5822950"/>
            <a:ext cx="3323590" cy="460375"/>
          </a:xfrm>
          <a:prstGeom prst="rect">
            <a:avLst/>
          </a:prstGeom>
          <a:noFill/>
        </p:spPr>
        <p:txBody>
          <a:bodyPr wrap="none" rtlCol="0" anchor="t">
            <a:spAutoFit/>
          </a:bodyPr>
          <a:p>
            <a:r>
              <a:rPr lang="zh-CN" altLang="en-US" sz="2400">
                <a:solidFill>
                  <a:srgbClr val="002060"/>
                </a:solidFill>
                <a:sym typeface="+mn-ea"/>
              </a:rPr>
              <a:t>were often made to work</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635"/>
            <a:ext cx="12192635" cy="6858635"/>
          </a:xfrm>
          <a:prstGeom prst="rect">
            <a:avLst/>
          </a:prstGeom>
        </p:spPr>
      </p:pic>
      <p:sp>
        <p:nvSpPr>
          <p:cNvPr id="4" name="标题 1"/>
          <p:cNvSpPr txBox="1"/>
          <p:nvPr/>
        </p:nvSpPr>
        <p:spPr>
          <a:xfrm>
            <a:off x="4204335" y="600710"/>
            <a:ext cx="6632575" cy="79375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34440">
              <a:defRPr/>
            </a:pPr>
            <a:r>
              <a:rPr lang="zh-CN" altLang="en-US" sz="3600" b="1" dirty="0">
                <a:ln w="28575">
                  <a:noFill/>
                </a:ln>
                <a:solidFill>
                  <a:schemeClr val="bg1"/>
                </a:solidFill>
                <a:latin typeface="微软雅黑" panose="020B0503020204020204" pitchFamily="34" charset="-122"/>
                <a:ea typeface="微软雅黑" panose="020B0503020204020204" pitchFamily="34" charset="-122"/>
              </a:rPr>
              <a:t>三、语法关系不一致性错误</a:t>
            </a:r>
            <a:endParaRPr lang="zh-CN" altLang="en-US" sz="36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467705" y="1348904"/>
            <a:ext cx="4860604" cy="45719"/>
          </a:xfrm>
          <a:prstGeom prst="rect">
            <a:avLst/>
          </a:prstGeom>
          <a:solidFill>
            <a:schemeClr val="bg1">
              <a:lumMod val="65000"/>
            </a:schemeClr>
          </a:solidFill>
          <a:ln>
            <a:noFill/>
          </a:ln>
        </p:spPr>
        <p:style>
          <a:lnRef idx="0">
            <a:schemeClr val="accent5"/>
          </a:lnRef>
          <a:fillRef idx="3">
            <a:schemeClr val="accent5"/>
          </a:fillRef>
          <a:effectRef idx="3">
            <a:schemeClr val="accent5"/>
          </a:effectRef>
          <a:fontRef idx="minor">
            <a:schemeClr val="lt1"/>
          </a:fontRef>
        </p:style>
        <p:txBody>
          <a:bodyPr anchor="ctr"/>
          <a:p>
            <a:pPr fontAlgn="auto">
              <a:spcBef>
                <a:spcPts val="0"/>
              </a:spcBef>
              <a:spcAft>
                <a:spcPts val="0"/>
              </a:spcAft>
              <a:defRPr/>
            </a:pPr>
            <a:endParaRPr lang="zh-CN" altLang="en-US"/>
          </a:p>
        </p:txBody>
      </p:sp>
      <p:pic>
        <p:nvPicPr>
          <p:cNvPr id="5123"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0000">
            <a:off x="11078845" y="299720"/>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7762875" y="1677670"/>
            <a:ext cx="4269740" cy="3446145"/>
          </a:xfrm>
          <a:prstGeom prst="rect">
            <a:avLst/>
          </a:prstGeom>
          <a:noFill/>
        </p:spPr>
        <p:txBody>
          <a:bodyPr wrap="square" rtlCol="0">
            <a:spAutoFit/>
          </a:bodyPr>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时态不一致</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主谓不一致</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代词指代不一致</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单复数不一致</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比较对象不一致</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语法结构不一致</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9585" y="279400"/>
            <a:ext cx="597154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三、语法关系不一致性错误：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时态不一致</a:t>
            </a:r>
            <a:endParaRPr lang="zh-CN" altLang="en-US" sz="2400" b="1">
              <a:solidFill>
                <a:srgbClr val="C00000"/>
              </a:solidFill>
              <a:latin typeface="微软雅黑" panose="020B0503020204020204" pitchFamily="34" charset="-122"/>
              <a:ea typeface="微软雅黑" panose="020B0503020204020204" pitchFamily="34" charset="-122"/>
            </a:endParaRPr>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07060" y="857885"/>
            <a:ext cx="11019790" cy="5556885"/>
          </a:xfrm>
          <a:prstGeom prst="rect">
            <a:avLst/>
          </a:prstGeom>
          <a:noFill/>
        </p:spPr>
        <p:txBody>
          <a:bodyPr wrap="square" rtlCol="0" anchor="t">
            <a:spAutoFit/>
          </a:bodyPr>
          <a:p>
            <a:r>
              <a:rPr lang="zh-CN" altLang="en-US" sz="2400" b="1">
                <a:solidFill>
                  <a:srgbClr val="C00000"/>
                </a:solidFill>
              </a:rPr>
              <a:t>1</a:t>
            </a:r>
            <a:r>
              <a:rPr lang="en-US" altLang="zh-CN" sz="2400" b="1">
                <a:solidFill>
                  <a:srgbClr val="C00000"/>
                </a:solidFill>
              </a:rPr>
              <a:t>. </a:t>
            </a:r>
            <a:r>
              <a:rPr lang="zh-CN" altLang="en-US" sz="2400" b="1">
                <a:solidFill>
                  <a:srgbClr val="C00000"/>
                </a:solidFill>
              </a:rPr>
              <a:t>时态不一致</a:t>
            </a:r>
            <a:endParaRPr lang="zh-CN" altLang="en-US" sz="2400" b="1">
              <a:solidFill>
                <a:srgbClr val="C00000"/>
              </a:solidFill>
            </a:endParaRPr>
          </a:p>
          <a:p>
            <a:r>
              <a:rPr lang="zh-CN" altLang="en-US" sz="2400"/>
              <a:t>     判断时态的方法：从</a:t>
            </a:r>
            <a:r>
              <a:rPr lang="zh-CN" altLang="en-US" sz="2400" b="1">
                <a:solidFill>
                  <a:srgbClr val="002060"/>
                </a:solidFill>
              </a:rPr>
              <a:t>时间状语</a:t>
            </a:r>
            <a:r>
              <a:rPr lang="zh-CN" altLang="en-US" sz="2400"/>
              <a:t>、</a:t>
            </a:r>
            <a:r>
              <a:rPr lang="zh-CN" altLang="en-US" sz="2400" b="1">
                <a:solidFill>
                  <a:srgbClr val="002060"/>
                </a:solidFill>
              </a:rPr>
              <a:t>语境</a:t>
            </a:r>
            <a:r>
              <a:rPr lang="zh-CN" altLang="en-US" sz="2400"/>
              <a:t>、</a:t>
            </a:r>
            <a:r>
              <a:rPr lang="zh-CN" altLang="en-US" sz="2400" b="1">
                <a:solidFill>
                  <a:srgbClr val="002060"/>
                </a:solidFill>
              </a:rPr>
              <a:t>固定句式</a:t>
            </a:r>
            <a:r>
              <a:rPr lang="zh-CN" altLang="en-US" sz="2400"/>
              <a:t>、</a:t>
            </a:r>
            <a:r>
              <a:rPr lang="zh-CN" altLang="en-US" sz="2400" b="1">
                <a:solidFill>
                  <a:srgbClr val="002060"/>
                </a:solidFill>
              </a:rPr>
              <a:t>主从句时态一致</a:t>
            </a:r>
            <a:r>
              <a:rPr lang="zh-CN" altLang="en-US" sz="2400"/>
              <a:t>等因素去综合考虑。   </a:t>
            </a:r>
            <a:endParaRPr lang="zh-CN" altLang="en-US" sz="2400"/>
          </a:p>
          <a:p>
            <a:pPr fontAlgn="auto">
              <a:lnSpc>
                <a:spcPts val="3580"/>
              </a:lnSpc>
            </a:pPr>
            <a:r>
              <a:rPr lang="zh-CN" altLang="en-US" sz="2400"/>
              <a:t>Exx请根据所给动词的适当形式完成下列句子：</a:t>
            </a:r>
            <a:endParaRPr lang="zh-CN" altLang="en-US" sz="2400"/>
          </a:p>
          <a:p>
            <a:pPr fontAlgn="auto">
              <a:lnSpc>
                <a:spcPts val="3580"/>
              </a:lnSpc>
            </a:pPr>
            <a:r>
              <a:rPr lang="zh-CN" altLang="en-US" sz="2400"/>
              <a:t>①Students do not regard teaching staff in the same way as </a:t>
            </a:r>
            <a:r>
              <a:rPr lang="zh-CN" altLang="en-US" sz="2400">
                <a:solidFill>
                  <a:srgbClr val="FF0000"/>
                </a:solidFill>
              </a:rPr>
              <a:t>previous</a:t>
            </a:r>
            <a:r>
              <a:rPr lang="zh-CN" altLang="en-US" sz="2400"/>
              <a:t> students </a:t>
            </a:r>
            <a:r>
              <a:rPr lang="zh-CN" altLang="en-US" sz="2400" u="sng"/>
              <a:t>                </a:t>
            </a:r>
            <a:r>
              <a:rPr lang="en-US" altLang="zh-CN" sz="2400" u="sng">
                <a:solidFill>
                  <a:schemeClr val="bg1"/>
                </a:solidFill>
              </a:rPr>
              <a:t>.</a:t>
            </a:r>
            <a:r>
              <a:rPr lang="zh-CN" altLang="en-US" sz="2400" u="sng"/>
              <a:t>    </a:t>
            </a:r>
            <a:r>
              <a:rPr lang="zh-CN" altLang="en-US" sz="2400"/>
              <a:t>   </a:t>
            </a:r>
            <a:endParaRPr lang="zh-CN" altLang="en-US" sz="2400"/>
          </a:p>
          <a:p>
            <a:pPr fontAlgn="auto">
              <a:lnSpc>
                <a:spcPts val="3580"/>
              </a:lnSpc>
            </a:pPr>
            <a:r>
              <a:rPr lang="zh-CN" altLang="en-US" sz="2400"/>
              <a:t>     (do). </a:t>
            </a:r>
            <a:endParaRPr lang="zh-CN" altLang="en-US" sz="2400"/>
          </a:p>
          <a:p>
            <a:pPr fontAlgn="auto">
              <a:lnSpc>
                <a:spcPts val="3580"/>
              </a:lnSpc>
            </a:pPr>
            <a:r>
              <a:rPr lang="zh-CN" altLang="en-US" sz="2400"/>
              <a:t>②John </a:t>
            </a:r>
            <a:r>
              <a:rPr lang="zh-CN" altLang="en-US" sz="2400">
                <a:solidFill>
                  <a:srgbClr val="FF0000"/>
                </a:solidFill>
              </a:rPr>
              <a:t>couldn</a:t>
            </a:r>
            <a:r>
              <a:rPr lang="en-US" altLang="zh-CN" sz="2400">
                <a:solidFill>
                  <a:srgbClr val="FF0000"/>
                </a:solidFill>
              </a:rPr>
              <a:t>'</a:t>
            </a:r>
            <a:r>
              <a:rPr lang="zh-CN" altLang="en-US" sz="2400">
                <a:solidFill>
                  <a:srgbClr val="FF0000"/>
                </a:solidFill>
              </a:rPr>
              <a:t>t</a:t>
            </a:r>
            <a:r>
              <a:rPr lang="zh-CN" altLang="en-US" sz="2400"/>
              <a:t> stay in the house, which </a:t>
            </a:r>
            <a:r>
              <a:rPr lang="zh-CN" altLang="en-US" sz="2400" u="sng"/>
              <a:t>                                     </a:t>
            </a:r>
            <a:r>
              <a:rPr lang="zh-CN" altLang="en-US" sz="2400"/>
              <a:t> (print).</a:t>
            </a:r>
            <a:endParaRPr lang="zh-CN" altLang="en-US" sz="2400"/>
          </a:p>
          <a:p>
            <a:pPr fontAlgn="auto">
              <a:lnSpc>
                <a:spcPts val="1780"/>
              </a:lnSpc>
            </a:pPr>
            <a:endParaRPr lang="zh-CN" altLang="en-US" sz="2400"/>
          </a:p>
          <a:p>
            <a:pPr fontAlgn="auto">
              <a:lnSpc>
                <a:spcPts val="3580"/>
              </a:lnSpc>
            </a:pPr>
            <a:r>
              <a:rPr lang="zh-CN" altLang="en-US" sz="2400"/>
              <a:t>③</a:t>
            </a:r>
            <a:r>
              <a:rPr lang="zh-CN" altLang="en-US" sz="2400">
                <a:solidFill>
                  <a:srgbClr val="FF0000"/>
                </a:solidFill>
              </a:rPr>
              <a:t>What he said</a:t>
            </a:r>
            <a:r>
              <a:rPr lang="zh-CN" altLang="en-US" sz="2400"/>
              <a:t> made me realize what a stupid mistake I </a:t>
            </a:r>
            <a:r>
              <a:rPr lang="zh-CN" altLang="en-US" sz="2400" u="sng"/>
              <a:t>                       </a:t>
            </a:r>
            <a:r>
              <a:rPr lang="zh-CN" altLang="en-US" sz="2400"/>
              <a:t> (make)</a:t>
            </a:r>
            <a:r>
              <a:rPr lang="en-US" altLang="zh-CN" sz="2400"/>
              <a:t>.</a:t>
            </a:r>
            <a:endParaRPr lang="en-US" altLang="zh-CN" sz="2400"/>
          </a:p>
          <a:p>
            <a:pPr fontAlgn="auto">
              <a:lnSpc>
                <a:spcPts val="1780"/>
              </a:lnSpc>
            </a:pPr>
            <a:endParaRPr lang="zh-CN" altLang="en-US" sz="2400"/>
          </a:p>
          <a:p>
            <a:pPr fontAlgn="auto">
              <a:lnSpc>
                <a:spcPts val="3580"/>
              </a:lnSpc>
            </a:pPr>
            <a:r>
              <a:rPr lang="zh-CN" altLang="en-US" sz="2400"/>
              <a:t>④Attempts </a:t>
            </a:r>
            <a:r>
              <a:rPr lang="zh-CN" altLang="en-US" sz="2400" u="sng"/>
              <a:t>                                  </a:t>
            </a:r>
            <a:r>
              <a:rPr lang="zh-CN" altLang="en-US" sz="2400"/>
              <a:t> (make) </a:t>
            </a:r>
            <a:r>
              <a:rPr lang="zh-CN" altLang="en-US" sz="2400">
                <a:solidFill>
                  <a:srgbClr val="FF0000"/>
                </a:solidFill>
              </a:rPr>
              <a:t>by the end of last week</a:t>
            </a:r>
            <a:r>
              <a:rPr lang="zh-CN" altLang="en-US" sz="2400"/>
              <a:t> to transport the basic goods to the disaster-stricken area in Sichuan. </a:t>
            </a:r>
            <a:endParaRPr lang="zh-CN" altLang="en-US" sz="2400"/>
          </a:p>
          <a:p>
            <a:pPr fontAlgn="auto">
              <a:lnSpc>
                <a:spcPts val="1780"/>
              </a:lnSpc>
            </a:pPr>
            <a:endParaRPr lang="zh-CN" altLang="en-US" sz="2400"/>
          </a:p>
          <a:p>
            <a:pPr fontAlgn="auto">
              <a:lnSpc>
                <a:spcPts val="3580"/>
              </a:lnSpc>
            </a:pPr>
            <a:r>
              <a:rPr lang="zh-CN" altLang="en-US" sz="2400"/>
              <a:t>⑤While they </a:t>
            </a:r>
            <a:r>
              <a:rPr lang="zh-CN" altLang="en-US" sz="2400" u="sng"/>
              <a:t>                             </a:t>
            </a:r>
            <a:r>
              <a:rPr lang="zh-CN" altLang="en-US" sz="2400"/>
              <a:t> (cross) the Pacific Ocean, their boat </a:t>
            </a:r>
            <a:r>
              <a:rPr lang="zh-CN" altLang="en-US" sz="2400">
                <a:solidFill>
                  <a:srgbClr val="FF0000"/>
                </a:solidFill>
              </a:rPr>
              <a:t>hit</a:t>
            </a:r>
            <a:r>
              <a:rPr lang="zh-CN" altLang="en-US" sz="2400"/>
              <a:t> a whale and sank.</a:t>
            </a:r>
            <a:endParaRPr lang="zh-CN" altLang="en-US" sz="2400"/>
          </a:p>
        </p:txBody>
      </p:sp>
      <p:sp>
        <p:nvSpPr>
          <p:cNvPr id="6" name="文本框 5"/>
          <p:cNvSpPr txBox="1"/>
          <p:nvPr/>
        </p:nvSpPr>
        <p:spPr>
          <a:xfrm>
            <a:off x="10403205" y="2468880"/>
            <a:ext cx="585470" cy="460375"/>
          </a:xfrm>
          <a:prstGeom prst="rect">
            <a:avLst/>
          </a:prstGeom>
          <a:noFill/>
        </p:spPr>
        <p:txBody>
          <a:bodyPr wrap="none" rtlCol="0">
            <a:spAutoFit/>
          </a:bodyPr>
          <a:p>
            <a:pPr algn="l"/>
            <a:r>
              <a:rPr lang="zh-CN" altLang="en-US" sz="2400" b="1">
                <a:solidFill>
                  <a:srgbClr val="002060"/>
                </a:solidFill>
                <a:sym typeface="+mn-ea"/>
              </a:rPr>
              <a:t>did</a:t>
            </a:r>
            <a:endParaRPr lang="zh-CN" altLang="en-US" sz="2400" b="1">
              <a:solidFill>
                <a:srgbClr val="002060"/>
              </a:solidFill>
              <a:sym typeface="+mn-ea"/>
            </a:endParaRPr>
          </a:p>
        </p:txBody>
      </p:sp>
      <p:sp>
        <p:nvSpPr>
          <p:cNvPr id="7" name="文本框 6"/>
          <p:cNvSpPr txBox="1"/>
          <p:nvPr/>
        </p:nvSpPr>
        <p:spPr>
          <a:xfrm>
            <a:off x="5883275" y="3406140"/>
            <a:ext cx="2444750" cy="460375"/>
          </a:xfrm>
          <a:prstGeom prst="rect">
            <a:avLst/>
          </a:prstGeom>
          <a:noFill/>
        </p:spPr>
        <p:txBody>
          <a:bodyPr wrap="none" rtlCol="0">
            <a:spAutoFit/>
          </a:bodyPr>
          <a:p>
            <a:pPr algn="l"/>
            <a:r>
              <a:rPr lang="zh-CN" altLang="en-US" sz="2400" b="1">
                <a:solidFill>
                  <a:srgbClr val="002060"/>
                </a:solidFill>
                <a:sym typeface="+mn-ea"/>
              </a:rPr>
              <a:t>was being printed</a:t>
            </a:r>
            <a:endParaRPr lang="zh-CN" altLang="en-US" sz="2400" b="1">
              <a:solidFill>
                <a:srgbClr val="002060"/>
              </a:solidFill>
              <a:sym typeface="+mn-ea"/>
            </a:endParaRPr>
          </a:p>
        </p:txBody>
      </p:sp>
      <p:sp>
        <p:nvSpPr>
          <p:cNvPr id="8" name="文本框 7"/>
          <p:cNvSpPr txBox="1"/>
          <p:nvPr/>
        </p:nvSpPr>
        <p:spPr>
          <a:xfrm>
            <a:off x="7818120" y="4077970"/>
            <a:ext cx="1445895" cy="460375"/>
          </a:xfrm>
          <a:prstGeom prst="rect">
            <a:avLst/>
          </a:prstGeom>
          <a:noFill/>
        </p:spPr>
        <p:txBody>
          <a:bodyPr wrap="none" rtlCol="0">
            <a:spAutoFit/>
          </a:bodyPr>
          <a:p>
            <a:pPr algn="l"/>
            <a:r>
              <a:rPr lang="zh-CN" altLang="en-US" sz="2400" b="1">
                <a:solidFill>
                  <a:srgbClr val="002060"/>
                </a:solidFill>
                <a:sym typeface="+mn-ea"/>
              </a:rPr>
              <a:t>had made</a:t>
            </a:r>
            <a:endParaRPr lang="zh-CN" altLang="en-US" sz="2400" b="1">
              <a:solidFill>
                <a:srgbClr val="002060"/>
              </a:solidFill>
              <a:sym typeface="+mn-ea"/>
            </a:endParaRPr>
          </a:p>
        </p:txBody>
      </p:sp>
      <p:sp>
        <p:nvSpPr>
          <p:cNvPr id="9" name="文本框 8"/>
          <p:cNvSpPr txBox="1"/>
          <p:nvPr/>
        </p:nvSpPr>
        <p:spPr>
          <a:xfrm>
            <a:off x="2335530" y="4755515"/>
            <a:ext cx="2150110" cy="460375"/>
          </a:xfrm>
          <a:prstGeom prst="rect">
            <a:avLst/>
          </a:prstGeom>
          <a:noFill/>
        </p:spPr>
        <p:txBody>
          <a:bodyPr wrap="none" rtlCol="0">
            <a:spAutoFit/>
          </a:bodyPr>
          <a:p>
            <a:pPr algn="l"/>
            <a:r>
              <a:rPr lang="zh-CN" altLang="en-US" sz="2400" b="1">
                <a:solidFill>
                  <a:srgbClr val="002060"/>
                </a:solidFill>
                <a:sym typeface="+mn-ea"/>
              </a:rPr>
              <a:t>had been made </a:t>
            </a:r>
            <a:endParaRPr lang="zh-CN" altLang="en-US" sz="2400" b="1">
              <a:solidFill>
                <a:srgbClr val="002060"/>
              </a:solidFill>
              <a:sym typeface="+mn-ea"/>
            </a:endParaRPr>
          </a:p>
        </p:txBody>
      </p:sp>
      <p:sp>
        <p:nvSpPr>
          <p:cNvPr id="10" name="文本框 9"/>
          <p:cNvSpPr txBox="1"/>
          <p:nvPr/>
        </p:nvSpPr>
        <p:spPr>
          <a:xfrm>
            <a:off x="2454910" y="5869940"/>
            <a:ext cx="1911350" cy="460375"/>
          </a:xfrm>
          <a:prstGeom prst="rect">
            <a:avLst/>
          </a:prstGeom>
          <a:noFill/>
        </p:spPr>
        <p:txBody>
          <a:bodyPr wrap="none" rtlCol="0">
            <a:spAutoFit/>
          </a:bodyPr>
          <a:p>
            <a:pPr algn="l"/>
            <a:r>
              <a:rPr lang="zh-CN" altLang="en-US" sz="2400" b="1">
                <a:solidFill>
                  <a:srgbClr val="002060"/>
                </a:solidFill>
                <a:sym typeface="+mn-ea"/>
              </a:rPr>
              <a:t>were crossing </a:t>
            </a:r>
            <a:endParaRPr lang="zh-CN" altLang="en-US" sz="2400" b="1">
              <a:solidFill>
                <a:srgbClr val="002060"/>
              </a:solidFill>
              <a:sym typeface="+mn-ea"/>
            </a:endParaRPr>
          </a:p>
        </p:txBody>
      </p:sp>
      <p:sp>
        <p:nvSpPr>
          <p:cNvPr id="12" name="文本框 11"/>
          <p:cNvSpPr txBox="1"/>
          <p:nvPr/>
        </p:nvSpPr>
        <p:spPr>
          <a:xfrm>
            <a:off x="6461125" y="5314950"/>
            <a:ext cx="1102360" cy="368300"/>
          </a:xfrm>
          <a:prstGeom prst="rect">
            <a:avLst/>
          </a:prstGeom>
          <a:noFill/>
        </p:spPr>
        <p:txBody>
          <a:bodyPr wrap="none" rtlCol="0">
            <a:spAutoFit/>
          </a:bodyPr>
          <a:p>
            <a:pPr algn="l"/>
            <a:r>
              <a:rPr lang="zh-CN" altLang="en-US" b="1">
                <a:solidFill>
                  <a:srgbClr val="FF0000"/>
                </a:solidFill>
                <a:sym typeface="+mn-ea"/>
              </a:rPr>
              <a:t>时间状语</a:t>
            </a:r>
            <a:endParaRPr lang="zh-CN" altLang="en-US" b="1">
              <a:solidFill>
                <a:srgbClr val="FF0000"/>
              </a:solidFill>
              <a:sym typeface="+mn-ea"/>
            </a:endParaRPr>
          </a:p>
        </p:txBody>
      </p:sp>
      <p:sp>
        <p:nvSpPr>
          <p:cNvPr id="13" name="文本框 12"/>
          <p:cNvSpPr txBox="1"/>
          <p:nvPr/>
        </p:nvSpPr>
        <p:spPr>
          <a:xfrm>
            <a:off x="7480935" y="6330315"/>
            <a:ext cx="1791970" cy="368300"/>
          </a:xfrm>
          <a:prstGeom prst="rect">
            <a:avLst/>
          </a:prstGeom>
          <a:noFill/>
        </p:spPr>
        <p:txBody>
          <a:bodyPr wrap="none" rtlCol="0">
            <a:spAutoFit/>
          </a:bodyPr>
          <a:p>
            <a:pPr algn="l"/>
            <a:r>
              <a:rPr lang="zh-CN" altLang="en-US" b="1">
                <a:solidFill>
                  <a:srgbClr val="FF0000"/>
                </a:solidFill>
                <a:sym typeface="+mn-ea"/>
              </a:rPr>
              <a:t>主从句时态一致</a:t>
            </a:r>
            <a:endParaRPr lang="zh-CN" altLang="en-US" b="1">
              <a:solidFill>
                <a:srgbClr val="FF0000"/>
              </a:solidFill>
              <a:sym typeface="+mn-ea"/>
            </a:endParaRPr>
          </a:p>
        </p:txBody>
      </p:sp>
      <p:sp>
        <p:nvSpPr>
          <p:cNvPr id="14" name="文本框 13"/>
          <p:cNvSpPr txBox="1"/>
          <p:nvPr/>
        </p:nvSpPr>
        <p:spPr>
          <a:xfrm>
            <a:off x="10348595" y="4387215"/>
            <a:ext cx="642620" cy="368300"/>
          </a:xfrm>
          <a:prstGeom prst="rect">
            <a:avLst/>
          </a:prstGeom>
          <a:noFill/>
        </p:spPr>
        <p:txBody>
          <a:bodyPr wrap="none" rtlCol="0">
            <a:spAutoFit/>
          </a:bodyPr>
          <a:p>
            <a:pPr algn="l"/>
            <a:r>
              <a:rPr lang="zh-CN" altLang="en-US" b="1">
                <a:solidFill>
                  <a:srgbClr val="FF0000"/>
                </a:solidFill>
                <a:sym typeface="+mn-ea"/>
              </a:rPr>
              <a:t>语境</a:t>
            </a:r>
            <a:endParaRPr lang="zh-CN" altLang="en-US" b="1">
              <a:solidFill>
                <a:srgbClr val="FF0000"/>
              </a:solidFill>
              <a:sym typeface="+mn-ea"/>
            </a:endParaRPr>
          </a:p>
        </p:txBody>
      </p:sp>
      <p:sp>
        <p:nvSpPr>
          <p:cNvPr id="16" name="文本框 15"/>
          <p:cNvSpPr txBox="1"/>
          <p:nvPr/>
        </p:nvSpPr>
        <p:spPr>
          <a:xfrm>
            <a:off x="8505825" y="3709670"/>
            <a:ext cx="2365375" cy="368300"/>
          </a:xfrm>
          <a:prstGeom prst="rect">
            <a:avLst/>
          </a:prstGeom>
          <a:noFill/>
        </p:spPr>
        <p:txBody>
          <a:bodyPr wrap="none" rtlCol="0">
            <a:spAutoFit/>
          </a:bodyPr>
          <a:p>
            <a:pPr algn="l"/>
            <a:r>
              <a:rPr lang="zh-CN" altLang="en-US" b="1">
                <a:solidFill>
                  <a:srgbClr val="FF0000"/>
                </a:solidFill>
                <a:sym typeface="+mn-ea"/>
              </a:rPr>
              <a:t>语境</a:t>
            </a:r>
            <a:r>
              <a:rPr lang="en-US" altLang="zh-CN" b="1">
                <a:solidFill>
                  <a:srgbClr val="FF0000"/>
                </a:solidFill>
                <a:sym typeface="+mn-ea"/>
              </a:rPr>
              <a:t>+</a:t>
            </a:r>
            <a:r>
              <a:rPr lang="zh-CN" altLang="en-US" b="1">
                <a:solidFill>
                  <a:srgbClr val="FF0000"/>
                </a:solidFill>
                <a:sym typeface="+mn-ea"/>
              </a:rPr>
              <a:t>主从句时态一致</a:t>
            </a:r>
            <a:endParaRPr lang="zh-CN" altLang="en-US" b="1">
              <a:solidFill>
                <a:srgbClr val="FF0000"/>
              </a:solidFill>
              <a:sym typeface="+mn-ea"/>
            </a:endParaRPr>
          </a:p>
        </p:txBody>
      </p:sp>
      <p:sp>
        <p:nvSpPr>
          <p:cNvPr id="17" name="文本框 16"/>
          <p:cNvSpPr txBox="1"/>
          <p:nvPr/>
        </p:nvSpPr>
        <p:spPr>
          <a:xfrm>
            <a:off x="10024110" y="2929255"/>
            <a:ext cx="642620" cy="368300"/>
          </a:xfrm>
          <a:prstGeom prst="rect">
            <a:avLst/>
          </a:prstGeom>
          <a:noFill/>
        </p:spPr>
        <p:txBody>
          <a:bodyPr wrap="none" rtlCol="0">
            <a:spAutoFit/>
          </a:bodyPr>
          <a:p>
            <a:pPr algn="l"/>
            <a:r>
              <a:rPr lang="zh-CN" altLang="en-US" b="1">
                <a:solidFill>
                  <a:srgbClr val="FF0000"/>
                </a:solidFill>
                <a:sym typeface="+mn-ea"/>
              </a:rPr>
              <a:t>语境</a:t>
            </a:r>
            <a:endParaRPr lang="zh-CN" altLang="en-US"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ppt_y</p:attrName>
                                        </p:attrNameLst>
                                      </p:cBhvr>
                                      <p:tavLst>
                                        <p:tav tm="0">
                                          <p:val>
                                            <p:strVal val="#ppt_y+#ppt_h*1.125000"/>
                                          </p:val>
                                        </p:tav>
                                        <p:tav tm="100000">
                                          <p:val>
                                            <p:strVal val="#ppt_y"/>
                                          </p:val>
                                        </p:tav>
                                      </p:tavLst>
                                    </p:anim>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p:tgtEl>
                                          <p:spTgt spid="9"/>
                                        </p:tgtEl>
                                        <p:attrNameLst>
                                          <p:attrName>ppt_y</p:attrName>
                                        </p:attrNameLst>
                                      </p:cBhvr>
                                      <p:tavLst>
                                        <p:tav tm="0">
                                          <p:val>
                                            <p:strVal val="#ppt_y+#ppt_h*1.125000"/>
                                          </p:val>
                                        </p:tav>
                                        <p:tav tm="100000">
                                          <p:val>
                                            <p:strVal val="#ppt_y"/>
                                          </p:val>
                                        </p:tav>
                                      </p:tavLst>
                                    </p:anim>
                                    <p:animEffect transition="in" filter="wipe(up)">
                                      <p:cBhvr>
                                        <p:cTn id="46" dur="500"/>
                                        <p:tgtEl>
                                          <p:spTgt spid="9"/>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p:tgtEl>
                                          <p:spTgt spid="12"/>
                                        </p:tgtEl>
                                        <p:attrNameLst>
                                          <p:attrName>ppt_y</p:attrName>
                                        </p:attrNameLst>
                                      </p:cBhvr>
                                      <p:tavLst>
                                        <p:tav tm="0">
                                          <p:val>
                                            <p:strVal val="#ppt_y+#ppt_h*1.125000"/>
                                          </p:val>
                                        </p:tav>
                                        <p:tav tm="100000">
                                          <p:val>
                                            <p:strVal val="#ppt_y"/>
                                          </p:val>
                                        </p:tav>
                                      </p:tavLst>
                                    </p:anim>
                                    <p:animEffect transition="in" filter="wipe(up)">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p:tgtEl>
                                          <p:spTgt spid="10"/>
                                        </p:tgtEl>
                                        <p:attrNameLst>
                                          <p:attrName>ppt_y</p:attrName>
                                        </p:attrNameLst>
                                      </p:cBhvr>
                                      <p:tavLst>
                                        <p:tav tm="0">
                                          <p:val>
                                            <p:strVal val="#ppt_y+#ppt_h*1.125000"/>
                                          </p:val>
                                        </p:tav>
                                        <p:tav tm="100000">
                                          <p:val>
                                            <p:strVal val="#ppt_y"/>
                                          </p:val>
                                        </p:tav>
                                      </p:tavLst>
                                    </p:anim>
                                    <p:animEffect transition="in" filter="wipe(up)">
                                      <p:cBhvr>
                                        <p:cTn id="56" dur="500"/>
                                        <p:tgtEl>
                                          <p:spTgt spid="10"/>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p:tgtEl>
                                          <p:spTgt spid="13"/>
                                        </p:tgtEl>
                                        <p:attrNameLst>
                                          <p:attrName>ppt_y</p:attrName>
                                        </p:attrNameLst>
                                      </p:cBhvr>
                                      <p:tavLst>
                                        <p:tav tm="0">
                                          <p:val>
                                            <p:strVal val="#ppt_y+#ppt_h*1.125000"/>
                                          </p:val>
                                        </p:tav>
                                        <p:tav tm="100000">
                                          <p:val>
                                            <p:strVal val="#ppt_y"/>
                                          </p:val>
                                        </p:tav>
                                      </p:tavLst>
                                    </p:anim>
                                    <p:animEffect transition="in" filter="wipe(up)">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7" grpId="0"/>
      <p:bldP spid="17" grpId="1"/>
      <p:bldP spid="7" grpId="0"/>
      <p:bldP spid="7" grpId="1"/>
      <p:bldP spid="16" grpId="0"/>
      <p:bldP spid="16" grpId="1"/>
      <p:bldP spid="8" grpId="0"/>
      <p:bldP spid="8" grpId="1"/>
      <p:bldP spid="14" grpId="0"/>
      <p:bldP spid="14" grpId="1"/>
      <p:bldP spid="9" grpId="0"/>
      <p:bldP spid="9" grpId="1"/>
      <p:bldP spid="12" grpId="0"/>
      <p:bldP spid="12" grpId="1"/>
      <p:bldP spid="10" grpId="0"/>
      <p:bldP spid="10" grpId="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239"/>
          <p:cNvSpPr>
            <a:spLocks noEditPoints="1"/>
          </p:cNvSpPr>
          <p:nvPr/>
        </p:nvSpPr>
        <p:spPr bwMode="auto">
          <a:xfrm>
            <a:off x="4549780" y="1939836"/>
            <a:ext cx="2940181" cy="293863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00B0F0"/>
          </a:solidFill>
          <a:ln>
            <a:noFill/>
          </a:ln>
          <a:effectLst>
            <a:outerShdw blurRad="63500" sx="102000" sy="102000" algn="ctr" rotWithShape="0">
              <a:prstClr val="black">
                <a:alpha val="40000"/>
              </a:prstClr>
            </a:outerShdw>
          </a:effectLst>
        </p:spPr>
        <p:txBody>
          <a:bodyPr vert="horz" wrap="square" lIns="96876" tIns="48438" rIns="96876" bIns="48438" numCol="1" anchor="t" anchorCtr="0" compatLnSpc="1"/>
          <a:p>
            <a:endParaRPr lang="id-ID">
              <a:latin typeface="方正正纤黑简体" charset="0"/>
              <a:ea typeface="方正正纤黑简体" charset="0"/>
            </a:endParaRPr>
          </a:p>
        </p:txBody>
      </p:sp>
      <p:sp>
        <p:nvSpPr>
          <p:cNvPr id="10" name="Freeform 240"/>
          <p:cNvSpPr>
            <a:spLocks noEditPoints="1"/>
          </p:cNvSpPr>
          <p:nvPr/>
        </p:nvSpPr>
        <p:spPr bwMode="auto">
          <a:xfrm>
            <a:off x="2393647" y="3313198"/>
            <a:ext cx="2556909" cy="255556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F17475"/>
          </a:solidFill>
          <a:ln>
            <a:noFill/>
          </a:ln>
          <a:effectLst>
            <a:outerShdw blurRad="63500" sx="102000" sy="102000" algn="ctr" rotWithShape="0">
              <a:prstClr val="black">
                <a:alpha val="40000"/>
              </a:prstClr>
            </a:outerShdw>
          </a:effectLst>
        </p:spPr>
        <p:txBody>
          <a:bodyPr vert="horz" wrap="square" lIns="96876" tIns="48438" rIns="96876" bIns="48438" numCol="1" anchor="t" anchorCtr="0" compatLnSpc="1"/>
          <a:p>
            <a:endParaRPr lang="id-ID">
              <a:latin typeface="方正正纤黑简体" charset="0"/>
              <a:ea typeface="方正正纤黑简体" charset="0"/>
            </a:endParaRPr>
          </a:p>
        </p:txBody>
      </p:sp>
      <p:sp>
        <p:nvSpPr>
          <p:cNvPr id="11" name="Freeform 241"/>
          <p:cNvSpPr>
            <a:spLocks noEditPoints="1"/>
          </p:cNvSpPr>
          <p:nvPr/>
        </p:nvSpPr>
        <p:spPr bwMode="auto">
          <a:xfrm>
            <a:off x="778978" y="2773468"/>
            <a:ext cx="1855116" cy="1854142"/>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FFBF53"/>
          </a:solidFill>
          <a:ln>
            <a:solidFill>
              <a:srgbClr val="FFBF53"/>
            </a:solidFill>
          </a:ln>
          <a:effectLst>
            <a:outerShdw blurRad="63500" sx="102000" sy="102000" algn="ctr" rotWithShape="0">
              <a:prstClr val="black">
                <a:alpha val="40000"/>
              </a:prstClr>
            </a:outerShdw>
          </a:effectLst>
        </p:spPr>
        <p:txBody>
          <a:bodyPr vert="horz" wrap="square" lIns="96876" tIns="48438" rIns="96876" bIns="48438" numCol="1" anchor="t" anchorCtr="0" compatLnSpc="1"/>
          <a:p>
            <a:endParaRPr lang="id-ID">
              <a:latin typeface="方正正纤黑简体" charset="0"/>
              <a:ea typeface="方正正纤黑简体" charset="0"/>
            </a:endParaRPr>
          </a:p>
        </p:txBody>
      </p:sp>
      <p:sp>
        <p:nvSpPr>
          <p:cNvPr id="12" name="Freeform 247"/>
          <p:cNvSpPr>
            <a:spLocks noEditPoints="1"/>
          </p:cNvSpPr>
          <p:nvPr/>
        </p:nvSpPr>
        <p:spPr bwMode="auto">
          <a:xfrm>
            <a:off x="3324707" y="4245512"/>
            <a:ext cx="694793" cy="69268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F17475"/>
          </a:solidFill>
          <a:ln>
            <a:noFill/>
          </a:ln>
          <a:effectLst>
            <a:outerShdw blurRad="63500" sx="102000" sy="102000" algn="ctr" rotWithShape="0">
              <a:prstClr val="black">
                <a:alpha val="40000"/>
              </a:prstClr>
            </a:outerShdw>
          </a:effectLst>
        </p:spPr>
        <p:txBody>
          <a:bodyPr vert="horz" wrap="square" lIns="96876" tIns="48438" rIns="96876" bIns="48438" numCol="1" anchor="t" anchorCtr="0" compatLnSpc="1"/>
          <a:p>
            <a:endParaRPr lang="id-ID">
              <a:latin typeface="方正正纤黑简体" charset="0"/>
              <a:ea typeface="方正正纤黑简体" charset="0"/>
            </a:endParaRPr>
          </a:p>
        </p:txBody>
      </p:sp>
      <p:sp>
        <p:nvSpPr>
          <p:cNvPr id="13" name="Freeform 248"/>
          <p:cNvSpPr>
            <a:spLocks noEditPoints="1"/>
          </p:cNvSpPr>
          <p:nvPr/>
        </p:nvSpPr>
        <p:spPr bwMode="auto">
          <a:xfrm>
            <a:off x="5636595" y="3010338"/>
            <a:ext cx="796300" cy="799379"/>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00B0F0"/>
          </a:solidFill>
          <a:ln>
            <a:noFill/>
          </a:ln>
          <a:effectLst>
            <a:outerShdw blurRad="63500" sx="102000" sy="102000" algn="ctr" rotWithShape="0">
              <a:prstClr val="black">
                <a:alpha val="40000"/>
              </a:prstClr>
            </a:outerShdw>
          </a:effectLst>
        </p:spPr>
        <p:txBody>
          <a:bodyPr vert="horz" wrap="square" lIns="96876" tIns="48438" rIns="96876" bIns="48438" numCol="1" anchor="t" anchorCtr="0" compatLnSpc="1"/>
          <a:p>
            <a:endParaRPr lang="id-ID">
              <a:latin typeface="方正正纤黑简体" charset="0"/>
              <a:ea typeface="方正正纤黑简体" charset="0"/>
            </a:endParaRPr>
          </a:p>
        </p:txBody>
      </p:sp>
      <p:sp>
        <p:nvSpPr>
          <p:cNvPr id="14" name="Freeform 249"/>
          <p:cNvSpPr>
            <a:spLocks noEditPoints="1"/>
          </p:cNvSpPr>
          <p:nvPr/>
        </p:nvSpPr>
        <p:spPr bwMode="auto">
          <a:xfrm>
            <a:off x="1456269" y="3452155"/>
            <a:ext cx="504032" cy="503765"/>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FFBF53"/>
          </a:solidFill>
          <a:ln>
            <a:solidFill>
              <a:srgbClr val="FFBF53"/>
            </a:solidFill>
          </a:ln>
          <a:effectLst>
            <a:outerShdw blurRad="63500" sx="102000" sy="102000" algn="ctr" rotWithShape="0">
              <a:prstClr val="black">
                <a:alpha val="40000"/>
              </a:prstClr>
            </a:outerShdw>
          </a:effectLst>
        </p:spPr>
        <p:txBody>
          <a:bodyPr vert="horz" wrap="square" lIns="96876" tIns="48438" rIns="96876" bIns="48438" numCol="1" anchor="t" anchorCtr="0" compatLnSpc="1"/>
          <a:p>
            <a:endParaRPr lang="id-ID">
              <a:latin typeface="方正正纤黑简体" charset="0"/>
              <a:ea typeface="方正正纤黑简体" charset="0"/>
            </a:endParaRPr>
          </a:p>
        </p:txBody>
      </p:sp>
      <p:grpSp>
        <p:nvGrpSpPr>
          <p:cNvPr id="15" name="Group 9"/>
          <p:cNvGrpSpPr/>
          <p:nvPr/>
        </p:nvGrpSpPr>
        <p:grpSpPr>
          <a:xfrm>
            <a:off x="563363" y="2508916"/>
            <a:ext cx="1517604" cy="2512284"/>
            <a:chOff x="1498443" y="3296141"/>
            <a:chExt cx="1376598" cy="2280056"/>
          </a:xfrm>
          <a:solidFill>
            <a:srgbClr val="FFBF53"/>
          </a:solidFill>
        </p:grpSpPr>
        <p:grpSp>
          <p:nvGrpSpPr>
            <p:cNvPr id="16" name="Group 10"/>
            <p:cNvGrpSpPr/>
            <p:nvPr/>
          </p:nvGrpSpPr>
          <p:grpSpPr>
            <a:xfrm rot="20700000">
              <a:off x="1498443" y="3464825"/>
              <a:ext cx="1055686" cy="2111372"/>
              <a:chOff x="1480457" y="3328209"/>
              <a:chExt cx="1055686" cy="2111372"/>
            </a:xfrm>
            <a:grpFill/>
          </p:grpSpPr>
          <p:sp>
            <p:nvSpPr>
              <p:cNvPr id="19"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rgbClr val="FFBF53"/>
                </a:solidFill>
                <a:round/>
              </a:ln>
            </p:spPr>
            <p:txBody>
              <a:bodyPr vert="horz" wrap="square" lIns="91440" tIns="45720" rIns="91440" bIns="45720" numCol="1" anchor="t" anchorCtr="0" compatLnSpc="1"/>
              <a:p>
                <a:endParaRPr lang="id-ID">
                  <a:latin typeface="方正正纤黑简体" charset="0"/>
                  <a:ea typeface="方正正纤黑简体" charset="0"/>
                </a:endParaRPr>
              </a:p>
            </p:txBody>
          </p:sp>
          <p:sp>
            <p:nvSpPr>
              <p:cNvPr id="20"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rgbClr val="FFBF53"/>
                </a:solidFill>
                <a:round/>
              </a:ln>
            </p:spPr>
            <p:txBody>
              <a:bodyPr vert="horz" wrap="square" lIns="91440" tIns="45720" rIns="91440" bIns="45720" numCol="1" anchor="t" anchorCtr="0" compatLnSpc="1"/>
              <a:p>
                <a:endParaRPr lang="id-ID">
                  <a:latin typeface="方正正纤黑简体" charset="0"/>
                  <a:ea typeface="方正正纤黑简体" charset="0"/>
                </a:endParaRPr>
              </a:p>
            </p:txBody>
          </p:sp>
        </p:grpSp>
        <p:sp>
          <p:nvSpPr>
            <p:cNvPr id="17" name="Oval 11"/>
            <p:cNvSpPr/>
            <p:nvPr/>
          </p:nvSpPr>
          <p:spPr>
            <a:xfrm>
              <a:off x="2221301" y="3296141"/>
              <a:ext cx="174172" cy="174172"/>
            </a:xfrm>
            <a:prstGeom prst="ellipse">
              <a:avLst/>
            </a:prstGeom>
            <a:grpFill/>
            <a:ln w="25400" cap="flat" cmpd="sng" algn="ctr">
              <a:solidFill>
                <a:srgbClr val="FFBF53"/>
              </a:solidFill>
              <a:prstDash val="solid"/>
            </a:ln>
            <a:effectLst/>
          </p:spPr>
          <p:style>
            <a:lnRef idx="2">
              <a:srgbClr val="FFBF53">
                <a:shade val="50000"/>
              </a:srgbClr>
            </a:lnRef>
            <a:fillRef idx="1">
              <a:srgbClr val="FFBF53"/>
            </a:fillRef>
            <a:effectRef idx="0">
              <a:srgbClr val="FFBF53"/>
            </a:effectRef>
            <a:fontRef idx="minor">
              <a:srgbClr val="FFFFFF"/>
            </a:fontRef>
          </p:style>
          <p:txBody>
            <a:bodyPr rtlCol="0" anchor="ctr"/>
            <a:p>
              <a:pPr algn="ctr"/>
              <a:endParaRPr lang="id-ID">
                <a:solidFill>
                  <a:srgbClr val="000000"/>
                </a:solidFill>
                <a:latin typeface="方正正纤黑简体" charset="0"/>
                <a:ea typeface="方正正纤黑简体" charset="0"/>
              </a:endParaRPr>
            </a:p>
          </p:txBody>
        </p:sp>
        <p:sp>
          <p:nvSpPr>
            <p:cNvPr id="18" name="Oval 12"/>
            <p:cNvSpPr/>
            <p:nvPr/>
          </p:nvSpPr>
          <p:spPr>
            <a:xfrm>
              <a:off x="2700869" y="5282871"/>
              <a:ext cx="174172" cy="174172"/>
            </a:xfrm>
            <a:prstGeom prst="ellipse">
              <a:avLst/>
            </a:prstGeom>
            <a:grpFill/>
            <a:ln w="25400" cap="flat" cmpd="sng" algn="ctr">
              <a:solidFill>
                <a:srgbClr val="FFBF53"/>
              </a:solidFill>
              <a:prstDash val="solid"/>
            </a:ln>
            <a:effectLst/>
          </p:spPr>
          <p:style>
            <a:lnRef idx="2">
              <a:srgbClr val="FFBF53">
                <a:shade val="50000"/>
              </a:srgbClr>
            </a:lnRef>
            <a:fillRef idx="1">
              <a:srgbClr val="FFBF53"/>
            </a:fillRef>
            <a:effectRef idx="0">
              <a:srgbClr val="FFBF53"/>
            </a:effectRef>
            <a:fontRef idx="minor">
              <a:srgbClr val="FFFFFF"/>
            </a:fontRef>
          </p:style>
          <p:txBody>
            <a:bodyPr rtlCol="0" anchor="ctr"/>
            <a:p>
              <a:pPr algn="ctr"/>
              <a:endParaRPr lang="id-ID">
                <a:solidFill>
                  <a:srgbClr val="000000"/>
                </a:solidFill>
                <a:latin typeface="方正正纤黑简体" charset="0"/>
                <a:ea typeface="方正正纤黑简体" charset="0"/>
              </a:endParaRPr>
            </a:p>
          </p:txBody>
        </p:sp>
      </p:grpSp>
      <p:sp>
        <p:nvSpPr>
          <p:cNvPr id="21" name="TextBox 20"/>
          <p:cNvSpPr txBox="1"/>
          <p:nvPr/>
        </p:nvSpPr>
        <p:spPr>
          <a:xfrm>
            <a:off x="520065" y="1460500"/>
            <a:ext cx="2029460" cy="465455"/>
          </a:xfrm>
          <a:prstGeom prst="rect">
            <a:avLst/>
          </a:prstGeom>
          <a:noFill/>
        </p:spPr>
        <p:txBody>
          <a:bodyPr wrap="square" lIns="96876" tIns="48438" rIns="96876" bIns="48438" rtlCol="0">
            <a:spAutoFit/>
          </a:bodyPr>
          <a:p>
            <a:pPr algn="l"/>
            <a:r>
              <a:rPr lang="zh-CN" altLang="en-US" sz="2400" b="1" dirty="0">
                <a:solidFill>
                  <a:srgbClr val="FFC000">
                    <a:lumMod val="50000"/>
                  </a:srgbClr>
                </a:solidFill>
                <a:latin typeface="方正正纤黑简体" charset="0"/>
                <a:ea typeface="方正正纤黑简体" charset="0"/>
              </a:rPr>
              <a:t>语法一致原则</a:t>
            </a:r>
            <a:endParaRPr lang="zh-CN" altLang="en-US" sz="2400" b="1" dirty="0">
              <a:solidFill>
                <a:srgbClr val="FFC000">
                  <a:lumMod val="50000"/>
                </a:srgbClr>
              </a:solidFill>
              <a:latin typeface="方正正纤黑简体" charset="0"/>
              <a:ea typeface="方正正纤黑简体" charset="0"/>
            </a:endParaRPr>
          </a:p>
        </p:txBody>
      </p:sp>
      <p:sp>
        <p:nvSpPr>
          <p:cNvPr id="22" name="TextBox 21"/>
          <p:cNvSpPr txBox="1"/>
          <p:nvPr/>
        </p:nvSpPr>
        <p:spPr>
          <a:xfrm>
            <a:off x="144780" y="1884680"/>
            <a:ext cx="4404995" cy="927100"/>
          </a:xfrm>
          <a:prstGeom prst="rect">
            <a:avLst/>
          </a:prstGeom>
          <a:noFill/>
        </p:spPr>
        <p:txBody>
          <a:bodyPr wrap="square" lIns="96876" tIns="48438" rIns="96876" bIns="48438" rtlCol="0">
            <a:spAutoFit/>
          </a:bodyPr>
          <a:p>
            <a:pPr>
              <a:lnSpc>
                <a:spcPct val="150000"/>
              </a:lnSpc>
            </a:pPr>
            <a:r>
              <a:rPr lang="en-US" altLang="zh-CN" b="1" dirty="0">
                <a:solidFill>
                  <a:srgbClr val="FFC000">
                    <a:lumMod val="50000"/>
                  </a:srgbClr>
                </a:solidFill>
                <a:latin typeface="方正正纤黑简体" charset="0"/>
                <a:ea typeface="方正正纤黑简体" charset="0"/>
              </a:rPr>
              <a:t>  </a:t>
            </a:r>
            <a:r>
              <a:rPr lang="zh-CN" altLang="en-US" b="1" dirty="0">
                <a:solidFill>
                  <a:srgbClr val="FFC000">
                    <a:lumMod val="50000"/>
                  </a:srgbClr>
                </a:solidFill>
                <a:latin typeface="方正正纤黑简体" charset="0"/>
                <a:ea typeface="方正正纤黑简体" charset="0"/>
              </a:rPr>
              <a:t>即在语法形式上取得一致，谓语动词的单复数形式由主语的单复数形式决定。</a:t>
            </a:r>
            <a:endParaRPr lang="zh-CN" altLang="en-US" b="1" dirty="0">
              <a:solidFill>
                <a:srgbClr val="FFC000">
                  <a:lumMod val="50000"/>
                </a:srgbClr>
              </a:solidFill>
              <a:latin typeface="方正正纤黑简体" charset="0"/>
              <a:ea typeface="方正正纤黑简体" charset="0"/>
            </a:endParaRPr>
          </a:p>
        </p:txBody>
      </p:sp>
      <p:grpSp>
        <p:nvGrpSpPr>
          <p:cNvPr id="23" name="Group 17"/>
          <p:cNvGrpSpPr/>
          <p:nvPr/>
        </p:nvGrpSpPr>
        <p:grpSpPr>
          <a:xfrm>
            <a:off x="6995795" y="1529080"/>
            <a:ext cx="4436745" cy="2280921"/>
            <a:chOff x="8198838" y="2976912"/>
            <a:chExt cx="3223164" cy="2070077"/>
          </a:xfrm>
        </p:grpSpPr>
        <p:sp>
          <p:nvSpPr>
            <p:cNvPr id="24" name="TextBox 23"/>
            <p:cNvSpPr txBox="1"/>
            <p:nvPr/>
          </p:nvSpPr>
          <p:spPr>
            <a:xfrm>
              <a:off x="8198838" y="2976912"/>
              <a:ext cx="1276416" cy="417819"/>
            </a:xfrm>
            <a:prstGeom prst="rect">
              <a:avLst/>
            </a:prstGeom>
            <a:noFill/>
          </p:spPr>
          <p:txBody>
            <a:bodyPr wrap="square" rtlCol="0">
              <a:spAutoFit/>
            </a:bodyPr>
            <a:p>
              <a:pPr algn="l"/>
              <a:r>
                <a:rPr lang="zh-CN" altLang="en-US" sz="2400" b="1" dirty="0">
                  <a:solidFill>
                    <a:srgbClr val="002060"/>
                  </a:solidFill>
                  <a:latin typeface="方正正纤黑简体" charset="0"/>
                  <a:ea typeface="方正正纤黑简体" charset="0"/>
                </a:rPr>
                <a:t>就近原则</a:t>
              </a:r>
              <a:endParaRPr lang="zh-CN" altLang="en-US" sz="2400" b="1" dirty="0">
                <a:solidFill>
                  <a:srgbClr val="002060"/>
                </a:solidFill>
                <a:latin typeface="方正正纤黑简体" charset="0"/>
                <a:ea typeface="方正正纤黑简体" charset="0"/>
              </a:endParaRPr>
            </a:p>
          </p:txBody>
        </p:sp>
        <p:sp>
          <p:nvSpPr>
            <p:cNvPr id="25" name="TextBox 24"/>
            <p:cNvSpPr txBox="1"/>
            <p:nvPr/>
          </p:nvSpPr>
          <p:spPr>
            <a:xfrm>
              <a:off x="8557736" y="3455819"/>
              <a:ext cx="2864266" cy="1591170"/>
            </a:xfrm>
            <a:prstGeom prst="rect">
              <a:avLst/>
            </a:prstGeom>
            <a:noFill/>
          </p:spPr>
          <p:txBody>
            <a:bodyPr wrap="square" rtlCol="0">
              <a:spAutoFit/>
            </a:bodyPr>
            <a:p>
              <a:pPr>
                <a:lnSpc>
                  <a:spcPct val="150000"/>
                </a:lnSpc>
              </a:pPr>
              <a:r>
                <a:rPr lang="zh-CN" altLang="en-US" b="1" dirty="0">
                  <a:solidFill>
                    <a:srgbClr val="002060"/>
                  </a:solidFill>
                  <a:latin typeface="Times New Roman" panose="02020603050405020304" pitchFamily="18" charset="0"/>
                  <a:ea typeface="方正正纤黑简体" charset="0"/>
                  <a:cs typeface="Times New Roman" panose="02020603050405020304" pitchFamily="18" charset="0"/>
                </a:rPr>
                <a:t>either ... or; neither ... nor; not only ... but also, whether...or</a:t>
              </a:r>
              <a:r>
                <a:rPr lang="zh-CN" altLang="en-US" b="1" dirty="0">
                  <a:solidFill>
                    <a:srgbClr val="002060"/>
                  </a:solidFill>
                  <a:latin typeface="方正正纤黑简体" charset="0"/>
                  <a:ea typeface="方正正纤黑简体" charset="0"/>
                </a:rPr>
                <a:t> 在句子中连接主语的时候或者在there be句型中,谓语动词要和就近的主语保持一致。</a:t>
              </a:r>
              <a:endParaRPr lang="zh-CN" altLang="en-US" b="1" dirty="0">
                <a:solidFill>
                  <a:srgbClr val="002060"/>
                </a:solidFill>
                <a:latin typeface="方正正纤黑简体" charset="0"/>
                <a:ea typeface="方正正纤黑简体" charset="0"/>
              </a:endParaRPr>
            </a:p>
          </p:txBody>
        </p:sp>
      </p:grpSp>
      <p:grpSp>
        <p:nvGrpSpPr>
          <p:cNvPr id="26" name="Group 20"/>
          <p:cNvGrpSpPr/>
          <p:nvPr/>
        </p:nvGrpSpPr>
        <p:grpSpPr>
          <a:xfrm>
            <a:off x="5055236" y="4627880"/>
            <a:ext cx="6567170" cy="1842134"/>
            <a:chOff x="6373819" y="3671369"/>
            <a:chExt cx="4519721" cy="1687974"/>
          </a:xfrm>
        </p:grpSpPr>
        <p:sp>
          <p:nvSpPr>
            <p:cNvPr id="27" name="TextBox 26"/>
            <p:cNvSpPr txBox="1"/>
            <p:nvPr/>
          </p:nvSpPr>
          <p:spPr>
            <a:xfrm>
              <a:off x="8049375" y="3671369"/>
              <a:ext cx="1831680" cy="421848"/>
            </a:xfrm>
            <a:prstGeom prst="rect">
              <a:avLst/>
            </a:prstGeom>
            <a:noFill/>
          </p:spPr>
          <p:txBody>
            <a:bodyPr wrap="square" rtlCol="0">
              <a:spAutoFit/>
            </a:bodyPr>
            <a:p>
              <a:pPr algn="l"/>
              <a:r>
                <a:rPr lang="zh-CN" altLang="en-US" sz="2400" b="1" dirty="0">
                  <a:solidFill>
                    <a:srgbClr val="C00000"/>
                  </a:solidFill>
                  <a:latin typeface="方正正纤黑简体" charset="0"/>
                  <a:ea typeface="方正正纤黑简体" charset="0"/>
                </a:rPr>
                <a:t>意义一致原则</a:t>
              </a:r>
              <a:endParaRPr lang="zh-CN" altLang="en-US" sz="2400" b="1" dirty="0">
                <a:solidFill>
                  <a:srgbClr val="C00000"/>
                </a:solidFill>
                <a:latin typeface="方正正纤黑简体" charset="0"/>
                <a:ea typeface="方正正纤黑简体" charset="0"/>
              </a:endParaRPr>
            </a:p>
          </p:txBody>
        </p:sp>
        <p:sp>
          <p:nvSpPr>
            <p:cNvPr id="28" name="TextBox 27"/>
            <p:cNvSpPr txBox="1"/>
            <p:nvPr/>
          </p:nvSpPr>
          <p:spPr>
            <a:xfrm>
              <a:off x="6373819" y="4133365"/>
              <a:ext cx="4519721" cy="1225978"/>
            </a:xfrm>
            <a:prstGeom prst="rect">
              <a:avLst/>
            </a:prstGeom>
            <a:noFill/>
          </p:spPr>
          <p:txBody>
            <a:bodyPr wrap="square" rtlCol="0">
              <a:spAutoFit/>
            </a:bodyPr>
            <a:p>
              <a:pPr>
                <a:lnSpc>
                  <a:spcPct val="150000"/>
                </a:lnSpc>
              </a:pPr>
              <a:r>
                <a:rPr lang="en-US" altLang="zh-CN" b="1" dirty="0">
                  <a:solidFill>
                    <a:srgbClr val="C00000"/>
                  </a:solidFill>
                  <a:latin typeface="方正正纤黑简体" charset="0"/>
                  <a:ea typeface="方正正纤黑简体" charset="0"/>
                </a:rPr>
                <a:t>  </a:t>
              </a:r>
              <a:r>
                <a:rPr lang="zh-CN" altLang="en-US" b="1" dirty="0">
                  <a:solidFill>
                    <a:srgbClr val="C00000"/>
                  </a:solidFill>
                  <a:latin typeface="方正正纤黑简体" charset="0"/>
                  <a:ea typeface="方正正纤黑简体" charset="0"/>
                </a:rPr>
                <a:t>指谓语动词和主语一致不是取决于主语的语法形式, 而是其实际意义。有的主语名词在形式上是单数, 但在意义上却是复数；有的主语名词在形式上是复数,  但在意义上却是单数。</a:t>
              </a:r>
              <a:endParaRPr lang="zh-CN" altLang="en-US" b="1" dirty="0">
                <a:solidFill>
                  <a:srgbClr val="C00000"/>
                </a:solidFill>
                <a:latin typeface="方正正纤黑简体" charset="0"/>
                <a:ea typeface="方正正纤黑简体" charset="0"/>
              </a:endParaRPr>
            </a:p>
          </p:txBody>
        </p:sp>
      </p:grpSp>
      <p:cxnSp>
        <p:nvCxnSpPr>
          <p:cNvPr id="4" name="Straight Connector 24"/>
          <p:cNvCxnSpPr/>
          <p:nvPr/>
        </p:nvCxnSpPr>
        <p:spPr>
          <a:xfrm>
            <a:off x="5055329" y="5177450"/>
            <a:ext cx="2623668" cy="0"/>
          </a:xfrm>
          <a:prstGeom prst="line">
            <a:avLst/>
          </a:prstGeom>
          <a:noFill/>
          <a:ln w="28575" cap="flat" cmpd="sng" algn="ctr">
            <a:solidFill>
              <a:srgbClr val="F17475"/>
            </a:solidFill>
            <a:prstDash val="sysDash"/>
            <a:tailEnd type="oval"/>
          </a:ln>
          <a:effectLst/>
        </p:spPr>
        <p:style>
          <a:lnRef idx="1">
            <a:srgbClr val="FFBF53"/>
          </a:lnRef>
          <a:fillRef idx="0">
            <a:srgbClr val="FFBF53"/>
          </a:fillRef>
          <a:effectRef idx="0">
            <a:srgbClr val="FFBF53"/>
          </a:effectRef>
          <a:fontRef idx="minor">
            <a:srgbClr val="000000"/>
          </a:fontRef>
        </p:style>
      </p:cxnSp>
      <p:sp>
        <p:nvSpPr>
          <p:cNvPr id="5" name="文本框 4"/>
          <p:cNvSpPr txBox="1"/>
          <p:nvPr/>
        </p:nvSpPr>
        <p:spPr>
          <a:xfrm>
            <a:off x="1360170" y="721360"/>
            <a:ext cx="9909810" cy="570865"/>
          </a:xfrm>
          <a:prstGeom prst="rect">
            <a:avLst/>
          </a:prstGeom>
          <a:noFill/>
        </p:spPr>
        <p:txBody>
          <a:bodyPr wrap="square" rtlCol="0" anchor="t">
            <a:spAutoFit/>
          </a:bodyPr>
          <a:p>
            <a:pPr indent="0">
              <a:lnSpc>
                <a:spcPct val="130000"/>
              </a:lnSpc>
              <a:spcBef>
                <a:spcPts val="600"/>
              </a:spcBef>
              <a:buFont typeface="Wingdings" panose="05000000000000000000" charset="0"/>
              <a:buNone/>
            </a:pPr>
            <a:r>
              <a:rPr lang="en-US" altLang="zh-CN" sz="2400" kern="0" dirty="0">
                <a:latin typeface="微软雅黑" panose="020B0503020204020204" pitchFamily="34" charset="-122"/>
                <a:ea typeface="微软雅黑" panose="020B0503020204020204" pitchFamily="34" charset="-122"/>
                <a:cs typeface="方正正纤黑简体" charset="0"/>
                <a:sym typeface="Abadi MT" charset="0"/>
              </a:rPr>
              <a:t> </a:t>
            </a: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这三个原则常常发生矛盾，但当发生冲突时，</a:t>
            </a:r>
            <a:r>
              <a:rPr lang="zh-CN" altLang="en-US" sz="2400" b="1" kern="0" dirty="0">
                <a:solidFill>
                  <a:srgbClr val="C00000"/>
                </a:solidFill>
                <a:latin typeface="微软雅黑" panose="020B0503020204020204" pitchFamily="34" charset="-122"/>
                <a:ea typeface="微软雅黑" panose="020B0503020204020204" pitchFamily="34" charset="-122"/>
                <a:cs typeface="方正正纤黑简体" charset="0"/>
                <a:sym typeface="Abadi MT" charset="0"/>
              </a:rPr>
              <a:t>意义一致原则</a:t>
            </a:r>
            <a:r>
              <a:rPr lang="zh-CN" altLang="en-US" sz="2400" kern="0" dirty="0">
                <a:latin typeface="微软雅黑" panose="020B0503020204020204" pitchFamily="34" charset="-122"/>
                <a:ea typeface="微软雅黑" panose="020B0503020204020204" pitchFamily="34" charset="-122"/>
                <a:cs typeface="方正正纤黑简体" charset="0"/>
                <a:sym typeface="Abadi MT" charset="0"/>
              </a:rPr>
              <a:t>优先考虑。</a:t>
            </a:r>
            <a:endParaRPr lang="zh-CN" altLang="en-US" sz="2400" kern="0" dirty="0">
              <a:latin typeface="微软雅黑" panose="020B0503020204020204" pitchFamily="34" charset="-122"/>
              <a:ea typeface="微软雅黑" panose="020B0503020204020204" pitchFamily="34" charset="-122"/>
              <a:cs typeface="方正正纤黑简体" charset="0"/>
              <a:sym typeface="Abadi MT" charset="0"/>
            </a:endParaRPr>
          </a:p>
        </p:txBody>
      </p:sp>
      <p:sp>
        <p:nvSpPr>
          <p:cNvPr id="6" name="AutoShape 131"/>
          <p:cNvSpPr/>
          <p:nvPr/>
        </p:nvSpPr>
        <p:spPr bwMode="auto">
          <a:xfrm>
            <a:off x="489748" y="797989"/>
            <a:ext cx="824836" cy="731177"/>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F17475"/>
          </a:solidFill>
          <a:ln>
            <a:noFill/>
          </a:ln>
          <a:effectLst>
            <a:outerShdw blurRad="177800" dist="190500" dir="2700000" algn="tl" rotWithShape="0">
              <a:prstClr val="black">
                <a:alpha val="40000"/>
              </a:prstClr>
            </a:outerShdw>
          </a:effectLst>
        </p:spPr>
        <p:txBody>
          <a:bodyPr lIns="17998" tIns="17998" rIns="17998" bIns="17998" anchor="ctr"/>
          <a:p>
            <a:pPr defTabSz="161290">
              <a:defRPr/>
            </a:pPr>
            <a:endParaRPr lang="es-ES" sz="1000" kern="0"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7" name="文本框 6"/>
          <p:cNvSpPr txBox="1"/>
          <p:nvPr/>
        </p:nvSpPr>
        <p:spPr>
          <a:xfrm>
            <a:off x="489585" y="279400"/>
            <a:ext cx="597154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三、语法关系不一致性错误：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主谓不一致</a:t>
            </a:r>
            <a:endParaRPr lang="zh-CN" altLang="en-US" sz="24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53" presetClass="entr" presetSubtype="16"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grpId="1"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1"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8" presetClass="emph" presetSubtype="0" fill="hold" grpId="0" nodeType="withEffect">
                                  <p:stCondLst>
                                    <p:cond delay="0"/>
                                  </p:stCondLst>
                                  <p:childTnLst>
                                    <p:animRot by="21600000">
                                      <p:cBhvr>
                                        <p:cTn id="42" dur="5750" fill="hold"/>
                                        <p:tgtEl>
                                          <p:spTgt spid="10"/>
                                        </p:tgtEl>
                                        <p:attrNameLst>
                                          <p:attrName>r</p:attrName>
                                        </p:attrNameLst>
                                      </p:cBhvr>
                                    </p:animRot>
                                  </p:childTnLst>
                                </p:cTn>
                              </p:par>
                              <p:par>
                                <p:cTn id="43" presetID="8" presetClass="emph" presetSubtype="0" fill="hold" grpId="0" nodeType="withEffect">
                                  <p:stCondLst>
                                    <p:cond delay="0"/>
                                  </p:stCondLst>
                                  <p:childTnLst>
                                    <p:animRot by="-21600000">
                                      <p:cBhvr>
                                        <p:cTn id="44" dur="5750" fill="hold"/>
                                        <p:tgtEl>
                                          <p:spTgt spid="11"/>
                                        </p:tgtEl>
                                        <p:attrNameLst>
                                          <p:attrName>r</p:attrName>
                                        </p:attrNameLst>
                                      </p:cBhvr>
                                    </p:animRot>
                                  </p:childTnLst>
                                </p:cTn>
                              </p:par>
                              <p:par>
                                <p:cTn id="45" presetID="8" presetClass="emph" presetSubtype="0" fill="hold" grpId="0" nodeType="withEffect">
                                  <p:stCondLst>
                                    <p:cond delay="0"/>
                                  </p:stCondLst>
                                  <p:childTnLst>
                                    <p:animRot by="-21600000">
                                      <p:cBhvr>
                                        <p:cTn id="46" dur="5750" fill="hold"/>
                                        <p:tgtEl>
                                          <p:spTgt spid="9"/>
                                        </p:tgtEl>
                                        <p:attrNameLst>
                                          <p:attrName>r</p:attrName>
                                        </p:attrNameLst>
                                      </p:cBhvr>
                                    </p:animRot>
                                  </p:childTnLst>
                                </p:cTn>
                              </p:par>
                              <p:par>
                                <p:cTn id="47" presetID="22" presetClass="entr" presetSubtype="4" fill="hold" nodeType="withEffect">
                                  <p:stCondLst>
                                    <p:cond delay="150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250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30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22" presetClass="entr" presetSubtype="8" fill="hold" nodeType="withEffect">
                                  <p:stCondLst>
                                    <p:cond delay="400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par>
                                <p:cTn id="62" presetID="10" presetClass="entr" presetSubtype="0" fill="hold" nodeType="withEffect">
                                  <p:stCondLst>
                                    <p:cond delay="450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1000" fill="hold"/>
                                        <p:tgtEl>
                                          <p:spTgt spid="5"/>
                                        </p:tgtEl>
                                        <p:attrNameLst>
                                          <p:attrName>ppt_x</p:attrName>
                                        </p:attrNameLst>
                                      </p:cBhvr>
                                      <p:tavLst>
                                        <p:tav tm="0">
                                          <p:val>
                                            <p:strVal val="#ppt_x-.2"/>
                                          </p:val>
                                        </p:tav>
                                        <p:tav tm="100000">
                                          <p:val>
                                            <p:strVal val="#ppt_x"/>
                                          </p:val>
                                        </p:tav>
                                      </p:tavLst>
                                    </p:anim>
                                    <p:anim calcmode="lin" valueType="num">
                                      <p:cBhvr>
                                        <p:cTn id="7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71" dur="1000"/>
                                        <p:tgtEl>
                                          <p:spTgt spid="5"/>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heel(1)">
                                      <p:cBhvr>
                                        <p:cTn id="7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bldLvl="0" animBg="1"/>
      <p:bldP spid="10" grpId="0" bldLvl="0" animBg="1"/>
      <p:bldP spid="10" grpId="1" bldLvl="0" animBg="1"/>
      <p:bldP spid="11" grpId="0" bldLvl="0" animBg="1"/>
      <p:bldP spid="11" grpId="1" bldLvl="0" animBg="1"/>
      <p:bldP spid="12" grpId="0" bldLvl="0" animBg="1"/>
      <p:bldP spid="13" grpId="0" bldLvl="0" animBg="1"/>
      <p:bldP spid="14" grpId="0" bldLvl="0" animBg="1"/>
      <p:bldP spid="21" grpId="0"/>
      <p:bldP spid="22" grpId="0"/>
      <p:bldP spid="5" grpId="0"/>
      <p:bldP spid="5" grpId="1"/>
      <p:bldP spid="6" grpId="0" bldLvl="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89585" y="739775"/>
            <a:ext cx="11327765" cy="5908040"/>
          </a:xfrm>
          <a:prstGeom prst="rect">
            <a:avLst/>
          </a:prstGeom>
          <a:noFill/>
        </p:spPr>
        <p:txBody>
          <a:bodyPr wrap="square" rtlCol="0" anchor="t">
            <a:spAutoFit/>
          </a:bodyPr>
          <a:p>
            <a:r>
              <a:rPr lang="zh-CN" altLang="en-US" sz="2400" b="1">
                <a:solidFill>
                  <a:srgbClr val="C00000"/>
                </a:solidFill>
              </a:rPr>
              <a:t>2</a:t>
            </a:r>
            <a:r>
              <a:rPr lang="en-US" altLang="zh-CN" sz="2400" b="1">
                <a:solidFill>
                  <a:srgbClr val="C00000"/>
                </a:solidFill>
              </a:rPr>
              <a:t>. </a:t>
            </a:r>
            <a:r>
              <a:rPr lang="zh-CN" altLang="en-US" sz="2400" b="1">
                <a:solidFill>
                  <a:srgbClr val="C00000"/>
                </a:solidFill>
              </a:rPr>
              <a:t>主谓不一致</a:t>
            </a:r>
            <a:endParaRPr lang="zh-CN" altLang="en-US" sz="2400" b="1">
              <a:solidFill>
                <a:srgbClr val="C00000"/>
              </a:solidFill>
            </a:endParaRPr>
          </a:p>
          <a:p>
            <a:pPr fontAlgn="auto">
              <a:lnSpc>
                <a:spcPts val="2360"/>
              </a:lnSpc>
            </a:pPr>
            <a:r>
              <a:rPr lang="zh-CN" altLang="en-US" b="1"/>
              <a:t>①and连接的两个名词作主语，</a:t>
            </a:r>
            <a:r>
              <a:rPr lang="zh-CN" altLang="en-US" b="1">
                <a:solidFill>
                  <a:srgbClr val="002060"/>
                </a:solidFill>
              </a:rPr>
              <a:t>表示不同的人或事</a:t>
            </a:r>
            <a:r>
              <a:rPr lang="zh-CN" altLang="en-US" b="1"/>
              <a:t>时，谓语动词用</a:t>
            </a:r>
            <a:r>
              <a:rPr lang="zh-CN" altLang="en-US" b="1">
                <a:solidFill>
                  <a:srgbClr val="C00000"/>
                </a:solidFill>
              </a:rPr>
              <a:t>复数</a:t>
            </a:r>
            <a:r>
              <a:rPr lang="zh-CN" altLang="en-US" b="1"/>
              <a:t>；指</a:t>
            </a:r>
            <a:r>
              <a:rPr lang="zh-CN" altLang="en-US" b="1">
                <a:solidFill>
                  <a:srgbClr val="002060"/>
                </a:solidFill>
              </a:rPr>
              <a:t>同一个人、物时</a:t>
            </a:r>
            <a:r>
              <a:rPr lang="zh-CN" altLang="en-US" b="1"/>
              <a:t>，谓语动词用</a:t>
            </a:r>
            <a:r>
              <a:rPr lang="zh-CN" altLang="en-US" b="1">
                <a:solidFill>
                  <a:srgbClr val="C00000"/>
                </a:solidFill>
              </a:rPr>
              <a:t>单数</a:t>
            </a:r>
            <a:r>
              <a:rPr lang="zh-CN" altLang="en-US" b="1"/>
              <a:t>。</a:t>
            </a:r>
            <a:endParaRPr lang="zh-CN" altLang="en-US" b="1"/>
          </a:p>
          <a:p>
            <a:pPr fontAlgn="auto">
              <a:lnSpc>
                <a:spcPts val="2360"/>
              </a:lnSpc>
            </a:pPr>
            <a:r>
              <a:rPr lang="zh-CN" altLang="en-US" b="1"/>
              <a:t>如：</a:t>
            </a:r>
            <a:r>
              <a:rPr lang="zh-CN" altLang="en-US" b="1">
                <a:solidFill>
                  <a:srgbClr val="002060"/>
                </a:solidFill>
              </a:rPr>
              <a:t>The famous writer and poet</a:t>
            </a:r>
            <a:r>
              <a:rPr lang="zh-CN" altLang="en-US" b="1">
                <a:solidFill>
                  <a:srgbClr val="C00000"/>
                </a:solidFill>
              </a:rPr>
              <a:t> has</a:t>
            </a:r>
            <a:r>
              <a:rPr lang="zh-CN" altLang="en-US" b="1"/>
              <a:t> given a talk.</a:t>
            </a:r>
            <a:endParaRPr lang="zh-CN" altLang="en-US" b="1"/>
          </a:p>
          <a:p>
            <a:pPr fontAlgn="auto">
              <a:lnSpc>
                <a:spcPts val="2360"/>
              </a:lnSpc>
            </a:pPr>
            <a:r>
              <a:rPr lang="zh-CN" altLang="en-US" b="1"/>
              <a:t>        </a:t>
            </a:r>
            <a:r>
              <a:rPr lang="zh-CN" altLang="en-US" b="1">
                <a:solidFill>
                  <a:srgbClr val="002060"/>
                </a:solidFill>
              </a:rPr>
              <a:t>What he said and what he did</a:t>
            </a:r>
            <a:r>
              <a:rPr lang="zh-CN" altLang="en-US" b="1"/>
              <a:t> </a:t>
            </a:r>
            <a:r>
              <a:rPr lang="zh-CN" altLang="en-US" b="1">
                <a:solidFill>
                  <a:srgbClr val="C00000"/>
                </a:solidFill>
              </a:rPr>
              <a:t>have</a:t>
            </a:r>
            <a:r>
              <a:rPr lang="zh-CN" altLang="en-US" b="1"/>
              <a:t> greatly encouraged the other students.</a:t>
            </a:r>
            <a:endParaRPr lang="zh-CN" altLang="en-US" b="1"/>
          </a:p>
          <a:p>
            <a:pPr fontAlgn="auto">
              <a:lnSpc>
                <a:spcPts val="2360"/>
              </a:lnSpc>
            </a:pPr>
            <a:r>
              <a:rPr lang="zh-CN" altLang="en-US" b="1"/>
              <a:t>②主语后面有a</a:t>
            </a:r>
            <a:r>
              <a:rPr lang="zh-CN" altLang="en-US" b="1">
                <a:solidFill>
                  <a:srgbClr val="002060"/>
                </a:solidFill>
              </a:rPr>
              <a:t>s well as , besides , with, together with, along with, including, in addition to, like, except</a:t>
            </a:r>
            <a:r>
              <a:rPr lang="en-US" altLang="zh-CN" b="1">
                <a:solidFill>
                  <a:srgbClr val="002060"/>
                </a:solidFill>
              </a:rPr>
              <a:t>,</a:t>
            </a:r>
            <a:r>
              <a:rPr lang="zh-CN" altLang="en-US" b="1">
                <a:solidFill>
                  <a:srgbClr val="002060"/>
                </a:solidFill>
              </a:rPr>
              <a:t> rather than, but</a:t>
            </a:r>
            <a:r>
              <a:rPr lang="zh-CN" altLang="en-US" b="1"/>
              <a:t>等连接的名词时，谓语动词的形式应根据</a:t>
            </a:r>
            <a:r>
              <a:rPr lang="zh-CN" altLang="en-US" b="1">
                <a:solidFill>
                  <a:srgbClr val="C00000"/>
                </a:solidFill>
              </a:rPr>
              <a:t>前面的主语来确定</a:t>
            </a:r>
            <a:r>
              <a:rPr lang="zh-CN" altLang="en-US" b="1"/>
              <a:t>。</a:t>
            </a:r>
            <a:endParaRPr lang="zh-CN" altLang="en-US" b="1"/>
          </a:p>
          <a:p>
            <a:pPr fontAlgn="auto">
              <a:lnSpc>
                <a:spcPts val="2360"/>
              </a:lnSpc>
            </a:pPr>
            <a:r>
              <a:rPr lang="zh-CN" altLang="en-US" b="1"/>
              <a:t>③由</a:t>
            </a:r>
            <a:r>
              <a:rPr lang="zh-CN" altLang="en-US" b="1">
                <a:solidFill>
                  <a:srgbClr val="002060"/>
                </a:solidFill>
              </a:rPr>
              <a:t>and或both...and...连接两个单数名词</a:t>
            </a:r>
            <a:r>
              <a:rPr lang="zh-CN" altLang="en-US" b="1"/>
              <a:t>做主语时,谓动用</a:t>
            </a:r>
            <a:r>
              <a:rPr lang="zh-CN" altLang="en-US" b="1">
                <a:solidFill>
                  <a:srgbClr val="C00000"/>
                </a:solidFill>
              </a:rPr>
              <a:t>复数</a:t>
            </a:r>
            <a:r>
              <a:rPr lang="zh-CN" altLang="en-US" b="1"/>
              <a:t>(不可数名词同样）</a:t>
            </a:r>
            <a:endParaRPr lang="zh-CN" altLang="en-US" b="1"/>
          </a:p>
          <a:p>
            <a:pPr fontAlgn="auto">
              <a:lnSpc>
                <a:spcPts val="2360"/>
              </a:lnSpc>
            </a:pPr>
            <a:r>
              <a:rPr lang="zh-CN" altLang="en-US" b="1"/>
              <a:t>④</a:t>
            </a:r>
            <a:r>
              <a:rPr lang="zh-CN" altLang="en-US" b="1">
                <a:solidFill>
                  <a:srgbClr val="002060"/>
                </a:solidFill>
              </a:rPr>
              <a:t>or, either...or, neither...nor, not only...but also..., not…but…</a:t>
            </a:r>
            <a:r>
              <a:rPr lang="zh-CN" altLang="en-US" b="1"/>
              <a:t>等连接两个并列主语时,谓语动词和与它</a:t>
            </a:r>
            <a:r>
              <a:rPr lang="zh-CN" altLang="en-US" b="1">
                <a:solidFill>
                  <a:srgbClr val="C00000"/>
                </a:solidFill>
              </a:rPr>
              <a:t>最近的主语在人称和数上保持一致</a:t>
            </a:r>
            <a:r>
              <a:rPr lang="zh-CN" altLang="en-US" b="1"/>
              <a:t>。</a:t>
            </a:r>
            <a:endParaRPr lang="zh-CN" altLang="en-US" b="1"/>
          </a:p>
          <a:p>
            <a:pPr fontAlgn="auto">
              <a:lnSpc>
                <a:spcPts val="2360"/>
              </a:lnSpc>
            </a:pPr>
            <a:r>
              <a:rPr lang="zh-CN" altLang="en-US" b="1"/>
              <a:t>⑤ “</a:t>
            </a:r>
            <a:r>
              <a:rPr lang="zh-CN" altLang="en-US" b="1">
                <a:solidFill>
                  <a:srgbClr val="002060"/>
                </a:solidFill>
              </a:rPr>
              <a:t>large amounts of+不可数名词</a:t>
            </a:r>
            <a:r>
              <a:rPr lang="zh-CN" altLang="en-US" b="1"/>
              <a:t>”做主语,谓语动词用</a:t>
            </a:r>
            <a:r>
              <a:rPr lang="zh-CN" altLang="en-US" b="1">
                <a:solidFill>
                  <a:srgbClr val="C00000"/>
                </a:solidFill>
              </a:rPr>
              <a:t>复数</a:t>
            </a:r>
            <a:r>
              <a:rPr lang="zh-CN" altLang="en-US" b="1"/>
              <a:t>形式。“</a:t>
            </a:r>
            <a:r>
              <a:rPr lang="zh-CN" altLang="en-US" b="1">
                <a:solidFill>
                  <a:srgbClr val="002060"/>
                </a:solidFill>
              </a:rPr>
              <a:t>large quantities of+不可数名词/复数名词</a:t>
            </a:r>
            <a:r>
              <a:rPr lang="zh-CN" altLang="en-US" b="1"/>
              <a:t>”做主语,谓语动词用</a:t>
            </a:r>
            <a:r>
              <a:rPr lang="zh-CN" altLang="en-US" b="1">
                <a:solidFill>
                  <a:srgbClr val="C00000"/>
                </a:solidFill>
              </a:rPr>
              <a:t>复数</a:t>
            </a:r>
            <a:r>
              <a:rPr lang="zh-CN" altLang="en-US" b="1"/>
              <a:t>形式。</a:t>
            </a:r>
            <a:endParaRPr lang="zh-CN" altLang="en-US" b="1"/>
          </a:p>
          <a:p>
            <a:pPr fontAlgn="auto">
              <a:lnSpc>
                <a:spcPts val="2360"/>
              </a:lnSpc>
            </a:pPr>
            <a:r>
              <a:rPr lang="zh-CN" altLang="en-US" b="1"/>
              <a:t>⑥当主语是</a:t>
            </a:r>
            <a:r>
              <a:rPr lang="zh-CN" altLang="en-US" b="1">
                <a:solidFill>
                  <a:srgbClr val="002060"/>
                </a:solidFill>
              </a:rPr>
              <a:t>只有复数形式的名词，如：clothes, trousers, glasses, compasses，scissors等</a:t>
            </a:r>
            <a:r>
              <a:rPr lang="zh-CN" altLang="en-US" b="1"/>
              <a:t>时，谓语动词用</a:t>
            </a:r>
            <a:r>
              <a:rPr lang="zh-CN" altLang="en-US" b="1">
                <a:solidFill>
                  <a:srgbClr val="C00000"/>
                </a:solidFill>
              </a:rPr>
              <a:t>复数</a:t>
            </a:r>
            <a:r>
              <a:rPr lang="zh-CN" altLang="en-US" b="1"/>
              <a:t>形式。但这类表示成双的事物的名词</a:t>
            </a:r>
            <a:r>
              <a:rPr lang="zh-CN" altLang="en-US" b="1">
                <a:solidFill>
                  <a:srgbClr val="002060"/>
                </a:solidFill>
              </a:rPr>
              <a:t>前有a pair of修饰</a:t>
            </a:r>
            <a:r>
              <a:rPr lang="zh-CN" altLang="en-US" b="1"/>
              <a:t>时，谓语动词用</a:t>
            </a:r>
            <a:r>
              <a:rPr lang="zh-CN" altLang="en-US" b="1">
                <a:solidFill>
                  <a:srgbClr val="C00000"/>
                </a:solidFill>
              </a:rPr>
              <a:t>单数</a:t>
            </a:r>
            <a:r>
              <a:rPr lang="zh-CN" altLang="en-US" b="1"/>
              <a:t>形式。</a:t>
            </a:r>
            <a:endParaRPr lang="zh-CN" altLang="en-US" b="1"/>
          </a:p>
          <a:p>
            <a:pPr fontAlgn="auto">
              <a:lnSpc>
                <a:spcPts val="2360"/>
              </a:lnSpc>
            </a:pPr>
            <a:r>
              <a:rPr lang="zh-CN" altLang="en-US" b="1"/>
              <a:t>⑦当主语是</a:t>
            </a:r>
            <a:r>
              <a:rPr lang="zh-CN" altLang="en-US" b="1">
                <a:solidFill>
                  <a:srgbClr val="002060"/>
                </a:solidFill>
              </a:rPr>
              <a:t>family, team, group, crowd, class, committee等集体名词</a:t>
            </a:r>
            <a:r>
              <a:rPr lang="zh-CN" altLang="en-US" b="1"/>
              <a:t>时，如果作为一个</a:t>
            </a:r>
            <a:r>
              <a:rPr lang="zh-CN" altLang="en-US" b="1">
                <a:solidFill>
                  <a:srgbClr val="002060"/>
                </a:solidFill>
              </a:rPr>
              <a:t>整体看待</a:t>
            </a:r>
            <a:r>
              <a:rPr lang="zh-CN" altLang="en-US" b="1"/>
              <a:t>，谓语动词用</a:t>
            </a:r>
            <a:r>
              <a:rPr lang="zh-CN" altLang="en-US" b="1">
                <a:solidFill>
                  <a:srgbClr val="C00000"/>
                </a:solidFill>
              </a:rPr>
              <a:t>单数</a:t>
            </a:r>
            <a:r>
              <a:rPr lang="zh-CN" altLang="en-US" b="1"/>
              <a:t>形式；如被视为</a:t>
            </a:r>
            <a:r>
              <a:rPr lang="zh-CN" altLang="en-US" b="1">
                <a:solidFill>
                  <a:srgbClr val="002060"/>
                </a:solidFill>
              </a:rPr>
              <a:t>若干个体</a:t>
            </a:r>
            <a:r>
              <a:rPr lang="zh-CN" altLang="en-US" b="1"/>
              <a:t>，谓语动词用</a:t>
            </a:r>
            <a:r>
              <a:rPr lang="zh-CN" altLang="en-US" b="1">
                <a:solidFill>
                  <a:srgbClr val="C00000"/>
                </a:solidFill>
              </a:rPr>
              <a:t>复数</a:t>
            </a:r>
            <a:r>
              <a:rPr lang="zh-CN" altLang="en-US" b="1"/>
              <a:t>形式。</a:t>
            </a:r>
            <a:endParaRPr lang="zh-CN" altLang="en-US" b="1"/>
          </a:p>
          <a:p>
            <a:pPr fontAlgn="auto">
              <a:lnSpc>
                <a:spcPts val="2360"/>
              </a:lnSpc>
            </a:pPr>
            <a:r>
              <a:rPr lang="zh-CN" altLang="en-US" b="1"/>
              <a:t>⑧</a:t>
            </a:r>
            <a:r>
              <a:rPr lang="zh-CN" altLang="en-US" b="1">
                <a:solidFill>
                  <a:srgbClr val="002060"/>
                </a:solidFill>
              </a:rPr>
              <a:t>people, youth, folk, police, cattle等集体名词作主语时</a:t>
            </a:r>
            <a:r>
              <a:rPr lang="zh-CN" altLang="en-US" b="1"/>
              <a:t>，谓语动词用</a:t>
            </a:r>
            <a:r>
              <a:rPr lang="zh-CN" altLang="en-US" b="1">
                <a:solidFill>
                  <a:srgbClr val="C00000"/>
                </a:solidFill>
              </a:rPr>
              <a:t>复数</a:t>
            </a:r>
            <a:r>
              <a:rPr lang="zh-CN" altLang="en-US" b="1"/>
              <a:t>形式；</a:t>
            </a:r>
            <a:r>
              <a:rPr lang="zh-CN" altLang="en-US" b="1">
                <a:solidFill>
                  <a:srgbClr val="002060"/>
                </a:solidFill>
              </a:rPr>
              <a:t>luggage , baggage , furniture , jewellery等集体名词作主语时</a:t>
            </a:r>
            <a:r>
              <a:rPr lang="zh-CN" altLang="en-US" b="1"/>
              <a:t>，谓语动词用</a:t>
            </a:r>
            <a:r>
              <a:rPr lang="zh-CN" altLang="en-US" b="1">
                <a:solidFill>
                  <a:srgbClr val="C00000"/>
                </a:solidFill>
              </a:rPr>
              <a:t>单数</a:t>
            </a:r>
            <a:r>
              <a:rPr lang="zh-CN" altLang="en-US" b="1"/>
              <a:t>形式。</a:t>
            </a:r>
            <a:endParaRPr lang="zh-CN" altLang="en-US" b="1"/>
          </a:p>
          <a:p>
            <a:pPr fontAlgn="auto">
              <a:lnSpc>
                <a:spcPts val="2360"/>
              </a:lnSpc>
            </a:pPr>
            <a:r>
              <a:rPr lang="zh-CN" altLang="en-US" b="1"/>
              <a:t>⑨“one of＋复数名词＋定语从句”之前有</a:t>
            </a:r>
            <a:r>
              <a:rPr lang="zh-CN" altLang="en-US" b="1">
                <a:solidFill>
                  <a:srgbClr val="002060"/>
                </a:solidFill>
              </a:rPr>
              <a:t>the only</a:t>
            </a:r>
            <a:r>
              <a:rPr lang="zh-CN" altLang="en-US" b="1"/>
              <a:t>, </a:t>
            </a:r>
            <a:r>
              <a:rPr lang="zh-CN" altLang="en-US" b="1">
                <a:solidFill>
                  <a:srgbClr val="002060"/>
                </a:solidFill>
              </a:rPr>
              <a:t>the</a:t>
            </a:r>
            <a:r>
              <a:rPr lang="zh-CN" altLang="en-US" b="1"/>
              <a:t>等限定词和修饰语时，定语从句的谓语动词用</a:t>
            </a:r>
            <a:r>
              <a:rPr lang="zh-CN" altLang="en-US" b="1">
                <a:solidFill>
                  <a:srgbClr val="C00000"/>
                </a:solidFill>
              </a:rPr>
              <a:t>单数</a:t>
            </a:r>
            <a:r>
              <a:rPr lang="zh-CN" altLang="en-US" b="1">
                <a:solidFill>
                  <a:srgbClr val="002060"/>
                </a:solidFill>
              </a:rPr>
              <a:t>形式</a:t>
            </a:r>
            <a:r>
              <a:rPr lang="zh-CN" altLang="en-US" b="1"/>
              <a:t>。如： She is </a:t>
            </a:r>
            <a:r>
              <a:rPr lang="zh-CN" altLang="en-US" b="1">
                <a:solidFill>
                  <a:srgbClr val="002060"/>
                </a:solidFill>
              </a:rPr>
              <a:t>the only one</a:t>
            </a:r>
            <a:r>
              <a:rPr lang="zh-CN" altLang="en-US" b="1"/>
              <a:t> of these women who </a:t>
            </a:r>
            <a:r>
              <a:rPr lang="zh-CN" altLang="en-US" b="1">
                <a:solidFill>
                  <a:srgbClr val="C00000"/>
                </a:solidFill>
              </a:rPr>
              <a:t>plays</a:t>
            </a:r>
            <a:r>
              <a:rPr lang="zh-CN" altLang="en-US" b="1"/>
              <a:t> the violin. </a:t>
            </a:r>
            <a:endParaRPr lang="zh-CN" altLang="en-US" b="1"/>
          </a:p>
        </p:txBody>
      </p:sp>
      <p:sp>
        <p:nvSpPr>
          <p:cNvPr id="7" name="文本框 6"/>
          <p:cNvSpPr txBox="1"/>
          <p:nvPr/>
        </p:nvSpPr>
        <p:spPr>
          <a:xfrm>
            <a:off x="489585" y="279400"/>
            <a:ext cx="597154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三、语法关系不一致性错误：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主谓不一致</a:t>
            </a:r>
            <a:endParaRPr lang="zh-CN" altLang="en-US" sz="24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89585" y="279400"/>
            <a:ext cx="597154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三、语法关系不一致性错误：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主谓不一致</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89585" y="739775"/>
            <a:ext cx="11327130" cy="5631180"/>
          </a:xfrm>
          <a:prstGeom prst="rect">
            <a:avLst/>
          </a:prstGeom>
          <a:noFill/>
        </p:spPr>
        <p:txBody>
          <a:bodyPr wrap="square" rtlCol="0" anchor="t">
            <a:spAutoFit/>
          </a:bodyPr>
          <a:p>
            <a:r>
              <a:rPr lang="zh-CN" altLang="en-US" sz="2400" b="1">
                <a:solidFill>
                  <a:srgbClr val="C00000"/>
                </a:solidFill>
                <a:sym typeface="+mn-ea"/>
              </a:rPr>
              <a:t>2</a:t>
            </a:r>
            <a:r>
              <a:rPr lang="en-US" altLang="zh-CN" sz="2400" b="1">
                <a:solidFill>
                  <a:srgbClr val="C00000"/>
                </a:solidFill>
                <a:sym typeface="+mn-ea"/>
              </a:rPr>
              <a:t>. </a:t>
            </a:r>
            <a:r>
              <a:rPr lang="zh-CN" altLang="en-US" sz="2400" b="1">
                <a:solidFill>
                  <a:srgbClr val="C00000"/>
                </a:solidFill>
                <a:sym typeface="+mn-ea"/>
              </a:rPr>
              <a:t>主谓不一致</a:t>
            </a:r>
            <a:endParaRPr lang="zh-CN" altLang="en-US" sz="2400" b="1">
              <a:solidFill>
                <a:srgbClr val="C00000"/>
              </a:solidFill>
            </a:endParaRPr>
          </a:p>
          <a:p>
            <a:r>
              <a:rPr lang="zh-CN" altLang="en-US" sz="2400"/>
              <a:t>Exx请根据提示完成下列句子：</a:t>
            </a:r>
            <a:endParaRPr lang="zh-CN" altLang="en-US" sz="2400"/>
          </a:p>
          <a:p>
            <a:r>
              <a:rPr lang="zh-CN" altLang="en-US" sz="2400"/>
              <a:t>⑥正如报道的那样，三个过街的男孩和出租车司机应该为昨天晚上的交通事故承担责任。</a:t>
            </a:r>
            <a:endParaRPr lang="zh-CN" altLang="en-US" sz="2400"/>
          </a:p>
          <a:p>
            <a:pPr marL="342900" indent="-342900">
              <a:buFont typeface="Arial" panose="020B0604020202020204" pitchFamily="34" charset="0"/>
              <a:buChar char="•"/>
            </a:pPr>
            <a:r>
              <a:rPr lang="zh-CN" altLang="en-US" sz="2400"/>
              <a:t>As was reported, </a:t>
            </a:r>
            <a:r>
              <a:rPr lang="zh-CN" altLang="en-US" sz="2400">
                <a:solidFill>
                  <a:srgbClr val="FF0000"/>
                </a:solidFill>
              </a:rPr>
              <a:t>the taxi driver</a:t>
            </a:r>
            <a:r>
              <a:rPr lang="zh-CN" altLang="en-US" sz="2400"/>
              <a:t> as well as the three boys crossing the street _________ ____</a:t>
            </a:r>
            <a:r>
              <a:rPr lang="zh-CN" altLang="en-US" sz="2400" u="sng"/>
              <a:t>                              </a:t>
            </a:r>
            <a:r>
              <a:rPr lang="zh-CN" altLang="en-US" sz="2400"/>
              <a:t>_ the traffic accident last night. (blame)</a:t>
            </a:r>
            <a:endParaRPr lang="zh-CN" altLang="en-US" sz="2400"/>
          </a:p>
          <a:p>
            <a:r>
              <a:rPr lang="zh-CN" altLang="en-US" sz="2400"/>
              <a:t>⑦拥有私人轿车的人数这几年快速增加。</a:t>
            </a:r>
            <a:endParaRPr lang="zh-CN" altLang="en-US" sz="2400"/>
          </a:p>
          <a:p>
            <a:pPr marL="342900" indent="-342900">
              <a:buFont typeface="Arial" panose="020B0604020202020204" pitchFamily="34" charset="0"/>
              <a:buChar char="•"/>
            </a:pPr>
            <a:r>
              <a:rPr lang="zh-CN" altLang="en-US" sz="2400">
                <a:solidFill>
                  <a:srgbClr val="FF0000"/>
                </a:solidFill>
              </a:rPr>
              <a:t>The number of </a:t>
            </a:r>
            <a:r>
              <a:rPr lang="zh-CN" altLang="en-US" sz="2400"/>
              <a:t>people, who have access to their own cars, ___________________ in the recent years. (rise)   </a:t>
            </a:r>
            <a:endParaRPr lang="zh-CN" altLang="en-US" sz="2400"/>
          </a:p>
          <a:p>
            <a:r>
              <a:rPr lang="zh-CN" altLang="en-US" sz="2400"/>
              <a:t>⑧在新的十年计划下，我们公司正在改变为国际性的大公司。</a:t>
            </a:r>
            <a:endParaRPr lang="zh-CN" altLang="en-US" sz="2400"/>
          </a:p>
          <a:p>
            <a:pPr marL="342900" indent="-342900">
              <a:buFont typeface="Arial" panose="020B0604020202020204" pitchFamily="34" charset="0"/>
              <a:buChar char="•"/>
            </a:pPr>
            <a:r>
              <a:rPr lang="zh-CN" altLang="en-US" sz="2400"/>
              <a:t>Under a new ten-year plan, </a:t>
            </a:r>
            <a:r>
              <a:rPr lang="zh-CN" altLang="en-US" sz="2400">
                <a:solidFill>
                  <a:srgbClr val="FF0000"/>
                </a:solidFill>
              </a:rPr>
              <a:t>our company</a:t>
            </a:r>
            <a:r>
              <a:rPr lang="zh-CN" altLang="en-US" sz="2400"/>
              <a:t> _____________________________ into </a:t>
            </a:r>
            <a:r>
              <a:rPr lang="zh-CN" altLang="en-US" sz="2400">
                <a:solidFill>
                  <a:srgbClr val="FF0000"/>
                </a:solidFill>
              </a:rPr>
              <a:t>an international corporation</a:t>
            </a:r>
            <a:r>
              <a:rPr lang="zh-CN" altLang="en-US" sz="2400"/>
              <a:t>. (transform)         </a:t>
            </a:r>
            <a:endParaRPr lang="zh-CN" altLang="en-US" sz="2400"/>
          </a:p>
          <a:p>
            <a:r>
              <a:rPr lang="zh-CN" altLang="en-US" sz="2400"/>
              <a:t>⑨随着更多的森林正在被摧毁，大量土壤每年正被冲走。</a:t>
            </a:r>
            <a:endParaRPr lang="zh-CN" altLang="en-US" sz="2400"/>
          </a:p>
          <a:p>
            <a:pPr marL="342900" indent="-342900">
              <a:buFont typeface="Arial" panose="020B0604020202020204" pitchFamily="34" charset="0"/>
              <a:buChar char="•"/>
            </a:pPr>
            <a:r>
              <a:rPr lang="zh-CN" altLang="en-US" sz="2400"/>
              <a:t>With more forests being destroyed, huge </a:t>
            </a:r>
            <a:r>
              <a:rPr lang="zh-CN" altLang="en-US" sz="2400">
                <a:solidFill>
                  <a:srgbClr val="FF0000"/>
                </a:solidFill>
              </a:rPr>
              <a:t>quantities</a:t>
            </a:r>
            <a:r>
              <a:rPr lang="zh-CN" altLang="en-US" sz="2400"/>
              <a:t> of good earth ___________</a:t>
            </a:r>
            <a:r>
              <a:rPr lang="zh-CN" altLang="en-US" sz="2400" u="sng"/>
              <a:t>_ __ </a:t>
            </a:r>
            <a:r>
              <a:rPr lang="zh-CN" altLang="en-US" sz="2400"/>
              <a:t>__</a:t>
            </a:r>
            <a:r>
              <a:rPr lang="zh-CN" altLang="en-US" sz="2400" u="sng"/>
              <a:t> </a:t>
            </a:r>
            <a:r>
              <a:rPr lang="zh-CN" altLang="en-US" sz="2400"/>
              <a:t>_</a:t>
            </a:r>
            <a:r>
              <a:rPr lang="zh-CN" altLang="en-US" sz="2400" u="sng"/>
              <a:t>          </a:t>
            </a:r>
            <a:r>
              <a:rPr lang="zh-CN" altLang="en-US" sz="2400"/>
              <a:t>_ each year. (wash)    </a:t>
            </a:r>
            <a:endParaRPr lang="zh-CN" altLang="en-US" sz="2400"/>
          </a:p>
        </p:txBody>
      </p:sp>
      <p:sp>
        <p:nvSpPr>
          <p:cNvPr id="6" name="文本框 5"/>
          <p:cNvSpPr txBox="1"/>
          <p:nvPr/>
        </p:nvSpPr>
        <p:spPr>
          <a:xfrm>
            <a:off x="1029335" y="2511425"/>
            <a:ext cx="2306320" cy="460375"/>
          </a:xfrm>
          <a:prstGeom prst="rect">
            <a:avLst/>
          </a:prstGeom>
          <a:noFill/>
        </p:spPr>
        <p:txBody>
          <a:bodyPr wrap="none" rtlCol="0">
            <a:spAutoFit/>
          </a:bodyPr>
          <a:p>
            <a:pPr algn="l"/>
            <a:r>
              <a:rPr lang="zh-CN" altLang="en-US" sz="2400" b="1">
                <a:solidFill>
                  <a:srgbClr val="002060"/>
                </a:solidFill>
                <a:sym typeface="+mn-ea"/>
              </a:rPr>
              <a:t>was to blame for</a:t>
            </a:r>
            <a:endParaRPr lang="zh-CN" altLang="en-US" sz="2400" b="1">
              <a:solidFill>
                <a:srgbClr val="002060"/>
              </a:solidFill>
              <a:sym typeface="+mn-ea"/>
            </a:endParaRPr>
          </a:p>
        </p:txBody>
      </p:sp>
      <p:sp>
        <p:nvSpPr>
          <p:cNvPr id="8" name="文本框 7"/>
          <p:cNvSpPr txBox="1"/>
          <p:nvPr/>
        </p:nvSpPr>
        <p:spPr>
          <a:xfrm>
            <a:off x="8481060" y="3324860"/>
            <a:ext cx="2306320" cy="460375"/>
          </a:xfrm>
          <a:prstGeom prst="rect">
            <a:avLst/>
          </a:prstGeom>
          <a:noFill/>
        </p:spPr>
        <p:txBody>
          <a:bodyPr wrap="none" rtlCol="0">
            <a:spAutoFit/>
          </a:bodyPr>
          <a:p>
            <a:pPr algn="l"/>
            <a:r>
              <a:rPr lang="zh-CN" altLang="en-US" sz="2400" b="1">
                <a:solidFill>
                  <a:srgbClr val="002060"/>
                </a:solidFill>
                <a:sym typeface="+mn-ea"/>
              </a:rPr>
              <a:t>has risen sharply</a:t>
            </a:r>
            <a:endParaRPr lang="zh-CN" altLang="en-US" sz="2400" b="1">
              <a:solidFill>
                <a:srgbClr val="002060"/>
              </a:solidFill>
              <a:sym typeface="+mn-ea"/>
            </a:endParaRPr>
          </a:p>
        </p:txBody>
      </p:sp>
      <p:sp>
        <p:nvSpPr>
          <p:cNvPr id="9" name="文本框 8"/>
          <p:cNvSpPr txBox="1"/>
          <p:nvPr/>
        </p:nvSpPr>
        <p:spPr>
          <a:xfrm>
            <a:off x="6788150" y="4430395"/>
            <a:ext cx="2787650" cy="460375"/>
          </a:xfrm>
          <a:prstGeom prst="rect">
            <a:avLst/>
          </a:prstGeom>
          <a:noFill/>
        </p:spPr>
        <p:txBody>
          <a:bodyPr wrap="none" rtlCol="0">
            <a:spAutoFit/>
          </a:bodyPr>
          <a:p>
            <a:pPr algn="l"/>
            <a:r>
              <a:rPr lang="zh-CN" altLang="en-US" sz="2400" b="1">
                <a:solidFill>
                  <a:srgbClr val="002060"/>
                </a:solidFill>
                <a:sym typeface="+mn-ea"/>
              </a:rPr>
              <a:t>is being transformed</a:t>
            </a:r>
            <a:endParaRPr lang="zh-CN" altLang="en-US" sz="2400" b="1">
              <a:solidFill>
                <a:srgbClr val="002060"/>
              </a:solidFill>
              <a:sym typeface="+mn-ea"/>
            </a:endParaRPr>
          </a:p>
        </p:txBody>
      </p:sp>
      <p:sp>
        <p:nvSpPr>
          <p:cNvPr id="10" name="文本框 9"/>
          <p:cNvSpPr txBox="1"/>
          <p:nvPr/>
        </p:nvSpPr>
        <p:spPr>
          <a:xfrm>
            <a:off x="9225280" y="5401310"/>
            <a:ext cx="2407920" cy="460375"/>
          </a:xfrm>
          <a:prstGeom prst="rect">
            <a:avLst/>
          </a:prstGeom>
          <a:noFill/>
        </p:spPr>
        <p:txBody>
          <a:bodyPr wrap="none" rtlCol="0">
            <a:spAutoFit/>
          </a:bodyPr>
          <a:p>
            <a:pPr algn="l"/>
            <a:r>
              <a:rPr lang="zh-CN" altLang="en-US" sz="2400" b="1">
                <a:solidFill>
                  <a:srgbClr val="002060"/>
                </a:solidFill>
                <a:sym typeface="+mn-ea"/>
              </a:rPr>
              <a:t>are being washed  </a:t>
            </a:r>
            <a:endParaRPr lang="zh-CN" altLang="en-US" sz="2400" b="1">
              <a:solidFill>
                <a:srgbClr val="002060"/>
              </a:solidFill>
              <a:sym typeface="+mn-ea"/>
            </a:endParaRPr>
          </a:p>
        </p:txBody>
      </p:sp>
      <p:sp>
        <p:nvSpPr>
          <p:cNvPr id="11" name="文本框 10"/>
          <p:cNvSpPr txBox="1"/>
          <p:nvPr/>
        </p:nvSpPr>
        <p:spPr>
          <a:xfrm>
            <a:off x="1029335" y="5861685"/>
            <a:ext cx="843280" cy="460375"/>
          </a:xfrm>
          <a:prstGeom prst="rect">
            <a:avLst/>
          </a:prstGeom>
          <a:noFill/>
        </p:spPr>
        <p:txBody>
          <a:bodyPr wrap="none" rtlCol="0">
            <a:spAutoFit/>
          </a:bodyPr>
          <a:p>
            <a:pPr algn="l"/>
            <a:r>
              <a:rPr lang="zh-CN" altLang="en-US" sz="2400" b="1">
                <a:solidFill>
                  <a:srgbClr val="002060"/>
                </a:solidFill>
                <a:sym typeface="+mn-ea"/>
              </a:rPr>
              <a:t>away</a:t>
            </a:r>
            <a:endParaRPr lang="zh-CN" altLang="en-US" sz="2400" b="1">
              <a:solidFill>
                <a:srgbClr val="00206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P spid="10" grpId="0"/>
      <p:bldP spid="1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89585" y="279400"/>
            <a:ext cx="691642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三、语法关系不一致性错误：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代词指代不一致</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89585" y="828040"/>
            <a:ext cx="11435080" cy="5262245"/>
          </a:xfrm>
          <a:prstGeom prst="rect">
            <a:avLst/>
          </a:prstGeom>
          <a:noFill/>
        </p:spPr>
        <p:txBody>
          <a:bodyPr wrap="square" rtlCol="0" anchor="t">
            <a:spAutoFit/>
          </a:bodyPr>
          <a:p>
            <a:r>
              <a:rPr lang="en-US" altLang="zh-CN" sz="2400" b="1">
                <a:solidFill>
                  <a:srgbClr val="C00000"/>
                </a:solidFill>
              </a:rPr>
              <a:t>3. </a:t>
            </a:r>
            <a:r>
              <a:rPr lang="zh-CN" altLang="en-US" sz="2400" b="1">
                <a:solidFill>
                  <a:srgbClr val="C00000"/>
                </a:solidFill>
              </a:rPr>
              <a:t>代词指代不一致</a:t>
            </a:r>
            <a:endParaRPr lang="zh-CN" altLang="en-US" sz="2400" b="1">
              <a:solidFill>
                <a:srgbClr val="C00000"/>
              </a:solidFill>
            </a:endParaRPr>
          </a:p>
          <a:p>
            <a:r>
              <a:rPr lang="zh-CN" altLang="en-US" sz="2400"/>
              <a:t>① 作形式主语、形式宾语要用</a:t>
            </a:r>
            <a:r>
              <a:rPr lang="zh-CN" altLang="en-US" sz="2400" b="1">
                <a:solidFill>
                  <a:srgbClr val="002060"/>
                </a:solidFill>
              </a:rPr>
              <a:t>it</a:t>
            </a:r>
            <a:endParaRPr lang="zh-CN" altLang="en-US" sz="2400"/>
          </a:p>
          <a:p>
            <a:r>
              <a:rPr lang="zh-CN" altLang="en-US" sz="2400"/>
              <a:t>② 强调句型，只能</a:t>
            </a:r>
            <a:r>
              <a:rPr lang="zh-CN" altLang="en-US" sz="2400" b="1">
                <a:solidFill>
                  <a:srgbClr val="002060"/>
                </a:solidFill>
              </a:rPr>
              <a:t>it</a:t>
            </a:r>
            <a:endParaRPr lang="zh-CN" altLang="en-US" sz="2400"/>
          </a:p>
          <a:p>
            <a:r>
              <a:rPr lang="zh-CN" altLang="en-US" sz="2400"/>
              <a:t>③ 两者比较，或指代前面一提到的同类但不是同一人或者事物时要用指示代词，指  </a:t>
            </a:r>
            <a:endParaRPr lang="zh-CN" altLang="en-US" sz="2400"/>
          </a:p>
          <a:p>
            <a:r>
              <a:rPr lang="zh-CN" altLang="en-US" sz="2400"/>
              <a:t>     示代词只能</a:t>
            </a:r>
            <a:r>
              <a:rPr lang="zh-CN" altLang="en-US" sz="2400" b="1">
                <a:solidFill>
                  <a:srgbClr val="002060"/>
                </a:solidFill>
              </a:rPr>
              <a:t>that/those</a:t>
            </a:r>
            <a:r>
              <a:rPr lang="zh-CN" altLang="en-US" sz="2400"/>
              <a:t> </a:t>
            </a:r>
            <a:endParaRPr lang="zh-CN" altLang="en-US" sz="2400"/>
          </a:p>
          <a:p>
            <a:r>
              <a:rPr lang="zh-CN" altLang="en-US" sz="2400"/>
              <a:t>⑩ —I’ve read another book this week.</a:t>
            </a:r>
            <a:endParaRPr lang="zh-CN" altLang="en-US" sz="2400"/>
          </a:p>
          <a:p>
            <a:r>
              <a:rPr lang="zh-CN" altLang="en-US" sz="2400"/>
              <a:t>     —Well, maybe</a:t>
            </a:r>
            <a:r>
              <a:rPr lang="zh-CN" altLang="en-US" sz="2400" u="sng"/>
              <a:t>              </a:t>
            </a:r>
            <a:r>
              <a:rPr lang="zh-CN" altLang="en-US" sz="2400"/>
              <a:t>is not how much you read but what you read that matters. </a:t>
            </a:r>
            <a:endParaRPr lang="zh-CN" altLang="en-US" sz="2400"/>
          </a:p>
          <a:p>
            <a:r>
              <a:rPr lang="zh-CN" altLang="en-US" sz="2400"/>
              <a:t>⑪ Studying Wendy</a:t>
            </a:r>
            <a:r>
              <a:rPr lang="en-US" altLang="zh-CN" sz="2400"/>
              <a:t>'</a:t>
            </a:r>
            <a:r>
              <a:rPr lang="zh-CN" altLang="en-US" sz="2400"/>
              <a:t>s menu, I found that many of the items are similar to</a:t>
            </a:r>
            <a:r>
              <a:rPr lang="zh-CN" altLang="en-US" sz="2400" u="sng"/>
              <a:t>                        </a:t>
            </a:r>
            <a:r>
              <a:rPr lang="zh-CN" altLang="en-US" sz="2400"/>
              <a:t>of  </a:t>
            </a:r>
            <a:endParaRPr lang="zh-CN" altLang="en-US" sz="2400"/>
          </a:p>
          <a:p>
            <a:r>
              <a:rPr lang="zh-CN" altLang="en-US" sz="2400"/>
              <a:t>      McDonald</a:t>
            </a:r>
            <a:r>
              <a:rPr lang="en-US" altLang="zh-CN" sz="2400"/>
              <a:t>'</a:t>
            </a:r>
            <a:r>
              <a:rPr lang="zh-CN" altLang="en-US" sz="2400"/>
              <a:t>s.</a:t>
            </a:r>
            <a:endParaRPr lang="zh-CN" altLang="en-US" sz="2400"/>
          </a:p>
          <a:p>
            <a:r>
              <a:rPr lang="zh-CN" altLang="en-US" sz="2400"/>
              <a:t>⑫The earth became so violent that </a:t>
            </a:r>
            <a:r>
              <a:rPr lang="zh-CN" altLang="en-US" sz="2400" u="sng"/>
              <a:t>                  </a:t>
            </a:r>
            <a:r>
              <a:rPr lang="zh-CN" altLang="en-US" sz="2400"/>
              <a:t>was not clear whether the shape would last </a:t>
            </a:r>
            <a:endParaRPr lang="zh-CN" altLang="en-US" sz="2400"/>
          </a:p>
          <a:p>
            <a:r>
              <a:rPr lang="zh-CN" altLang="en-US" sz="2400"/>
              <a:t>      or not.</a:t>
            </a:r>
            <a:endParaRPr lang="zh-CN" altLang="en-US" sz="2400"/>
          </a:p>
          <a:p>
            <a:r>
              <a:rPr lang="zh-CN" altLang="en-US" sz="2400"/>
              <a:t>⑬Our understanding of education, work and society is different from  ___</a:t>
            </a:r>
            <a:r>
              <a:rPr lang="zh-CN" altLang="en-US" sz="2400" u="sng"/>
              <a:t>        </a:t>
            </a:r>
            <a:r>
              <a:rPr lang="zh-CN" altLang="en-US" sz="2400"/>
              <a:t>__ of the </a:t>
            </a:r>
            <a:endParaRPr lang="zh-CN" altLang="en-US" sz="2400"/>
          </a:p>
          <a:p>
            <a:r>
              <a:rPr lang="zh-CN" altLang="en-US" sz="2400"/>
              <a:t>      earlier generation.</a:t>
            </a:r>
            <a:endParaRPr lang="zh-CN" altLang="en-US" sz="2400"/>
          </a:p>
          <a:p>
            <a:r>
              <a:rPr lang="zh-CN" altLang="en-US" sz="2400"/>
              <a:t>⑭The factory</a:t>
            </a:r>
            <a:r>
              <a:rPr lang="en-US" altLang="zh-CN" sz="2400"/>
              <a:t>'</a:t>
            </a:r>
            <a:r>
              <a:rPr lang="zh-CN" altLang="en-US" sz="2400"/>
              <a:t>s output of cars this years is about three times as great as </a:t>
            </a:r>
            <a:r>
              <a:rPr lang="zh-CN" altLang="en-US" sz="2400" u="sng"/>
              <a:t>              </a:t>
            </a:r>
            <a:r>
              <a:rPr lang="zh-CN" altLang="en-US" sz="2400"/>
              <a:t>of last year.</a:t>
            </a:r>
            <a:endParaRPr lang="zh-CN" altLang="en-US" sz="2400"/>
          </a:p>
        </p:txBody>
      </p:sp>
      <p:sp>
        <p:nvSpPr>
          <p:cNvPr id="4" name="文本框 3"/>
          <p:cNvSpPr txBox="1"/>
          <p:nvPr/>
        </p:nvSpPr>
        <p:spPr>
          <a:xfrm>
            <a:off x="9539605" y="5524500"/>
            <a:ext cx="974090" cy="460375"/>
          </a:xfrm>
          <a:prstGeom prst="rect">
            <a:avLst/>
          </a:prstGeom>
          <a:noFill/>
        </p:spPr>
        <p:txBody>
          <a:bodyPr wrap="square" rtlCol="0" anchor="t">
            <a:spAutoFit/>
          </a:bodyPr>
          <a:p>
            <a:r>
              <a:rPr lang="zh-CN" altLang="en-US" sz="2400" b="1">
                <a:solidFill>
                  <a:srgbClr val="002060"/>
                </a:solidFill>
              </a:rPr>
              <a:t>that</a:t>
            </a:r>
            <a:endParaRPr lang="zh-CN" altLang="en-US" sz="2400" b="1">
              <a:solidFill>
                <a:srgbClr val="002060"/>
              </a:solidFill>
            </a:endParaRPr>
          </a:p>
        </p:txBody>
      </p:sp>
      <p:sp>
        <p:nvSpPr>
          <p:cNvPr id="5" name="文本框 4"/>
          <p:cNvSpPr txBox="1"/>
          <p:nvPr/>
        </p:nvSpPr>
        <p:spPr>
          <a:xfrm>
            <a:off x="3076575" y="3061970"/>
            <a:ext cx="363220" cy="460375"/>
          </a:xfrm>
          <a:prstGeom prst="rect">
            <a:avLst/>
          </a:prstGeom>
          <a:noFill/>
        </p:spPr>
        <p:txBody>
          <a:bodyPr wrap="none" rtlCol="0">
            <a:spAutoFit/>
          </a:bodyPr>
          <a:p>
            <a:pPr algn="l"/>
            <a:r>
              <a:rPr lang="zh-CN" altLang="en-US" sz="2400" b="1">
                <a:solidFill>
                  <a:srgbClr val="002060"/>
                </a:solidFill>
                <a:sym typeface="+mn-ea"/>
              </a:rPr>
              <a:t>it </a:t>
            </a:r>
            <a:endParaRPr lang="zh-CN" altLang="en-US" sz="2400" b="1">
              <a:solidFill>
                <a:srgbClr val="002060"/>
              </a:solidFill>
              <a:sym typeface="+mn-ea"/>
            </a:endParaRPr>
          </a:p>
        </p:txBody>
      </p:sp>
      <p:sp>
        <p:nvSpPr>
          <p:cNvPr id="6" name="文本框 5"/>
          <p:cNvSpPr txBox="1"/>
          <p:nvPr/>
        </p:nvSpPr>
        <p:spPr>
          <a:xfrm>
            <a:off x="9829165" y="3400425"/>
            <a:ext cx="890905" cy="460375"/>
          </a:xfrm>
          <a:prstGeom prst="rect">
            <a:avLst/>
          </a:prstGeom>
          <a:noFill/>
        </p:spPr>
        <p:txBody>
          <a:bodyPr wrap="none" rtlCol="0">
            <a:spAutoFit/>
          </a:bodyPr>
          <a:p>
            <a:pPr algn="l"/>
            <a:r>
              <a:rPr lang="zh-CN" altLang="en-US" sz="2400" b="1">
                <a:solidFill>
                  <a:srgbClr val="002060"/>
                </a:solidFill>
                <a:sym typeface="+mn-ea"/>
              </a:rPr>
              <a:t>those</a:t>
            </a:r>
            <a:endParaRPr lang="zh-CN" altLang="en-US" sz="2400" b="1">
              <a:solidFill>
                <a:srgbClr val="002060"/>
              </a:solidFill>
              <a:sym typeface="+mn-ea"/>
            </a:endParaRPr>
          </a:p>
        </p:txBody>
      </p:sp>
      <p:sp>
        <p:nvSpPr>
          <p:cNvPr id="8" name="文本框 7"/>
          <p:cNvSpPr txBox="1"/>
          <p:nvPr/>
        </p:nvSpPr>
        <p:spPr>
          <a:xfrm>
            <a:off x="5532120" y="4147820"/>
            <a:ext cx="363220" cy="460375"/>
          </a:xfrm>
          <a:prstGeom prst="rect">
            <a:avLst/>
          </a:prstGeom>
          <a:noFill/>
        </p:spPr>
        <p:txBody>
          <a:bodyPr wrap="none" rtlCol="0">
            <a:spAutoFit/>
          </a:bodyPr>
          <a:p>
            <a:pPr algn="l"/>
            <a:r>
              <a:rPr lang="zh-CN" altLang="en-US" sz="2400" b="1">
                <a:solidFill>
                  <a:srgbClr val="002060"/>
                </a:solidFill>
                <a:sym typeface="+mn-ea"/>
              </a:rPr>
              <a:t>it</a:t>
            </a:r>
            <a:endParaRPr lang="zh-CN" altLang="en-US" sz="2400" b="1">
              <a:solidFill>
                <a:srgbClr val="002060"/>
              </a:solidFill>
              <a:sym typeface="+mn-ea"/>
            </a:endParaRPr>
          </a:p>
        </p:txBody>
      </p:sp>
      <p:sp>
        <p:nvSpPr>
          <p:cNvPr id="9" name="文本框 8"/>
          <p:cNvSpPr txBox="1"/>
          <p:nvPr/>
        </p:nvSpPr>
        <p:spPr>
          <a:xfrm>
            <a:off x="9539605" y="4754880"/>
            <a:ext cx="704850" cy="460375"/>
          </a:xfrm>
          <a:prstGeom prst="rect">
            <a:avLst/>
          </a:prstGeom>
          <a:noFill/>
        </p:spPr>
        <p:txBody>
          <a:bodyPr wrap="none" rtlCol="0">
            <a:spAutoFit/>
          </a:bodyPr>
          <a:p>
            <a:pPr algn="l"/>
            <a:r>
              <a:rPr lang="zh-CN" altLang="en-US" sz="2400" b="1">
                <a:solidFill>
                  <a:srgbClr val="002060"/>
                </a:solidFill>
                <a:sym typeface="+mn-ea"/>
              </a:rPr>
              <a:t>that </a:t>
            </a:r>
            <a:endParaRPr lang="zh-CN" altLang="en-US" sz="2400" b="1">
              <a:solidFill>
                <a:srgbClr val="00206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9" grpId="0"/>
      <p:bldP spid="9" grpId="1"/>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635"/>
            <a:ext cx="12192635" cy="6858635"/>
          </a:xfrm>
          <a:prstGeom prst="rect">
            <a:avLst/>
          </a:prstGeom>
        </p:spPr>
      </p:pic>
      <p:sp>
        <p:nvSpPr>
          <p:cNvPr id="4" name="标题 1"/>
          <p:cNvSpPr txBox="1"/>
          <p:nvPr/>
        </p:nvSpPr>
        <p:spPr>
          <a:xfrm>
            <a:off x="4204335" y="600710"/>
            <a:ext cx="6632575" cy="79375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34440">
              <a:defRPr/>
            </a:pPr>
            <a:r>
              <a:rPr lang="zh-CN" altLang="en-US" sz="3600" b="1" dirty="0">
                <a:ln w="28575">
                  <a:noFill/>
                </a:ln>
                <a:solidFill>
                  <a:schemeClr val="bg1"/>
                </a:solidFill>
                <a:latin typeface="微软雅黑" panose="020B0503020204020204" pitchFamily="34" charset="-122"/>
                <a:ea typeface="微软雅黑" panose="020B0503020204020204" pitchFamily="34" charset="-122"/>
              </a:rPr>
              <a:t>四、句法的错误</a:t>
            </a:r>
            <a:endParaRPr lang="zh-CN" altLang="en-US" sz="36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467705" y="1348904"/>
            <a:ext cx="4860604" cy="45719"/>
          </a:xfrm>
          <a:prstGeom prst="rect">
            <a:avLst/>
          </a:prstGeom>
          <a:solidFill>
            <a:schemeClr val="bg1">
              <a:lumMod val="65000"/>
            </a:schemeClr>
          </a:solidFill>
          <a:ln>
            <a:noFill/>
          </a:ln>
        </p:spPr>
        <p:style>
          <a:lnRef idx="0">
            <a:schemeClr val="accent5"/>
          </a:lnRef>
          <a:fillRef idx="3">
            <a:schemeClr val="accent5"/>
          </a:fillRef>
          <a:effectRef idx="3">
            <a:schemeClr val="accent5"/>
          </a:effectRef>
          <a:fontRef idx="minor">
            <a:schemeClr val="lt1"/>
          </a:fontRef>
        </p:style>
        <p:txBody>
          <a:bodyPr anchor="ctr"/>
          <a:p>
            <a:pPr fontAlgn="auto">
              <a:spcBef>
                <a:spcPts val="0"/>
              </a:spcBef>
              <a:spcAft>
                <a:spcPts val="0"/>
              </a:spcAft>
              <a:defRPr/>
            </a:pPr>
            <a:endParaRPr lang="zh-CN" altLang="en-US"/>
          </a:p>
        </p:txBody>
      </p:sp>
      <p:pic>
        <p:nvPicPr>
          <p:cNvPr id="5123"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0000">
            <a:off x="11078845" y="299720"/>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7762875" y="1677670"/>
            <a:ext cx="4269740" cy="2886710"/>
          </a:xfrm>
          <a:prstGeom prst="rect">
            <a:avLst/>
          </a:prstGeom>
          <a:noFill/>
        </p:spPr>
        <p:txBody>
          <a:bodyPr wrap="square" rtlCol="0">
            <a:spAutoFit/>
          </a:bodyPr>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动词搭配和使用不当</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名词单复数错误</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词性混乱</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句子意识薄弱</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时态错误</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635"/>
            <a:ext cx="12192635" cy="6858635"/>
          </a:xfrm>
          <a:prstGeom prst="rect">
            <a:avLst/>
          </a:prstGeom>
        </p:spPr>
      </p:pic>
      <p:sp>
        <p:nvSpPr>
          <p:cNvPr id="4" name="标题 1"/>
          <p:cNvSpPr txBox="1"/>
          <p:nvPr/>
        </p:nvSpPr>
        <p:spPr>
          <a:xfrm>
            <a:off x="3919220" y="600710"/>
            <a:ext cx="6632575" cy="79375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34440">
              <a:defRPr/>
            </a:pPr>
            <a:r>
              <a:rPr lang="zh-CN" altLang="en-US" sz="3600" b="1" dirty="0">
                <a:ln w="28575">
                  <a:noFill/>
                </a:ln>
                <a:solidFill>
                  <a:schemeClr val="bg1"/>
                </a:solidFill>
                <a:latin typeface="微软雅黑" panose="020B0503020204020204" pitchFamily="34" charset="-122"/>
                <a:ea typeface="微软雅黑" panose="020B0503020204020204" pitchFamily="34" charset="-122"/>
              </a:rPr>
              <a:t>一、高分作文必作于细成于严</a:t>
            </a:r>
            <a:endParaRPr lang="zh-CN" altLang="en-US" sz="36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467705" y="1348904"/>
            <a:ext cx="4860604" cy="45719"/>
          </a:xfrm>
          <a:prstGeom prst="rect">
            <a:avLst/>
          </a:prstGeom>
          <a:solidFill>
            <a:schemeClr val="bg1">
              <a:lumMod val="65000"/>
            </a:schemeClr>
          </a:solidFill>
          <a:ln>
            <a:noFill/>
          </a:ln>
        </p:spPr>
        <p:style>
          <a:lnRef idx="0">
            <a:schemeClr val="accent5"/>
          </a:lnRef>
          <a:fillRef idx="3">
            <a:schemeClr val="accent5"/>
          </a:fillRef>
          <a:effectRef idx="3">
            <a:schemeClr val="accent5"/>
          </a:effectRef>
          <a:fontRef idx="minor">
            <a:schemeClr val="lt1"/>
          </a:fontRef>
        </p:style>
        <p:txBody>
          <a:bodyPr anchor="ctr"/>
          <a:p>
            <a:pPr fontAlgn="auto">
              <a:spcBef>
                <a:spcPts val="0"/>
              </a:spcBef>
              <a:spcAft>
                <a:spcPts val="0"/>
              </a:spcAft>
              <a:defRPr/>
            </a:pPr>
            <a:endParaRPr lang="zh-CN" altLang="en-US"/>
          </a:p>
        </p:txBody>
      </p:sp>
      <p:pic>
        <p:nvPicPr>
          <p:cNvPr id="5123"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0000">
            <a:off x="11078845" y="299720"/>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7762875" y="1677670"/>
            <a:ext cx="4269740" cy="2886710"/>
          </a:xfrm>
          <a:prstGeom prst="rect">
            <a:avLst/>
          </a:prstGeom>
          <a:noFill/>
        </p:spPr>
        <p:txBody>
          <a:bodyPr wrap="square" rtlCol="0">
            <a:spAutoFit/>
          </a:bodyPr>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动词搭配和使用不当</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名词单复数错误</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词性混乱</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句子意识薄弱</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时态错误</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逗号粘连错误</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89585" y="739775"/>
            <a:ext cx="11316970" cy="5867400"/>
          </a:xfrm>
          <a:prstGeom prst="rect">
            <a:avLst/>
          </a:prstGeom>
          <a:noFill/>
        </p:spPr>
        <p:txBody>
          <a:bodyPr wrap="square" rtlCol="0" anchor="t">
            <a:spAutoFit/>
          </a:bodyPr>
          <a:p>
            <a:r>
              <a:rPr lang="zh-CN" altLang="en-US" sz="2400" b="1">
                <a:solidFill>
                  <a:srgbClr val="C00000"/>
                </a:solidFill>
              </a:rPr>
              <a:t>1</a:t>
            </a:r>
            <a:r>
              <a:rPr lang="en-US" altLang="zh-CN" sz="2400" b="1">
                <a:solidFill>
                  <a:srgbClr val="C00000"/>
                </a:solidFill>
              </a:rPr>
              <a:t>-1</a:t>
            </a:r>
            <a:r>
              <a:rPr lang="zh-CN" altLang="en-US" sz="2400" b="1">
                <a:solidFill>
                  <a:srgbClr val="C00000"/>
                </a:solidFill>
              </a:rPr>
              <a:t>. 逗号粘连错误</a:t>
            </a:r>
            <a:r>
              <a:rPr lang="en-US" altLang="zh-CN" sz="2400" b="1">
                <a:solidFill>
                  <a:srgbClr val="C00000"/>
                </a:solidFill>
              </a:rPr>
              <a:t>——</a:t>
            </a:r>
            <a:r>
              <a:rPr lang="zh-CN" altLang="en-US" sz="2400" b="1">
                <a:solidFill>
                  <a:srgbClr val="C00000"/>
                </a:solidFill>
              </a:rPr>
              <a:t>用逗号隔开两个独立的句子</a:t>
            </a:r>
            <a:endParaRPr lang="zh-CN" altLang="en-US" sz="2400" b="1">
              <a:solidFill>
                <a:srgbClr val="C00000"/>
              </a:solidFill>
            </a:endParaRPr>
          </a:p>
          <a:p>
            <a:pPr indent="0" fontAlgn="auto">
              <a:lnSpc>
                <a:spcPts val="2480"/>
              </a:lnSpc>
            </a:pPr>
            <a:r>
              <a:rPr lang="zh-CN" altLang="en-US" sz="2400"/>
              <a:t>      在英语写作标点符号的使用中，出错概率最高的是关于逗号的误用，而且该错误是句子结构中的最严重的问题。主要体现在用逗号连接两个独立的句子、用逗号连接两个谓语动词。</a:t>
            </a:r>
            <a:endParaRPr lang="zh-CN" altLang="en-US" sz="2400"/>
          </a:p>
          <a:p>
            <a:pPr indent="0" fontAlgn="auto">
              <a:lnSpc>
                <a:spcPts val="2480"/>
              </a:lnSpc>
            </a:pPr>
            <a:r>
              <a:rPr lang="zh-CN" altLang="en-US" sz="2400"/>
              <a:t>（1）用逗号隔开两个独立的句子，如：</a:t>
            </a:r>
            <a:endParaRPr lang="zh-CN" altLang="en-US" sz="2400"/>
          </a:p>
          <a:p>
            <a:pPr indent="0" fontAlgn="auto">
              <a:lnSpc>
                <a:spcPts val="2480"/>
              </a:lnSpc>
            </a:pPr>
            <a:r>
              <a:rPr lang="zh-CN" altLang="en-US" sz="2400"/>
              <a:t>        </a:t>
            </a:r>
            <a:r>
              <a:rPr lang="zh-CN" altLang="en-US" sz="2400">
                <a:solidFill>
                  <a:srgbClr val="002060"/>
                </a:solidFill>
              </a:rPr>
              <a:t> </a:t>
            </a:r>
            <a:r>
              <a:rPr lang="zh-CN" altLang="en-US" sz="2400" b="1">
                <a:solidFill>
                  <a:srgbClr val="002060"/>
                </a:solidFill>
              </a:rPr>
              <a:t>He walked all the way home, he shut the door.</a:t>
            </a:r>
            <a:endParaRPr lang="zh-CN" altLang="en-US" sz="2400" b="1"/>
          </a:p>
          <a:p>
            <a:pPr indent="0" fontAlgn="auto">
              <a:lnSpc>
                <a:spcPts val="2480"/>
              </a:lnSpc>
            </a:pPr>
            <a:r>
              <a:rPr lang="zh-CN" altLang="en-US" sz="2400"/>
              <a:t>        这在英语里是不符合句法规则的，应该通过改变标点符号或是增加连接词改为：</a:t>
            </a:r>
            <a:endParaRPr lang="zh-CN" altLang="en-US" sz="2400"/>
          </a:p>
          <a:p>
            <a:pPr indent="0" fontAlgn="auto">
              <a:lnSpc>
                <a:spcPts val="2480"/>
              </a:lnSpc>
            </a:pPr>
            <a:r>
              <a:rPr lang="zh-CN" altLang="en-US" sz="2400"/>
              <a:t>①把逗号改成句点，变成两个句子：  </a:t>
            </a:r>
            <a:endParaRPr lang="zh-CN" altLang="en-US" sz="2400"/>
          </a:p>
          <a:p>
            <a:pPr marL="342900" indent="0" fontAlgn="auto">
              <a:lnSpc>
                <a:spcPts val="2480"/>
              </a:lnSpc>
              <a:buFont typeface="Arial" panose="020B0604020202020204" pitchFamily="34" charset="0"/>
              <a:buChar char="•"/>
            </a:pPr>
            <a:r>
              <a:rPr lang="zh-CN" altLang="en-US" sz="2400"/>
              <a:t>      </a:t>
            </a:r>
            <a:r>
              <a:rPr lang="zh-CN" altLang="en-US" sz="2400" b="1">
                <a:solidFill>
                  <a:srgbClr val="002060"/>
                </a:solidFill>
              </a:rPr>
              <a:t>He walked all the way home</a:t>
            </a:r>
            <a:r>
              <a:rPr lang="zh-CN" altLang="en-US" sz="2400" b="1">
                <a:solidFill>
                  <a:srgbClr val="C00000"/>
                </a:solidFill>
              </a:rPr>
              <a:t>.</a:t>
            </a:r>
            <a:r>
              <a:rPr lang="zh-CN" altLang="en-US" sz="2400" b="1">
                <a:solidFill>
                  <a:srgbClr val="002060"/>
                </a:solidFill>
              </a:rPr>
              <a:t> He shut the door.</a:t>
            </a:r>
            <a:endParaRPr lang="zh-CN" altLang="en-US" sz="2400"/>
          </a:p>
          <a:p>
            <a:pPr indent="0" fontAlgn="auto">
              <a:lnSpc>
                <a:spcPts val="2480"/>
              </a:lnSpc>
            </a:pPr>
            <a:r>
              <a:rPr lang="zh-CN" altLang="en-US" sz="2400"/>
              <a:t>②增加并列连词，构成并列句：</a:t>
            </a:r>
            <a:endParaRPr lang="zh-CN" altLang="en-US" sz="2400"/>
          </a:p>
          <a:p>
            <a:pPr marL="342900" indent="0" fontAlgn="auto">
              <a:lnSpc>
                <a:spcPts val="2480"/>
              </a:lnSpc>
              <a:buFont typeface="Arial" panose="020B0604020202020204" pitchFamily="34" charset="0"/>
              <a:buChar char="•"/>
            </a:pPr>
            <a:r>
              <a:rPr lang="zh-CN" altLang="en-US" sz="2400"/>
              <a:t>      </a:t>
            </a:r>
            <a:r>
              <a:rPr lang="zh-CN" altLang="en-US" sz="2400" b="1">
                <a:solidFill>
                  <a:srgbClr val="002060"/>
                </a:solidFill>
              </a:rPr>
              <a:t>He walked all the way home,</a:t>
            </a:r>
            <a:r>
              <a:rPr lang="zh-CN" altLang="en-US" sz="2400"/>
              <a:t> </a:t>
            </a:r>
            <a:r>
              <a:rPr lang="zh-CN" altLang="en-US" sz="2400" b="1">
                <a:solidFill>
                  <a:srgbClr val="C00000"/>
                </a:solidFill>
              </a:rPr>
              <a:t>and</a:t>
            </a:r>
            <a:r>
              <a:rPr lang="zh-CN" altLang="en-US" sz="2400"/>
              <a:t> </a:t>
            </a:r>
            <a:r>
              <a:rPr lang="zh-CN" altLang="en-US" sz="2400" b="1">
                <a:solidFill>
                  <a:srgbClr val="002060"/>
                </a:solidFill>
              </a:rPr>
              <a:t>he shut the door.</a:t>
            </a:r>
            <a:endParaRPr lang="zh-CN" altLang="en-US" sz="2400" b="1">
              <a:solidFill>
                <a:srgbClr val="002060"/>
              </a:solidFill>
            </a:endParaRPr>
          </a:p>
          <a:p>
            <a:pPr indent="0" fontAlgn="auto">
              <a:lnSpc>
                <a:spcPts val="2480"/>
              </a:lnSpc>
            </a:pPr>
            <a:r>
              <a:rPr lang="zh-CN" altLang="en-US" sz="2400"/>
              <a:t>③增加从属连词，构成复合句：   </a:t>
            </a:r>
            <a:endParaRPr lang="zh-CN" altLang="en-US" sz="2400"/>
          </a:p>
          <a:p>
            <a:pPr marL="342900" indent="0" fontAlgn="auto">
              <a:lnSpc>
                <a:spcPts val="2480"/>
              </a:lnSpc>
              <a:buFont typeface="Arial" panose="020B0604020202020204" pitchFamily="34" charset="0"/>
              <a:buChar char="•"/>
            </a:pPr>
            <a:r>
              <a:rPr lang="zh-CN" altLang="en-US" sz="2400"/>
              <a:t>      </a:t>
            </a:r>
            <a:r>
              <a:rPr lang="zh-CN" altLang="en-US" sz="2400" b="1">
                <a:solidFill>
                  <a:srgbClr val="C00000"/>
                </a:solidFill>
              </a:rPr>
              <a:t>After</a:t>
            </a:r>
            <a:r>
              <a:rPr lang="zh-CN" altLang="en-US" sz="2400"/>
              <a:t> </a:t>
            </a:r>
            <a:r>
              <a:rPr lang="zh-CN" altLang="en-US" sz="2400" b="1">
                <a:solidFill>
                  <a:srgbClr val="002060"/>
                </a:solidFill>
              </a:rPr>
              <a:t>he walked all the way home, he shut the door.</a:t>
            </a:r>
            <a:endParaRPr lang="zh-CN" altLang="en-US" sz="2400"/>
          </a:p>
          <a:p>
            <a:pPr indent="0" fontAlgn="auto">
              <a:lnSpc>
                <a:spcPts val="2480"/>
              </a:lnSpc>
            </a:pPr>
            <a:r>
              <a:rPr lang="zh-CN" altLang="en-US" sz="2400"/>
              <a:t>④主语一致，用非谓语动词作状语： </a:t>
            </a:r>
            <a:endParaRPr lang="zh-CN" altLang="en-US" sz="2400"/>
          </a:p>
          <a:p>
            <a:pPr marL="342900" indent="0" fontAlgn="auto">
              <a:lnSpc>
                <a:spcPts val="2480"/>
              </a:lnSpc>
              <a:buFont typeface="Arial" panose="020B0604020202020204" pitchFamily="34" charset="0"/>
              <a:buChar char="•"/>
            </a:pPr>
            <a:r>
              <a:rPr lang="zh-CN" altLang="en-US" sz="2400"/>
              <a:t>      </a:t>
            </a:r>
            <a:r>
              <a:rPr lang="zh-CN" altLang="en-US" sz="2400" b="1">
                <a:solidFill>
                  <a:srgbClr val="C00000"/>
                </a:solidFill>
              </a:rPr>
              <a:t>Having walked</a:t>
            </a:r>
            <a:r>
              <a:rPr lang="zh-CN" altLang="en-US" sz="2400"/>
              <a:t> </a:t>
            </a:r>
            <a:r>
              <a:rPr lang="zh-CN" altLang="en-US" sz="2400" b="1">
                <a:solidFill>
                  <a:srgbClr val="002060"/>
                </a:solidFill>
              </a:rPr>
              <a:t>all the way home, he shut the door.</a:t>
            </a:r>
            <a:endParaRPr lang="zh-CN" altLang="en-US" sz="2400" b="1">
              <a:solidFill>
                <a:srgbClr val="002060"/>
              </a:solidFill>
            </a:endParaRPr>
          </a:p>
          <a:p>
            <a:pPr indent="0" fontAlgn="auto">
              <a:lnSpc>
                <a:spcPts val="2480"/>
              </a:lnSpc>
            </a:pPr>
            <a:r>
              <a:rPr lang="zh-CN" altLang="en-US" sz="2400"/>
              <a:t>⑤主语不一致，用with复合结构或独立主格结构。   </a:t>
            </a:r>
            <a:endParaRPr lang="zh-CN" altLang="en-US" sz="2400"/>
          </a:p>
          <a:p>
            <a:pPr marL="342900" indent="0" fontAlgn="auto">
              <a:lnSpc>
                <a:spcPts val="2480"/>
              </a:lnSpc>
              <a:buFont typeface="Arial" panose="020B0604020202020204" pitchFamily="34" charset="0"/>
              <a:buChar char="•"/>
            </a:pPr>
            <a:r>
              <a:rPr lang="zh-CN" altLang="en-US" sz="2400"/>
              <a:t>      </a:t>
            </a:r>
            <a:r>
              <a:rPr lang="zh-CN" altLang="en-US" sz="2400" b="1">
                <a:solidFill>
                  <a:srgbClr val="002060"/>
                </a:solidFill>
              </a:rPr>
              <a:t> He walked all the way home</a:t>
            </a:r>
            <a:r>
              <a:rPr lang="zh-CN" altLang="en-US" sz="2400"/>
              <a:t> </a:t>
            </a:r>
            <a:r>
              <a:rPr lang="zh-CN" altLang="en-US" sz="2400" b="1">
                <a:solidFill>
                  <a:srgbClr val="C00000"/>
                </a:solidFill>
              </a:rPr>
              <a:t>with the door shut</a:t>
            </a:r>
            <a:r>
              <a:rPr lang="zh-CN" altLang="en-US" sz="2400"/>
              <a:t>.</a:t>
            </a:r>
            <a:endParaRPr lang="zh-CN" altLang="en-US" sz="2400"/>
          </a:p>
          <a:p>
            <a:pPr marL="342900" indent="0" fontAlgn="auto">
              <a:lnSpc>
                <a:spcPts val="2480"/>
              </a:lnSpc>
              <a:buFont typeface="Arial" panose="020B0604020202020204" pitchFamily="34" charset="0"/>
              <a:buChar char="•"/>
            </a:pPr>
            <a:r>
              <a:rPr lang="zh-CN" altLang="en-US" sz="2400"/>
              <a:t>      </a:t>
            </a:r>
            <a:r>
              <a:rPr lang="zh-CN" altLang="en-US" sz="2400" b="1">
                <a:solidFill>
                  <a:srgbClr val="002060"/>
                </a:solidFill>
              </a:rPr>
              <a:t> He walked all the way home,</a:t>
            </a:r>
            <a:r>
              <a:rPr lang="zh-CN" altLang="en-US" sz="2400"/>
              <a:t> </a:t>
            </a:r>
            <a:r>
              <a:rPr lang="zh-CN" altLang="en-US" sz="2400" b="1">
                <a:solidFill>
                  <a:srgbClr val="C00000"/>
                </a:solidFill>
              </a:rPr>
              <a:t>the door shut</a:t>
            </a:r>
            <a:r>
              <a:rPr lang="zh-CN" altLang="en-US" sz="2400"/>
              <a:t>.</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p:cTn id="15" dur="1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 calcmode="lin" valueType="num">
                                      <p:cBhvr>
                                        <p:cTn id="22" dur="10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23" dur="1000" fill="hold"/>
                                        <p:tgtEl>
                                          <p:spTgt spid="4">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anim calcmode="lin" valueType="num">
                                      <p:cBhvr>
                                        <p:cTn id="29" dur="1000" fill="hold"/>
                                        <p:tgtEl>
                                          <p:spTgt spid="4">
                                            <p:txEl>
                                              <p:pRg st="10" end="10"/>
                                            </p:txEl>
                                          </p:spTgt>
                                        </p:tgtEl>
                                        <p:attrNameLst>
                                          <p:attrName>ppt_x</p:attrName>
                                        </p:attrNameLst>
                                      </p:cBhvr>
                                      <p:tavLst>
                                        <p:tav tm="0">
                                          <p:val>
                                            <p:strVal val="#ppt_x-.2"/>
                                          </p:val>
                                        </p:tav>
                                        <p:tav tm="100000">
                                          <p:val>
                                            <p:strVal val="#ppt_x"/>
                                          </p:val>
                                        </p:tav>
                                      </p:tavLst>
                                    </p:anim>
                                    <p:anim calcmode="lin" valueType="num">
                                      <p:cBhvr>
                                        <p:cTn id="30" dur="1000" fill="hold"/>
                                        <p:tgtEl>
                                          <p:spTgt spid="4">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4">
                                            <p:txEl>
                                              <p:pRg st="12" end="12"/>
                                            </p:txEl>
                                          </p:spTgt>
                                        </p:tgtEl>
                                        <p:attrNameLst>
                                          <p:attrName>style.visibility</p:attrName>
                                        </p:attrNameLst>
                                      </p:cBhvr>
                                      <p:to>
                                        <p:strVal val="visible"/>
                                      </p:to>
                                    </p:set>
                                    <p:anim calcmode="lin" valueType="num">
                                      <p:cBhvr>
                                        <p:cTn id="36" dur="1000" fill="hold"/>
                                        <p:tgtEl>
                                          <p:spTgt spid="4">
                                            <p:txEl>
                                              <p:pRg st="12" end="12"/>
                                            </p:txEl>
                                          </p:spTgt>
                                        </p:tgtEl>
                                        <p:attrNameLst>
                                          <p:attrName>ppt_x</p:attrName>
                                        </p:attrNameLst>
                                      </p:cBhvr>
                                      <p:tavLst>
                                        <p:tav tm="0">
                                          <p:val>
                                            <p:strVal val="#ppt_x-.2"/>
                                          </p:val>
                                        </p:tav>
                                        <p:tav tm="100000">
                                          <p:val>
                                            <p:strVal val="#ppt_x"/>
                                          </p:val>
                                        </p:tav>
                                      </p:tavLst>
                                    </p:anim>
                                    <p:anim calcmode="lin" valueType="num">
                                      <p:cBhvr>
                                        <p:cTn id="37" dur="1000" fill="hold"/>
                                        <p:tgtEl>
                                          <p:spTgt spid="4">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4">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 calcmode="lin" valueType="num">
                                      <p:cBhvr>
                                        <p:cTn id="43" dur="1000" fill="hold"/>
                                        <p:tgtEl>
                                          <p:spTgt spid="4">
                                            <p:txEl>
                                              <p:pRg st="14" end="14"/>
                                            </p:txEl>
                                          </p:spTgt>
                                        </p:tgtEl>
                                        <p:attrNameLst>
                                          <p:attrName>ppt_x</p:attrName>
                                        </p:attrNameLst>
                                      </p:cBhvr>
                                      <p:tavLst>
                                        <p:tav tm="0">
                                          <p:val>
                                            <p:strVal val="#ppt_x-.2"/>
                                          </p:val>
                                        </p:tav>
                                        <p:tav tm="100000">
                                          <p:val>
                                            <p:strVal val="#ppt_x"/>
                                          </p:val>
                                        </p:tav>
                                      </p:tavLst>
                                    </p:anim>
                                    <p:anim calcmode="lin" valueType="num">
                                      <p:cBhvr>
                                        <p:cTn id="44" dur="1000" fill="hold"/>
                                        <p:tgtEl>
                                          <p:spTgt spid="4">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4">
                                            <p:txEl>
                                              <p:pRg st="14" end="1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4">
                                            <p:txEl>
                                              <p:pRg st="15" end="15"/>
                                            </p:txEl>
                                          </p:spTgt>
                                        </p:tgtEl>
                                        <p:attrNameLst>
                                          <p:attrName>style.visibility</p:attrName>
                                        </p:attrNameLst>
                                      </p:cBhvr>
                                      <p:to>
                                        <p:strVal val="visible"/>
                                      </p:to>
                                    </p:set>
                                    <p:anim calcmode="lin" valueType="num">
                                      <p:cBhvr>
                                        <p:cTn id="50" dur="1000" fill="hold"/>
                                        <p:tgtEl>
                                          <p:spTgt spid="4">
                                            <p:txEl>
                                              <p:pRg st="15" end="15"/>
                                            </p:txEl>
                                          </p:spTgt>
                                        </p:tgtEl>
                                        <p:attrNameLst>
                                          <p:attrName>ppt_x</p:attrName>
                                        </p:attrNameLst>
                                      </p:cBhvr>
                                      <p:tavLst>
                                        <p:tav tm="0">
                                          <p:val>
                                            <p:strVal val="#ppt_x-.2"/>
                                          </p:val>
                                        </p:tav>
                                        <p:tav tm="100000">
                                          <p:val>
                                            <p:strVal val="#ppt_x"/>
                                          </p:val>
                                        </p:tav>
                                      </p:tavLst>
                                    </p:anim>
                                    <p:anim calcmode="lin" valueType="num">
                                      <p:cBhvr>
                                        <p:cTn id="51" dur="1000" fill="hold"/>
                                        <p:tgtEl>
                                          <p:spTgt spid="4">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8"/>
          <p:cNvSpPr/>
          <p:nvPr/>
        </p:nvSpPr>
        <p:spPr bwMode="gray">
          <a:xfrm flipH="1">
            <a:off x="1914375" y="750641"/>
            <a:ext cx="4179650"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ysClr val="window" lastClr="FFFFFF"/>
          </a:solidFill>
          <a:ln w="12700">
            <a:solidFill>
              <a:sysClr val="window" lastClr="FFFFFF">
                <a:lumMod val="65000"/>
              </a:sysClr>
            </a:solidFill>
            <a:miter lim="800000"/>
          </a:ln>
          <a:effectLst/>
        </p:spPr>
        <p:txBody>
          <a:bodyPr lIns="108046" tIns="72031" rIns="108046" bIns="144062" anchor="b" anchorCtr="0"/>
          <a:p>
            <a:pPr lvl="0"/>
            <a:r>
              <a:rPr lang="en-US" altLang="zh-CN" sz="2800" b="1" dirty="0">
                <a:solidFill>
                  <a:sysClr val="windowText" lastClr="000000"/>
                </a:solidFill>
                <a:latin typeface="微软雅黑" panose="020B0503020204020204" pitchFamily="34" charset="-122"/>
                <a:ea typeface="微软雅黑" panose="020B0503020204020204" pitchFamily="34" charset="-122"/>
              </a:rPr>
              <a:t>A… ./; B…</a:t>
            </a:r>
            <a:endParaRPr lang="en-US" altLang="zh-CN" sz="2400" dirty="0">
              <a:solidFill>
                <a:sysClr val="windowText" lastClr="000000"/>
              </a:solidFill>
              <a:latin typeface="微软雅黑" panose="020B0503020204020204" pitchFamily="34" charset="-122"/>
              <a:ea typeface="微软雅黑" panose="020B0503020204020204" pitchFamily="34" charset="-122"/>
            </a:endParaRPr>
          </a:p>
          <a:p>
            <a:pPr lvl="0"/>
            <a:r>
              <a:rPr lang="zh-CN" altLang="en-US" sz="2800" b="1" dirty="0">
                <a:solidFill>
                  <a:sysClr val="windowText" lastClr="000000">
                    <a:lumMod val="65000"/>
                    <a:lumOff val="35000"/>
                  </a:sysClr>
                </a:solidFill>
                <a:latin typeface="微软雅黑" panose="020B0503020204020204" pitchFamily="34" charset="-122"/>
                <a:ea typeface="微软雅黑" panose="020B0503020204020204" pitchFamily="34" charset="-122"/>
              </a:rPr>
              <a:t>逗号粘连错误</a:t>
            </a:r>
            <a:endParaRPr lang="en-US" altLang="zh-CN" sz="2800" b="1"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lvl="0"/>
            <a:endParaRPr lang="en-US" altLang="zh-CN" sz="2400" dirty="0">
              <a:solidFill>
                <a:sysClr val="windowText" lastClr="000000"/>
              </a:solidFill>
              <a:latin typeface="微软雅黑" panose="020B0503020204020204" pitchFamily="34" charset="-122"/>
              <a:ea typeface="微软雅黑" panose="020B0503020204020204" pitchFamily="34" charset="-122"/>
            </a:endParaRPr>
          </a:p>
          <a:p>
            <a:pPr lvl="0"/>
            <a:endParaRPr lang="zh-CN" altLang="en-US" sz="2400" dirty="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9"/>
          <p:cNvSpPr/>
          <p:nvPr/>
        </p:nvSpPr>
        <p:spPr bwMode="gray">
          <a:xfrm>
            <a:off x="1896404" y="2883252"/>
            <a:ext cx="4179650" cy="205918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ysClr val="window" lastClr="FFFFFF"/>
          </a:solidFill>
          <a:ln w="12700">
            <a:solidFill>
              <a:sysClr val="window" lastClr="FFFFFF">
                <a:lumMod val="65000"/>
              </a:sysClr>
            </a:solidFill>
            <a:miter lim="800000"/>
          </a:ln>
          <a:effectLst/>
        </p:spPr>
        <p:txBody>
          <a:bodyPr lIns="108046" tIns="144062" rIns="108046" bIns="144062" anchor="t" anchorCtr="0"/>
          <a:p>
            <a:endParaRPr lang="en-US" altLang="zh-CN" sz="2400" dirty="0">
              <a:solidFill>
                <a:sysClr val="windowText" lastClr="000000"/>
              </a:solidFill>
              <a:latin typeface="微软雅黑" panose="020B0503020204020204" pitchFamily="34" charset="-122"/>
              <a:ea typeface="微软雅黑" panose="020B0503020204020204" pitchFamily="34" charset="-122"/>
            </a:endParaRPr>
          </a:p>
          <a:p>
            <a:endParaRPr lang="en-US" altLang="zh-CN" sz="2400" dirty="0">
              <a:solidFill>
                <a:sysClr val="windowText" lastClr="000000"/>
              </a:solidFill>
              <a:latin typeface="微软雅黑" panose="020B0503020204020204" pitchFamily="34" charset="-122"/>
              <a:ea typeface="微软雅黑" panose="020B0503020204020204" pitchFamily="34" charset="-122"/>
            </a:endParaRPr>
          </a:p>
          <a:p>
            <a:r>
              <a:rPr lang="en-US" altLang="zh-CN" sz="2800" b="1" dirty="0">
                <a:solidFill>
                  <a:sysClr val="windowText" lastClr="000000"/>
                </a:solidFill>
                <a:latin typeface="微软雅黑" panose="020B0503020204020204" pitchFamily="34" charset="-122"/>
                <a:ea typeface="微软雅黑" panose="020B0503020204020204" pitchFamily="34" charset="-122"/>
              </a:rPr>
              <a:t>A… , </a:t>
            </a:r>
            <a:r>
              <a:rPr lang="zh-CN" altLang="en-US" sz="2800" b="1" dirty="0">
                <a:solidFill>
                  <a:sysClr val="windowText" lastClr="000000"/>
                </a:solidFill>
                <a:latin typeface="微软雅黑" panose="020B0503020204020204" pitchFamily="34" charset="-122"/>
                <a:ea typeface="微软雅黑" panose="020B0503020204020204" pitchFamily="34" charset="-122"/>
              </a:rPr>
              <a:t>（主语一致）</a:t>
            </a:r>
            <a:r>
              <a:rPr lang="en-US" altLang="zh-CN" sz="2800" b="1" dirty="0">
                <a:solidFill>
                  <a:sysClr val="windowText" lastClr="000000"/>
                </a:solidFill>
                <a:latin typeface="微软雅黑" panose="020B0503020204020204" pitchFamily="34" charset="-122"/>
                <a:ea typeface="微软雅黑" panose="020B0503020204020204" pitchFamily="34" charset="-122"/>
              </a:rPr>
              <a:t>B</a:t>
            </a:r>
            <a:endParaRPr lang="en-US" altLang="zh-CN" sz="2400" dirty="0">
              <a:solidFill>
                <a:sysClr val="windowText" lastClr="000000"/>
              </a:solidFill>
              <a:latin typeface="微软雅黑" panose="020B0503020204020204" pitchFamily="34" charset="-122"/>
              <a:ea typeface="微软雅黑" panose="020B0503020204020204" pitchFamily="34" charset="-122"/>
            </a:endParaRPr>
          </a:p>
          <a:p>
            <a:pPr lvl="0"/>
            <a:r>
              <a:rPr lang="zh-CN" altLang="en-US" sz="2800" b="1" dirty="0">
                <a:solidFill>
                  <a:sysClr val="windowText" lastClr="000000">
                    <a:lumMod val="65000"/>
                    <a:lumOff val="35000"/>
                  </a:sysClr>
                </a:solidFill>
                <a:latin typeface="微软雅黑" panose="020B0503020204020204" pitchFamily="34" charset="-122"/>
                <a:ea typeface="微软雅黑" panose="020B0503020204020204" pitchFamily="34" charset="-122"/>
              </a:rPr>
              <a:t>悬垂修饰语</a:t>
            </a:r>
            <a:endParaRPr lang="zh-CN" altLang="en-US" sz="2800" b="1"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39" name="Freeform 10"/>
          <p:cNvSpPr/>
          <p:nvPr/>
        </p:nvSpPr>
        <p:spPr bwMode="gray">
          <a:xfrm>
            <a:off x="6218686" y="2902191"/>
            <a:ext cx="4179650" cy="205918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ysClr val="window" lastClr="FFFFFF"/>
          </a:solidFill>
          <a:ln w="12700">
            <a:solidFill>
              <a:sysClr val="window" lastClr="FFFFFF">
                <a:lumMod val="65000"/>
              </a:sysClr>
            </a:solidFill>
            <a:miter lim="800000"/>
          </a:ln>
          <a:effectLst/>
        </p:spPr>
        <p:txBody>
          <a:bodyPr lIns="108046" tIns="144062" rIns="108046" bIns="144062" anchor="t" anchorCtr="0"/>
          <a:p>
            <a:pPr lvl="0" algn="r"/>
            <a:endParaRPr lang="en-US" altLang="zh-CN" sz="2400" dirty="0">
              <a:solidFill>
                <a:sysClr val="windowText" lastClr="000000"/>
              </a:solidFill>
              <a:latin typeface="微软雅黑" panose="020B0503020204020204" pitchFamily="34" charset="-122"/>
              <a:ea typeface="微软雅黑" panose="020B0503020204020204" pitchFamily="34" charset="-122"/>
            </a:endParaRPr>
          </a:p>
          <a:p>
            <a:pPr lvl="0" algn="r"/>
            <a:endParaRPr lang="en-US" altLang="zh-CN" sz="2400" dirty="0">
              <a:solidFill>
                <a:sysClr val="windowText" lastClr="000000"/>
              </a:solidFill>
              <a:latin typeface="微软雅黑" panose="020B0503020204020204" pitchFamily="34" charset="-122"/>
              <a:ea typeface="微软雅黑" panose="020B0503020204020204" pitchFamily="34" charset="-122"/>
            </a:endParaRPr>
          </a:p>
          <a:p>
            <a:pPr lvl="0" algn="r"/>
            <a:r>
              <a:rPr lang="en-US" altLang="zh-CN" sz="2800" b="1" dirty="0">
                <a:solidFill>
                  <a:sysClr val="windowText" lastClr="000000"/>
                </a:solidFill>
                <a:latin typeface="微软雅黑" panose="020B0503020204020204" pitchFamily="34" charset="-122"/>
                <a:ea typeface="微软雅黑" panose="020B0503020204020204" pitchFamily="34" charset="-122"/>
              </a:rPr>
              <a:t>A… , </a:t>
            </a:r>
            <a:r>
              <a:rPr lang="zh-CN" altLang="en-US" sz="2800" b="1" dirty="0">
                <a:solidFill>
                  <a:sysClr val="windowText" lastClr="000000"/>
                </a:solidFill>
                <a:latin typeface="微软雅黑" panose="020B0503020204020204" pitchFamily="34" charset="-122"/>
                <a:ea typeface="微软雅黑" panose="020B0503020204020204" pitchFamily="34" charset="-122"/>
              </a:rPr>
              <a:t>（主语不一致）</a:t>
            </a:r>
            <a:r>
              <a:rPr lang="en-US" altLang="zh-CN" sz="2800" b="1" dirty="0">
                <a:solidFill>
                  <a:sysClr val="windowText" lastClr="000000"/>
                </a:solidFill>
                <a:latin typeface="微软雅黑" panose="020B0503020204020204" pitchFamily="34" charset="-122"/>
                <a:ea typeface="微软雅黑" panose="020B0503020204020204" pitchFamily="34" charset="-122"/>
              </a:rPr>
              <a:t>B</a:t>
            </a:r>
            <a:endParaRPr lang="en-US" altLang="zh-CN" sz="2400" dirty="0">
              <a:solidFill>
                <a:sysClr val="windowText" lastClr="000000"/>
              </a:solidFill>
              <a:latin typeface="微软雅黑" panose="020B0503020204020204" pitchFamily="34" charset="-122"/>
              <a:ea typeface="微软雅黑" panose="020B0503020204020204" pitchFamily="34" charset="-122"/>
            </a:endParaRPr>
          </a:p>
          <a:p>
            <a:pPr lvl="0" algn="r"/>
            <a:r>
              <a:rPr lang="zh-CN" altLang="en-US" sz="2800" b="1" dirty="0">
                <a:solidFill>
                  <a:sysClr val="windowText" lastClr="000000">
                    <a:lumMod val="65000"/>
                    <a:lumOff val="35000"/>
                  </a:sysClr>
                </a:solidFill>
                <a:latin typeface="微软雅黑" panose="020B0503020204020204" pitchFamily="34" charset="-122"/>
                <a:ea typeface="微软雅黑" panose="020B0503020204020204" pitchFamily="34" charset="-122"/>
              </a:rPr>
              <a:t>独立主格</a:t>
            </a:r>
            <a:r>
              <a:rPr lang="en-US" altLang="zh-CN" sz="2800" b="1" dirty="0">
                <a:solidFill>
                  <a:sysClr val="windowText" lastClr="000000">
                    <a:lumMod val="65000"/>
                    <a:lumOff val="35000"/>
                  </a:sysClr>
                </a:solidFill>
                <a:latin typeface="微软雅黑" panose="020B0503020204020204" pitchFamily="34" charset="-122"/>
                <a:ea typeface="微软雅黑" panose="020B0503020204020204" pitchFamily="34" charset="-122"/>
              </a:rPr>
              <a:t>/with</a:t>
            </a:r>
            <a:r>
              <a:rPr lang="zh-CN" altLang="en-US" sz="2800" b="1" dirty="0">
                <a:solidFill>
                  <a:sysClr val="windowText" lastClr="000000">
                    <a:lumMod val="65000"/>
                    <a:lumOff val="35000"/>
                  </a:sysClr>
                </a:solidFill>
                <a:latin typeface="微软雅黑" panose="020B0503020204020204" pitchFamily="34" charset="-122"/>
                <a:ea typeface="微软雅黑" panose="020B0503020204020204" pitchFamily="34" charset="-122"/>
              </a:rPr>
              <a:t>复合结构</a:t>
            </a:r>
            <a:endParaRPr lang="zh-CN" altLang="en-US" sz="2800" b="1" dirty="0">
              <a:solidFill>
                <a:srgbClr val="0062AC"/>
              </a:solidFill>
              <a:latin typeface="微软雅黑" panose="020B0503020204020204" pitchFamily="34" charset="-122"/>
              <a:ea typeface="微软雅黑" panose="020B0503020204020204" pitchFamily="34" charset="-122"/>
            </a:endParaRPr>
          </a:p>
          <a:p>
            <a:pPr lvl="0" algn="r"/>
            <a:endParaRPr lang="en-US" altLang="zh-CN" sz="2400" dirty="0">
              <a:solidFill>
                <a:sysClr val="windowText" lastClr="000000"/>
              </a:solidFill>
              <a:latin typeface="微软雅黑" panose="020B0503020204020204" pitchFamily="34" charset="-122"/>
              <a:ea typeface="微软雅黑" panose="020B0503020204020204" pitchFamily="34" charset="-122"/>
            </a:endParaRPr>
          </a:p>
        </p:txBody>
      </p:sp>
      <p:sp>
        <p:nvSpPr>
          <p:cNvPr id="6" name="Freeform 8"/>
          <p:cNvSpPr/>
          <p:nvPr/>
        </p:nvSpPr>
        <p:spPr bwMode="gray">
          <a:xfrm>
            <a:off x="6193125" y="782619"/>
            <a:ext cx="4178719"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ysClr val="window" lastClr="FFFFFF"/>
          </a:solidFill>
          <a:ln w="12700">
            <a:solidFill>
              <a:sysClr val="window" lastClr="FFFFFF">
                <a:lumMod val="65000"/>
              </a:sysClr>
            </a:solidFill>
            <a:miter lim="800000"/>
          </a:ln>
          <a:effectLst/>
        </p:spPr>
        <p:txBody>
          <a:bodyPr lIns="108046" tIns="72031" rIns="108046" bIns="144062" anchor="b" anchorCtr="0"/>
          <a:p>
            <a:pPr algn="r"/>
            <a:r>
              <a:rPr lang="en-US" altLang="zh-CN" sz="2800" b="1" dirty="0">
                <a:solidFill>
                  <a:sysClr val="windowText" lastClr="000000"/>
                </a:solidFill>
                <a:latin typeface="微软雅黑" panose="020B0503020204020204" pitchFamily="34" charset="-122"/>
                <a:ea typeface="微软雅黑" panose="020B0503020204020204" pitchFamily="34" charset="-122"/>
              </a:rPr>
              <a:t>A… , </a:t>
            </a:r>
            <a:r>
              <a:rPr lang="zh-CN" altLang="en-US" sz="2800" b="1" dirty="0">
                <a:solidFill>
                  <a:sysClr val="windowText" lastClr="000000"/>
                </a:solidFill>
                <a:latin typeface="微软雅黑" panose="020B0503020204020204" pitchFamily="34" charset="-122"/>
                <a:ea typeface="微软雅黑" panose="020B0503020204020204" pitchFamily="34" charset="-122"/>
              </a:rPr>
              <a:t>（连词）</a:t>
            </a:r>
            <a:r>
              <a:rPr lang="en-US" altLang="zh-CN" sz="2800" b="1" dirty="0">
                <a:solidFill>
                  <a:sysClr val="windowText" lastClr="000000"/>
                </a:solidFill>
                <a:latin typeface="微软雅黑" panose="020B0503020204020204" pitchFamily="34" charset="-122"/>
                <a:ea typeface="微软雅黑" panose="020B0503020204020204" pitchFamily="34" charset="-122"/>
              </a:rPr>
              <a:t>B</a:t>
            </a:r>
            <a:endParaRPr lang="en-US" altLang="zh-CN" sz="2400" dirty="0">
              <a:solidFill>
                <a:sysClr val="windowText" lastClr="000000"/>
              </a:solidFill>
              <a:latin typeface="微软雅黑" panose="020B0503020204020204" pitchFamily="34" charset="-122"/>
              <a:ea typeface="微软雅黑" panose="020B0503020204020204" pitchFamily="34" charset="-122"/>
            </a:endParaRPr>
          </a:p>
          <a:p>
            <a:pPr lvl="0" algn="r"/>
            <a:r>
              <a:rPr lang="zh-CN" altLang="en-US" sz="2800" b="1" dirty="0">
                <a:solidFill>
                  <a:sysClr val="windowText" lastClr="000000">
                    <a:lumMod val="65000"/>
                    <a:lumOff val="35000"/>
                  </a:sysClr>
                </a:solidFill>
                <a:latin typeface="微软雅黑" panose="020B0503020204020204" pitchFamily="34" charset="-122"/>
                <a:ea typeface="微软雅黑" panose="020B0503020204020204" pitchFamily="34" charset="-122"/>
              </a:rPr>
              <a:t>逗号使用</a:t>
            </a:r>
            <a:endParaRPr lang="en-US" altLang="zh-CN" sz="2800" b="1" dirty="0">
              <a:solidFill>
                <a:srgbClr val="0062AC"/>
              </a:solidFill>
              <a:latin typeface="微软雅黑" panose="020B0503020204020204" pitchFamily="34" charset="-122"/>
              <a:ea typeface="微软雅黑" panose="020B0503020204020204" pitchFamily="34" charset="-122"/>
            </a:endParaRPr>
          </a:p>
          <a:p>
            <a:pPr lvl="0" algn="r"/>
            <a:endParaRPr lang="en-US" altLang="zh-CN" sz="2400" dirty="0">
              <a:solidFill>
                <a:sysClr val="windowText" lastClr="000000"/>
              </a:solidFill>
              <a:latin typeface="微软雅黑" panose="020B0503020204020204" pitchFamily="34" charset="-122"/>
              <a:ea typeface="微软雅黑" panose="020B0503020204020204" pitchFamily="34" charset="-122"/>
            </a:endParaRPr>
          </a:p>
          <a:p>
            <a:pPr lvl="0" algn="r"/>
            <a:endParaRPr lang="zh-CN" altLang="en-US" sz="2400" dirty="0">
              <a:solidFill>
                <a:sysClr val="windowText" lastClr="000000"/>
              </a:solidFill>
              <a:latin typeface="微软雅黑" panose="020B0503020204020204" pitchFamily="34" charset="-122"/>
              <a:ea typeface="微软雅黑" panose="020B0503020204020204" pitchFamily="34" charset="-122"/>
            </a:endParaRPr>
          </a:p>
        </p:txBody>
      </p:sp>
      <p:sp>
        <p:nvSpPr>
          <p:cNvPr id="41" name="Rectangle 19"/>
          <p:cNvSpPr>
            <a:spLocks noChangeArrowheads="1"/>
          </p:cNvSpPr>
          <p:nvPr/>
        </p:nvSpPr>
        <p:spPr bwMode="gray">
          <a:xfrm>
            <a:off x="1932615" y="4581991"/>
            <a:ext cx="4172082" cy="360446"/>
          </a:xfrm>
          <a:prstGeom prst="rect">
            <a:avLst/>
          </a:prstGeom>
          <a:solidFill>
            <a:schemeClr val="tx2">
              <a:lumMod val="75000"/>
            </a:schemeClr>
          </a:solidFill>
          <a:ln w="12700">
            <a:noFill/>
            <a:miter lim="800000"/>
          </a:ln>
          <a:effectLst/>
        </p:spPr>
        <p:txBody>
          <a:bodyPr lIns="108046" tIns="72031" rIns="108046" bIns="72031" anchor="ctr"/>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Ⅲ</a:t>
            </a:r>
            <a:endPar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Rectangle 19"/>
          <p:cNvSpPr>
            <a:spLocks noChangeArrowheads="1"/>
          </p:cNvSpPr>
          <p:nvPr/>
        </p:nvSpPr>
        <p:spPr bwMode="gray">
          <a:xfrm>
            <a:off x="6247329" y="4600930"/>
            <a:ext cx="4172082" cy="360446"/>
          </a:xfrm>
          <a:prstGeom prst="rect">
            <a:avLst/>
          </a:prstGeom>
          <a:solidFill>
            <a:schemeClr val="tx2">
              <a:lumMod val="75000"/>
            </a:schemeClr>
          </a:solidFill>
          <a:ln w="12700">
            <a:noFill/>
            <a:miter lim="800000"/>
          </a:ln>
          <a:effectLst/>
        </p:spPr>
        <p:txBody>
          <a:bodyPr lIns="108046" tIns="72031" rIns="108046" bIns="72031" anchor="ctr"/>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Ⅳ</a:t>
            </a:r>
            <a:endPar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Rectangle 19"/>
          <p:cNvSpPr>
            <a:spLocks noChangeArrowheads="1"/>
          </p:cNvSpPr>
          <p:nvPr/>
        </p:nvSpPr>
        <p:spPr bwMode="gray">
          <a:xfrm>
            <a:off x="6199762" y="750651"/>
            <a:ext cx="4172082" cy="360446"/>
          </a:xfrm>
          <a:prstGeom prst="rect">
            <a:avLst/>
          </a:prstGeom>
          <a:solidFill>
            <a:schemeClr val="tx2">
              <a:lumMod val="75000"/>
            </a:schemeClr>
          </a:solidFill>
          <a:ln w="12700">
            <a:noFill/>
            <a:miter lim="800000"/>
          </a:ln>
          <a:effectLst/>
        </p:spPr>
        <p:txBody>
          <a:bodyPr lIns="108046" tIns="72031" rIns="108046" bIns="72031" anchor="ctr"/>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Ⅱ</a:t>
            </a:r>
            <a:endPar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Rectangle 19"/>
          <p:cNvSpPr>
            <a:spLocks noChangeArrowheads="1"/>
          </p:cNvSpPr>
          <p:nvPr/>
        </p:nvSpPr>
        <p:spPr bwMode="gray">
          <a:xfrm>
            <a:off x="1896830" y="749733"/>
            <a:ext cx="4172082" cy="360446"/>
          </a:xfrm>
          <a:prstGeom prst="rect">
            <a:avLst/>
          </a:prstGeom>
          <a:solidFill>
            <a:schemeClr val="tx2">
              <a:lumMod val="75000"/>
            </a:schemeClr>
          </a:solidFill>
          <a:ln w="12700">
            <a:noFill/>
            <a:round/>
          </a:ln>
          <a:effectLst/>
        </p:spPr>
        <p:txBody>
          <a:bodyPr wrap="none" lIns="91479" tIns="45740" rIns="91479" bIns="45740" anchor="ctr"/>
          <a:p>
            <a:pPr algn="l"/>
            <a:r>
              <a:rPr lang="de-DE" sz="1600" b="1" noProof="1">
                <a:solidFill>
                  <a:sysClr val="window" lastClr="FFFFFF"/>
                </a:solidFill>
                <a:latin typeface="微软雅黑" panose="020B0503020204020204" pitchFamily="34" charset="-122"/>
                <a:ea typeface="微软雅黑" panose="020B0503020204020204" pitchFamily="34" charset="-122"/>
              </a:rPr>
              <a:t>Ⅰ</a:t>
            </a:r>
            <a:endParaRPr lang="de-DE" sz="1600" b="1" noProof="1">
              <a:solidFill>
                <a:sysClr val="window" lastClr="FFFFF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114800" y="2039334"/>
            <a:ext cx="2035486" cy="1569660"/>
          </a:xfrm>
          <a:prstGeom prst="rect">
            <a:avLst/>
          </a:prstGeom>
          <a:noFill/>
        </p:spPr>
        <p:txBody>
          <a:bodyPr wrap="square" rtlCol="0">
            <a:spAutoFit/>
            <a:scene3d>
              <a:camera prst="orthographicFront"/>
              <a:lightRig rig="harsh" dir="t"/>
            </a:scene3d>
            <a:sp3d extrusionH="57150" prstMaterial="matte">
              <a:bevelT w="63500" h="12700" prst="angle"/>
              <a:contourClr>
                <a:sysClr val="window" lastClr="FFFFFF">
                  <a:lumMod val="65000"/>
                </a:sysClr>
              </a:contourClr>
            </a:sp3d>
          </a:bodyPr>
          <a:p>
            <a:r>
              <a:rPr lang="zh-CN" altLang="en-US" sz="4800" b="1" dirty="0">
                <a:solidFill>
                  <a:srgbClr val="002060"/>
                </a:solidFill>
                <a:latin typeface="黑体" panose="02010609060101010101" charset="-122"/>
                <a:ea typeface="黑体" panose="02010609060101010101" charset="-122"/>
              </a:rPr>
              <a:t>懂句法明句理</a:t>
            </a:r>
            <a:endParaRPr lang="zh-CN" altLang="en-US" sz="4800" b="1" dirty="0">
              <a:solidFill>
                <a:srgbClr val="002060"/>
              </a:solidFill>
              <a:latin typeface="黑体" panose="02010609060101010101" charset="-122"/>
              <a:ea typeface="黑体" panose="02010609060101010101" charset="-122"/>
            </a:endParaRPr>
          </a:p>
        </p:txBody>
      </p:sp>
      <p:sp>
        <p:nvSpPr>
          <p:cNvPr id="9" name="文本框 8"/>
          <p:cNvSpPr txBox="1"/>
          <p:nvPr/>
        </p:nvSpPr>
        <p:spPr>
          <a:xfrm>
            <a:off x="582930" y="23495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逗号粘连错误</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86385" y="4961890"/>
            <a:ext cx="11718290" cy="1753235"/>
          </a:xfrm>
          <a:prstGeom prst="rect">
            <a:avLst/>
          </a:prstGeom>
          <a:noFill/>
        </p:spPr>
        <p:txBody>
          <a:bodyPr wrap="square" rtlCol="0" anchor="t">
            <a:spAutoFit/>
          </a:bodyPr>
          <a:p>
            <a:r>
              <a:rPr lang="zh-CN" altLang="en-US" b="1">
                <a:solidFill>
                  <a:srgbClr val="C00000"/>
                </a:solidFill>
              </a:rPr>
              <a:t>1) A… ./; B… </a:t>
            </a:r>
            <a:r>
              <a:rPr lang="zh-CN" altLang="en-US" b="1"/>
              <a:t>  两个句子之间句号或分号，说明两句不存在语法关系。</a:t>
            </a:r>
            <a:endParaRPr lang="zh-CN" altLang="en-US" b="1"/>
          </a:p>
          <a:p>
            <a:r>
              <a:rPr lang="zh-CN" altLang="en-US" b="1"/>
              <a:t>                         若表逻辑关系，可用过渡（however/therefore等）表示。</a:t>
            </a:r>
            <a:endParaRPr lang="zh-CN" altLang="en-US" b="1"/>
          </a:p>
          <a:p>
            <a:r>
              <a:rPr lang="zh-CN" altLang="en-US" b="1">
                <a:solidFill>
                  <a:srgbClr val="C00000"/>
                </a:solidFill>
              </a:rPr>
              <a:t>2) A… , B…   </a:t>
            </a:r>
            <a:r>
              <a:rPr lang="zh-CN" altLang="en-US" b="1"/>
              <a:t>   两个句子之间逗号，要用并列连词（and/or/but等）或从属连词（that/where/what/which等）</a:t>
            </a:r>
            <a:endParaRPr lang="zh-CN" altLang="en-US" b="1"/>
          </a:p>
          <a:p>
            <a:r>
              <a:rPr lang="zh-CN" altLang="en-US" b="1"/>
              <a:t>                          表明两句之间关系（并列句/主从复合句）。</a:t>
            </a:r>
            <a:endParaRPr lang="zh-CN" altLang="en-US" b="1"/>
          </a:p>
          <a:p>
            <a:r>
              <a:rPr lang="zh-CN" altLang="en-US" b="1">
                <a:solidFill>
                  <a:srgbClr val="C00000"/>
                </a:solidFill>
              </a:rPr>
              <a:t>3) A… , B… </a:t>
            </a:r>
            <a:r>
              <a:rPr lang="zh-CN" altLang="en-US" b="1"/>
              <a:t>     两个句子之间逗号，又无连词，说明有一个句子不符合句理，不成立。</a:t>
            </a:r>
            <a:endParaRPr lang="zh-CN" altLang="en-US" b="1"/>
          </a:p>
          <a:p>
            <a:r>
              <a:rPr lang="zh-CN" altLang="en-US" b="1"/>
              <a:t>                       要做如下调整：①如果主语一致，用非谓动词作状语；②主语不一致，用with复合结构或独立主格结构。</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strips(downLeft)">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6" grpId="0" bldLvl="0" animBg="1"/>
      <p:bldP spid="6" grpId="1" animBg="1"/>
      <p:bldP spid="5" grpId="0" bldLvl="0" animBg="1"/>
      <p:bldP spid="5" grpId="1" animBg="1"/>
      <p:bldP spid="39" grpId="0" bldLvl="0" animBg="1"/>
      <p:bldP spid="39" grpId="1" animBg="1"/>
      <p:bldP spid="11" grpId="0"/>
      <p:bldP spid="1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逗号粘连错误</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530225" y="1446530"/>
            <a:ext cx="11130915" cy="4707890"/>
          </a:xfrm>
          <a:prstGeom prst="rect">
            <a:avLst/>
          </a:prstGeom>
        </p:spPr>
        <p:txBody>
          <a:bodyPr wrap="square">
            <a:spAutoFit/>
          </a:bodyPr>
          <a:p>
            <a:pPr algn="just">
              <a:lnSpc>
                <a:spcPts val="4800"/>
              </a:lnSpc>
              <a:spcAft>
                <a:spcPts val="0"/>
              </a:spcAft>
            </a:pPr>
            <a:r>
              <a:rPr lang="en-US" altLang="zh-CN" sz="2800" b="1" kern="100" dirty="0">
                <a:latin typeface="Times New Roman" panose="02020603050405020304" pitchFamily="18" charset="0"/>
              </a:rPr>
              <a:t>The student wasn’t paying attention in class, </a:t>
            </a:r>
            <a:r>
              <a:rPr lang="en-US" altLang="zh-CN" sz="2800" b="1" u="sng" kern="100" dirty="0">
                <a:latin typeface="Times New Roman" panose="02020603050405020304" pitchFamily="18" charset="0"/>
              </a:rPr>
              <a:t>                                     </a:t>
            </a:r>
            <a:r>
              <a:rPr lang="en-US" altLang="zh-CN" sz="2800" b="1" kern="100" dirty="0">
                <a:latin typeface="Times New Roman" panose="02020603050405020304" pitchFamily="18" charset="0"/>
              </a:rPr>
              <a:t> (</a:t>
            </a:r>
            <a:r>
              <a:rPr lang="zh-CN" altLang="zh-CN" sz="2800" b="1" kern="100" dirty="0">
                <a:latin typeface="Times New Roman" panose="02020603050405020304" pitchFamily="18" charset="0"/>
              </a:rPr>
              <a:t>眼睛盯着</a:t>
            </a:r>
            <a:r>
              <a:rPr lang="en-US" altLang="zh-CN" sz="2800" b="1" kern="100" dirty="0">
                <a:latin typeface="Times New Roman" panose="02020603050405020304" pitchFamily="18" charset="0"/>
              </a:rPr>
              <a:t>)the tree in front of the classroom. (fix)</a:t>
            </a:r>
            <a:endParaRPr lang="en-US" altLang="zh-CN" sz="2800" b="1" kern="100" dirty="0">
              <a:latin typeface="Times New Roman" panose="02020603050405020304" pitchFamily="18" charset="0"/>
            </a:endParaRPr>
          </a:p>
          <a:p>
            <a:pPr algn="just">
              <a:lnSpc>
                <a:spcPts val="4800"/>
              </a:lnSpc>
              <a:spcAft>
                <a:spcPts val="0"/>
              </a:spcAft>
            </a:pPr>
            <a:r>
              <a:rPr lang="zh-CN" altLang="zh-CN" sz="2800" b="1" kern="100" dirty="0">
                <a:latin typeface="Times New Roman" panose="02020603050405020304" pitchFamily="18" charset="0"/>
              </a:rPr>
              <a:t>    这位学生在课堂上注意力</a:t>
            </a:r>
            <a:r>
              <a:rPr lang="zh-CN" altLang="zh-CN" sz="2800" b="1" kern="100" dirty="0">
                <a:latin typeface="Times New Roman" panose="02020603050405020304" pitchFamily="18" charset="0"/>
                <a:sym typeface="方正正纤黑简体" charset="0"/>
              </a:rPr>
              <a:t>不集中</a:t>
            </a:r>
            <a:r>
              <a:rPr lang="zh-CN" altLang="zh-CN" sz="2800" b="1" kern="100" dirty="0">
                <a:latin typeface="Times New Roman" panose="02020603050405020304" pitchFamily="18" charset="0"/>
              </a:rPr>
              <a:t>, 眼睛盯着教室前面</a:t>
            </a:r>
            <a:r>
              <a:rPr lang="zh-CN" altLang="zh-CN" sz="2800" b="1" kern="100" dirty="0">
                <a:latin typeface="Times New Roman" panose="02020603050405020304" pitchFamily="18" charset="0"/>
                <a:sym typeface="方正正纤黑简体" charset="0"/>
              </a:rPr>
              <a:t>的树</a:t>
            </a:r>
            <a:r>
              <a:rPr lang="zh-CN" altLang="zh-CN" sz="2800" b="1" kern="100" dirty="0">
                <a:latin typeface="Times New Roman" panose="02020603050405020304" pitchFamily="18" charset="0"/>
              </a:rPr>
              <a:t>。</a:t>
            </a:r>
            <a:endParaRPr lang="zh-CN" altLang="zh-CN" sz="2800" b="1" kern="100" dirty="0">
              <a:latin typeface="Times New Roman" panose="02020603050405020304" pitchFamily="18" charset="0"/>
            </a:endParaRPr>
          </a:p>
          <a:p>
            <a:pPr algn="just">
              <a:lnSpc>
                <a:spcPts val="4800"/>
              </a:lnSpc>
              <a:spcAft>
                <a:spcPts val="0"/>
              </a:spcAft>
            </a:pPr>
            <a:r>
              <a:rPr lang="en-US" altLang="zh-CN" sz="2800" b="1" kern="100" dirty="0">
                <a:latin typeface="Times New Roman" panose="02020603050405020304" pitchFamily="18" charset="0"/>
                <a:ea typeface="Times New Roman" panose="02020603050405020304" pitchFamily="18" charset="0"/>
                <a:cs typeface="宋体" panose="02010600030101010101" pitchFamily="2" charset="-122"/>
              </a:rPr>
              <a:t>①</a:t>
            </a:r>
            <a:r>
              <a:rPr lang="zh-CN" altLang="zh-CN" sz="2800" b="1" kern="100" dirty="0">
                <a:latin typeface="Times New Roman" panose="02020603050405020304" pitchFamily="18" charset="0"/>
              </a:rPr>
              <a:t> </a:t>
            </a:r>
            <a:r>
              <a:rPr lang="en-US" altLang="zh-CN" sz="2800" b="1" kern="100" dirty="0">
                <a:latin typeface="Times New Roman" panose="02020603050405020304" pitchFamily="18" charset="0"/>
                <a:ea typeface="Times New Roman" panose="02020603050405020304" pitchFamily="18" charset="0"/>
                <a:cs typeface="宋体" panose="02010600030101010101" pitchFamily="2" charset="-122"/>
              </a:rPr>
              <a:t>with his eyes</a:t>
            </a:r>
            <a:r>
              <a:rPr lang="en-US" altLang="zh-CN" sz="2800" b="1" u="sng" kern="100" dirty="0">
                <a:latin typeface="Times New Roman" panose="02020603050405020304" pitchFamily="18" charset="0"/>
                <a:ea typeface="Times New Roman" panose="02020603050405020304" pitchFamily="18" charset="0"/>
                <a:cs typeface="宋体" panose="02010600030101010101" pitchFamily="2" charset="-122"/>
              </a:rPr>
              <a:t>                             </a:t>
            </a:r>
            <a:r>
              <a:rPr lang="en-US" altLang="zh-CN" sz="2800" b="1" kern="100" dirty="0">
                <a:latin typeface="Times New Roman" panose="02020603050405020304" pitchFamily="18" charset="0"/>
                <a:ea typeface="Times New Roman" panose="02020603050405020304" pitchFamily="18" charset="0"/>
                <a:cs typeface="宋体" panose="02010600030101010101" pitchFamily="2" charset="-122"/>
              </a:rPr>
              <a:t> on        </a:t>
            </a:r>
            <a:endParaRPr lang="en-US" altLang="zh-CN" sz="2800" b="1" kern="100" dirty="0">
              <a:latin typeface="Times New Roman" panose="02020603050405020304" pitchFamily="18" charset="0"/>
              <a:ea typeface="Times New Roman" panose="02020603050405020304" pitchFamily="18" charset="0"/>
              <a:cs typeface="宋体" panose="02010600030101010101" pitchFamily="2" charset="-122"/>
            </a:endParaRPr>
          </a:p>
          <a:p>
            <a:pPr lvl="0" indent="0" algn="just" fontAlgn="auto">
              <a:lnSpc>
                <a:spcPts val="3360"/>
              </a:lnSpc>
              <a:spcAft>
                <a:spcPts val="0"/>
              </a:spcAft>
            </a:pPr>
            <a:r>
              <a:rPr lang="zh-CN" altLang="zh-CN" sz="2800" b="1" kern="100" dirty="0">
                <a:latin typeface="Times New Roman" panose="02020603050405020304" pitchFamily="18" charset="0"/>
                <a:cs typeface="宋体" panose="02010600030101010101" pitchFamily="2" charset="-122"/>
              </a:rPr>
              <a:t>② </a:t>
            </a:r>
            <a:r>
              <a:rPr lang="en-US" altLang="zh-CN" sz="2800" b="1" kern="100" dirty="0">
                <a:latin typeface="Times New Roman" panose="02020603050405020304" pitchFamily="18" charset="0"/>
                <a:ea typeface="Times New Roman" panose="02020603050405020304" pitchFamily="18" charset="0"/>
                <a:cs typeface="宋体" panose="02010600030101010101" pitchFamily="2" charset="-122"/>
              </a:rPr>
              <a:t>his eyes</a:t>
            </a:r>
            <a:r>
              <a:rPr lang="en-US" altLang="zh-CN" sz="2800" b="1" u="sng" kern="100" dirty="0">
                <a:latin typeface="Times New Roman" panose="02020603050405020304" pitchFamily="18" charset="0"/>
                <a:ea typeface="Times New Roman" panose="02020603050405020304" pitchFamily="18" charset="0"/>
                <a:cs typeface="宋体" panose="02010600030101010101" pitchFamily="2" charset="-122"/>
              </a:rPr>
              <a:t>                           </a:t>
            </a:r>
            <a:r>
              <a:rPr lang="en-US" altLang="zh-CN" sz="2800" b="1" kern="100" dirty="0">
                <a:latin typeface="Times New Roman" panose="02020603050405020304" pitchFamily="18" charset="0"/>
                <a:ea typeface="Times New Roman" panose="02020603050405020304" pitchFamily="18" charset="0"/>
                <a:cs typeface="宋体" panose="02010600030101010101" pitchFamily="2" charset="-122"/>
              </a:rPr>
              <a:t>on         </a:t>
            </a:r>
            <a:endParaRPr lang="en-US" altLang="zh-CN" sz="2800" b="1" kern="100" dirty="0">
              <a:latin typeface="Times New Roman" panose="02020603050405020304" pitchFamily="18" charset="0"/>
              <a:ea typeface="Times New Roman" panose="02020603050405020304" pitchFamily="18" charset="0"/>
              <a:cs typeface="宋体" panose="02010600030101010101" pitchFamily="2" charset="-122"/>
            </a:endParaRPr>
          </a:p>
          <a:p>
            <a:pPr lvl="0" indent="0" algn="just" fontAlgn="auto">
              <a:lnSpc>
                <a:spcPts val="3360"/>
              </a:lnSpc>
              <a:spcAft>
                <a:spcPts val="0"/>
              </a:spcAft>
            </a:pPr>
            <a:r>
              <a:rPr lang="zh-CN" altLang="zh-CN" sz="2800" b="1" kern="100" dirty="0">
                <a:latin typeface="Times New Roman" panose="02020603050405020304" pitchFamily="18" charset="0"/>
                <a:cs typeface="宋体" panose="02010600030101010101" pitchFamily="2" charset="-122"/>
              </a:rPr>
              <a:t>③ </a:t>
            </a:r>
            <a:r>
              <a:rPr lang="en-US" altLang="zh-CN" sz="2800" b="1" u="sng" kern="100" dirty="0">
                <a:latin typeface="Times New Roman" panose="02020603050405020304" pitchFamily="18" charset="0"/>
                <a:ea typeface="Times New Roman" panose="02020603050405020304" pitchFamily="18" charset="0"/>
                <a:cs typeface="宋体" panose="02010600030101010101" pitchFamily="2" charset="-122"/>
              </a:rPr>
              <a:t>                       </a:t>
            </a:r>
            <a:r>
              <a:rPr lang="en-US" altLang="zh-CN" sz="2800" b="1" kern="100" dirty="0">
                <a:latin typeface="Times New Roman" panose="02020603050405020304" pitchFamily="18" charset="0"/>
                <a:ea typeface="Times New Roman" panose="02020603050405020304" pitchFamily="18" charset="0"/>
                <a:cs typeface="宋体" panose="02010600030101010101" pitchFamily="2" charset="-122"/>
              </a:rPr>
              <a:t> his eyes on</a:t>
            </a:r>
            <a:r>
              <a:rPr lang="en-US" altLang="zh-CN" sz="2800" b="1" u="sng" kern="100" dirty="0">
                <a:latin typeface="Times New Roman" panose="02020603050405020304" pitchFamily="18" charset="0"/>
                <a:ea typeface="Times New Roman" panose="02020603050405020304" pitchFamily="18" charset="0"/>
                <a:cs typeface="宋体" panose="02010600030101010101" pitchFamily="2" charset="-122"/>
              </a:rPr>
              <a:t>   </a:t>
            </a:r>
            <a:r>
              <a:rPr lang="en-US" altLang="zh-CN" sz="2800" b="1" kern="100" dirty="0">
                <a:latin typeface="Times New Roman" panose="02020603050405020304" pitchFamily="18" charset="0"/>
                <a:ea typeface="Times New Roman" panose="02020603050405020304" pitchFamily="18" charset="0"/>
                <a:cs typeface="宋体" panose="02010600030101010101" pitchFamily="2" charset="-122"/>
              </a:rPr>
              <a:t> </a:t>
            </a:r>
            <a:endParaRPr lang="zh-CN" altLang="zh-CN" sz="2800" b="1" kern="100" dirty="0">
              <a:latin typeface="Times New Roman" panose="02020603050405020304" pitchFamily="18" charset="0"/>
              <a:ea typeface="Times New Roman" panose="02020603050405020304" pitchFamily="18" charset="0"/>
              <a:cs typeface="宋体" panose="02010600030101010101" pitchFamily="2" charset="-122"/>
            </a:endParaRPr>
          </a:p>
          <a:p>
            <a:pPr indent="0" algn="just" fontAlgn="auto">
              <a:lnSpc>
                <a:spcPts val="3360"/>
              </a:lnSpc>
              <a:spcAft>
                <a:spcPts val="0"/>
              </a:spcAft>
            </a:pPr>
            <a:r>
              <a:rPr lang="zh-CN" altLang="zh-CN" sz="2800" b="1" kern="100" dirty="0">
                <a:latin typeface="Times New Roman" panose="02020603050405020304" pitchFamily="18" charset="0"/>
                <a:cs typeface="宋体" panose="02010600030101010101" pitchFamily="2" charset="-122"/>
              </a:rPr>
              <a:t>④ </a:t>
            </a:r>
            <a:r>
              <a:rPr lang="en-US" altLang="zh-CN" sz="2800" b="1" kern="100" dirty="0">
                <a:solidFill>
                  <a:srgbClr val="C00000"/>
                </a:solidFill>
                <a:latin typeface="Times New Roman" panose="02020603050405020304" pitchFamily="18" charset="0"/>
              </a:rPr>
              <a:t>but</a:t>
            </a:r>
            <a:r>
              <a:rPr lang="en-US" altLang="zh-CN" sz="2800" b="1" kern="100" dirty="0">
                <a:latin typeface="Times New Roman" panose="02020603050405020304" pitchFamily="18" charset="0"/>
              </a:rPr>
              <a:t> his eyes </a:t>
            </a:r>
            <a:r>
              <a:rPr lang="en-US" altLang="zh-CN" sz="2800" b="1" u="sng" kern="100" dirty="0">
                <a:latin typeface="Times New Roman" panose="02020603050405020304" pitchFamily="18" charset="0"/>
              </a:rPr>
              <a:t>               </a:t>
            </a:r>
            <a:r>
              <a:rPr lang="en-US" altLang="zh-CN" sz="2800" b="1" kern="100" dirty="0">
                <a:latin typeface="Times New Roman" panose="02020603050405020304" pitchFamily="18" charset="0"/>
              </a:rPr>
              <a:t> on /</a:t>
            </a:r>
            <a:r>
              <a:rPr lang="en-US" altLang="zh-CN" sz="2800" b="1" kern="100" dirty="0">
                <a:solidFill>
                  <a:srgbClr val="C00000"/>
                </a:solidFill>
                <a:latin typeface="Times New Roman" panose="02020603050405020304" pitchFamily="18" charset="0"/>
              </a:rPr>
              <a:t>but</a:t>
            </a:r>
            <a:r>
              <a:rPr lang="en-US" altLang="zh-CN" sz="2800" b="1" kern="100" dirty="0">
                <a:latin typeface="Times New Roman" panose="02020603050405020304" pitchFamily="18" charset="0"/>
              </a:rPr>
              <a:t> he </a:t>
            </a:r>
            <a:r>
              <a:rPr lang="en-US" altLang="zh-CN" sz="2800" b="1" u="sng" kern="100" dirty="0">
                <a:latin typeface="Times New Roman" panose="02020603050405020304" pitchFamily="18" charset="0"/>
              </a:rPr>
              <a:t>                 </a:t>
            </a:r>
            <a:r>
              <a:rPr lang="en-US" altLang="zh-CN" sz="2800" b="1" kern="100" dirty="0">
                <a:latin typeface="Times New Roman" panose="02020603050405020304" pitchFamily="18" charset="0"/>
              </a:rPr>
              <a:t> his eyes on  </a:t>
            </a:r>
            <a:endParaRPr lang="en-US" altLang="zh-CN" sz="2800" b="1" kern="100" dirty="0">
              <a:latin typeface="Times New Roman" panose="02020603050405020304" pitchFamily="18" charset="0"/>
            </a:endParaRPr>
          </a:p>
          <a:p>
            <a:pPr indent="0" algn="just" fontAlgn="auto">
              <a:lnSpc>
                <a:spcPts val="3360"/>
              </a:lnSpc>
              <a:spcAft>
                <a:spcPts val="0"/>
              </a:spcAft>
            </a:pPr>
            <a:r>
              <a:rPr lang="en-US" altLang="zh-CN" sz="2800" b="1" kern="100" dirty="0">
                <a:latin typeface="Times New Roman" panose="02020603050405020304" pitchFamily="18" charset="0"/>
              </a:rPr>
              <a:t>               </a:t>
            </a:r>
            <a:endParaRPr lang="en-US" altLang="zh-CN" sz="2800" b="1" kern="100" dirty="0">
              <a:latin typeface="Times New Roman" panose="02020603050405020304" pitchFamily="18" charset="0"/>
            </a:endParaRPr>
          </a:p>
          <a:p>
            <a:pPr indent="0" algn="just" fontAlgn="auto">
              <a:lnSpc>
                <a:spcPts val="3360"/>
              </a:lnSpc>
              <a:spcAft>
                <a:spcPts val="0"/>
              </a:spcAft>
            </a:pPr>
            <a:r>
              <a:rPr lang="zh-CN" altLang="zh-CN" sz="2800" b="1" kern="100" dirty="0">
                <a:latin typeface="Times New Roman" panose="02020603050405020304" pitchFamily="18" charset="0"/>
                <a:cs typeface="宋体" panose="02010600030101010101" pitchFamily="2" charset="-122"/>
              </a:rPr>
              <a:t>⑤ </a:t>
            </a:r>
            <a:r>
              <a:rPr lang="en-US" altLang="zh-CN" sz="2800" b="1" kern="100" dirty="0">
                <a:solidFill>
                  <a:srgbClr val="C00000"/>
                </a:solidFill>
                <a:latin typeface="Times New Roman" panose="02020603050405020304" pitchFamily="18" charset="0"/>
              </a:rPr>
              <a:t>whose</a:t>
            </a:r>
            <a:r>
              <a:rPr lang="en-US" altLang="zh-CN" sz="2800" b="1" kern="100" dirty="0">
                <a:latin typeface="Times New Roman" panose="02020603050405020304" pitchFamily="18" charset="0"/>
              </a:rPr>
              <a:t> eyes </a:t>
            </a:r>
            <a:r>
              <a:rPr lang="en-US" altLang="zh-CN" sz="2800" b="1" u="sng" kern="100" dirty="0">
                <a:latin typeface="Times New Roman" panose="02020603050405020304" pitchFamily="18" charset="0"/>
              </a:rPr>
              <a:t>                </a:t>
            </a:r>
            <a:r>
              <a:rPr lang="en-US" altLang="zh-CN" sz="2800" b="1" kern="100" dirty="0">
                <a:latin typeface="Times New Roman" panose="02020603050405020304" pitchFamily="18" charset="0"/>
              </a:rPr>
              <a:t> on /</a:t>
            </a:r>
            <a:r>
              <a:rPr lang="en-US" altLang="zh-CN" sz="2800" b="1" kern="100" dirty="0">
                <a:solidFill>
                  <a:srgbClr val="C00000"/>
                </a:solidFill>
                <a:latin typeface="Times New Roman" panose="02020603050405020304" pitchFamily="18" charset="0"/>
              </a:rPr>
              <a:t>who</a:t>
            </a:r>
            <a:r>
              <a:rPr lang="en-US" altLang="zh-CN" sz="2800" b="1" u="sng" kern="100" dirty="0">
                <a:latin typeface="Times New Roman" panose="02020603050405020304" pitchFamily="18" charset="0"/>
              </a:rPr>
              <a:t>                 </a:t>
            </a:r>
            <a:r>
              <a:rPr lang="en-US" altLang="zh-CN" sz="2800" b="1" kern="100" dirty="0">
                <a:latin typeface="Times New Roman" panose="02020603050405020304" pitchFamily="18" charset="0"/>
              </a:rPr>
              <a:t> his eyes on</a:t>
            </a:r>
            <a:endParaRPr lang="zh-CN" altLang="zh-CN" sz="2800" b="1" dirty="0">
              <a:solidFill>
                <a:srgbClr val="407434"/>
              </a:solidFill>
            </a:endParaRPr>
          </a:p>
        </p:txBody>
      </p:sp>
      <p:sp>
        <p:nvSpPr>
          <p:cNvPr id="8" name="矩形 7"/>
          <p:cNvSpPr/>
          <p:nvPr/>
        </p:nvSpPr>
        <p:spPr>
          <a:xfrm>
            <a:off x="6306265" y="3406225"/>
            <a:ext cx="3238500" cy="460375"/>
          </a:xfrm>
          <a:prstGeom prst="rect">
            <a:avLst/>
          </a:prstGeom>
        </p:spPr>
        <p:txBody>
          <a:bodyPr wrap="none">
            <a:spAutoFit/>
          </a:bodyPr>
          <a:p>
            <a:r>
              <a:rPr lang="en-US" altLang="zh-CN" sz="2400" b="1" dirty="0">
                <a:solidFill>
                  <a:srgbClr val="002060"/>
                </a:solidFill>
                <a:latin typeface="Times New Roman" panose="02020603050405020304" pitchFamily="18" charset="0"/>
                <a:cs typeface="Times New Roman" panose="02020603050405020304" pitchFamily="18" charset="0"/>
              </a:rPr>
              <a:t>fixed</a:t>
            </a:r>
            <a:r>
              <a:rPr lang="zh-CN" altLang="en-US" sz="2400" b="1" dirty="0">
                <a:solidFill>
                  <a:srgbClr val="002060"/>
                </a:solidFill>
                <a:latin typeface="Times New Roman" panose="02020603050405020304" pitchFamily="18" charset="0"/>
                <a:cs typeface="Times New Roman" panose="02020603050405020304" pitchFamily="18" charset="0"/>
              </a:rPr>
              <a:t>（</a:t>
            </a:r>
            <a:r>
              <a:rPr lang="en-US" altLang="zh-CN" sz="2400" b="1" dirty="0">
                <a:solidFill>
                  <a:srgbClr val="002060"/>
                </a:solidFill>
                <a:latin typeface="Times New Roman" panose="02020603050405020304" pitchFamily="18" charset="0"/>
                <a:cs typeface="Times New Roman" panose="02020603050405020304" pitchFamily="18" charset="0"/>
              </a:rPr>
              <a:t>with</a:t>
            </a:r>
            <a:r>
              <a:rPr lang="zh-CN" altLang="en-US" sz="2400" b="1" dirty="0">
                <a:solidFill>
                  <a:srgbClr val="002060"/>
                </a:solidFill>
                <a:latin typeface="Times New Roman" panose="02020603050405020304" pitchFamily="18" charset="0"/>
                <a:cs typeface="Times New Roman" panose="02020603050405020304" pitchFamily="18" charset="0"/>
              </a:rPr>
              <a:t>复合结构）</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矩形 8"/>
          <p:cNvSpPr/>
          <p:nvPr/>
        </p:nvSpPr>
        <p:spPr>
          <a:xfrm>
            <a:off x="5427980" y="3866515"/>
            <a:ext cx="4116705" cy="460375"/>
          </a:xfrm>
          <a:prstGeom prst="rect">
            <a:avLst/>
          </a:prstGeom>
        </p:spPr>
        <p:txBody>
          <a:bodyPr wrap="square">
            <a:spAutoFit/>
          </a:bodyPr>
          <a:p>
            <a:r>
              <a:rPr lang="en-US" altLang="zh-CN" sz="2400" b="1" dirty="0">
                <a:solidFill>
                  <a:srgbClr val="002060"/>
                </a:solidFill>
                <a:latin typeface="Times New Roman" panose="02020603050405020304" pitchFamily="18" charset="0"/>
                <a:cs typeface="Times New Roman" panose="02020603050405020304" pitchFamily="18" charset="0"/>
              </a:rPr>
              <a:t>fixed</a:t>
            </a:r>
            <a:r>
              <a:rPr lang="zh-CN" altLang="en-US" sz="2400" b="1" dirty="0">
                <a:solidFill>
                  <a:srgbClr val="002060"/>
                </a:solidFill>
                <a:latin typeface="Times New Roman" panose="02020603050405020304" pitchFamily="18" charset="0"/>
                <a:cs typeface="Times New Roman" panose="02020603050405020304" pitchFamily="18" charset="0"/>
              </a:rPr>
              <a:t>（独立主格结构）</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0" name="矩形 9"/>
          <p:cNvSpPr/>
          <p:nvPr/>
        </p:nvSpPr>
        <p:spPr>
          <a:xfrm>
            <a:off x="5428221" y="4326758"/>
            <a:ext cx="5518785" cy="460375"/>
          </a:xfrm>
          <a:prstGeom prst="rect">
            <a:avLst/>
          </a:prstGeom>
        </p:spPr>
        <p:txBody>
          <a:bodyPr wrap="none">
            <a:spAutoFit/>
          </a:bodyPr>
          <a:p>
            <a:r>
              <a:rPr lang="en-US" altLang="zh-CN" sz="2400" b="1" dirty="0">
                <a:solidFill>
                  <a:srgbClr val="002060"/>
                </a:solidFill>
                <a:latin typeface="Times New Roman" panose="02020603050405020304" pitchFamily="18" charset="0"/>
                <a:cs typeface="Times New Roman" panose="02020603050405020304" pitchFamily="18" charset="0"/>
              </a:rPr>
              <a:t>fixing</a:t>
            </a:r>
            <a:r>
              <a:rPr lang="zh-CN" altLang="en-US" sz="2400" b="1" dirty="0">
                <a:solidFill>
                  <a:srgbClr val="002060"/>
                </a:solidFill>
                <a:latin typeface="Times New Roman" panose="02020603050405020304" pitchFamily="18" charset="0"/>
                <a:cs typeface="Times New Roman" panose="02020603050405020304" pitchFamily="18" charset="0"/>
              </a:rPr>
              <a:t>（现在分词作伴随状语，表主动）</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1" name="矩形 10"/>
          <p:cNvSpPr/>
          <p:nvPr/>
        </p:nvSpPr>
        <p:spPr>
          <a:xfrm>
            <a:off x="2621280" y="5170170"/>
            <a:ext cx="7992110" cy="460375"/>
          </a:xfrm>
          <a:prstGeom prst="rect">
            <a:avLst/>
          </a:prstGeom>
        </p:spPr>
        <p:txBody>
          <a:bodyPr wrap="square">
            <a:spAutoFit/>
          </a:bodyPr>
          <a:p>
            <a:r>
              <a:rPr lang="en-US" altLang="zh-CN" sz="2400" b="1" dirty="0">
                <a:solidFill>
                  <a:srgbClr val="002060"/>
                </a:solidFill>
                <a:latin typeface="Times New Roman" panose="02020603050405020304" pitchFamily="18" charset="0"/>
                <a:cs typeface="Times New Roman" panose="02020603050405020304" pitchFamily="18" charset="0"/>
              </a:rPr>
              <a:t>were fixed;                     fixed/ was fixing</a:t>
            </a:r>
            <a:r>
              <a:rPr lang="zh-CN" altLang="en-US" sz="2400" b="1" dirty="0">
                <a:solidFill>
                  <a:srgbClr val="002060"/>
                </a:solidFill>
                <a:latin typeface="Times New Roman" panose="02020603050405020304" pitchFamily="18" charset="0"/>
                <a:cs typeface="Times New Roman" panose="02020603050405020304" pitchFamily="18" charset="0"/>
              </a:rPr>
              <a:t>（</a:t>
            </a:r>
            <a:r>
              <a:rPr lang="en-US" altLang="zh-CN" sz="2400" b="1" dirty="0">
                <a:solidFill>
                  <a:srgbClr val="002060"/>
                </a:solidFill>
                <a:latin typeface="Times New Roman" panose="02020603050405020304" pitchFamily="18" charset="0"/>
                <a:cs typeface="Times New Roman" panose="02020603050405020304" pitchFamily="18" charset="0"/>
              </a:rPr>
              <a:t>but</a:t>
            </a:r>
            <a:r>
              <a:rPr lang="zh-CN" altLang="en-US" sz="2400" b="1" dirty="0">
                <a:solidFill>
                  <a:srgbClr val="002060"/>
                </a:solidFill>
                <a:latin typeface="Times New Roman" panose="02020603050405020304" pitchFamily="18" charset="0"/>
                <a:cs typeface="Times New Roman" panose="02020603050405020304" pitchFamily="18" charset="0"/>
              </a:rPr>
              <a:t>连接并列句）</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矩形 11"/>
          <p:cNvSpPr/>
          <p:nvPr/>
        </p:nvSpPr>
        <p:spPr>
          <a:xfrm>
            <a:off x="2621532" y="6013521"/>
            <a:ext cx="6796405" cy="460375"/>
          </a:xfrm>
          <a:prstGeom prst="rect">
            <a:avLst/>
          </a:prstGeom>
        </p:spPr>
        <p:txBody>
          <a:bodyPr wrap="none">
            <a:spAutoFit/>
          </a:bodyPr>
          <a:p>
            <a:r>
              <a:rPr lang="en-US" altLang="zh-CN" sz="2400" b="1" dirty="0">
                <a:solidFill>
                  <a:srgbClr val="002060"/>
                </a:solidFill>
                <a:latin typeface="Times New Roman" panose="02020603050405020304" pitchFamily="18" charset="0"/>
                <a:cs typeface="Times New Roman" panose="02020603050405020304" pitchFamily="18" charset="0"/>
              </a:rPr>
              <a:t>were fixed;                fixed/ was fixing</a:t>
            </a:r>
            <a:r>
              <a:rPr lang="zh-CN" altLang="en-US" sz="2400" b="1" dirty="0">
                <a:solidFill>
                  <a:srgbClr val="002060"/>
                </a:solidFill>
                <a:latin typeface="Times New Roman" panose="02020603050405020304" pitchFamily="18" charset="0"/>
                <a:cs typeface="Times New Roman" panose="02020603050405020304" pitchFamily="18" charset="0"/>
              </a:rPr>
              <a:t>（定语从句）</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406640" y="1351280"/>
            <a:ext cx="3582035" cy="829945"/>
          </a:xfrm>
          <a:prstGeom prst="rect">
            <a:avLst/>
          </a:prstGeom>
          <a:noFill/>
        </p:spPr>
        <p:txBody>
          <a:bodyPr wrap="square" rtlCol="0">
            <a:spAutoFit/>
          </a:bodyPr>
          <a:p>
            <a:pPr marL="457200" indent="-457200">
              <a:buFont typeface="Wingdings" panose="05000000000000000000" charset="0"/>
              <a:buChar char="Ø"/>
            </a:pPr>
            <a:r>
              <a:rPr lang="en-US" altLang="zh-CN" sz="2400" b="1" dirty="0">
                <a:solidFill>
                  <a:srgbClr val="002060"/>
                </a:solidFill>
                <a:latin typeface="Times New Roman" panose="02020603050405020304" pitchFamily="18" charset="0"/>
                <a:cs typeface="Times New Roman" panose="02020603050405020304" pitchFamily="18" charset="0"/>
              </a:rPr>
              <a:t>sb fix one's eyes on</a:t>
            </a:r>
            <a:endParaRPr lang="en-US" altLang="zh-CN" sz="2400" b="1" dirty="0">
              <a:solidFill>
                <a:srgbClr val="002060"/>
              </a:solidFill>
              <a:latin typeface="Times New Roman" panose="02020603050405020304" pitchFamily="18" charset="0"/>
              <a:cs typeface="Times New Roman" panose="02020603050405020304" pitchFamily="18" charset="0"/>
            </a:endParaRPr>
          </a:p>
          <a:p>
            <a:pPr marL="457200" indent="-457200">
              <a:buFont typeface="Wingdings" panose="05000000000000000000" charset="0"/>
              <a:buChar char="Ø"/>
            </a:pPr>
            <a:r>
              <a:rPr lang="en-US" altLang="zh-CN" sz="2400" b="1" dirty="0">
                <a:solidFill>
                  <a:srgbClr val="002060"/>
                </a:solidFill>
                <a:latin typeface="Times New Roman" panose="02020603050405020304" pitchFamily="18" charset="0"/>
                <a:cs typeface="Times New Roman" panose="02020603050405020304" pitchFamily="18" charset="0"/>
                <a:sym typeface="方正正纤黑简体" charset="0"/>
              </a:rPr>
              <a:t>one's eyes be </a:t>
            </a:r>
            <a:r>
              <a:rPr lang="en-US" altLang="zh-CN" sz="2400" b="1" dirty="0">
                <a:solidFill>
                  <a:srgbClr val="002060"/>
                </a:solidFill>
                <a:latin typeface="Times New Roman" panose="02020603050405020304" pitchFamily="18" charset="0"/>
                <a:cs typeface="Times New Roman" panose="02020603050405020304" pitchFamily="18" charset="0"/>
              </a:rPr>
              <a:t>fixed  on</a:t>
            </a:r>
            <a:endParaRPr lang="en-US" altLang="zh-CN" sz="2400" b="1" dirty="0">
              <a:solidFill>
                <a:srgbClr val="00206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489585" y="739775"/>
            <a:ext cx="7861300" cy="829945"/>
          </a:xfrm>
          <a:prstGeom prst="rect">
            <a:avLst/>
          </a:prstGeom>
          <a:noFill/>
        </p:spPr>
        <p:txBody>
          <a:bodyPr wrap="square" rtlCol="0" anchor="t">
            <a:spAutoFit/>
          </a:bodyPr>
          <a:p>
            <a:r>
              <a:rPr lang="zh-CN" altLang="en-US" sz="2400" b="1">
                <a:solidFill>
                  <a:srgbClr val="C00000"/>
                </a:solidFill>
              </a:rPr>
              <a:t>1-1. 逗号粘连错误——用逗号隔开两个独立的句子</a:t>
            </a:r>
            <a:endParaRPr lang="zh-CN" altLang="en-US" sz="2400" b="1">
              <a:solidFill>
                <a:srgbClr val="C00000"/>
              </a:solidFill>
            </a:endParaRPr>
          </a:p>
          <a:p>
            <a:r>
              <a:rPr lang="zh-CN" altLang="en-US" sz="2400" b="1">
                <a:solidFill>
                  <a:srgbClr val="C00000"/>
                </a:solidFill>
              </a:rPr>
              <a:t>        Exx</a:t>
            </a:r>
            <a:r>
              <a:rPr lang="en-US" altLang="zh-CN" sz="2400" b="1">
                <a:solidFill>
                  <a:srgbClr val="C00000"/>
                </a:solidFill>
              </a:rPr>
              <a:t>1</a:t>
            </a:r>
            <a:r>
              <a:rPr lang="zh-CN" altLang="en-US" sz="2400" b="1">
                <a:solidFill>
                  <a:srgbClr val="C00000"/>
                </a:solidFill>
              </a:rPr>
              <a:t> 一句多译：强化对标点和连词的认知</a:t>
            </a:r>
            <a:endParaRPr lang="zh-CN" altLang="en-US" sz="24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ppt_x</p:attrName>
                                        </p:attrNameLst>
                                      </p:cBhvr>
                                      <p:tavLst>
                                        <p:tav tm="0">
                                          <p:val>
                                            <p:strVal val="#ppt_x-.2"/>
                                          </p:val>
                                        </p:tav>
                                        <p:tav tm="100000">
                                          <p:val>
                                            <p:strVal val="#ppt_x"/>
                                          </p:val>
                                        </p:tav>
                                      </p:tavLst>
                                    </p:anim>
                                    <p:anim calcmode="lin" valueType="num">
                                      <p:cBhvr>
                                        <p:cTn id="3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ppt_x</p:attrName>
                                        </p:attrNameLst>
                                      </p:cBhvr>
                                      <p:tavLst>
                                        <p:tav tm="0">
                                          <p:val>
                                            <p:strVal val="#ppt_x-.2"/>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ppt_x</p:attrName>
                                        </p:attrNameLst>
                                      </p:cBhvr>
                                      <p:tavLst>
                                        <p:tav tm="0">
                                          <p:val>
                                            <p:strVal val="#ppt_x-.2"/>
                                          </p:val>
                                        </p:tav>
                                        <p:tav tm="100000">
                                          <p:val>
                                            <p:strVal val="#ppt_x"/>
                                          </p:val>
                                        </p:tav>
                                      </p:tavLst>
                                    </p:anim>
                                    <p:anim calcmode="lin" valueType="num">
                                      <p:cBhvr>
                                        <p:cTn id="4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ppt_x</p:attrName>
                                        </p:attrNameLst>
                                      </p:cBhvr>
                                      <p:tavLst>
                                        <p:tav tm="0">
                                          <p:val>
                                            <p:strVal val="#ppt_x-.2"/>
                                          </p:val>
                                        </p:tav>
                                        <p:tav tm="100000">
                                          <p:val>
                                            <p:strVal val="#ppt_x"/>
                                          </p:val>
                                        </p:tav>
                                      </p:tavLst>
                                    </p:anim>
                                    <p:anim calcmode="lin" valueType="num">
                                      <p:cBhvr>
                                        <p:cTn id="5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2" grpId="0"/>
      <p:bldP spid="12" grpId="1"/>
      <p:bldP spid="4" grpId="0"/>
      <p:bldP spid="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逗号粘连错误</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89585" y="742315"/>
            <a:ext cx="10897235" cy="5448935"/>
          </a:xfrm>
          <a:prstGeom prst="rect">
            <a:avLst/>
          </a:prstGeom>
          <a:noFill/>
        </p:spPr>
        <p:txBody>
          <a:bodyPr wrap="square" rtlCol="0" anchor="t">
            <a:spAutoFit/>
          </a:bodyPr>
          <a:p>
            <a:pPr fontAlgn="auto">
              <a:lnSpc>
                <a:spcPts val="3480"/>
              </a:lnSpc>
            </a:pPr>
            <a:r>
              <a:rPr lang="zh-CN" altLang="en-US" sz="2400" b="1">
                <a:solidFill>
                  <a:srgbClr val="C00000"/>
                </a:solidFill>
              </a:rPr>
              <a:t>1-1. 逗号粘连错误——用逗号隔开两个独立的句子</a:t>
            </a:r>
            <a:endParaRPr lang="zh-CN" altLang="en-US" sz="2400" b="1">
              <a:solidFill>
                <a:srgbClr val="C00000"/>
              </a:solidFill>
            </a:endParaRPr>
          </a:p>
          <a:p>
            <a:pPr fontAlgn="auto">
              <a:lnSpc>
                <a:spcPts val="3480"/>
              </a:lnSpc>
            </a:pPr>
            <a:r>
              <a:rPr lang="zh-CN" altLang="en-US" sz="2400" b="1">
                <a:solidFill>
                  <a:srgbClr val="C00000"/>
                </a:solidFill>
              </a:rPr>
              <a:t>         Exx2修改病句：</a:t>
            </a:r>
            <a:endParaRPr lang="zh-CN" altLang="en-US" sz="2400" b="1">
              <a:solidFill>
                <a:srgbClr val="C00000"/>
              </a:solidFill>
            </a:endParaRPr>
          </a:p>
          <a:p>
            <a:pPr fontAlgn="auto">
              <a:lnSpc>
                <a:spcPts val="3980"/>
              </a:lnSpc>
            </a:pPr>
            <a:r>
              <a:rPr lang="zh-CN" altLang="en-US" sz="2400"/>
              <a:t>⑥病句：There was no bus. Tommy walked home.</a:t>
            </a:r>
            <a:endParaRPr lang="zh-CN" altLang="en-US" sz="2400"/>
          </a:p>
          <a:p>
            <a:pPr fontAlgn="auto">
              <a:lnSpc>
                <a:spcPts val="3980"/>
              </a:lnSpc>
            </a:pPr>
            <a:r>
              <a:rPr lang="zh-CN" altLang="en-US" sz="2400"/>
              <a:t>修改：                                                 </a:t>
            </a:r>
            <a:endParaRPr lang="zh-CN" altLang="en-US" sz="2400"/>
          </a:p>
          <a:p>
            <a:pPr fontAlgn="auto">
              <a:lnSpc>
                <a:spcPts val="3980"/>
              </a:lnSpc>
            </a:pPr>
            <a:r>
              <a:rPr lang="zh-CN" altLang="en-US" sz="2400"/>
              <a:t>⑦病句：He turned off the lights , left the room.</a:t>
            </a:r>
            <a:endParaRPr lang="zh-CN" altLang="en-US" sz="2400"/>
          </a:p>
          <a:p>
            <a:pPr fontAlgn="auto">
              <a:lnSpc>
                <a:spcPts val="3980"/>
              </a:lnSpc>
            </a:pPr>
            <a:r>
              <a:rPr lang="zh-CN" altLang="en-US" sz="2400"/>
              <a:t>修改：                                                 </a:t>
            </a:r>
            <a:endParaRPr lang="zh-CN" altLang="en-US" sz="2400"/>
          </a:p>
          <a:p>
            <a:pPr fontAlgn="auto">
              <a:lnSpc>
                <a:spcPts val="3980"/>
              </a:lnSpc>
            </a:pPr>
            <a:r>
              <a:rPr lang="zh-CN" altLang="en-US" sz="2400"/>
              <a:t>⑧病句：I am not afraid of tomorrow，I have seen yesterday and I love today.</a:t>
            </a:r>
            <a:endParaRPr lang="zh-CN" altLang="en-US" sz="2400"/>
          </a:p>
          <a:p>
            <a:pPr fontAlgn="auto">
              <a:lnSpc>
                <a:spcPts val="3980"/>
              </a:lnSpc>
            </a:pPr>
            <a:r>
              <a:rPr lang="zh-CN" altLang="en-US" sz="2400"/>
              <a:t>修改：                                                             </a:t>
            </a:r>
            <a:endParaRPr lang="zh-CN" altLang="en-US" sz="2400"/>
          </a:p>
          <a:p>
            <a:pPr fontAlgn="auto">
              <a:lnSpc>
                <a:spcPts val="3480"/>
              </a:lnSpc>
            </a:pPr>
            <a:r>
              <a:rPr lang="zh-CN" altLang="en-US" sz="2400"/>
              <a:t>⑨病句：Scientists have learned a lot about the universe，there is much we still don't know. （2015年安徽卷）</a:t>
            </a:r>
            <a:endParaRPr lang="zh-CN" altLang="en-US" sz="2400"/>
          </a:p>
          <a:p>
            <a:pPr fontAlgn="auto">
              <a:lnSpc>
                <a:spcPts val="3980"/>
              </a:lnSpc>
            </a:pPr>
            <a:r>
              <a:rPr lang="zh-CN" altLang="en-US" sz="2400"/>
              <a:t>修改：                                                            </a:t>
            </a:r>
            <a:endParaRPr lang="zh-CN" altLang="en-US" sz="2400"/>
          </a:p>
        </p:txBody>
      </p:sp>
      <p:sp>
        <p:nvSpPr>
          <p:cNvPr id="6" name="文本框 5"/>
          <p:cNvSpPr txBox="1"/>
          <p:nvPr/>
        </p:nvSpPr>
        <p:spPr>
          <a:xfrm>
            <a:off x="1710690" y="5560060"/>
            <a:ext cx="9508490" cy="1198880"/>
          </a:xfrm>
          <a:prstGeom prst="rect">
            <a:avLst/>
          </a:prstGeom>
          <a:noFill/>
        </p:spPr>
        <p:txBody>
          <a:bodyPr wrap="square" rtlCol="0" anchor="t">
            <a:spAutoFit/>
          </a:bodyPr>
          <a:p>
            <a:r>
              <a:rPr lang="zh-CN" altLang="en-US" b="1">
                <a:solidFill>
                  <a:srgbClr val="002060"/>
                </a:solidFill>
              </a:rPr>
              <a:t>①：</a:t>
            </a:r>
            <a:r>
              <a:rPr lang="zh-CN" altLang="en-US" b="1">
                <a:solidFill>
                  <a:srgbClr val="C00000"/>
                </a:solidFill>
              </a:rPr>
              <a:t>Though</a:t>
            </a:r>
            <a:r>
              <a:rPr lang="zh-CN" altLang="en-US" b="1">
                <a:solidFill>
                  <a:srgbClr val="002060"/>
                </a:solidFill>
              </a:rPr>
              <a:t> scientists have learned a lot about the universe，there is much we still don't know. </a:t>
            </a:r>
            <a:endParaRPr lang="zh-CN" altLang="en-US" b="1">
              <a:solidFill>
                <a:srgbClr val="002060"/>
              </a:solidFill>
            </a:endParaRPr>
          </a:p>
          <a:p>
            <a:r>
              <a:rPr lang="zh-CN" altLang="en-US" b="1">
                <a:solidFill>
                  <a:srgbClr val="002060"/>
                </a:solidFill>
              </a:rPr>
              <a:t>      （改成复合句）</a:t>
            </a:r>
            <a:endParaRPr lang="zh-CN" altLang="en-US" b="1">
              <a:solidFill>
                <a:srgbClr val="002060"/>
              </a:solidFill>
            </a:endParaRPr>
          </a:p>
          <a:p>
            <a:r>
              <a:rPr lang="zh-CN" altLang="en-US" b="1">
                <a:solidFill>
                  <a:srgbClr val="002060"/>
                </a:solidFill>
              </a:rPr>
              <a:t>②：Scientists have learned a lot about the universe，</a:t>
            </a:r>
            <a:r>
              <a:rPr lang="zh-CN" altLang="en-US" b="1">
                <a:solidFill>
                  <a:srgbClr val="C00000"/>
                </a:solidFill>
              </a:rPr>
              <a:t>but </a:t>
            </a:r>
            <a:r>
              <a:rPr lang="zh-CN" altLang="en-US" b="1">
                <a:solidFill>
                  <a:srgbClr val="002060"/>
                </a:solidFill>
              </a:rPr>
              <a:t>there is much we still don't know.  </a:t>
            </a:r>
            <a:endParaRPr lang="zh-CN" altLang="en-US" b="1">
              <a:solidFill>
                <a:srgbClr val="002060"/>
              </a:solidFill>
            </a:endParaRPr>
          </a:p>
          <a:p>
            <a:r>
              <a:rPr lang="zh-CN" altLang="en-US" b="1">
                <a:solidFill>
                  <a:srgbClr val="002060"/>
                </a:solidFill>
              </a:rPr>
              <a:t>      （改成并列句）</a:t>
            </a:r>
            <a:endParaRPr lang="zh-CN" altLang="en-US" b="1">
              <a:solidFill>
                <a:srgbClr val="002060"/>
              </a:solidFill>
            </a:endParaRPr>
          </a:p>
        </p:txBody>
      </p:sp>
      <p:sp>
        <p:nvSpPr>
          <p:cNvPr id="7" name="文本框 6"/>
          <p:cNvSpPr txBox="1"/>
          <p:nvPr/>
        </p:nvSpPr>
        <p:spPr>
          <a:xfrm>
            <a:off x="1665605" y="2160270"/>
            <a:ext cx="5158740" cy="645160"/>
          </a:xfrm>
          <a:prstGeom prst="rect">
            <a:avLst/>
          </a:prstGeom>
          <a:noFill/>
        </p:spPr>
        <p:txBody>
          <a:bodyPr wrap="none" rtlCol="0">
            <a:spAutoFit/>
          </a:bodyPr>
          <a:p>
            <a:pPr algn="l"/>
            <a:r>
              <a:rPr lang="zh-CN" altLang="en-US" b="1">
                <a:solidFill>
                  <a:srgbClr val="002060"/>
                </a:solidFill>
                <a:sym typeface="+mn-ea"/>
              </a:rPr>
              <a:t>①：</a:t>
            </a:r>
            <a:r>
              <a:rPr lang="zh-CN" altLang="en-US" b="1">
                <a:solidFill>
                  <a:srgbClr val="C00000"/>
                </a:solidFill>
                <a:sym typeface="+mn-ea"/>
              </a:rPr>
              <a:t>There being </a:t>
            </a:r>
            <a:r>
              <a:rPr lang="zh-CN" altLang="en-US" b="1">
                <a:solidFill>
                  <a:srgbClr val="002060"/>
                </a:solidFill>
                <a:sym typeface="+mn-ea"/>
              </a:rPr>
              <a:t>no bus, Tommy had to walk home</a:t>
            </a:r>
            <a:r>
              <a:rPr lang="en-US" altLang="zh-CN" b="1">
                <a:solidFill>
                  <a:srgbClr val="002060"/>
                </a:solidFill>
                <a:sym typeface="+mn-ea"/>
              </a:rPr>
              <a:t>.</a:t>
            </a:r>
            <a:endParaRPr lang="en-US" altLang="zh-CN" b="1">
              <a:solidFill>
                <a:srgbClr val="002060"/>
              </a:solidFill>
              <a:sym typeface="+mn-ea"/>
            </a:endParaRPr>
          </a:p>
          <a:p>
            <a:pPr algn="l"/>
            <a:r>
              <a:rPr lang="zh-CN" altLang="en-US" b="1">
                <a:solidFill>
                  <a:srgbClr val="002060"/>
                </a:solidFill>
                <a:sym typeface="+mn-ea"/>
              </a:rPr>
              <a:t>②：</a:t>
            </a:r>
            <a:r>
              <a:rPr lang="zh-CN" altLang="en-US" b="1">
                <a:solidFill>
                  <a:srgbClr val="C00000"/>
                </a:solidFill>
                <a:sym typeface="+mn-ea"/>
              </a:rPr>
              <a:t>With</a:t>
            </a:r>
            <a:r>
              <a:rPr lang="zh-CN" altLang="en-US" b="1">
                <a:solidFill>
                  <a:srgbClr val="002060"/>
                </a:solidFill>
                <a:sym typeface="+mn-ea"/>
              </a:rPr>
              <a:t> no bus </a:t>
            </a:r>
            <a:r>
              <a:rPr lang="zh-CN" altLang="en-US" b="1">
                <a:solidFill>
                  <a:srgbClr val="C00000"/>
                </a:solidFill>
                <a:sym typeface="+mn-ea"/>
              </a:rPr>
              <a:t>coming</a:t>
            </a:r>
            <a:r>
              <a:rPr lang="zh-CN" altLang="en-US" b="1">
                <a:solidFill>
                  <a:srgbClr val="002060"/>
                </a:solidFill>
                <a:sym typeface="+mn-ea"/>
              </a:rPr>
              <a:t>, Tommy had to walk home.</a:t>
            </a:r>
            <a:endParaRPr lang="zh-CN" altLang="en-US" b="1">
              <a:solidFill>
                <a:srgbClr val="002060"/>
              </a:solidFill>
              <a:sym typeface="+mn-ea"/>
            </a:endParaRPr>
          </a:p>
        </p:txBody>
      </p:sp>
      <p:sp>
        <p:nvSpPr>
          <p:cNvPr id="8" name="文本框 7"/>
          <p:cNvSpPr txBox="1"/>
          <p:nvPr/>
        </p:nvSpPr>
        <p:spPr>
          <a:xfrm>
            <a:off x="1665605" y="3208655"/>
            <a:ext cx="9872980" cy="645160"/>
          </a:xfrm>
          <a:prstGeom prst="rect">
            <a:avLst/>
          </a:prstGeom>
          <a:noFill/>
        </p:spPr>
        <p:txBody>
          <a:bodyPr wrap="none" rtlCol="0">
            <a:spAutoFit/>
          </a:bodyPr>
          <a:p>
            <a:pPr algn="l"/>
            <a:r>
              <a:rPr lang="zh-CN" altLang="en-US" b="1">
                <a:solidFill>
                  <a:srgbClr val="002060"/>
                </a:solidFill>
                <a:sym typeface="+mn-ea"/>
              </a:rPr>
              <a:t>①：He turned off the lights</a:t>
            </a:r>
            <a:r>
              <a:rPr lang="zh-CN" altLang="en-US" b="1">
                <a:solidFill>
                  <a:srgbClr val="C00000"/>
                </a:solidFill>
                <a:sym typeface="+mn-ea"/>
              </a:rPr>
              <a:t>. </a:t>
            </a:r>
            <a:r>
              <a:rPr lang="zh-CN" altLang="en-US" b="1">
                <a:solidFill>
                  <a:srgbClr val="002060"/>
                </a:solidFill>
                <a:sym typeface="+mn-ea"/>
              </a:rPr>
              <a:t>He left the room.           ②：He turned off the lights </a:t>
            </a:r>
            <a:r>
              <a:rPr lang="zh-CN" altLang="en-US" b="1">
                <a:solidFill>
                  <a:srgbClr val="C00000"/>
                </a:solidFill>
                <a:sym typeface="+mn-ea"/>
              </a:rPr>
              <a:t>and</a:t>
            </a:r>
            <a:r>
              <a:rPr lang="zh-CN" altLang="en-US" b="1">
                <a:solidFill>
                  <a:srgbClr val="002060"/>
                </a:solidFill>
                <a:sym typeface="+mn-ea"/>
              </a:rPr>
              <a:t> he left the room.</a:t>
            </a:r>
            <a:endParaRPr lang="zh-CN" altLang="en-US" b="1">
              <a:solidFill>
                <a:srgbClr val="002060"/>
              </a:solidFill>
              <a:sym typeface="+mn-ea"/>
            </a:endParaRPr>
          </a:p>
          <a:p>
            <a:pPr algn="l"/>
            <a:r>
              <a:rPr lang="zh-CN" altLang="en-US" b="1">
                <a:solidFill>
                  <a:srgbClr val="002060"/>
                </a:solidFill>
                <a:sym typeface="+mn-ea"/>
              </a:rPr>
              <a:t>③：</a:t>
            </a:r>
            <a:r>
              <a:rPr lang="zh-CN" altLang="en-US" b="1">
                <a:solidFill>
                  <a:srgbClr val="C00000"/>
                </a:solidFill>
                <a:sym typeface="+mn-ea"/>
              </a:rPr>
              <a:t>After</a:t>
            </a:r>
            <a:r>
              <a:rPr lang="zh-CN" altLang="en-US" b="1">
                <a:solidFill>
                  <a:srgbClr val="002060"/>
                </a:solidFill>
                <a:sym typeface="+mn-ea"/>
              </a:rPr>
              <a:t> he turned off the lights, he left the room.  ④：He turned off the lights, </a:t>
            </a:r>
            <a:r>
              <a:rPr lang="zh-CN" altLang="en-US" b="1">
                <a:solidFill>
                  <a:srgbClr val="C00000"/>
                </a:solidFill>
                <a:sym typeface="+mn-ea"/>
              </a:rPr>
              <a:t>leaving</a:t>
            </a:r>
            <a:r>
              <a:rPr lang="zh-CN" altLang="en-US" b="1">
                <a:solidFill>
                  <a:srgbClr val="002060"/>
                </a:solidFill>
                <a:sym typeface="+mn-ea"/>
              </a:rPr>
              <a:t> the room.</a:t>
            </a:r>
            <a:endParaRPr lang="zh-CN" altLang="en-US" b="1">
              <a:solidFill>
                <a:srgbClr val="002060"/>
              </a:solidFill>
              <a:sym typeface="+mn-ea"/>
            </a:endParaRPr>
          </a:p>
        </p:txBody>
      </p:sp>
      <p:sp>
        <p:nvSpPr>
          <p:cNvPr id="9" name="文本框 8"/>
          <p:cNvSpPr txBox="1"/>
          <p:nvPr/>
        </p:nvSpPr>
        <p:spPr>
          <a:xfrm>
            <a:off x="1710690" y="4195445"/>
            <a:ext cx="9782175" cy="645160"/>
          </a:xfrm>
          <a:prstGeom prst="rect">
            <a:avLst/>
          </a:prstGeom>
          <a:noFill/>
        </p:spPr>
        <p:txBody>
          <a:bodyPr wrap="square" rtlCol="0" anchor="t">
            <a:spAutoFit/>
          </a:bodyPr>
          <a:p>
            <a:r>
              <a:rPr lang="zh-CN" altLang="en-US" b="1">
                <a:solidFill>
                  <a:srgbClr val="002060"/>
                </a:solidFill>
              </a:rPr>
              <a:t>①：I am not afraid of tomorrow</a:t>
            </a:r>
            <a:r>
              <a:rPr lang="zh-CN" altLang="en-US" b="1">
                <a:solidFill>
                  <a:srgbClr val="C00000"/>
                </a:solidFill>
              </a:rPr>
              <a:t>.</a:t>
            </a:r>
            <a:r>
              <a:rPr lang="zh-CN" altLang="en-US" b="1">
                <a:solidFill>
                  <a:srgbClr val="002060"/>
                </a:solidFill>
              </a:rPr>
              <a:t> I have seen yesterday and I love today.</a:t>
            </a:r>
            <a:endParaRPr lang="zh-CN" altLang="en-US" b="1">
              <a:solidFill>
                <a:srgbClr val="002060"/>
              </a:solidFill>
            </a:endParaRPr>
          </a:p>
          <a:p>
            <a:r>
              <a:rPr lang="zh-CN" altLang="en-US" b="1">
                <a:solidFill>
                  <a:srgbClr val="002060"/>
                </a:solidFill>
              </a:rPr>
              <a:t>②：I am not afraid of tomorrow，</a:t>
            </a:r>
            <a:r>
              <a:rPr lang="zh-CN" altLang="en-US" b="1">
                <a:solidFill>
                  <a:srgbClr val="C00000"/>
                </a:solidFill>
              </a:rPr>
              <a:t>for</a:t>
            </a:r>
            <a:r>
              <a:rPr lang="zh-CN" altLang="en-US" b="1">
                <a:solidFill>
                  <a:srgbClr val="002060"/>
                </a:solidFill>
              </a:rPr>
              <a:t> I have seen yesterday and I love today.</a:t>
            </a:r>
            <a:endParaRPr lang="zh-CN" altLang="en-US"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6" grpId="0"/>
      <p:bldP spid="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逗号粘连错误</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11150" y="942975"/>
            <a:ext cx="11570335" cy="4554220"/>
          </a:xfrm>
          <a:prstGeom prst="rect">
            <a:avLst/>
          </a:prstGeom>
          <a:noFill/>
        </p:spPr>
        <p:txBody>
          <a:bodyPr wrap="square" rtlCol="0" anchor="t">
            <a:spAutoFit/>
          </a:bodyPr>
          <a:p>
            <a:pPr fontAlgn="auto">
              <a:lnSpc>
                <a:spcPts val="3480"/>
              </a:lnSpc>
            </a:pPr>
            <a:r>
              <a:rPr lang="zh-CN" altLang="en-US" sz="2400" b="1">
                <a:solidFill>
                  <a:srgbClr val="C00000"/>
                </a:solidFill>
              </a:rPr>
              <a:t>1</a:t>
            </a:r>
            <a:r>
              <a:rPr lang="en-US" altLang="zh-CN" sz="2400" b="1">
                <a:solidFill>
                  <a:srgbClr val="C00000"/>
                </a:solidFill>
              </a:rPr>
              <a:t>-2</a:t>
            </a:r>
            <a:r>
              <a:rPr lang="zh-CN" altLang="en-US" sz="2400" b="1">
                <a:solidFill>
                  <a:srgbClr val="C00000"/>
                </a:solidFill>
              </a:rPr>
              <a:t>. 逗号粘连错误</a:t>
            </a:r>
            <a:r>
              <a:rPr lang="en-US" altLang="zh-CN" sz="2400" b="1">
                <a:solidFill>
                  <a:srgbClr val="C00000"/>
                </a:solidFill>
              </a:rPr>
              <a:t>——</a:t>
            </a:r>
            <a:r>
              <a:rPr lang="zh-CN" altLang="en-US" sz="2400" b="1">
                <a:solidFill>
                  <a:srgbClr val="C00000"/>
                </a:solidFill>
              </a:rPr>
              <a:t>用逗号隔开两个谓语动词</a:t>
            </a:r>
            <a:endParaRPr lang="zh-CN" altLang="en-US" sz="2400" b="1">
              <a:solidFill>
                <a:srgbClr val="C00000"/>
              </a:solidFill>
            </a:endParaRPr>
          </a:p>
          <a:p>
            <a:pPr indent="0" fontAlgn="auto">
              <a:lnSpc>
                <a:spcPts val="3480"/>
              </a:lnSpc>
            </a:pPr>
            <a:r>
              <a:rPr lang="zh-CN" altLang="en-US" sz="2400"/>
              <a:t>病句：The national park has a large collection of wildlife，ranges from butterflies to elephants.（ 2017年北京卷）</a:t>
            </a:r>
            <a:endParaRPr lang="zh-CN" altLang="en-US" sz="2400"/>
          </a:p>
          <a:p>
            <a:pPr indent="0" fontAlgn="auto">
              <a:lnSpc>
                <a:spcPts val="3480"/>
              </a:lnSpc>
            </a:pPr>
            <a:endParaRPr lang="zh-CN" altLang="en-US" sz="2400"/>
          </a:p>
          <a:p>
            <a:pPr indent="0" fontAlgn="auto">
              <a:lnSpc>
                <a:spcPts val="3480"/>
              </a:lnSpc>
            </a:pPr>
            <a:r>
              <a:rPr lang="zh-CN" altLang="en-US" sz="2400" b="1">
                <a:solidFill>
                  <a:srgbClr val="C00000"/>
                </a:solidFill>
              </a:rPr>
              <a:t>修改① </a:t>
            </a:r>
            <a:r>
              <a:rPr lang="en-US" altLang="zh-CN" sz="2400" b="1">
                <a:solidFill>
                  <a:srgbClr val="C00000"/>
                </a:solidFill>
              </a:rPr>
              <a:t>-</a:t>
            </a:r>
            <a:r>
              <a:rPr lang="zh-CN" altLang="en-US" sz="2400">
                <a:solidFill>
                  <a:srgbClr val="C00000"/>
                </a:solidFill>
              </a:rPr>
              <a:t>增加并列连词，构成并列谓语：</a:t>
            </a:r>
            <a:endParaRPr lang="zh-CN" altLang="en-US" sz="2400">
              <a:solidFill>
                <a:srgbClr val="C00000"/>
              </a:solidFill>
            </a:endParaRPr>
          </a:p>
          <a:p>
            <a:pPr indent="0" fontAlgn="auto">
              <a:lnSpc>
                <a:spcPts val="3480"/>
              </a:lnSpc>
            </a:pPr>
            <a:r>
              <a:rPr lang="zh-CN" altLang="en-US" sz="2400">
                <a:solidFill>
                  <a:srgbClr val="002060"/>
                </a:solidFill>
              </a:rPr>
              <a:t>The national park has a large collection of wildlife </a:t>
            </a:r>
            <a:r>
              <a:rPr lang="zh-CN" altLang="en-US" sz="2400">
                <a:solidFill>
                  <a:srgbClr val="C00000"/>
                </a:solidFill>
              </a:rPr>
              <a:t>and</a:t>
            </a:r>
            <a:r>
              <a:rPr lang="zh-CN" altLang="en-US" sz="2400">
                <a:solidFill>
                  <a:srgbClr val="002060"/>
                </a:solidFill>
              </a:rPr>
              <a:t> ranges from butterflies to elephants.</a:t>
            </a:r>
            <a:r>
              <a:rPr lang="zh-CN" altLang="en-US" sz="2400"/>
              <a:t> </a:t>
            </a:r>
            <a:endParaRPr lang="zh-CN" altLang="en-US" sz="2400"/>
          </a:p>
          <a:p>
            <a:pPr indent="0" fontAlgn="auto">
              <a:lnSpc>
                <a:spcPts val="3480"/>
              </a:lnSpc>
            </a:pPr>
            <a:r>
              <a:rPr lang="zh-CN" altLang="en-US" sz="2400" b="1">
                <a:solidFill>
                  <a:srgbClr val="C00000"/>
                </a:solidFill>
              </a:rPr>
              <a:t>修改② </a:t>
            </a:r>
            <a:r>
              <a:rPr lang="en-US" altLang="zh-CN" sz="2400" b="1">
                <a:solidFill>
                  <a:srgbClr val="C00000"/>
                </a:solidFill>
              </a:rPr>
              <a:t>-</a:t>
            </a:r>
            <a:r>
              <a:rPr lang="zh-CN" altLang="en-US" sz="2400">
                <a:solidFill>
                  <a:srgbClr val="C00000"/>
                </a:solidFill>
              </a:rPr>
              <a:t>把其中一个谓语动词改为非谓语动词：</a:t>
            </a:r>
            <a:endParaRPr lang="zh-CN" altLang="en-US" sz="2400">
              <a:solidFill>
                <a:srgbClr val="C00000"/>
              </a:solidFill>
            </a:endParaRPr>
          </a:p>
          <a:p>
            <a:pPr indent="0" fontAlgn="auto">
              <a:lnSpc>
                <a:spcPts val="3480"/>
              </a:lnSpc>
            </a:pPr>
            <a:r>
              <a:rPr lang="zh-CN" altLang="en-US" sz="2400">
                <a:solidFill>
                  <a:srgbClr val="002060"/>
                </a:solidFill>
              </a:rPr>
              <a:t>The national park has a large collection of wildlife，</a:t>
            </a:r>
            <a:r>
              <a:rPr lang="zh-CN" altLang="en-US" sz="2400">
                <a:solidFill>
                  <a:srgbClr val="C00000"/>
                </a:solidFill>
              </a:rPr>
              <a:t>ranging</a:t>
            </a:r>
            <a:r>
              <a:rPr lang="zh-CN" altLang="en-US" sz="2400">
                <a:solidFill>
                  <a:srgbClr val="002060"/>
                </a:solidFill>
              </a:rPr>
              <a:t> from butterflies to elephants. </a:t>
            </a:r>
            <a:endParaRPr lang="zh-CN" altLang="en-US" sz="2400">
              <a:solidFill>
                <a:srgbClr val="002060"/>
              </a:solidFill>
            </a:endParaRPr>
          </a:p>
          <a:p>
            <a:pPr indent="0" fontAlgn="auto">
              <a:lnSpc>
                <a:spcPts val="3480"/>
              </a:lnSpc>
            </a:pPr>
            <a:r>
              <a:rPr lang="zh-CN" altLang="en-US" sz="2400" b="1">
                <a:solidFill>
                  <a:srgbClr val="C00000"/>
                </a:solidFill>
              </a:rPr>
              <a:t>修改③ </a:t>
            </a:r>
            <a:r>
              <a:rPr lang="en-US" altLang="zh-CN" sz="2400" b="1">
                <a:solidFill>
                  <a:srgbClr val="C00000"/>
                </a:solidFill>
              </a:rPr>
              <a:t>-</a:t>
            </a:r>
            <a:r>
              <a:rPr lang="zh-CN" altLang="en-US" sz="2400">
                <a:solidFill>
                  <a:srgbClr val="C00000"/>
                </a:solidFill>
              </a:rPr>
              <a:t>用句号分成两个句子，并且加上主语：</a:t>
            </a:r>
            <a:endParaRPr lang="zh-CN" altLang="en-US" sz="2400">
              <a:solidFill>
                <a:srgbClr val="C00000"/>
              </a:solidFill>
            </a:endParaRPr>
          </a:p>
          <a:p>
            <a:pPr indent="0" fontAlgn="auto">
              <a:lnSpc>
                <a:spcPts val="3480"/>
              </a:lnSpc>
            </a:pPr>
            <a:r>
              <a:rPr lang="zh-CN" altLang="en-US" sz="2400">
                <a:solidFill>
                  <a:srgbClr val="002060"/>
                </a:solidFill>
              </a:rPr>
              <a:t>The national park has a large collection of wildlife</a:t>
            </a:r>
            <a:r>
              <a:rPr lang="zh-CN" altLang="en-US" sz="2400">
                <a:solidFill>
                  <a:srgbClr val="C00000"/>
                </a:solidFill>
              </a:rPr>
              <a:t>.</a:t>
            </a:r>
            <a:r>
              <a:rPr lang="zh-CN" altLang="en-US" sz="2400">
                <a:solidFill>
                  <a:srgbClr val="002060"/>
                </a:solidFill>
              </a:rPr>
              <a:t> </a:t>
            </a:r>
            <a:r>
              <a:rPr lang="zh-CN" altLang="en-US" sz="2400">
                <a:solidFill>
                  <a:srgbClr val="C00000"/>
                </a:solidFill>
              </a:rPr>
              <a:t>It </a:t>
            </a:r>
            <a:r>
              <a:rPr lang="zh-CN" altLang="en-US" sz="2400">
                <a:solidFill>
                  <a:srgbClr val="002060"/>
                </a:solidFill>
              </a:rPr>
              <a:t>ranges from butterflies to elephants.  </a:t>
            </a:r>
            <a:endParaRPr lang="zh-CN" altLang="en-US"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linds(horizontal)">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linds(horizontal)">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linds(horizontal)">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blinds(horizontal)">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blinds(horizontal)">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逗号粘连错误</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11150" y="739775"/>
            <a:ext cx="11570335" cy="5000625"/>
          </a:xfrm>
          <a:prstGeom prst="rect">
            <a:avLst/>
          </a:prstGeom>
          <a:noFill/>
        </p:spPr>
        <p:txBody>
          <a:bodyPr wrap="square" rtlCol="0" anchor="t">
            <a:spAutoFit/>
          </a:bodyPr>
          <a:p>
            <a:pPr fontAlgn="auto">
              <a:lnSpc>
                <a:spcPts val="3480"/>
              </a:lnSpc>
            </a:pPr>
            <a:r>
              <a:rPr lang="zh-CN" altLang="en-US" sz="2400" b="1">
                <a:solidFill>
                  <a:srgbClr val="C00000"/>
                </a:solidFill>
              </a:rPr>
              <a:t>1</a:t>
            </a:r>
            <a:r>
              <a:rPr lang="en-US" altLang="zh-CN" sz="2400" b="1">
                <a:solidFill>
                  <a:srgbClr val="C00000"/>
                </a:solidFill>
              </a:rPr>
              <a:t>-2</a:t>
            </a:r>
            <a:r>
              <a:rPr lang="zh-CN" altLang="en-US" sz="2400" b="1">
                <a:solidFill>
                  <a:srgbClr val="C00000"/>
                </a:solidFill>
              </a:rPr>
              <a:t>. 逗号粘连错误</a:t>
            </a:r>
            <a:r>
              <a:rPr lang="en-US" altLang="zh-CN" sz="2400" b="1">
                <a:solidFill>
                  <a:srgbClr val="C00000"/>
                </a:solidFill>
              </a:rPr>
              <a:t>——</a:t>
            </a:r>
            <a:r>
              <a:rPr lang="zh-CN" altLang="en-US" sz="2400" b="1">
                <a:solidFill>
                  <a:srgbClr val="C00000"/>
                </a:solidFill>
              </a:rPr>
              <a:t>用逗号隔开两个谓语动词</a:t>
            </a:r>
            <a:endParaRPr lang="zh-CN" altLang="en-US" sz="2400" b="1">
              <a:solidFill>
                <a:srgbClr val="C00000"/>
              </a:solidFill>
            </a:endParaRPr>
          </a:p>
          <a:p>
            <a:pPr indent="0" fontAlgn="auto">
              <a:lnSpc>
                <a:spcPts val="3480"/>
              </a:lnSpc>
            </a:pPr>
            <a:r>
              <a:rPr lang="zh-CN" altLang="en-US" sz="2400">
                <a:solidFill>
                  <a:srgbClr val="C00000"/>
                </a:solidFill>
              </a:rPr>
              <a:t>Exx3修改病句：</a:t>
            </a:r>
            <a:endParaRPr lang="zh-CN" altLang="en-US" sz="2400">
              <a:solidFill>
                <a:srgbClr val="C00000"/>
              </a:solidFill>
            </a:endParaRPr>
          </a:p>
          <a:p>
            <a:pPr indent="0" fontAlgn="auto">
              <a:lnSpc>
                <a:spcPts val="3480"/>
              </a:lnSpc>
            </a:pPr>
            <a:r>
              <a:rPr lang="zh-CN" altLang="en-US" sz="2400"/>
              <a:t>⑩病句：Many Chinese brands developed their reputations over centuries，are facing new challenges from the modern market.（2017年江苏卷）</a:t>
            </a:r>
            <a:endParaRPr lang="zh-CN" altLang="en-US" sz="2400"/>
          </a:p>
          <a:p>
            <a:pPr indent="0" fontAlgn="auto">
              <a:lnSpc>
                <a:spcPts val="3480"/>
              </a:lnSpc>
            </a:pPr>
            <a:r>
              <a:rPr lang="zh-CN" altLang="en-US" sz="2400"/>
              <a:t>修改：                                                             </a:t>
            </a:r>
            <a:endParaRPr lang="zh-CN" altLang="en-US" sz="2400"/>
          </a:p>
          <a:p>
            <a:pPr indent="0" fontAlgn="auto">
              <a:lnSpc>
                <a:spcPts val="3480"/>
              </a:lnSpc>
            </a:pPr>
            <a:r>
              <a:rPr lang="zh-CN" altLang="en-US" sz="2400"/>
              <a:t>⑪病句：Newly-built wooden cottages line the street, turn the old town into a dreamland. （2016年北京卷）</a:t>
            </a:r>
            <a:endParaRPr lang="zh-CN" altLang="en-US" sz="2400"/>
          </a:p>
          <a:p>
            <a:pPr indent="0" fontAlgn="auto">
              <a:lnSpc>
                <a:spcPts val="3480"/>
              </a:lnSpc>
            </a:pPr>
            <a:r>
              <a:rPr lang="zh-CN" altLang="en-US" sz="2400"/>
              <a:t>修改：                                                             </a:t>
            </a:r>
            <a:endParaRPr lang="zh-CN" altLang="en-US" sz="2400"/>
          </a:p>
          <a:p>
            <a:pPr indent="0" fontAlgn="auto">
              <a:lnSpc>
                <a:spcPts val="3480"/>
              </a:lnSpc>
            </a:pPr>
            <a:r>
              <a:rPr lang="zh-CN" altLang="en-US" sz="2400"/>
              <a:t>⑫病句：The cooling wind swept through our bedroom windows，made air conditioning unnecessary. (2016天津卷)</a:t>
            </a:r>
            <a:endParaRPr lang="zh-CN" altLang="en-US" sz="2400"/>
          </a:p>
          <a:p>
            <a:pPr indent="0" fontAlgn="auto">
              <a:lnSpc>
                <a:spcPts val="3480"/>
              </a:lnSpc>
            </a:pPr>
            <a:r>
              <a:rPr lang="zh-CN" altLang="en-US" sz="2400"/>
              <a:t>修改：                                                              </a:t>
            </a:r>
            <a:r>
              <a:rPr lang="zh-CN" altLang="en-US" sz="2400">
                <a:solidFill>
                  <a:srgbClr val="002060"/>
                </a:solidFill>
              </a:rPr>
              <a:t>  </a:t>
            </a:r>
            <a:endParaRPr lang="zh-CN" altLang="en-US" sz="2400">
              <a:solidFill>
                <a:srgbClr val="002060"/>
              </a:solidFill>
            </a:endParaRPr>
          </a:p>
        </p:txBody>
      </p:sp>
      <p:sp>
        <p:nvSpPr>
          <p:cNvPr id="5" name="文本框 4"/>
          <p:cNvSpPr txBox="1"/>
          <p:nvPr/>
        </p:nvSpPr>
        <p:spPr>
          <a:xfrm>
            <a:off x="1274445" y="5231765"/>
            <a:ext cx="10561955" cy="922020"/>
          </a:xfrm>
          <a:prstGeom prst="rect">
            <a:avLst/>
          </a:prstGeom>
          <a:noFill/>
        </p:spPr>
        <p:txBody>
          <a:bodyPr wrap="square" rtlCol="0" anchor="t">
            <a:spAutoFit/>
          </a:bodyPr>
          <a:p>
            <a:r>
              <a:rPr lang="zh-CN" altLang="en-US" b="1">
                <a:solidFill>
                  <a:srgbClr val="002060"/>
                </a:solidFill>
              </a:rPr>
              <a:t>①：The cooling wind swept through our bedroom windows. It made air conditioning unnecessary. </a:t>
            </a:r>
            <a:endParaRPr lang="zh-CN" altLang="en-US" b="1">
              <a:solidFill>
                <a:srgbClr val="002060"/>
              </a:solidFill>
            </a:endParaRPr>
          </a:p>
          <a:p>
            <a:r>
              <a:rPr lang="zh-CN" altLang="en-US" b="1">
                <a:solidFill>
                  <a:srgbClr val="002060"/>
                </a:solidFill>
              </a:rPr>
              <a:t>②：The cooling wind swept through our bedroom windows</a:t>
            </a:r>
            <a:r>
              <a:rPr lang="en-US" altLang="zh-CN" b="1">
                <a:solidFill>
                  <a:srgbClr val="002060"/>
                </a:solidFill>
              </a:rPr>
              <a:t>, </a:t>
            </a:r>
            <a:r>
              <a:rPr lang="zh-CN" altLang="en-US" b="1">
                <a:solidFill>
                  <a:srgbClr val="002060"/>
                </a:solidFill>
              </a:rPr>
              <a:t>making air conditioning unnecessary.</a:t>
            </a:r>
            <a:endParaRPr lang="zh-CN" altLang="en-US" b="1">
              <a:solidFill>
                <a:srgbClr val="002060"/>
              </a:solidFill>
            </a:endParaRPr>
          </a:p>
          <a:p>
            <a:r>
              <a:rPr lang="zh-CN" altLang="en-US" b="1">
                <a:solidFill>
                  <a:srgbClr val="002060"/>
                </a:solidFill>
              </a:rPr>
              <a:t>③：The cooling wind swept through our bedroom windows </a:t>
            </a:r>
            <a:r>
              <a:rPr lang="en-US" altLang="zh-CN" b="1">
                <a:solidFill>
                  <a:srgbClr val="002060"/>
                </a:solidFill>
              </a:rPr>
              <a:t>and made </a:t>
            </a:r>
            <a:r>
              <a:rPr lang="zh-CN" altLang="en-US" b="1">
                <a:solidFill>
                  <a:srgbClr val="002060"/>
                </a:solidFill>
              </a:rPr>
              <a:t>air conditioning unnecessary. </a:t>
            </a:r>
            <a:endParaRPr lang="zh-CN" altLang="en-US" b="1">
              <a:solidFill>
                <a:srgbClr val="002060"/>
              </a:solidFill>
            </a:endParaRPr>
          </a:p>
        </p:txBody>
      </p:sp>
      <p:sp>
        <p:nvSpPr>
          <p:cNvPr id="6" name="文本框 5"/>
          <p:cNvSpPr txBox="1"/>
          <p:nvPr/>
        </p:nvSpPr>
        <p:spPr>
          <a:xfrm>
            <a:off x="1439545" y="2524760"/>
            <a:ext cx="10232390" cy="645160"/>
          </a:xfrm>
          <a:prstGeom prst="rect">
            <a:avLst/>
          </a:prstGeom>
          <a:noFill/>
        </p:spPr>
        <p:txBody>
          <a:bodyPr wrap="square" rtlCol="0">
            <a:spAutoFit/>
          </a:bodyPr>
          <a:p>
            <a:pPr algn="l"/>
            <a:r>
              <a:rPr lang="zh-CN" altLang="en-US" b="1">
                <a:solidFill>
                  <a:srgbClr val="002060"/>
                </a:solidFill>
                <a:sym typeface="+mn-ea"/>
              </a:rPr>
              <a:t>Many Chinese brands，having developed their reputations over centuries，are facing new challenges from the modern market. </a:t>
            </a:r>
            <a:endParaRPr lang="zh-CN" altLang="en-US" b="1">
              <a:solidFill>
                <a:srgbClr val="002060"/>
              </a:solidFill>
              <a:sym typeface="+mn-ea"/>
            </a:endParaRPr>
          </a:p>
        </p:txBody>
      </p:sp>
      <p:sp>
        <p:nvSpPr>
          <p:cNvPr id="7" name="文本框 6"/>
          <p:cNvSpPr txBox="1"/>
          <p:nvPr/>
        </p:nvSpPr>
        <p:spPr>
          <a:xfrm>
            <a:off x="1439545" y="3814445"/>
            <a:ext cx="8595995" cy="645160"/>
          </a:xfrm>
          <a:prstGeom prst="rect">
            <a:avLst/>
          </a:prstGeom>
          <a:noFill/>
        </p:spPr>
        <p:txBody>
          <a:bodyPr wrap="none" rtlCol="0">
            <a:spAutoFit/>
          </a:bodyPr>
          <a:p>
            <a:pPr algn="l"/>
            <a:r>
              <a:rPr lang="zh-CN" altLang="en-US" b="1">
                <a:solidFill>
                  <a:srgbClr val="002060"/>
                </a:solidFill>
                <a:sym typeface="+mn-ea"/>
              </a:rPr>
              <a:t>①：Newly-built wooden cottages line the street and the old town into a dreamland. </a:t>
            </a:r>
            <a:endParaRPr lang="zh-CN" altLang="en-US" b="1">
              <a:solidFill>
                <a:srgbClr val="002060"/>
              </a:solidFill>
            </a:endParaRPr>
          </a:p>
          <a:p>
            <a:pPr algn="l"/>
            <a:r>
              <a:rPr lang="zh-CN" altLang="en-US" b="1">
                <a:solidFill>
                  <a:srgbClr val="002060"/>
                </a:solidFill>
                <a:sym typeface="+mn-ea"/>
              </a:rPr>
              <a:t>②：Newly-built wooden cottages line the street, turning the old town into a dreamland.</a:t>
            </a:r>
            <a:endParaRPr lang="zh-CN" altLang="en-US" b="1">
              <a:solidFill>
                <a:srgbClr val="00206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blinds(horizontal)">
                                      <p:cBhvr>
                                        <p:cTn id="15" dur="500"/>
                                        <p:tgtEl>
                                          <p:spTgt spid="4">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ppt_x</p:attrName>
                                        </p:attrNameLst>
                                      </p:cBhvr>
                                      <p:tavLst>
                                        <p:tav tm="0">
                                          <p:val>
                                            <p:strVal val="#ppt_x-.2"/>
                                          </p:val>
                                        </p:tav>
                                        <p:tav tm="100000">
                                          <p:val>
                                            <p:strVal val="#ppt_x"/>
                                          </p:val>
                                        </p:tav>
                                      </p:tavLst>
                                    </p:anim>
                                    <p:anim calcmode="lin" valueType="num">
                                      <p:cBhvr>
                                        <p:cTn id="3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5" grpId="0"/>
      <p:bldP spid="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89585" y="906780"/>
            <a:ext cx="11303000" cy="1198880"/>
          </a:xfrm>
          <a:prstGeom prst="rect">
            <a:avLst/>
          </a:prstGeom>
          <a:noFill/>
        </p:spPr>
        <p:txBody>
          <a:bodyPr wrap="square" rtlCol="0" anchor="t">
            <a:spAutoFit/>
          </a:bodyPr>
          <a:p>
            <a:r>
              <a:rPr lang="zh-CN" altLang="en-US" sz="2400" b="1">
                <a:solidFill>
                  <a:srgbClr val="C00000"/>
                </a:solidFill>
                <a:sym typeface="+mn-ea"/>
              </a:rPr>
              <a:t>Exx请体会句法的精妙：</a:t>
            </a:r>
            <a:endParaRPr lang="zh-CN" altLang="en-US" sz="2400"/>
          </a:p>
          <a:p>
            <a:r>
              <a:rPr lang="en-US" altLang="zh-CN" sz="2400"/>
              <a:t>1. </a:t>
            </a:r>
            <a:r>
              <a:rPr lang="zh-CN" altLang="en-US" sz="2400"/>
              <a:t>伊丽莎白手里拿着玫瑰花，慢慢走向沃尔夫，舞台灯光灼热，汗珠顺着伊丽莎白的脸上滴下来。</a:t>
            </a:r>
            <a:endParaRPr lang="zh-CN" altLang="en-US" sz="2400">
              <a:sym typeface="+mn-ea"/>
            </a:endParaRPr>
          </a:p>
        </p:txBody>
      </p:sp>
      <p:sp>
        <p:nvSpPr>
          <p:cNvPr id="4" name="文本框 3"/>
          <p:cNvSpPr txBox="1"/>
          <p:nvPr/>
        </p:nvSpPr>
        <p:spPr>
          <a:xfrm>
            <a:off x="474980" y="2233930"/>
            <a:ext cx="11242675" cy="1198880"/>
          </a:xfrm>
          <a:prstGeom prst="rect">
            <a:avLst/>
          </a:prstGeom>
          <a:noFill/>
          <a:ln>
            <a:solidFill>
              <a:schemeClr val="accent1"/>
            </a:solidFill>
          </a:ln>
        </p:spPr>
        <p:txBody>
          <a:bodyPr wrap="square" rtlCol="0" anchor="t">
            <a:spAutoFit/>
          </a:bodyPr>
          <a:p>
            <a:r>
              <a:rPr lang="zh-CN" altLang="en-US" sz="2400" b="1">
                <a:solidFill>
                  <a:srgbClr val="002060"/>
                </a:solidFill>
                <a:sym typeface="+mn-ea"/>
              </a:rPr>
              <a:t> Clutching the roses, Elizabeth walked slowly towards Ms. Wolff，the stage lights </a:t>
            </a:r>
            <a:endParaRPr lang="zh-CN" altLang="en-US" sz="2400" b="1">
              <a:solidFill>
                <a:srgbClr val="002060"/>
              </a:solidFill>
              <a:sym typeface="+mn-ea"/>
            </a:endParaRPr>
          </a:p>
          <a:p>
            <a:endParaRPr lang="zh-CN" altLang="en-US" sz="2400" b="1">
              <a:solidFill>
                <a:srgbClr val="002060"/>
              </a:solidFill>
              <a:sym typeface="+mn-ea"/>
            </a:endParaRPr>
          </a:p>
          <a:p>
            <a:r>
              <a:rPr lang="zh-CN" altLang="en-US" sz="2400" b="1">
                <a:solidFill>
                  <a:srgbClr val="002060"/>
                </a:solidFill>
                <a:sym typeface="+mn-ea"/>
              </a:rPr>
              <a:t>blazing hot and beads of perspiration trickling down Elizabeth</a:t>
            </a:r>
            <a:r>
              <a:rPr lang="en-US" altLang="zh-CN" sz="2400" b="1">
                <a:solidFill>
                  <a:srgbClr val="002060"/>
                </a:solidFill>
                <a:sym typeface="+mn-ea"/>
              </a:rPr>
              <a:t>'</a:t>
            </a:r>
            <a:r>
              <a:rPr lang="zh-CN" altLang="en-US" sz="2400" b="1">
                <a:solidFill>
                  <a:srgbClr val="002060"/>
                </a:solidFill>
                <a:sym typeface="+mn-ea"/>
              </a:rPr>
              <a:t>s face.</a:t>
            </a:r>
            <a:endParaRPr lang="zh-CN" altLang="en-US" sz="2400" b="1">
              <a:solidFill>
                <a:srgbClr val="002060"/>
              </a:solidFill>
              <a:sym typeface="+mn-ea"/>
            </a:endParaRPr>
          </a:p>
        </p:txBody>
      </p:sp>
      <p:sp>
        <p:nvSpPr>
          <p:cNvPr id="5" name="文本框 4"/>
          <p:cNvSpPr txBox="1"/>
          <p:nvPr/>
        </p:nvSpPr>
        <p:spPr>
          <a:xfrm>
            <a:off x="1030605" y="2668270"/>
            <a:ext cx="1977390" cy="330835"/>
          </a:xfrm>
          <a:prstGeom prst="rect">
            <a:avLst/>
          </a:prstGeom>
          <a:noFill/>
        </p:spPr>
        <p:txBody>
          <a:bodyPr wrap="none" rtlCol="0">
            <a:spAutoFit/>
          </a:bodyPr>
          <a:p>
            <a:pPr algn="l"/>
            <a:r>
              <a:rPr lang="zh-CN" altLang="en-US" sz="2400" b="1" baseline="-25000">
                <a:solidFill>
                  <a:schemeClr val="accent4">
                    <a:lumMod val="50000"/>
                  </a:schemeClr>
                </a:solidFill>
                <a:sym typeface="+mn-ea"/>
              </a:rPr>
              <a:t>现在分词做伴随状语</a:t>
            </a:r>
            <a:endParaRPr lang="zh-CN" altLang="en-US" sz="2400" b="1" baseline="-25000">
              <a:solidFill>
                <a:schemeClr val="accent4">
                  <a:lumMod val="50000"/>
                </a:schemeClr>
              </a:solidFill>
              <a:sym typeface="+mn-ea"/>
            </a:endParaRPr>
          </a:p>
        </p:txBody>
      </p:sp>
      <p:sp>
        <p:nvSpPr>
          <p:cNvPr id="6" name="文本框 5"/>
          <p:cNvSpPr txBox="1"/>
          <p:nvPr/>
        </p:nvSpPr>
        <p:spPr>
          <a:xfrm>
            <a:off x="1609090" y="3362325"/>
            <a:ext cx="1778000" cy="330835"/>
          </a:xfrm>
          <a:prstGeom prst="rect">
            <a:avLst/>
          </a:prstGeom>
          <a:noFill/>
        </p:spPr>
        <p:txBody>
          <a:bodyPr wrap="none" rtlCol="0">
            <a:spAutoFit/>
          </a:bodyPr>
          <a:p>
            <a:pPr algn="l"/>
            <a:r>
              <a:rPr lang="zh-CN" altLang="en-US" sz="2400" b="1" baseline="-25000">
                <a:solidFill>
                  <a:srgbClr val="7030A0"/>
                </a:solidFill>
                <a:sym typeface="+mn-ea"/>
              </a:rPr>
              <a:t>两个独立主格结构</a:t>
            </a:r>
            <a:endParaRPr lang="zh-CN" altLang="en-US" sz="2400" b="1" baseline="-25000">
              <a:solidFill>
                <a:srgbClr val="7030A0"/>
              </a:solidFill>
              <a:sym typeface="+mn-ea"/>
            </a:endParaRPr>
          </a:p>
        </p:txBody>
      </p:sp>
      <p:sp>
        <p:nvSpPr>
          <p:cNvPr id="7" name="文本框 6"/>
          <p:cNvSpPr txBox="1"/>
          <p:nvPr/>
        </p:nvSpPr>
        <p:spPr>
          <a:xfrm>
            <a:off x="490220" y="4056380"/>
            <a:ext cx="11227435" cy="1938020"/>
          </a:xfrm>
          <a:prstGeom prst="rect">
            <a:avLst/>
          </a:prstGeom>
          <a:noFill/>
        </p:spPr>
        <p:txBody>
          <a:bodyPr wrap="square" rtlCol="0" anchor="t">
            <a:spAutoFit/>
          </a:bodyPr>
          <a:p>
            <a:r>
              <a:rPr lang="en-US" altLang="zh-CN" sz="2400">
                <a:solidFill>
                  <a:srgbClr val="C00000"/>
                </a:solidFill>
              </a:rPr>
              <a:t>   </a:t>
            </a:r>
            <a:r>
              <a:rPr lang="zh-CN" altLang="en-US" sz="2400" b="1">
                <a:solidFill>
                  <a:srgbClr val="C00000"/>
                </a:solidFill>
              </a:rPr>
              <a:t>在本句写作中，写作者创作了合适语境，准确使用非谓语动词</a:t>
            </a:r>
            <a:r>
              <a:rPr lang="zh-CN" altLang="en-US" sz="2400">
                <a:solidFill>
                  <a:srgbClr val="C00000"/>
                </a:solidFill>
              </a:rPr>
              <a:t>（现在分词</a:t>
            </a:r>
            <a:r>
              <a:rPr lang="en-US" altLang="zh-CN" sz="2400">
                <a:solidFill>
                  <a:srgbClr val="C00000"/>
                </a:solidFill>
              </a:rPr>
              <a:t>c</a:t>
            </a:r>
            <a:r>
              <a:rPr lang="zh-CN" altLang="en-US" sz="2400">
                <a:solidFill>
                  <a:srgbClr val="C00000"/>
                </a:solidFill>
              </a:rPr>
              <a:t>lutching做伴随状语，两个独立主格结构lights blazing和perspiration trickling），</a:t>
            </a:r>
            <a:r>
              <a:rPr lang="zh-CN" altLang="en-US" sz="2400" b="1">
                <a:solidFill>
                  <a:srgbClr val="C00000"/>
                </a:solidFill>
              </a:rPr>
              <a:t>能让写作句子更简洁，段落更紧凑，层次更分明。并善用形容词性短语</a:t>
            </a:r>
            <a:r>
              <a:rPr lang="zh-CN" altLang="en-US" sz="2400">
                <a:solidFill>
                  <a:srgbClr val="C00000"/>
                </a:solidFill>
              </a:rPr>
              <a:t>（beads of）</a:t>
            </a:r>
            <a:r>
              <a:rPr lang="zh-CN" altLang="en-US" sz="2400" b="1">
                <a:solidFill>
                  <a:srgbClr val="C00000"/>
                </a:solidFill>
              </a:rPr>
              <a:t>、副词</a:t>
            </a:r>
            <a:r>
              <a:rPr lang="zh-CN" altLang="en-US" sz="2400">
                <a:solidFill>
                  <a:srgbClr val="C00000"/>
                </a:solidFill>
              </a:rPr>
              <a:t>（slowly，hot）、</a:t>
            </a:r>
            <a:r>
              <a:rPr lang="zh-CN" altLang="en-US" sz="2400" b="1">
                <a:solidFill>
                  <a:srgbClr val="C00000"/>
                </a:solidFill>
              </a:rPr>
              <a:t>介词短语</a:t>
            </a:r>
            <a:r>
              <a:rPr lang="zh-CN" altLang="en-US" sz="2400">
                <a:solidFill>
                  <a:srgbClr val="C00000"/>
                </a:solidFill>
              </a:rPr>
              <a:t>（towards</a:t>
            </a:r>
            <a:r>
              <a:rPr lang="en-US" altLang="zh-CN" sz="2400">
                <a:solidFill>
                  <a:srgbClr val="C00000"/>
                </a:solidFill>
              </a:rPr>
              <a:t>, down</a:t>
            </a:r>
            <a:r>
              <a:rPr lang="zh-CN" altLang="en-US" sz="2400">
                <a:solidFill>
                  <a:srgbClr val="C00000"/>
                </a:solidFill>
              </a:rPr>
              <a:t>），</a:t>
            </a:r>
            <a:r>
              <a:rPr lang="zh-CN" altLang="en-US" sz="2400" b="1">
                <a:solidFill>
                  <a:srgbClr val="C00000"/>
                </a:solidFill>
              </a:rPr>
              <a:t>在关键处驻足，避免流水账，细化动作延缓过程，立体动感show出鲜活。</a:t>
            </a:r>
            <a:endParaRPr lang="zh-CN" altLang="en-US" sz="2400" b="1">
              <a:solidFill>
                <a:srgbClr val="C00000"/>
              </a:solidFill>
            </a:endParaRPr>
          </a:p>
        </p:txBody>
      </p:sp>
      <p:cxnSp>
        <p:nvCxnSpPr>
          <p:cNvPr id="9" name="直接连接符 8"/>
          <p:cNvCxnSpPr/>
          <p:nvPr/>
        </p:nvCxnSpPr>
        <p:spPr>
          <a:xfrm>
            <a:off x="630555" y="2668270"/>
            <a:ext cx="1199515" cy="0"/>
          </a:xfrm>
          <a:prstGeom prst="line">
            <a:avLst/>
          </a:prstGeom>
          <a:ln w="28575">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630555" y="3362325"/>
            <a:ext cx="1199515" cy="0"/>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flipV="1">
            <a:off x="8913495" y="2665730"/>
            <a:ext cx="1951990" cy="2540"/>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flipV="1">
            <a:off x="2636520" y="3357245"/>
            <a:ext cx="6436995" cy="5080"/>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ppt_x</p:attrName>
                                        </p:attrNameLst>
                                      </p:cBhvr>
                                      <p:tavLst>
                                        <p:tav tm="0">
                                          <p:val>
                                            <p:strVal val="#ppt_x-.2"/>
                                          </p:val>
                                        </p:tav>
                                        <p:tav tm="100000">
                                          <p:val>
                                            <p:strVal val="#ppt_x"/>
                                          </p:val>
                                        </p:tav>
                                      </p:tavLst>
                                    </p:anim>
                                    <p:anim calcmode="lin" valueType="num">
                                      <p:cBhvr>
                                        <p:cTn id="1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9"/>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ppt_x</p:attrName>
                                        </p:attrNameLst>
                                      </p:cBhvr>
                                      <p:tavLst>
                                        <p:tav tm="0">
                                          <p:val>
                                            <p:strVal val="#ppt_x-.2"/>
                                          </p:val>
                                        </p:tav>
                                        <p:tav tm="100000">
                                          <p:val>
                                            <p:strVal val="#ppt_x"/>
                                          </p:val>
                                        </p:tav>
                                      </p:tavLst>
                                    </p:anim>
                                    <p:anim calcmode="lin" valueType="num">
                                      <p:cBhvr>
                                        <p:cTn id="2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1"/>
                                        </p:tgtEl>
                                      </p:cBhvr>
                                    </p:animEffect>
                                  </p:childTnLst>
                                </p:cTn>
                              </p:par>
                              <p:par>
                                <p:cTn id="30" presetID="29"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ppt_x</p:attrName>
                                        </p:attrNameLst>
                                      </p:cBhvr>
                                      <p:tavLst>
                                        <p:tav tm="0">
                                          <p:val>
                                            <p:strVal val="#ppt_x-.2"/>
                                          </p:val>
                                        </p:tav>
                                        <p:tav tm="100000">
                                          <p:val>
                                            <p:strVal val="#ppt_x"/>
                                          </p:val>
                                        </p:tav>
                                      </p:tavLst>
                                    </p:anim>
                                    <p:anim calcmode="lin" valueType="num">
                                      <p:cBhvr>
                                        <p:cTn id="3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0"/>
                                        </p:tgtEl>
                                      </p:cBhvr>
                                    </p:animEffect>
                                  </p:childTnLst>
                                </p:cTn>
                              </p:par>
                              <p:par>
                                <p:cTn id="35" presetID="2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ppt_x</p:attrName>
                                        </p:attrNameLst>
                                      </p:cBhvr>
                                      <p:tavLst>
                                        <p:tav tm="0">
                                          <p:val>
                                            <p:strVal val="#ppt_x-.2"/>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2"/>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ppt_x</p:attrName>
                                        </p:attrNameLst>
                                      </p:cBhvr>
                                      <p:tavLst>
                                        <p:tav tm="0">
                                          <p:val>
                                            <p:strVal val="#ppt_x-.2"/>
                                          </p:val>
                                        </p:tav>
                                        <p:tav tm="100000">
                                          <p:val>
                                            <p:strVal val="#ppt_x"/>
                                          </p:val>
                                        </p:tav>
                                      </p:tavLst>
                                    </p:anim>
                                    <p:anim calcmode="lin" valueType="num">
                                      <p:cBhvr>
                                        <p:cTn id="4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89585" y="906780"/>
            <a:ext cx="11303000" cy="1719580"/>
          </a:xfrm>
          <a:prstGeom prst="rect">
            <a:avLst/>
          </a:prstGeom>
          <a:noFill/>
        </p:spPr>
        <p:txBody>
          <a:bodyPr wrap="square" rtlCol="0" anchor="t">
            <a:spAutoFit/>
          </a:bodyPr>
          <a:p>
            <a:r>
              <a:rPr lang="zh-CN" altLang="en-US" sz="2400" b="1">
                <a:solidFill>
                  <a:srgbClr val="C00000"/>
                </a:solidFill>
                <a:sym typeface="+mn-ea"/>
              </a:rPr>
              <a:t>Exx请体会句法的精妙：</a:t>
            </a:r>
            <a:endParaRPr lang="zh-CN" altLang="en-US" sz="2400"/>
          </a:p>
          <a:p>
            <a:pPr fontAlgn="auto">
              <a:lnSpc>
                <a:spcPts val="1180"/>
              </a:lnSpc>
            </a:pPr>
            <a:endParaRPr lang="zh-CN" altLang="en-US" sz="2400">
              <a:sym typeface="+mn-ea"/>
            </a:endParaRPr>
          </a:p>
          <a:p>
            <a:r>
              <a:rPr lang="zh-CN" altLang="en-US" sz="2400">
                <a:sym typeface="+mn-ea"/>
              </a:rPr>
              <a:t>2.沃尔夫女士优雅地走向钢琴，坐到座位上，然后开始弹奏。她的手指在琴键上翩翩起舞。她时而摇摆, 时而点头, 乌黑发亮的马尾辫跟着起伏摆动。她的双脚在踏板间来回穿梭。</a:t>
            </a:r>
            <a:endParaRPr lang="zh-CN" altLang="en-US" sz="2400">
              <a:sym typeface="+mn-ea"/>
            </a:endParaRPr>
          </a:p>
        </p:txBody>
      </p:sp>
      <p:sp>
        <p:nvSpPr>
          <p:cNvPr id="4" name="文本框 3"/>
          <p:cNvSpPr txBox="1"/>
          <p:nvPr/>
        </p:nvSpPr>
        <p:spPr>
          <a:xfrm>
            <a:off x="489585" y="2729230"/>
            <a:ext cx="11062335" cy="1938020"/>
          </a:xfrm>
          <a:prstGeom prst="rect">
            <a:avLst/>
          </a:prstGeom>
          <a:noFill/>
          <a:ln>
            <a:solidFill>
              <a:schemeClr val="accent1"/>
            </a:solidFill>
          </a:ln>
        </p:spPr>
        <p:txBody>
          <a:bodyPr wrap="square" rtlCol="0" anchor="t">
            <a:spAutoFit/>
          </a:bodyPr>
          <a:p>
            <a:r>
              <a:rPr lang="zh-CN" altLang="en-US" sz="2400" b="1">
                <a:solidFill>
                  <a:srgbClr val="002060"/>
                </a:solidFill>
              </a:rPr>
              <a:t> Ms. Wolff made her graceful way to the piano, took her seat and then began to play</a:t>
            </a:r>
            <a:r>
              <a:rPr lang="en-US" altLang="zh-CN" sz="2400" b="1">
                <a:solidFill>
                  <a:srgbClr val="002060"/>
                </a:solidFill>
              </a:rPr>
              <a:t>. </a:t>
            </a:r>
            <a:endParaRPr lang="en-US" altLang="zh-CN" sz="2400" b="1">
              <a:solidFill>
                <a:srgbClr val="002060"/>
              </a:solidFill>
            </a:endParaRPr>
          </a:p>
          <a:p>
            <a:endParaRPr lang="en-US" altLang="zh-CN" sz="2400" b="1">
              <a:solidFill>
                <a:srgbClr val="002060"/>
              </a:solidFill>
            </a:endParaRPr>
          </a:p>
          <a:p>
            <a:r>
              <a:rPr lang="zh-CN" altLang="en-US" sz="2400" b="1">
                <a:solidFill>
                  <a:srgbClr val="002060"/>
                </a:solidFill>
              </a:rPr>
              <a:t>Her fingers danced across the keys. She swayed and nodded, and her shiny black </a:t>
            </a:r>
            <a:endParaRPr lang="zh-CN" altLang="en-US" sz="2400" b="1">
              <a:solidFill>
                <a:srgbClr val="002060"/>
              </a:solidFill>
            </a:endParaRPr>
          </a:p>
          <a:p>
            <a:endParaRPr lang="zh-CN" altLang="en-US" sz="2400" b="1">
              <a:solidFill>
                <a:srgbClr val="002060"/>
              </a:solidFill>
            </a:endParaRPr>
          </a:p>
          <a:p>
            <a:r>
              <a:rPr lang="zh-CN" altLang="en-US" sz="2400" b="1">
                <a:solidFill>
                  <a:srgbClr val="002060"/>
                </a:solidFill>
              </a:rPr>
              <a:t>ponytail bobbed. Back and forth she raced her feet among the pedals.</a:t>
            </a:r>
            <a:endParaRPr lang="zh-CN" altLang="en-US" sz="2400" b="1">
              <a:solidFill>
                <a:srgbClr val="002060"/>
              </a:solidFill>
            </a:endParaRPr>
          </a:p>
        </p:txBody>
      </p:sp>
      <p:sp>
        <p:nvSpPr>
          <p:cNvPr id="5" name="文本框 4"/>
          <p:cNvSpPr txBox="1"/>
          <p:nvPr/>
        </p:nvSpPr>
        <p:spPr>
          <a:xfrm>
            <a:off x="1791335" y="3244850"/>
            <a:ext cx="6680200" cy="368300"/>
          </a:xfrm>
          <a:prstGeom prst="rect">
            <a:avLst/>
          </a:prstGeom>
          <a:noFill/>
        </p:spPr>
        <p:txBody>
          <a:bodyPr wrap="none" rtlCol="0">
            <a:spAutoFit/>
          </a:bodyPr>
          <a:p>
            <a:pPr algn="l"/>
            <a:r>
              <a:rPr lang="zh-CN" altLang="en-US" b="1">
                <a:solidFill>
                  <a:schemeClr val="accent4">
                    <a:lumMod val="50000"/>
                  </a:schemeClr>
                </a:solidFill>
                <a:sym typeface="+mn-ea"/>
              </a:rPr>
              <a:t>三个并列谓语动词表一连串动作，说明舞台经验丰富，台风稳健. </a:t>
            </a:r>
            <a:endParaRPr lang="zh-CN" altLang="en-US" b="1">
              <a:solidFill>
                <a:schemeClr val="accent4">
                  <a:lumMod val="50000"/>
                </a:schemeClr>
              </a:solidFill>
              <a:sym typeface="+mn-ea"/>
            </a:endParaRPr>
          </a:p>
        </p:txBody>
      </p:sp>
      <p:sp>
        <p:nvSpPr>
          <p:cNvPr id="6" name="文本框 5"/>
          <p:cNvSpPr txBox="1"/>
          <p:nvPr/>
        </p:nvSpPr>
        <p:spPr>
          <a:xfrm>
            <a:off x="2063750" y="3865880"/>
            <a:ext cx="642620" cy="368300"/>
          </a:xfrm>
          <a:prstGeom prst="rect">
            <a:avLst/>
          </a:prstGeom>
          <a:noFill/>
        </p:spPr>
        <p:txBody>
          <a:bodyPr wrap="none" rtlCol="0">
            <a:spAutoFit/>
          </a:bodyPr>
          <a:p>
            <a:pPr algn="l"/>
            <a:r>
              <a:rPr lang="zh-CN" altLang="en-US" b="1">
                <a:solidFill>
                  <a:srgbClr val="C00000"/>
                </a:solidFill>
                <a:sym typeface="+mn-ea"/>
              </a:rPr>
              <a:t>拟人</a:t>
            </a:r>
            <a:endParaRPr lang="zh-CN" altLang="en-US" b="1">
              <a:solidFill>
                <a:srgbClr val="C00000"/>
              </a:solidFill>
              <a:sym typeface="+mn-ea"/>
            </a:endParaRPr>
          </a:p>
        </p:txBody>
      </p:sp>
      <p:sp>
        <p:nvSpPr>
          <p:cNvPr id="7" name="文本框 6"/>
          <p:cNvSpPr txBox="1"/>
          <p:nvPr/>
        </p:nvSpPr>
        <p:spPr>
          <a:xfrm>
            <a:off x="5866765" y="3923030"/>
            <a:ext cx="3171190" cy="368300"/>
          </a:xfrm>
          <a:prstGeom prst="rect">
            <a:avLst/>
          </a:prstGeom>
          <a:noFill/>
        </p:spPr>
        <p:txBody>
          <a:bodyPr wrap="none" rtlCol="0">
            <a:spAutoFit/>
          </a:bodyPr>
          <a:p>
            <a:pPr algn="l"/>
            <a:r>
              <a:rPr lang="zh-CN" altLang="en-US" b="1">
                <a:solidFill>
                  <a:srgbClr val="7030A0"/>
                </a:solidFill>
                <a:sym typeface="+mn-ea"/>
              </a:rPr>
              <a:t>动作描写细腻真实，生动形象  </a:t>
            </a:r>
            <a:endParaRPr lang="zh-CN" altLang="en-US" b="1">
              <a:solidFill>
                <a:srgbClr val="7030A0"/>
              </a:solidFill>
              <a:sym typeface="+mn-ea"/>
            </a:endParaRPr>
          </a:p>
        </p:txBody>
      </p:sp>
      <p:sp>
        <p:nvSpPr>
          <p:cNvPr id="9" name="文本框 8"/>
          <p:cNvSpPr txBox="1"/>
          <p:nvPr/>
        </p:nvSpPr>
        <p:spPr>
          <a:xfrm>
            <a:off x="489585" y="4909185"/>
            <a:ext cx="11062335" cy="1568450"/>
          </a:xfrm>
          <a:prstGeom prst="rect">
            <a:avLst/>
          </a:prstGeom>
          <a:noFill/>
        </p:spPr>
        <p:txBody>
          <a:bodyPr wrap="square" rtlCol="0" anchor="t">
            <a:spAutoFit/>
          </a:bodyPr>
          <a:p>
            <a:r>
              <a:rPr lang="en-US" altLang="zh-CN" sz="2400" b="1">
                <a:solidFill>
                  <a:srgbClr val="C00000"/>
                </a:solidFill>
              </a:rPr>
              <a:t>      </a:t>
            </a:r>
            <a:r>
              <a:rPr lang="zh-CN" altLang="en-US" sz="2400" b="1">
                <a:solidFill>
                  <a:srgbClr val="C00000"/>
                </a:solidFill>
              </a:rPr>
              <a:t>非谓语动词的使用并非越多越好。</a:t>
            </a:r>
            <a:r>
              <a:rPr lang="zh-CN" altLang="en-US" sz="2400" b="1">
                <a:solidFill>
                  <a:srgbClr val="C00000"/>
                </a:solidFill>
                <a:sym typeface="+mn-ea"/>
              </a:rPr>
              <a:t>Too much is a burden！ </a:t>
            </a:r>
            <a:endParaRPr lang="zh-CN" altLang="en-US" sz="2400" b="1">
              <a:solidFill>
                <a:srgbClr val="C00000"/>
              </a:solidFill>
            </a:endParaRPr>
          </a:p>
          <a:p>
            <a:r>
              <a:rPr lang="zh-CN" altLang="en-US" sz="2400" b="1">
                <a:solidFill>
                  <a:srgbClr val="C00000"/>
                </a:solidFill>
              </a:rPr>
              <a:t>      </a:t>
            </a:r>
            <a:r>
              <a:rPr lang="zh-CN" altLang="en-US" sz="2400" b="1">
                <a:solidFill>
                  <a:srgbClr val="C00000"/>
                </a:solidFill>
                <a:sym typeface="+mn-ea"/>
              </a:rPr>
              <a:t>“唯有动作描写, 人物才能立起来”，动词和名词是是描写生动性的根源。</a:t>
            </a:r>
            <a:r>
              <a:rPr lang="zh-CN" altLang="en-US" sz="2400" b="1">
                <a:solidFill>
                  <a:srgbClr val="C00000"/>
                </a:solidFill>
              </a:rPr>
              <a:t>本段描写活用谓语动词，动作描写</a:t>
            </a:r>
            <a:r>
              <a:rPr lang="zh-CN" altLang="en-US" sz="2400" b="1">
                <a:solidFill>
                  <a:srgbClr val="C00000"/>
                </a:solidFill>
                <a:sym typeface="+mn-ea"/>
              </a:rPr>
              <a:t>精准传神</a:t>
            </a:r>
            <a:r>
              <a:rPr lang="zh-CN" altLang="en-US" sz="2400" b="1">
                <a:solidFill>
                  <a:srgbClr val="C00000"/>
                </a:solidFill>
              </a:rPr>
              <a:t>，观察细致细微，灵活运用简单句，复合句以及其它多种多样的句式结构</a:t>
            </a:r>
            <a:r>
              <a:rPr lang="zh-CN" altLang="en-US" sz="2400" b="1">
                <a:solidFill>
                  <a:srgbClr val="C00000"/>
                </a:solidFill>
                <a:sym typeface="+mn-ea"/>
              </a:rPr>
              <a:t>和修辞</a:t>
            </a:r>
            <a:r>
              <a:rPr lang="zh-CN" altLang="en-US" sz="2400" b="1">
                <a:solidFill>
                  <a:srgbClr val="C00000"/>
                </a:solidFill>
              </a:rPr>
              <a:t>，才能让文章显得错落有致，有层次感。</a:t>
            </a:r>
            <a:endParaRPr lang="zh-CN" altLang="en-US" sz="2400" b="1">
              <a:solidFill>
                <a:srgbClr val="C00000"/>
              </a:solidFill>
            </a:endParaRPr>
          </a:p>
        </p:txBody>
      </p:sp>
      <p:cxnSp>
        <p:nvCxnSpPr>
          <p:cNvPr id="10" name="直接连接符 9"/>
          <p:cNvCxnSpPr/>
          <p:nvPr/>
        </p:nvCxnSpPr>
        <p:spPr>
          <a:xfrm flipV="1">
            <a:off x="7211060" y="3862705"/>
            <a:ext cx="822960" cy="3175"/>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5662295" y="3848735"/>
            <a:ext cx="817245" cy="0"/>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flipV="1">
            <a:off x="1957070" y="3848735"/>
            <a:ext cx="943610" cy="17145"/>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9637395" y="3176270"/>
            <a:ext cx="1447800" cy="2540"/>
          </a:xfrm>
          <a:prstGeom prst="line">
            <a:avLst/>
          </a:prstGeom>
          <a:ln w="28575">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1831975" y="3178810"/>
            <a:ext cx="3107690" cy="0"/>
          </a:xfrm>
          <a:prstGeom prst="line">
            <a:avLst/>
          </a:prstGeom>
          <a:ln w="28575">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6540500" y="3176270"/>
            <a:ext cx="666115" cy="2540"/>
          </a:xfrm>
          <a:prstGeom prst="line">
            <a:avLst/>
          </a:prstGeom>
          <a:ln w="28575">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flipV="1">
            <a:off x="5213985" y="4561840"/>
            <a:ext cx="652780" cy="3175"/>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flipV="1">
            <a:off x="1691005" y="4558665"/>
            <a:ext cx="822960" cy="3175"/>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ppt_x</p:attrName>
                                        </p:attrNameLst>
                                      </p:cBhvr>
                                      <p:tavLst>
                                        <p:tav tm="0">
                                          <p:val>
                                            <p:strVal val="#ppt_x-.2"/>
                                          </p:val>
                                        </p:tav>
                                        <p:tav tm="100000">
                                          <p:val>
                                            <p:strVal val="#ppt_x"/>
                                          </p:val>
                                        </p:tav>
                                      </p:tavLst>
                                    </p:anim>
                                    <p:anim calcmode="lin" valueType="num">
                                      <p:cBhvr>
                                        <p:cTn id="1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4"/>
                                        </p:tgtEl>
                                      </p:cBhvr>
                                    </p:animEffect>
                                  </p:childTnLst>
                                </p:cTn>
                              </p:par>
                              <p:par>
                                <p:cTn id="18" presetID="29"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ppt_x</p:attrName>
                                        </p:attrNameLst>
                                      </p:cBhvr>
                                      <p:tavLst>
                                        <p:tav tm="0">
                                          <p:val>
                                            <p:strVal val="#ppt_x-.2"/>
                                          </p:val>
                                        </p:tav>
                                        <p:tav tm="100000">
                                          <p:val>
                                            <p:strVal val="#ppt_x"/>
                                          </p:val>
                                        </p:tav>
                                      </p:tavLst>
                                    </p:anim>
                                    <p:anim calcmode="lin" valueType="num">
                                      <p:cBhvr>
                                        <p:cTn id="2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5"/>
                                        </p:tgtEl>
                                      </p:cBhvr>
                                    </p:animEffect>
                                  </p:childTnLst>
                                </p:cTn>
                              </p:par>
                              <p:par>
                                <p:cTn id="23" presetID="2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ppt_x</p:attrName>
                                        </p:attrNameLst>
                                      </p:cBhvr>
                                      <p:tavLst>
                                        <p:tav tm="0">
                                          <p:val>
                                            <p:strVal val="#ppt_x-.2"/>
                                          </p:val>
                                        </p:tav>
                                        <p:tav tm="100000">
                                          <p:val>
                                            <p:strVal val="#ppt_x"/>
                                          </p:val>
                                        </p:tav>
                                      </p:tavLst>
                                    </p:anim>
                                    <p:anim calcmode="lin" valueType="num">
                                      <p:cBhvr>
                                        <p:cTn id="2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3"/>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ppt_x</p:attrName>
                                        </p:attrNameLst>
                                      </p:cBhvr>
                                      <p:tavLst>
                                        <p:tav tm="0">
                                          <p:val>
                                            <p:strVal val="#ppt_x-.2"/>
                                          </p:val>
                                        </p:tav>
                                        <p:tav tm="100000">
                                          <p:val>
                                            <p:strVal val="#ppt_x"/>
                                          </p:val>
                                        </p:tav>
                                      </p:tavLst>
                                    </p:anim>
                                    <p:anim calcmode="lin" valueType="num">
                                      <p:cBhvr>
                                        <p:cTn id="3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ppt_x</p:attrName>
                                        </p:attrNameLst>
                                      </p:cBhvr>
                                      <p:tavLst>
                                        <p:tav tm="0">
                                          <p:val>
                                            <p:strVal val="#ppt_x-.2"/>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2"/>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ppt_x</p:attrName>
                                        </p:attrNameLst>
                                      </p:cBhvr>
                                      <p:tavLst>
                                        <p:tav tm="0">
                                          <p:val>
                                            <p:strVal val="#ppt_x-.2"/>
                                          </p:val>
                                        </p:tav>
                                        <p:tav tm="100000">
                                          <p:val>
                                            <p:strVal val="#ppt_x"/>
                                          </p:val>
                                        </p:tav>
                                      </p:tavLst>
                                    </p:anim>
                                    <p:anim calcmode="lin" valueType="num">
                                      <p:cBhvr>
                                        <p:cTn id="4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2"/>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gtEl>
                                      </p:cBhvr>
                                    </p:animEffect>
                                  </p:childTnLst>
                                </p:cTn>
                              </p:par>
                              <p:par>
                                <p:cTn id="52" presetID="29"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ppt_x</p:attrName>
                                        </p:attrNameLst>
                                      </p:cBhvr>
                                      <p:tavLst>
                                        <p:tav tm="0">
                                          <p:val>
                                            <p:strVal val="#ppt_x-.2"/>
                                          </p:val>
                                        </p:tav>
                                        <p:tav tm="100000">
                                          <p:val>
                                            <p:strVal val="#ppt_x"/>
                                          </p:val>
                                        </p:tav>
                                      </p:tavLst>
                                    </p:anim>
                                    <p:anim calcmode="lin" valueType="num">
                                      <p:cBhvr>
                                        <p:cTn id="5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0"/>
                                        </p:tgtEl>
                                      </p:cBhvr>
                                    </p:animEffect>
                                  </p:childTnLst>
                                </p:cTn>
                              </p:par>
                              <p:par>
                                <p:cTn id="57" presetID="29"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ppt_x</p:attrName>
                                        </p:attrNameLst>
                                      </p:cBhvr>
                                      <p:tavLst>
                                        <p:tav tm="0">
                                          <p:val>
                                            <p:strVal val="#ppt_x-.2"/>
                                          </p:val>
                                        </p:tav>
                                        <p:tav tm="100000">
                                          <p:val>
                                            <p:strVal val="#ppt_x"/>
                                          </p:val>
                                        </p:tav>
                                      </p:tavLst>
                                    </p:anim>
                                    <p:anim calcmode="lin" valueType="num">
                                      <p:cBhvr>
                                        <p:cTn id="6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7"/>
                                        </p:tgtEl>
                                      </p:cBhvr>
                                    </p:animEffect>
                                  </p:childTnLst>
                                </p:cTn>
                              </p:par>
                              <p:par>
                                <p:cTn id="62" presetID="29"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ppt_x</p:attrName>
                                        </p:attrNameLst>
                                      </p:cBhvr>
                                      <p:tavLst>
                                        <p:tav tm="0">
                                          <p:val>
                                            <p:strVal val="#ppt_x-.2"/>
                                          </p:val>
                                        </p:tav>
                                        <p:tav tm="100000">
                                          <p:val>
                                            <p:strVal val="#ppt_x"/>
                                          </p:val>
                                        </p:tav>
                                      </p:tavLst>
                                    </p:anim>
                                    <p:anim calcmode="lin" valueType="num">
                                      <p:cBhvr>
                                        <p:cTn id="6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6"/>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1000" fill="hold"/>
                                        <p:tgtEl>
                                          <p:spTgt spid="7"/>
                                        </p:tgtEl>
                                        <p:attrNameLst>
                                          <p:attrName>ppt_x</p:attrName>
                                        </p:attrNameLst>
                                      </p:cBhvr>
                                      <p:tavLst>
                                        <p:tav tm="0">
                                          <p:val>
                                            <p:strVal val="#ppt_x-.2"/>
                                          </p:val>
                                        </p:tav>
                                        <p:tav tm="100000">
                                          <p:val>
                                            <p:strVal val="#ppt_x"/>
                                          </p:val>
                                        </p:tav>
                                      </p:tavLst>
                                    </p:anim>
                                    <p:anim calcmode="lin" valueType="num">
                                      <p:cBhvr>
                                        <p:cTn id="7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blinds(horizontal)">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9" grpId="0"/>
      <p:bldP spid="9"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过渡词的误用</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89585" y="772795"/>
            <a:ext cx="11316970" cy="1045210"/>
          </a:xfrm>
          <a:prstGeom prst="rect">
            <a:avLst/>
          </a:prstGeom>
          <a:noFill/>
        </p:spPr>
        <p:txBody>
          <a:bodyPr wrap="square" rtlCol="0" anchor="t">
            <a:spAutoFit/>
          </a:bodyPr>
          <a:p>
            <a:pPr indent="0" fontAlgn="auto">
              <a:lnSpc>
                <a:spcPts val="2480"/>
              </a:lnSpc>
            </a:pPr>
            <a:r>
              <a:rPr lang="zh-CN" altLang="en-US" sz="2400" b="1">
                <a:solidFill>
                  <a:srgbClr val="C00000"/>
                </a:solidFill>
              </a:rPr>
              <a:t>2. 过渡词的误用</a:t>
            </a:r>
            <a:endParaRPr lang="zh-CN" altLang="en-US" sz="2400" b="1"/>
          </a:p>
          <a:p>
            <a:pPr indent="0" fontAlgn="auto">
              <a:lnSpc>
                <a:spcPts val="2480"/>
              </a:lnSpc>
            </a:pPr>
            <a:r>
              <a:rPr lang="zh-CN" altLang="en-US" sz="2400"/>
              <a:t>      过渡词是用来连接想法和观点的，过渡词可以使你要表达的内容逻辑更清晰。过渡词用在以下场合：</a:t>
            </a:r>
            <a:endParaRPr lang="zh-CN" altLang="en-US" sz="2400"/>
          </a:p>
        </p:txBody>
      </p:sp>
      <p:sp>
        <p:nvSpPr>
          <p:cNvPr id="6" name="TextBox 7"/>
          <p:cNvSpPr txBox="1"/>
          <p:nvPr/>
        </p:nvSpPr>
        <p:spPr>
          <a:xfrm>
            <a:off x="2014342" y="1817992"/>
            <a:ext cx="6240693" cy="778510"/>
          </a:xfrm>
          <a:prstGeom prst="rect">
            <a:avLst/>
          </a:prstGeom>
          <a:noFill/>
        </p:spPr>
        <p:txBody>
          <a:bodyPr wrap="square" rtlCol="0">
            <a:spAutoFit/>
          </a:bodyPr>
          <a:lstStyle/>
          <a:p>
            <a:pPr fontAlgn="auto">
              <a:lnSpc>
                <a:spcPts val="2680"/>
              </a:lnSpc>
            </a:pPr>
            <a:r>
              <a:rPr lang="zh-CN" altLang="en-US" sz="2000" dirty="0">
                <a:solidFill>
                  <a:schemeClr val="tx1"/>
                </a:solidFill>
                <a:latin typeface="微软雅黑" panose="020B0503020204020204" pitchFamily="34" charset="-122"/>
                <a:ea typeface="微软雅黑" panose="020B0503020204020204" pitchFamily="34" charset="-122"/>
              </a:rPr>
              <a:t>however, nevertheless, on the other hand, on the contrary, in contrast</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a:off x="842530" y="1739890"/>
            <a:ext cx="916287" cy="916287"/>
          </a:xfrm>
          <a:prstGeom prst="ellipse">
            <a:avLst/>
          </a:prstGeom>
          <a:solidFill>
            <a:srgbClr val="00B0F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r>
              <a:rPr lang="en-US" altLang="zh-CN" sz="3200" dirty="0">
                <a:solidFill>
                  <a:srgbClr val="FFFFFF"/>
                </a:solidFill>
                <a:latin typeface="微软雅黑" panose="020B0503020204020204" pitchFamily="34" charset="-122"/>
                <a:ea typeface="微软雅黑" panose="020B0503020204020204" pitchFamily="34" charset="-122"/>
              </a:rPr>
              <a:t>1</a:t>
            </a:r>
            <a:endParaRPr lang="zh-CN" altLang="en-US" sz="3200" dirty="0">
              <a:solidFill>
                <a:srgbClr val="FFFFFF"/>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226572" y="2705374"/>
            <a:ext cx="902711" cy="902711"/>
            <a:chOff x="304800" y="673100"/>
            <a:chExt cx="4000500" cy="4000500"/>
          </a:xfrm>
          <a:solidFill>
            <a:schemeClr val="bg2">
              <a:lumMod val="50000"/>
            </a:schemeClr>
          </a:solid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a:endParaRPr lang="zh-CN" altLang="en-US" sz="3200">
                <a:solidFill>
                  <a:srgbClr val="00B0F0"/>
                </a:solidFill>
                <a:latin typeface="微软雅黑" panose="020B0503020204020204" pitchFamily="34" charset="-122"/>
                <a:ea typeface="微软雅黑" panose="020B0503020204020204" pitchFamily="34" charset="-122"/>
              </a:endParaRPr>
            </a:p>
          </p:txBody>
        </p:sp>
        <p:sp>
          <p:nvSpPr>
            <p:cNvPr id="36" name="椭圆 35"/>
            <p:cNvSpPr/>
            <p:nvPr/>
          </p:nvSpPr>
          <p:spPr>
            <a:xfrm>
              <a:off x="392112" y="760412"/>
              <a:ext cx="3825874" cy="3825874"/>
            </a:xfrm>
            <a:prstGeom prst="ellipse">
              <a:avLst/>
            </a:prstGeom>
            <a:grpFill/>
            <a:ln w="25400" cap="flat" cmpd="sng" algn="ctr">
              <a:noFill/>
              <a:prstDash val="solid"/>
            </a:ln>
            <a:effectLst/>
          </p:spPr>
          <p:txBody>
            <a:bodyPr rtlCol="0" anchor="ctr"/>
            <a:lstStyle/>
            <a:p>
              <a:pPr algn="ctr"/>
              <a:r>
                <a:rPr lang="en-US" altLang="zh-CN" sz="3200" dirty="0">
                  <a:solidFill>
                    <a:srgbClr val="00B0F0"/>
                  </a:solidFill>
                  <a:latin typeface="微软雅黑" panose="020B0503020204020204" pitchFamily="34" charset="-122"/>
                  <a:ea typeface="微软雅黑" panose="020B0503020204020204" pitchFamily="34" charset="-122"/>
                </a:rPr>
                <a:t>2</a:t>
              </a:r>
              <a:endParaRPr lang="zh-CN" altLang="en-US" sz="3200" dirty="0">
                <a:solidFill>
                  <a:srgbClr val="00B0F0"/>
                </a:solidFill>
                <a:latin typeface="微软雅黑" panose="020B0503020204020204" pitchFamily="34" charset="-122"/>
                <a:ea typeface="微软雅黑" panose="020B0503020204020204" pitchFamily="34" charset="-122"/>
              </a:endParaRPr>
            </a:p>
          </p:txBody>
        </p:sp>
      </p:grpSp>
      <p:sp>
        <p:nvSpPr>
          <p:cNvPr id="39" name="椭圆 38"/>
          <p:cNvSpPr/>
          <p:nvPr/>
        </p:nvSpPr>
        <p:spPr>
          <a:xfrm>
            <a:off x="1610614" y="3665481"/>
            <a:ext cx="916287" cy="916287"/>
          </a:xfrm>
          <a:prstGeom prst="ellipse">
            <a:avLst/>
          </a:prstGeom>
          <a:solidFill>
            <a:srgbClr val="F17475"/>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r>
              <a:rPr lang="en-US" altLang="zh-CN" sz="3200" dirty="0">
                <a:solidFill>
                  <a:srgbClr val="FFFFFF"/>
                </a:solidFill>
                <a:latin typeface="微软雅黑" panose="020B0503020204020204" pitchFamily="34" charset="-122"/>
                <a:ea typeface="微软雅黑" panose="020B0503020204020204" pitchFamily="34" charset="-122"/>
              </a:rPr>
              <a:t>3</a:t>
            </a:r>
            <a:endParaRPr lang="zh-CN" altLang="en-US" sz="3200" dirty="0">
              <a:solidFill>
                <a:srgbClr val="FFFFFF"/>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994657" y="4625587"/>
            <a:ext cx="902711" cy="902711"/>
            <a:chOff x="304800" y="673100"/>
            <a:chExt cx="4000500" cy="4000500"/>
          </a:xfrm>
          <a:solidFill>
            <a:srgbClr val="7030A0"/>
          </a:solidFill>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a:endParaRPr lang="zh-CN" altLang="en-US" sz="3200">
                <a:solidFill>
                  <a:srgbClr val="00B0F0"/>
                </a:solidFill>
                <a:latin typeface="微软雅黑" panose="020B0503020204020204" pitchFamily="34" charset="-122"/>
                <a:ea typeface="微软雅黑" panose="020B0503020204020204" pitchFamily="34" charset="-122"/>
              </a:endParaRPr>
            </a:p>
          </p:txBody>
        </p:sp>
        <p:sp>
          <p:nvSpPr>
            <p:cNvPr id="43" name="椭圆 42"/>
            <p:cNvSpPr/>
            <p:nvPr/>
          </p:nvSpPr>
          <p:spPr>
            <a:xfrm>
              <a:off x="392112" y="760412"/>
              <a:ext cx="3825874" cy="3825874"/>
            </a:xfrm>
            <a:prstGeom prst="ellipse">
              <a:avLst/>
            </a:prstGeom>
            <a:grpFill/>
            <a:ln w="25400" cap="flat" cmpd="sng" algn="ctr">
              <a:noFill/>
              <a:prstDash val="solid"/>
            </a:ln>
            <a:effectLst/>
          </p:spPr>
          <p:txBody>
            <a:bodyPr rtlCol="0" anchor="ctr"/>
            <a:lstStyle/>
            <a:p>
              <a:pPr algn="ctr"/>
              <a:r>
                <a:rPr lang="en-US" altLang="zh-CN" sz="3200" dirty="0">
                  <a:solidFill>
                    <a:srgbClr val="00B0F0"/>
                  </a:solidFill>
                  <a:latin typeface="微软雅黑" panose="020B0503020204020204" pitchFamily="34" charset="-122"/>
                  <a:ea typeface="微软雅黑" panose="020B0503020204020204" pitchFamily="34" charset="-122"/>
                </a:rPr>
                <a:t>4</a:t>
              </a:r>
              <a:endParaRPr lang="zh-CN" altLang="en-US" sz="3200" dirty="0">
                <a:solidFill>
                  <a:srgbClr val="00B0F0"/>
                </a:solidFill>
                <a:latin typeface="微软雅黑" panose="020B0503020204020204" pitchFamily="34" charset="-122"/>
                <a:ea typeface="微软雅黑" panose="020B0503020204020204" pitchFamily="34" charset="-122"/>
              </a:endParaRPr>
            </a:p>
          </p:txBody>
        </p:sp>
      </p:grpSp>
      <p:sp>
        <p:nvSpPr>
          <p:cNvPr id="44" name="椭圆 43"/>
          <p:cNvSpPr/>
          <p:nvPr/>
        </p:nvSpPr>
        <p:spPr>
          <a:xfrm>
            <a:off x="2378700" y="5600093"/>
            <a:ext cx="916287" cy="916287"/>
          </a:xfrm>
          <a:prstGeom prst="ellipse">
            <a:avLst/>
          </a:prstGeom>
          <a:solidFill>
            <a:schemeClr val="accent4">
              <a:lumMod val="50000"/>
            </a:schemeClr>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r>
              <a:rPr lang="en-US" altLang="zh-CN" sz="3200" dirty="0">
                <a:solidFill>
                  <a:srgbClr val="FFFFFF"/>
                </a:solidFill>
                <a:latin typeface="微软雅黑" panose="020B0503020204020204" pitchFamily="34" charset="-122"/>
                <a:ea typeface="微软雅黑" panose="020B0503020204020204" pitchFamily="34" charset="-122"/>
              </a:rPr>
              <a:t>5</a:t>
            </a: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45" name="TextBox 17"/>
          <p:cNvSpPr txBox="1"/>
          <p:nvPr/>
        </p:nvSpPr>
        <p:spPr>
          <a:xfrm>
            <a:off x="2282687" y="2823291"/>
            <a:ext cx="5952661" cy="727075"/>
          </a:xfrm>
          <a:prstGeom prst="rect">
            <a:avLst/>
          </a:prstGeom>
          <a:noFill/>
        </p:spPr>
        <p:txBody>
          <a:bodyPr wrap="square" rtlCol="0">
            <a:spAutoFit/>
          </a:bodyPr>
          <a:lstStyle/>
          <a:p>
            <a:pPr fontAlgn="auto">
              <a:lnSpc>
                <a:spcPts val="2480"/>
              </a:lnSpc>
            </a:pPr>
            <a:r>
              <a:rPr lang="zh-CN" altLang="en-US" sz="2000" dirty="0">
                <a:solidFill>
                  <a:schemeClr val="tx1"/>
                </a:solidFill>
                <a:latin typeface="微软雅黑" panose="020B0503020204020204" pitchFamily="34" charset="-122"/>
                <a:ea typeface="微软雅黑" panose="020B0503020204020204" pitchFamily="34" charset="-122"/>
              </a:rPr>
              <a:t>therefore, thus, as a result, accordingly, hence, consequently</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46" name="TextBox 18"/>
          <p:cNvSpPr txBox="1"/>
          <p:nvPr/>
        </p:nvSpPr>
        <p:spPr>
          <a:xfrm>
            <a:off x="2638790" y="3664996"/>
            <a:ext cx="5458083" cy="727075"/>
          </a:xfrm>
          <a:prstGeom prst="rect">
            <a:avLst/>
          </a:prstGeom>
          <a:noFill/>
        </p:spPr>
        <p:txBody>
          <a:bodyPr wrap="square" rtlCol="0">
            <a:spAutoFit/>
          </a:bodyPr>
          <a:lstStyle/>
          <a:p>
            <a:pPr fontAlgn="auto">
              <a:lnSpc>
                <a:spcPts val="2480"/>
              </a:lnSpc>
            </a:pPr>
            <a:r>
              <a:rPr lang="zh-CN" altLang="en-US" sz="2000" dirty="0">
                <a:solidFill>
                  <a:schemeClr val="tx1"/>
                </a:solidFill>
                <a:latin typeface="微软雅黑" panose="020B0503020204020204" pitchFamily="34" charset="-122"/>
                <a:ea typeface="微软雅黑" panose="020B0503020204020204" pitchFamily="34" charset="-122"/>
              </a:rPr>
              <a:t>for instance, for example, that is (to say), namely, in other words</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47" name="TextBox 19"/>
          <p:cNvSpPr txBox="1"/>
          <p:nvPr/>
        </p:nvSpPr>
        <p:spPr>
          <a:xfrm>
            <a:off x="3147060" y="4518025"/>
            <a:ext cx="5217795" cy="1363345"/>
          </a:xfrm>
          <a:prstGeom prst="rect">
            <a:avLst/>
          </a:prstGeom>
          <a:noFill/>
        </p:spPr>
        <p:txBody>
          <a:bodyPr wrap="square" rtlCol="0">
            <a:spAutoFit/>
          </a:bodyPr>
          <a:lstStyle/>
          <a:p>
            <a:pPr fontAlgn="auto">
              <a:lnSpc>
                <a:spcPts val="2480"/>
              </a:lnSpc>
            </a:pPr>
            <a:r>
              <a:rPr lang="zh-CN" altLang="en-US" sz="2000" dirty="0">
                <a:solidFill>
                  <a:schemeClr val="tx1"/>
                </a:solidFill>
                <a:latin typeface="微软雅黑" panose="020B0503020204020204" pitchFamily="34" charset="-122"/>
                <a:ea typeface="微软雅黑" panose="020B0503020204020204" pitchFamily="34" charset="-122"/>
              </a:rPr>
              <a:t>in addition, in the first place, furthermore, additionally, more importantly, what’s more/worse, to make matters worse, besides, worse still, moreover</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48" name="TextBox 20"/>
          <p:cNvSpPr txBox="1"/>
          <p:nvPr/>
        </p:nvSpPr>
        <p:spPr>
          <a:xfrm>
            <a:off x="3530826" y="6008218"/>
            <a:ext cx="4800535" cy="706755"/>
          </a:xfrm>
          <a:prstGeom prst="rect">
            <a:avLst/>
          </a:prstGeom>
          <a:noFill/>
        </p:spPr>
        <p:txBody>
          <a:bodyPr wrap="square" rtlCol="0">
            <a:spAutoFit/>
          </a:bodyPr>
          <a:lstStyle/>
          <a:p>
            <a:pPr fontAlgn="auto">
              <a:lnSpc>
                <a:spcPts val="2400"/>
              </a:lnSpc>
            </a:pPr>
            <a:r>
              <a:rPr lang="zh-CN" altLang="en-US" sz="2000" dirty="0">
                <a:solidFill>
                  <a:schemeClr val="tx1"/>
                </a:solidFill>
                <a:latin typeface="微软雅黑" panose="020B0503020204020204" pitchFamily="34" charset="-122"/>
                <a:ea typeface="微软雅黑" panose="020B0503020204020204" pitchFamily="34" charset="-122"/>
              </a:rPr>
              <a:t>after all, in brief, in short, to sum up, in general, in conclusion</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49" name="Freeform 18"/>
          <p:cNvSpPr>
            <a:spLocks noEditPoints="1"/>
          </p:cNvSpPr>
          <p:nvPr/>
        </p:nvSpPr>
        <p:spPr bwMode="auto">
          <a:xfrm rot="5400000">
            <a:off x="8228907" y="5916998"/>
            <a:ext cx="658284" cy="45337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4">
              <a:lumMod val="50000"/>
            </a:schemeClr>
          </a:solidFill>
          <a:ln>
            <a:noFill/>
          </a:ln>
        </p:spPr>
        <p:txBody>
          <a:bodyPr vert="horz" wrap="square" lIns="91440" tIns="45720" rIns="91440" bIns="45720" numCol="1" anchor="t" anchorCtr="0" compatLnSpc="1"/>
          <a:lstStyle/>
          <a:p>
            <a:endParaRPr lang="zh-CN" altLang="en-US">
              <a:solidFill>
                <a:srgbClr val="FFBF53"/>
              </a:solidFill>
            </a:endParaRPr>
          </a:p>
        </p:txBody>
      </p:sp>
      <p:sp>
        <p:nvSpPr>
          <p:cNvPr id="50" name="Freeform 19"/>
          <p:cNvSpPr>
            <a:spLocks noEditPoints="1"/>
          </p:cNvSpPr>
          <p:nvPr/>
        </p:nvSpPr>
        <p:spPr bwMode="auto">
          <a:xfrm rot="5400000">
            <a:off x="8228907" y="3892324"/>
            <a:ext cx="658284" cy="45337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F17475"/>
          </a:solidFill>
          <a:ln>
            <a:noFill/>
          </a:ln>
        </p:spPr>
        <p:txBody>
          <a:bodyPr vert="horz" wrap="square" lIns="91440" tIns="45720" rIns="91440" bIns="45720" numCol="1" anchor="t" anchorCtr="0" compatLnSpc="1"/>
          <a:lstStyle/>
          <a:p>
            <a:endParaRPr lang="zh-CN" altLang="en-US">
              <a:solidFill>
                <a:srgbClr val="FFBF53"/>
              </a:solidFill>
            </a:endParaRPr>
          </a:p>
        </p:txBody>
      </p:sp>
      <p:sp>
        <p:nvSpPr>
          <p:cNvPr id="51" name="Freeform 20"/>
          <p:cNvSpPr>
            <a:spLocks noEditPoints="1"/>
          </p:cNvSpPr>
          <p:nvPr/>
        </p:nvSpPr>
        <p:spPr bwMode="auto">
          <a:xfrm rot="5400000">
            <a:off x="8262560" y="1920189"/>
            <a:ext cx="658284" cy="45337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B0F0"/>
          </a:solidFill>
          <a:ln>
            <a:noFill/>
          </a:ln>
        </p:spPr>
        <p:txBody>
          <a:bodyPr vert="horz" wrap="square" lIns="91440" tIns="45720" rIns="91440" bIns="45720" numCol="1" anchor="t" anchorCtr="0" compatLnSpc="1"/>
          <a:lstStyle/>
          <a:p>
            <a:endParaRPr lang="zh-CN" altLang="en-US">
              <a:solidFill>
                <a:srgbClr val="FFBF53"/>
              </a:solidFill>
            </a:endParaRPr>
          </a:p>
        </p:txBody>
      </p:sp>
      <p:grpSp>
        <p:nvGrpSpPr>
          <p:cNvPr id="52" name="组合 51"/>
          <p:cNvGrpSpPr/>
          <p:nvPr/>
        </p:nvGrpSpPr>
        <p:grpSpPr>
          <a:xfrm>
            <a:off x="9099445" y="3753112"/>
            <a:ext cx="2294848" cy="731797"/>
            <a:chOff x="4304043" y="1286668"/>
            <a:chExt cx="3837944" cy="2757793"/>
          </a:xfrm>
          <a:solidFill>
            <a:srgbClr val="F17475"/>
          </a:solidFill>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pFill/>
            <a:ln w="25400" cap="flat" cmpd="sng" algn="ctr">
              <a:noFill/>
              <a:prstDash val="solid"/>
            </a:ln>
            <a:effectLst/>
          </p:spPr>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4351930" y="1373339"/>
              <a:ext cx="3742172" cy="2584451"/>
            </a:xfrm>
            <a:prstGeom prst="roundRect">
              <a:avLst/>
            </a:prstGeom>
            <a:grpFill/>
            <a:ln w="25400" cap="flat" cmpd="sng" algn="ctr">
              <a:noFill/>
              <a:prstDash val="solid"/>
            </a:ln>
            <a:effectLst/>
          </p:spPr>
          <p:txBody>
            <a:bodyPr rtlCol="0" anchor="ctr"/>
            <a:lstStyle/>
            <a:p>
              <a:pPr algn="ctr"/>
              <a:r>
                <a:rPr lang="zh-CN" altLang="en-US" sz="2800" b="1" dirty="0">
                  <a:solidFill>
                    <a:srgbClr val="FFFFFF"/>
                  </a:solidFill>
                  <a:latin typeface="微软雅黑" panose="020B0503020204020204" pitchFamily="34" charset="-122"/>
                  <a:ea typeface="微软雅黑" panose="020B0503020204020204" pitchFamily="34" charset="-122"/>
                </a:rPr>
                <a:t>举例说明</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9070690" y="1739678"/>
            <a:ext cx="2294848" cy="731797"/>
            <a:chOff x="4304043" y="1286668"/>
            <a:chExt cx="3837944" cy="2757793"/>
          </a:xfrm>
          <a:solidFill>
            <a:srgbClr val="00B0F0"/>
          </a:solidFill>
          <a:effectLst>
            <a:outerShdw blurRad="381000" dist="254000" dir="8100000" algn="tr" rotWithShape="0">
              <a:prstClr val="black">
                <a:alpha val="40000"/>
              </a:prstClr>
            </a:outerShdw>
          </a:effectLst>
        </p:grpSpPr>
        <p:sp>
          <p:nvSpPr>
            <p:cNvPr id="56" name="圆角矩形 55"/>
            <p:cNvSpPr/>
            <p:nvPr/>
          </p:nvSpPr>
          <p:spPr>
            <a:xfrm>
              <a:off x="4304043" y="1286668"/>
              <a:ext cx="3837944" cy="2757793"/>
            </a:xfrm>
            <a:prstGeom prst="roundRect">
              <a:avLst/>
            </a:prstGeom>
            <a:grpFill/>
            <a:ln w="25400" cap="flat" cmpd="sng" algn="ctr">
              <a:noFill/>
              <a:prstDash val="solid"/>
            </a:ln>
            <a:effectLst/>
          </p:spPr>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7" name="圆角矩形 56"/>
            <p:cNvSpPr/>
            <p:nvPr/>
          </p:nvSpPr>
          <p:spPr>
            <a:xfrm>
              <a:off x="4351930" y="1373339"/>
              <a:ext cx="3742172" cy="2584451"/>
            </a:xfrm>
            <a:prstGeom prst="roundRect">
              <a:avLst/>
            </a:prstGeom>
            <a:grpFill/>
            <a:ln w="25400" cap="flat" cmpd="sng" algn="ctr">
              <a:noFill/>
              <a:prstDash val="solid"/>
            </a:ln>
            <a:effectLst/>
          </p:spPr>
          <p:txBody>
            <a:bodyPr rtlCol="0" anchor="ctr"/>
            <a:lstStyle/>
            <a:p>
              <a:pPr algn="ctr"/>
              <a:r>
                <a:rPr lang="zh-CN" altLang="en-US" sz="2800" b="1" dirty="0">
                  <a:solidFill>
                    <a:srgbClr val="FFFFFF"/>
                  </a:solidFill>
                  <a:latin typeface="微软雅黑" panose="020B0503020204020204" pitchFamily="34" charset="-122"/>
                  <a:ea typeface="微软雅黑" panose="020B0503020204020204" pitchFamily="34" charset="-122"/>
                </a:rPr>
                <a:t>转折对比</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9128078" y="5777786"/>
            <a:ext cx="2294848" cy="731797"/>
            <a:chOff x="4304043" y="1286668"/>
            <a:chExt cx="3837944" cy="2757793"/>
          </a:xfrm>
          <a:solidFill>
            <a:schemeClr val="accent4">
              <a:lumMod val="50000"/>
            </a:schemeClr>
          </a:solidFill>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pFill/>
            <a:ln w="25400" cap="flat" cmpd="sng" algn="ctr">
              <a:noFill/>
              <a:prstDash val="solid"/>
            </a:ln>
            <a:effectLst/>
          </p:spPr>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4351930" y="1373339"/>
              <a:ext cx="3742172" cy="2584451"/>
            </a:xfrm>
            <a:prstGeom prst="roundRect">
              <a:avLst/>
            </a:prstGeom>
            <a:grpFill/>
            <a:ln w="25400" cap="flat" cmpd="sng" algn="ctr">
              <a:noFill/>
              <a:prstDash val="solid"/>
            </a:ln>
            <a:effectLst/>
          </p:spPr>
          <p:txBody>
            <a:bodyPr rtlCol="0" anchor="ctr"/>
            <a:lstStyle/>
            <a:p>
              <a:pPr algn="ctr"/>
              <a:r>
                <a:rPr lang="zh-CN" altLang="en-US" sz="2800" b="1" dirty="0">
                  <a:solidFill>
                    <a:srgbClr val="FFFFFF"/>
                  </a:solidFill>
                  <a:latin typeface="微软雅黑" panose="020B0503020204020204" pitchFamily="34" charset="-122"/>
                  <a:ea typeface="微软雅黑" panose="020B0503020204020204" pitchFamily="34" charset="-122"/>
                </a:rPr>
                <a:t>总结归纳</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sp>
        <p:nvSpPr>
          <p:cNvPr id="61" name="Freeform 20"/>
          <p:cNvSpPr>
            <a:spLocks noEditPoints="1"/>
          </p:cNvSpPr>
          <p:nvPr/>
        </p:nvSpPr>
        <p:spPr bwMode="auto">
          <a:xfrm rot="5400000">
            <a:off x="8262560" y="2899994"/>
            <a:ext cx="658284" cy="45337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bg2">
              <a:lumMod val="50000"/>
            </a:schemeClr>
          </a:solidFill>
          <a:ln>
            <a:noFill/>
          </a:ln>
        </p:spPr>
        <p:txBody>
          <a:bodyPr vert="horz" wrap="square" lIns="91440" tIns="45720" rIns="91440" bIns="45720" numCol="1" anchor="t" anchorCtr="0" compatLnSpc="1"/>
          <a:p>
            <a:endParaRPr lang="zh-CN" altLang="en-US">
              <a:solidFill>
                <a:srgbClr val="FFBF53"/>
              </a:solidFill>
            </a:endParaRPr>
          </a:p>
        </p:txBody>
      </p:sp>
      <p:grpSp>
        <p:nvGrpSpPr>
          <p:cNvPr id="62" name="组合 61"/>
          <p:cNvGrpSpPr/>
          <p:nvPr/>
        </p:nvGrpSpPr>
        <p:grpSpPr>
          <a:xfrm>
            <a:off x="9099265" y="2724563"/>
            <a:ext cx="2294848" cy="731797"/>
            <a:chOff x="4304043" y="1286668"/>
            <a:chExt cx="3837944" cy="2757793"/>
          </a:xfrm>
          <a:solidFill>
            <a:schemeClr val="bg2">
              <a:lumMod val="50000"/>
            </a:schemeClr>
          </a:solidFill>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pFill/>
            <a:ln w="25400" cap="flat" cmpd="sng" algn="ctr">
              <a:noFill/>
              <a:prstDash val="solid"/>
            </a:ln>
            <a:effectLst/>
          </p:spPr>
          <p:txBody>
            <a:bodyPr rtlCol="0" anchor="ctr"/>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4351930" y="1373339"/>
              <a:ext cx="3742172" cy="2584451"/>
            </a:xfrm>
            <a:prstGeom prst="roundRect">
              <a:avLst/>
            </a:prstGeom>
            <a:grpFill/>
            <a:ln w="25400" cap="flat" cmpd="sng" algn="ctr">
              <a:noFill/>
              <a:prstDash val="solid"/>
            </a:ln>
            <a:effectLst/>
          </p:spPr>
          <p:txBody>
            <a:bodyPr rtlCol="0" anchor="ctr"/>
            <a:p>
              <a:pPr algn="ctr"/>
              <a:r>
                <a:rPr lang="zh-CN" altLang="en-US" sz="2800" b="1" dirty="0">
                  <a:solidFill>
                    <a:srgbClr val="FFFFFF"/>
                  </a:solidFill>
                  <a:latin typeface="微软雅黑" panose="020B0503020204020204" pitchFamily="34" charset="-122"/>
                  <a:ea typeface="微软雅黑" panose="020B0503020204020204" pitchFamily="34" charset="-122"/>
                </a:rPr>
                <a:t>因果关系</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sp>
        <p:nvSpPr>
          <p:cNvPr id="65" name="Freeform 19"/>
          <p:cNvSpPr>
            <a:spLocks noEditPoints="1"/>
          </p:cNvSpPr>
          <p:nvPr/>
        </p:nvSpPr>
        <p:spPr bwMode="auto">
          <a:xfrm rot="5400000">
            <a:off x="8228907" y="4850539"/>
            <a:ext cx="658284" cy="453377"/>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7030A0"/>
          </a:solidFill>
          <a:ln>
            <a:noFill/>
          </a:ln>
        </p:spPr>
        <p:txBody>
          <a:bodyPr vert="horz" wrap="square" lIns="91440" tIns="45720" rIns="91440" bIns="45720" numCol="1" anchor="t" anchorCtr="0" compatLnSpc="1"/>
          <a:p>
            <a:endParaRPr lang="zh-CN" altLang="en-US">
              <a:solidFill>
                <a:srgbClr val="FFBF53"/>
              </a:solidFill>
            </a:endParaRPr>
          </a:p>
        </p:txBody>
      </p:sp>
      <p:grpSp>
        <p:nvGrpSpPr>
          <p:cNvPr id="66" name="组合 65"/>
          <p:cNvGrpSpPr/>
          <p:nvPr/>
        </p:nvGrpSpPr>
        <p:grpSpPr>
          <a:xfrm>
            <a:off x="9099445" y="4711327"/>
            <a:ext cx="2294848" cy="731797"/>
            <a:chOff x="4304043" y="1286668"/>
            <a:chExt cx="3837944" cy="2757793"/>
          </a:xfrm>
          <a:solidFill>
            <a:srgbClr val="7030A0"/>
          </a:solidFill>
          <a:effectLst>
            <a:outerShdw blurRad="381000" dist="254000" dir="8100000" algn="tr" rotWithShape="0">
              <a:prstClr val="black">
                <a:alpha val="40000"/>
              </a:prstClr>
            </a:outerShdw>
          </a:effectLst>
        </p:grpSpPr>
        <p:sp>
          <p:nvSpPr>
            <p:cNvPr id="67" name="圆角矩形 66"/>
            <p:cNvSpPr/>
            <p:nvPr/>
          </p:nvSpPr>
          <p:spPr>
            <a:xfrm>
              <a:off x="4304043" y="1286668"/>
              <a:ext cx="3837944" cy="2757793"/>
            </a:xfrm>
            <a:prstGeom prst="roundRect">
              <a:avLst/>
            </a:prstGeom>
            <a:grpFill/>
            <a:ln w="25400" cap="flat" cmpd="sng" algn="ctr">
              <a:noFill/>
              <a:prstDash val="solid"/>
            </a:ln>
            <a:effectLst/>
          </p:spPr>
          <p:txBody>
            <a:bodyPr rtlCol="0" anchor="ctr"/>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4351930" y="1373339"/>
              <a:ext cx="3742172" cy="2584451"/>
            </a:xfrm>
            <a:prstGeom prst="roundRect">
              <a:avLst/>
            </a:prstGeom>
            <a:grpFill/>
            <a:ln w="25400" cap="flat" cmpd="sng" algn="ctr">
              <a:noFill/>
              <a:prstDash val="solid"/>
            </a:ln>
            <a:effectLst/>
          </p:spPr>
          <p:txBody>
            <a:bodyPr rtlCol="0" anchor="ctr"/>
            <a:p>
              <a:pPr algn="ctr"/>
              <a:r>
                <a:rPr lang="zh-CN" altLang="en-US" sz="2800" b="1" dirty="0">
                  <a:solidFill>
                    <a:srgbClr val="FFFFFF"/>
                  </a:solidFill>
                  <a:latin typeface="微软雅黑" panose="020B0503020204020204" pitchFamily="34" charset="-122"/>
                  <a:ea typeface="微软雅黑" panose="020B0503020204020204" pitchFamily="34" charset="-122"/>
                </a:rPr>
                <a:t>并列递进</a:t>
              </a:r>
              <a:r>
                <a:rPr lang="zh-CN" altLang="en-US" dirty="0">
                  <a:solidFill>
                    <a:srgbClr val="FFFFFF"/>
                  </a:solidFill>
                  <a:latin typeface="微软雅黑" panose="020B0503020204020204" pitchFamily="34" charset="-122"/>
                  <a:ea typeface="微软雅黑" panose="020B0503020204020204" pitchFamily="34" charset="-122"/>
                </a:rPr>
                <a:t> </a:t>
              </a:r>
              <a:endParaRPr lang="zh-CN" altLang="en-US"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ppt_x</p:attrName>
                                        </p:attrNameLst>
                                      </p:cBhvr>
                                      <p:tavLst>
                                        <p:tav tm="0">
                                          <p:val>
                                            <p:strVal val="#ppt_x-.2"/>
                                          </p:val>
                                        </p:tav>
                                        <p:tav tm="100000">
                                          <p:val>
                                            <p:strVal val="#ppt_x"/>
                                          </p:val>
                                        </p:tav>
                                      </p:tavLst>
                                    </p:anim>
                                    <p:anim calcmode="lin" valueType="num">
                                      <p:cBhvr>
                                        <p:cTn id="16"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1"/>
                                        </p:tgtEl>
                                      </p:cBhvr>
                                    </p:animEffect>
                                  </p:childTnLst>
                                </p:cTn>
                              </p:par>
                              <p:par>
                                <p:cTn id="18" presetID="29"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1000" fill="hold"/>
                                        <p:tgtEl>
                                          <p:spTgt spid="55"/>
                                        </p:tgtEl>
                                        <p:attrNameLst>
                                          <p:attrName>ppt_x</p:attrName>
                                        </p:attrNameLst>
                                      </p:cBhvr>
                                      <p:tavLst>
                                        <p:tav tm="0">
                                          <p:val>
                                            <p:strVal val="#ppt_x-.2"/>
                                          </p:val>
                                        </p:tav>
                                        <p:tav tm="100000">
                                          <p:val>
                                            <p:strVal val="#ppt_x"/>
                                          </p:val>
                                        </p:tav>
                                      </p:tavLst>
                                    </p:anim>
                                    <p:anim calcmode="lin" valueType="num">
                                      <p:cBhvr>
                                        <p:cTn id="21"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5"/>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ppt_x</p:attrName>
                                        </p:attrNameLst>
                                      </p:cBhvr>
                                      <p:tavLst>
                                        <p:tav tm="0">
                                          <p:val>
                                            <p:strVal val="#ppt_x-.2"/>
                                          </p:val>
                                        </p:tav>
                                        <p:tav tm="100000">
                                          <p:val>
                                            <p:strVal val="#ppt_x"/>
                                          </p:val>
                                        </p:tav>
                                      </p:tavLst>
                                    </p:anim>
                                    <p:anim calcmode="lin" valueType="num">
                                      <p:cBhvr>
                                        <p:cTn id="26" dur="1000" fill="hold"/>
                                        <p:tgtEl>
                                          <p:spTgt spid="6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1"/>
                                        </p:tgtEl>
                                      </p:cBhvr>
                                    </p:animEffect>
                                  </p:childTnLst>
                                </p:cTn>
                              </p:par>
                              <p:par>
                                <p:cTn id="28" presetID="29"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1000" fill="hold"/>
                                        <p:tgtEl>
                                          <p:spTgt spid="62"/>
                                        </p:tgtEl>
                                        <p:attrNameLst>
                                          <p:attrName>ppt_x</p:attrName>
                                        </p:attrNameLst>
                                      </p:cBhvr>
                                      <p:tavLst>
                                        <p:tav tm="0">
                                          <p:val>
                                            <p:strVal val="#ppt_x-.2"/>
                                          </p:val>
                                        </p:tav>
                                        <p:tav tm="100000">
                                          <p:val>
                                            <p:strVal val="#ppt_x"/>
                                          </p:val>
                                        </p:tav>
                                      </p:tavLst>
                                    </p:anim>
                                    <p:anim calcmode="lin" valueType="num">
                                      <p:cBhvr>
                                        <p:cTn id="31"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2"/>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1000" fill="hold"/>
                                        <p:tgtEl>
                                          <p:spTgt spid="50"/>
                                        </p:tgtEl>
                                        <p:attrNameLst>
                                          <p:attrName>ppt_x</p:attrName>
                                        </p:attrNameLst>
                                      </p:cBhvr>
                                      <p:tavLst>
                                        <p:tav tm="0">
                                          <p:val>
                                            <p:strVal val="#ppt_x-.2"/>
                                          </p:val>
                                        </p:tav>
                                        <p:tav tm="100000">
                                          <p:val>
                                            <p:strVal val="#ppt_x"/>
                                          </p:val>
                                        </p:tav>
                                      </p:tavLst>
                                    </p:anim>
                                    <p:anim calcmode="lin" valueType="num">
                                      <p:cBhvr>
                                        <p:cTn id="36"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0"/>
                                        </p:tgtEl>
                                      </p:cBhvr>
                                    </p:animEffect>
                                  </p:childTnLst>
                                </p:cTn>
                              </p:par>
                              <p:par>
                                <p:cTn id="38" presetID="29" presetClass="entr" presetSubtype="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1000" fill="hold"/>
                                        <p:tgtEl>
                                          <p:spTgt spid="52"/>
                                        </p:tgtEl>
                                        <p:attrNameLst>
                                          <p:attrName>ppt_x</p:attrName>
                                        </p:attrNameLst>
                                      </p:cBhvr>
                                      <p:tavLst>
                                        <p:tav tm="0">
                                          <p:val>
                                            <p:strVal val="#ppt_x-.2"/>
                                          </p:val>
                                        </p:tav>
                                        <p:tav tm="100000">
                                          <p:val>
                                            <p:strVal val="#ppt_x"/>
                                          </p:val>
                                        </p:tav>
                                      </p:tavLst>
                                    </p:anim>
                                    <p:anim calcmode="lin" valueType="num">
                                      <p:cBhvr>
                                        <p:cTn id="41"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2"/>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1000" fill="hold"/>
                                        <p:tgtEl>
                                          <p:spTgt spid="49"/>
                                        </p:tgtEl>
                                        <p:attrNameLst>
                                          <p:attrName>ppt_x</p:attrName>
                                        </p:attrNameLst>
                                      </p:cBhvr>
                                      <p:tavLst>
                                        <p:tav tm="0">
                                          <p:val>
                                            <p:strVal val="#ppt_x-.2"/>
                                          </p:val>
                                        </p:tav>
                                        <p:tav tm="100000">
                                          <p:val>
                                            <p:strVal val="#ppt_x"/>
                                          </p:val>
                                        </p:tav>
                                      </p:tavLst>
                                    </p:anim>
                                    <p:anim calcmode="lin" valueType="num">
                                      <p:cBhvr>
                                        <p:cTn id="46"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49"/>
                                        </p:tgtEl>
                                      </p:cBhvr>
                                    </p:animEffect>
                                  </p:childTnLst>
                                </p:cTn>
                              </p:par>
                              <p:par>
                                <p:cTn id="48" presetID="29" presetClass="entr" presetSubtype="0"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p:cTn id="50" dur="1000" fill="hold"/>
                                        <p:tgtEl>
                                          <p:spTgt spid="58"/>
                                        </p:tgtEl>
                                        <p:attrNameLst>
                                          <p:attrName>ppt_x</p:attrName>
                                        </p:attrNameLst>
                                      </p:cBhvr>
                                      <p:tavLst>
                                        <p:tav tm="0">
                                          <p:val>
                                            <p:strVal val="#ppt_x-.2"/>
                                          </p:val>
                                        </p:tav>
                                        <p:tav tm="100000">
                                          <p:val>
                                            <p:strVal val="#ppt_x"/>
                                          </p:val>
                                        </p:tav>
                                      </p:tavLst>
                                    </p:anim>
                                    <p:anim calcmode="lin" valueType="num">
                                      <p:cBhvr>
                                        <p:cTn id="51"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8"/>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1000" fill="hold"/>
                                        <p:tgtEl>
                                          <p:spTgt spid="65"/>
                                        </p:tgtEl>
                                        <p:attrNameLst>
                                          <p:attrName>ppt_x</p:attrName>
                                        </p:attrNameLst>
                                      </p:cBhvr>
                                      <p:tavLst>
                                        <p:tav tm="0">
                                          <p:val>
                                            <p:strVal val="#ppt_x-.2"/>
                                          </p:val>
                                        </p:tav>
                                        <p:tav tm="100000">
                                          <p:val>
                                            <p:strVal val="#ppt_x"/>
                                          </p:val>
                                        </p:tav>
                                      </p:tavLst>
                                    </p:anim>
                                    <p:anim calcmode="lin" valueType="num">
                                      <p:cBhvr>
                                        <p:cTn id="56" dur="1000" fill="hold"/>
                                        <p:tgtEl>
                                          <p:spTgt spid="65"/>
                                        </p:tgtEl>
                                        <p:attrNameLst>
                                          <p:attrName>ppt_y</p:attrName>
                                        </p:attrNameLst>
                                      </p:cBhvr>
                                      <p:tavLst>
                                        <p:tav tm="0">
                                          <p:val>
                                            <p:strVal val="#ppt_y"/>
                                          </p:val>
                                        </p:tav>
                                        <p:tav tm="100000">
                                          <p:val>
                                            <p:strVal val="#ppt_y"/>
                                          </p:val>
                                        </p:tav>
                                      </p:tavLst>
                                    </p:anim>
                                    <p:animEffect transition="in" filter="wipe(right)" prLst="gradientSize: 0.1">
                                      <p:cBhvr>
                                        <p:cTn id="57" dur="1000"/>
                                        <p:tgtEl>
                                          <p:spTgt spid="65"/>
                                        </p:tgtEl>
                                      </p:cBhvr>
                                    </p:animEffect>
                                  </p:childTnLst>
                                </p:cTn>
                              </p:par>
                              <p:par>
                                <p:cTn id="58" presetID="29" presetClass="entr" presetSubtype="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1000" fill="hold"/>
                                        <p:tgtEl>
                                          <p:spTgt spid="66"/>
                                        </p:tgtEl>
                                        <p:attrNameLst>
                                          <p:attrName>ppt_x</p:attrName>
                                        </p:attrNameLst>
                                      </p:cBhvr>
                                      <p:tavLst>
                                        <p:tav tm="0">
                                          <p:val>
                                            <p:strVal val="#ppt_x-.2"/>
                                          </p:val>
                                        </p:tav>
                                        <p:tav tm="100000">
                                          <p:val>
                                            <p:strVal val="#ppt_x"/>
                                          </p:val>
                                        </p:tav>
                                      </p:tavLst>
                                    </p:anim>
                                    <p:anim calcmode="lin" valueType="num">
                                      <p:cBhvr>
                                        <p:cTn id="61" dur="10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1000" fill="hold"/>
                                        <p:tgtEl>
                                          <p:spTgt spid="6"/>
                                        </p:tgtEl>
                                        <p:attrNameLst>
                                          <p:attrName>ppt_x</p:attrName>
                                        </p:attrNameLst>
                                      </p:cBhvr>
                                      <p:tavLst>
                                        <p:tav tm="0">
                                          <p:val>
                                            <p:strVal val="#ppt_x-.2"/>
                                          </p:val>
                                        </p:tav>
                                        <p:tav tm="100000">
                                          <p:val>
                                            <p:strVal val="#ppt_x"/>
                                          </p:val>
                                        </p:tav>
                                      </p:tavLst>
                                    </p:anim>
                                    <p:anim calcmode="lin" valueType="num">
                                      <p:cBhvr>
                                        <p:cTn id="6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69" dur="10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p:cTn id="74" dur="1000" fill="hold"/>
                                        <p:tgtEl>
                                          <p:spTgt spid="45"/>
                                        </p:tgtEl>
                                        <p:attrNameLst>
                                          <p:attrName>ppt_x</p:attrName>
                                        </p:attrNameLst>
                                      </p:cBhvr>
                                      <p:tavLst>
                                        <p:tav tm="0">
                                          <p:val>
                                            <p:strVal val="#ppt_x-.2"/>
                                          </p:val>
                                        </p:tav>
                                        <p:tav tm="100000">
                                          <p:val>
                                            <p:strVal val="#ppt_x"/>
                                          </p:val>
                                        </p:tav>
                                      </p:tavLst>
                                    </p:anim>
                                    <p:anim calcmode="lin" valueType="num">
                                      <p:cBhvr>
                                        <p:cTn id="75"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76" dur="10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p:cTn id="81" dur="1000" fill="hold"/>
                                        <p:tgtEl>
                                          <p:spTgt spid="46"/>
                                        </p:tgtEl>
                                        <p:attrNameLst>
                                          <p:attrName>ppt_x</p:attrName>
                                        </p:attrNameLst>
                                      </p:cBhvr>
                                      <p:tavLst>
                                        <p:tav tm="0">
                                          <p:val>
                                            <p:strVal val="#ppt_x-.2"/>
                                          </p:val>
                                        </p:tav>
                                        <p:tav tm="100000">
                                          <p:val>
                                            <p:strVal val="#ppt_x"/>
                                          </p:val>
                                        </p:tav>
                                      </p:tavLst>
                                    </p:anim>
                                    <p:anim calcmode="lin" valueType="num">
                                      <p:cBhvr>
                                        <p:cTn id="82"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83" dur="10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1000" fill="hold"/>
                                        <p:tgtEl>
                                          <p:spTgt spid="47"/>
                                        </p:tgtEl>
                                        <p:attrNameLst>
                                          <p:attrName>ppt_x</p:attrName>
                                        </p:attrNameLst>
                                      </p:cBhvr>
                                      <p:tavLst>
                                        <p:tav tm="0">
                                          <p:val>
                                            <p:strVal val="#ppt_x-.2"/>
                                          </p:val>
                                        </p:tav>
                                        <p:tav tm="100000">
                                          <p:val>
                                            <p:strVal val="#ppt_x"/>
                                          </p:val>
                                        </p:tav>
                                      </p:tavLst>
                                    </p:anim>
                                    <p:anim calcmode="lin" valueType="num">
                                      <p:cBhvr>
                                        <p:cTn id="89"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90" dur="100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p:cTn id="95" dur="1000" fill="hold"/>
                                        <p:tgtEl>
                                          <p:spTgt spid="48"/>
                                        </p:tgtEl>
                                        <p:attrNameLst>
                                          <p:attrName>ppt_x</p:attrName>
                                        </p:attrNameLst>
                                      </p:cBhvr>
                                      <p:tavLst>
                                        <p:tav tm="0">
                                          <p:val>
                                            <p:strVal val="#ppt_x-.2"/>
                                          </p:val>
                                        </p:tav>
                                        <p:tav tm="100000">
                                          <p:val>
                                            <p:strVal val="#ppt_x"/>
                                          </p:val>
                                        </p:tav>
                                      </p:tavLst>
                                    </p:anim>
                                    <p:anim calcmode="lin" valueType="num">
                                      <p:cBhvr>
                                        <p:cTn id="96"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9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61" grpId="0" animBg="1"/>
      <p:bldP spid="61" grpId="1" animBg="1"/>
      <p:bldP spid="50" grpId="0" animBg="1"/>
      <p:bldP spid="50" grpId="1" animBg="1"/>
      <p:bldP spid="49" grpId="0" animBg="1"/>
      <p:bldP spid="65" grpId="0" animBg="1"/>
      <p:bldP spid="49" grpId="1" animBg="1"/>
      <p:bldP spid="65" grpId="1" animBg="1"/>
      <p:bldP spid="6" grpId="0"/>
      <p:bldP spid="6" grpId="1"/>
      <p:bldP spid="45" grpId="0"/>
      <p:bldP spid="45" grpId="1"/>
      <p:bldP spid="46" grpId="0"/>
      <p:bldP spid="46" grpId="1"/>
      <p:bldP spid="47" grpId="0"/>
      <p:bldP spid="47" grpId="1"/>
      <p:bldP spid="48" grpId="0"/>
      <p:bldP spid="48"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89585" y="1064260"/>
            <a:ext cx="11068685" cy="3856355"/>
          </a:xfrm>
          <a:prstGeom prst="rect">
            <a:avLst/>
          </a:prstGeom>
          <a:noFill/>
        </p:spPr>
        <p:txBody>
          <a:bodyPr wrap="square" rtlCol="0" anchor="t">
            <a:spAutoFit/>
          </a:bodyPr>
          <a:p>
            <a:pPr algn="l">
              <a:lnSpc>
                <a:spcPts val="2480"/>
              </a:lnSpc>
            </a:pPr>
            <a:r>
              <a:rPr lang="zh-CN" altLang="en-US" sz="2400" b="1">
                <a:solidFill>
                  <a:srgbClr val="C00000"/>
                </a:solidFill>
                <a:sym typeface="+mn-ea"/>
              </a:rPr>
              <a:t>2. 过渡词的误用</a:t>
            </a:r>
            <a:endParaRPr lang="zh-CN" altLang="en-US" sz="2400" b="1"/>
          </a:p>
          <a:p>
            <a:r>
              <a:rPr lang="zh-CN" altLang="en-US" sz="2400"/>
              <a:t>       写作中对于过渡词的使用错误，主要体现在混淆了过渡词与连接词。连接词可以连接两个句子，构成并列句和复合句。但过渡词不同于连接词，它不能连接两个独立的句子。它的使用规则主要表现为：</a:t>
            </a:r>
            <a:endParaRPr lang="zh-CN" altLang="en-US" sz="2400"/>
          </a:p>
          <a:p>
            <a:endParaRPr lang="zh-CN" altLang="en-US" sz="2400"/>
          </a:p>
          <a:p>
            <a:r>
              <a:rPr lang="zh-CN" altLang="en-US" sz="2800" b="1">
                <a:solidFill>
                  <a:srgbClr val="002060"/>
                </a:solidFill>
              </a:rPr>
              <a:t>（1）独立句子+</a:t>
            </a:r>
            <a:r>
              <a:rPr lang="zh-CN" altLang="en-US" sz="2800" b="1">
                <a:solidFill>
                  <a:srgbClr val="C00000"/>
                </a:solidFill>
              </a:rPr>
              <a:t>句号</a:t>
            </a:r>
            <a:r>
              <a:rPr lang="zh-CN" altLang="en-US" sz="2800" b="1">
                <a:solidFill>
                  <a:srgbClr val="002060"/>
                </a:solidFill>
              </a:rPr>
              <a:t>+过渡词+逗号+独立分句。</a:t>
            </a:r>
            <a:endParaRPr lang="zh-CN" altLang="en-US" sz="2800" b="1">
              <a:solidFill>
                <a:srgbClr val="002060"/>
              </a:solidFill>
            </a:endParaRPr>
          </a:p>
          <a:p>
            <a:r>
              <a:rPr lang="zh-CN" altLang="en-US" sz="2800" b="1">
                <a:solidFill>
                  <a:srgbClr val="002060"/>
                </a:solidFill>
              </a:rPr>
              <a:t>（2）独立分句+</a:t>
            </a:r>
            <a:r>
              <a:rPr lang="zh-CN" altLang="en-US" sz="2800" b="1">
                <a:solidFill>
                  <a:srgbClr val="C00000"/>
                </a:solidFill>
              </a:rPr>
              <a:t>分号</a:t>
            </a:r>
            <a:r>
              <a:rPr lang="zh-CN" altLang="en-US" sz="2800" b="1">
                <a:solidFill>
                  <a:srgbClr val="002060"/>
                </a:solidFill>
              </a:rPr>
              <a:t>+过渡词+逗号+独立分句。</a:t>
            </a:r>
            <a:endParaRPr lang="zh-CN" altLang="en-US" sz="2800" b="1">
              <a:solidFill>
                <a:srgbClr val="002060"/>
              </a:solidFill>
            </a:endParaRPr>
          </a:p>
          <a:p>
            <a:endParaRPr lang="zh-CN" altLang="en-US" sz="2400"/>
          </a:p>
          <a:p>
            <a:r>
              <a:rPr lang="zh-CN" altLang="en-US" sz="2400"/>
              <a:t>如：The picture doesn</a:t>
            </a:r>
            <a:r>
              <a:rPr lang="en-US" altLang="zh-CN" sz="2400"/>
              <a:t>'</a:t>
            </a:r>
            <a:r>
              <a:rPr lang="zh-CN" altLang="en-US" sz="2400"/>
              <a:t>t seem ugly to me</a:t>
            </a:r>
            <a:r>
              <a:rPr lang="zh-CN" altLang="en-US" sz="2400">
                <a:solidFill>
                  <a:srgbClr val="C00000"/>
                </a:solidFill>
              </a:rPr>
              <a:t>; </a:t>
            </a:r>
            <a:r>
              <a:rPr lang="zh-CN" altLang="en-US" sz="2400"/>
              <a:t>on the contrary, I think it</a:t>
            </a:r>
            <a:r>
              <a:rPr lang="en-US" altLang="zh-CN" sz="2400"/>
              <a:t>'</a:t>
            </a:r>
            <a:r>
              <a:rPr lang="zh-CN" altLang="en-US" sz="2400"/>
              <a:t>s rather beautiful.</a:t>
            </a:r>
            <a:endParaRPr lang="zh-CN" altLang="en-US" sz="2400"/>
          </a:p>
          <a:p>
            <a:r>
              <a:rPr lang="zh-CN" altLang="en-US" sz="2400"/>
              <a:t>        The picture doesn</a:t>
            </a:r>
            <a:r>
              <a:rPr lang="en-US" altLang="zh-CN" sz="2400"/>
              <a:t>'</a:t>
            </a:r>
            <a:r>
              <a:rPr lang="zh-CN" altLang="en-US" sz="2400"/>
              <a:t>t seem ugly to me</a:t>
            </a:r>
            <a:r>
              <a:rPr lang="zh-CN" altLang="en-US" sz="2400">
                <a:solidFill>
                  <a:srgbClr val="C00000"/>
                </a:solidFill>
              </a:rPr>
              <a:t>. </a:t>
            </a:r>
            <a:r>
              <a:rPr lang="zh-CN" altLang="en-US" sz="2400"/>
              <a:t>On the contrary, I think it</a:t>
            </a:r>
            <a:r>
              <a:rPr lang="en-US" altLang="zh-CN" sz="2400"/>
              <a:t>'</a:t>
            </a:r>
            <a:r>
              <a:rPr lang="zh-CN" altLang="en-US" sz="2400"/>
              <a:t>s rather beautiful.</a:t>
            </a:r>
            <a:endParaRPr lang="zh-CN" altLang="en-US" sz="2400"/>
          </a:p>
        </p:txBody>
      </p:sp>
      <p:sp>
        <p:nvSpPr>
          <p:cNvPr id="5" name="文本框 4"/>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过渡词的误用</a:t>
            </a:r>
            <a:endParaRPr lang="zh-CN" altLang="en-US" sz="24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9585" y="265430"/>
            <a:ext cx="1025144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一、高分作文必作于细成于严：夯实基础，表意清楚，语法无误，句型正确</a:t>
            </a:r>
            <a:endParaRPr lang="zh-CN" altLang="en-US" sz="2400" b="1">
              <a:latin typeface="微软雅黑" panose="020B0503020204020204" pitchFamily="34" charset="-122"/>
              <a:ea typeface="微软雅黑" panose="020B0503020204020204" pitchFamily="34" charset="-122"/>
            </a:endParaRPr>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713105" y="2733040"/>
            <a:ext cx="11057890" cy="3046095"/>
          </a:xfrm>
          <a:prstGeom prst="rect">
            <a:avLst/>
          </a:prstGeom>
          <a:noFill/>
        </p:spPr>
        <p:txBody>
          <a:bodyPr wrap="square" rtlCol="0">
            <a:spAutoFit/>
          </a:bodyPr>
          <a:p>
            <a:pPr marL="457200" indent="-457200">
              <a:buAutoNum type="arabicPeriod"/>
            </a:pPr>
            <a:r>
              <a:rPr lang="en-US" altLang="zh-CN" sz="2400" dirty="0">
                <a:solidFill>
                  <a:schemeClr val="tx1"/>
                </a:solidFill>
              </a:rPr>
              <a:t>I’m</a:t>
            </a:r>
            <a:r>
              <a:rPr lang="zh-CN" altLang="en-US" sz="2400" dirty="0">
                <a:solidFill>
                  <a:schemeClr val="tx1"/>
                </a:solidFill>
              </a:rPr>
              <a:t> </a:t>
            </a:r>
            <a:r>
              <a:rPr lang="en-US" altLang="zh-CN" sz="2400" dirty="0">
                <a:solidFill>
                  <a:schemeClr val="tx1"/>
                </a:solidFill>
              </a:rPr>
              <a:t>Li</a:t>
            </a:r>
            <a:r>
              <a:rPr lang="zh-CN" altLang="en-US" sz="2400" dirty="0">
                <a:solidFill>
                  <a:schemeClr val="tx1"/>
                </a:solidFill>
              </a:rPr>
              <a:t> </a:t>
            </a:r>
            <a:r>
              <a:rPr lang="en-US" altLang="zh-CN" sz="2400" dirty="0">
                <a:solidFill>
                  <a:schemeClr val="tx1"/>
                </a:solidFill>
              </a:rPr>
              <a:t>Hua, I’m </a:t>
            </a:r>
            <a:r>
              <a:rPr lang="en-US" altLang="zh-CN" sz="2400" dirty="0" err="1">
                <a:solidFill>
                  <a:schemeClr val="tx1"/>
                </a:solidFill>
              </a:rPr>
              <a:t>writting</a:t>
            </a:r>
            <a:r>
              <a:rPr lang="en-US" altLang="zh-CN" sz="2400" dirty="0">
                <a:solidFill>
                  <a:schemeClr val="tx1"/>
                </a:solidFill>
              </a:rPr>
              <a:t> to express my sincerely thank for you.</a:t>
            </a:r>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r>
              <a:rPr lang="en-US" altLang="zh-CN" sz="2400" dirty="0">
                <a:solidFill>
                  <a:schemeClr val="tx1"/>
                </a:solidFill>
              </a:rPr>
              <a:t>2. Having known that you will come back to your own country. I’m writing to extend my appreciations and thanks.</a:t>
            </a:r>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p:txBody>
      </p:sp>
      <p:sp>
        <p:nvSpPr>
          <p:cNvPr id="6" name="矩形 5"/>
          <p:cNvSpPr/>
          <p:nvPr/>
        </p:nvSpPr>
        <p:spPr>
          <a:xfrm>
            <a:off x="628015" y="3067109"/>
            <a:ext cx="9144000" cy="830997"/>
          </a:xfrm>
          <a:prstGeom prst="rect">
            <a:avLst/>
          </a:prstGeom>
        </p:spPr>
        <p:txBody>
          <a:bodyPr wrap="square">
            <a:spAutoFit/>
          </a:bodyPr>
          <a:p>
            <a:pPr marL="342900" lvl="0" indent="-342900">
              <a:buFont typeface="Wingdings" panose="05000000000000000000" pitchFamily="2" charset="2"/>
              <a:buChar char="Ø"/>
            </a:pPr>
            <a:r>
              <a:rPr lang="en-US" altLang="zh-CN" sz="2400" dirty="0">
                <a:solidFill>
                  <a:schemeClr val="accent5">
                    <a:lumMod val="50000"/>
                  </a:schemeClr>
                </a:solidFill>
              </a:rPr>
              <a:t>I’m</a:t>
            </a:r>
            <a:r>
              <a:rPr lang="en-US" altLang="zh-CN" sz="2400" dirty="0">
                <a:solidFill>
                  <a:srgbClr val="FFFF00"/>
                </a:solidFill>
              </a:rPr>
              <a:t> </a:t>
            </a:r>
            <a:r>
              <a:rPr lang="en-US" altLang="zh-CN" sz="2400" b="1" u="sng" dirty="0">
                <a:solidFill>
                  <a:srgbClr val="C00000"/>
                </a:solidFill>
              </a:rPr>
              <a:t>writing</a:t>
            </a:r>
            <a:r>
              <a:rPr lang="en-US" altLang="zh-CN" sz="2400" dirty="0">
                <a:solidFill>
                  <a:srgbClr val="FF0000"/>
                </a:solidFill>
              </a:rPr>
              <a:t> </a:t>
            </a:r>
            <a:r>
              <a:rPr lang="en-US" altLang="zh-CN" sz="2400" dirty="0">
                <a:solidFill>
                  <a:schemeClr val="accent5">
                    <a:lumMod val="50000"/>
                  </a:schemeClr>
                </a:solidFill>
              </a:rPr>
              <a:t>to express my</a:t>
            </a:r>
            <a:r>
              <a:rPr lang="en-US" altLang="zh-CN" sz="2400" dirty="0">
                <a:solidFill>
                  <a:srgbClr val="FFFF00"/>
                </a:solidFill>
              </a:rPr>
              <a:t> </a:t>
            </a:r>
            <a:r>
              <a:rPr lang="en-US" altLang="zh-CN" sz="2400" b="1" u="sng" dirty="0">
                <a:solidFill>
                  <a:srgbClr val="C00000"/>
                </a:solidFill>
              </a:rPr>
              <a:t>sincere</a:t>
            </a:r>
            <a:r>
              <a:rPr lang="en-US" altLang="zh-CN" sz="2400" b="1" dirty="0">
                <a:solidFill>
                  <a:srgbClr val="C00000"/>
                </a:solidFill>
              </a:rPr>
              <a:t> thank</a:t>
            </a:r>
            <a:r>
              <a:rPr lang="en-US" altLang="zh-CN" sz="2400" b="1" u="sng" dirty="0">
                <a:solidFill>
                  <a:srgbClr val="C00000"/>
                </a:solidFill>
              </a:rPr>
              <a:t>s</a:t>
            </a:r>
            <a:r>
              <a:rPr lang="en-US" altLang="zh-CN" sz="2400" b="1" dirty="0">
                <a:solidFill>
                  <a:srgbClr val="FFFF00"/>
                </a:solidFill>
              </a:rPr>
              <a:t> </a:t>
            </a:r>
            <a:r>
              <a:rPr lang="en-US" altLang="zh-CN" sz="2400" b="1" dirty="0">
                <a:solidFill>
                  <a:schemeClr val="accent5">
                    <a:lumMod val="50000"/>
                  </a:schemeClr>
                </a:solidFill>
              </a:rPr>
              <a:t>for</a:t>
            </a:r>
            <a:r>
              <a:rPr lang="en-US" altLang="zh-CN" sz="2400" b="1" dirty="0">
                <a:solidFill>
                  <a:srgbClr val="FFFF00"/>
                </a:solidFill>
              </a:rPr>
              <a:t> </a:t>
            </a:r>
            <a:r>
              <a:rPr lang="en-US" altLang="zh-CN" sz="2400" b="1" u="sng" dirty="0">
                <a:solidFill>
                  <a:srgbClr val="C00000"/>
                </a:solidFill>
              </a:rPr>
              <a:t>your assistance</a:t>
            </a:r>
            <a:r>
              <a:rPr lang="en-US" altLang="zh-CN" sz="2400" b="1" dirty="0">
                <a:solidFill>
                  <a:srgbClr val="FFFF00"/>
                </a:solidFill>
              </a:rPr>
              <a:t>.</a:t>
            </a:r>
            <a:endParaRPr lang="en-US" altLang="zh-CN" sz="2400" b="1" dirty="0">
              <a:solidFill>
                <a:srgbClr val="FFFF00"/>
              </a:solidFill>
            </a:endParaRPr>
          </a:p>
          <a:p>
            <a:pPr lvl="0"/>
            <a:r>
              <a:rPr lang="en-US" altLang="zh-CN" sz="2400" dirty="0">
                <a:solidFill>
                  <a:srgbClr val="FFFF00"/>
                </a:solidFill>
              </a:rPr>
              <a:t>                                                                         </a:t>
            </a:r>
            <a:r>
              <a:rPr lang="en-US" altLang="zh-CN" sz="2400" b="1" u="sng" dirty="0">
                <a:solidFill>
                  <a:srgbClr val="C00000"/>
                </a:solidFill>
              </a:rPr>
              <a:t>to</a:t>
            </a:r>
            <a:r>
              <a:rPr lang="en-US" altLang="zh-CN" sz="2400" dirty="0">
                <a:solidFill>
                  <a:srgbClr val="FF0000"/>
                </a:solidFill>
              </a:rPr>
              <a:t> </a:t>
            </a:r>
            <a:r>
              <a:rPr lang="en-US" altLang="zh-CN" sz="2400" dirty="0">
                <a:solidFill>
                  <a:srgbClr val="FFFF00"/>
                </a:solidFill>
              </a:rPr>
              <a:t> </a:t>
            </a:r>
            <a:r>
              <a:rPr lang="en-US" altLang="zh-CN" sz="2400" dirty="0">
                <a:solidFill>
                  <a:schemeClr val="accent5">
                    <a:lumMod val="50000"/>
                  </a:schemeClr>
                </a:solidFill>
              </a:rPr>
              <a:t>you </a:t>
            </a:r>
            <a:r>
              <a:rPr lang="en-US" altLang="zh-CN" sz="2400" dirty="0">
                <a:solidFill>
                  <a:srgbClr val="FFFF00"/>
                </a:solidFill>
              </a:rPr>
              <a:t> </a:t>
            </a:r>
            <a:endParaRPr lang="en-US" altLang="zh-CN" sz="2400" dirty="0">
              <a:solidFill>
                <a:srgbClr val="FFFF00"/>
              </a:solidFill>
            </a:endParaRPr>
          </a:p>
        </p:txBody>
      </p:sp>
      <p:sp>
        <p:nvSpPr>
          <p:cNvPr id="7" name="矩形 6"/>
          <p:cNvSpPr/>
          <p:nvPr/>
        </p:nvSpPr>
        <p:spPr>
          <a:xfrm>
            <a:off x="736600" y="5035550"/>
            <a:ext cx="10745470" cy="829945"/>
          </a:xfrm>
          <a:prstGeom prst="rect">
            <a:avLst/>
          </a:prstGeom>
        </p:spPr>
        <p:txBody>
          <a:bodyPr wrap="square">
            <a:spAutoFit/>
          </a:bodyPr>
          <a:p>
            <a:pPr marL="342900" lvl="0" indent="-342900">
              <a:buFont typeface="Wingdings" panose="05000000000000000000" pitchFamily="2" charset="2"/>
              <a:buChar char="Ø"/>
            </a:pPr>
            <a:r>
              <a:rPr lang="en-US" altLang="zh-CN" sz="2400" dirty="0">
                <a:solidFill>
                  <a:schemeClr val="accent5">
                    <a:lumMod val="50000"/>
                  </a:schemeClr>
                </a:solidFill>
              </a:rPr>
              <a:t>Having known that you will </a:t>
            </a:r>
            <a:r>
              <a:rPr lang="en-US" altLang="zh-CN" sz="2400" b="1" u="sng" dirty="0">
                <a:solidFill>
                  <a:srgbClr val="C00000"/>
                </a:solidFill>
              </a:rPr>
              <a:t>go</a:t>
            </a:r>
            <a:r>
              <a:rPr lang="en-US" altLang="zh-CN" sz="2400" b="1" dirty="0">
                <a:solidFill>
                  <a:schemeClr val="accent5">
                    <a:lumMod val="50000"/>
                  </a:schemeClr>
                </a:solidFill>
              </a:rPr>
              <a:t> </a:t>
            </a:r>
            <a:r>
              <a:rPr lang="en-US" altLang="zh-CN" sz="2400" dirty="0">
                <a:solidFill>
                  <a:schemeClr val="accent5">
                    <a:lumMod val="50000"/>
                  </a:schemeClr>
                </a:solidFill>
              </a:rPr>
              <a:t>back to your own country</a:t>
            </a:r>
            <a:r>
              <a:rPr lang="en-US" altLang="zh-CN" sz="2400" b="1" u="sng" dirty="0">
                <a:solidFill>
                  <a:srgbClr val="C00000"/>
                </a:solidFill>
              </a:rPr>
              <a:t>,</a:t>
            </a:r>
            <a:r>
              <a:rPr lang="en-US" altLang="zh-CN" sz="2400" b="1" dirty="0">
                <a:solidFill>
                  <a:schemeClr val="accent5">
                    <a:lumMod val="50000"/>
                  </a:schemeClr>
                </a:solidFill>
              </a:rPr>
              <a:t> </a:t>
            </a:r>
            <a:r>
              <a:rPr lang="en-US" altLang="zh-CN" sz="2400" dirty="0">
                <a:solidFill>
                  <a:schemeClr val="accent5">
                    <a:lumMod val="50000"/>
                  </a:schemeClr>
                </a:solidFill>
              </a:rPr>
              <a:t>I’m writing to extend my appreciations and thanks.</a:t>
            </a:r>
            <a:endParaRPr lang="en-US" altLang="zh-CN" sz="2400" dirty="0">
              <a:solidFill>
                <a:schemeClr val="accent5">
                  <a:lumMod val="50000"/>
                </a:schemeClr>
              </a:solidFill>
            </a:endParaRPr>
          </a:p>
        </p:txBody>
      </p:sp>
      <p:sp>
        <p:nvSpPr>
          <p:cNvPr id="9" name="标注: 弯曲线形(带边框和强调线) 8"/>
          <p:cNvSpPr/>
          <p:nvPr/>
        </p:nvSpPr>
        <p:spPr>
          <a:xfrm flipH="1">
            <a:off x="286285" y="3618034"/>
            <a:ext cx="1512168" cy="461665"/>
          </a:xfrm>
          <a:prstGeom prst="accentBorderCallout2">
            <a:avLst>
              <a:gd name="adj1" fmla="val 18750"/>
              <a:gd name="adj2" fmla="val -8333"/>
              <a:gd name="adj3" fmla="val 18750"/>
              <a:gd name="adj4" fmla="val -16667"/>
              <a:gd name="adj5" fmla="val -46813"/>
              <a:gd name="adj6" fmla="val -16880"/>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拼写错误</a:t>
            </a:r>
            <a:endParaRPr lang="zh-CN" altLang="en-US" sz="2400" b="1" dirty="0">
              <a:solidFill>
                <a:srgbClr val="000000"/>
              </a:solidFill>
            </a:endParaRPr>
          </a:p>
        </p:txBody>
      </p:sp>
      <p:sp>
        <p:nvSpPr>
          <p:cNvPr id="10" name="标注: 弯曲线形(带边框和强调线) 9"/>
          <p:cNvSpPr/>
          <p:nvPr/>
        </p:nvSpPr>
        <p:spPr>
          <a:xfrm flipH="1">
            <a:off x="2135188" y="3618504"/>
            <a:ext cx="1512168" cy="461665"/>
          </a:xfrm>
          <a:prstGeom prst="accentBorderCallout2">
            <a:avLst>
              <a:gd name="adj1" fmla="val 18750"/>
              <a:gd name="adj2" fmla="val -8333"/>
              <a:gd name="adj3" fmla="val 18750"/>
              <a:gd name="adj4" fmla="val -16667"/>
              <a:gd name="adj5" fmla="val -38202"/>
              <a:gd name="adj6" fmla="val -62802"/>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词性错误</a:t>
            </a:r>
            <a:endParaRPr lang="zh-CN" altLang="en-US" sz="2400" b="1" dirty="0">
              <a:solidFill>
                <a:srgbClr val="000000"/>
              </a:solidFill>
            </a:endParaRPr>
          </a:p>
        </p:txBody>
      </p:sp>
      <p:sp>
        <p:nvSpPr>
          <p:cNvPr id="11" name="标注: 弯曲线形(带边框和强调线) 10"/>
          <p:cNvSpPr/>
          <p:nvPr/>
        </p:nvSpPr>
        <p:spPr>
          <a:xfrm flipH="1">
            <a:off x="3985072" y="3724117"/>
            <a:ext cx="1512168" cy="461665"/>
          </a:xfrm>
          <a:prstGeom prst="accentBorderCallout2">
            <a:avLst>
              <a:gd name="adj1" fmla="val 18750"/>
              <a:gd name="adj2" fmla="val -8333"/>
              <a:gd name="adj3" fmla="val 18750"/>
              <a:gd name="adj4" fmla="val -16667"/>
              <a:gd name="adj5" fmla="val -55425"/>
              <a:gd name="adj6" fmla="val -36511"/>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复数错误</a:t>
            </a:r>
            <a:endParaRPr lang="zh-CN" altLang="en-US" sz="2400" b="1" dirty="0">
              <a:solidFill>
                <a:srgbClr val="000000"/>
              </a:solidFill>
            </a:endParaRPr>
          </a:p>
        </p:txBody>
      </p:sp>
      <p:sp>
        <p:nvSpPr>
          <p:cNvPr id="13" name="标注: 弯曲线形(带边框和强调线) 12"/>
          <p:cNvSpPr/>
          <p:nvPr/>
        </p:nvSpPr>
        <p:spPr>
          <a:xfrm>
            <a:off x="7613006" y="3724260"/>
            <a:ext cx="1487525" cy="461665"/>
          </a:xfrm>
          <a:prstGeom prst="accentBorderCallout2">
            <a:avLst>
              <a:gd name="adj1" fmla="val 18750"/>
              <a:gd name="adj2" fmla="val -8333"/>
              <a:gd name="adj3" fmla="val 18750"/>
              <a:gd name="adj4" fmla="val -16667"/>
              <a:gd name="adj5" fmla="val -61883"/>
              <a:gd name="adj6" fmla="val -80690"/>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搭配错误</a:t>
            </a:r>
            <a:endParaRPr lang="zh-CN" altLang="en-US" sz="2400" b="1" dirty="0">
              <a:solidFill>
                <a:srgbClr val="000000"/>
              </a:solidFill>
            </a:endParaRPr>
          </a:p>
        </p:txBody>
      </p:sp>
      <p:sp>
        <p:nvSpPr>
          <p:cNvPr id="14" name="椭圆 13"/>
          <p:cNvSpPr/>
          <p:nvPr/>
        </p:nvSpPr>
        <p:spPr>
          <a:xfrm>
            <a:off x="7756559" y="2818149"/>
            <a:ext cx="505629" cy="393970"/>
          </a:xfrm>
          <a:prstGeom prst="ellipse">
            <a:avLst/>
          </a:prstGeom>
          <a:noFill/>
          <a:ln w="25400" cap="flat" cmpd="sng" algn="ctr">
            <a:solidFill>
              <a:srgbClr val="FF0000"/>
            </a:solidFill>
            <a:prstDash val="solid"/>
          </a:ln>
          <a:effectLst/>
        </p:spPr>
        <p:txBody>
          <a:bodyPr rtlCol="0" anchor="ctr"/>
          <a:p>
            <a:pPr algn="ctr"/>
            <a:endParaRPr lang="zh-CN" altLang="en-US"/>
          </a:p>
        </p:txBody>
      </p:sp>
      <p:sp>
        <p:nvSpPr>
          <p:cNvPr id="15" name="标注: 弯曲线形(带边框和强调线) 14"/>
          <p:cNvSpPr/>
          <p:nvPr/>
        </p:nvSpPr>
        <p:spPr>
          <a:xfrm flipH="1">
            <a:off x="2225333" y="5883442"/>
            <a:ext cx="1512168" cy="461665"/>
          </a:xfrm>
          <a:prstGeom prst="accentBorderCallout2">
            <a:avLst>
              <a:gd name="adj1" fmla="val 18750"/>
              <a:gd name="adj2" fmla="val -8333"/>
              <a:gd name="adj3" fmla="val 18750"/>
              <a:gd name="adj4" fmla="val -16667"/>
              <a:gd name="adj5" fmla="val -111400"/>
              <a:gd name="adj6" fmla="val -73976"/>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动词错误</a:t>
            </a:r>
            <a:endParaRPr lang="zh-CN" altLang="en-US" sz="2400" b="1" dirty="0">
              <a:solidFill>
                <a:srgbClr val="000000"/>
              </a:solidFill>
            </a:endParaRPr>
          </a:p>
        </p:txBody>
      </p:sp>
      <p:sp>
        <p:nvSpPr>
          <p:cNvPr id="16" name="标注: 弯曲线形(带边框和强调线) 15"/>
          <p:cNvSpPr/>
          <p:nvPr/>
        </p:nvSpPr>
        <p:spPr>
          <a:xfrm flipH="1">
            <a:off x="4732466" y="5865484"/>
            <a:ext cx="2520280" cy="461665"/>
          </a:xfrm>
          <a:prstGeom prst="accentBorderCallout2">
            <a:avLst>
              <a:gd name="adj1" fmla="val 18750"/>
              <a:gd name="adj2" fmla="val -8333"/>
              <a:gd name="adj3" fmla="val 18750"/>
              <a:gd name="adj4" fmla="val -16667"/>
              <a:gd name="adj5" fmla="val -96330"/>
              <a:gd name="adj6" fmla="val -37725"/>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悬垂修饰语 误用</a:t>
            </a:r>
            <a:endParaRPr lang="zh-CN" altLang="en-US" sz="2400" b="1" dirty="0">
              <a:solidFill>
                <a:srgbClr val="000000"/>
              </a:solidFill>
            </a:endParaRPr>
          </a:p>
        </p:txBody>
      </p:sp>
      <p:sp>
        <p:nvSpPr>
          <p:cNvPr id="17" name="椭圆 16"/>
          <p:cNvSpPr/>
          <p:nvPr/>
        </p:nvSpPr>
        <p:spPr>
          <a:xfrm>
            <a:off x="8261679" y="4414089"/>
            <a:ext cx="505629" cy="393970"/>
          </a:xfrm>
          <a:prstGeom prst="ellipse">
            <a:avLst/>
          </a:prstGeom>
          <a:noFill/>
          <a:ln w="25400" cap="flat" cmpd="sng" algn="ctr">
            <a:solidFill>
              <a:srgbClr val="FF0000"/>
            </a:solidFill>
            <a:prstDash val="solid"/>
          </a:ln>
          <a:effectLst/>
        </p:spPr>
        <p:txBody>
          <a:bodyPr rtlCol="0" anchor="ctr"/>
          <a:p>
            <a:pPr algn="ctr"/>
            <a:endParaRPr lang="zh-CN" altLang="en-US"/>
          </a:p>
        </p:txBody>
      </p:sp>
      <p:sp>
        <p:nvSpPr>
          <p:cNvPr id="8" name="文本框 7"/>
          <p:cNvSpPr txBox="1"/>
          <p:nvPr/>
        </p:nvSpPr>
        <p:spPr>
          <a:xfrm>
            <a:off x="628015" y="795020"/>
            <a:ext cx="10582275" cy="1938020"/>
          </a:xfrm>
          <a:prstGeom prst="rect">
            <a:avLst/>
          </a:prstGeom>
          <a:noFill/>
          <a:ln>
            <a:solidFill>
              <a:schemeClr val="accent5">
                <a:lumMod val="50000"/>
              </a:schemeClr>
            </a:solidFill>
          </a:ln>
        </p:spPr>
        <p:txBody>
          <a:bodyPr wrap="square" rtlCol="0" anchor="t">
            <a:spAutoFit/>
          </a:bodyPr>
          <a:p>
            <a:r>
              <a:rPr lang="zh-CN" altLang="en-US" sz="2400" b="1"/>
              <a:t>（2019年06月浙江高考应用文写作）假定你是李华，经常帮助你学习英语的朋友Alex即将返回自己的国家。请给他写一封邮件，内容包括：</a:t>
            </a:r>
            <a:endParaRPr lang="zh-CN" altLang="en-US" sz="2400" b="1"/>
          </a:p>
          <a:p>
            <a:r>
              <a:rPr lang="zh-CN" altLang="en-US" sz="2400" b="1"/>
              <a:t>1. 表示感谢；</a:t>
            </a:r>
            <a:endParaRPr lang="zh-CN" altLang="en-US" sz="2400" b="1"/>
          </a:p>
          <a:p>
            <a:r>
              <a:rPr lang="zh-CN" altLang="en-US" sz="2400" b="1"/>
              <a:t>2. 回顾Alex对你的帮助；</a:t>
            </a:r>
            <a:endParaRPr lang="zh-CN" altLang="en-US" sz="2400" b="1"/>
          </a:p>
          <a:p>
            <a:r>
              <a:rPr lang="zh-CN" altLang="en-US" sz="2400" b="1"/>
              <a:t>3. 临别祝愿。</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1)">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heel(1)">
                                      <p:cBhvr>
                                        <p:cTn id="6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bldLvl="0" animBg="1"/>
      <p:bldP spid="10" grpId="0" bldLvl="0" animBg="1"/>
      <p:bldP spid="11" grpId="0" bldLvl="0" animBg="1"/>
      <p:bldP spid="13" grpId="0" bldLvl="0" animBg="1"/>
      <p:bldP spid="14" grpId="0" bldLvl="0" animBg="1"/>
      <p:bldP spid="15" grpId="0" bldLvl="0" animBg="1"/>
      <p:bldP spid="16" grpId="0" bldLvl="0" animBg="1"/>
      <p:bldP spid="17"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03860" y="843915"/>
            <a:ext cx="11229975" cy="5631180"/>
          </a:xfrm>
          <a:prstGeom prst="rect">
            <a:avLst/>
          </a:prstGeom>
          <a:noFill/>
        </p:spPr>
        <p:txBody>
          <a:bodyPr wrap="square" rtlCol="0" anchor="t">
            <a:spAutoFit/>
          </a:bodyPr>
          <a:p>
            <a:r>
              <a:rPr lang="zh-CN" altLang="en-US" sz="2400" b="1">
                <a:solidFill>
                  <a:srgbClr val="C00000"/>
                </a:solidFill>
                <a:sym typeface="+mn-ea"/>
              </a:rPr>
              <a:t>Exx请根据句意补全句子：</a:t>
            </a:r>
            <a:endParaRPr lang="zh-CN" altLang="en-US" sz="2400" b="1">
              <a:solidFill>
                <a:srgbClr val="C00000"/>
              </a:solidFill>
              <a:sym typeface="+mn-ea"/>
            </a:endParaRPr>
          </a:p>
          <a:p>
            <a:pPr algn="l">
              <a:buFont typeface="Arial" panose="020B0604020202020204" pitchFamily="34" charset="0"/>
            </a:pPr>
            <a:r>
              <a:rPr lang="en-US" altLang="zh-CN" sz="2400"/>
              <a:t>1. </a:t>
            </a:r>
            <a:r>
              <a:rPr lang="zh-CN" altLang="en-US" sz="2400"/>
              <a:t>此外，我在社区做了两年的志愿者，有足够的相关经验，沟通能力和团队合作精神，这将增强我对工作的信心。</a:t>
            </a:r>
            <a:r>
              <a:rPr lang="zh-CN" altLang="en-US" sz="1400" b="1">
                <a:solidFill>
                  <a:srgbClr val="7030A0"/>
                </a:solidFill>
                <a:sym typeface="+mn-ea"/>
              </a:rPr>
              <a:t>（应用文）</a:t>
            </a:r>
            <a:endParaRPr lang="zh-CN" altLang="en-US" sz="2400"/>
          </a:p>
          <a:p>
            <a:pPr marL="342900" indent="-342900">
              <a:buFont typeface="Arial" panose="020B0604020202020204" pitchFamily="34" charset="0"/>
              <a:buChar char="•"/>
            </a:pPr>
            <a:r>
              <a:rPr lang="zh-CN" altLang="en-US" sz="2400" u="sng"/>
              <a:t>                                </a:t>
            </a:r>
            <a:r>
              <a:rPr lang="zh-CN" altLang="en-US" sz="2400"/>
              <a:t>, having served the community as a volunteer for two years, I have sufficient relevant experience, communication skills and teamwork spirit, which will enhance my confidence in the job. </a:t>
            </a:r>
            <a:endParaRPr lang="zh-CN" altLang="en-US" sz="2400"/>
          </a:p>
          <a:p>
            <a:r>
              <a:rPr lang="en-US" altLang="zh-CN" sz="2400"/>
              <a:t>2. </a:t>
            </a:r>
            <a:r>
              <a:rPr lang="zh-CN" altLang="en-US" sz="2400"/>
              <a:t>一方面，人工智能让我们从密集的劳动和数据分析中解脱出来。另一方面，它可能会让我们面临自动武器的风险。</a:t>
            </a:r>
            <a:r>
              <a:rPr lang="zh-CN" altLang="en-US" sz="1400" b="1">
                <a:solidFill>
                  <a:srgbClr val="7030A0"/>
                </a:solidFill>
                <a:sym typeface="+mn-ea"/>
              </a:rPr>
              <a:t>（概要写作）</a:t>
            </a:r>
            <a:endParaRPr lang="zh-CN" altLang="en-US" sz="2400"/>
          </a:p>
          <a:p>
            <a:pPr marL="342900" indent="-342900">
              <a:buFont typeface="Arial" panose="020B0604020202020204" pitchFamily="34" charset="0"/>
              <a:buChar char="•"/>
            </a:pPr>
            <a:r>
              <a:rPr lang="zh-CN" altLang="en-US" sz="2400" u="sng"/>
              <a:t>                       </a:t>
            </a:r>
            <a:r>
              <a:rPr lang="zh-CN" altLang="en-US" sz="2400"/>
              <a:t>, AI relieves us from intensive labor and data analysis. </a:t>
            </a:r>
            <a:r>
              <a:rPr lang="zh-CN" altLang="en-US" sz="2400" u="sng"/>
              <a:t>                                   </a:t>
            </a:r>
            <a:r>
              <a:rPr lang="zh-CN" altLang="en-US" sz="2400"/>
              <a:t>, it may put us at the risk of autonomous weapon.</a:t>
            </a:r>
            <a:endParaRPr lang="zh-CN" altLang="en-US" sz="2400"/>
          </a:p>
          <a:p>
            <a:r>
              <a:rPr lang="en-US" altLang="zh-CN" sz="2400"/>
              <a:t>3. </a:t>
            </a:r>
            <a:r>
              <a:rPr lang="zh-CN" altLang="en-US" sz="2400"/>
              <a:t>诚然，缺乏观察自己面部表情的经验可以从科学上解释自拍的盛行。此外，人们本能地倾向于选择迷人的肖像，通过自拍来美化自己。</a:t>
            </a:r>
            <a:r>
              <a:rPr lang="zh-CN" altLang="en-US" sz="1400" b="1">
                <a:solidFill>
                  <a:srgbClr val="7030A0"/>
                </a:solidFill>
                <a:sym typeface="+mn-ea"/>
              </a:rPr>
              <a:t>（概要写作）</a:t>
            </a:r>
            <a:endParaRPr lang="zh-CN" altLang="en-US" sz="2400"/>
          </a:p>
          <a:p>
            <a:pPr marL="342900" indent="-342900">
              <a:buFont typeface="Arial" panose="020B0604020202020204" pitchFamily="34" charset="0"/>
              <a:buChar char="•"/>
            </a:pPr>
            <a:r>
              <a:rPr lang="zh-CN" altLang="en-US" sz="2400" u="sng"/>
              <a:t>                             </a:t>
            </a:r>
            <a:r>
              <a:rPr lang="zh-CN" altLang="en-US" sz="2400"/>
              <a:t>, the lack of experience of watching self-facial expression can scientifically account for the flourish of selfie.  </a:t>
            </a:r>
            <a:r>
              <a:rPr lang="zh-CN" altLang="en-US" sz="2400" u="sng"/>
              <a:t>                             </a:t>
            </a:r>
            <a:r>
              <a:rPr lang="zh-CN" altLang="en-US" sz="2400"/>
              <a:t> , people instinctively tend to choose charming portrait and beautify themselves by the selfie technique. </a:t>
            </a:r>
            <a:endParaRPr lang="zh-CN" altLang="en-US" sz="2400"/>
          </a:p>
        </p:txBody>
      </p:sp>
      <p:sp>
        <p:nvSpPr>
          <p:cNvPr id="5" name="文本框 4"/>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四、句法的错误：</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过渡词的误用</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88060" y="1897380"/>
            <a:ext cx="1722755" cy="460375"/>
          </a:xfrm>
          <a:prstGeom prst="rect">
            <a:avLst/>
          </a:prstGeom>
          <a:noFill/>
        </p:spPr>
        <p:txBody>
          <a:bodyPr wrap="none" rtlCol="0">
            <a:spAutoFit/>
          </a:bodyPr>
          <a:p>
            <a:pPr algn="l"/>
            <a:r>
              <a:rPr lang="zh-CN" altLang="en-US" sz="2400" b="1">
                <a:solidFill>
                  <a:srgbClr val="002060"/>
                </a:solidFill>
                <a:sym typeface="+mn-ea"/>
              </a:rPr>
              <a:t>Additionally</a:t>
            </a:r>
            <a:endParaRPr lang="zh-CN" altLang="en-US" sz="2400" b="1">
              <a:solidFill>
                <a:srgbClr val="002060"/>
              </a:solidFill>
              <a:sym typeface="+mn-ea"/>
            </a:endParaRPr>
          </a:p>
        </p:txBody>
      </p:sp>
      <p:sp>
        <p:nvSpPr>
          <p:cNvPr id="7" name="文本框 6"/>
          <p:cNvSpPr txBox="1"/>
          <p:nvPr/>
        </p:nvSpPr>
        <p:spPr>
          <a:xfrm>
            <a:off x="662940" y="3788410"/>
            <a:ext cx="1814830" cy="460375"/>
          </a:xfrm>
          <a:prstGeom prst="rect">
            <a:avLst/>
          </a:prstGeom>
          <a:noFill/>
        </p:spPr>
        <p:txBody>
          <a:bodyPr wrap="none" rtlCol="0">
            <a:spAutoFit/>
          </a:bodyPr>
          <a:p>
            <a:pPr algn="l"/>
            <a:r>
              <a:rPr lang="zh-CN" altLang="en-US" sz="2400" b="1">
                <a:solidFill>
                  <a:srgbClr val="002060"/>
                </a:solidFill>
                <a:sym typeface="+mn-ea"/>
              </a:rPr>
              <a:t>On one hand</a:t>
            </a:r>
            <a:endParaRPr lang="zh-CN" altLang="en-US" sz="2400" b="1">
              <a:solidFill>
                <a:srgbClr val="002060"/>
              </a:solidFill>
              <a:sym typeface="+mn-ea"/>
            </a:endParaRPr>
          </a:p>
        </p:txBody>
      </p:sp>
      <p:sp>
        <p:nvSpPr>
          <p:cNvPr id="8" name="文本框 7"/>
          <p:cNvSpPr txBox="1"/>
          <p:nvPr/>
        </p:nvSpPr>
        <p:spPr>
          <a:xfrm>
            <a:off x="9004935" y="3788410"/>
            <a:ext cx="2520950" cy="460375"/>
          </a:xfrm>
          <a:prstGeom prst="rect">
            <a:avLst/>
          </a:prstGeom>
          <a:noFill/>
        </p:spPr>
        <p:txBody>
          <a:bodyPr wrap="none" rtlCol="0">
            <a:spAutoFit/>
          </a:bodyPr>
          <a:p>
            <a:pPr algn="l"/>
            <a:r>
              <a:rPr lang="zh-CN" altLang="en-US" sz="2400" b="1">
                <a:solidFill>
                  <a:srgbClr val="002060"/>
                </a:solidFill>
                <a:sym typeface="+mn-ea"/>
              </a:rPr>
              <a:t>On the other hand</a:t>
            </a:r>
            <a:endParaRPr lang="zh-CN" altLang="en-US" sz="2400" b="1">
              <a:solidFill>
                <a:srgbClr val="002060"/>
              </a:solidFill>
              <a:sym typeface="+mn-ea"/>
            </a:endParaRPr>
          </a:p>
        </p:txBody>
      </p:sp>
      <p:sp>
        <p:nvSpPr>
          <p:cNvPr id="9" name="文本框 8"/>
          <p:cNvSpPr txBox="1"/>
          <p:nvPr/>
        </p:nvSpPr>
        <p:spPr>
          <a:xfrm>
            <a:off x="1052830" y="5176520"/>
            <a:ext cx="1593850" cy="460375"/>
          </a:xfrm>
          <a:prstGeom prst="rect">
            <a:avLst/>
          </a:prstGeom>
          <a:noFill/>
        </p:spPr>
        <p:txBody>
          <a:bodyPr wrap="none" rtlCol="0">
            <a:spAutoFit/>
          </a:bodyPr>
          <a:p>
            <a:pPr algn="l"/>
            <a:r>
              <a:rPr lang="zh-CN" altLang="en-US" sz="2400" b="1">
                <a:solidFill>
                  <a:srgbClr val="002060"/>
                </a:solidFill>
                <a:sym typeface="+mn-ea"/>
              </a:rPr>
              <a:t>Admittedly</a:t>
            </a:r>
            <a:endParaRPr lang="zh-CN" altLang="en-US" sz="2400" b="1">
              <a:solidFill>
                <a:srgbClr val="002060"/>
              </a:solidFill>
              <a:sym typeface="+mn-ea"/>
            </a:endParaRPr>
          </a:p>
        </p:txBody>
      </p:sp>
      <p:sp>
        <p:nvSpPr>
          <p:cNvPr id="10" name="文本框 9"/>
          <p:cNvSpPr txBox="1"/>
          <p:nvPr/>
        </p:nvSpPr>
        <p:spPr>
          <a:xfrm>
            <a:off x="6646545" y="5551805"/>
            <a:ext cx="1796415" cy="460375"/>
          </a:xfrm>
          <a:prstGeom prst="rect">
            <a:avLst/>
          </a:prstGeom>
          <a:noFill/>
        </p:spPr>
        <p:txBody>
          <a:bodyPr wrap="none" rtlCol="0">
            <a:spAutoFit/>
          </a:bodyPr>
          <a:p>
            <a:pPr algn="l"/>
            <a:r>
              <a:rPr lang="zh-CN" altLang="en-US" sz="2400" b="1">
                <a:solidFill>
                  <a:srgbClr val="002060"/>
                </a:solidFill>
                <a:sym typeface="+mn-ea"/>
              </a:rPr>
              <a:t>Furthermore</a:t>
            </a:r>
            <a:endParaRPr lang="zh-CN" altLang="en-US" sz="2400" b="1">
              <a:solidFill>
                <a:srgbClr val="00206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635"/>
            <a:ext cx="12192635" cy="6858635"/>
          </a:xfrm>
          <a:prstGeom prst="rect">
            <a:avLst/>
          </a:prstGeom>
        </p:spPr>
      </p:pic>
      <p:sp>
        <p:nvSpPr>
          <p:cNvPr id="4" name="标题 1"/>
          <p:cNvSpPr txBox="1"/>
          <p:nvPr/>
        </p:nvSpPr>
        <p:spPr>
          <a:xfrm>
            <a:off x="4204335" y="600710"/>
            <a:ext cx="6632575" cy="79375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34440">
              <a:defRPr/>
            </a:pPr>
            <a:r>
              <a:rPr lang="zh-CN" altLang="en-US" sz="3600" b="1" dirty="0">
                <a:ln w="28575">
                  <a:noFill/>
                </a:ln>
                <a:solidFill>
                  <a:schemeClr val="bg1"/>
                </a:solidFill>
                <a:latin typeface="微软雅黑" panose="020B0503020204020204" pitchFamily="34" charset="-122"/>
                <a:ea typeface="微软雅黑" panose="020B0503020204020204" pitchFamily="34" charset="-122"/>
              </a:rPr>
              <a:t>五、从属连词的误用</a:t>
            </a:r>
            <a:endParaRPr lang="zh-CN" altLang="en-US" sz="36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467705" y="1348904"/>
            <a:ext cx="4860604" cy="45719"/>
          </a:xfrm>
          <a:prstGeom prst="rect">
            <a:avLst/>
          </a:prstGeom>
          <a:solidFill>
            <a:schemeClr val="bg1">
              <a:lumMod val="65000"/>
            </a:schemeClr>
          </a:solidFill>
          <a:ln>
            <a:noFill/>
          </a:ln>
        </p:spPr>
        <p:style>
          <a:lnRef idx="0">
            <a:schemeClr val="accent5"/>
          </a:lnRef>
          <a:fillRef idx="3">
            <a:schemeClr val="accent5"/>
          </a:fillRef>
          <a:effectRef idx="3">
            <a:schemeClr val="accent5"/>
          </a:effectRef>
          <a:fontRef idx="minor">
            <a:schemeClr val="lt1"/>
          </a:fontRef>
        </p:style>
        <p:txBody>
          <a:bodyPr anchor="ctr"/>
          <a:p>
            <a:pPr fontAlgn="auto">
              <a:spcBef>
                <a:spcPts val="0"/>
              </a:spcBef>
              <a:spcAft>
                <a:spcPts val="0"/>
              </a:spcAft>
              <a:defRPr/>
            </a:pPr>
            <a:endParaRPr lang="zh-CN" altLang="en-US"/>
          </a:p>
        </p:txBody>
      </p:sp>
      <p:pic>
        <p:nvPicPr>
          <p:cNvPr id="5123"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0000">
            <a:off x="11078845" y="299720"/>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6899275" y="1677670"/>
            <a:ext cx="5133340" cy="1209675"/>
          </a:xfrm>
          <a:prstGeom prst="rect">
            <a:avLst/>
          </a:prstGeom>
          <a:noFill/>
        </p:spPr>
        <p:txBody>
          <a:bodyPr wrap="square" rtlCol="0">
            <a:spAutoFit/>
          </a:bodyPr>
          <a:p>
            <a:pPr marL="457200" indent="-457200" fontAlgn="auto">
              <a:lnSpc>
                <a:spcPts val="4360"/>
              </a:lnSpc>
              <a:buFont typeface="Wingdings" panose="05000000000000000000" charset="0"/>
              <a:buChar char="l"/>
            </a:pPr>
            <a:r>
              <a:rPr lang="zh-CN" altLang="en-US" sz="2800" dirty="0">
                <a:ln w="28575">
                  <a:noFill/>
                </a:ln>
                <a:solidFill>
                  <a:schemeClr val="bg1"/>
                </a:solidFill>
                <a:latin typeface="微软雅黑" panose="020B0503020204020204" pitchFamily="34" charset="-122"/>
                <a:ea typeface="微软雅黑" panose="020B0503020204020204" pitchFamily="34" charset="-122"/>
                <a:sym typeface="+mn-ea"/>
              </a:rPr>
              <a:t>名从VS定从</a:t>
            </a:r>
            <a:endParaRPr lang="zh-CN" altLang="en-US" sz="2800" dirty="0">
              <a:ln w="28575">
                <a:noFill/>
              </a:ln>
              <a:solidFill>
                <a:schemeClr val="bg1"/>
              </a:solidFill>
              <a:latin typeface="微软雅黑" panose="020B0503020204020204" pitchFamily="34" charset="-122"/>
              <a:ea typeface="微软雅黑" panose="020B0503020204020204" pitchFamily="34" charset="-122"/>
              <a:sym typeface="+mn-ea"/>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定从的关系代词VS关系副词</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五、从属连词的误用：</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名从VS定从</a:t>
            </a:r>
            <a:endParaRPr lang="zh-CN" altLang="en-US" sz="2400" b="1">
              <a:solidFill>
                <a:srgbClr val="C00000"/>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custDataLst>
              <p:tags r:id="rId2"/>
            </p:custDataLst>
          </p:nvPr>
        </p:nvGraphicFramePr>
        <p:xfrm>
          <a:off x="286626" y="1070473"/>
          <a:ext cx="11293475" cy="5457825"/>
        </p:xfrm>
        <a:graphic>
          <a:graphicData uri="http://schemas.openxmlformats.org/drawingml/2006/table">
            <a:tbl>
              <a:tblPr firstRow="1" firstCol="1" bandRow="1">
                <a:effectLst/>
                <a:tableStyleId>{5940675A-B579-460E-94D1-54222C63F5DA}</a:tableStyleId>
              </a:tblPr>
              <a:tblGrid>
                <a:gridCol w="1276985"/>
                <a:gridCol w="4786843"/>
                <a:gridCol w="5229515"/>
              </a:tblGrid>
              <a:tr h="695396">
                <a:tc>
                  <a:txBody>
                    <a:bodyPr/>
                    <a:p>
                      <a:pPr>
                        <a:lnSpc>
                          <a:spcPts val="1500"/>
                        </a:lnSpc>
                        <a:spcAft>
                          <a:spcPts val="0"/>
                        </a:spcAft>
                      </a:pPr>
                      <a:r>
                        <a:rPr lang="en-US" sz="2800" b="1" dirty="0">
                          <a:solidFill>
                            <a:sysClr val="windowText" lastClr="000000"/>
                          </a:solidFill>
                          <a:effectLst/>
                          <a:latin typeface="Times New Roman" panose="02020603050405020304" pitchFamily="18" charset="0"/>
                          <a:ea typeface="宋体" panose="02010600030101010101" pitchFamily="2" charset="-122"/>
                        </a:rPr>
                        <a:t> </a:t>
                      </a:r>
                      <a:endParaRPr lang="en-US" sz="2800" b="1" dirty="0">
                        <a:effectLst/>
                        <a:latin typeface="Times New Roman" panose="02020603050405020304" pitchFamily="18" charset="0"/>
                        <a:ea typeface="宋体" panose="02010600030101010101" pitchFamily="2" charset="-122"/>
                      </a:endParaRPr>
                    </a:p>
                    <a:p>
                      <a:pPr>
                        <a:lnSpc>
                          <a:spcPts val="1500"/>
                        </a:lnSpc>
                        <a:spcAft>
                          <a:spcPts val="0"/>
                        </a:spcAft>
                      </a:pPr>
                      <a:endParaRPr lang="en-US" altLang="zh-CN" sz="2800" b="1" dirty="0">
                        <a:effectLst/>
                        <a:latin typeface="Times New Roman" panose="02020603050405020304" pitchFamily="18" charset="0"/>
                        <a:ea typeface="宋体" panose="02010600030101010101" pitchFamily="2" charset="-122"/>
                      </a:endParaRPr>
                    </a:p>
                    <a:p>
                      <a:pPr>
                        <a:lnSpc>
                          <a:spcPts val="1500"/>
                        </a:lnSpc>
                        <a:spcAft>
                          <a:spcPts val="0"/>
                        </a:spcAft>
                      </a:pPr>
                      <a:endParaRPr lang="zh-CN" sz="2800" dirty="0">
                        <a:solidFill>
                          <a:sysClr val="windowText" lastClr="000000"/>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lnSpc>
                          <a:spcPts val="1500"/>
                        </a:lnSpc>
                        <a:spcAft>
                          <a:spcPts val="0"/>
                        </a:spcAft>
                      </a:pPr>
                      <a:endParaRPr lang="en-US" altLang="zh-CN"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altLang="zh-CN" sz="2800" b="1" dirty="0">
                        <a:effectLst/>
                        <a:latin typeface="Times New Roman" panose="02020603050405020304" pitchFamily="18" charset="0"/>
                        <a:ea typeface="宋体" panose="02010600030101010101" pitchFamily="2" charset="-122"/>
                      </a:endParaRPr>
                    </a:p>
                    <a:p>
                      <a:pPr algn="ctr">
                        <a:lnSpc>
                          <a:spcPts val="1500"/>
                        </a:lnSpc>
                        <a:spcAft>
                          <a:spcPts val="0"/>
                        </a:spcAft>
                      </a:pPr>
                      <a:r>
                        <a:rPr lang="zh-CN" sz="2800" b="1" dirty="0">
                          <a:solidFill>
                            <a:sysClr val="windowText" lastClr="000000"/>
                          </a:solidFill>
                          <a:effectLst/>
                          <a:latin typeface="Times New Roman" panose="02020603050405020304" pitchFamily="18" charset="0"/>
                          <a:ea typeface="宋体" panose="02010600030101010101" pitchFamily="2" charset="-122"/>
                        </a:rPr>
                        <a:t>名词性从句</a:t>
                      </a:r>
                      <a:endParaRPr lang="zh-CN" sz="2800" dirty="0">
                        <a:solidFill>
                          <a:sysClr val="windowText" lastClr="000000"/>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gn="ctr">
                        <a:lnSpc>
                          <a:spcPts val="1500"/>
                        </a:lnSpc>
                        <a:spcAft>
                          <a:spcPts val="0"/>
                        </a:spcAft>
                      </a:pPr>
                      <a:endParaRPr lang="en-US" altLang="zh-CN"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altLang="zh-CN" sz="2800" b="1" dirty="0">
                        <a:effectLst/>
                        <a:latin typeface="Times New Roman" panose="02020603050405020304" pitchFamily="18" charset="0"/>
                        <a:ea typeface="宋体" panose="02010600030101010101" pitchFamily="2" charset="-122"/>
                      </a:endParaRPr>
                    </a:p>
                    <a:p>
                      <a:pPr algn="ctr">
                        <a:lnSpc>
                          <a:spcPts val="1500"/>
                        </a:lnSpc>
                        <a:spcAft>
                          <a:spcPts val="0"/>
                        </a:spcAft>
                      </a:pPr>
                      <a:r>
                        <a:rPr lang="zh-CN" sz="2800" b="1" dirty="0">
                          <a:solidFill>
                            <a:sysClr val="windowText" lastClr="000000"/>
                          </a:solidFill>
                          <a:effectLst/>
                          <a:latin typeface="Times New Roman" panose="02020603050405020304" pitchFamily="18" charset="0"/>
                          <a:ea typeface="宋体" panose="02010600030101010101" pitchFamily="2" charset="-122"/>
                        </a:rPr>
                        <a:t>定语从句</a:t>
                      </a:r>
                      <a:endParaRPr lang="zh-CN" sz="2800" dirty="0">
                        <a:solidFill>
                          <a:sysClr val="windowText" lastClr="000000"/>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67425">
                <a:tc>
                  <a:txBody>
                    <a:bodyPr/>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r>
                        <a:rPr lang="en-US" sz="2800" b="1" dirty="0">
                          <a:solidFill>
                            <a:sysClr val="windowText" lastClr="000000"/>
                          </a:solidFill>
                          <a:effectLst/>
                          <a:latin typeface="Times New Roman" panose="02020603050405020304" pitchFamily="18" charset="0"/>
                          <a:ea typeface="宋体" panose="02010600030101010101" pitchFamily="2" charset="-122"/>
                        </a:rPr>
                        <a:t>what</a:t>
                      </a:r>
                      <a:endParaRPr lang="zh-CN" sz="2800" dirty="0">
                        <a:solidFill>
                          <a:sysClr val="windowText" lastClr="000000"/>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nSpc>
                          <a:spcPts val="4000"/>
                        </a:lnSpc>
                        <a:spcAft>
                          <a:spcPts val="0"/>
                        </a:spcAft>
                      </a:pPr>
                      <a:r>
                        <a:rPr lang="zh-CN" sz="2800" dirty="0">
                          <a:solidFill>
                            <a:sysClr val="windowText" lastClr="000000"/>
                          </a:solidFill>
                          <a:effectLst/>
                          <a:latin typeface="Times New Roman" panose="02020603050405020304" pitchFamily="18" charset="0"/>
                          <a:ea typeface="宋体" panose="02010600030101010101" pitchFamily="2" charset="-122"/>
                        </a:rPr>
                        <a:t>有意义，泛指</a:t>
                      </a:r>
                      <a:r>
                        <a:rPr lang="en-US" sz="2800" dirty="0">
                          <a:solidFill>
                            <a:sysClr val="windowText" lastClr="000000"/>
                          </a:solidFill>
                          <a:effectLst/>
                          <a:latin typeface="Times New Roman" panose="02020603050405020304" pitchFamily="18" charset="0"/>
                          <a:ea typeface="宋体" panose="02010600030101010101" pitchFamily="2" charset="-122"/>
                        </a:rPr>
                        <a:t>“…</a:t>
                      </a:r>
                      <a:r>
                        <a:rPr lang="zh-CN" sz="2800" dirty="0">
                          <a:solidFill>
                            <a:sysClr val="windowText" lastClr="000000"/>
                          </a:solidFill>
                          <a:effectLst/>
                          <a:latin typeface="Times New Roman" panose="02020603050405020304" pitchFamily="18" charset="0"/>
                          <a:ea typeface="宋体" panose="02010600030101010101" pitchFamily="2" charset="-122"/>
                        </a:rPr>
                        <a:t>的东西</a:t>
                      </a:r>
                      <a:r>
                        <a:rPr lang="en-US" sz="2800" dirty="0">
                          <a:solidFill>
                            <a:sysClr val="windowText" lastClr="000000"/>
                          </a:solidFill>
                          <a:effectLst/>
                          <a:latin typeface="Times New Roman" panose="02020603050405020304" pitchFamily="18" charset="0"/>
                          <a:ea typeface="宋体" panose="02010600030101010101" pitchFamily="2" charset="-122"/>
                        </a:rPr>
                        <a:t>/</a:t>
                      </a:r>
                      <a:r>
                        <a:rPr lang="zh-CN" sz="2800" dirty="0">
                          <a:solidFill>
                            <a:sysClr val="windowText" lastClr="000000"/>
                          </a:solidFill>
                          <a:effectLst/>
                          <a:latin typeface="Times New Roman" panose="02020603050405020304" pitchFamily="18" charset="0"/>
                          <a:ea typeface="宋体" panose="02010600030101010101" pitchFamily="2" charset="-122"/>
                        </a:rPr>
                        <a:t>事情</a:t>
                      </a:r>
                      <a:r>
                        <a:rPr lang="en-US" sz="2800" dirty="0">
                          <a:solidFill>
                            <a:sysClr val="windowText" lastClr="000000"/>
                          </a:solidFill>
                          <a:effectLst/>
                          <a:latin typeface="Times New Roman" panose="02020603050405020304" pitchFamily="18" charset="0"/>
                          <a:ea typeface="宋体" panose="02010600030101010101" pitchFamily="2" charset="-122"/>
                        </a:rPr>
                        <a:t>/</a:t>
                      </a:r>
                      <a:r>
                        <a:rPr lang="zh-CN" sz="2800" dirty="0">
                          <a:solidFill>
                            <a:sysClr val="windowText" lastClr="000000"/>
                          </a:solidFill>
                          <a:effectLst/>
                          <a:latin typeface="Times New Roman" panose="02020603050405020304" pitchFamily="18" charset="0"/>
                          <a:ea typeface="宋体" panose="02010600030101010101" pitchFamily="2" charset="-122"/>
                        </a:rPr>
                        <a:t>话语</a:t>
                      </a:r>
                      <a:r>
                        <a:rPr lang="en-US" sz="2800" dirty="0">
                          <a:solidFill>
                            <a:sysClr val="windowText" lastClr="000000"/>
                          </a:solidFill>
                          <a:effectLst/>
                          <a:latin typeface="Times New Roman" panose="02020603050405020304" pitchFamily="18" charset="0"/>
                          <a:ea typeface="宋体" panose="02010600030101010101" pitchFamily="2" charset="-122"/>
                        </a:rPr>
                        <a:t>/</a:t>
                      </a:r>
                      <a:r>
                        <a:rPr lang="zh-CN" sz="2800" dirty="0">
                          <a:solidFill>
                            <a:sysClr val="windowText" lastClr="000000"/>
                          </a:solidFill>
                          <a:effectLst/>
                          <a:latin typeface="Times New Roman" panose="02020603050405020304" pitchFamily="18" charset="0"/>
                          <a:ea typeface="宋体" panose="02010600030101010101" pitchFamily="2" charset="-122"/>
                        </a:rPr>
                        <a:t>地方</a:t>
                      </a:r>
                      <a:r>
                        <a:rPr lang="en-US" sz="2800" dirty="0">
                          <a:solidFill>
                            <a:sysClr val="windowText" lastClr="000000"/>
                          </a:solidFill>
                          <a:effectLst/>
                          <a:latin typeface="Times New Roman" panose="02020603050405020304" pitchFamily="18" charset="0"/>
                          <a:ea typeface="宋体" panose="02010600030101010101" pitchFamily="2" charset="-122"/>
                        </a:rPr>
                        <a:t>/</a:t>
                      </a:r>
                      <a:r>
                        <a:rPr lang="zh-CN" sz="2800" dirty="0">
                          <a:solidFill>
                            <a:sysClr val="windowText" lastClr="000000"/>
                          </a:solidFill>
                          <a:effectLst/>
                          <a:latin typeface="Times New Roman" panose="02020603050405020304" pitchFamily="18" charset="0"/>
                          <a:ea typeface="宋体" panose="02010600030101010101" pitchFamily="2" charset="-122"/>
                        </a:rPr>
                        <a:t>时候</a:t>
                      </a:r>
                      <a:r>
                        <a:rPr lang="en-US" sz="2800" dirty="0">
                          <a:solidFill>
                            <a:sysClr val="windowText" lastClr="000000"/>
                          </a:solidFill>
                          <a:effectLst/>
                          <a:latin typeface="Times New Roman" panose="02020603050405020304" pitchFamily="18" charset="0"/>
                          <a:ea typeface="宋体" panose="02010600030101010101" pitchFamily="2" charset="-122"/>
                        </a:rPr>
                        <a:t>”</a:t>
                      </a:r>
                      <a:r>
                        <a:rPr lang="zh-CN" sz="2800" dirty="0">
                          <a:solidFill>
                            <a:sysClr val="windowText" lastClr="000000"/>
                          </a:solidFill>
                          <a:effectLst/>
                          <a:latin typeface="Times New Roman" panose="02020603050405020304" pitchFamily="18" charset="0"/>
                          <a:ea typeface="宋体" panose="02010600030101010101" pitchFamily="2" charset="-122"/>
                        </a:rPr>
                        <a:t>等。在从句中常作主语、宾语、定语。</a:t>
                      </a:r>
                      <a:endParaRPr lang="zh-CN" sz="2800" dirty="0">
                        <a:solidFill>
                          <a:sysClr val="windowText" lastClr="000000"/>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CCF3">
                        <a:lumMod val="40000"/>
                        <a:lumOff val="60000"/>
                      </a:srgbClr>
                    </a:solidFill>
                  </a:tcPr>
                </a:tc>
                <a:tc>
                  <a:txBody>
                    <a:bodyPr/>
                    <a:p>
                      <a:pPr algn="ctr">
                        <a:lnSpc>
                          <a:spcPts val="1500"/>
                        </a:lnSpc>
                        <a:spcAft>
                          <a:spcPts val="0"/>
                        </a:spcAft>
                      </a:pPr>
                      <a:r>
                        <a:rPr lang="en-US" sz="2800" dirty="0">
                          <a:solidFill>
                            <a:sysClr val="windowText" lastClr="000000"/>
                          </a:solidFill>
                          <a:effectLst/>
                          <a:latin typeface="Times New Roman" panose="02020603050405020304" pitchFamily="18" charset="0"/>
                          <a:ea typeface="宋体" panose="02010600030101010101" pitchFamily="2" charset="-122"/>
                        </a:rPr>
                        <a:t>what </a:t>
                      </a:r>
                      <a:r>
                        <a:rPr lang="zh-CN" sz="2800" dirty="0">
                          <a:solidFill>
                            <a:sysClr val="windowText" lastClr="000000"/>
                          </a:solidFill>
                          <a:effectLst/>
                          <a:latin typeface="Times New Roman" panose="02020603050405020304" pitchFamily="18" charset="0"/>
                          <a:ea typeface="宋体" panose="02010600030101010101" pitchFamily="2" charset="-122"/>
                        </a:rPr>
                        <a:t>不能引导定从</a:t>
                      </a:r>
                      <a:endParaRPr lang="zh-CN" sz="2800" dirty="0">
                        <a:solidFill>
                          <a:sysClr val="windowText" lastClr="000000"/>
                        </a:solidFill>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EA52">
                        <a:lumMod val="40000"/>
                        <a:lumOff val="60000"/>
                      </a:srgbClr>
                    </a:solidFill>
                  </a:tcPr>
                </a:tc>
              </a:tr>
              <a:tr h="962893">
                <a:tc>
                  <a:txBody>
                    <a:bodyPr/>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r>
                        <a:rPr lang="en-US" sz="2800" b="1" dirty="0">
                          <a:solidFill>
                            <a:sysClr val="windowText" lastClr="000000"/>
                          </a:solidFill>
                          <a:effectLst/>
                          <a:latin typeface="Times New Roman" panose="02020603050405020304" pitchFamily="18" charset="0"/>
                          <a:ea typeface="宋体" panose="02010600030101010101" pitchFamily="2" charset="-122"/>
                        </a:rPr>
                        <a:t>that</a:t>
                      </a:r>
                      <a:endParaRPr lang="zh-CN" sz="2800" dirty="0">
                        <a:solidFill>
                          <a:sysClr val="windowText" lastClr="000000"/>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nSpc>
                          <a:spcPts val="4000"/>
                        </a:lnSpc>
                        <a:spcAft>
                          <a:spcPts val="0"/>
                        </a:spcAft>
                      </a:pPr>
                      <a:r>
                        <a:rPr lang="zh-CN" altLang="en-US" sz="2800" kern="1200" dirty="0">
                          <a:solidFill>
                            <a:sysClr val="windowText" lastClr="000000"/>
                          </a:solidFill>
                          <a:effectLst/>
                          <a:latin typeface="Times New Roman" panose="02020603050405020304" pitchFamily="18" charset="0"/>
                          <a:ea typeface="宋体" panose="02010600030101010101" pitchFamily="2" charset="-122"/>
                          <a:cs typeface="+mn-cs"/>
                        </a:rPr>
                        <a:t>不充当任何成分且无意义，只起连接作用，常可省略。</a:t>
                      </a:r>
                      <a:endParaRPr lang="zh-CN" altLang="en-US" sz="2800" kern="1200" dirty="0">
                        <a:solidFill>
                          <a:sysClr val="windowText" lastClr="000000"/>
                        </a:solidFill>
                        <a:effectLst/>
                        <a:latin typeface="Times New Roman" panose="02020603050405020304" pitchFamily="18"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EA52">
                        <a:lumMod val="40000"/>
                        <a:lumOff val="60000"/>
                      </a:srgbClr>
                    </a:solidFill>
                  </a:tcPr>
                </a:tc>
                <a:tc>
                  <a:txBody>
                    <a:bodyPr/>
                    <a:p>
                      <a:pPr>
                        <a:lnSpc>
                          <a:spcPts val="4000"/>
                        </a:lnSpc>
                        <a:spcAft>
                          <a:spcPts val="0"/>
                        </a:spcAft>
                      </a:pPr>
                      <a:r>
                        <a:rPr lang="zh-CN" altLang="en-US" sz="2800" kern="1200" dirty="0">
                          <a:solidFill>
                            <a:sysClr val="windowText" lastClr="000000"/>
                          </a:solidFill>
                          <a:effectLst/>
                          <a:latin typeface="Times New Roman" panose="02020603050405020304" pitchFamily="18" charset="0"/>
                          <a:ea typeface="宋体" panose="02010600030101010101" pitchFamily="2" charset="-122"/>
                          <a:cs typeface="+mn-cs"/>
                        </a:rPr>
                        <a:t>有意义，指代先行词（人或物），在从句中常作主语、宾语。</a:t>
                      </a:r>
                      <a:endParaRPr lang="zh-CN" altLang="en-US" sz="2800" kern="1200" dirty="0">
                        <a:solidFill>
                          <a:sysClr val="windowText" lastClr="000000"/>
                        </a:solidFill>
                        <a:effectLst/>
                        <a:latin typeface="Times New Roman" panose="02020603050405020304" pitchFamily="18"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CCF3">
                        <a:lumMod val="40000"/>
                        <a:lumOff val="60000"/>
                      </a:srgbClr>
                    </a:solidFill>
                  </a:tcPr>
                </a:tc>
              </a:tr>
              <a:tr h="1468261">
                <a:tc>
                  <a:txBody>
                    <a:bodyPr/>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endParaRPr lang="en-US" sz="2800" b="1" dirty="0">
                        <a:effectLst/>
                        <a:latin typeface="Times New Roman" panose="02020603050405020304" pitchFamily="18" charset="0"/>
                        <a:ea typeface="宋体" panose="02010600030101010101" pitchFamily="2" charset="-122"/>
                      </a:endParaRPr>
                    </a:p>
                    <a:p>
                      <a:pPr algn="ctr">
                        <a:lnSpc>
                          <a:spcPts val="1500"/>
                        </a:lnSpc>
                        <a:spcAft>
                          <a:spcPts val="0"/>
                        </a:spcAft>
                      </a:pPr>
                      <a:r>
                        <a:rPr lang="en-US" sz="2800" b="1" dirty="0">
                          <a:solidFill>
                            <a:sysClr val="windowText" lastClr="000000"/>
                          </a:solidFill>
                          <a:effectLst/>
                          <a:latin typeface="Times New Roman" panose="02020603050405020304" pitchFamily="18" charset="0"/>
                          <a:ea typeface="宋体" panose="02010600030101010101" pitchFamily="2" charset="-122"/>
                        </a:rPr>
                        <a:t>which</a:t>
                      </a:r>
                      <a:endParaRPr lang="zh-CN" sz="2800" dirty="0">
                        <a:solidFill>
                          <a:sysClr val="windowText" lastClr="000000"/>
                        </a:solidFill>
                        <a:effectLst/>
                        <a:latin typeface="Times New Roman" panose="02020603050405020304" pitchFamily="18" charset="0"/>
                        <a:ea typeface="宋体"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nSpc>
                          <a:spcPts val="1500"/>
                        </a:lnSpc>
                        <a:spcAft>
                          <a:spcPts val="0"/>
                        </a:spcAft>
                      </a:pPr>
                      <a:endParaRPr lang="en-US" altLang="zh-CN" sz="2800" dirty="0">
                        <a:effectLst/>
                        <a:latin typeface="Times New Roman" panose="02020603050405020304" pitchFamily="18" charset="0"/>
                        <a:ea typeface="宋体" panose="02010600030101010101" pitchFamily="2" charset="-122"/>
                      </a:endParaRPr>
                    </a:p>
                    <a:p>
                      <a:pPr>
                        <a:lnSpc>
                          <a:spcPts val="4000"/>
                        </a:lnSpc>
                        <a:spcAft>
                          <a:spcPts val="0"/>
                        </a:spcAft>
                      </a:pPr>
                      <a:r>
                        <a:rPr lang="zh-CN" sz="2800" dirty="0">
                          <a:solidFill>
                            <a:sysClr val="windowText" lastClr="000000"/>
                          </a:solidFill>
                          <a:effectLst/>
                          <a:latin typeface="Times New Roman" panose="02020603050405020304" pitchFamily="18" charset="0"/>
                          <a:ea typeface="宋体" panose="02010600030101010101" pitchFamily="2" charset="-122"/>
                        </a:rPr>
                        <a:t>有意义，具体指代</a:t>
                      </a:r>
                      <a:r>
                        <a:rPr lang="en-US" sz="2800" dirty="0">
                          <a:solidFill>
                            <a:sysClr val="windowText" lastClr="000000"/>
                          </a:solidFill>
                          <a:effectLst/>
                          <a:latin typeface="Times New Roman" panose="02020603050405020304" pitchFamily="18" charset="0"/>
                          <a:ea typeface="宋体" panose="02010600030101010101" pitchFamily="2" charset="-122"/>
                        </a:rPr>
                        <a:t>“…</a:t>
                      </a:r>
                      <a:r>
                        <a:rPr lang="zh-CN" sz="2800" dirty="0">
                          <a:solidFill>
                            <a:sysClr val="windowText" lastClr="000000"/>
                          </a:solidFill>
                          <a:effectLst/>
                          <a:latin typeface="Times New Roman" panose="02020603050405020304" pitchFamily="18" charset="0"/>
                          <a:ea typeface="宋体" panose="02010600030101010101" pitchFamily="2" charset="-122"/>
                        </a:rPr>
                        <a:t>的东西</a:t>
                      </a:r>
                      <a:r>
                        <a:rPr lang="en-US" sz="2800" dirty="0">
                          <a:solidFill>
                            <a:sysClr val="windowText" lastClr="000000"/>
                          </a:solidFill>
                          <a:effectLst/>
                          <a:latin typeface="Times New Roman" panose="02020603050405020304" pitchFamily="18" charset="0"/>
                          <a:ea typeface="宋体" panose="02010600030101010101" pitchFamily="2" charset="-122"/>
                        </a:rPr>
                        <a:t>/</a:t>
                      </a:r>
                      <a:r>
                        <a:rPr lang="zh-CN" sz="2800" dirty="0">
                          <a:solidFill>
                            <a:sysClr val="windowText" lastClr="000000"/>
                          </a:solidFill>
                          <a:effectLst/>
                          <a:latin typeface="Times New Roman" panose="02020603050405020304" pitchFamily="18" charset="0"/>
                          <a:ea typeface="宋体" panose="02010600030101010101" pitchFamily="2" charset="-122"/>
                        </a:rPr>
                        <a:t>事情</a:t>
                      </a:r>
                      <a:r>
                        <a:rPr lang="en-US" sz="2800" dirty="0">
                          <a:solidFill>
                            <a:sysClr val="windowText" lastClr="000000"/>
                          </a:solidFill>
                          <a:effectLst/>
                          <a:latin typeface="Times New Roman" panose="02020603050405020304" pitchFamily="18" charset="0"/>
                          <a:ea typeface="宋体" panose="02010600030101010101" pitchFamily="2" charset="-122"/>
                        </a:rPr>
                        <a:t>”</a:t>
                      </a:r>
                      <a:r>
                        <a:rPr lang="zh-CN" sz="2800" dirty="0">
                          <a:solidFill>
                            <a:sysClr val="windowText" lastClr="000000"/>
                          </a:solidFill>
                          <a:effectLst/>
                          <a:latin typeface="Times New Roman" panose="02020603050405020304" pitchFamily="18" charset="0"/>
                          <a:ea typeface="宋体" panose="02010600030101010101" pitchFamily="2" charset="-122"/>
                        </a:rPr>
                        <a:t>等。在从句中常作主语、宾语、定语。</a:t>
                      </a:r>
                      <a:endParaRPr lang="zh-CN" sz="2800" dirty="0">
                        <a:solidFill>
                          <a:sysClr val="windowText" lastClr="000000"/>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p>
                      <a:pPr>
                        <a:lnSpc>
                          <a:spcPts val="1500"/>
                        </a:lnSpc>
                        <a:spcAft>
                          <a:spcPts val="0"/>
                        </a:spcAft>
                      </a:pPr>
                      <a:endParaRPr lang="en-US" altLang="zh-CN" sz="2800" dirty="0">
                        <a:effectLst/>
                        <a:latin typeface="Times New Roman" panose="02020603050405020304" pitchFamily="18" charset="0"/>
                        <a:ea typeface="宋体" panose="02010600030101010101" pitchFamily="2" charset="-122"/>
                      </a:endParaRPr>
                    </a:p>
                    <a:p>
                      <a:pPr>
                        <a:lnSpc>
                          <a:spcPts val="4000"/>
                        </a:lnSpc>
                        <a:spcAft>
                          <a:spcPts val="0"/>
                        </a:spcAft>
                      </a:pPr>
                      <a:r>
                        <a:rPr lang="zh-CN" sz="2800" dirty="0">
                          <a:solidFill>
                            <a:sysClr val="windowText" lastClr="000000"/>
                          </a:solidFill>
                          <a:effectLst/>
                          <a:latin typeface="Times New Roman" panose="02020603050405020304" pitchFamily="18" charset="0"/>
                          <a:ea typeface="宋体" panose="02010600030101010101" pitchFamily="2" charset="-122"/>
                        </a:rPr>
                        <a:t>有意义，指代先行词（物），在从句中常作主语、宾语。可引导非限制性定语从句；可位于介词之后。</a:t>
                      </a:r>
                      <a:endParaRPr lang="zh-CN" sz="2800" dirty="0">
                        <a:solidFill>
                          <a:sysClr val="windowText" lastClr="000000"/>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8" name="AutoShape 1"/>
          <p:cNvSpPr>
            <a:spLocks noChangeShapeType="1"/>
          </p:cNvSpPr>
          <p:nvPr/>
        </p:nvSpPr>
        <p:spPr bwMode="auto">
          <a:xfrm flipH="1">
            <a:off x="6435179" y="1809241"/>
            <a:ext cx="5144812" cy="1367989"/>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386715" y="847725"/>
            <a:ext cx="11418570" cy="5754370"/>
          </a:xfrm>
          <a:prstGeom prst="rect">
            <a:avLst/>
          </a:prstGeom>
          <a:noFill/>
        </p:spPr>
        <p:txBody>
          <a:bodyPr wrap="square" rtlCol="0" anchor="t">
            <a:spAutoFit/>
          </a:bodyPr>
          <a:p>
            <a:r>
              <a:rPr lang="en-US" altLang="zh-CN" sz="2400" b="1">
                <a:solidFill>
                  <a:srgbClr val="C00000"/>
                </a:solidFill>
              </a:rPr>
              <a:t>1.</a:t>
            </a:r>
            <a:r>
              <a:rPr lang="zh-CN" altLang="en-US" sz="2400" b="1">
                <a:solidFill>
                  <a:srgbClr val="C00000"/>
                </a:solidFill>
              </a:rPr>
              <a:t>名从与定从中连接词what、that、which的误用</a:t>
            </a:r>
            <a:endParaRPr lang="zh-CN" altLang="en-US" sz="2400" b="1">
              <a:solidFill>
                <a:srgbClr val="C00000"/>
              </a:solidFill>
            </a:endParaRPr>
          </a:p>
          <a:p>
            <a:r>
              <a:rPr lang="zh-CN" altLang="en-US" sz="2400">
                <a:solidFill>
                  <a:srgbClr val="C00000"/>
                </a:solidFill>
              </a:rPr>
              <a:t>Exx请根据提示完成下列句子：</a:t>
            </a:r>
            <a:endParaRPr lang="zh-CN" altLang="en-US" sz="2400">
              <a:solidFill>
                <a:srgbClr val="C00000"/>
              </a:solidFill>
            </a:endParaRPr>
          </a:p>
          <a:p>
            <a:r>
              <a:rPr lang="zh-CN" altLang="en-US" sz="2000"/>
              <a:t>①他拒绝承认错误使班主任非常生气。</a:t>
            </a:r>
            <a:endParaRPr lang="zh-CN" altLang="en-US" sz="2000"/>
          </a:p>
          <a:p>
            <a:pPr marL="342900" indent="-342900">
              <a:buFont typeface="Arial" panose="020B0604020202020204" pitchFamily="34" charset="0"/>
              <a:buChar char="•"/>
            </a:pPr>
            <a:r>
              <a:rPr lang="zh-CN" altLang="en-US" sz="2000"/>
              <a:t>_______________________</a:t>
            </a:r>
            <a:r>
              <a:rPr lang="zh-CN" altLang="en-US" sz="2000" u="sng"/>
              <a:t>        </a:t>
            </a:r>
            <a:r>
              <a:rPr lang="zh-CN" altLang="en-US" sz="2000"/>
              <a:t>_______  made the head teacher very angry. (refuse)</a:t>
            </a:r>
            <a:endParaRPr lang="zh-CN" altLang="en-US" sz="2000"/>
          </a:p>
          <a:p>
            <a:r>
              <a:rPr lang="zh-CN" altLang="en-US" sz="2000"/>
              <a:t>②众所周知， 中国在世界上正扮演着越来越重要的角色。 </a:t>
            </a:r>
            <a:endParaRPr lang="zh-CN" altLang="en-US" sz="2000"/>
          </a:p>
          <a:p>
            <a:pPr marL="342900" indent="-342900">
              <a:buFont typeface="Arial" panose="020B0604020202020204" pitchFamily="34" charset="0"/>
              <a:buChar char="•"/>
            </a:pPr>
            <a:r>
              <a:rPr lang="zh-CN" altLang="en-US" sz="2000"/>
              <a:t>What is known to us all is ______________</a:t>
            </a:r>
            <a:r>
              <a:rPr lang="zh-CN" altLang="en-US" sz="2000" u="sng"/>
              <a:t>                                       </a:t>
            </a:r>
            <a:r>
              <a:rPr lang="zh-CN" altLang="en-US" sz="2000"/>
              <a:t>______________ in the world. (play)</a:t>
            </a:r>
            <a:endParaRPr lang="zh-CN" altLang="en-US" sz="2000"/>
          </a:p>
          <a:p>
            <a:r>
              <a:rPr lang="zh-CN" altLang="en-US" sz="2000"/>
              <a:t>③玻璃陈列柜里德裙子种类太多， 我不知道该买哪一件。</a:t>
            </a:r>
            <a:endParaRPr lang="zh-CN" altLang="en-US" sz="2000"/>
          </a:p>
          <a:p>
            <a:pPr marL="342900" indent="-342900">
              <a:buFont typeface="Arial" panose="020B0604020202020204" pitchFamily="34" charset="0"/>
              <a:buChar char="•"/>
            </a:pPr>
            <a:r>
              <a:rPr lang="zh-CN" altLang="en-US" sz="2000"/>
              <a:t>There are such a variety of skirts in the showcase that I have no idea _________________ .(take)</a:t>
            </a:r>
            <a:endParaRPr lang="zh-CN" altLang="en-US" sz="2000"/>
          </a:p>
          <a:p>
            <a:r>
              <a:rPr lang="zh-CN" altLang="en-US" sz="2000"/>
              <a:t>④这个中心商业区建在曾用作机场的地方。</a:t>
            </a:r>
            <a:endParaRPr lang="zh-CN" altLang="en-US" sz="2000"/>
          </a:p>
          <a:p>
            <a:pPr marL="342900" indent="-342900">
              <a:buFont typeface="Arial" panose="020B0604020202020204" pitchFamily="34" charset="0"/>
              <a:buChar char="•"/>
            </a:pPr>
            <a:r>
              <a:rPr lang="zh-CN" altLang="en-US" sz="2000"/>
              <a:t>This central business district is built on ________________________________ an airport. (use)</a:t>
            </a:r>
            <a:endParaRPr lang="zh-CN" altLang="en-US" sz="2000"/>
          </a:p>
          <a:p>
            <a:r>
              <a:rPr lang="zh-CN" altLang="en-US" sz="2000"/>
              <a:t>⑤这是我所看过的最精彩的一部电影。 </a:t>
            </a:r>
            <a:endParaRPr lang="zh-CN" altLang="en-US" sz="2000"/>
          </a:p>
          <a:p>
            <a:pPr marL="342900" indent="-342900">
              <a:buFont typeface="Arial" panose="020B0604020202020204" pitchFamily="34" charset="0"/>
              <a:buChar char="•"/>
            </a:pPr>
            <a:r>
              <a:rPr lang="zh-CN" altLang="en-US" sz="2000"/>
              <a:t>This is one of the most wonderful films __________________________.( see )</a:t>
            </a:r>
            <a:endParaRPr lang="zh-CN" altLang="en-US" sz="2000"/>
          </a:p>
          <a:p>
            <a:r>
              <a:rPr lang="zh-CN" altLang="en-US" sz="2000"/>
              <a:t>⑥旨在结合脑力劳动和和体力劳动的教育计划正在这个国家广泛传播。 </a:t>
            </a:r>
            <a:endParaRPr lang="zh-CN" altLang="en-US" sz="2000"/>
          </a:p>
          <a:p>
            <a:pPr marL="342900" indent="-342900">
              <a:buFont typeface="Arial" panose="020B0604020202020204" pitchFamily="34" charset="0"/>
              <a:buChar char="•"/>
            </a:pPr>
            <a:r>
              <a:rPr lang="zh-CN" altLang="en-US" sz="2000"/>
              <a:t>The education program____________</a:t>
            </a:r>
            <a:r>
              <a:rPr lang="zh-CN" altLang="en-US" sz="2000" u="sng"/>
              <a:t>                        </a:t>
            </a:r>
            <a:r>
              <a:rPr lang="zh-CN" altLang="en-US" sz="2000"/>
              <a:t>_______ brain work with manual work is being widely spread throughout the country.(combine)</a:t>
            </a:r>
            <a:endParaRPr lang="zh-CN" altLang="en-US" sz="2000"/>
          </a:p>
          <a:p>
            <a:r>
              <a:rPr lang="zh-CN" altLang="en-US" sz="2000"/>
              <a:t>⑦根据法律，常用后可能会让人上瘾的药物应该得到控制。</a:t>
            </a:r>
            <a:endParaRPr lang="zh-CN" altLang="en-US" sz="2000"/>
          </a:p>
          <a:p>
            <a:pPr marL="342900" indent="-342900">
              <a:buFont typeface="Arial" panose="020B0604020202020204" pitchFamily="34" charset="0"/>
              <a:buChar char="•"/>
            </a:pPr>
            <a:r>
              <a:rPr lang="zh-CN" altLang="en-US" sz="2000"/>
              <a:t>According to the law , drugs __________</a:t>
            </a:r>
            <a:r>
              <a:rPr lang="zh-CN" altLang="en-US" sz="2000" u="sng"/>
              <a:t>                                     </a:t>
            </a:r>
            <a:r>
              <a:rPr lang="zh-CN" altLang="en-US" sz="2000"/>
              <a:t>_______after frequent use should be brought under control.(addict)</a:t>
            </a:r>
            <a:endParaRPr lang="zh-CN" altLang="en-US" sz="2000"/>
          </a:p>
        </p:txBody>
      </p:sp>
      <p:sp>
        <p:nvSpPr>
          <p:cNvPr id="5" name="文本框 4"/>
          <p:cNvSpPr txBox="1"/>
          <p:nvPr/>
        </p:nvSpPr>
        <p:spPr>
          <a:xfrm>
            <a:off x="489585" y="279400"/>
            <a:ext cx="549275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五、从属连词的误用：</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名从VS定从</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898265" y="5831840"/>
            <a:ext cx="4117975" cy="398780"/>
          </a:xfrm>
          <a:prstGeom prst="rect">
            <a:avLst/>
          </a:prstGeom>
          <a:noFill/>
        </p:spPr>
        <p:txBody>
          <a:bodyPr wrap="square" rtlCol="0" anchor="t">
            <a:spAutoFit/>
          </a:bodyPr>
          <a:p>
            <a:r>
              <a:rPr lang="zh-CN" altLang="en-US" sz="2000" b="1">
                <a:solidFill>
                  <a:srgbClr val="C00000"/>
                </a:solidFill>
              </a:rPr>
              <a:t> to which</a:t>
            </a:r>
            <a:r>
              <a:rPr lang="zh-CN" altLang="en-US" sz="2000" b="1">
                <a:solidFill>
                  <a:srgbClr val="002060"/>
                </a:solidFill>
              </a:rPr>
              <a:t> people may be addicted</a:t>
            </a:r>
            <a:endParaRPr lang="zh-CN" altLang="en-US" sz="2000" b="1">
              <a:solidFill>
                <a:srgbClr val="002060"/>
              </a:solidFill>
            </a:endParaRPr>
          </a:p>
        </p:txBody>
      </p:sp>
      <p:sp>
        <p:nvSpPr>
          <p:cNvPr id="7" name="文本框 6"/>
          <p:cNvSpPr txBox="1"/>
          <p:nvPr/>
        </p:nvSpPr>
        <p:spPr>
          <a:xfrm>
            <a:off x="845185" y="1913890"/>
            <a:ext cx="4121785" cy="398780"/>
          </a:xfrm>
          <a:prstGeom prst="rect">
            <a:avLst/>
          </a:prstGeom>
          <a:noFill/>
        </p:spPr>
        <p:txBody>
          <a:bodyPr wrap="none" rtlCol="0">
            <a:spAutoFit/>
          </a:bodyPr>
          <a:p>
            <a:pPr algn="l"/>
            <a:r>
              <a:rPr lang="zh-CN" altLang="en-US" sz="2000" b="1">
                <a:solidFill>
                  <a:srgbClr val="C00000"/>
                </a:solidFill>
                <a:sym typeface="+mn-ea"/>
              </a:rPr>
              <a:t>That</a:t>
            </a:r>
            <a:r>
              <a:rPr lang="zh-CN" altLang="en-US" sz="2000" b="1">
                <a:solidFill>
                  <a:srgbClr val="002060"/>
                </a:solidFill>
                <a:sym typeface="+mn-ea"/>
              </a:rPr>
              <a:t> he refused to admit his mistakes </a:t>
            </a:r>
            <a:endParaRPr lang="zh-CN" altLang="en-US" sz="2000" b="1">
              <a:solidFill>
                <a:srgbClr val="002060"/>
              </a:solidFill>
              <a:sym typeface="+mn-ea"/>
            </a:endParaRPr>
          </a:p>
        </p:txBody>
      </p:sp>
      <p:sp>
        <p:nvSpPr>
          <p:cNvPr id="8" name="文本框 7"/>
          <p:cNvSpPr txBox="1"/>
          <p:nvPr/>
        </p:nvSpPr>
        <p:spPr>
          <a:xfrm>
            <a:off x="3539490" y="2511425"/>
            <a:ext cx="5766435" cy="398780"/>
          </a:xfrm>
          <a:prstGeom prst="rect">
            <a:avLst/>
          </a:prstGeom>
          <a:noFill/>
        </p:spPr>
        <p:txBody>
          <a:bodyPr wrap="none" rtlCol="0">
            <a:spAutoFit/>
          </a:bodyPr>
          <a:p>
            <a:pPr algn="l"/>
            <a:r>
              <a:rPr lang="zh-CN" altLang="en-US" sz="2000" b="1">
                <a:solidFill>
                  <a:srgbClr val="C00000"/>
                </a:solidFill>
                <a:sym typeface="+mn-ea"/>
              </a:rPr>
              <a:t>that</a:t>
            </a:r>
            <a:r>
              <a:rPr lang="zh-CN" altLang="en-US" sz="2000" b="1">
                <a:solidFill>
                  <a:srgbClr val="002060"/>
                </a:solidFill>
                <a:sym typeface="+mn-ea"/>
              </a:rPr>
              <a:t> China is playing a more and more important role</a:t>
            </a:r>
            <a:endParaRPr lang="zh-CN" altLang="en-US" sz="2000" b="1">
              <a:solidFill>
                <a:srgbClr val="002060"/>
              </a:solidFill>
              <a:sym typeface="+mn-ea"/>
            </a:endParaRPr>
          </a:p>
        </p:txBody>
      </p:sp>
      <p:sp>
        <p:nvSpPr>
          <p:cNvPr id="9" name="文本框 8"/>
          <p:cNvSpPr txBox="1"/>
          <p:nvPr/>
        </p:nvSpPr>
        <p:spPr>
          <a:xfrm>
            <a:off x="8016240" y="3109595"/>
            <a:ext cx="1882140" cy="398780"/>
          </a:xfrm>
          <a:prstGeom prst="rect">
            <a:avLst/>
          </a:prstGeom>
          <a:noFill/>
        </p:spPr>
        <p:txBody>
          <a:bodyPr wrap="none" rtlCol="0">
            <a:spAutoFit/>
          </a:bodyPr>
          <a:p>
            <a:pPr algn="l"/>
            <a:r>
              <a:rPr lang="zh-CN" altLang="en-US" sz="2000" b="1">
                <a:solidFill>
                  <a:srgbClr val="C00000"/>
                </a:solidFill>
                <a:sym typeface="+mn-ea"/>
              </a:rPr>
              <a:t>which</a:t>
            </a:r>
            <a:r>
              <a:rPr lang="zh-CN" altLang="en-US" sz="2000" b="1">
                <a:solidFill>
                  <a:srgbClr val="002060"/>
                </a:solidFill>
                <a:sym typeface="+mn-ea"/>
              </a:rPr>
              <a:t> I will take</a:t>
            </a:r>
            <a:endParaRPr lang="zh-CN" altLang="en-US" sz="2000" b="1">
              <a:solidFill>
                <a:srgbClr val="002060"/>
              </a:solidFill>
              <a:sym typeface="+mn-ea"/>
            </a:endParaRPr>
          </a:p>
        </p:txBody>
      </p:sp>
      <p:sp>
        <p:nvSpPr>
          <p:cNvPr id="10" name="文本框 9"/>
          <p:cNvSpPr txBox="1"/>
          <p:nvPr/>
        </p:nvSpPr>
        <p:spPr>
          <a:xfrm>
            <a:off x="4797425" y="3648710"/>
            <a:ext cx="3984625" cy="398780"/>
          </a:xfrm>
          <a:prstGeom prst="rect">
            <a:avLst/>
          </a:prstGeom>
          <a:noFill/>
        </p:spPr>
        <p:txBody>
          <a:bodyPr wrap="none" rtlCol="0">
            <a:spAutoFit/>
          </a:bodyPr>
          <a:p>
            <a:pPr algn="l"/>
            <a:r>
              <a:rPr lang="zh-CN" altLang="en-US" sz="2000" b="1">
                <a:solidFill>
                  <a:srgbClr val="C00000"/>
                </a:solidFill>
                <a:sym typeface="+mn-ea"/>
              </a:rPr>
              <a:t>what</a:t>
            </a:r>
            <a:r>
              <a:rPr lang="zh-CN" altLang="en-US" sz="2000" b="1">
                <a:solidFill>
                  <a:srgbClr val="002060"/>
                </a:solidFill>
                <a:sym typeface="+mn-ea"/>
              </a:rPr>
              <a:t> was used as／</a:t>
            </a:r>
            <a:r>
              <a:rPr lang="zh-CN" altLang="en-US" sz="2000" b="1">
                <a:solidFill>
                  <a:srgbClr val="C00000"/>
                </a:solidFill>
                <a:sym typeface="+mn-ea"/>
              </a:rPr>
              <a:t>what</a:t>
            </a:r>
            <a:r>
              <a:rPr lang="zh-CN" altLang="en-US" sz="2000" b="1">
                <a:solidFill>
                  <a:srgbClr val="002060"/>
                </a:solidFill>
                <a:sym typeface="+mn-ea"/>
              </a:rPr>
              <a:t> used to be  </a:t>
            </a:r>
            <a:endParaRPr lang="zh-CN" altLang="en-US" sz="2000" b="1">
              <a:solidFill>
                <a:srgbClr val="002060"/>
              </a:solidFill>
              <a:sym typeface="+mn-ea"/>
            </a:endParaRPr>
          </a:p>
        </p:txBody>
      </p:sp>
      <p:sp>
        <p:nvSpPr>
          <p:cNvPr id="11" name="文本框 10"/>
          <p:cNvSpPr txBox="1"/>
          <p:nvPr/>
        </p:nvSpPr>
        <p:spPr>
          <a:xfrm>
            <a:off x="5066030" y="4299585"/>
            <a:ext cx="2531745" cy="398780"/>
          </a:xfrm>
          <a:prstGeom prst="rect">
            <a:avLst/>
          </a:prstGeom>
          <a:noFill/>
        </p:spPr>
        <p:txBody>
          <a:bodyPr wrap="none" rtlCol="0">
            <a:spAutoFit/>
          </a:bodyPr>
          <a:p>
            <a:pPr algn="l"/>
            <a:r>
              <a:rPr lang="zh-CN" altLang="en-US" sz="2000" b="1">
                <a:solidFill>
                  <a:srgbClr val="C00000"/>
                </a:solidFill>
                <a:sym typeface="+mn-ea"/>
              </a:rPr>
              <a:t>(that)</a:t>
            </a:r>
            <a:r>
              <a:rPr lang="zh-CN" altLang="en-US" sz="2000" b="1">
                <a:solidFill>
                  <a:srgbClr val="002060"/>
                </a:solidFill>
                <a:sym typeface="+mn-ea"/>
              </a:rPr>
              <a:t> I have ever seen </a:t>
            </a:r>
            <a:endParaRPr lang="zh-CN" altLang="en-US" sz="2000" b="1">
              <a:solidFill>
                <a:srgbClr val="002060"/>
              </a:solidFill>
              <a:sym typeface="+mn-ea"/>
            </a:endParaRPr>
          </a:p>
        </p:txBody>
      </p:sp>
      <p:sp>
        <p:nvSpPr>
          <p:cNvPr id="12" name="文本框 11"/>
          <p:cNvSpPr txBox="1"/>
          <p:nvPr/>
        </p:nvSpPr>
        <p:spPr>
          <a:xfrm>
            <a:off x="3264535" y="4950460"/>
            <a:ext cx="3778885" cy="398780"/>
          </a:xfrm>
          <a:prstGeom prst="rect">
            <a:avLst/>
          </a:prstGeom>
          <a:noFill/>
        </p:spPr>
        <p:txBody>
          <a:bodyPr wrap="none" rtlCol="0">
            <a:spAutoFit/>
          </a:bodyPr>
          <a:p>
            <a:pPr algn="l"/>
            <a:r>
              <a:rPr lang="zh-CN" altLang="en-US" sz="2000" b="1">
                <a:solidFill>
                  <a:srgbClr val="C00000"/>
                </a:solidFill>
                <a:sym typeface="+mn-ea"/>
              </a:rPr>
              <a:t>which /that </a:t>
            </a:r>
            <a:r>
              <a:rPr lang="zh-CN" altLang="en-US" sz="2000" b="1">
                <a:solidFill>
                  <a:srgbClr val="002060"/>
                </a:solidFill>
                <a:sym typeface="+mn-ea"/>
              </a:rPr>
              <a:t>is aimed at combining </a:t>
            </a:r>
            <a:endParaRPr lang="zh-CN" altLang="en-US" sz="2000" b="1">
              <a:solidFill>
                <a:srgbClr val="00206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6" grpId="0"/>
      <p:bldP spid="6"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489585" y="279400"/>
            <a:ext cx="697992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五、从属连词的误用：</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关系代词VS关系副词</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89585" y="739775"/>
            <a:ext cx="11212195" cy="5631180"/>
          </a:xfrm>
          <a:prstGeom prst="rect">
            <a:avLst/>
          </a:prstGeom>
          <a:noFill/>
        </p:spPr>
        <p:txBody>
          <a:bodyPr wrap="square" rtlCol="0" anchor="t">
            <a:spAutoFit/>
          </a:bodyPr>
          <a:p>
            <a:r>
              <a:rPr lang="en-US" altLang="zh-CN" sz="2400" b="1">
                <a:solidFill>
                  <a:srgbClr val="C00000"/>
                </a:solidFill>
              </a:rPr>
              <a:t>2. </a:t>
            </a:r>
            <a:r>
              <a:rPr lang="zh-CN" altLang="en-US" sz="2400" b="1">
                <a:solidFill>
                  <a:srgbClr val="C00000"/>
                </a:solidFill>
              </a:rPr>
              <a:t>定从中关系代词与关系副词的误用</a:t>
            </a:r>
            <a:endParaRPr lang="zh-CN" altLang="en-US" sz="2400" b="1">
              <a:solidFill>
                <a:srgbClr val="C00000"/>
              </a:solidFill>
            </a:endParaRPr>
          </a:p>
          <a:p>
            <a:r>
              <a:rPr lang="zh-CN" altLang="en-US" sz="2400">
                <a:solidFill>
                  <a:srgbClr val="C00000"/>
                </a:solidFill>
              </a:rPr>
              <a:t>     运用定从时要牢记：</a:t>
            </a:r>
            <a:endParaRPr lang="zh-CN" altLang="en-US" sz="2400"/>
          </a:p>
          <a:p>
            <a:pPr marL="342900" indent="-342900">
              <a:buFont typeface="Arial" panose="020B0604020202020204" pitchFamily="34" charset="0"/>
              <a:buChar char="•"/>
            </a:pPr>
            <a:r>
              <a:rPr lang="zh-CN" altLang="en-US" sz="2400"/>
              <a:t>⑴ 指代前面整句内容，要用</a:t>
            </a:r>
            <a:r>
              <a:rPr lang="zh-CN" altLang="en-US" sz="2400">
                <a:solidFill>
                  <a:srgbClr val="002060"/>
                </a:solidFill>
              </a:rPr>
              <a:t>which</a:t>
            </a:r>
            <a:r>
              <a:rPr lang="zh-CN" altLang="en-US" sz="2400"/>
              <a:t>“这件事”</a:t>
            </a:r>
            <a:endParaRPr lang="zh-CN" altLang="en-US" sz="2400"/>
          </a:p>
          <a:p>
            <a:pPr marL="342900" indent="-342900">
              <a:buFont typeface="Arial" panose="020B0604020202020204" pitchFamily="34" charset="0"/>
              <a:buChar char="•"/>
            </a:pPr>
            <a:r>
              <a:rPr lang="zh-CN" altLang="en-US" sz="2400"/>
              <a:t>⑵ </a:t>
            </a:r>
            <a:r>
              <a:rPr lang="zh-CN" altLang="en-US" sz="2400">
                <a:solidFill>
                  <a:srgbClr val="002060"/>
                </a:solidFill>
              </a:rPr>
              <a:t>what</a:t>
            </a:r>
            <a:r>
              <a:rPr lang="zh-CN" altLang="en-US" sz="2400"/>
              <a:t> 不能引导定从</a:t>
            </a:r>
            <a:endParaRPr lang="zh-CN" altLang="en-US" sz="2400"/>
          </a:p>
          <a:p>
            <a:pPr marL="342900" indent="-342900">
              <a:buFont typeface="Arial" panose="020B0604020202020204" pitchFamily="34" charset="0"/>
              <a:buChar char="•"/>
            </a:pPr>
            <a:r>
              <a:rPr lang="zh-CN" altLang="en-US" sz="2400"/>
              <a:t>⑶ </a:t>
            </a:r>
            <a:r>
              <a:rPr lang="zh-CN" altLang="en-US" sz="2400">
                <a:solidFill>
                  <a:srgbClr val="002060"/>
                </a:solidFill>
              </a:rPr>
              <a:t>that</a:t>
            </a:r>
            <a:r>
              <a:rPr lang="zh-CN" altLang="en-US" sz="2400"/>
              <a:t>不引导非限定从</a:t>
            </a:r>
            <a:endParaRPr lang="zh-CN" altLang="en-US" sz="2400"/>
          </a:p>
          <a:p>
            <a:pPr marL="342900" indent="-342900">
              <a:buFont typeface="Arial" panose="020B0604020202020204" pitchFamily="34" charset="0"/>
              <a:buChar char="•"/>
            </a:pPr>
            <a:r>
              <a:rPr lang="zh-CN" altLang="en-US" sz="2400"/>
              <a:t>⑷</a:t>
            </a:r>
            <a:r>
              <a:rPr lang="zh-CN" altLang="en-US" sz="2400">
                <a:solidFill>
                  <a:srgbClr val="002060"/>
                </a:solidFill>
              </a:rPr>
              <a:t> it</a:t>
            </a:r>
            <a:r>
              <a:rPr lang="zh-CN" altLang="en-US" sz="2400"/>
              <a:t>不充当连词。</a:t>
            </a:r>
            <a:endParaRPr lang="zh-CN" altLang="en-US" sz="2400"/>
          </a:p>
          <a:p>
            <a:pPr indent="0">
              <a:buFont typeface="Arial" panose="020B0604020202020204" pitchFamily="34" charset="0"/>
              <a:buNone/>
            </a:pPr>
            <a:r>
              <a:rPr lang="zh-CN" altLang="en-US" sz="2400"/>
              <a:t>                如果两句之间是句号或分号（两句之间无语法联系），可用人称代词或指</a:t>
            </a:r>
            <a:endParaRPr lang="zh-CN" altLang="en-US" sz="2400"/>
          </a:p>
          <a:p>
            <a:pPr indent="0">
              <a:buFont typeface="Arial" panose="020B0604020202020204" pitchFamily="34" charset="0"/>
              <a:buNone/>
            </a:pPr>
            <a:r>
              <a:rPr lang="zh-CN" altLang="en-US" sz="2400"/>
              <a:t>          示代词it/ them/ these/ those/ this/ that指代上文。</a:t>
            </a:r>
            <a:endParaRPr lang="zh-CN" altLang="en-US" sz="2400"/>
          </a:p>
          <a:p>
            <a:pPr indent="0">
              <a:buFont typeface="Arial" panose="020B0604020202020204" pitchFamily="34" charset="0"/>
              <a:buNone/>
            </a:pPr>
            <a:r>
              <a:rPr lang="zh-CN" altLang="en-US" sz="2400"/>
              <a:t>               如果两句之间是逗号，则要用并列连词或从属连词连接。</a:t>
            </a:r>
            <a:endParaRPr lang="zh-CN" altLang="en-US" sz="2400"/>
          </a:p>
          <a:p>
            <a:pPr marL="342900" indent="-342900">
              <a:buFont typeface="Arial" panose="020B0604020202020204" pitchFamily="34" charset="0"/>
              <a:buChar char="•"/>
            </a:pPr>
            <a:r>
              <a:rPr lang="zh-CN" altLang="en-US" sz="2400"/>
              <a:t>⑸ 判断定从的连接词要分析先行词在定从中的句子成分：</a:t>
            </a:r>
            <a:endParaRPr lang="zh-CN" altLang="en-US" sz="2400"/>
          </a:p>
          <a:p>
            <a:r>
              <a:rPr lang="zh-CN" altLang="en-US" sz="2400"/>
              <a:t>           </a:t>
            </a:r>
            <a:r>
              <a:rPr lang="zh-CN" altLang="en-US" sz="2400" b="1">
                <a:solidFill>
                  <a:srgbClr val="002060"/>
                </a:solidFill>
              </a:rPr>
              <a:t> 作状语</a:t>
            </a:r>
            <a:r>
              <a:rPr lang="zh-CN" altLang="en-US" sz="2400"/>
              <a:t>，用关系副词where/ when/ why或“介词+which”</a:t>
            </a:r>
            <a:endParaRPr lang="zh-CN" altLang="en-US" sz="2400"/>
          </a:p>
          <a:p>
            <a:r>
              <a:rPr lang="zh-CN" altLang="en-US" sz="2400"/>
              <a:t>            </a:t>
            </a:r>
            <a:r>
              <a:rPr lang="zh-CN" altLang="en-US" sz="2400" b="1">
                <a:solidFill>
                  <a:srgbClr val="002060"/>
                </a:solidFill>
              </a:rPr>
              <a:t>作主、宾、定、表语</a:t>
            </a:r>
            <a:r>
              <a:rPr lang="zh-CN" altLang="en-US" sz="2400"/>
              <a:t>，用关系代词that/ which/ who/ whom/ whose</a:t>
            </a:r>
            <a:endParaRPr lang="zh-CN" altLang="en-US" sz="2400"/>
          </a:p>
          <a:p>
            <a:r>
              <a:rPr lang="zh-CN" altLang="en-US" sz="2400"/>
              <a:t>            因此要留意定从的</a:t>
            </a:r>
            <a:r>
              <a:rPr lang="zh-CN" altLang="en-US" sz="2400">
                <a:solidFill>
                  <a:srgbClr val="002060"/>
                </a:solidFill>
              </a:rPr>
              <a:t>谓语动词</a:t>
            </a:r>
            <a:r>
              <a:rPr lang="zh-CN" altLang="en-US" sz="2400"/>
              <a:t>，从而判断先行词在定从中的句子成分，如：</a:t>
            </a:r>
            <a:endParaRPr lang="zh-CN" altLang="en-US" sz="2400"/>
          </a:p>
          <a:p>
            <a:r>
              <a:rPr lang="zh-CN" altLang="en-US" sz="2400"/>
              <a:t>             ① visit及物动词 + 宾语;</a:t>
            </a:r>
            <a:endParaRPr lang="zh-CN" altLang="en-US" sz="2400"/>
          </a:p>
          <a:p>
            <a:r>
              <a:rPr lang="zh-CN" altLang="en-US" sz="2400"/>
              <a:t>             ② work/ live不及物动词 +状语/ +介宾</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489585" y="279400"/>
            <a:ext cx="697992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五、从属连词的误用：</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关系代词VS关系副词</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89585" y="739775"/>
            <a:ext cx="11212195" cy="5446395"/>
          </a:xfrm>
          <a:prstGeom prst="rect">
            <a:avLst/>
          </a:prstGeom>
          <a:noFill/>
        </p:spPr>
        <p:txBody>
          <a:bodyPr wrap="square" rtlCol="0" anchor="t">
            <a:spAutoFit/>
          </a:bodyPr>
          <a:p>
            <a:pPr fontAlgn="auto">
              <a:lnSpc>
                <a:spcPts val="3480"/>
              </a:lnSpc>
            </a:pPr>
            <a:r>
              <a:rPr lang="en-US" altLang="zh-CN" sz="2400" b="1">
                <a:solidFill>
                  <a:srgbClr val="C00000"/>
                </a:solidFill>
              </a:rPr>
              <a:t>2. </a:t>
            </a:r>
            <a:r>
              <a:rPr lang="zh-CN" altLang="en-US" sz="2400" b="1">
                <a:solidFill>
                  <a:srgbClr val="C00000"/>
                </a:solidFill>
              </a:rPr>
              <a:t>定从中关系代词与关系副词的误用</a:t>
            </a:r>
            <a:endParaRPr lang="zh-CN" altLang="en-US" sz="2400" b="1">
              <a:solidFill>
                <a:srgbClr val="C00000"/>
              </a:solidFill>
            </a:endParaRPr>
          </a:p>
          <a:p>
            <a:pPr fontAlgn="auto">
              <a:lnSpc>
                <a:spcPts val="3480"/>
              </a:lnSpc>
            </a:pPr>
            <a:r>
              <a:rPr lang="zh-CN" altLang="en-US" sz="2400">
                <a:solidFill>
                  <a:srgbClr val="C00000"/>
                </a:solidFill>
              </a:rPr>
              <a:t>Exx请根据句意补充相应连接词：</a:t>
            </a:r>
            <a:endParaRPr lang="zh-CN" altLang="en-US" sz="2400">
              <a:solidFill>
                <a:srgbClr val="C00000"/>
              </a:solidFill>
            </a:endParaRPr>
          </a:p>
          <a:p>
            <a:pPr fontAlgn="auto">
              <a:lnSpc>
                <a:spcPts val="3480"/>
              </a:lnSpc>
            </a:pPr>
            <a:r>
              <a:rPr lang="zh-CN" altLang="en-US" sz="2400">
                <a:solidFill>
                  <a:schemeClr val="tx1"/>
                </a:solidFill>
              </a:rPr>
              <a:t>⑧ The weather turned out very fine, __</a:t>
            </a:r>
            <a:r>
              <a:rPr lang="zh-CN" altLang="en-US" sz="2400" u="sng">
                <a:solidFill>
                  <a:schemeClr val="tx1"/>
                </a:solidFill>
              </a:rPr>
              <a:t>   </a:t>
            </a:r>
            <a:r>
              <a:rPr lang="zh-CN" altLang="en-US" sz="2400">
                <a:solidFill>
                  <a:schemeClr val="tx1"/>
                </a:solidFill>
              </a:rPr>
              <a:t>_</a:t>
            </a:r>
            <a:r>
              <a:rPr lang="zh-CN" altLang="en-US" sz="2400" u="sng">
                <a:solidFill>
                  <a:schemeClr val="tx1"/>
                </a:solidFill>
              </a:rPr>
              <a:t>    </a:t>
            </a:r>
            <a:r>
              <a:rPr lang="zh-CN" altLang="en-US" sz="2400">
                <a:solidFill>
                  <a:schemeClr val="tx1"/>
                </a:solidFill>
              </a:rPr>
              <a:t>__was more than we could expect.  </a:t>
            </a:r>
            <a:endParaRPr lang="zh-CN" altLang="en-US" sz="2400">
              <a:solidFill>
                <a:schemeClr val="tx1"/>
              </a:solidFill>
            </a:endParaRPr>
          </a:p>
          <a:p>
            <a:pPr fontAlgn="auto">
              <a:lnSpc>
                <a:spcPts val="3480"/>
              </a:lnSpc>
            </a:pPr>
            <a:r>
              <a:rPr lang="zh-CN" altLang="en-US" sz="2400">
                <a:solidFill>
                  <a:schemeClr val="tx1"/>
                </a:solidFill>
              </a:rPr>
              <a:t>⑨ Mr. Wang is a boss, </a:t>
            </a:r>
            <a:r>
              <a:rPr lang="zh-CN" altLang="en-US" sz="2400" u="sng">
                <a:solidFill>
                  <a:schemeClr val="tx1"/>
                </a:solidFill>
              </a:rPr>
              <a:t>                           </a:t>
            </a:r>
            <a:r>
              <a:rPr lang="zh-CN" altLang="en-US" sz="2400">
                <a:solidFill>
                  <a:schemeClr val="tx1"/>
                </a:solidFill>
              </a:rPr>
              <a:t> factory Li Ping worked.   </a:t>
            </a:r>
            <a:endParaRPr lang="zh-CN" altLang="en-US" sz="2400">
              <a:solidFill>
                <a:schemeClr val="tx1"/>
              </a:solidFill>
            </a:endParaRPr>
          </a:p>
          <a:p>
            <a:pPr fontAlgn="auto">
              <a:lnSpc>
                <a:spcPts val="3480"/>
              </a:lnSpc>
            </a:pPr>
            <a:r>
              <a:rPr lang="zh-CN" altLang="en-US" sz="2400">
                <a:solidFill>
                  <a:schemeClr val="tx1"/>
                </a:solidFill>
              </a:rPr>
              <a:t>⑩ Is it in the factory </a:t>
            </a:r>
            <a:r>
              <a:rPr lang="zh-CN" altLang="en-US" sz="2400" u="sng">
                <a:solidFill>
                  <a:schemeClr val="tx1"/>
                </a:solidFill>
              </a:rPr>
              <a:t>              </a:t>
            </a:r>
            <a:r>
              <a:rPr lang="zh-CN" altLang="en-US" sz="2400">
                <a:solidFill>
                  <a:schemeClr val="tx1"/>
                </a:solidFill>
              </a:rPr>
              <a:t> you visited yesterday </a:t>
            </a:r>
            <a:r>
              <a:rPr lang="zh-CN" altLang="en-US" sz="2400" u="sng">
                <a:solidFill>
                  <a:schemeClr val="tx1"/>
                </a:solidFill>
              </a:rPr>
              <a:t>              </a:t>
            </a:r>
            <a:r>
              <a:rPr lang="zh-CN" altLang="en-US" sz="2400">
                <a:solidFill>
                  <a:schemeClr val="tx1"/>
                </a:solidFill>
              </a:rPr>
              <a:t> this kind of car is made? </a:t>
            </a:r>
            <a:endParaRPr lang="zh-CN" altLang="en-US" sz="2400">
              <a:solidFill>
                <a:schemeClr val="tx1"/>
              </a:solidFill>
            </a:endParaRPr>
          </a:p>
          <a:p>
            <a:pPr fontAlgn="auto">
              <a:lnSpc>
                <a:spcPts val="3480"/>
              </a:lnSpc>
            </a:pPr>
            <a:r>
              <a:rPr lang="zh-CN" altLang="en-US" sz="2400">
                <a:solidFill>
                  <a:schemeClr val="tx1"/>
                </a:solidFill>
              </a:rPr>
              <a:t>⑪ Was it in 1969 </a:t>
            </a:r>
            <a:r>
              <a:rPr lang="zh-CN" altLang="en-US" sz="2400" u="sng">
                <a:solidFill>
                  <a:schemeClr val="tx1"/>
                </a:solidFill>
              </a:rPr>
              <a:t>                </a:t>
            </a:r>
            <a:r>
              <a:rPr lang="zh-CN" altLang="en-US" sz="2400">
                <a:solidFill>
                  <a:schemeClr val="tx1"/>
                </a:solidFill>
              </a:rPr>
              <a:t> the American astronaut succeeded in landing on the moon? </a:t>
            </a:r>
            <a:endParaRPr lang="zh-CN" altLang="en-US" sz="2400">
              <a:solidFill>
                <a:schemeClr val="tx1"/>
              </a:solidFill>
            </a:endParaRPr>
          </a:p>
          <a:p>
            <a:pPr fontAlgn="auto">
              <a:lnSpc>
                <a:spcPts val="3480"/>
              </a:lnSpc>
            </a:pPr>
            <a:r>
              <a:rPr lang="zh-CN" altLang="en-US" sz="2400">
                <a:solidFill>
                  <a:schemeClr val="tx1"/>
                </a:solidFill>
              </a:rPr>
              <a:t>⑫ Was it in the small house  </a:t>
            </a:r>
            <a:r>
              <a:rPr lang="zh-CN" altLang="en-US" sz="2400" u="sng">
                <a:solidFill>
                  <a:schemeClr val="tx1"/>
                </a:solidFill>
              </a:rPr>
              <a:t>                            </a:t>
            </a:r>
            <a:r>
              <a:rPr lang="zh-CN" altLang="en-US" sz="2400">
                <a:solidFill>
                  <a:schemeClr val="tx1"/>
                </a:solidFill>
              </a:rPr>
              <a:t> was built by the sea </a:t>
            </a:r>
            <a:r>
              <a:rPr lang="zh-CN" altLang="en-US" sz="2400" u="sng">
                <a:solidFill>
                  <a:schemeClr val="tx1"/>
                </a:solidFill>
              </a:rPr>
              <a:t>             </a:t>
            </a:r>
            <a:r>
              <a:rPr lang="zh-CN" altLang="en-US" sz="2400">
                <a:solidFill>
                  <a:schemeClr val="tx1"/>
                </a:solidFill>
              </a:rPr>
              <a:t>he spent his </a:t>
            </a:r>
            <a:endParaRPr lang="zh-CN" altLang="en-US" sz="2400">
              <a:solidFill>
                <a:schemeClr val="tx1"/>
              </a:solidFill>
            </a:endParaRPr>
          </a:p>
          <a:p>
            <a:pPr fontAlgn="auto">
              <a:lnSpc>
                <a:spcPts val="3480"/>
              </a:lnSpc>
            </a:pPr>
            <a:r>
              <a:rPr lang="zh-CN" altLang="en-US" sz="2400">
                <a:solidFill>
                  <a:schemeClr val="tx1"/>
                </a:solidFill>
              </a:rPr>
              <a:t>      childhood? </a:t>
            </a:r>
            <a:endParaRPr lang="zh-CN" altLang="en-US" sz="2400">
              <a:solidFill>
                <a:schemeClr val="tx1"/>
              </a:solidFill>
            </a:endParaRPr>
          </a:p>
          <a:p>
            <a:pPr fontAlgn="auto">
              <a:lnSpc>
                <a:spcPts val="3480"/>
              </a:lnSpc>
            </a:pPr>
            <a:r>
              <a:rPr lang="zh-CN" altLang="en-US" sz="2400">
                <a:solidFill>
                  <a:schemeClr val="tx1"/>
                </a:solidFill>
              </a:rPr>
              <a:t>⑬ Lily is a devoted Taobao consumer, two thirds of _</a:t>
            </a:r>
            <a:r>
              <a:rPr lang="zh-CN" altLang="en-US" sz="2400" u="sng">
                <a:solidFill>
                  <a:schemeClr val="tx1"/>
                </a:solidFill>
              </a:rPr>
              <a:t>         </a:t>
            </a:r>
            <a:r>
              <a:rPr lang="zh-CN" altLang="en-US" sz="2400">
                <a:solidFill>
                  <a:schemeClr val="tx1"/>
                </a:solidFill>
              </a:rPr>
              <a:t>____ income was spent in </a:t>
            </a:r>
            <a:endParaRPr lang="zh-CN" altLang="en-US" sz="2400">
              <a:solidFill>
                <a:schemeClr val="tx1"/>
              </a:solidFill>
            </a:endParaRPr>
          </a:p>
          <a:p>
            <a:pPr fontAlgn="auto">
              <a:lnSpc>
                <a:spcPts val="3480"/>
              </a:lnSpc>
            </a:pPr>
            <a:r>
              <a:rPr lang="zh-CN" altLang="en-US" sz="2400">
                <a:solidFill>
                  <a:schemeClr val="tx1"/>
                </a:solidFill>
              </a:rPr>
              <a:t>     shopping online.  </a:t>
            </a:r>
            <a:endParaRPr lang="zh-CN" altLang="en-US" sz="2400">
              <a:solidFill>
                <a:schemeClr val="tx1"/>
              </a:solidFill>
            </a:endParaRPr>
          </a:p>
          <a:p>
            <a:pPr fontAlgn="auto">
              <a:lnSpc>
                <a:spcPts val="3480"/>
              </a:lnSpc>
            </a:pPr>
            <a:r>
              <a:rPr lang="zh-CN" altLang="en-US" sz="2400">
                <a:solidFill>
                  <a:schemeClr val="tx1"/>
                </a:solidFill>
              </a:rPr>
              <a:t>⑭ Sometimes I meet with some situations </a:t>
            </a:r>
            <a:r>
              <a:rPr lang="zh-CN" altLang="en-US" sz="2400" u="sng">
                <a:solidFill>
                  <a:schemeClr val="tx1"/>
                </a:solidFill>
              </a:rPr>
              <a:t>                                      </a:t>
            </a:r>
            <a:r>
              <a:rPr lang="zh-CN" altLang="en-US" sz="2400">
                <a:solidFill>
                  <a:schemeClr val="tx1"/>
                </a:solidFill>
              </a:rPr>
              <a:t> I can</a:t>
            </a:r>
            <a:r>
              <a:rPr lang="en-US" altLang="zh-CN" sz="2400">
                <a:solidFill>
                  <a:schemeClr val="tx1"/>
                </a:solidFill>
              </a:rPr>
              <a:t>'</a:t>
            </a:r>
            <a:r>
              <a:rPr lang="zh-CN" altLang="en-US" sz="2400">
                <a:solidFill>
                  <a:schemeClr val="tx1"/>
                </a:solidFill>
              </a:rPr>
              <a:t>t express myself </a:t>
            </a:r>
            <a:endParaRPr lang="zh-CN" altLang="en-US" sz="2400">
              <a:solidFill>
                <a:schemeClr val="tx1"/>
              </a:solidFill>
            </a:endParaRPr>
          </a:p>
          <a:p>
            <a:pPr fontAlgn="auto">
              <a:lnSpc>
                <a:spcPts val="3480"/>
              </a:lnSpc>
            </a:pPr>
            <a:r>
              <a:rPr lang="zh-CN" altLang="en-US" sz="2400">
                <a:solidFill>
                  <a:schemeClr val="tx1"/>
                </a:solidFill>
              </a:rPr>
              <a:t>      clearly.</a:t>
            </a:r>
            <a:endParaRPr lang="zh-CN" altLang="en-US" sz="2400">
              <a:solidFill>
                <a:srgbClr val="C00000"/>
              </a:solidFill>
            </a:endParaRPr>
          </a:p>
        </p:txBody>
      </p:sp>
      <p:sp>
        <p:nvSpPr>
          <p:cNvPr id="4" name="文本框 3"/>
          <p:cNvSpPr txBox="1"/>
          <p:nvPr/>
        </p:nvSpPr>
        <p:spPr>
          <a:xfrm>
            <a:off x="5398135" y="1590040"/>
            <a:ext cx="940435" cy="460375"/>
          </a:xfrm>
          <a:prstGeom prst="rect">
            <a:avLst/>
          </a:prstGeom>
          <a:noFill/>
        </p:spPr>
        <p:txBody>
          <a:bodyPr wrap="none" rtlCol="0">
            <a:spAutoFit/>
          </a:bodyPr>
          <a:p>
            <a:pPr algn="l"/>
            <a:r>
              <a:rPr lang="zh-CN" altLang="en-US" sz="2400" b="1">
                <a:solidFill>
                  <a:srgbClr val="002060"/>
                </a:solidFill>
                <a:sym typeface="+mn-ea"/>
              </a:rPr>
              <a:t>which </a:t>
            </a:r>
            <a:endParaRPr lang="zh-CN" altLang="en-US" sz="2400" b="1">
              <a:solidFill>
                <a:srgbClr val="002060"/>
              </a:solidFill>
              <a:sym typeface="+mn-ea"/>
            </a:endParaRPr>
          </a:p>
        </p:txBody>
      </p:sp>
      <p:sp>
        <p:nvSpPr>
          <p:cNvPr id="6" name="文本框 5"/>
          <p:cNvSpPr txBox="1"/>
          <p:nvPr/>
        </p:nvSpPr>
        <p:spPr>
          <a:xfrm>
            <a:off x="3572510" y="2050415"/>
            <a:ext cx="1320800" cy="460375"/>
          </a:xfrm>
          <a:prstGeom prst="rect">
            <a:avLst/>
          </a:prstGeom>
          <a:noFill/>
        </p:spPr>
        <p:txBody>
          <a:bodyPr wrap="none" rtlCol="0">
            <a:spAutoFit/>
          </a:bodyPr>
          <a:p>
            <a:pPr algn="l"/>
            <a:r>
              <a:rPr lang="zh-CN" altLang="en-US" sz="2400" b="1">
                <a:solidFill>
                  <a:srgbClr val="002060"/>
                </a:solidFill>
                <a:sym typeface="+mn-ea"/>
              </a:rPr>
              <a:t>in whose</a:t>
            </a:r>
            <a:endParaRPr lang="zh-CN" altLang="en-US" sz="2400" b="1">
              <a:solidFill>
                <a:srgbClr val="002060"/>
              </a:solidFill>
              <a:sym typeface="+mn-ea"/>
            </a:endParaRPr>
          </a:p>
        </p:txBody>
      </p:sp>
      <p:sp>
        <p:nvSpPr>
          <p:cNvPr id="7" name="文本框 6"/>
          <p:cNvSpPr txBox="1"/>
          <p:nvPr/>
        </p:nvSpPr>
        <p:spPr>
          <a:xfrm>
            <a:off x="3229610" y="2510790"/>
            <a:ext cx="986155" cy="460375"/>
          </a:xfrm>
          <a:prstGeom prst="rect">
            <a:avLst/>
          </a:prstGeom>
          <a:noFill/>
        </p:spPr>
        <p:txBody>
          <a:bodyPr wrap="none" rtlCol="0">
            <a:spAutoFit/>
          </a:bodyPr>
          <a:p>
            <a:pPr algn="l"/>
            <a:r>
              <a:rPr lang="zh-CN" altLang="en-US" sz="2400" b="1">
                <a:solidFill>
                  <a:srgbClr val="002060"/>
                </a:solidFill>
                <a:sym typeface="+mn-ea"/>
              </a:rPr>
              <a:t>where</a:t>
            </a:r>
            <a:endParaRPr lang="zh-CN" altLang="en-US" sz="2400" b="1">
              <a:solidFill>
                <a:srgbClr val="002060"/>
              </a:solidFill>
              <a:sym typeface="+mn-ea"/>
            </a:endParaRPr>
          </a:p>
        </p:txBody>
      </p:sp>
      <p:sp>
        <p:nvSpPr>
          <p:cNvPr id="8" name="文本框 7"/>
          <p:cNvSpPr txBox="1"/>
          <p:nvPr/>
        </p:nvSpPr>
        <p:spPr>
          <a:xfrm>
            <a:off x="7107555" y="2510790"/>
            <a:ext cx="704850" cy="460375"/>
          </a:xfrm>
          <a:prstGeom prst="rect">
            <a:avLst/>
          </a:prstGeom>
          <a:noFill/>
        </p:spPr>
        <p:txBody>
          <a:bodyPr wrap="none" rtlCol="0">
            <a:spAutoFit/>
          </a:bodyPr>
          <a:p>
            <a:pPr algn="l"/>
            <a:r>
              <a:rPr lang="zh-CN" altLang="en-US" sz="2400" b="1">
                <a:solidFill>
                  <a:srgbClr val="002060"/>
                </a:solidFill>
                <a:sym typeface="+mn-ea"/>
              </a:rPr>
              <a:t>that </a:t>
            </a:r>
            <a:endParaRPr lang="zh-CN" altLang="en-US" sz="2400" b="1">
              <a:solidFill>
                <a:srgbClr val="002060"/>
              </a:solidFill>
              <a:sym typeface="+mn-ea"/>
            </a:endParaRPr>
          </a:p>
        </p:txBody>
      </p:sp>
      <p:sp>
        <p:nvSpPr>
          <p:cNvPr id="9" name="文本框 8"/>
          <p:cNvSpPr txBox="1"/>
          <p:nvPr/>
        </p:nvSpPr>
        <p:spPr>
          <a:xfrm>
            <a:off x="2867660" y="2971165"/>
            <a:ext cx="704850" cy="460375"/>
          </a:xfrm>
          <a:prstGeom prst="rect">
            <a:avLst/>
          </a:prstGeom>
          <a:noFill/>
        </p:spPr>
        <p:txBody>
          <a:bodyPr wrap="none" rtlCol="0">
            <a:spAutoFit/>
          </a:bodyPr>
          <a:p>
            <a:pPr algn="l"/>
            <a:r>
              <a:rPr lang="zh-CN" altLang="en-US" sz="2400" b="1">
                <a:solidFill>
                  <a:srgbClr val="002060"/>
                </a:solidFill>
                <a:sym typeface="+mn-ea"/>
              </a:rPr>
              <a:t>that</a:t>
            </a:r>
            <a:endParaRPr lang="zh-CN" altLang="en-US" sz="2400" b="1">
              <a:solidFill>
                <a:srgbClr val="002060"/>
              </a:solidFill>
              <a:sym typeface="+mn-ea"/>
            </a:endParaRPr>
          </a:p>
        </p:txBody>
      </p:sp>
      <p:sp>
        <p:nvSpPr>
          <p:cNvPr id="10" name="文本框 9"/>
          <p:cNvSpPr txBox="1"/>
          <p:nvPr/>
        </p:nvSpPr>
        <p:spPr>
          <a:xfrm>
            <a:off x="4348480" y="3431540"/>
            <a:ext cx="1593215" cy="460375"/>
          </a:xfrm>
          <a:prstGeom prst="rect">
            <a:avLst/>
          </a:prstGeom>
          <a:noFill/>
        </p:spPr>
        <p:txBody>
          <a:bodyPr wrap="none" rtlCol="0">
            <a:spAutoFit/>
          </a:bodyPr>
          <a:p>
            <a:pPr algn="l"/>
            <a:r>
              <a:rPr lang="zh-CN" altLang="en-US" sz="2400" b="1">
                <a:solidFill>
                  <a:srgbClr val="002060"/>
                </a:solidFill>
                <a:sym typeface="+mn-ea"/>
              </a:rPr>
              <a:t>that/which</a:t>
            </a:r>
            <a:endParaRPr lang="zh-CN" altLang="en-US" sz="2400" b="1">
              <a:solidFill>
                <a:srgbClr val="002060"/>
              </a:solidFill>
              <a:sym typeface="+mn-ea"/>
            </a:endParaRPr>
          </a:p>
        </p:txBody>
      </p:sp>
      <p:sp>
        <p:nvSpPr>
          <p:cNvPr id="11" name="文本框 10"/>
          <p:cNvSpPr txBox="1"/>
          <p:nvPr/>
        </p:nvSpPr>
        <p:spPr>
          <a:xfrm>
            <a:off x="8755380" y="3431540"/>
            <a:ext cx="774065" cy="460375"/>
          </a:xfrm>
          <a:prstGeom prst="rect">
            <a:avLst/>
          </a:prstGeom>
          <a:noFill/>
        </p:spPr>
        <p:txBody>
          <a:bodyPr wrap="none" rtlCol="0">
            <a:spAutoFit/>
          </a:bodyPr>
          <a:p>
            <a:pPr algn="l"/>
            <a:r>
              <a:rPr lang="zh-CN" altLang="en-US" sz="2400" b="1">
                <a:solidFill>
                  <a:srgbClr val="002060"/>
                </a:solidFill>
                <a:sym typeface="+mn-ea"/>
              </a:rPr>
              <a:t> that</a:t>
            </a:r>
            <a:endParaRPr lang="zh-CN" altLang="en-US" sz="2400" b="1">
              <a:solidFill>
                <a:srgbClr val="002060"/>
              </a:solidFill>
              <a:sym typeface="+mn-ea"/>
            </a:endParaRPr>
          </a:p>
        </p:txBody>
      </p:sp>
      <p:sp>
        <p:nvSpPr>
          <p:cNvPr id="12" name="文本框 11"/>
          <p:cNvSpPr txBox="1"/>
          <p:nvPr/>
        </p:nvSpPr>
        <p:spPr>
          <a:xfrm>
            <a:off x="7107555" y="4222750"/>
            <a:ext cx="1012825" cy="460375"/>
          </a:xfrm>
          <a:prstGeom prst="rect">
            <a:avLst/>
          </a:prstGeom>
          <a:noFill/>
        </p:spPr>
        <p:txBody>
          <a:bodyPr wrap="none" rtlCol="0">
            <a:spAutoFit/>
          </a:bodyPr>
          <a:p>
            <a:pPr algn="l"/>
            <a:r>
              <a:rPr lang="zh-CN" altLang="en-US" sz="2400" b="1">
                <a:solidFill>
                  <a:srgbClr val="002060"/>
                </a:solidFill>
                <a:sym typeface="+mn-ea"/>
              </a:rPr>
              <a:t>whose</a:t>
            </a:r>
            <a:endParaRPr lang="zh-CN" altLang="en-US" sz="2400" b="1">
              <a:solidFill>
                <a:srgbClr val="002060"/>
              </a:solidFill>
              <a:sym typeface="+mn-ea"/>
            </a:endParaRPr>
          </a:p>
        </p:txBody>
      </p:sp>
      <p:sp>
        <p:nvSpPr>
          <p:cNvPr id="13" name="文本框 12"/>
          <p:cNvSpPr txBox="1"/>
          <p:nvPr/>
        </p:nvSpPr>
        <p:spPr>
          <a:xfrm>
            <a:off x="6174105" y="5104130"/>
            <a:ext cx="2251710" cy="537210"/>
          </a:xfrm>
          <a:prstGeom prst="rect">
            <a:avLst/>
          </a:prstGeom>
          <a:noFill/>
        </p:spPr>
        <p:txBody>
          <a:bodyPr wrap="none" rtlCol="0">
            <a:spAutoFit/>
          </a:bodyPr>
          <a:p>
            <a:pPr algn="l" fontAlgn="auto">
              <a:lnSpc>
                <a:spcPts val="3480"/>
              </a:lnSpc>
            </a:pPr>
            <a:r>
              <a:rPr lang="zh-CN" altLang="en-US" sz="2400" b="1">
                <a:solidFill>
                  <a:srgbClr val="002060"/>
                </a:solidFill>
                <a:sym typeface="+mn-ea"/>
              </a:rPr>
              <a:t>where/ in which</a:t>
            </a:r>
            <a:endParaRPr lang="zh-CN" altLang="en-US" sz="2400" b="1">
              <a:solidFill>
                <a:srgbClr val="00206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8" grpId="0"/>
      <p:bldP spid="8" grpId="1"/>
      <p:bldP spid="7" grpId="0"/>
      <p:bldP spid="7" grpId="1"/>
      <p:bldP spid="9" grpId="0"/>
      <p:bldP spid="9" grpId="1"/>
      <p:bldP spid="11" grpId="0"/>
      <p:bldP spid="11" grpId="1"/>
      <p:bldP spid="10" grpId="0"/>
      <p:bldP spid="10" grpId="1"/>
      <p:bldP spid="12" grpId="0"/>
      <p:bldP spid="12" grpId="1"/>
      <p:bldP spid="13" grpId="0"/>
      <p:bldP spid="13"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489585" y="279400"/>
            <a:ext cx="697992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五、从属连词的误用：</a:t>
            </a:r>
            <a:r>
              <a:rPr lang="en-US" altLang="zh-CN" sz="2400" b="1">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关系代词VS关系副词</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89585" y="852170"/>
            <a:ext cx="11412855" cy="5692775"/>
          </a:xfrm>
          <a:prstGeom prst="rect">
            <a:avLst/>
          </a:prstGeom>
          <a:noFill/>
        </p:spPr>
        <p:txBody>
          <a:bodyPr wrap="square" rtlCol="0" anchor="t">
            <a:spAutoFit/>
          </a:bodyPr>
          <a:p>
            <a:r>
              <a:rPr lang="zh-CN" altLang="en-US" sz="2400" b="1">
                <a:solidFill>
                  <a:srgbClr val="C00000"/>
                </a:solidFill>
              </a:rPr>
              <a:t>Exx请根据句意补全句子：</a:t>
            </a:r>
            <a:endParaRPr lang="zh-CN" altLang="en-US" sz="2400" b="1">
              <a:solidFill>
                <a:srgbClr val="C00000"/>
              </a:solidFill>
            </a:endParaRPr>
          </a:p>
          <a:p>
            <a:r>
              <a:rPr lang="en-US" altLang="zh-CN" sz="2000" b="1"/>
              <a:t>1. </a:t>
            </a:r>
            <a:r>
              <a:rPr lang="zh-CN" altLang="en-US" sz="2000" b="1"/>
              <a:t>然而，那些害怕离开自己的舒适区的人喜欢遵循能给他们安全和稳定的例行公事。</a:t>
            </a:r>
            <a:r>
              <a:rPr lang="zh-CN" altLang="en-US" sz="1400" b="1">
                <a:solidFill>
                  <a:srgbClr val="7030A0"/>
                </a:solidFill>
              </a:rPr>
              <a:t>（概要写作）</a:t>
            </a:r>
            <a:endParaRPr lang="zh-CN" altLang="en-US" sz="2000" b="1"/>
          </a:p>
          <a:p>
            <a:pPr marL="342900" indent="-342900">
              <a:buFont typeface="Arial" panose="020B0604020202020204" pitchFamily="34" charset="0"/>
              <a:buChar char="•"/>
            </a:pPr>
            <a:r>
              <a:rPr lang="zh-CN" altLang="en-US" sz="2000" b="1"/>
              <a:t>However, those terrified of leaving their comfort zone appreciate following a routine </a:t>
            </a:r>
            <a:r>
              <a:rPr lang="zh-CN" altLang="en-US" sz="2000" b="1" u="sng"/>
              <a:t>                           </a:t>
            </a:r>
            <a:r>
              <a:rPr lang="zh-CN" altLang="en-US" sz="2000" b="1"/>
              <a:t> </a:t>
            </a:r>
            <a:r>
              <a:rPr lang="en-US" altLang="zh-CN" sz="2000" b="1">
                <a:solidFill>
                  <a:schemeClr val="bg1"/>
                </a:solidFill>
              </a:rPr>
              <a:t>.</a:t>
            </a:r>
            <a:endParaRPr lang="en-US" altLang="zh-CN" sz="2000" b="1">
              <a:solidFill>
                <a:schemeClr val="bg1"/>
              </a:solidFill>
            </a:endParaRPr>
          </a:p>
          <a:p>
            <a:pPr indent="0">
              <a:buFont typeface="Arial" panose="020B0604020202020204" pitchFamily="34" charset="0"/>
              <a:buNone/>
            </a:pPr>
            <a:r>
              <a:rPr lang="zh-CN" altLang="en-US" sz="2000" b="1" u="sng">
                <a:solidFill>
                  <a:schemeClr val="bg1"/>
                </a:solidFill>
              </a:rPr>
              <a:t>      </a:t>
            </a:r>
            <a:r>
              <a:rPr lang="zh-CN" altLang="en-US" sz="2000" b="1" u="sng"/>
              <a:t>                                                                          </a:t>
            </a:r>
            <a:r>
              <a:rPr lang="zh-CN" altLang="en-US" sz="2000" b="1"/>
              <a:t>.</a:t>
            </a:r>
            <a:endParaRPr lang="zh-CN" altLang="en-US" sz="2000" b="1"/>
          </a:p>
          <a:p>
            <a:pPr indent="0" algn="l">
              <a:buFont typeface="Arial" panose="020B0604020202020204" pitchFamily="34" charset="0"/>
              <a:buNone/>
            </a:pPr>
            <a:r>
              <a:rPr lang="en-US" altLang="zh-CN" sz="2000" b="1"/>
              <a:t>2. </a:t>
            </a:r>
            <a:r>
              <a:rPr lang="zh-CN" altLang="en-US" sz="2000" b="1"/>
              <a:t>回到农舍，我们还在回味这激动人心但危险的经历，这永久铭刻在我们的脑海。</a:t>
            </a:r>
            <a:r>
              <a:rPr lang="zh-CN" altLang="en-US" sz="1400" b="1">
                <a:solidFill>
                  <a:srgbClr val="7030A0"/>
                </a:solidFill>
                <a:sym typeface="+mn-ea"/>
              </a:rPr>
              <a:t>（读后续写）</a:t>
            </a:r>
            <a:endParaRPr lang="zh-CN" altLang="en-US" sz="2000" b="1"/>
          </a:p>
          <a:p>
            <a:pPr marL="342900" indent="-342900">
              <a:buFont typeface="Arial" panose="020B0604020202020204" pitchFamily="34" charset="0"/>
              <a:buChar char="•"/>
            </a:pPr>
            <a:r>
              <a:rPr lang="zh-CN" altLang="en-US" sz="2000" b="1"/>
              <a:t>Back in the farm house, we reflected on the exciting yet dangerous experience, </a:t>
            </a:r>
            <a:r>
              <a:rPr lang="zh-CN" altLang="en-US" sz="2000" b="1" u="sng"/>
              <a:t>                                       </a:t>
            </a:r>
            <a:r>
              <a:rPr lang="zh-CN" altLang="en-US" sz="2000" b="1">
                <a:solidFill>
                  <a:schemeClr val="bg1"/>
                </a:solidFill>
              </a:rPr>
              <a:t>。</a:t>
            </a:r>
            <a:r>
              <a:rPr lang="zh-CN" altLang="en-US" sz="2000" b="1"/>
              <a:t> </a:t>
            </a:r>
            <a:endParaRPr lang="zh-CN" altLang="en-US" sz="2000" b="1"/>
          </a:p>
          <a:p>
            <a:pPr indent="0">
              <a:buFont typeface="Arial" panose="020B0604020202020204" pitchFamily="34" charset="0"/>
              <a:buNone/>
            </a:pPr>
            <a:r>
              <a:rPr lang="zh-CN" altLang="en-US" sz="2000" b="1"/>
              <a:t>      </a:t>
            </a:r>
            <a:r>
              <a:rPr lang="zh-CN" altLang="en-US" sz="2000" b="1" u="sng"/>
              <a:t>                                                           </a:t>
            </a:r>
            <a:r>
              <a:rPr lang="zh-CN" altLang="en-US" sz="2000" b="1"/>
              <a:t>.</a:t>
            </a:r>
            <a:endParaRPr lang="zh-CN" altLang="en-US" sz="2000" b="1"/>
          </a:p>
          <a:p>
            <a:r>
              <a:rPr lang="en-US" altLang="zh-CN" sz="2000" b="1"/>
              <a:t>3</a:t>
            </a:r>
            <a:r>
              <a:rPr lang="zh-CN" altLang="en-US" sz="2000" b="1"/>
              <a:t>. 中国人很重视这个节日，在这个节日里，所有的家庭成员会聚在一起吃大餐</a:t>
            </a:r>
            <a:r>
              <a:rPr lang="en-US" altLang="zh-CN" sz="2000" b="1"/>
              <a:t>,</a:t>
            </a:r>
            <a:r>
              <a:rPr lang="zh-CN" altLang="en-US" sz="2000" b="1">
                <a:sym typeface="+mn-ea"/>
              </a:rPr>
              <a:t>随意聊天</a:t>
            </a:r>
            <a:r>
              <a:rPr lang="zh-CN" altLang="en-US" sz="2000" b="1"/>
              <a:t>。</a:t>
            </a:r>
            <a:r>
              <a:rPr lang="zh-CN" altLang="en-US" sz="1400" b="1">
                <a:solidFill>
                  <a:srgbClr val="7030A0"/>
                </a:solidFill>
              </a:rPr>
              <a:t>（应用文）</a:t>
            </a:r>
            <a:endParaRPr lang="zh-CN" altLang="en-US" sz="2000" b="1"/>
          </a:p>
          <a:p>
            <a:pPr marL="342900" indent="-342900">
              <a:buFont typeface="Arial" panose="020B0604020202020204" pitchFamily="34" charset="0"/>
              <a:buChar char="•"/>
            </a:pPr>
            <a:r>
              <a:rPr lang="zh-CN" altLang="en-US" sz="2000" b="1"/>
              <a:t>Chinese people attach great importance to the holiday,</a:t>
            </a:r>
            <a:r>
              <a:rPr lang="zh-CN" altLang="en-US" sz="2000" b="1" u="sng"/>
              <a:t>                                                                                    </a:t>
            </a:r>
            <a:r>
              <a:rPr lang="en-US" altLang="zh-CN" sz="2000" b="1" u="sng">
                <a:solidFill>
                  <a:schemeClr val="bg1"/>
                </a:solidFill>
              </a:rPr>
              <a:t>.</a:t>
            </a:r>
            <a:endParaRPr lang="zh-CN" altLang="en-US" sz="2000" b="1" u="sng"/>
          </a:p>
          <a:p>
            <a:pPr indent="0">
              <a:buFont typeface="Arial" panose="020B0604020202020204" pitchFamily="34" charset="0"/>
              <a:buNone/>
            </a:pPr>
            <a:r>
              <a:rPr lang="zh-CN" altLang="en-US" sz="2000" b="1" u="sng">
                <a:solidFill>
                  <a:schemeClr val="bg1"/>
                </a:solidFill>
              </a:rPr>
              <a:t>      </a:t>
            </a:r>
            <a:r>
              <a:rPr lang="zh-CN" altLang="en-US" sz="2000" b="1" u="sng"/>
              <a:t>                                                                            </a:t>
            </a:r>
            <a:r>
              <a:rPr lang="en-US" altLang="zh-CN" sz="2000" b="1"/>
              <a:t>, </a:t>
            </a:r>
            <a:r>
              <a:rPr lang="zh-CN" altLang="en-US" sz="2000" b="1"/>
              <a:t>chatting casually.</a:t>
            </a:r>
            <a:endParaRPr lang="zh-CN" altLang="en-US" sz="2000" b="1"/>
          </a:p>
          <a:p>
            <a:pPr indent="0">
              <a:buFont typeface="Arial" panose="020B0604020202020204" pitchFamily="34" charset="0"/>
              <a:buNone/>
            </a:pPr>
            <a:r>
              <a:rPr lang="en-US" altLang="zh-CN" sz="2000" b="1"/>
              <a:t>4</a:t>
            </a:r>
            <a:r>
              <a:rPr lang="zh-CN" altLang="en-US" sz="2000" b="1"/>
              <a:t>. 见信好。我写信是想通知您，每年专门为外国学生举办的汉语演讲比赛即将到来。</a:t>
            </a:r>
            <a:r>
              <a:rPr lang="zh-CN" altLang="en-US" sz="1400" b="1">
                <a:solidFill>
                  <a:srgbClr val="7030A0"/>
                </a:solidFill>
                <a:sym typeface="+mn-ea"/>
              </a:rPr>
              <a:t>（应用文）</a:t>
            </a:r>
            <a:endParaRPr lang="zh-CN" altLang="en-US" sz="2000" b="1"/>
          </a:p>
          <a:p>
            <a:pPr marL="342900" indent="-342900">
              <a:buFont typeface="Arial" panose="020B0604020202020204" pitchFamily="34" charset="0"/>
              <a:buChar char="•"/>
            </a:pPr>
            <a:r>
              <a:rPr lang="zh-CN" altLang="en-US" sz="2000" b="1"/>
              <a:t>I hope this mail finds you well. I'm writing to inform you of the approaching Chinese Speech Contest, </a:t>
            </a:r>
            <a:endParaRPr lang="zh-CN" altLang="en-US" sz="2000" b="1"/>
          </a:p>
          <a:p>
            <a:pPr indent="0">
              <a:buFont typeface="Arial" panose="020B0604020202020204" pitchFamily="34" charset="0"/>
              <a:buNone/>
            </a:pPr>
            <a:r>
              <a:rPr lang="zh-CN" altLang="en-US" sz="2000" b="1"/>
              <a:t>       </a:t>
            </a:r>
            <a:r>
              <a:rPr lang="zh-CN" altLang="en-US" sz="2000" b="1" u="sng"/>
              <a:t>                                                                                     </a:t>
            </a:r>
            <a:r>
              <a:rPr lang="zh-CN" altLang="en-US" sz="2000" b="1"/>
              <a:t>.</a:t>
            </a:r>
            <a:endParaRPr lang="zh-CN" altLang="en-US" sz="2000" b="1"/>
          </a:p>
          <a:p>
            <a:pPr indent="0">
              <a:buFont typeface="Arial" panose="020B0604020202020204" pitchFamily="34" charset="0"/>
              <a:buNone/>
            </a:pPr>
            <a:r>
              <a:rPr lang="en-US" altLang="zh-CN" sz="2000" b="1"/>
              <a:t>5.  她的胃在</a:t>
            </a:r>
            <a:r>
              <a:rPr lang="en-US" altLang="zh-CN" sz="2000" b="1">
                <a:sym typeface="+mn-ea"/>
              </a:rPr>
              <a:t>咕噜</a:t>
            </a:r>
            <a:r>
              <a:rPr lang="en-US" altLang="zh-CN" sz="2000" b="1"/>
              <a:t>叫，这使她意识到她从中午起就没吃过东西。</a:t>
            </a:r>
            <a:r>
              <a:rPr lang="zh-CN" altLang="en-US" sz="1400" b="1">
                <a:solidFill>
                  <a:srgbClr val="7030A0"/>
                </a:solidFill>
                <a:sym typeface="+mn-ea"/>
              </a:rPr>
              <a:t>（读后续写）</a:t>
            </a:r>
            <a:endParaRPr lang="en-US" altLang="zh-CN" sz="2000" b="1"/>
          </a:p>
          <a:p>
            <a:pPr marL="342900" indent="-342900">
              <a:buFont typeface="Arial" panose="020B0604020202020204" pitchFamily="34" charset="0"/>
              <a:buChar char="•"/>
            </a:pPr>
            <a:r>
              <a:rPr lang="en-US" altLang="zh-CN" sz="2000" b="1"/>
              <a:t>Her stomach  was rumbling, </a:t>
            </a:r>
            <a:r>
              <a:rPr lang="en-US" altLang="zh-CN" sz="2000" b="1" u="sng"/>
              <a:t>                                                                                                                                      </a:t>
            </a:r>
            <a:r>
              <a:rPr lang="en-US" altLang="zh-CN" sz="2000" b="1"/>
              <a:t>.</a:t>
            </a:r>
            <a:endParaRPr lang="en-US" altLang="zh-CN" sz="2000" b="1"/>
          </a:p>
          <a:p>
            <a:pPr indent="0">
              <a:buFont typeface="Arial" panose="020B0604020202020204" pitchFamily="34" charset="0"/>
              <a:buNone/>
            </a:pPr>
            <a:r>
              <a:rPr lang="en-US" altLang="zh-CN" sz="2000" b="1">
                <a:sym typeface="+mn-ea"/>
              </a:rPr>
              <a:t>6. </a:t>
            </a:r>
            <a:r>
              <a:rPr lang="zh-CN" altLang="en-US" sz="2000" b="1">
                <a:sym typeface="+mn-ea"/>
              </a:rPr>
              <a:t>我们学校摄影俱乐部将举办一场以环保为主题的国际摄影展。</a:t>
            </a:r>
            <a:r>
              <a:rPr lang="zh-CN" altLang="en-US" sz="1400" b="1">
                <a:solidFill>
                  <a:srgbClr val="7030A0"/>
                </a:solidFill>
                <a:sym typeface="+mn-ea"/>
              </a:rPr>
              <a:t>（应用文）</a:t>
            </a:r>
            <a:endParaRPr lang="zh-CN" altLang="en-US" sz="2000" b="1"/>
          </a:p>
          <a:p>
            <a:pPr marL="342900" indent="-342900">
              <a:buFont typeface="Arial" panose="020B0604020202020204" pitchFamily="34" charset="0"/>
              <a:buChar char="•"/>
            </a:pPr>
            <a:r>
              <a:rPr lang="zh-CN" altLang="en-US" sz="2000" b="1">
                <a:sym typeface="+mn-ea"/>
              </a:rPr>
              <a:t>Our school photography club is going to hold an International Photography Show, </a:t>
            </a:r>
            <a:r>
              <a:rPr lang="zh-CN" altLang="en-US" sz="2000" b="1" u="sng">
                <a:sym typeface="+mn-ea"/>
              </a:rPr>
              <a:t>                                      </a:t>
            </a:r>
            <a:r>
              <a:rPr lang="zh-CN" altLang="en-US" sz="2000" b="1" u="sng">
                <a:solidFill>
                  <a:schemeClr val="bg1"/>
                </a:solidFill>
                <a:sym typeface="+mn-ea"/>
              </a:rPr>
              <a:t> </a:t>
            </a:r>
            <a:r>
              <a:rPr lang="en-US" altLang="zh-CN" sz="2000" b="1" u="sng">
                <a:solidFill>
                  <a:schemeClr val="bg1"/>
                </a:solidFill>
                <a:sym typeface="+mn-ea"/>
              </a:rPr>
              <a:t>.</a:t>
            </a:r>
            <a:r>
              <a:rPr lang="en-US" altLang="zh-CN" sz="2000" b="1">
                <a:solidFill>
                  <a:schemeClr val="bg1"/>
                </a:solidFill>
                <a:sym typeface="+mn-ea"/>
              </a:rPr>
              <a:t> </a:t>
            </a:r>
            <a:r>
              <a:rPr lang="en-US" altLang="zh-CN" sz="2000" b="1" u="sng">
                <a:sym typeface="+mn-ea"/>
              </a:rPr>
              <a:t>  </a:t>
            </a:r>
            <a:endParaRPr lang="en-US" altLang="zh-CN" sz="2000" b="1" u="sng"/>
          </a:p>
          <a:p>
            <a:pPr indent="0">
              <a:buFont typeface="Arial" panose="020B0604020202020204" pitchFamily="34" charset="0"/>
              <a:buNone/>
            </a:pPr>
            <a:r>
              <a:rPr lang="en-US" altLang="zh-CN" sz="2000" b="1" u="sng">
                <a:noFill/>
                <a:sym typeface="+mn-ea"/>
              </a:rPr>
              <a:t>     </a:t>
            </a:r>
            <a:r>
              <a:rPr lang="en-US" altLang="zh-CN" sz="2000" b="1" u="sng">
                <a:sym typeface="+mn-ea"/>
              </a:rPr>
              <a:t>                                                                                                                                   </a:t>
            </a:r>
            <a:r>
              <a:rPr lang="en-US" altLang="zh-CN" sz="2000" b="1">
                <a:sym typeface="+mn-ea"/>
              </a:rPr>
              <a:t>.</a:t>
            </a:r>
            <a:endParaRPr lang="en-US" altLang="zh-CN" sz="2000" b="1" u="sng"/>
          </a:p>
        </p:txBody>
      </p:sp>
      <p:sp>
        <p:nvSpPr>
          <p:cNvPr id="4" name="文本框 3"/>
          <p:cNvSpPr txBox="1"/>
          <p:nvPr/>
        </p:nvSpPr>
        <p:spPr>
          <a:xfrm>
            <a:off x="949960" y="4572635"/>
            <a:ext cx="5133340" cy="398780"/>
          </a:xfrm>
          <a:prstGeom prst="rect">
            <a:avLst/>
          </a:prstGeom>
          <a:noFill/>
        </p:spPr>
        <p:txBody>
          <a:bodyPr wrap="square" rtlCol="0" anchor="t">
            <a:spAutoFit/>
          </a:bodyPr>
          <a:p>
            <a:r>
              <a:rPr lang="zh-CN" altLang="en-US" sz="2000" b="1">
                <a:solidFill>
                  <a:srgbClr val="C00000"/>
                </a:solidFill>
              </a:rPr>
              <a:t>which</a:t>
            </a:r>
            <a:r>
              <a:rPr lang="zh-CN" altLang="en-US" sz="2000" b="1">
                <a:solidFill>
                  <a:srgbClr val="002060"/>
                </a:solidFill>
              </a:rPr>
              <a:t> is tailored annually for foreign students</a:t>
            </a:r>
            <a:endParaRPr lang="zh-CN" altLang="en-US" sz="2000" b="1">
              <a:solidFill>
                <a:srgbClr val="002060"/>
              </a:solidFill>
            </a:endParaRPr>
          </a:p>
        </p:txBody>
      </p:sp>
      <p:sp>
        <p:nvSpPr>
          <p:cNvPr id="6" name="文本框 5"/>
          <p:cNvSpPr txBox="1"/>
          <p:nvPr/>
        </p:nvSpPr>
        <p:spPr>
          <a:xfrm>
            <a:off x="949960" y="3653155"/>
            <a:ext cx="4232910" cy="398780"/>
          </a:xfrm>
          <a:prstGeom prst="rect">
            <a:avLst/>
          </a:prstGeom>
          <a:noFill/>
        </p:spPr>
        <p:txBody>
          <a:bodyPr wrap="square" rtlCol="0" anchor="t">
            <a:spAutoFit/>
          </a:bodyPr>
          <a:p>
            <a:r>
              <a:rPr lang="zh-CN" altLang="en-US" sz="2000" b="1">
                <a:solidFill>
                  <a:srgbClr val="002060"/>
                </a:solidFill>
              </a:rPr>
              <a:t> will get together to have a big feast</a:t>
            </a:r>
            <a:endParaRPr lang="zh-CN" altLang="en-US" sz="2000" b="1">
              <a:solidFill>
                <a:srgbClr val="002060"/>
              </a:solidFill>
            </a:endParaRPr>
          </a:p>
        </p:txBody>
      </p:sp>
      <p:sp>
        <p:nvSpPr>
          <p:cNvPr id="7" name="文本框 6"/>
          <p:cNvSpPr txBox="1"/>
          <p:nvPr/>
        </p:nvSpPr>
        <p:spPr>
          <a:xfrm>
            <a:off x="6795135" y="3355340"/>
            <a:ext cx="4785360" cy="398780"/>
          </a:xfrm>
          <a:prstGeom prst="rect">
            <a:avLst/>
          </a:prstGeom>
          <a:noFill/>
        </p:spPr>
        <p:txBody>
          <a:bodyPr wrap="none" rtlCol="0">
            <a:spAutoFit/>
          </a:bodyPr>
          <a:p>
            <a:pPr algn="l"/>
            <a:r>
              <a:rPr lang="zh-CN" altLang="en-US" sz="2000" b="1">
                <a:solidFill>
                  <a:srgbClr val="C00000"/>
                </a:solidFill>
                <a:sym typeface="+mn-ea"/>
              </a:rPr>
              <a:t>during which</a:t>
            </a:r>
            <a:r>
              <a:rPr lang="zh-CN" altLang="en-US" sz="2000" b="1">
                <a:solidFill>
                  <a:srgbClr val="002060"/>
                </a:solidFill>
                <a:sym typeface="+mn-ea"/>
              </a:rPr>
              <a:t>/ </a:t>
            </a:r>
            <a:r>
              <a:rPr lang="zh-CN" altLang="en-US" sz="2000" b="1">
                <a:solidFill>
                  <a:srgbClr val="C00000"/>
                </a:solidFill>
                <a:sym typeface="+mn-ea"/>
              </a:rPr>
              <a:t>when</a:t>
            </a:r>
            <a:r>
              <a:rPr lang="zh-CN" altLang="en-US" sz="2000" b="1">
                <a:solidFill>
                  <a:srgbClr val="002060"/>
                </a:solidFill>
                <a:sym typeface="+mn-ea"/>
              </a:rPr>
              <a:t> all the family members</a:t>
            </a:r>
            <a:endParaRPr lang="zh-CN" altLang="en-US" sz="2000" b="1">
              <a:solidFill>
                <a:srgbClr val="002060"/>
              </a:solidFill>
              <a:sym typeface="+mn-ea"/>
            </a:endParaRPr>
          </a:p>
        </p:txBody>
      </p:sp>
      <p:sp>
        <p:nvSpPr>
          <p:cNvPr id="8" name="文本框 7"/>
          <p:cNvSpPr txBox="1"/>
          <p:nvPr/>
        </p:nvSpPr>
        <p:spPr>
          <a:xfrm>
            <a:off x="837565" y="6051550"/>
            <a:ext cx="7310120" cy="398780"/>
          </a:xfrm>
          <a:prstGeom prst="rect">
            <a:avLst/>
          </a:prstGeom>
          <a:noFill/>
        </p:spPr>
        <p:txBody>
          <a:bodyPr wrap="square" rtlCol="0" anchor="t">
            <a:spAutoFit/>
          </a:bodyPr>
          <a:p>
            <a:r>
              <a:rPr lang="zh-CN" altLang="en-US" sz="2000" b="1">
                <a:solidFill>
                  <a:srgbClr val="C00000"/>
                </a:solidFill>
              </a:rPr>
              <a:t>whose theme</a:t>
            </a:r>
            <a:r>
              <a:rPr lang="zh-CN" altLang="en-US" sz="2000" b="1">
                <a:solidFill>
                  <a:srgbClr val="002060"/>
                </a:solidFill>
              </a:rPr>
              <a:t> / </a:t>
            </a:r>
            <a:r>
              <a:rPr lang="zh-CN" altLang="en-US" sz="2000" b="1">
                <a:solidFill>
                  <a:srgbClr val="C00000"/>
                </a:solidFill>
              </a:rPr>
              <a:t>of which the theme</a:t>
            </a:r>
            <a:r>
              <a:rPr lang="zh-CN" altLang="en-US" sz="2000" b="1">
                <a:solidFill>
                  <a:srgbClr val="002060"/>
                </a:solidFill>
              </a:rPr>
              <a:t> is environmental protection</a:t>
            </a:r>
            <a:endParaRPr lang="zh-CN" altLang="en-US" sz="2000" b="1">
              <a:solidFill>
                <a:srgbClr val="002060"/>
              </a:solidFill>
            </a:endParaRPr>
          </a:p>
        </p:txBody>
      </p:sp>
      <p:sp>
        <p:nvSpPr>
          <p:cNvPr id="9" name="文本框 8"/>
          <p:cNvSpPr txBox="1"/>
          <p:nvPr/>
        </p:nvSpPr>
        <p:spPr>
          <a:xfrm>
            <a:off x="9552305" y="5765165"/>
            <a:ext cx="2350135" cy="398780"/>
          </a:xfrm>
          <a:prstGeom prst="rect">
            <a:avLst/>
          </a:prstGeom>
          <a:noFill/>
        </p:spPr>
        <p:txBody>
          <a:bodyPr wrap="none" rtlCol="0">
            <a:spAutoFit/>
          </a:bodyPr>
          <a:p>
            <a:pPr algn="l"/>
            <a:r>
              <a:rPr lang="zh-CN" altLang="en-US" sz="2000" b="1">
                <a:solidFill>
                  <a:srgbClr val="C00000"/>
                </a:solidFill>
                <a:sym typeface="+mn-ea"/>
              </a:rPr>
              <a:t>the theme of which</a:t>
            </a:r>
            <a:r>
              <a:rPr lang="zh-CN" altLang="en-US" sz="2000" b="1">
                <a:solidFill>
                  <a:srgbClr val="002060"/>
                </a:solidFill>
                <a:sym typeface="+mn-ea"/>
              </a:rPr>
              <a:t>/ </a:t>
            </a:r>
            <a:endParaRPr lang="zh-CN" altLang="en-US" sz="2000" b="1">
              <a:solidFill>
                <a:srgbClr val="002060"/>
              </a:solidFill>
              <a:sym typeface="+mn-ea"/>
            </a:endParaRPr>
          </a:p>
        </p:txBody>
      </p:sp>
      <p:sp>
        <p:nvSpPr>
          <p:cNvPr id="10" name="文本框 9"/>
          <p:cNvSpPr txBox="1"/>
          <p:nvPr/>
        </p:nvSpPr>
        <p:spPr>
          <a:xfrm>
            <a:off x="3902710" y="5168900"/>
            <a:ext cx="7516495" cy="398780"/>
          </a:xfrm>
          <a:prstGeom prst="rect">
            <a:avLst/>
          </a:prstGeom>
          <a:noFill/>
        </p:spPr>
        <p:txBody>
          <a:bodyPr wrap="none" rtlCol="0" anchor="t">
            <a:spAutoFit/>
          </a:bodyPr>
          <a:p>
            <a:r>
              <a:rPr lang="en-US" altLang="zh-CN" sz="2000" b="1">
                <a:solidFill>
                  <a:srgbClr val="C00000"/>
                </a:solidFill>
                <a:sym typeface="+mn-ea"/>
              </a:rPr>
              <a:t>which</a:t>
            </a:r>
            <a:r>
              <a:rPr lang="en-US" altLang="zh-CN" sz="2000" b="1">
                <a:solidFill>
                  <a:srgbClr val="002060"/>
                </a:solidFill>
                <a:sym typeface="+mn-ea"/>
              </a:rPr>
              <a:t> made her realize that she hadn't eaten anything since the noon</a:t>
            </a:r>
            <a:endParaRPr lang="en-US" altLang="zh-CN" sz="2000" b="1">
              <a:solidFill>
                <a:srgbClr val="002060"/>
              </a:solidFill>
              <a:sym typeface="+mn-ea"/>
            </a:endParaRPr>
          </a:p>
        </p:txBody>
      </p:sp>
      <p:sp>
        <p:nvSpPr>
          <p:cNvPr id="11" name="文本框 10"/>
          <p:cNvSpPr txBox="1"/>
          <p:nvPr/>
        </p:nvSpPr>
        <p:spPr>
          <a:xfrm>
            <a:off x="949960" y="1824355"/>
            <a:ext cx="4126230" cy="398780"/>
          </a:xfrm>
          <a:prstGeom prst="rect">
            <a:avLst/>
          </a:prstGeom>
          <a:noFill/>
        </p:spPr>
        <p:txBody>
          <a:bodyPr wrap="none" rtlCol="0">
            <a:spAutoFit/>
          </a:bodyPr>
          <a:p>
            <a:pPr algn="l"/>
            <a:r>
              <a:rPr lang="zh-CN" altLang="en-US" sz="2000" b="1">
                <a:solidFill>
                  <a:srgbClr val="002060"/>
                </a:solidFill>
                <a:sym typeface="+mn-ea"/>
              </a:rPr>
              <a:t>gives them both security and stability</a:t>
            </a:r>
            <a:endParaRPr lang="zh-CN" altLang="en-US" sz="2000" b="1">
              <a:solidFill>
                <a:srgbClr val="002060"/>
              </a:solidFill>
              <a:sym typeface="+mn-ea"/>
            </a:endParaRPr>
          </a:p>
        </p:txBody>
      </p:sp>
      <p:sp>
        <p:nvSpPr>
          <p:cNvPr id="12" name="文本框 11"/>
          <p:cNvSpPr txBox="1"/>
          <p:nvPr/>
        </p:nvSpPr>
        <p:spPr>
          <a:xfrm>
            <a:off x="9879965" y="1524635"/>
            <a:ext cx="1415415" cy="398780"/>
          </a:xfrm>
          <a:prstGeom prst="rect">
            <a:avLst/>
          </a:prstGeom>
          <a:noFill/>
        </p:spPr>
        <p:txBody>
          <a:bodyPr wrap="none" rtlCol="0">
            <a:spAutoFit/>
          </a:bodyPr>
          <a:p>
            <a:pPr algn="l"/>
            <a:r>
              <a:rPr lang="zh-CN" altLang="en-US" sz="2000" b="1">
                <a:solidFill>
                  <a:srgbClr val="C00000"/>
                </a:solidFill>
                <a:sym typeface="+mn-ea"/>
              </a:rPr>
              <a:t>which\ that </a:t>
            </a:r>
            <a:endParaRPr lang="zh-CN" altLang="en-US" sz="2000" b="1">
              <a:solidFill>
                <a:srgbClr val="C00000"/>
              </a:solidFill>
              <a:sym typeface="+mn-ea"/>
            </a:endParaRPr>
          </a:p>
        </p:txBody>
      </p:sp>
      <p:sp>
        <p:nvSpPr>
          <p:cNvPr id="13" name="文本框 12"/>
          <p:cNvSpPr txBox="1"/>
          <p:nvPr/>
        </p:nvSpPr>
        <p:spPr>
          <a:xfrm>
            <a:off x="949960" y="2738755"/>
            <a:ext cx="2869565" cy="398780"/>
          </a:xfrm>
          <a:prstGeom prst="rect">
            <a:avLst/>
          </a:prstGeom>
          <a:noFill/>
        </p:spPr>
        <p:txBody>
          <a:bodyPr wrap="none" rtlCol="0">
            <a:spAutoFit/>
          </a:bodyPr>
          <a:p>
            <a:pPr algn="l"/>
            <a:r>
              <a:rPr lang="zh-CN" altLang="en-US" sz="2000" b="1">
                <a:solidFill>
                  <a:srgbClr val="002060"/>
                </a:solidFill>
                <a:sym typeface="+mn-ea"/>
              </a:rPr>
              <a:t> in our mind permanently</a:t>
            </a:r>
            <a:endParaRPr lang="zh-CN" altLang="en-US" sz="2000" b="1">
              <a:solidFill>
                <a:srgbClr val="002060"/>
              </a:solidFill>
              <a:sym typeface="+mn-ea"/>
            </a:endParaRPr>
          </a:p>
        </p:txBody>
      </p:sp>
      <p:sp>
        <p:nvSpPr>
          <p:cNvPr id="14" name="文本框 13"/>
          <p:cNvSpPr txBox="1"/>
          <p:nvPr/>
        </p:nvSpPr>
        <p:spPr>
          <a:xfrm>
            <a:off x="9375775" y="2392045"/>
            <a:ext cx="2043430" cy="398780"/>
          </a:xfrm>
          <a:prstGeom prst="rect">
            <a:avLst/>
          </a:prstGeom>
          <a:noFill/>
        </p:spPr>
        <p:txBody>
          <a:bodyPr wrap="none" rtlCol="0">
            <a:spAutoFit/>
          </a:bodyPr>
          <a:p>
            <a:pPr algn="l"/>
            <a:r>
              <a:rPr lang="zh-CN" altLang="en-US" sz="2000" b="1">
                <a:solidFill>
                  <a:srgbClr val="C00000"/>
                </a:solidFill>
                <a:sym typeface="+mn-ea"/>
              </a:rPr>
              <a:t>which</a:t>
            </a:r>
            <a:r>
              <a:rPr lang="zh-CN" altLang="en-US" sz="2000" b="1">
                <a:solidFill>
                  <a:srgbClr val="002060"/>
                </a:solidFill>
                <a:sym typeface="+mn-ea"/>
              </a:rPr>
              <a:t> was carved</a:t>
            </a:r>
            <a:endParaRPr lang="zh-CN" altLang="en-US" sz="2000" b="1">
              <a:solidFill>
                <a:srgbClr val="00206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P spid="14" grpId="0"/>
      <p:bldP spid="14" grpId="1"/>
      <p:bldP spid="13" grpId="0"/>
      <p:bldP spid="13" grpId="1"/>
      <p:bldP spid="7" grpId="0"/>
      <p:bldP spid="7" grpId="1"/>
      <p:bldP spid="6" grpId="0"/>
      <p:bldP spid="6" grpId="1"/>
      <p:bldP spid="4" grpId="0"/>
      <p:bldP spid="10" grpId="0"/>
      <p:bldP spid="10" grpId="1"/>
      <p:bldP spid="9" grpId="0"/>
      <p:bldP spid="9" grpId="1"/>
      <p:bldP spid="8" grpId="0"/>
      <p:bldP spid="8"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15745"/>
          <a:stretch>
            <a:fillRect/>
          </a:stretch>
        </p:blipFill>
        <p:spPr>
          <a:xfrm>
            <a:off x="635" y="0"/>
            <a:ext cx="12192000" cy="6858000"/>
          </a:xfrm>
          <a:prstGeom prst="rect">
            <a:avLst/>
          </a:prstGeom>
        </p:spPr>
      </p:pic>
      <p:sp>
        <p:nvSpPr>
          <p:cNvPr id="9" name="文本框 8"/>
          <p:cNvSpPr txBox="1"/>
          <p:nvPr/>
        </p:nvSpPr>
        <p:spPr>
          <a:xfrm>
            <a:off x="8031480" y="1571625"/>
            <a:ext cx="3977005" cy="2886710"/>
          </a:xfrm>
          <a:prstGeom prst="rect">
            <a:avLst/>
          </a:prstGeom>
          <a:noFill/>
        </p:spPr>
        <p:txBody>
          <a:bodyPr wrap="square" rtlCol="0">
            <a:spAutoFit/>
          </a:bodyPr>
          <a:lstStyle/>
          <a:p>
            <a:pPr algn="l" fontAlgn="auto">
              <a:lnSpc>
                <a:spcPts val="4360"/>
              </a:lnSpc>
            </a:pPr>
            <a:r>
              <a:rPr lang="zh-CN" altLang="en-US" sz="2800" b="1" dirty="0" smtClean="0">
                <a:solidFill>
                  <a:srgbClr val="FFFF00"/>
                </a:solidFill>
                <a:latin typeface="幼圆" panose="02010509060101010101" charset="-122"/>
                <a:ea typeface="幼圆" panose="02010509060101010101" charset="-122"/>
                <a:cs typeface="幼圆" panose="02010509060101010101" charset="-122"/>
              </a:rPr>
              <a:t>祝各位考生：</a:t>
            </a:r>
            <a:endParaRPr lang="zh-CN" altLang="en-US" sz="2800" b="1" dirty="0" smtClean="0">
              <a:solidFill>
                <a:srgbClr val="FFFF00"/>
              </a:solidFill>
              <a:latin typeface="幼圆" panose="02010509060101010101" charset="-122"/>
              <a:ea typeface="幼圆" panose="02010509060101010101" charset="-122"/>
              <a:cs typeface="幼圆" panose="02010509060101010101" charset="-122"/>
            </a:endParaRPr>
          </a:p>
          <a:p>
            <a:pPr algn="l" fontAlgn="auto">
              <a:lnSpc>
                <a:spcPts val="4360"/>
              </a:lnSpc>
            </a:pPr>
            <a:r>
              <a:rPr lang="zh-CN" altLang="en-US" sz="2800" b="1" dirty="0" smtClean="0">
                <a:solidFill>
                  <a:srgbClr val="FFFF00"/>
                </a:solidFill>
                <a:latin typeface="幼圆" panose="02010509060101010101" charset="-122"/>
                <a:ea typeface="幼圆" panose="02010509060101010101" charset="-122"/>
                <a:cs typeface="幼圆" panose="02010509060101010101" charset="-122"/>
              </a:rPr>
              <a:t>下笔有神文采飞扬，</a:t>
            </a:r>
            <a:endParaRPr lang="zh-CN" altLang="en-US" sz="2800" b="1" dirty="0" smtClean="0">
              <a:solidFill>
                <a:srgbClr val="FFFF00"/>
              </a:solidFill>
              <a:latin typeface="幼圆" panose="02010509060101010101" charset="-122"/>
              <a:ea typeface="幼圆" panose="02010509060101010101" charset="-122"/>
              <a:cs typeface="幼圆" panose="02010509060101010101" charset="-122"/>
            </a:endParaRPr>
          </a:p>
          <a:p>
            <a:pPr algn="l" fontAlgn="auto">
              <a:lnSpc>
                <a:spcPts val="4360"/>
              </a:lnSpc>
            </a:pPr>
            <a:r>
              <a:rPr lang="zh-CN" altLang="en-US" sz="2800" b="1" dirty="0" smtClean="0">
                <a:solidFill>
                  <a:srgbClr val="FFFF00"/>
                </a:solidFill>
                <a:latin typeface="幼圆" panose="02010509060101010101" charset="-122"/>
                <a:ea typeface="幼圆" panose="02010509060101010101" charset="-122"/>
                <a:cs typeface="幼圆" panose="02010509060101010101" charset="-122"/>
              </a:rPr>
              <a:t>结构紧凑行文流畅。</a:t>
            </a:r>
            <a:endParaRPr lang="zh-CN" altLang="en-US" sz="2800" b="1" dirty="0" smtClean="0">
              <a:solidFill>
                <a:srgbClr val="FFFF00"/>
              </a:solidFill>
              <a:latin typeface="幼圆" panose="02010509060101010101" charset="-122"/>
              <a:ea typeface="幼圆" panose="02010509060101010101" charset="-122"/>
              <a:cs typeface="幼圆" panose="02010509060101010101" charset="-122"/>
            </a:endParaRPr>
          </a:p>
          <a:p>
            <a:pPr algn="l" fontAlgn="auto">
              <a:lnSpc>
                <a:spcPts val="4360"/>
              </a:lnSpc>
            </a:pPr>
            <a:r>
              <a:rPr lang="zh-CN" altLang="en-US" sz="2800" b="1" dirty="0" smtClean="0">
                <a:solidFill>
                  <a:srgbClr val="FFFF00"/>
                </a:solidFill>
                <a:latin typeface="幼圆" panose="02010509060101010101" charset="-122"/>
                <a:ea typeface="幼圆" panose="02010509060101010101" charset="-122"/>
                <a:cs typeface="幼圆" panose="02010509060101010101" charset="-122"/>
                <a:sym typeface="+mn-ea"/>
              </a:rPr>
              <a:t>语法严谨</a:t>
            </a:r>
            <a:r>
              <a:rPr lang="zh-CN" altLang="en-US" sz="2800" b="1" dirty="0" smtClean="0">
                <a:solidFill>
                  <a:srgbClr val="FFFF00"/>
                </a:solidFill>
                <a:latin typeface="幼圆" panose="02010509060101010101" charset="-122"/>
                <a:ea typeface="幼圆" panose="02010509060101010101" charset="-122"/>
                <a:cs typeface="幼圆" panose="02010509060101010101" charset="-122"/>
              </a:rPr>
              <a:t>基础过硬，</a:t>
            </a:r>
            <a:endParaRPr lang="zh-CN" altLang="en-US" sz="2800" b="1" dirty="0" smtClean="0">
              <a:solidFill>
                <a:srgbClr val="FFFF00"/>
              </a:solidFill>
              <a:latin typeface="幼圆" panose="02010509060101010101" charset="-122"/>
              <a:ea typeface="幼圆" panose="02010509060101010101" charset="-122"/>
              <a:cs typeface="幼圆" panose="02010509060101010101" charset="-122"/>
            </a:endParaRPr>
          </a:p>
          <a:p>
            <a:pPr algn="l" fontAlgn="auto">
              <a:lnSpc>
                <a:spcPts val="4360"/>
              </a:lnSpc>
            </a:pPr>
            <a:r>
              <a:rPr lang="zh-CN" altLang="en-US" sz="2800" b="1" dirty="0" smtClean="0">
                <a:solidFill>
                  <a:srgbClr val="FFFF00"/>
                </a:solidFill>
                <a:latin typeface="幼圆" panose="02010509060101010101" charset="-122"/>
                <a:ea typeface="幼圆" panose="02010509060101010101" charset="-122"/>
                <a:cs typeface="幼圆" panose="02010509060101010101" charset="-122"/>
              </a:rPr>
              <a:t>敢拿高分首战辉煌！</a:t>
            </a:r>
            <a:endParaRPr lang="zh-CN" altLang="en-US" sz="2800" b="1" dirty="0" smtClean="0">
              <a:solidFill>
                <a:srgbClr val="FFFF00"/>
              </a:solidFill>
              <a:latin typeface="幼圆" panose="02010509060101010101" charset="-122"/>
              <a:ea typeface="幼圆" panose="02010509060101010101" charset="-122"/>
              <a:cs typeface="幼圆"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615950" y="2854325"/>
            <a:ext cx="10960100" cy="2676525"/>
          </a:xfrm>
          <a:prstGeom prst="rect">
            <a:avLst/>
          </a:prstGeom>
          <a:noFill/>
        </p:spPr>
        <p:txBody>
          <a:bodyPr wrap="square" rtlCol="0">
            <a:spAutoFit/>
          </a:bodyPr>
          <a:p>
            <a:r>
              <a:rPr lang="en-US" altLang="zh-CN" sz="2400" dirty="0">
                <a:solidFill>
                  <a:schemeClr val="tx1"/>
                </a:solidFill>
              </a:rPr>
              <a:t>3. Learning that you’ll back your country, so I’m writing to express my best wish for you.  </a:t>
            </a:r>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pPr lvl="0"/>
            <a:r>
              <a:rPr lang="en-US" altLang="zh-CN" sz="2400" dirty="0">
                <a:solidFill>
                  <a:schemeClr val="tx1"/>
                </a:solidFill>
              </a:rPr>
              <a:t>4. Mixed with sad and grateful, I’m writing this letter to convey my best wishes and sincerely gratitude.</a:t>
            </a:r>
            <a:endParaRPr lang="en-US" altLang="zh-CN" sz="2400" dirty="0">
              <a:solidFill>
                <a:schemeClr val="tx1"/>
              </a:solidFill>
            </a:endParaRPr>
          </a:p>
        </p:txBody>
      </p:sp>
      <p:sp>
        <p:nvSpPr>
          <p:cNvPr id="7" name="矩形 6"/>
          <p:cNvSpPr/>
          <p:nvPr/>
        </p:nvSpPr>
        <p:spPr>
          <a:xfrm>
            <a:off x="628015" y="3274060"/>
            <a:ext cx="10854690" cy="829945"/>
          </a:xfrm>
          <a:prstGeom prst="rect">
            <a:avLst/>
          </a:prstGeom>
        </p:spPr>
        <p:txBody>
          <a:bodyPr wrap="square">
            <a:spAutoFit/>
          </a:bodyPr>
          <a:p>
            <a:pPr marL="342900" indent="-342900">
              <a:buFont typeface="Wingdings" panose="05000000000000000000" pitchFamily="2" charset="2"/>
              <a:buChar char="Ø"/>
            </a:pPr>
            <a:r>
              <a:rPr lang="en-US" altLang="zh-CN" sz="2400" dirty="0">
                <a:solidFill>
                  <a:schemeClr val="accent5">
                    <a:lumMod val="50000"/>
                  </a:schemeClr>
                </a:solidFill>
              </a:rPr>
              <a:t>Learning that you’ll </a:t>
            </a:r>
            <a:r>
              <a:rPr lang="en-US" altLang="zh-CN" sz="2400" b="1" u="sng" dirty="0">
                <a:solidFill>
                  <a:srgbClr val="FF0000"/>
                </a:solidFill>
              </a:rPr>
              <a:t>go back to </a:t>
            </a:r>
            <a:r>
              <a:rPr lang="en-US" altLang="zh-CN" sz="2400" dirty="0">
                <a:solidFill>
                  <a:schemeClr val="accent5">
                    <a:lumMod val="50000"/>
                  </a:schemeClr>
                </a:solidFill>
              </a:rPr>
              <a:t>/ </a:t>
            </a:r>
            <a:r>
              <a:rPr lang="en-US" altLang="zh-CN" sz="2400" b="1" u="sng" dirty="0">
                <a:solidFill>
                  <a:srgbClr val="FF0000"/>
                </a:solidFill>
              </a:rPr>
              <a:t>return to </a:t>
            </a:r>
            <a:r>
              <a:rPr lang="en-US" altLang="zh-CN" sz="2400" dirty="0">
                <a:solidFill>
                  <a:schemeClr val="accent5">
                    <a:lumMod val="50000"/>
                  </a:schemeClr>
                </a:solidFill>
              </a:rPr>
              <a:t>your country, I’m writing to express my best</a:t>
            </a:r>
            <a:r>
              <a:rPr lang="en-US" altLang="zh-CN" sz="2400" dirty="0">
                <a:solidFill>
                  <a:srgbClr val="FFFF00"/>
                </a:solidFill>
              </a:rPr>
              <a:t> </a:t>
            </a:r>
            <a:r>
              <a:rPr lang="en-US" altLang="zh-CN" sz="2400" b="1" u="sng" dirty="0">
                <a:solidFill>
                  <a:srgbClr val="FF0000"/>
                </a:solidFill>
              </a:rPr>
              <a:t>wishes</a:t>
            </a:r>
            <a:r>
              <a:rPr lang="en-US" altLang="zh-CN" sz="2400" dirty="0">
                <a:solidFill>
                  <a:srgbClr val="FFFF00"/>
                </a:solidFill>
              </a:rPr>
              <a:t> </a:t>
            </a:r>
            <a:r>
              <a:rPr lang="en-US" altLang="zh-CN" sz="2400" dirty="0">
                <a:solidFill>
                  <a:schemeClr val="accent5">
                    <a:lumMod val="50000"/>
                  </a:schemeClr>
                </a:solidFill>
              </a:rPr>
              <a:t>for you.</a:t>
            </a:r>
            <a:r>
              <a:rPr lang="en-US" altLang="zh-CN" sz="2400" dirty="0">
                <a:solidFill>
                  <a:srgbClr val="FFFF00"/>
                </a:solidFill>
              </a:rPr>
              <a:t> </a:t>
            </a:r>
            <a:endParaRPr lang="zh-CN" altLang="en-US" dirty="0">
              <a:solidFill>
                <a:srgbClr val="FFFF00"/>
              </a:solidFill>
            </a:endParaRPr>
          </a:p>
        </p:txBody>
      </p:sp>
      <p:sp>
        <p:nvSpPr>
          <p:cNvPr id="8" name="矩形 7"/>
          <p:cNvSpPr/>
          <p:nvPr/>
        </p:nvSpPr>
        <p:spPr>
          <a:xfrm>
            <a:off x="628015" y="5410835"/>
            <a:ext cx="10738485" cy="829945"/>
          </a:xfrm>
          <a:prstGeom prst="rect">
            <a:avLst/>
          </a:prstGeom>
        </p:spPr>
        <p:txBody>
          <a:bodyPr wrap="square">
            <a:spAutoFit/>
          </a:bodyPr>
          <a:p>
            <a:pPr marL="342900" indent="-342900">
              <a:buFont typeface="Wingdings" panose="05000000000000000000" pitchFamily="2" charset="2"/>
              <a:buChar char="Ø"/>
            </a:pPr>
            <a:r>
              <a:rPr lang="en-US" altLang="zh-CN" sz="2400" dirty="0">
                <a:solidFill>
                  <a:schemeClr val="accent5">
                    <a:lumMod val="50000"/>
                  </a:schemeClr>
                </a:solidFill>
              </a:rPr>
              <a:t>Mixed with</a:t>
            </a:r>
            <a:r>
              <a:rPr lang="en-US" altLang="zh-CN" sz="2400" dirty="0">
                <a:solidFill>
                  <a:srgbClr val="FFFF00"/>
                </a:solidFill>
              </a:rPr>
              <a:t> </a:t>
            </a:r>
            <a:r>
              <a:rPr lang="en-US" altLang="zh-CN" sz="2400" b="1" u="sng" dirty="0">
                <a:solidFill>
                  <a:srgbClr val="FF0000"/>
                </a:solidFill>
              </a:rPr>
              <a:t>sadness and gratefulness</a:t>
            </a:r>
            <a:r>
              <a:rPr lang="en-US" altLang="zh-CN" sz="2400" dirty="0">
                <a:solidFill>
                  <a:schemeClr val="accent5">
                    <a:lumMod val="50000"/>
                  </a:schemeClr>
                </a:solidFill>
              </a:rPr>
              <a:t>, I’m</a:t>
            </a:r>
            <a:r>
              <a:rPr lang="en-US" altLang="zh-CN" sz="2400" dirty="0">
                <a:solidFill>
                  <a:srgbClr val="FFFF00"/>
                </a:solidFill>
              </a:rPr>
              <a:t> </a:t>
            </a:r>
            <a:r>
              <a:rPr lang="en-US" altLang="zh-CN" sz="2400" b="1" u="sng" dirty="0">
                <a:solidFill>
                  <a:srgbClr val="FF0000"/>
                </a:solidFill>
              </a:rPr>
              <a:t>writing to convey </a:t>
            </a:r>
            <a:r>
              <a:rPr lang="en-US" altLang="zh-CN" sz="2400" dirty="0">
                <a:solidFill>
                  <a:schemeClr val="accent5">
                    <a:lumMod val="50000"/>
                  </a:schemeClr>
                </a:solidFill>
              </a:rPr>
              <a:t>my best wishes and</a:t>
            </a:r>
            <a:r>
              <a:rPr lang="en-US" altLang="zh-CN" sz="2400" dirty="0">
                <a:solidFill>
                  <a:srgbClr val="FFFF00"/>
                </a:solidFill>
              </a:rPr>
              <a:t> </a:t>
            </a:r>
            <a:r>
              <a:rPr lang="en-US" altLang="zh-CN" sz="2400" b="1" u="sng" dirty="0">
                <a:solidFill>
                  <a:srgbClr val="FF0000"/>
                </a:solidFill>
              </a:rPr>
              <a:t>sincere</a:t>
            </a:r>
            <a:r>
              <a:rPr lang="en-US" altLang="zh-CN" sz="2400" dirty="0">
                <a:solidFill>
                  <a:schemeClr val="accent5">
                    <a:lumMod val="50000"/>
                  </a:schemeClr>
                </a:solidFill>
              </a:rPr>
              <a:t> gratitude.</a:t>
            </a:r>
            <a:endParaRPr lang="en-US" altLang="zh-CN" sz="2400" dirty="0">
              <a:solidFill>
                <a:schemeClr val="accent5">
                  <a:lumMod val="50000"/>
                </a:schemeClr>
              </a:solidFill>
            </a:endParaRPr>
          </a:p>
        </p:txBody>
      </p:sp>
      <p:sp>
        <p:nvSpPr>
          <p:cNvPr id="10" name="标注: 弯曲线形(带边框和强调线) 9"/>
          <p:cNvSpPr/>
          <p:nvPr/>
        </p:nvSpPr>
        <p:spPr>
          <a:xfrm>
            <a:off x="3189942" y="4233503"/>
            <a:ext cx="2178191" cy="419700"/>
          </a:xfrm>
          <a:prstGeom prst="accentBorderCallout2">
            <a:avLst>
              <a:gd name="adj1" fmla="val 18750"/>
              <a:gd name="adj2" fmla="val -8333"/>
              <a:gd name="adj3" fmla="val 18750"/>
              <a:gd name="adj4" fmla="val -16667"/>
              <a:gd name="adj5" fmla="val -65111"/>
              <a:gd name="adj6" fmla="val -57882"/>
            </a:avLst>
          </a:prstGeom>
          <a:solidFill>
            <a:srgbClr val="BBE0E3"/>
          </a:solidFill>
          <a:ln w="25400" cap="flat" cmpd="sng" algn="ctr">
            <a:solidFill>
              <a:srgbClr val="BBE0E3">
                <a:shade val="50000"/>
              </a:srgbClr>
            </a:solidFill>
            <a:prstDash val="solid"/>
          </a:ln>
          <a:effectLst/>
        </p:spPr>
        <p:txBody>
          <a:bodyPr rtlCol="0" anchor="ctr"/>
          <a:p>
            <a:pPr lvl="0" algn="ctr"/>
            <a:r>
              <a:rPr lang="zh-CN" altLang="en-US" sz="2400" b="1" dirty="0">
                <a:solidFill>
                  <a:srgbClr val="000000"/>
                </a:solidFill>
              </a:rPr>
              <a:t>名词复数错误</a:t>
            </a:r>
            <a:endParaRPr lang="zh-CN" altLang="en-US" sz="2400" b="1" dirty="0">
              <a:solidFill>
                <a:srgbClr val="000000"/>
              </a:solidFill>
            </a:endParaRPr>
          </a:p>
        </p:txBody>
      </p:sp>
      <p:sp>
        <p:nvSpPr>
          <p:cNvPr id="13" name="标注: 弯曲线形(带边框和强调线) 12"/>
          <p:cNvSpPr/>
          <p:nvPr/>
        </p:nvSpPr>
        <p:spPr>
          <a:xfrm>
            <a:off x="6559183" y="4233317"/>
            <a:ext cx="2592288" cy="419700"/>
          </a:xfrm>
          <a:prstGeom prst="accentBorderCallout2">
            <a:avLst>
              <a:gd name="adj1" fmla="val 18750"/>
              <a:gd name="adj2" fmla="val -8333"/>
              <a:gd name="adj3" fmla="val 18750"/>
              <a:gd name="adj4" fmla="val -16667"/>
              <a:gd name="adj5" fmla="val -129911"/>
              <a:gd name="adj6" fmla="val -62719"/>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动词、介词错误</a:t>
            </a:r>
            <a:endParaRPr lang="zh-CN" altLang="en-US" sz="2400" b="1" dirty="0">
              <a:solidFill>
                <a:srgbClr val="000000"/>
              </a:solidFill>
            </a:endParaRPr>
          </a:p>
        </p:txBody>
      </p:sp>
      <p:sp>
        <p:nvSpPr>
          <p:cNvPr id="14" name="标注: 弯曲线形(带边框和强调线) 13"/>
          <p:cNvSpPr/>
          <p:nvPr/>
        </p:nvSpPr>
        <p:spPr>
          <a:xfrm>
            <a:off x="8792924" y="3684168"/>
            <a:ext cx="2417281" cy="419700"/>
          </a:xfrm>
          <a:prstGeom prst="accentBorderCallout2">
            <a:avLst>
              <a:gd name="adj1" fmla="val 18750"/>
              <a:gd name="adj2" fmla="val -8333"/>
              <a:gd name="adj3" fmla="val 18750"/>
              <a:gd name="adj4" fmla="val -16667"/>
              <a:gd name="adj5" fmla="val -110272"/>
              <a:gd name="adj6" fmla="val -115482"/>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悬垂修饰语 错误</a:t>
            </a:r>
            <a:endParaRPr lang="zh-CN" altLang="en-US" sz="2400" b="1" dirty="0">
              <a:solidFill>
                <a:srgbClr val="000000"/>
              </a:solidFill>
            </a:endParaRPr>
          </a:p>
        </p:txBody>
      </p:sp>
      <p:sp>
        <p:nvSpPr>
          <p:cNvPr id="15" name="标注: 弯曲线形(带边框和强调线) 14"/>
          <p:cNvSpPr/>
          <p:nvPr/>
        </p:nvSpPr>
        <p:spPr>
          <a:xfrm>
            <a:off x="4562475" y="6148705"/>
            <a:ext cx="1996440" cy="419735"/>
          </a:xfrm>
          <a:prstGeom prst="accentBorderCallout2">
            <a:avLst>
              <a:gd name="adj1" fmla="val 18750"/>
              <a:gd name="adj2" fmla="val -8333"/>
              <a:gd name="adj3" fmla="val 18750"/>
              <a:gd name="adj4" fmla="val -16667"/>
              <a:gd name="adj5" fmla="val -90015"/>
              <a:gd name="adj6" fmla="val -38931"/>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词性错误</a:t>
            </a:r>
            <a:endParaRPr lang="zh-CN" altLang="en-US" sz="2400" b="1" dirty="0">
              <a:solidFill>
                <a:srgbClr val="000000"/>
              </a:solidFill>
            </a:endParaRPr>
          </a:p>
        </p:txBody>
      </p:sp>
      <p:sp>
        <p:nvSpPr>
          <p:cNvPr id="17" name="椭圆 16"/>
          <p:cNvSpPr/>
          <p:nvPr/>
        </p:nvSpPr>
        <p:spPr>
          <a:xfrm>
            <a:off x="5368032" y="4782763"/>
            <a:ext cx="2232248" cy="393970"/>
          </a:xfrm>
          <a:prstGeom prst="ellipse">
            <a:avLst/>
          </a:prstGeom>
          <a:noFill/>
          <a:ln w="25400" cap="flat" cmpd="sng" algn="ctr">
            <a:solidFill>
              <a:srgbClr val="FF0000"/>
            </a:solidFill>
            <a:prstDash val="solid"/>
          </a:ln>
          <a:effectLst/>
        </p:spPr>
        <p:txBody>
          <a:bodyPr rtlCol="0" anchor="ctr"/>
          <a:p>
            <a:pPr algn="ctr"/>
            <a:endParaRPr lang="zh-CN" altLang="en-US"/>
          </a:p>
        </p:txBody>
      </p:sp>
      <p:cxnSp>
        <p:nvCxnSpPr>
          <p:cNvPr id="18" name="直接连接符 17"/>
          <p:cNvCxnSpPr/>
          <p:nvPr/>
        </p:nvCxnSpPr>
        <p:spPr>
          <a:xfrm>
            <a:off x="1834515" y="6087745"/>
            <a:ext cx="2414270" cy="153035"/>
          </a:xfrm>
          <a:prstGeom prst="line">
            <a:avLst/>
          </a:prstGeom>
          <a:noFill/>
          <a:ln w="28575" cap="flat" cmpd="sng" algn="ctr">
            <a:solidFill>
              <a:schemeClr val="accent1">
                <a:lumMod val="60000"/>
                <a:lumOff val="40000"/>
              </a:schemeClr>
            </a:solidFill>
            <a:prstDash val="solid"/>
          </a:ln>
          <a:effectLst/>
        </p:spPr>
      </p:cxnSp>
      <p:sp>
        <p:nvSpPr>
          <p:cNvPr id="27" name="标注: 弯曲线形(带边框和强调线) 26"/>
          <p:cNvSpPr/>
          <p:nvPr/>
        </p:nvSpPr>
        <p:spPr>
          <a:xfrm>
            <a:off x="8308340" y="6148705"/>
            <a:ext cx="2362835" cy="419735"/>
          </a:xfrm>
          <a:prstGeom prst="accentBorderCallout2">
            <a:avLst>
              <a:gd name="adj1" fmla="val 18750"/>
              <a:gd name="adj2" fmla="val -8333"/>
              <a:gd name="adj3" fmla="val 18750"/>
              <a:gd name="adj4" fmla="val -16667"/>
              <a:gd name="adj5" fmla="val -93530"/>
              <a:gd name="adj6" fmla="val -39578"/>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惯用法错误</a:t>
            </a:r>
            <a:endParaRPr lang="zh-CN" altLang="en-US" sz="2400" b="1" dirty="0">
              <a:solidFill>
                <a:srgbClr val="000000"/>
              </a:solidFill>
            </a:endParaRPr>
          </a:p>
        </p:txBody>
      </p:sp>
      <p:sp>
        <p:nvSpPr>
          <p:cNvPr id="6" name="文本框 5"/>
          <p:cNvSpPr txBox="1"/>
          <p:nvPr/>
        </p:nvSpPr>
        <p:spPr>
          <a:xfrm>
            <a:off x="628015" y="795020"/>
            <a:ext cx="10582275" cy="1938020"/>
          </a:xfrm>
          <a:prstGeom prst="rect">
            <a:avLst/>
          </a:prstGeom>
          <a:noFill/>
          <a:ln>
            <a:solidFill>
              <a:schemeClr val="accent5">
                <a:lumMod val="50000"/>
              </a:schemeClr>
            </a:solidFill>
          </a:ln>
        </p:spPr>
        <p:txBody>
          <a:bodyPr wrap="square" rtlCol="0" anchor="t">
            <a:spAutoFit/>
          </a:bodyPr>
          <a:p>
            <a:r>
              <a:rPr lang="zh-CN" altLang="en-US" sz="2400" b="1"/>
              <a:t>（2019年06月浙江高考应用文写作）假定你是李华，经常帮助你学习英语的朋友Alex即将返回自己的国家。请给他写一封邮件，内容包括：</a:t>
            </a:r>
            <a:endParaRPr lang="zh-CN" altLang="en-US" sz="2400" b="1"/>
          </a:p>
          <a:p>
            <a:r>
              <a:rPr lang="zh-CN" altLang="en-US" sz="2400" b="1"/>
              <a:t>1. 表示感谢；</a:t>
            </a:r>
            <a:endParaRPr lang="zh-CN" altLang="en-US" sz="2400" b="1"/>
          </a:p>
          <a:p>
            <a:r>
              <a:rPr lang="zh-CN" altLang="en-US" sz="2400" b="1"/>
              <a:t>2. 回顾Alex对你的帮助；</a:t>
            </a:r>
            <a:endParaRPr lang="zh-CN" altLang="en-US" sz="2400" b="1"/>
          </a:p>
          <a:p>
            <a:r>
              <a:rPr lang="zh-CN" altLang="en-US" sz="2400" b="1"/>
              <a:t>3. 临别祝愿。</a:t>
            </a:r>
            <a:endParaRPr lang="zh-CN" altLang="en-US" sz="2400" b="1"/>
          </a:p>
        </p:txBody>
      </p:sp>
      <p:sp>
        <p:nvSpPr>
          <p:cNvPr id="9" name="文本框 8"/>
          <p:cNvSpPr txBox="1"/>
          <p:nvPr/>
        </p:nvSpPr>
        <p:spPr>
          <a:xfrm>
            <a:off x="489585" y="265430"/>
            <a:ext cx="1025144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一、高分作文必作于细成于严：夯实基础，表意清楚，语法无误，句型正确</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par>
                                <p:cTn id="50" presetID="16" presetClass="entr" presetSubtype="21"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heel(1)">
                                      <p:cBhvr>
                                        <p:cTn id="6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bldLvl="0" animBg="1"/>
      <p:bldP spid="13" grpId="0" bldLvl="0" animBg="1"/>
      <p:bldP spid="14" grpId="0" bldLvl="0" animBg="1"/>
      <p:bldP spid="15" grpId="0" bldLvl="0" animBg="1"/>
      <p:bldP spid="17" grpId="0" bldLvl="0" animBg="1"/>
      <p:bldP spid="2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628015" y="795020"/>
            <a:ext cx="10582275" cy="1938020"/>
          </a:xfrm>
          <a:prstGeom prst="rect">
            <a:avLst/>
          </a:prstGeom>
          <a:noFill/>
          <a:ln>
            <a:solidFill>
              <a:schemeClr val="accent5">
                <a:lumMod val="50000"/>
              </a:schemeClr>
            </a:solidFill>
          </a:ln>
        </p:spPr>
        <p:txBody>
          <a:bodyPr wrap="square" rtlCol="0" anchor="t">
            <a:spAutoFit/>
          </a:bodyPr>
          <a:p>
            <a:r>
              <a:rPr lang="zh-CN" altLang="en-US" sz="2400" b="1"/>
              <a:t>（2019年06月浙江高考应用文写作）假定你是李华，经常帮助你学习英语的朋友Alex即将返回自己的国家。请给他写一封邮件，内容包括：</a:t>
            </a:r>
            <a:endParaRPr lang="zh-CN" altLang="en-US" sz="2400" b="1"/>
          </a:p>
          <a:p>
            <a:r>
              <a:rPr lang="zh-CN" altLang="en-US" sz="2400" b="1"/>
              <a:t>1. 表示感谢；</a:t>
            </a:r>
            <a:endParaRPr lang="zh-CN" altLang="en-US" sz="2400" b="1"/>
          </a:p>
          <a:p>
            <a:r>
              <a:rPr lang="zh-CN" altLang="en-US" sz="2400" b="1"/>
              <a:t>2. 回顾Alex对你的帮助；</a:t>
            </a:r>
            <a:endParaRPr lang="zh-CN" altLang="en-US" sz="2400" b="1"/>
          </a:p>
          <a:p>
            <a:r>
              <a:rPr lang="zh-CN" altLang="en-US" sz="2400" b="1"/>
              <a:t>3. 临别祝愿。</a:t>
            </a:r>
            <a:endParaRPr lang="zh-CN" altLang="en-US" sz="2400" b="1"/>
          </a:p>
        </p:txBody>
      </p:sp>
      <p:sp>
        <p:nvSpPr>
          <p:cNvPr id="4" name="文本框 3"/>
          <p:cNvSpPr txBox="1"/>
          <p:nvPr/>
        </p:nvSpPr>
        <p:spPr>
          <a:xfrm>
            <a:off x="669290" y="2887980"/>
            <a:ext cx="10541000" cy="2306955"/>
          </a:xfrm>
          <a:prstGeom prst="rect">
            <a:avLst/>
          </a:prstGeom>
          <a:noFill/>
        </p:spPr>
        <p:txBody>
          <a:bodyPr wrap="square" rtlCol="0">
            <a:spAutoFit/>
          </a:bodyPr>
          <a:p>
            <a:r>
              <a:rPr lang="en-US" altLang="zh-CN" sz="2400" dirty="0">
                <a:solidFill>
                  <a:schemeClr val="tx1"/>
                </a:solidFill>
              </a:rPr>
              <a:t>5. Under your help, my written English had a enormous progress.</a:t>
            </a:r>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r>
              <a:rPr lang="en-US" altLang="zh-CN" sz="2400" dirty="0">
                <a:solidFill>
                  <a:schemeClr val="tx1"/>
                </a:solidFill>
              </a:rPr>
              <a:t>6. It is you who patiently solved my endless English problem.   </a:t>
            </a:r>
            <a:endParaRPr lang="en-US" altLang="zh-CN" sz="2400" dirty="0">
              <a:solidFill>
                <a:schemeClr val="tx1"/>
              </a:solidFill>
            </a:endParaRPr>
          </a:p>
        </p:txBody>
      </p:sp>
      <p:sp>
        <p:nvSpPr>
          <p:cNvPr id="5" name="矩形 4"/>
          <p:cNvSpPr/>
          <p:nvPr/>
        </p:nvSpPr>
        <p:spPr>
          <a:xfrm>
            <a:off x="763905" y="3343910"/>
            <a:ext cx="10841355" cy="460375"/>
          </a:xfrm>
          <a:prstGeom prst="rect">
            <a:avLst/>
          </a:prstGeom>
        </p:spPr>
        <p:txBody>
          <a:bodyPr wrap="square">
            <a:spAutoFit/>
          </a:bodyPr>
          <a:p>
            <a:pPr marL="342900" lvl="0" indent="-342900">
              <a:buFont typeface="Wingdings" panose="05000000000000000000" pitchFamily="2" charset="2"/>
              <a:buChar char="Ø"/>
            </a:pPr>
            <a:r>
              <a:rPr lang="en-US" altLang="zh-CN" sz="2400" b="1" dirty="0">
                <a:solidFill>
                  <a:srgbClr val="FF0000"/>
                </a:solidFill>
              </a:rPr>
              <a:t>With </a:t>
            </a:r>
            <a:r>
              <a:rPr lang="en-US" altLang="zh-CN" sz="2400" dirty="0">
                <a:solidFill>
                  <a:srgbClr val="002060"/>
                </a:solidFill>
              </a:rPr>
              <a:t>your help, my written English </a:t>
            </a:r>
            <a:r>
              <a:rPr lang="en-US" altLang="zh-CN" sz="2400" b="1" dirty="0">
                <a:solidFill>
                  <a:srgbClr val="FF0000"/>
                </a:solidFill>
              </a:rPr>
              <a:t>made</a:t>
            </a:r>
            <a:r>
              <a:rPr lang="en-US" altLang="zh-CN" sz="2400" dirty="0">
                <a:solidFill>
                  <a:srgbClr val="FFFF00"/>
                </a:solidFill>
              </a:rPr>
              <a:t> </a:t>
            </a:r>
            <a:r>
              <a:rPr lang="en-US" altLang="zh-CN" sz="2400" b="1" dirty="0">
                <a:solidFill>
                  <a:srgbClr val="FF0000"/>
                </a:solidFill>
              </a:rPr>
              <a:t>great /significant/ tremendous</a:t>
            </a:r>
            <a:r>
              <a:rPr lang="en-US" altLang="zh-CN" sz="2400" dirty="0">
                <a:solidFill>
                  <a:srgbClr val="002060"/>
                </a:solidFill>
              </a:rPr>
              <a:t> progress.</a:t>
            </a:r>
            <a:endParaRPr lang="en-US" altLang="zh-CN" sz="2400" dirty="0">
              <a:solidFill>
                <a:srgbClr val="002060"/>
              </a:solidFill>
            </a:endParaRPr>
          </a:p>
        </p:txBody>
      </p:sp>
      <p:sp>
        <p:nvSpPr>
          <p:cNvPr id="7" name="矩形 6"/>
          <p:cNvSpPr/>
          <p:nvPr/>
        </p:nvSpPr>
        <p:spPr>
          <a:xfrm>
            <a:off x="736407" y="5310728"/>
            <a:ext cx="8496944" cy="830997"/>
          </a:xfrm>
          <a:prstGeom prst="rect">
            <a:avLst/>
          </a:prstGeom>
        </p:spPr>
        <p:txBody>
          <a:bodyPr wrap="square">
            <a:spAutoFit/>
          </a:bodyPr>
          <a:p>
            <a:pPr marL="342900" indent="-342900">
              <a:buFont typeface="Wingdings" panose="05000000000000000000" pitchFamily="2" charset="2"/>
              <a:buChar char="Ø"/>
            </a:pPr>
            <a:r>
              <a:rPr lang="en-US" altLang="zh-CN" sz="2400" dirty="0">
                <a:solidFill>
                  <a:srgbClr val="002060"/>
                </a:solidFill>
              </a:rPr>
              <a:t>It </a:t>
            </a:r>
            <a:r>
              <a:rPr lang="en-US" altLang="zh-CN" sz="2400" b="1" dirty="0">
                <a:solidFill>
                  <a:srgbClr val="FF0000"/>
                </a:solidFill>
              </a:rPr>
              <a:t>was</a:t>
            </a:r>
            <a:r>
              <a:rPr lang="en-US" altLang="zh-CN" sz="2400" dirty="0">
                <a:solidFill>
                  <a:srgbClr val="002060"/>
                </a:solidFill>
              </a:rPr>
              <a:t> you who patiently solved my endless English </a:t>
            </a:r>
            <a:r>
              <a:rPr lang="en-US" altLang="zh-CN" sz="2400" b="1" dirty="0">
                <a:solidFill>
                  <a:srgbClr val="FF0000"/>
                </a:solidFill>
              </a:rPr>
              <a:t>problems</a:t>
            </a:r>
            <a:r>
              <a:rPr lang="en-US" altLang="zh-CN" sz="2400" dirty="0">
                <a:solidFill>
                  <a:srgbClr val="002060"/>
                </a:solidFill>
              </a:rPr>
              <a:t>. </a:t>
            </a:r>
            <a:endParaRPr lang="en-US" altLang="zh-CN" sz="2400" dirty="0">
              <a:solidFill>
                <a:srgbClr val="002060"/>
              </a:solidFill>
            </a:endParaRPr>
          </a:p>
        </p:txBody>
      </p:sp>
      <p:sp>
        <p:nvSpPr>
          <p:cNvPr id="8" name="标注: 弯曲线形(带边框和强调线) 7"/>
          <p:cNvSpPr/>
          <p:nvPr/>
        </p:nvSpPr>
        <p:spPr>
          <a:xfrm>
            <a:off x="3257498" y="5910892"/>
            <a:ext cx="1728192" cy="461665"/>
          </a:xfrm>
          <a:prstGeom prst="accentBorderCallout2">
            <a:avLst>
              <a:gd name="adj1" fmla="val 18750"/>
              <a:gd name="adj2" fmla="val -8333"/>
              <a:gd name="adj3" fmla="val 18750"/>
              <a:gd name="adj4" fmla="val -16667"/>
              <a:gd name="adj5" fmla="val -53272"/>
              <a:gd name="adj6" fmla="val -75290"/>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时态错误</a:t>
            </a:r>
            <a:endParaRPr lang="zh-CN" altLang="en-US" sz="2400" b="1" dirty="0">
              <a:solidFill>
                <a:srgbClr val="000000"/>
              </a:solidFill>
            </a:endParaRPr>
          </a:p>
        </p:txBody>
      </p:sp>
      <p:sp>
        <p:nvSpPr>
          <p:cNvPr id="9" name="标注: 弯曲线形(带边框和强调线) 8"/>
          <p:cNvSpPr/>
          <p:nvPr/>
        </p:nvSpPr>
        <p:spPr>
          <a:xfrm>
            <a:off x="9233723" y="5910669"/>
            <a:ext cx="2194114" cy="461665"/>
          </a:xfrm>
          <a:prstGeom prst="accentBorderCallout2">
            <a:avLst>
              <a:gd name="adj1" fmla="val 18750"/>
              <a:gd name="adj2" fmla="val -8333"/>
              <a:gd name="adj3" fmla="val 18750"/>
              <a:gd name="adj4" fmla="val -16667"/>
              <a:gd name="adj5" fmla="val -62877"/>
              <a:gd name="adj6" fmla="val -23769"/>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名词复数错误</a:t>
            </a:r>
            <a:endParaRPr lang="zh-CN" altLang="en-US" sz="2400" b="1" dirty="0">
              <a:solidFill>
                <a:srgbClr val="000000"/>
              </a:solidFill>
            </a:endParaRPr>
          </a:p>
        </p:txBody>
      </p:sp>
      <p:sp>
        <p:nvSpPr>
          <p:cNvPr id="10" name="标注: 弯曲线形(带边框和强调线) 9"/>
          <p:cNvSpPr/>
          <p:nvPr/>
        </p:nvSpPr>
        <p:spPr>
          <a:xfrm>
            <a:off x="2077636" y="4091045"/>
            <a:ext cx="1728192" cy="461665"/>
          </a:xfrm>
          <a:prstGeom prst="accentBorderCallout2">
            <a:avLst>
              <a:gd name="adj1" fmla="val 18750"/>
              <a:gd name="adj2" fmla="val -8333"/>
              <a:gd name="adj3" fmla="val 18750"/>
              <a:gd name="adj4" fmla="val -16667"/>
              <a:gd name="adj5" fmla="val -87010"/>
              <a:gd name="adj6" fmla="val -34975"/>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词组错误</a:t>
            </a:r>
            <a:endParaRPr lang="zh-CN" altLang="en-US" sz="2400" b="1" dirty="0">
              <a:solidFill>
                <a:srgbClr val="000000"/>
              </a:solidFill>
            </a:endParaRPr>
          </a:p>
        </p:txBody>
      </p:sp>
      <p:sp>
        <p:nvSpPr>
          <p:cNvPr id="11" name="椭圆 10"/>
          <p:cNvSpPr/>
          <p:nvPr/>
        </p:nvSpPr>
        <p:spPr>
          <a:xfrm>
            <a:off x="5498465" y="2926080"/>
            <a:ext cx="603885" cy="393700"/>
          </a:xfrm>
          <a:prstGeom prst="ellipse">
            <a:avLst/>
          </a:prstGeom>
          <a:noFill/>
          <a:ln w="25400" cap="flat" cmpd="sng" algn="ctr">
            <a:solidFill>
              <a:srgbClr val="FF0000"/>
            </a:solidFill>
            <a:prstDash val="solid"/>
          </a:ln>
          <a:effectLst/>
        </p:spPr>
        <p:txBody>
          <a:bodyPr rtlCol="0" anchor="ctr"/>
          <a:p>
            <a:pPr algn="ctr"/>
            <a:endParaRPr lang="zh-CN" altLang="en-US"/>
          </a:p>
        </p:txBody>
      </p:sp>
      <p:sp>
        <p:nvSpPr>
          <p:cNvPr id="13" name="标注: 弯曲线形(带边框和强调线) 12"/>
          <p:cNvSpPr/>
          <p:nvPr/>
        </p:nvSpPr>
        <p:spPr>
          <a:xfrm>
            <a:off x="6530942" y="4091587"/>
            <a:ext cx="1728192" cy="461665"/>
          </a:xfrm>
          <a:prstGeom prst="accentBorderCallout2">
            <a:avLst>
              <a:gd name="adj1" fmla="val 18750"/>
              <a:gd name="adj2" fmla="val -8333"/>
              <a:gd name="adj3" fmla="val 18750"/>
              <a:gd name="adj4" fmla="val -16667"/>
              <a:gd name="adj5" fmla="val -175431"/>
              <a:gd name="adj6" fmla="val -41077"/>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词组错误</a:t>
            </a:r>
            <a:endParaRPr lang="zh-CN" altLang="en-US" sz="2400" b="1" dirty="0">
              <a:solidFill>
                <a:srgbClr val="000000"/>
              </a:solidFill>
            </a:endParaRPr>
          </a:p>
        </p:txBody>
      </p:sp>
      <p:sp>
        <p:nvSpPr>
          <p:cNvPr id="14" name="标注: 弯曲线形(带边框和强调线) 13"/>
          <p:cNvSpPr/>
          <p:nvPr/>
        </p:nvSpPr>
        <p:spPr>
          <a:xfrm>
            <a:off x="9084945" y="4091305"/>
            <a:ext cx="2342515" cy="717550"/>
          </a:xfrm>
          <a:prstGeom prst="accentBorderCallout2">
            <a:avLst>
              <a:gd name="adj1" fmla="val 18750"/>
              <a:gd name="adj2" fmla="val -8333"/>
              <a:gd name="adj3" fmla="val 18750"/>
              <a:gd name="adj4" fmla="val -16667"/>
              <a:gd name="adj5" fmla="val -116548"/>
              <a:gd name="adj6" fmla="val -44592"/>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名词错误</a:t>
            </a:r>
            <a:endParaRPr lang="zh-CN" altLang="en-US" sz="2400" b="1" dirty="0">
              <a:solidFill>
                <a:srgbClr val="000000"/>
              </a:solidFill>
            </a:endParaRPr>
          </a:p>
          <a:p>
            <a:pPr algn="ctr"/>
            <a:r>
              <a:rPr lang="zh-CN" altLang="en-US" sz="2400" b="1" dirty="0">
                <a:solidFill>
                  <a:srgbClr val="000000"/>
                </a:solidFill>
              </a:rPr>
              <a:t>（不可数名词）</a:t>
            </a:r>
            <a:endParaRPr lang="zh-CN" altLang="en-US" sz="2400" b="1" dirty="0">
              <a:solidFill>
                <a:srgbClr val="000000"/>
              </a:solidFill>
            </a:endParaRPr>
          </a:p>
        </p:txBody>
      </p:sp>
      <p:sp>
        <p:nvSpPr>
          <p:cNvPr id="15" name="椭圆 14"/>
          <p:cNvSpPr/>
          <p:nvPr/>
        </p:nvSpPr>
        <p:spPr>
          <a:xfrm>
            <a:off x="6102096" y="2950038"/>
            <a:ext cx="326366" cy="393970"/>
          </a:xfrm>
          <a:prstGeom prst="ellipse">
            <a:avLst/>
          </a:prstGeom>
          <a:noFill/>
          <a:ln w="25400" cap="flat" cmpd="sng" algn="ctr">
            <a:solidFill>
              <a:srgbClr val="FF0000"/>
            </a:solidFill>
            <a:prstDash val="solid"/>
          </a:ln>
          <a:effectLst/>
        </p:spPr>
        <p:txBody>
          <a:bodyPr rtlCol="0" anchor="ctr"/>
          <a:p>
            <a:pPr algn="ctr"/>
            <a:endParaRPr lang="zh-CN" altLang="en-US"/>
          </a:p>
        </p:txBody>
      </p:sp>
      <p:sp>
        <p:nvSpPr>
          <p:cNvPr id="12" name="文本框 11"/>
          <p:cNvSpPr txBox="1"/>
          <p:nvPr/>
        </p:nvSpPr>
        <p:spPr>
          <a:xfrm>
            <a:off x="489585" y="265430"/>
            <a:ext cx="1025144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一、高分作文必作于细成于严：夯实基础，表意清楚，语法无误，句型正确</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inVertical)">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bldLvl="0" animBg="1"/>
      <p:bldP spid="9" grpId="0" bldLvl="0" animBg="1"/>
      <p:bldP spid="10" grpId="0" bldLvl="0" animBg="1"/>
      <p:bldP spid="11" grpId="0" bldLvl="0" animBg="1"/>
      <p:bldP spid="13" grpId="0" bldLvl="0" animBg="1"/>
      <p:bldP spid="1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 name="组合 32"/>
          <p:cNvGrpSpPr/>
          <p:nvPr/>
        </p:nvGrpSpPr>
        <p:grpSpPr>
          <a:xfrm>
            <a:off x="286385" y="244475"/>
            <a:ext cx="203200" cy="698500"/>
            <a:chOff x="3187700" y="1155700"/>
            <a:chExt cx="203200" cy="698500"/>
          </a:xfrm>
        </p:grpSpPr>
        <p:sp>
          <p:nvSpPr>
            <p:cNvPr id="37" name="椭圆 36"/>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 name="直接连接符 1"/>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628015" y="795020"/>
            <a:ext cx="10582275" cy="1938020"/>
          </a:xfrm>
          <a:prstGeom prst="rect">
            <a:avLst/>
          </a:prstGeom>
          <a:noFill/>
          <a:ln>
            <a:solidFill>
              <a:schemeClr val="accent5">
                <a:lumMod val="50000"/>
              </a:schemeClr>
            </a:solidFill>
          </a:ln>
        </p:spPr>
        <p:txBody>
          <a:bodyPr wrap="square" rtlCol="0" anchor="t">
            <a:spAutoFit/>
          </a:bodyPr>
          <a:p>
            <a:r>
              <a:rPr lang="zh-CN" altLang="en-US" sz="2400" b="1"/>
              <a:t>（2019年06月浙江高考应用文写作）假定你是李华，经常帮助你学习英语的朋友Alex即将返回自己的国家。请给他写一封邮件，内容包括：</a:t>
            </a:r>
            <a:endParaRPr lang="zh-CN" altLang="en-US" sz="2400" b="1"/>
          </a:p>
          <a:p>
            <a:r>
              <a:rPr lang="zh-CN" altLang="en-US" sz="2400" b="1"/>
              <a:t>1. 表示感谢；</a:t>
            </a:r>
            <a:endParaRPr lang="zh-CN" altLang="en-US" sz="2400" b="1"/>
          </a:p>
          <a:p>
            <a:r>
              <a:rPr lang="zh-CN" altLang="en-US" sz="2400" b="1"/>
              <a:t>2. 回顾Alex对你的帮助；</a:t>
            </a:r>
            <a:endParaRPr lang="zh-CN" altLang="en-US" sz="2400" b="1"/>
          </a:p>
          <a:p>
            <a:r>
              <a:rPr lang="zh-CN" altLang="en-US" sz="2400" b="1"/>
              <a:t>3. 临别祝愿。</a:t>
            </a:r>
            <a:endParaRPr lang="zh-CN" altLang="en-US" sz="2400" b="1"/>
          </a:p>
        </p:txBody>
      </p:sp>
      <p:sp>
        <p:nvSpPr>
          <p:cNvPr id="5" name="文本框 4"/>
          <p:cNvSpPr txBox="1"/>
          <p:nvPr/>
        </p:nvSpPr>
        <p:spPr>
          <a:xfrm>
            <a:off x="736600" y="2915920"/>
            <a:ext cx="10833100" cy="3046095"/>
          </a:xfrm>
          <a:prstGeom prst="rect">
            <a:avLst/>
          </a:prstGeom>
          <a:noFill/>
        </p:spPr>
        <p:txBody>
          <a:bodyPr wrap="square" rtlCol="0">
            <a:spAutoFit/>
          </a:bodyPr>
          <a:p>
            <a:r>
              <a:rPr lang="en-US" altLang="zh-CN" sz="2400" dirty="0">
                <a:solidFill>
                  <a:schemeClr val="tx1"/>
                </a:solidFill>
              </a:rPr>
              <a:t>7. Looking back to the past few months, you’ve helped me explore, accumulate and progress steadily in my English study.</a:t>
            </a:r>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r>
              <a:rPr lang="en-US" altLang="zh-CN" sz="2400" dirty="0">
                <a:solidFill>
                  <a:schemeClr val="tx1"/>
                </a:solidFill>
              </a:rPr>
              <a:t>8. Not only did you teach me grammar, but you also did me a favor to spell words well, thus contributing to my better reading skills .</a:t>
            </a:r>
            <a:endParaRPr lang="en-US" altLang="zh-CN" sz="2400" dirty="0">
              <a:solidFill>
                <a:schemeClr val="tx1"/>
              </a:solidFill>
            </a:endParaRPr>
          </a:p>
        </p:txBody>
      </p:sp>
      <p:sp>
        <p:nvSpPr>
          <p:cNvPr id="7" name="矩形 6"/>
          <p:cNvSpPr/>
          <p:nvPr/>
        </p:nvSpPr>
        <p:spPr>
          <a:xfrm>
            <a:off x="651510" y="3746500"/>
            <a:ext cx="10917555" cy="829945"/>
          </a:xfrm>
          <a:prstGeom prst="rect">
            <a:avLst/>
          </a:prstGeom>
        </p:spPr>
        <p:txBody>
          <a:bodyPr wrap="square">
            <a:spAutoFit/>
          </a:bodyPr>
          <a:p>
            <a:pPr marL="342900" lvl="0" indent="-342900">
              <a:buFont typeface="Wingdings" panose="05000000000000000000" pitchFamily="2" charset="2"/>
              <a:buChar char="Ø"/>
            </a:pPr>
            <a:r>
              <a:rPr lang="en-US" altLang="zh-CN" sz="2400" dirty="0">
                <a:solidFill>
                  <a:srgbClr val="002060"/>
                </a:solidFill>
              </a:rPr>
              <a:t>Looking back to the past few months, </a:t>
            </a:r>
            <a:r>
              <a:rPr lang="en-US" altLang="zh-CN" sz="2400" b="1" dirty="0">
                <a:solidFill>
                  <a:srgbClr val="FF1D1D"/>
                </a:solidFill>
              </a:rPr>
              <a:t>I vividly remember that </a:t>
            </a:r>
            <a:r>
              <a:rPr lang="en-US" altLang="zh-CN" sz="2400" dirty="0">
                <a:solidFill>
                  <a:srgbClr val="002060"/>
                </a:solidFill>
              </a:rPr>
              <a:t>you</a:t>
            </a:r>
            <a:r>
              <a:rPr lang="en-US" altLang="zh-CN" sz="2400" dirty="0">
                <a:solidFill>
                  <a:srgbClr val="FFFF00"/>
                </a:solidFill>
              </a:rPr>
              <a:t> </a:t>
            </a:r>
            <a:r>
              <a:rPr lang="en-US" altLang="zh-CN" sz="2400" b="1" dirty="0">
                <a:solidFill>
                  <a:srgbClr val="FF1D1D"/>
                </a:solidFill>
              </a:rPr>
              <a:t>helped</a:t>
            </a:r>
            <a:r>
              <a:rPr lang="en-US" altLang="zh-CN" sz="2400" dirty="0">
                <a:solidFill>
                  <a:srgbClr val="FFFF00"/>
                </a:solidFill>
              </a:rPr>
              <a:t> </a:t>
            </a:r>
            <a:r>
              <a:rPr lang="en-US" altLang="zh-CN" sz="2400" dirty="0">
                <a:solidFill>
                  <a:srgbClr val="002060"/>
                </a:solidFill>
              </a:rPr>
              <a:t>me explore, accumulate and</a:t>
            </a:r>
            <a:r>
              <a:rPr lang="en-US" altLang="zh-CN" sz="2400" dirty="0">
                <a:solidFill>
                  <a:srgbClr val="FFFF00"/>
                </a:solidFill>
              </a:rPr>
              <a:t> </a:t>
            </a:r>
            <a:r>
              <a:rPr lang="en-US" altLang="zh-CN" sz="2400" b="1" dirty="0">
                <a:solidFill>
                  <a:srgbClr val="FF0000"/>
                </a:solidFill>
              </a:rPr>
              <a:t>improve</a:t>
            </a:r>
            <a:r>
              <a:rPr lang="en-US" altLang="zh-CN" sz="2400" dirty="0">
                <a:solidFill>
                  <a:srgbClr val="002060"/>
                </a:solidFill>
              </a:rPr>
              <a:t> steadily in my English study.</a:t>
            </a:r>
            <a:endParaRPr lang="en-US" altLang="zh-CN" sz="2400" dirty="0">
              <a:solidFill>
                <a:srgbClr val="002060"/>
              </a:solidFill>
            </a:endParaRPr>
          </a:p>
        </p:txBody>
      </p:sp>
      <p:sp>
        <p:nvSpPr>
          <p:cNvPr id="8" name="矩形 7"/>
          <p:cNvSpPr/>
          <p:nvPr/>
        </p:nvSpPr>
        <p:spPr>
          <a:xfrm>
            <a:off x="4453135" y="5961729"/>
            <a:ext cx="2375971" cy="461665"/>
          </a:xfrm>
          <a:prstGeom prst="rect">
            <a:avLst/>
          </a:prstGeom>
        </p:spPr>
        <p:txBody>
          <a:bodyPr wrap="none">
            <a:spAutoFit/>
          </a:bodyPr>
          <a:p>
            <a:pPr marL="342900" indent="-342900">
              <a:buFont typeface="Wingdings" panose="05000000000000000000" pitchFamily="2" charset="2"/>
              <a:buChar char="Ø"/>
            </a:pPr>
            <a:r>
              <a:rPr lang="en-US" altLang="zh-CN" sz="2400" b="1" dirty="0">
                <a:solidFill>
                  <a:srgbClr val="FF1D1D"/>
                </a:solidFill>
              </a:rPr>
              <a:t>writing</a:t>
            </a:r>
            <a:r>
              <a:rPr lang="en-US" altLang="zh-CN" sz="2400" b="1" dirty="0">
                <a:solidFill>
                  <a:srgbClr val="002060"/>
                </a:solidFill>
              </a:rPr>
              <a:t> </a:t>
            </a:r>
            <a:r>
              <a:rPr lang="en-US" altLang="zh-CN" sz="2400" dirty="0">
                <a:solidFill>
                  <a:srgbClr val="002060"/>
                </a:solidFill>
              </a:rPr>
              <a:t>skills</a:t>
            </a:r>
            <a:r>
              <a:rPr lang="en-US" altLang="zh-CN" sz="2400" dirty="0">
                <a:solidFill>
                  <a:srgbClr val="FFFFFF"/>
                </a:solidFill>
              </a:rPr>
              <a:t> </a:t>
            </a:r>
            <a:endParaRPr lang="zh-CN" altLang="en-US" dirty="0"/>
          </a:p>
        </p:txBody>
      </p:sp>
      <p:sp>
        <p:nvSpPr>
          <p:cNvPr id="9" name="标注: 弯曲线形(带边框和强调线) 6"/>
          <p:cNvSpPr/>
          <p:nvPr/>
        </p:nvSpPr>
        <p:spPr>
          <a:xfrm>
            <a:off x="7174162" y="6208488"/>
            <a:ext cx="1728192" cy="461665"/>
          </a:xfrm>
          <a:prstGeom prst="accentBorderCallout2">
            <a:avLst>
              <a:gd name="adj1" fmla="val 18750"/>
              <a:gd name="adj2" fmla="val -8333"/>
              <a:gd name="adj3" fmla="val 18750"/>
              <a:gd name="adj4" fmla="val -16667"/>
              <a:gd name="adj5" fmla="val -68105"/>
              <a:gd name="adj6" fmla="val -90238"/>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逻辑错误</a:t>
            </a:r>
            <a:endParaRPr lang="zh-CN" altLang="en-US" sz="2400" b="1" dirty="0">
              <a:solidFill>
                <a:srgbClr val="000000"/>
              </a:solidFill>
            </a:endParaRPr>
          </a:p>
        </p:txBody>
      </p:sp>
      <p:sp>
        <p:nvSpPr>
          <p:cNvPr id="10" name="标注: 弯曲线形(带边框和强调线) 8"/>
          <p:cNvSpPr/>
          <p:nvPr/>
        </p:nvSpPr>
        <p:spPr>
          <a:xfrm flipH="1">
            <a:off x="6399530" y="4576445"/>
            <a:ext cx="2088515" cy="461645"/>
          </a:xfrm>
          <a:prstGeom prst="accentBorderCallout2">
            <a:avLst>
              <a:gd name="adj1" fmla="val 18750"/>
              <a:gd name="adj2" fmla="val -8333"/>
              <a:gd name="adj3" fmla="val 18750"/>
              <a:gd name="adj4" fmla="val -16667"/>
              <a:gd name="adj5" fmla="val -96148"/>
              <a:gd name="adj6" fmla="val -65825"/>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时态错误</a:t>
            </a:r>
            <a:endParaRPr lang="zh-CN" altLang="en-US" sz="2400" b="1" dirty="0">
              <a:solidFill>
                <a:srgbClr val="000000"/>
              </a:solidFill>
            </a:endParaRPr>
          </a:p>
        </p:txBody>
      </p:sp>
      <p:sp>
        <p:nvSpPr>
          <p:cNvPr id="11" name="标注: 弯曲线形(带边框和强调线) 9"/>
          <p:cNvSpPr/>
          <p:nvPr/>
        </p:nvSpPr>
        <p:spPr>
          <a:xfrm flipH="1">
            <a:off x="983615" y="4576445"/>
            <a:ext cx="2549525" cy="461645"/>
          </a:xfrm>
          <a:prstGeom prst="accentBorderCallout2">
            <a:avLst>
              <a:gd name="adj1" fmla="val 18750"/>
              <a:gd name="adj2" fmla="val -8333"/>
              <a:gd name="adj3" fmla="val 18750"/>
              <a:gd name="adj4" fmla="val -16667"/>
              <a:gd name="adj5" fmla="val -102552"/>
              <a:gd name="adj6" fmla="val -89830"/>
            </a:avLst>
          </a:prstGeom>
          <a:solidFill>
            <a:srgbClr val="BBE0E3"/>
          </a:solidFill>
          <a:ln w="25400" cap="flat" cmpd="sng" algn="ctr">
            <a:solidFill>
              <a:srgbClr val="BBE0E3">
                <a:shade val="50000"/>
              </a:srgbClr>
            </a:solidFill>
            <a:prstDash val="solid"/>
          </a:ln>
          <a:effectLst/>
        </p:spPr>
        <p:txBody>
          <a:bodyPr rtlCol="0" anchor="ctr"/>
          <a:p>
            <a:pPr algn="ctr"/>
            <a:r>
              <a:rPr lang="zh-CN" altLang="en-US" sz="2400" b="1" dirty="0">
                <a:solidFill>
                  <a:srgbClr val="000000"/>
                </a:solidFill>
              </a:rPr>
              <a:t>悬垂修饰语 误用</a:t>
            </a:r>
            <a:endParaRPr lang="zh-CN" altLang="en-US" sz="2400" b="1" dirty="0">
              <a:solidFill>
                <a:srgbClr val="000000"/>
              </a:solidFill>
            </a:endParaRPr>
          </a:p>
        </p:txBody>
      </p:sp>
      <p:sp>
        <p:nvSpPr>
          <p:cNvPr id="12" name="椭圆 11"/>
          <p:cNvSpPr/>
          <p:nvPr/>
        </p:nvSpPr>
        <p:spPr>
          <a:xfrm>
            <a:off x="5751105" y="3000185"/>
            <a:ext cx="648072" cy="393970"/>
          </a:xfrm>
          <a:prstGeom prst="ellipse">
            <a:avLst/>
          </a:prstGeom>
          <a:noFill/>
          <a:ln w="25400" cap="flat" cmpd="sng" algn="ctr">
            <a:solidFill>
              <a:srgbClr val="FF0000"/>
            </a:solidFill>
            <a:prstDash val="solid"/>
          </a:ln>
          <a:effectLst/>
        </p:spPr>
        <p:txBody>
          <a:bodyPr rtlCol="0" anchor="ctr"/>
          <a:p>
            <a:pPr algn="ctr"/>
            <a:endParaRPr lang="zh-CN" altLang="en-US"/>
          </a:p>
        </p:txBody>
      </p:sp>
      <p:sp>
        <p:nvSpPr>
          <p:cNvPr id="13" name="椭圆 12"/>
          <p:cNvSpPr/>
          <p:nvPr/>
        </p:nvSpPr>
        <p:spPr>
          <a:xfrm>
            <a:off x="4527128" y="5568533"/>
            <a:ext cx="1224136" cy="393970"/>
          </a:xfrm>
          <a:prstGeom prst="ellipse">
            <a:avLst/>
          </a:prstGeom>
          <a:noFill/>
          <a:ln w="25400" cap="flat" cmpd="sng" algn="ctr">
            <a:solidFill>
              <a:srgbClr val="FF0000"/>
            </a:solidFill>
            <a:prstDash val="solid"/>
          </a:ln>
          <a:effectLst/>
        </p:spPr>
        <p:txBody>
          <a:bodyPr rtlCol="0" anchor="ctr"/>
          <a:p>
            <a:pPr algn="ctr"/>
            <a:endParaRPr lang="zh-CN" altLang="en-US"/>
          </a:p>
        </p:txBody>
      </p:sp>
      <p:sp>
        <p:nvSpPr>
          <p:cNvPr id="14" name="文本框 13"/>
          <p:cNvSpPr txBox="1"/>
          <p:nvPr/>
        </p:nvSpPr>
        <p:spPr>
          <a:xfrm>
            <a:off x="489585" y="265430"/>
            <a:ext cx="1025144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一、高分作文必作于细成于严：夯实基础，表意清楚，语法无误，句型正确</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1)">
                                      <p:cBhvr>
                                        <p:cTn id="5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bldLvl="0" animBg="1"/>
      <p:bldP spid="10" grpId="0" bldLvl="0" animBg="1"/>
      <p:bldP spid="11" grpId="0" bldLvl="0" animBg="1"/>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80000">
            <a:off x="11064240" y="-79375"/>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rotWithShape="1">
          <a:blip r:embed="rId2" cstate="print"/>
          <a:srcRect l="55555" t="27613" r="36774" b="25299"/>
          <a:stretch>
            <a:fillRect/>
          </a:stretch>
        </p:blipFill>
        <p:spPr>
          <a:xfrm rot="18808215" flipV="1">
            <a:off x="10165796" y="-258819"/>
            <a:ext cx="188363" cy="4285215"/>
          </a:xfrm>
          <a:prstGeom prst="rect">
            <a:avLst/>
          </a:prstGeom>
        </p:spPr>
      </p:pic>
      <p:pic>
        <p:nvPicPr>
          <p:cNvPr id="16" name="图片 15"/>
          <p:cNvPicPr>
            <a:picLocks noChangeAspect="1"/>
          </p:cNvPicPr>
          <p:nvPr/>
        </p:nvPicPr>
        <p:blipFill rotWithShape="1">
          <a:blip r:embed="rId2" cstate="print"/>
          <a:srcRect l="55555" t="27613" r="36774" b="25299"/>
          <a:stretch>
            <a:fillRect/>
          </a:stretch>
        </p:blipFill>
        <p:spPr>
          <a:xfrm rot="18808215" flipV="1">
            <a:off x="5003062" y="-494406"/>
            <a:ext cx="188363" cy="4285215"/>
          </a:xfrm>
          <a:prstGeom prst="rect">
            <a:avLst/>
          </a:prstGeom>
        </p:spPr>
      </p:pic>
      <p:grpSp>
        <p:nvGrpSpPr>
          <p:cNvPr id="23" name="组合 25"/>
          <p:cNvGrpSpPr/>
          <p:nvPr/>
        </p:nvGrpSpPr>
        <p:grpSpPr>
          <a:xfrm>
            <a:off x="1661416" y="1510327"/>
            <a:ext cx="3878580" cy="4733925"/>
            <a:chOff x="-1144154" y="1681967"/>
            <a:chExt cx="5170543" cy="6310805"/>
          </a:xfrm>
        </p:grpSpPr>
        <p:grpSp>
          <p:nvGrpSpPr>
            <p:cNvPr id="24" name="组合 22"/>
            <p:cNvGrpSpPr/>
            <p:nvPr/>
          </p:nvGrpSpPr>
          <p:grpSpPr>
            <a:xfrm>
              <a:off x="-1144154" y="1681967"/>
              <a:ext cx="5170543" cy="6310805"/>
              <a:chOff x="-1144154" y="1681967"/>
              <a:chExt cx="5170543" cy="6310805"/>
            </a:xfrm>
          </p:grpSpPr>
          <p:sp>
            <p:nvSpPr>
              <p:cNvPr id="8" name="任意多边形 7"/>
              <p:cNvSpPr/>
              <p:nvPr/>
            </p:nvSpPr>
            <p:spPr>
              <a:xfrm>
                <a:off x="-1144154" y="2333787"/>
                <a:ext cx="5170543" cy="5658985"/>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chemeClr val="tx2">
                  <a:lumMod val="50000"/>
                </a:schemeClr>
              </a:solidFill>
              <a:ln>
                <a:noFill/>
              </a:ln>
            </p:spPr>
            <p:style>
              <a:lnRef idx="2">
                <a:srgbClr val="60B5CC">
                  <a:shade val="50000"/>
                </a:srgbClr>
              </a:lnRef>
              <a:fillRef idx="1">
                <a:srgbClr val="60B5CC"/>
              </a:fillRef>
              <a:effectRef idx="0">
                <a:srgbClr val="60B5CC"/>
              </a:effectRef>
              <a:fontRef idx="minor">
                <a:sysClr val="window" lastClr="FFFFFF"/>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5" name="任意多边形 4"/>
              <p:cNvSpPr/>
              <p:nvPr/>
            </p:nvSpPr>
            <p:spPr>
              <a:xfrm>
                <a:off x="2079304"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ysClr val="window" lastClr="FFFFFF">
                  <a:lumMod val="75000"/>
                </a:sysClr>
              </a:solidFill>
              <a:ln>
                <a:noFill/>
              </a:ln>
            </p:spPr>
            <p:style>
              <a:lnRef idx="2">
                <a:srgbClr val="60B5CC">
                  <a:shade val="50000"/>
                </a:srgbClr>
              </a:lnRef>
              <a:fillRef idx="1">
                <a:srgbClr val="60B5CC"/>
              </a:fillRef>
              <a:effectRef idx="0">
                <a:srgbClr val="60B5CC"/>
              </a:effectRef>
              <a:fontRef idx="minor">
                <a:sysClr val="window" lastClr="FFFFFF"/>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dirty="0">
                  <a:ea typeface="微软雅黑" panose="020B0503020204020204" pitchFamily="34" charset="-122"/>
                </a:endParaRPr>
              </a:p>
            </p:txBody>
          </p:sp>
        </p:grpSp>
        <p:sp>
          <p:nvSpPr>
            <p:cNvPr id="11" name="文本框 10"/>
            <p:cNvSpPr txBox="1"/>
            <p:nvPr/>
          </p:nvSpPr>
          <p:spPr>
            <a:xfrm>
              <a:off x="-975697" y="2947514"/>
              <a:ext cx="4526341" cy="4552583"/>
            </a:xfrm>
            <a:prstGeom prst="rect">
              <a:avLst/>
            </a:prstGeom>
            <a:noFill/>
          </p:spPr>
          <p:txBody>
            <a:bodyPr wrap="square" rtlCol="0">
              <a:spAutoFit/>
            </a:bodyPr>
            <a:lstStyle/>
            <a:p>
              <a:pPr algn="l"/>
              <a:r>
                <a:rPr lang="en-US" altLang="zh-CN" sz="2400" b="1" dirty="0">
                  <a:solidFill>
                    <a:sysClr val="window" lastClr="FFFFFF"/>
                  </a:solidFill>
                  <a:latin typeface="Calibri Light" panose="020F0302020204030204" charset="0"/>
                  <a:ea typeface="微软雅黑" panose="020B0503020204020204" pitchFamily="34" charset="-122"/>
                </a:rPr>
                <a:t>   </a:t>
              </a:r>
              <a:r>
                <a:rPr lang="zh-CN" altLang="en-US" sz="2400" b="1" dirty="0">
                  <a:solidFill>
                    <a:sysClr val="window" lastClr="FFFFFF"/>
                  </a:solidFill>
                  <a:latin typeface="Calibri Light" panose="020F0302020204030204" charset="0"/>
                  <a:ea typeface="微软雅黑" panose="020B0503020204020204" pitchFamily="34" charset="-122"/>
                </a:rPr>
                <a:t>通过对以上22个写作中真实的错误案例的分析和不完全统计，动词搭配和使用不当占25%，名词单复数错误占18%，词性混乱18%，句子意识薄弱（主要是悬垂修饰语或标点符号的误用）占14%，时态错误占9%。</a:t>
              </a:r>
              <a:endParaRPr lang="zh-CN" altLang="en-US" sz="2400" b="1" dirty="0">
                <a:solidFill>
                  <a:sysClr val="window" lastClr="FFFFFF"/>
                </a:solidFill>
                <a:latin typeface="Calibri Light" panose="020F0302020204030204" charset="0"/>
                <a:ea typeface="微软雅黑" panose="020B0503020204020204" pitchFamily="34" charset="-122"/>
              </a:endParaRPr>
            </a:p>
          </p:txBody>
        </p:sp>
        <p:sp>
          <p:nvSpPr>
            <p:cNvPr id="20" name="文本框 19"/>
            <p:cNvSpPr txBox="1"/>
            <p:nvPr/>
          </p:nvSpPr>
          <p:spPr>
            <a:xfrm>
              <a:off x="2417426" y="1712115"/>
              <a:ext cx="712161" cy="677108"/>
            </a:xfrm>
            <a:prstGeom prst="rect">
              <a:avLst/>
            </a:prstGeom>
            <a:noFill/>
          </p:spPr>
          <p:txBody>
            <a:bodyPr wrap="none" rtlCol="0">
              <a:spAutoFit/>
            </a:bodyPr>
            <a:lstStyle/>
            <a:p>
              <a:r>
                <a:rPr lang="en-US" altLang="zh-CN" sz="2700" dirty="0">
                  <a:solidFill>
                    <a:sysClr val="window" lastClr="FFFFFF"/>
                  </a:solidFill>
                  <a:ea typeface="微软雅黑" panose="020B0503020204020204" pitchFamily="34" charset="-122"/>
                </a:rPr>
                <a:t>01</a:t>
              </a:r>
              <a:endParaRPr lang="zh-CN" altLang="en-US" sz="2700" dirty="0">
                <a:solidFill>
                  <a:sysClr val="window" lastClr="FFFFFF"/>
                </a:solidFill>
                <a:ea typeface="微软雅黑" panose="020B0503020204020204" pitchFamily="34" charset="-122"/>
              </a:endParaRPr>
            </a:p>
          </p:txBody>
        </p:sp>
      </p:grpSp>
      <p:grpSp>
        <p:nvGrpSpPr>
          <p:cNvPr id="25" name="组合 29"/>
          <p:cNvGrpSpPr/>
          <p:nvPr/>
        </p:nvGrpSpPr>
        <p:grpSpPr>
          <a:xfrm>
            <a:off x="7078151" y="1734482"/>
            <a:ext cx="3624580" cy="4509771"/>
            <a:chOff x="2436870" y="1681967"/>
            <a:chExt cx="4831935" cy="6011984"/>
          </a:xfrm>
        </p:grpSpPr>
        <p:grpSp>
          <p:nvGrpSpPr>
            <p:cNvPr id="26" name="组合 23"/>
            <p:cNvGrpSpPr/>
            <p:nvPr/>
          </p:nvGrpSpPr>
          <p:grpSpPr>
            <a:xfrm>
              <a:off x="2436870" y="1681967"/>
              <a:ext cx="4831935" cy="6011984"/>
              <a:chOff x="2436870" y="1681967"/>
              <a:chExt cx="4831935" cy="6011984"/>
            </a:xfrm>
          </p:grpSpPr>
          <p:sp>
            <p:nvSpPr>
              <p:cNvPr id="6" name="任意多边形 5"/>
              <p:cNvSpPr/>
              <p:nvPr/>
            </p:nvSpPr>
            <p:spPr>
              <a:xfrm>
                <a:off x="2436870" y="2034966"/>
                <a:ext cx="4831935" cy="5658985"/>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chemeClr val="accent2">
                  <a:lumMod val="50000"/>
                </a:schemeClr>
              </a:solidFill>
              <a:ln>
                <a:noFill/>
              </a:ln>
            </p:spPr>
            <p:style>
              <a:lnRef idx="2">
                <a:srgbClr val="60B5CC">
                  <a:shade val="50000"/>
                </a:srgbClr>
              </a:lnRef>
              <a:fillRef idx="1">
                <a:srgbClr val="60B5CC"/>
              </a:fillRef>
              <a:effectRef idx="0">
                <a:srgbClr val="60B5CC"/>
              </a:effectRef>
              <a:fontRef idx="minor">
                <a:sysClr val="window" lastClr="FFFFFF"/>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7" name="任意多边形 6"/>
              <p:cNvSpPr/>
              <p:nvPr/>
            </p:nvSpPr>
            <p:spPr>
              <a:xfrm>
                <a:off x="5321720"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ysClr val="window" lastClr="FFFFFF">
                  <a:lumMod val="75000"/>
                </a:sysClr>
              </a:solidFill>
              <a:ln>
                <a:noFill/>
              </a:ln>
            </p:spPr>
            <p:style>
              <a:lnRef idx="2">
                <a:srgbClr val="60B5CC">
                  <a:shade val="50000"/>
                </a:srgbClr>
              </a:lnRef>
              <a:fillRef idx="1">
                <a:srgbClr val="60B5CC"/>
              </a:fillRef>
              <a:effectRef idx="0">
                <a:srgbClr val="60B5CC"/>
              </a:effectRef>
              <a:fontRef idx="minor">
                <a:sysClr val="window" lastClr="FFFFFF"/>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dirty="0">
                  <a:ea typeface="微软雅黑" panose="020B0503020204020204" pitchFamily="34" charset="-122"/>
                </a:endParaRPr>
              </a:p>
            </p:txBody>
          </p:sp>
        </p:grpSp>
        <p:sp>
          <p:nvSpPr>
            <p:cNvPr id="13" name="文本框 12"/>
            <p:cNvSpPr txBox="1"/>
            <p:nvPr/>
          </p:nvSpPr>
          <p:spPr>
            <a:xfrm>
              <a:off x="2590936" y="2648693"/>
              <a:ext cx="4677868" cy="5045258"/>
            </a:xfrm>
            <a:prstGeom prst="rect">
              <a:avLst/>
            </a:prstGeom>
            <a:noFill/>
          </p:spPr>
          <p:txBody>
            <a:bodyPr wrap="square" rtlCol="0">
              <a:spAutoFit/>
            </a:bodyPr>
            <a:lstStyle/>
            <a:p>
              <a:pPr lvl="0" algn="l"/>
              <a:r>
                <a:rPr lang="en-US" altLang="zh-CN" sz="2400" b="1" dirty="0">
                  <a:solidFill>
                    <a:prstClr val="white"/>
                  </a:solidFill>
                  <a:latin typeface="Calibri Light" panose="020F0302020204030204" charset="0"/>
                  <a:ea typeface="微软雅黑" panose="020B0503020204020204" pitchFamily="34" charset="-122"/>
                </a:rPr>
                <a:t>     </a:t>
              </a:r>
              <a:r>
                <a:rPr lang="zh-CN" altLang="en-US" sz="2400" b="1" dirty="0">
                  <a:solidFill>
                    <a:prstClr val="white"/>
                  </a:solidFill>
                  <a:latin typeface="Calibri Light" panose="020F0302020204030204" charset="0"/>
                  <a:ea typeface="微软雅黑" panose="020B0503020204020204" pitchFamily="34" charset="-122"/>
                </a:rPr>
                <a:t>为了具备较强的语言运用能力，达成有效交际，我们要夯实基础，语言准确，写作时注意人称、数、时态等英语思维，避免汉式英语；能够准确使用大纲重点词汇和短语，做到表意清楚，语法无误，句型正确，地道自然。</a:t>
              </a:r>
              <a:endParaRPr lang="zh-CN" altLang="en-US" sz="2400" b="1" dirty="0">
                <a:solidFill>
                  <a:prstClr val="white"/>
                </a:solidFill>
                <a:latin typeface="Calibri Light" panose="020F0302020204030204" charset="0"/>
                <a:ea typeface="微软雅黑" panose="020B0503020204020204" pitchFamily="34" charset="-122"/>
              </a:endParaRPr>
            </a:p>
          </p:txBody>
        </p:sp>
        <p:sp>
          <p:nvSpPr>
            <p:cNvPr id="21" name="文本框 20"/>
            <p:cNvSpPr txBox="1"/>
            <p:nvPr/>
          </p:nvSpPr>
          <p:spPr>
            <a:xfrm>
              <a:off x="5661792" y="1712115"/>
              <a:ext cx="712161" cy="677108"/>
            </a:xfrm>
            <a:prstGeom prst="rect">
              <a:avLst/>
            </a:prstGeom>
            <a:noFill/>
          </p:spPr>
          <p:txBody>
            <a:bodyPr wrap="none" rtlCol="0">
              <a:spAutoFit/>
            </a:bodyPr>
            <a:lstStyle/>
            <a:p>
              <a:r>
                <a:rPr lang="en-US" altLang="zh-CN" sz="2700" dirty="0">
                  <a:solidFill>
                    <a:sysClr val="window" lastClr="FFFFFF"/>
                  </a:solidFill>
                  <a:ea typeface="微软雅黑" panose="020B0503020204020204" pitchFamily="34" charset="-122"/>
                </a:rPr>
                <a:t>02</a:t>
              </a:r>
              <a:endParaRPr lang="zh-CN" altLang="en-US" sz="2700" dirty="0">
                <a:solidFill>
                  <a:sysClr val="window" lastClr="FFFFFF"/>
                </a:solidFill>
                <a:ea typeface="微软雅黑" panose="020B0503020204020204" pitchFamily="34" charset="-122"/>
              </a:endParaRPr>
            </a:p>
          </p:txBody>
        </p:sp>
      </p:grpSp>
      <p:grpSp>
        <p:nvGrpSpPr>
          <p:cNvPr id="31" name="组合 30"/>
          <p:cNvGrpSpPr/>
          <p:nvPr/>
        </p:nvGrpSpPr>
        <p:grpSpPr>
          <a:xfrm>
            <a:off x="286385" y="244475"/>
            <a:ext cx="203200" cy="698500"/>
            <a:chOff x="3187700" y="1155700"/>
            <a:chExt cx="203200" cy="698500"/>
          </a:xfrm>
        </p:grpSpPr>
        <p:sp>
          <p:nvSpPr>
            <p:cNvPr id="32" name="椭圆 31"/>
            <p:cNvSpPr/>
            <p:nvPr/>
          </p:nvSpPr>
          <p:spPr>
            <a:xfrm>
              <a:off x="3187700" y="1155700"/>
              <a:ext cx="203200" cy="2032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nvSpPr>
          <p:spPr>
            <a:xfrm>
              <a:off x="3187700" y="1403350"/>
              <a:ext cx="203200" cy="203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nvSpPr>
          <p:spPr>
            <a:xfrm>
              <a:off x="3187700" y="1651000"/>
              <a:ext cx="203200" cy="203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36" name="直接连接符 35"/>
          <p:cNvCxnSpPr/>
          <p:nvPr/>
        </p:nvCxnSpPr>
        <p:spPr>
          <a:xfrm>
            <a:off x="286385" y="72580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489585" y="265430"/>
            <a:ext cx="1025144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rPr>
              <a:t>一、高分作文必作于细成于严：夯实基础，表意清楚，语法无误，句型正确</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635"/>
            <a:ext cx="12192635" cy="6858635"/>
          </a:xfrm>
          <a:prstGeom prst="rect">
            <a:avLst/>
          </a:prstGeom>
        </p:spPr>
      </p:pic>
      <p:sp>
        <p:nvSpPr>
          <p:cNvPr id="4" name="标题 1"/>
          <p:cNvSpPr txBox="1"/>
          <p:nvPr/>
        </p:nvSpPr>
        <p:spPr>
          <a:xfrm>
            <a:off x="4204335" y="600710"/>
            <a:ext cx="6632575" cy="79375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34440">
              <a:defRPr/>
            </a:pPr>
            <a:r>
              <a:rPr lang="zh-CN" altLang="en-US" sz="3600" b="1" dirty="0">
                <a:ln w="28575">
                  <a:noFill/>
                </a:ln>
                <a:solidFill>
                  <a:schemeClr val="bg1"/>
                </a:solidFill>
                <a:latin typeface="微软雅黑" panose="020B0503020204020204" pitchFamily="34" charset="-122"/>
                <a:ea typeface="微软雅黑" panose="020B0503020204020204" pitchFamily="34" charset="-122"/>
              </a:rPr>
              <a:t>二、与动词有关的错误</a:t>
            </a:r>
            <a:endParaRPr lang="zh-CN" altLang="en-US" sz="36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467705" y="1348904"/>
            <a:ext cx="4860604" cy="45719"/>
          </a:xfrm>
          <a:prstGeom prst="rect">
            <a:avLst/>
          </a:prstGeom>
          <a:solidFill>
            <a:schemeClr val="bg1">
              <a:lumMod val="65000"/>
            </a:schemeClr>
          </a:solidFill>
          <a:ln>
            <a:noFill/>
          </a:ln>
        </p:spPr>
        <p:style>
          <a:lnRef idx="0">
            <a:schemeClr val="accent5"/>
          </a:lnRef>
          <a:fillRef idx="3">
            <a:schemeClr val="accent5"/>
          </a:fillRef>
          <a:effectRef idx="3">
            <a:schemeClr val="accent5"/>
          </a:effectRef>
          <a:fontRef idx="minor">
            <a:schemeClr val="lt1"/>
          </a:fontRef>
        </p:style>
        <p:txBody>
          <a:bodyPr anchor="ctr"/>
          <a:p>
            <a:pPr fontAlgn="auto">
              <a:spcBef>
                <a:spcPts val="0"/>
              </a:spcBef>
              <a:spcAft>
                <a:spcPts val="0"/>
              </a:spcAft>
              <a:defRPr/>
            </a:pPr>
            <a:endParaRPr lang="zh-CN" altLang="en-US"/>
          </a:p>
        </p:txBody>
      </p:sp>
      <p:pic>
        <p:nvPicPr>
          <p:cNvPr id="5123"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0000">
            <a:off x="11078845" y="299720"/>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7467600" y="1677670"/>
            <a:ext cx="4565015" cy="2886710"/>
          </a:xfrm>
          <a:prstGeom prst="rect">
            <a:avLst/>
          </a:prstGeom>
          <a:noFill/>
        </p:spPr>
        <p:txBody>
          <a:bodyPr wrap="square" rtlCol="0">
            <a:spAutoFit/>
          </a:bodyPr>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谓语动词VS非谓语动词</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及物动词VS不及物动词</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动词主动态VS被动态</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情态动词错误</a:t>
            </a:r>
            <a:endParaRPr lang="zh-CN" altLang="en-US" sz="2800">
              <a:solidFill>
                <a:schemeClr val="bg1"/>
              </a:solidFill>
              <a:latin typeface="微软雅黑" panose="020B0503020204020204" pitchFamily="34" charset="-122"/>
              <a:ea typeface="微软雅黑" panose="020B0503020204020204" pitchFamily="34" charset="-122"/>
            </a:endParaRPr>
          </a:p>
          <a:p>
            <a:pPr marL="457200" indent="-457200" fontAlgn="auto">
              <a:lnSpc>
                <a:spcPts val="4360"/>
              </a:lnSpc>
              <a:buFont typeface="Wingdings" panose="05000000000000000000" charset="0"/>
              <a:buChar char="l"/>
            </a:pPr>
            <a:r>
              <a:rPr lang="zh-CN" altLang="en-US" sz="2800">
                <a:solidFill>
                  <a:schemeClr val="bg1"/>
                </a:solidFill>
                <a:latin typeface="微软雅黑" panose="020B0503020204020204" pitchFamily="34" charset="-122"/>
                <a:ea typeface="微软雅黑" panose="020B0503020204020204" pitchFamily="34" charset="-122"/>
              </a:rPr>
              <a:t>时态错误</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TABLE_BEAUTIFY" val="smartTable{fb8f6020-ba6f-4e01-9c67-5dbdd1a2133b}"/>
  <p:tag name="TABLE_ENDDRAG_ORIGIN_RECT" val="748*384"/>
  <p:tag name="TABLE_ENDDRAG_RECT" val="106*233*748*384"/>
</p:tagLst>
</file>

<file path=ppt/tags/tag2.xml><?xml version="1.0" encoding="utf-8"?>
<p:tagLst xmlns:p="http://schemas.openxmlformats.org/presentationml/2006/main">
  <p:tag name="KSO_WM_UNIT_PLACING_PICTURE_USER_VIEWPORT" val="{&quot;height&quot;:4530,&quot;width&quot;:7305}"/>
</p:tagLst>
</file>

<file path=ppt/tags/tag3.xml><?xml version="1.0" encoding="utf-8"?>
<p:tagLst xmlns:p="http://schemas.openxmlformats.org/presentationml/2006/main">
  <p:tag name="KSO_WM_UNIT_PLACING_PICTURE_USER_VIEWPORT" val="{&quot;height&quot;:1855,&quot;width&quot;:2014}"/>
</p:tagLst>
</file>

<file path=ppt/tags/tag4.xml><?xml version="1.0" encoding="utf-8"?>
<p:tagLst xmlns:p="http://schemas.openxmlformats.org/presentationml/2006/main">
  <p:tag name="KSO_WM_UNIT_PLACING_PICTURE_USER_VIEWPORT" val="{&quot;height&quot;:2490,&quot;width&quot;:11970}"/>
</p:tagLst>
</file>

<file path=ppt/tags/tag5.xml><?xml version="1.0" encoding="utf-8"?>
<p:tagLst xmlns:p="http://schemas.openxmlformats.org/presentationml/2006/main">
  <p:tag name="KSO_WM_UNIT_TABLE_BEAUTIFY" val="smartTable{fb8f6020-ba6f-4e01-9c67-5dbdd1a2133b}"/>
  <p:tag name="TABLE_ENDDRAG_ORIGIN_RECT" val="878*281"/>
  <p:tag name="TABLE_ENDDRAG_RECT" val="51*164*878*281"/>
</p:tagLst>
</file>

<file path=ppt/tags/tag6.xml><?xml version="1.0" encoding="utf-8"?>
<p:tagLst xmlns:p="http://schemas.openxmlformats.org/presentationml/2006/main">
  <p:tag name="KSO_WM_UNIT_TABLE_BEAUTIFY" val="smartTable{d331e937-ef75-4bdf-ba56-62d5409515d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1121">
      <a:dk1>
        <a:sysClr val="windowText" lastClr="000000"/>
      </a:dk1>
      <a:lt1>
        <a:sysClr val="window" lastClr="FFFFFF"/>
      </a:lt1>
      <a:dk2>
        <a:srgbClr val="696464"/>
      </a:dk2>
      <a:lt2>
        <a:srgbClr val="E9E5DC"/>
      </a:lt2>
      <a:accent1>
        <a:srgbClr val="1DC5CD"/>
      </a:accent1>
      <a:accent2>
        <a:srgbClr val="D34817"/>
      </a:accent2>
      <a:accent3>
        <a:srgbClr val="1DC5CD"/>
      </a:accent3>
      <a:accent4>
        <a:srgbClr val="D34817"/>
      </a:accent4>
      <a:accent5>
        <a:srgbClr val="1DC5CD"/>
      </a:accent5>
      <a:accent6>
        <a:srgbClr val="D34817"/>
      </a:accent6>
      <a:hlink>
        <a:srgbClr val="CC9900"/>
      </a:hlink>
      <a:folHlink>
        <a:srgbClr val="96A9A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23761</Words>
  <Application>WPS 演示</Application>
  <PresentationFormat>宽屏</PresentationFormat>
  <Paragraphs>993</Paragraphs>
  <Slides>47</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47</vt:i4>
      </vt:variant>
    </vt:vector>
  </HeadingPairs>
  <TitlesOfParts>
    <vt:vector size="68" baseType="lpstr">
      <vt:lpstr>Arial</vt:lpstr>
      <vt:lpstr>宋体</vt:lpstr>
      <vt:lpstr>Wingdings</vt:lpstr>
      <vt:lpstr>微软雅黑</vt:lpstr>
      <vt:lpstr>Wingdings</vt:lpstr>
      <vt:lpstr>Calibri Light</vt:lpstr>
      <vt:lpstr>Arial Unicode MS</vt:lpstr>
      <vt:lpstr>Calibri</vt:lpstr>
      <vt:lpstr>方正正纤黑简体</vt:lpstr>
      <vt:lpstr>黑体</vt:lpstr>
      <vt:lpstr>Times New Roman</vt:lpstr>
      <vt:lpstr>Abadi MT</vt:lpstr>
      <vt:lpstr>Gill Sans</vt:lpstr>
      <vt:lpstr>幼圆</vt:lpstr>
      <vt:lpstr>HelveticaNeue</vt:lpstr>
      <vt:lpstr>NumberOnly</vt:lpstr>
      <vt:lpstr>华文新魏</vt:lpstr>
      <vt:lpstr>Shit Happens</vt:lpstr>
      <vt:lpstr>Gill Sans MT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南山有谷堆</cp:lastModifiedBy>
  <cp:revision>57</cp:revision>
  <dcterms:created xsi:type="dcterms:W3CDTF">2013-01-02T09:51:00Z</dcterms:created>
  <dcterms:modified xsi:type="dcterms:W3CDTF">2020-12-28T06:06:56Z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