
<file path=[Content_Types].xml><?xml version="1.0" encoding="utf-8"?>
<Types xmlns="http://schemas.openxmlformats.org/package/2006/content-types">
  <Default Extension="png" ContentType="image/png"/>
  <Default Extension="gif" ContentType="image/gif"/>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handoutMasterIdLst>
    <p:handoutMasterId r:id="rId37"/>
  </p:handoutMasterIdLst>
  <p:sldIdLst>
    <p:sldId id="343" r:id="rId3"/>
    <p:sldId id="270" r:id="rId4"/>
    <p:sldId id="268" r:id="rId6"/>
    <p:sldId id="293" r:id="rId7"/>
    <p:sldId id="314" r:id="rId8"/>
    <p:sldId id="285" r:id="rId9"/>
    <p:sldId id="315" r:id="rId10"/>
    <p:sldId id="295" r:id="rId11"/>
    <p:sldId id="316" r:id="rId12"/>
    <p:sldId id="275" r:id="rId13"/>
    <p:sldId id="288" r:id="rId14"/>
    <p:sldId id="289" r:id="rId15"/>
    <p:sldId id="297" r:id="rId16"/>
    <p:sldId id="290" r:id="rId17"/>
    <p:sldId id="291" r:id="rId18"/>
    <p:sldId id="292" r:id="rId19"/>
    <p:sldId id="298" r:id="rId20"/>
    <p:sldId id="303" r:id="rId21"/>
    <p:sldId id="304" r:id="rId22"/>
    <p:sldId id="274" r:id="rId23"/>
    <p:sldId id="287" r:id="rId24"/>
    <p:sldId id="305" r:id="rId25"/>
    <p:sldId id="306" r:id="rId26"/>
    <p:sldId id="307" r:id="rId27"/>
    <p:sldId id="308" r:id="rId28"/>
    <p:sldId id="311" r:id="rId29"/>
    <p:sldId id="299" r:id="rId30"/>
    <p:sldId id="312" r:id="rId31"/>
    <p:sldId id="300" r:id="rId32"/>
    <p:sldId id="301" r:id="rId33"/>
    <p:sldId id="313" r:id="rId34"/>
    <p:sldId id="302" r:id="rId35"/>
    <p:sldId id="286" r:id="rId36"/>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92C48"/>
    <a:srgbClr val="2C2D39"/>
    <a:srgbClr val="242630"/>
    <a:srgbClr val="2A1F43"/>
    <a:srgbClr val="0C1B43"/>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4510" autoAdjust="0"/>
  </p:normalViewPr>
  <p:slideViewPr>
    <p:cSldViewPr snapToGrid="0" snapToObjects="1">
      <p:cViewPr varScale="1">
        <p:scale>
          <a:sx n="71" d="100"/>
          <a:sy n="71" d="100"/>
        </p:scale>
        <p:origin x="-102" y="-30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5" d="100"/>
          <a:sy n="75" d="100"/>
        </p:scale>
        <p:origin x="2648" y="6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24FD3F4-0FD3-4FDD-93B1-6E37022C4D3C}" type="datetime1">
              <a:rPr lang="zh-CN" altLang="en-US" smtClean="0">
                <a:latin typeface="Microsoft YaHei UI" panose="020B0503020204020204" pitchFamily="34" charset="-122"/>
                <a:ea typeface="Microsoft YaHei UI" panose="020B0503020204020204" pitchFamily="34" charset="-122"/>
              </a:rPr>
            </a:fld>
            <a:endParaRPr 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F57D167-9BB5-2048-9DDA-7DF8E5D94DC9}" type="slidenum">
              <a:rPr lang="en-US" smtClean="0">
                <a:latin typeface="Microsoft YaHei UI" panose="020B0503020204020204" pitchFamily="34" charset="-122"/>
                <a:ea typeface="Microsoft YaHei UI" panose="020B0503020204020204" pitchFamily="34" charset="-122"/>
              </a:rPr>
            </a:fld>
            <a:endParaRPr lang="en-US" dirty="0">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B855F6AB-8B2D-4C8E-B1E3-DA8942A7744B}" type="datetime1">
              <a:rPr lang="zh-CN" altLang="en-US" smtClean="0"/>
            </a:fld>
            <a:endParaRPr 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noProof="0" dirty="0"/>
              <a:t>单击此处编辑母版文本样式</a:t>
            </a:r>
            <a:endParaRPr lang="zh-CN" noProof="0" dirty="0"/>
          </a:p>
          <a:p>
            <a:pPr lvl="1" rtl="0"/>
            <a:r>
              <a:rPr lang="zh-CN" noProof="0" dirty="0"/>
              <a:t>第二级</a:t>
            </a:r>
            <a:endParaRPr lang="zh-CN" noProof="0" dirty="0"/>
          </a:p>
          <a:p>
            <a:pPr lvl="2" rtl="0"/>
            <a:r>
              <a:rPr lang="zh-CN" noProof="0" dirty="0"/>
              <a:t>第三级</a:t>
            </a:r>
            <a:endParaRPr lang="zh-CN" noProof="0" dirty="0"/>
          </a:p>
          <a:p>
            <a:pPr lvl="3" rtl="0"/>
            <a:r>
              <a:rPr lang="zh-CN" noProof="0" dirty="0"/>
              <a:t>第四级</a:t>
            </a:r>
            <a:endParaRPr lang="zh-CN" noProof="0" dirty="0"/>
          </a:p>
          <a:p>
            <a:pPr lvl="4" rtl="0"/>
            <a:r>
              <a:rPr lang="zh-CN" noProof="0" dirty="0"/>
              <a:t>第五级</a:t>
            </a:r>
            <a:endParaRPr lang="zh-CN"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DB303FA8-A3F3-7640-B13D-36C73B3E5587}" type="slidenum">
              <a:rPr lang="en-US" smtClean="0"/>
            </a:fld>
            <a:endParaRPr lang="en-US" dirty="0"/>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EE3D6AE6-F73B-41E4-A43A-9BEB7FCD4A9C}" type="datetime1">
              <a:rPr lang="zh-CN" alt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43048044-98C3-4BF6-88F4-F3A19352CC6B}" type="datetime1">
              <a:rPr lang="zh-CN" alt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43048044-98C3-4BF6-88F4-F3A19352CC6B}" type="datetime1">
              <a:rPr lang="zh-CN" alt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94D3E5AB-FD99-40EC-9502-17319D0398BD}" type="datetime1">
              <a:rPr lang="zh-CN" altLang="en-US" smtClean="0"/>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EE3D6AE6-F73B-41E4-A43A-9BEB7FCD4A9C}" type="datetime1">
              <a:rPr lang="zh-CN" alt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692880BD-994F-4405-B190-251B440E64E7}" type="datetime1">
              <a:rPr lang="zh-CN" alt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94D3E5AB-FD99-40EC-9502-17319D0398BD}" type="datetime1">
              <a:rPr lang="zh-CN" alt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8A0F8645-D784-45D3-8C15-6FB0D810AB49}" type="datetime1">
              <a:rPr lang="zh-CN" alt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94D3E5AB-FD99-40EC-9502-17319D0398BD}" type="datetime1">
              <a:rPr lang="zh-CN" alt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B0ED8DF9-4541-41CA-912C-03E157EA6FDB}" type="datetime1">
              <a:rPr lang="zh-CN" alt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dirty="0"/>
          </a:p>
        </p:txBody>
      </p:sp>
      <p:sp>
        <p:nvSpPr>
          <p:cNvPr id="4" name="幻灯片编号占位符 3"/>
          <p:cNvSpPr>
            <a:spLocks noGrp="1"/>
          </p:cNvSpPr>
          <p:nvPr>
            <p:ph type="sldNum" sz="quarter" idx="10"/>
          </p:nvPr>
        </p:nvSpPr>
        <p:spPr/>
        <p:txBody>
          <a:bodyPr rtlCol="0"/>
          <a:lstStyle/>
          <a:p>
            <a:pPr rtl="0"/>
            <a:fld id="{DB303FA8-A3F3-7640-B13D-36C73B3E5587}" type="slidenum">
              <a:rPr lang="en-US" smtClean="0"/>
            </a:fld>
            <a:endParaRPr lang="en-US" dirty="0"/>
          </a:p>
        </p:txBody>
      </p:sp>
      <p:sp>
        <p:nvSpPr>
          <p:cNvPr id="5" name="日期占位符 4"/>
          <p:cNvSpPr>
            <a:spLocks noGrp="1"/>
          </p:cNvSpPr>
          <p:nvPr>
            <p:ph type="dt" idx="1"/>
          </p:nvPr>
        </p:nvSpPr>
        <p:spPr/>
        <p:txBody>
          <a:bodyPr/>
          <a:lstStyle/>
          <a:p>
            <a:fld id="{8A0F8645-D784-45D3-8C15-6FB0D810AB49}" type="datetime1">
              <a:rPr lang="zh-CN" alt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6">
            <a:alpha val="30000"/>
          </a:schemeClr>
        </a:solidFill>
        <a:effectLst/>
      </p:bgPr>
    </p:bg>
    <p:spTree>
      <p:nvGrpSpPr>
        <p:cNvPr id="1" name=""/>
        <p:cNvGrpSpPr/>
        <p:nvPr/>
      </p:nvGrpSpPr>
      <p:grpSpPr>
        <a:xfrm>
          <a:off x="0" y="0"/>
          <a:ext cx="0" cy="0"/>
          <a:chOff x="0" y="0"/>
          <a:chExt cx="0" cy="0"/>
        </a:xfrm>
      </p:grpSpPr>
      <p:sp>
        <p:nvSpPr>
          <p:cNvPr id="13" name="任意多边形：形状 20"/>
          <p:cNvSpPr/>
          <p:nvPr userDrawn="1"/>
        </p:nvSpPr>
        <p:spPr>
          <a:xfrm rot="10800000">
            <a:off x="4516427" y="1"/>
            <a:ext cx="7675573" cy="2322894"/>
          </a:xfrm>
          <a:custGeom>
            <a:avLst/>
            <a:gdLst>
              <a:gd name="connsiteX0" fmla="*/ 3447958 w 5216859"/>
              <a:gd name="connsiteY0" fmla="*/ 463 h 1478847"/>
              <a:gd name="connsiteX1" fmla="*/ 3570648 w 5216859"/>
              <a:gd name="connsiteY1" fmla="*/ 11997 h 1478847"/>
              <a:gd name="connsiteX2" fmla="*/ 4142148 w 5216859"/>
              <a:gd name="connsiteY2" fmla="*/ 850197 h 1478847"/>
              <a:gd name="connsiteX3" fmla="*/ 4942248 w 5216859"/>
              <a:gd name="connsiteY3" fmla="*/ 1174047 h 1478847"/>
              <a:gd name="connsiteX4" fmla="*/ 5164151 w 5216859"/>
              <a:gd name="connsiteY4" fmla="*/ 1405605 h 1478847"/>
              <a:gd name="connsiteX5" fmla="*/ 5216859 w 5216859"/>
              <a:gd name="connsiteY5" fmla="*/ 1478847 h 1478847"/>
              <a:gd name="connsiteX6" fmla="*/ 0 w 5216859"/>
              <a:gd name="connsiteY6" fmla="*/ 1478847 h 1478847"/>
              <a:gd name="connsiteX7" fmla="*/ 28985 w 5216859"/>
              <a:gd name="connsiteY7" fmla="*/ 1403243 h 1478847"/>
              <a:gd name="connsiteX8" fmla="*/ 560748 w 5216859"/>
              <a:gd name="connsiteY8" fmla="*/ 640647 h 1478847"/>
              <a:gd name="connsiteX9" fmla="*/ 2294298 w 5216859"/>
              <a:gd name="connsiteY9" fmla="*/ 373947 h 1478847"/>
              <a:gd name="connsiteX10" fmla="*/ 3447958 w 5216859"/>
              <a:gd name="connsiteY10" fmla="*/ 463 h 147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859" h="1478847">
                <a:moveTo>
                  <a:pt x="3447958" y="463"/>
                </a:moveTo>
                <a:cubicBezTo>
                  <a:pt x="3491174" y="-1348"/>
                  <a:pt x="3532151" y="2075"/>
                  <a:pt x="3570648" y="11997"/>
                </a:cubicBezTo>
                <a:cubicBezTo>
                  <a:pt x="3878623" y="91372"/>
                  <a:pt x="3913548" y="656522"/>
                  <a:pt x="4142148" y="850197"/>
                </a:cubicBezTo>
                <a:cubicBezTo>
                  <a:pt x="4370748" y="1043872"/>
                  <a:pt x="4739048" y="1031172"/>
                  <a:pt x="4942248" y="1174047"/>
                </a:cubicBezTo>
                <a:cubicBezTo>
                  <a:pt x="5018448" y="1227625"/>
                  <a:pt x="5096434" y="1316029"/>
                  <a:pt x="5164151" y="1405605"/>
                </a:cubicBezTo>
                <a:lnTo>
                  <a:pt x="5216859" y="1478847"/>
                </a:lnTo>
                <a:lnTo>
                  <a:pt x="0" y="1478847"/>
                </a:lnTo>
                <a:lnTo>
                  <a:pt x="28985" y="1403243"/>
                </a:lnTo>
                <a:cubicBezTo>
                  <a:pt x="121408" y="1159760"/>
                  <a:pt x="267854" y="793047"/>
                  <a:pt x="560748" y="640647"/>
                </a:cubicBezTo>
                <a:cubicBezTo>
                  <a:pt x="951273" y="437447"/>
                  <a:pt x="1792648" y="478722"/>
                  <a:pt x="2294298" y="373947"/>
                </a:cubicBezTo>
                <a:cubicBezTo>
                  <a:pt x="2733242" y="282269"/>
                  <a:pt x="3145446" y="13138"/>
                  <a:pt x="3447958" y="463"/>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14" name="任意多边形：形状 19"/>
          <p:cNvSpPr/>
          <p:nvPr userDrawn="1"/>
        </p:nvSpPr>
        <p:spPr>
          <a:xfrm>
            <a:off x="0" y="3232602"/>
            <a:ext cx="7674963" cy="3625398"/>
          </a:xfrm>
          <a:custGeom>
            <a:avLst/>
            <a:gdLst>
              <a:gd name="connsiteX0" fmla="*/ 333366 w 2058995"/>
              <a:gd name="connsiteY0" fmla="*/ 940 h 972601"/>
              <a:gd name="connsiteX1" fmla="*/ 400050 w 2058995"/>
              <a:gd name="connsiteY1" fmla="*/ 1051 h 972601"/>
              <a:gd name="connsiteX2" fmla="*/ 952500 w 2058995"/>
              <a:gd name="connsiteY2" fmla="*/ 534451 h 972601"/>
              <a:gd name="connsiteX3" fmla="*/ 1924050 w 2058995"/>
              <a:gd name="connsiteY3" fmla="*/ 686851 h 972601"/>
              <a:gd name="connsiteX4" fmla="*/ 2054591 w 2058995"/>
              <a:gd name="connsiteY4" fmla="*/ 942966 h 972601"/>
              <a:gd name="connsiteX5" fmla="*/ 2058995 w 2058995"/>
              <a:gd name="connsiteY5" fmla="*/ 972601 h 972601"/>
              <a:gd name="connsiteX6" fmla="*/ 0 w 2058995"/>
              <a:gd name="connsiteY6" fmla="*/ 972601 h 972601"/>
              <a:gd name="connsiteX7" fmla="*/ 0 w 2058995"/>
              <a:gd name="connsiteY7" fmla="*/ 61952 h 972601"/>
              <a:gd name="connsiteX8" fmla="*/ 75605 w 2058995"/>
              <a:gd name="connsiteY8" fmla="*/ 42128 h 972601"/>
              <a:gd name="connsiteX9" fmla="*/ 333366 w 2058995"/>
              <a:gd name="connsiteY9" fmla="*/ 940 h 97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8995" h="972601">
                <a:moveTo>
                  <a:pt x="333366" y="940"/>
                </a:moveTo>
                <a:cubicBezTo>
                  <a:pt x="357485" y="-326"/>
                  <a:pt x="379809" y="-338"/>
                  <a:pt x="400050" y="1051"/>
                </a:cubicBezTo>
                <a:cubicBezTo>
                  <a:pt x="723900" y="23276"/>
                  <a:pt x="698500" y="420151"/>
                  <a:pt x="952500" y="534451"/>
                </a:cubicBezTo>
                <a:cubicBezTo>
                  <a:pt x="1206500" y="648751"/>
                  <a:pt x="1736725" y="556676"/>
                  <a:pt x="1924050" y="686851"/>
                </a:cubicBezTo>
                <a:cubicBezTo>
                  <a:pt x="1994297" y="735667"/>
                  <a:pt x="2033290" y="836275"/>
                  <a:pt x="2054591" y="942966"/>
                </a:cubicBezTo>
                <a:lnTo>
                  <a:pt x="2058995" y="972601"/>
                </a:lnTo>
                <a:lnTo>
                  <a:pt x="0" y="972601"/>
                </a:lnTo>
                <a:lnTo>
                  <a:pt x="0" y="61952"/>
                </a:lnTo>
                <a:lnTo>
                  <a:pt x="75605" y="42128"/>
                </a:lnTo>
                <a:cubicBezTo>
                  <a:pt x="172492" y="19804"/>
                  <a:pt x="261007" y="4735"/>
                  <a:pt x="333366" y="940"/>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16" name="图片占位符 7"/>
          <p:cNvSpPr>
            <a:spLocks noGrp="1"/>
          </p:cNvSpPr>
          <p:nvPr>
            <p:ph type="pic" sz="quarter" idx="14"/>
          </p:nvPr>
        </p:nvSpPr>
        <p:spPr>
          <a:xfrm>
            <a:off x="414338" y="481013"/>
            <a:ext cx="11368087" cy="5875337"/>
          </a:xfrm>
          <a:solidFill>
            <a:schemeClr val="bg1">
              <a:lumMod val="95000"/>
            </a:schemeClr>
          </a:solidFill>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noProof="0"/>
          </a:p>
        </p:txBody>
      </p:sp>
      <p:sp>
        <p:nvSpPr>
          <p:cNvPr id="6" name="标题 1"/>
          <p:cNvSpPr>
            <a:spLocks noGrp="1"/>
          </p:cNvSpPr>
          <p:nvPr>
            <p:ph type="ctrTitle" hasCustomPrompt="1"/>
          </p:nvPr>
        </p:nvSpPr>
        <p:spPr>
          <a:xfrm>
            <a:off x="1701383" y="2552298"/>
            <a:ext cx="8789234" cy="1220477"/>
          </a:xfrm>
        </p:spPr>
        <p:txBody>
          <a:bodyPr rtlCol="0" anchor="b">
            <a:normAutofit/>
          </a:bodyPr>
          <a:lstStyle>
            <a:lvl1pPr marL="0" marR="0" indent="0" algn="ctr" defTabSz="914400" rtl="0" eaLnBrk="1" fontAlgn="auto" latinLnBrk="0" hangingPunct="1">
              <a:lnSpc>
                <a:spcPct val="90000"/>
              </a:lnSpc>
              <a:spcBef>
                <a:spcPct val="0"/>
              </a:spcBef>
              <a:spcAft>
                <a:spcPts val="0"/>
              </a:spcAft>
              <a:buClrTx/>
              <a:buSzTx/>
              <a:buFontTx/>
              <a:buNone/>
              <a:defRPr sz="7200" b="1" i="0">
                <a:solidFill>
                  <a:schemeClr val="bg1"/>
                </a:solidFill>
                <a:latin typeface="Microsoft YaHei UI" panose="020B0503020204020204" pitchFamily="34" charset="-122"/>
                <a:ea typeface="Microsoft YaHei UI" panose="020B0503020204020204" pitchFamily="34" charset="-122"/>
              </a:defRPr>
            </a:lvl1pPr>
          </a:lstStyle>
          <a:p>
            <a:pPr rtl="0"/>
            <a:r>
              <a:rPr lang="zh-CN" noProof="0"/>
              <a:t>标题</a:t>
            </a:r>
            <a:endParaRPr lang="zh-CN" noProof="0"/>
          </a:p>
        </p:txBody>
      </p:sp>
      <p:sp>
        <p:nvSpPr>
          <p:cNvPr id="7" name="副标题 2"/>
          <p:cNvSpPr>
            <a:spLocks noGrp="1"/>
          </p:cNvSpPr>
          <p:nvPr>
            <p:ph type="subTitle" idx="1" hasCustomPrompt="1"/>
          </p:nvPr>
        </p:nvSpPr>
        <p:spPr>
          <a:xfrm>
            <a:off x="1701383" y="3919840"/>
            <a:ext cx="8789234" cy="846381"/>
          </a:xfrm>
        </p:spPr>
        <p:txBody>
          <a:bodyPr rtlCol="0"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2000" b="1" i="0">
                <a:solidFill>
                  <a:schemeClr val="bg1"/>
                </a:solidFill>
                <a:latin typeface="Microsoft YaHei UI" panose="020B0503020204020204" pitchFamily="34" charset="-122"/>
                <a:ea typeface="Microsoft YaHei U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noProof="0"/>
              <a:t>副标题</a:t>
            </a:r>
            <a:endParaRPr lang="zh-CN" noProof="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
    <p:bg>
      <p:bgPr>
        <a:solidFill>
          <a:schemeClr val="accent6">
            <a:alpha val="30000"/>
          </a:schemeClr>
        </a:solidFill>
        <a:effectLst/>
      </p:bgPr>
    </p:bg>
    <p:spTree>
      <p:nvGrpSpPr>
        <p:cNvPr id="1" name=""/>
        <p:cNvGrpSpPr/>
        <p:nvPr/>
      </p:nvGrpSpPr>
      <p:grpSpPr>
        <a:xfrm>
          <a:off x="0" y="0"/>
          <a:ext cx="0" cy="0"/>
          <a:chOff x="0" y="0"/>
          <a:chExt cx="0" cy="0"/>
        </a:xfrm>
      </p:grpSpPr>
      <p:sp>
        <p:nvSpPr>
          <p:cNvPr id="9" name="任意多边形(F) 5"/>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rtlCol="0" anchor="t" anchorCtr="0" compatLnSpc="1"/>
          <a:lstStyle/>
          <a:p>
            <a:pPr rtl="0"/>
            <a:endParaRPr lang="en-US" noProof="0" dirty="0">
              <a:latin typeface="Microsoft YaHei UI" panose="020B0503020204020204" pitchFamily="34" charset="-122"/>
              <a:ea typeface="Microsoft YaHei UI" panose="020B0503020204020204" pitchFamily="34" charset="-122"/>
            </a:endParaRPr>
          </a:p>
        </p:txBody>
      </p:sp>
      <p:sp>
        <p:nvSpPr>
          <p:cNvPr id="5" name="长方形 4"/>
          <p:cNvSpPr/>
          <p:nvPr userDrawn="1"/>
        </p:nvSpPr>
        <p:spPr>
          <a:xfrm>
            <a:off x="413825" y="483781"/>
            <a:ext cx="11364350"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11" name="标题 1"/>
          <p:cNvSpPr>
            <a:spLocks noGrp="1"/>
          </p:cNvSpPr>
          <p:nvPr>
            <p:ph type="title"/>
          </p:nvPr>
        </p:nvSpPr>
        <p:spPr>
          <a:xfrm>
            <a:off x="838200" y="681037"/>
            <a:ext cx="10515600" cy="583800"/>
          </a:xfrm>
        </p:spPr>
        <p:txBody>
          <a:bodyPr lIns="91440" rIns="91440" rtlCol="0">
            <a:noAutofit/>
          </a:bodyPr>
          <a:lstStyle>
            <a:lvl1pPr>
              <a:defRPr sz="240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noProof="0"/>
          </a:p>
        </p:txBody>
      </p:sp>
      <p:cxnSp>
        <p:nvCxnSpPr>
          <p:cNvPr id="3" name="直接连接符​​(S) 2"/>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内容占位符 3"/>
          <p:cNvSpPr>
            <a:spLocks noGrp="1"/>
          </p:cNvSpPr>
          <p:nvPr>
            <p:ph sz="quarter" idx="10"/>
          </p:nvPr>
        </p:nvSpPr>
        <p:spPr>
          <a:xfrm>
            <a:off x="838200" y="1265238"/>
            <a:ext cx="10524344" cy="4911725"/>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单击此处编辑母版文本样式</a:t>
            </a:r>
            <a:endParaRPr lang="zh-CN" altLang="en-US" noProof="0"/>
          </a:p>
          <a:p>
            <a:pPr lvl="1" rtl="0"/>
            <a:r>
              <a:rPr lang="zh-CN" altLang="en-US" noProof="0"/>
              <a:t>二级</a:t>
            </a:r>
            <a:endParaRPr lang="zh-CN" altLang="en-US" noProof="0"/>
          </a:p>
          <a:p>
            <a:pPr lvl="2" rtl="0"/>
            <a:r>
              <a:rPr lang="zh-CN" altLang="en-US" noProof="0"/>
              <a:t>三级</a:t>
            </a:r>
            <a:endParaRPr lang="zh-CN" altLang="en-US" noProof="0"/>
          </a:p>
          <a:p>
            <a:pPr lvl="3" rtl="0"/>
            <a:r>
              <a:rPr lang="zh-CN" altLang="en-US" noProof="0"/>
              <a:t>四级</a:t>
            </a:r>
            <a:endParaRPr lang="zh-CN" altLang="en-US" noProof="0"/>
          </a:p>
          <a:p>
            <a:pPr lvl="4" rtl="0"/>
            <a:r>
              <a:rPr lang="zh-CN" altLang="en-US" noProof="0"/>
              <a:t>五级</a:t>
            </a:r>
            <a:endParaRPr lang="zh-CN" noProof="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项内容 ">
    <p:bg>
      <p:bgPr>
        <a:solidFill>
          <a:schemeClr val="accent6">
            <a:alpha val="30000"/>
          </a:schemeClr>
        </a:solidFill>
        <a:effectLst/>
      </p:bgPr>
    </p:bg>
    <p:spTree>
      <p:nvGrpSpPr>
        <p:cNvPr id="1" name=""/>
        <p:cNvGrpSpPr/>
        <p:nvPr/>
      </p:nvGrpSpPr>
      <p:grpSpPr>
        <a:xfrm>
          <a:off x="0" y="0"/>
          <a:ext cx="0" cy="0"/>
          <a:chOff x="0" y="0"/>
          <a:chExt cx="0" cy="0"/>
        </a:xfrm>
      </p:grpSpPr>
      <p:sp>
        <p:nvSpPr>
          <p:cNvPr id="9" name="任意多边形(F) 5"/>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rtlCol="0" anchor="t" anchorCtr="0" compatLnSpc="1"/>
          <a:lstStyle/>
          <a:p>
            <a:pPr rtl="0"/>
            <a:endParaRPr lang="en-US" noProof="0" dirty="0">
              <a:latin typeface="Microsoft YaHei UI" panose="020B0503020204020204" pitchFamily="34" charset="-122"/>
              <a:ea typeface="Microsoft YaHei UI" panose="020B0503020204020204" pitchFamily="34" charset="-122"/>
            </a:endParaRPr>
          </a:p>
        </p:txBody>
      </p:sp>
      <p:sp>
        <p:nvSpPr>
          <p:cNvPr id="15" name="图片占位符 14"/>
          <p:cNvSpPr>
            <a:spLocks noGrp="1"/>
          </p:cNvSpPr>
          <p:nvPr>
            <p:ph type="pic" sz="quarter" idx="11"/>
          </p:nvPr>
        </p:nvSpPr>
        <p:spPr>
          <a:xfrm>
            <a:off x="6655634" y="37553"/>
            <a:ext cx="5536366" cy="6820447"/>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rtlCol="0" anchor="ctr">
            <a:noAutofit/>
          </a:bodyPr>
          <a:lstStyle>
            <a:lvl1pPr marL="0" indent="0" algn="ctr">
              <a:buNone/>
              <a:defRPr sz="800">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noProof="0"/>
          </a:p>
        </p:txBody>
      </p:sp>
      <p:sp>
        <p:nvSpPr>
          <p:cNvPr id="10" name="长方形 9"/>
          <p:cNvSpPr/>
          <p:nvPr userDrawn="1"/>
        </p:nvSpPr>
        <p:spPr>
          <a:xfrm>
            <a:off x="413823" y="483781"/>
            <a:ext cx="9680296"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7" name="标题 1"/>
          <p:cNvSpPr>
            <a:spLocks noGrp="1"/>
          </p:cNvSpPr>
          <p:nvPr>
            <p:ph type="title"/>
          </p:nvPr>
        </p:nvSpPr>
        <p:spPr>
          <a:xfrm>
            <a:off x="838200" y="681037"/>
            <a:ext cx="4791637" cy="583800"/>
          </a:xfrm>
        </p:spPr>
        <p:style>
          <a:lnRef idx="2">
            <a:schemeClr val="accent1"/>
          </a:lnRef>
          <a:fillRef idx="1">
            <a:schemeClr val="lt1"/>
          </a:fillRef>
          <a:effectRef idx="0">
            <a:schemeClr val="accent1"/>
          </a:effectRef>
          <a:fontRef idx="minor">
            <a:schemeClr val="dk1"/>
          </a:fontRef>
        </p:style>
        <p:txBody>
          <a:bodyPr lIns="91440" rIns="91440" rtlCol="0">
            <a:noAutofit/>
          </a:bodyPr>
          <a:lstStyle>
            <a:lvl1pPr>
              <a:defRPr sz="240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dirty="0"/>
              <a:t>单击此处编辑母版标题样式</a:t>
            </a:r>
            <a:endParaRPr lang="zh-CN" noProof="0" dirty="0"/>
          </a:p>
        </p:txBody>
      </p:sp>
      <p:cxnSp>
        <p:nvCxnSpPr>
          <p:cNvPr id="8" name="直接连接符​​(S) 7"/>
          <p:cNvCxnSpPr/>
          <p:nvPr userDrawn="1"/>
        </p:nvCxnSpPr>
        <p:spPr>
          <a:xfrm>
            <a:off x="838200" y="1264837"/>
            <a:ext cx="479163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sz="quarter" idx="12"/>
          </p:nvPr>
        </p:nvSpPr>
        <p:spPr>
          <a:xfrm>
            <a:off x="838200" y="1265238"/>
            <a:ext cx="7977188" cy="4911725"/>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bg>
      <p:bgPr>
        <a:solidFill>
          <a:schemeClr val="accent6">
            <a:alpha val="30000"/>
          </a:schemeClr>
        </a:solidFill>
        <a:effectLst/>
      </p:bgPr>
    </p:bg>
    <p:spTree>
      <p:nvGrpSpPr>
        <p:cNvPr id="1" name=""/>
        <p:cNvGrpSpPr/>
        <p:nvPr/>
      </p:nvGrpSpPr>
      <p:grpSpPr>
        <a:xfrm>
          <a:off x="0" y="0"/>
          <a:ext cx="0" cy="0"/>
          <a:chOff x="0" y="0"/>
          <a:chExt cx="0" cy="0"/>
        </a:xfrm>
      </p:grpSpPr>
      <p:sp>
        <p:nvSpPr>
          <p:cNvPr id="26" name="任意多边形：形状 8"/>
          <p:cNvSpPr/>
          <p:nvPr userDrawn="1"/>
        </p:nvSpPr>
        <p:spPr>
          <a:xfrm rot="10800000">
            <a:off x="0" y="4362449"/>
            <a:ext cx="12192000" cy="2495550"/>
          </a:xfrm>
          <a:custGeom>
            <a:avLst/>
            <a:gdLst>
              <a:gd name="connsiteX0" fmla="*/ 0 w 12192000"/>
              <a:gd name="connsiteY0" fmla="*/ 0 h 2539624"/>
              <a:gd name="connsiteX1" fmla="*/ 12192000 w 12192000"/>
              <a:gd name="connsiteY1" fmla="*/ 0 h 2539624"/>
              <a:gd name="connsiteX2" fmla="*/ 12192000 w 12192000"/>
              <a:gd name="connsiteY2" fmla="*/ 1784674 h 2539624"/>
              <a:gd name="connsiteX3" fmla="*/ 12052232 w 12192000"/>
              <a:gd name="connsiteY3" fmla="*/ 1825247 h 2539624"/>
              <a:gd name="connsiteX4" fmla="*/ 10344150 w 12192000"/>
              <a:gd name="connsiteY4" fmla="*/ 2133600 h 2539624"/>
              <a:gd name="connsiteX5" fmla="*/ 7181850 w 12192000"/>
              <a:gd name="connsiteY5" fmla="*/ 1809750 h 2539624"/>
              <a:gd name="connsiteX6" fmla="*/ 2724150 w 12192000"/>
              <a:gd name="connsiteY6" fmla="*/ 2533650 h 2539624"/>
              <a:gd name="connsiteX7" fmla="*/ 64443 w 12192000"/>
              <a:gd name="connsiteY7" fmla="*/ 1610320 h 2539624"/>
              <a:gd name="connsiteX8" fmla="*/ 0 w 12192000"/>
              <a:gd name="connsiteY8" fmla="*/ 1575868 h 25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539624">
                <a:moveTo>
                  <a:pt x="0" y="0"/>
                </a:moveTo>
                <a:lnTo>
                  <a:pt x="12192000" y="0"/>
                </a:lnTo>
                <a:lnTo>
                  <a:pt x="12192000" y="1784674"/>
                </a:lnTo>
                <a:lnTo>
                  <a:pt x="12052232" y="1825247"/>
                </a:lnTo>
                <a:cubicBezTo>
                  <a:pt x="11558836" y="1963688"/>
                  <a:pt x="10923588" y="2113756"/>
                  <a:pt x="10344150" y="2133600"/>
                </a:cubicBezTo>
                <a:cubicBezTo>
                  <a:pt x="9417050" y="2165350"/>
                  <a:pt x="8451850" y="1743075"/>
                  <a:pt x="7181850" y="1809750"/>
                </a:cubicBezTo>
                <a:cubicBezTo>
                  <a:pt x="5911850" y="1876425"/>
                  <a:pt x="3997325" y="2613025"/>
                  <a:pt x="2724150" y="2533650"/>
                </a:cubicBezTo>
                <a:cubicBezTo>
                  <a:pt x="1769269" y="2474119"/>
                  <a:pt x="728663" y="1962746"/>
                  <a:pt x="64443" y="1610320"/>
                </a:cubicBezTo>
                <a:lnTo>
                  <a:pt x="0" y="1575868"/>
                </a:lnTo>
                <a:close/>
              </a:path>
            </a:pathLst>
          </a:custGeom>
          <a:gradFill>
            <a:gsLst>
              <a:gs pos="0">
                <a:schemeClr val="accent1"/>
              </a:gs>
              <a:gs pos="100000">
                <a:schemeClr val="accent5">
                  <a:lumMod val="60000"/>
                  <a:lumOff val="40000"/>
                  <a:alpha val="9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5" name="长方形 4"/>
          <p:cNvSpPr/>
          <p:nvPr userDrawn="1"/>
        </p:nvSpPr>
        <p:spPr>
          <a:xfrm>
            <a:off x="528639" y="1380172"/>
            <a:ext cx="5481930" cy="525122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17" name="文本占位符 2"/>
          <p:cNvSpPr>
            <a:spLocks noGrp="1"/>
          </p:cNvSpPr>
          <p:nvPr>
            <p:ph type="body" idx="1"/>
          </p:nvPr>
        </p:nvSpPr>
        <p:spPr>
          <a:xfrm>
            <a:off x="1263197" y="2038570"/>
            <a:ext cx="4086146" cy="703135"/>
          </a:xfrm>
        </p:spPr>
        <p:txBody>
          <a:bodyPr lIns="91440" rIns="91440" rtlCol="0" anchor="ctr">
            <a:normAutofit/>
          </a:bodyPr>
          <a:lstStyle>
            <a:lvl1pPr marL="0" indent="0" algn="l">
              <a:lnSpc>
                <a:spcPct val="150000"/>
              </a:lnSpc>
              <a:buNone/>
              <a:defRPr sz="1800" b="1" i="0" cap="all" spc="150" baseline="0">
                <a:solidFill>
                  <a:schemeClr val="tx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23" name="长方形 22"/>
          <p:cNvSpPr/>
          <p:nvPr userDrawn="1"/>
        </p:nvSpPr>
        <p:spPr>
          <a:xfrm>
            <a:off x="6185495" y="1380172"/>
            <a:ext cx="5482629" cy="525122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25" name="文本占位符 2"/>
          <p:cNvSpPr>
            <a:spLocks noGrp="1"/>
          </p:cNvSpPr>
          <p:nvPr>
            <p:ph type="body" idx="11"/>
          </p:nvPr>
        </p:nvSpPr>
        <p:spPr>
          <a:xfrm>
            <a:off x="6854754" y="2038570"/>
            <a:ext cx="4086666" cy="703135"/>
          </a:xfrm>
        </p:spPr>
        <p:txBody>
          <a:bodyPr lIns="91440" rIns="91440" rtlCol="0" anchor="ctr">
            <a:normAutofit/>
          </a:bodyPr>
          <a:lstStyle>
            <a:lvl1pPr marL="0" indent="0" algn="l">
              <a:lnSpc>
                <a:spcPct val="150000"/>
              </a:lnSpc>
              <a:buNone/>
              <a:defRPr sz="1800" b="1" i="0" cap="all" spc="150" baseline="0">
                <a:solidFill>
                  <a:schemeClr val="tx1"/>
                </a:solidFill>
                <a:latin typeface="Microsoft YaHei UI" panose="020B0503020204020204" pitchFamily="34" charset="-122"/>
                <a:ea typeface="Microsoft YaHei UI"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a:t>单击此处编辑母版文本样式</a:t>
            </a:r>
            <a:endParaRPr lang="zh-CN" altLang="en-US" noProof="0"/>
          </a:p>
        </p:txBody>
      </p:sp>
      <p:sp>
        <p:nvSpPr>
          <p:cNvPr id="27" name="标题 1"/>
          <p:cNvSpPr>
            <a:spLocks noGrp="1"/>
          </p:cNvSpPr>
          <p:nvPr>
            <p:ph type="title"/>
          </p:nvPr>
        </p:nvSpPr>
        <p:spPr>
          <a:xfrm>
            <a:off x="838200" y="681037"/>
            <a:ext cx="10515600" cy="583800"/>
          </a:xfrm>
        </p:spPr>
        <p:txBody>
          <a:bodyPr lIns="91440" rIns="91440" rtlCol="0">
            <a:noAutofit/>
          </a:bodyPr>
          <a:lstStyle>
            <a:lvl1pPr>
              <a:defRPr sz="240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noProof="0"/>
          </a:p>
        </p:txBody>
      </p:sp>
      <p:cxnSp>
        <p:nvCxnSpPr>
          <p:cNvPr id="28" name="直接连接符​​(S) 27"/>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sz="quarter" idx="12"/>
          </p:nvPr>
        </p:nvSpPr>
        <p:spPr>
          <a:xfrm>
            <a:off x="1263195" y="2885581"/>
            <a:ext cx="4086147" cy="3102469"/>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
        <p:nvSpPr>
          <p:cNvPr id="13" name="内容占位符 2"/>
          <p:cNvSpPr>
            <a:spLocks noGrp="1"/>
          </p:cNvSpPr>
          <p:nvPr>
            <p:ph sz="quarter" idx="13"/>
          </p:nvPr>
        </p:nvSpPr>
        <p:spPr>
          <a:xfrm>
            <a:off x="6861067" y="2885581"/>
            <a:ext cx="4086667" cy="3102469"/>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
        <p:nvSpPr>
          <p:cNvPr id="4" name="日期占位符 3"/>
          <p:cNvSpPr>
            <a:spLocks noGrp="1"/>
          </p:cNvSpPr>
          <p:nvPr>
            <p:ph type="dt" sz="half" idx="14"/>
          </p:nvPr>
        </p:nvSpPr>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fld id="{CFECCED4-C13D-4D1F-B8FC-A7B400CA580B}" type="datetime1">
              <a:rPr lang="zh-CN" altLang="en-US" smtClean="0"/>
            </a:fld>
            <a:endParaRPr lang="en-US" dirty="0"/>
          </a:p>
        </p:txBody>
      </p:sp>
      <p:sp>
        <p:nvSpPr>
          <p:cNvPr id="6" name="页脚占位符 5"/>
          <p:cNvSpPr>
            <a:spLocks noGrp="1"/>
          </p:cNvSpPr>
          <p:nvPr>
            <p:ph type="ftr" sz="quarter" idx="15"/>
          </p:nvPr>
        </p:nvSpPr>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endParaRPr lang="en-US" dirty="0"/>
          </a:p>
        </p:txBody>
      </p:sp>
      <p:sp>
        <p:nvSpPr>
          <p:cNvPr id="7" name="灯片编号占位符 6"/>
          <p:cNvSpPr>
            <a:spLocks noGrp="1"/>
          </p:cNvSpPr>
          <p:nvPr>
            <p:ph type="sldNum" sz="quarter" idx="16"/>
          </p:nvPr>
        </p:nvSpPr>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fld id="{A693002F-D6EA-CF48-8F44-2316036B2B8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和字幕">
    <p:bg>
      <p:bgPr>
        <a:solidFill>
          <a:schemeClr val="accent6">
            <a:alpha val="30000"/>
          </a:schemeClr>
        </a:solidFill>
        <a:effectLst/>
      </p:bgPr>
    </p:bg>
    <p:spTree>
      <p:nvGrpSpPr>
        <p:cNvPr id="1" name=""/>
        <p:cNvGrpSpPr/>
        <p:nvPr/>
      </p:nvGrpSpPr>
      <p:grpSpPr>
        <a:xfrm>
          <a:off x="0" y="0"/>
          <a:ext cx="0" cy="0"/>
          <a:chOff x="0" y="0"/>
          <a:chExt cx="0" cy="0"/>
        </a:xfrm>
      </p:grpSpPr>
      <p:sp>
        <p:nvSpPr>
          <p:cNvPr id="31" name="图片占位符 30"/>
          <p:cNvSpPr>
            <a:spLocks noGrp="1"/>
          </p:cNvSpPr>
          <p:nvPr>
            <p:ph type="pic" sz="quarter" idx="14"/>
          </p:nvPr>
        </p:nvSpPr>
        <p:spPr>
          <a:xfrm>
            <a:off x="0" y="0"/>
            <a:ext cx="9298096" cy="685800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rtlCol="0" anchor="ctr">
            <a:noAutofit/>
          </a:bodyPr>
          <a:lstStyle>
            <a:lvl1pPr marL="0" indent="0" algn="ctr">
              <a:buNone/>
              <a:defRPr sz="1800">
                <a:solidFill>
                  <a:schemeClr val="tx2"/>
                </a:solidFill>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zh-CN" noProof="0"/>
          </a:p>
        </p:txBody>
      </p:sp>
      <p:sp>
        <p:nvSpPr>
          <p:cNvPr id="8" name="任意多边形：形状 6"/>
          <p:cNvSpPr/>
          <p:nvPr userDrawn="1"/>
        </p:nvSpPr>
        <p:spPr>
          <a:xfrm>
            <a:off x="0" y="0"/>
            <a:ext cx="12181097" cy="4981942"/>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cxnSp>
        <p:nvCxnSpPr>
          <p:cNvPr id="24" name="直接连接符​​(S) 23"/>
          <p:cNvCxnSpPr/>
          <p:nvPr userDrawn="1"/>
        </p:nvCxnSpPr>
        <p:spPr>
          <a:xfrm>
            <a:off x="6767867" y="3347504"/>
            <a:ext cx="444369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长方形 20"/>
          <p:cNvSpPr/>
          <p:nvPr userDrawn="1"/>
        </p:nvSpPr>
        <p:spPr>
          <a:xfrm>
            <a:off x="4286250" y="1143000"/>
            <a:ext cx="6831959" cy="522208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noProof="0" dirty="0">
              <a:latin typeface="Microsoft YaHei UI" panose="020B0503020204020204" pitchFamily="34" charset="-122"/>
              <a:ea typeface="Microsoft YaHei UI" panose="020B0503020204020204" pitchFamily="34" charset="-122"/>
            </a:endParaRPr>
          </a:p>
        </p:txBody>
      </p:sp>
      <p:sp>
        <p:nvSpPr>
          <p:cNvPr id="6" name="内容占位符 5"/>
          <p:cNvSpPr>
            <a:spLocks noGrp="1"/>
          </p:cNvSpPr>
          <p:nvPr>
            <p:ph sz="quarter" idx="15"/>
          </p:nvPr>
        </p:nvSpPr>
        <p:spPr>
          <a:xfrm>
            <a:off x="4488329" y="2060249"/>
            <a:ext cx="6640951" cy="4304832"/>
          </a:xfrm>
        </p:spPr>
        <p:txBody>
          <a:bodyPr rtlCol="0"/>
          <a:lstStyle>
            <a:lvl1pPr marL="0" indent="0">
              <a:buNone/>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
        <p:nvSpPr>
          <p:cNvPr id="23" name="标题 1"/>
          <p:cNvSpPr>
            <a:spLocks noGrp="1"/>
          </p:cNvSpPr>
          <p:nvPr>
            <p:ph type="title"/>
          </p:nvPr>
        </p:nvSpPr>
        <p:spPr>
          <a:xfrm>
            <a:off x="4488329" y="1309725"/>
            <a:ext cx="4559075" cy="583800"/>
          </a:xfrm>
        </p:spPr>
        <p:style>
          <a:lnRef idx="2">
            <a:schemeClr val="accent1"/>
          </a:lnRef>
          <a:fillRef idx="1">
            <a:schemeClr val="lt1"/>
          </a:fillRef>
          <a:effectRef idx="0">
            <a:schemeClr val="accent1"/>
          </a:effectRef>
          <a:fontRef idx="minor">
            <a:schemeClr val="dk1"/>
          </a:fontRef>
        </p:style>
        <p:txBody>
          <a:bodyPr lIns="91440" rIns="91440" rtlCol="0">
            <a:noAutofit/>
          </a:bodyPr>
          <a:lstStyle>
            <a:lvl1pPr>
              <a:defRPr sz="2400" b="1" i="0" spc="150" baseline="0">
                <a:solidFill>
                  <a:schemeClr val="accent1"/>
                </a:solidFill>
                <a:latin typeface="Microsoft YaHei UI" panose="020B0503020204020204" pitchFamily="34" charset="-122"/>
                <a:ea typeface="Microsoft YaHei UI" panose="020B0503020204020204" pitchFamily="34" charset="-122"/>
              </a:defRPr>
            </a:lvl1pPr>
          </a:lstStyle>
          <a:p>
            <a:pPr rtl="0"/>
            <a:r>
              <a:rPr lang="zh-CN" altLang="en-US" noProof="0" dirty="0"/>
              <a:t>单击此处编辑母版标题样式</a:t>
            </a:r>
            <a:endParaRPr lang="zh-CN" noProof="0"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latin typeface="Microsoft YaHei UI" panose="020B0503020204020204" pitchFamily="34" charset="-122"/>
                <a:ea typeface="Microsoft YaHei UI" panose="020B0503020204020204" pitchFamily="34" charset="-122"/>
              </a:defRPr>
            </a:lvl1pPr>
          </a:lstStyle>
          <a:p>
            <a:fld id="{7D12C34A-CFB5-4FEF-8890-35108A34EACA}" type="datetime1">
              <a:rPr lang="zh-CN" altLang="en-US" smtClean="0"/>
            </a:fld>
            <a:endParaRPr lang="en-US" dirty="0"/>
          </a:p>
        </p:txBody>
      </p:sp>
      <p:sp>
        <p:nvSpPr>
          <p:cNvPr id="3" name="页脚占位符 2"/>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en-US" dirty="0"/>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A693002F-D6EA-CF48-8F44-2316036B2B8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alpha val="3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CN" noProof="0"/>
              <a:t>单击此处编辑母版标题样式</a:t>
            </a:r>
            <a:endParaRPr lang="zh-CN" noProof="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CN" noProof="0"/>
              <a:t>单击此处编辑母版文本样式</a:t>
            </a:r>
            <a:endParaRPr lang="zh-CN" noProof="0"/>
          </a:p>
          <a:p>
            <a:pPr lvl="1" rtl="0"/>
            <a:r>
              <a:rPr lang="zh-CN" noProof="0"/>
              <a:t>第二级</a:t>
            </a:r>
            <a:endParaRPr lang="zh-CN" noProof="0"/>
          </a:p>
          <a:p>
            <a:pPr lvl="2" rtl="0"/>
            <a:r>
              <a:rPr lang="zh-CN" noProof="0"/>
              <a:t>第三级</a:t>
            </a:r>
            <a:endParaRPr lang="zh-CN" noProof="0"/>
          </a:p>
          <a:p>
            <a:pPr lvl="3" rtl="0"/>
            <a:r>
              <a:rPr lang="zh-CN" noProof="0"/>
              <a:t>第四级</a:t>
            </a:r>
            <a:endParaRPr lang="zh-CN" noProof="0"/>
          </a:p>
          <a:p>
            <a:pPr lvl="4" rtl="0"/>
            <a:r>
              <a:rPr lang="zh-CN" noProof="0"/>
              <a:t>第五级</a:t>
            </a:r>
            <a:endParaRPr lang="zh-CN" noProof="0"/>
          </a:p>
        </p:txBody>
      </p:sp>
      <p:sp>
        <p:nvSpPr>
          <p:cNvPr id="4" name="日期占位符 3"/>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tx1">
                    <a:tint val="75000"/>
                  </a:schemeClr>
                </a:solidFill>
                <a:latin typeface="Microsoft YaHei UI" panose="020B0503020204020204" pitchFamily="34" charset="-122"/>
                <a:ea typeface="Microsoft YaHei UI" panose="020B0503020204020204" pitchFamily="34" charset="-122"/>
              </a:defRPr>
            </a:lvl1pPr>
          </a:lstStyle>
          <a:p>
            <a:fld id="{A83A700D-9F27-410D-B1B8-E3C667347E2A}" type="datetime1">
              <a:rPr lang="zh-CN" altLang="en-US" smtClean="0"/>
            </a:fld>
            <a:endParaRPr lang="en-US" dirty="0"/>
          </a:p>
        </p:txBody>
      </p:sp>
      <p:sp>
        <p:nvSpPr>
          <p:cNvPr id="5" name="页脚占位符 4"/>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en-US" dirty="0"/>
          </a:p>
        </p:txBody>
      </p:sp>
      <p:sp>
        <p:nvSpPr>
          <p:cNvPr id="6" name="灯片编号占位符 5"/>
          <p:cNvSpPr>
            <a:spLocks noGrp="1"/>
          </p:cNvSpPr>
          <p:nvPr>
            <p:ph type="sldNum" sz="quarter" idx="4"/>
          </p:nvPr>
        </p:nvSpPr>
        <p:spPr>
          <a:xfrm>
            <a:off x="10936940" y="6492875"/>
            <a:ext cx="416859" cy="228600"/>
          </a:xfrm>
          <a:prstGeom prst="rect">
            <a:avLst/>
          </a:prstGeom>
        </p:spPr>
        <p:txBody>
          <a:bodyPr vert="horz" lIns="91440" tIns="45720" rIns="91440" bIns="45720" rtlCol="0" anchor="ctr"/>
          <a:lstStyle>
            <a:lvl1pPr algn="r">
              <a:defRPr sz="800">
                <a:solidFill>
                  <a:schemeClr val="tx1">
                    <a:tint val="75000"/>
                  </a:schemeClr>
                </a:solidFill>
                <a:latin typeface="Microsoft YaHei UI" panose="020B0503020204020204" pitchFamily="34" charset="-122"/>
                <a:ea typeface="Microsoft YaHei UI" panose="020B0503020204020204" pitchFamily="34" charset="-122"/>
              </a:defRPr>
            </a:lvl1pPr>
          </a:lstStyle>
          <a:p>
            <a:fld id="{A693002F-D6EA-CF48-8F44-2316036B2B87}" type="slidenum">
              <a:rPr lang="en-US" smtClean="0"/>
            </a:fld>
            <a:endParaRPr lang="en-US" dirty="0"/>
          </a:p>
        </p:txBody>
      </p:sp>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hf sldNum="0" hdr="0" ftr="0"/>
  <p:txStyles>
    <p:titleStyle>
      <a:lvl1pPr algn="l" defTabSz="914400" rtl="0" eaLnBrk="1" latinLnBrk="0" hangingPunct="1">
        <a:lnSpc>
          <a:spcPct val="90000"/>
        </a:lnSpc>
        <a:spcBef>
          <a:spcPct val="0"/>
        </a:spcBef>
        <a:buNone/>
        <a:defRPr sz="2400" b="1" kern="1200" spc="150" baseline="0">
          <a:solidFill>
            <a:schemeClr val="accent1"/>
          </a:solidFill>
          <a:latin typeface="Microsoft YaHei UI" panose="020B0503020204020204" pitchFamily="34" charset="-122"/>
          <a:ea typeface="Microsoft YaHei UI" panose="020B0503020204020204" pitchFamily="34" charset="-122"/>
          <a:cs typeface="+mj-cs"/>
        </a:defRPr>
      </a:lvl1pPr>
    </p:titleStyle>
    <p:bodyStyle>
      <a:lvl1pPr marL="2286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0.GI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microsoft.com/office/2007/relationships/hdphoto" Target="../media/image7.wdp"/><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0.GIF"/></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0.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10.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xml"/><Relationship Id="rId3" Type="http://schemas.openxmlformats.org/officeDocument/2006/relationships/image" Target="../media/image1.png"/><Relationship Id="rId2" Type="http://schemas.microsoft.com/office/2007/relationships/hdphoto" Target="../media/image7.wdp"/><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838200" y="1650599"/>
            <a:ext cx="10524344" cy="4912126"/>
          </a:xfrm>
        </p:spPr>
        <p:txBody>
          <a:bodyPr rtlCol="0"/>
          <a:lstStyle/>
          <a:p>
            <a:pPr marL="0" lvl="0" indent="0">
              <a:spcBef>
                <a:spcPts val="600"/>
              </a:spcBef>
              <a:buNone/>
            </a:pP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a:t>
            </a:r>
            <a:r>
              <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是向有关单位或个人推荐或介绍某人、物、事或活动的专用书信。</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a:t>
            </a:r>
            <a:r>
              <a:rPr lang="zh-CN" altLang="zh-CN" sz="24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从第三方的角度向用人单位或学校提供有关当事人的必要信息或推荐意见</a:t>
            </a:r>
            <a:r>
              <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。这类书信使用广泛。信文语言</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简短准确</a:t>
            </a:r>
            <a:r>
              <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，语气</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诚恳热情</a:t>
            </a:r>
            <a:r>
              <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推荐信包括以下内容：</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spcBef>
                <a:spcPts val="600"/>
              </a:spcBef>
              <a:buClr>
                <a:srgbClr val="FF0000"/>
              </a:buClr>
              <a:buFont typeface="+mj-lt"/>
              <a:buAutoNum type="arabicPeriod"/>
            </a:pPr>
            <a:r>
              <a:rPr lang="zh-CN" altLang="zh-CN" sz="24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应聘者的姓名，个人素质，工作态度和学习成绩；</a:t>
            </a:r>
            <a:endParaRPr lang="zh-CN" altLang="zh-CN" sz="2400" b="1" u="sng"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spcBef>
                <a:spcPts val="600"/>
              </a:spcBef>
              <a:buClr>
                <a:srgbClr val="FF0000"/>
              </a:buClr>
              <a:buFont typeface="+mj-lt"/>
              <a:buAutoNum type="arabicPeriod"/>
            </a:pPr>
            <a:r>
              <a:rPr lang="zh-CN" altLang="zh-CN" sz="24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与推荐人之间的关系；</a:t>
            </a:r>
            <a:endParaRPr lang="zh-CN" altLang="zh-CN" sz="2400" b="1" u="sng"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spcBef>
                <a:spcPts val="600"/>
              </a:spcBef>
              <a:buClr>
                <a:srgbClr val="FF0000"/>
              </a:buClr>
              <a:buFont typeface="+mj-lt"/>
              <a:buAutoNum type="arabicPeriod"/>
            </a:pPr>
            <a:r>
              <a:rPr lang="zh-CN" altLang="zh-CN" sz="24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推荐人态度明确</a:t>
            </a:r>
            <a:r>
              <a:rPr lang="zh-CN" altLang="zh-CN" sz="2400" b="1" u="sng"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地</a:t>
            </a:r>
            <a:r>
              <a:rPr lang="zh-CN" altLang="zh-CN" sz="2400" b="1" u="sng" kern="10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支持</a:t>
            </a:r>
            <a:r>
              <a:rPr lang="zh-CN" altLang="en-US" sz="2400" b="1" u="sng" kern="10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被推荐人</a:t>
            </a:r>
            <a:r>
              <a:rPr lang="zh-CN" altLang="zh-CN" sz="2400" b="1" u="sng" kern="10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b="1" u="sng"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altLang="ja-JP" dirty="0"/>
          </a:p>
        </p:txBody>
      </p:sp>
      <p:sp>
        <p:nvSpPr>
          <p:cNvPr id="11" name="标题 10"/>
          <p:cNvSpPr>
            <a:spLocks noGrp="1"/>
          </p:cNvSpPr>
          <p:nvPr>
            <p:ph type="title"/>
          </p:nvPr>
        </p:nvSpPr>
        <p:spPr>
          <a:xfrm>
            <a:off x="838200" y="681037"/>
            <a:ext cx="3176588" cy="583800"/>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推荐信的文体简介</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829456" y="1636312"/>
            <a:ext cx="10524344" cy="4912126"/>
          </a:xfrm>
        </p:spPr>
        <p:txBody>
          <a:bodyPr rtlCol="0"/>
          <a:lstStyle/>
          <a:p>
            <a:pPr marL="0" algn="just">
              <a:spcBef>
                <a:spcPts val="600"/>
              </a:spcBef>
            </a:pP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推荐信</a:t>
            </a:r>
            <a:r>
              <a:rPr lang="en-US" altLang="zh-CN" sz="24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Structure:</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通常分为三部分：</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开头段</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(Greetings)+background + Purpose of writing the letter</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表明写作目的</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背景</a:t>
            </a:r>
            <a:r>
              <a:rPr lang="en-US" altLang="zh-CN" sz="24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中间段</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General—Part</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（总起句</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（阐明推荐人的优点及推荐原因）</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4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列明推荐理由</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结尾段</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I </a:t>
            </a:r>
            <a:r>
              <a:rPr lang="en-US" altLang="zh-CN" sz="2400" b="1" kern="100" dirty="0" err="1">
                <a:effectLst/>
                <a:latin typeface="Times New Roman" panose="02020603050405020304" pitchFamily="18" charset="0"/>
                <a:ea typeface="宋体" panose="02010600030101010101" pitchFamily="2" charset="-122"/>
                <a:cs typeface="Times New Roman" panose="02020603050405020304" pitchFamily="18" charset="0"/>
              </a:rPr>
              <a:t>believe+I</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kern="100" dirty="0" err="1">
                <a:effectLst/>
                <a:latin typeface="Times New Roman" panose="02020603050405020304" pitchFamily="18" charset="0"/>
                <a:ea typeface="宋体" panose="02010600030101010101" pitchFamily="2" charset="-122"/>
                <a:cs typeface="Times New Roman" panose="02020603050405020304" pitchFamily="18" charset="0"/>
              </a:rPr>
              <a:t>expect+I</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hope</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再次点明推荐，希望推荐能被考虑，采纳</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4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进一步联系</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altLang="ja-JP" dirty="0"/>
          </a:p>
        </p:txBody>
      </p:sp>
      <p:sp>
        <p:nvSpPr>
          <p:cNvPr id="11" name="标题 10"/>
          <p:cNvSpPr>
            <a:spLocks noGrp="1"/>
          </p:cNvSpPr>
          <p:nvPr>
            <p:ph type="title"/>
          </p:nvPr>
        </p:nvSpPr>
        <p:spPr>
          <a:xfrm>
            <a:off x="838200" y="681037"/>
            <a:ext cx="2912269" cy="583800"/>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推荐信的结构：</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838200" y="1264837"/>
            <a:ext cx="10524344" cy="4912126"/>
          </a:xfrm>
        </p:spPr>
        <p:txBody>
          <a:bodyPr rtlCol="0">
            <a:normAutofit fontScale="85000" lnSpcReduction="20000"/>
          </a:bodyPr>
          <a:lstStyle/>
          <a:p>
            <a:pPr algn="just">
              <a:lnSpc>
                <a:spcPct val="120000"/>
              </a:lnSpc>
              <a:spcBef>
                <a:spcPts val="600"/>
              </a:spcBef>
              <a:buFont typeface="Wingdings" panose="05000000000000000000" charset="0"/>
              <a:buChar char="Ø"/>
            </a:pPr>
            <a:r>
              <a:rPr lang="en-US" altLang="zh-CN" sz="23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What should be included in a letter of Recommendation?</a:t>
            </a:r>
            <a:endParaRPr lang="zh-CN" altLang="zh-CN" sz="23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Bef>
                <a:spcPts val="600"/>
              </a:spcBef>
            </a:pPr>
            <a:r>
              <a:rPr lang="en-US" altLang="zh-CN" sz="23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Dear ______,/</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To Whom it may concern</a:t>
            </a:r>
            <a:endParaRPr lang="zh-CN" altLang="zh-CN" sz="23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Bef>
                <a:spcPts val="600"/>
              </a:spcBef>
            </a:pPr>
            <a:r>
              <a:rPr lang="en-US" altLang="zh-CN" sz="2300" b="1" kern="100" dirty="0">
                <a:effectLst/>
                <a:latin typeface="Times New Roman" panose="02020603050405020304" pitchFamily="18" charset="0"/>
                <a:ea typeface="宋体" panose="02010600030101010101" pitchFamily="2" charset="-122"/>
                <a:cs typeface="Times New Roman" panose="02020603050405020304" pitchFamily="18" charset="0"/>
              </a:rPr>
              <a:t>Beginning --- </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Purpose</a:t>
            </a:r>
            <a:r>
              <a:rPr lang="en-US" altLang="zh-CN" sz="23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of writing the letter</a:t>
            </a:r>
            <a:r>
              <a:rPr lang="zh-CN" altLang="zh-CN" sz="23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开头</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表明写作目的</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3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背景</a:t>
            </a:r>
            <a:r>
              <a:rPr lang="en-US" altLang="zh-CN" sz="23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3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a:t>
            </a:r>
            <a:r>
              <a:rPr lang="en-US" altLang="zh-CN" sz="23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-brief/direct</a:t>
            </a:r>
            <a:r>
              <a:rPr lang="zh-CN" altLang="zh-CN" sz="23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3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en-US" altLang="zh-CN" sz="23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23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Why are you writing the letter of Recommendation?</a:t>
            </a:r>
            <a:endParaRPr lang="zh-CN" altLang="zh-CN" sz="23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Bef>
                <a:spcPts val="600"/>
              </a:spcBef>
            </a:pPr>
            <a:r>
              <a:rPr lang="en-US" altLang="zh-CN" sz="23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Body Arrangements</a:t>
            </a:r>
            <a:r>
              <a:rPr lang="en-US" altLang="zh-CN" sz="23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3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总起句</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（阐明推荐人的优点及推荐原因）</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3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列明推荐理由</a:t>
            </a:r>
            <a:r>
              <a:rPr lang="en-US" altLang="zh-CN" sz="23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-detailed/-to the point</a:t>
            </a:r>
            <a:r>
              <a:rPr lang="zh-CN" altLang="zh-CN" sz="23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3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3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3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600"/>
              </a:spcBef>
              <a:buFont typeface="Wingdings" panose="05000000000000000000" pitchFamily="2" charset="2"/>
              <a:buChar char=""/>
            </a:pPr>
            <a:r>
              <a:rPr lang="en-US" altLang="zh-CN" sz="2300" b="1" u="sng" kern="100" dirty="0">
                <a:solidFill>
                  <a:srgbClr val="00206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What do you </a:t>
            </a:r>
            <a:r>
              <a:rPr lang="en-US" altLang="zh-CN" sz="2300" b="1" u="sng"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recommend to</a:t>
            </a:r>
            <a:r>
              <a:rPr lang="en-US" altLang="zh-CN" sz="23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 your friends, partners, colleagues, cooperators, person in charge, classmates?</a:t>
            </a:r>
            <a:endParaRPr lang="zh-CN" altLang="zh-CN" sz="23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20000"/>
              </a:lnSpc>
              <a:spcBef>
                <a:spcPts val="600"/>
              </a:spcBef>
              <a:spcAft>
                <a:spcPts val="1010"/>
              </a:spcAft>
            </a:pPr>
            <a:r>
              <a:rPr lang="en-US" altLang="zh-CN" sz="2300" b="1" dirty="0">
                <a:effectLst/>
                <a:latin typeface="Times New Roman" panose="02020603050405020304" pitchFamily="18" charset="0"/>
                <a:ea typeface="宋体" panose="02010600030101010101" pitchFamily="2" charset="-122"/>
                <a:cs typeface="宋体" panose="02010600030101010101" pitchFamily="2" charset="-122"/>
              </a:rPr>
              <a:t>Ending --- </a:t>
            </a:r>
            <a:r>
              <a:rPr lang="zh-CN" altLang="zh-CN" sz="23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300" b="1" u="sng"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再次点明推荐，希望推荐能被考虑，采纳</a:t>
            </a:r>
            <a:r>
              <a:rPr lang="en-US" altLang="zh-CN" sz="2300" b="1" u="sng"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300" b="1" u="sng"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进一步联系</a:t>
            </a:r>
            <a:r>
              <a:rPr lang="en-US" altLang="zh-CN" sz="2300" b="1" kern="1200" dirty="0">
                <a:solidFill>
                  <a:srgbClr val="FF0000"/>
                </a:solidFill>
                <a:effectLst/>
                <a:latin typeface="Times New Roman" panose="02020603050405020304" pitchFamily="18" charset="0"/>
                <a:ea typeface="宋体" panose="02010600030101010101" pitchFamily="2" charset="-122"/>
                <a:cs typeface="宋体" panose="02010600030101010101" pitchFamily="2" charset="-122"/>
              </a:rPr>
              <a:t>-conclusive/-powerful</a:t>
            </a:r>
            <a:r>
              <a:rPr lang="zh-CN" altLang="zh-CN" sz="23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100" dirty="0">
              <a:effectLst/>
              <a:latin typeface="宋体" panose="02010600030101010101" pitchFamily="2" charset="-122"/>
              <a:ea typeface="宋体" panose="02010600030101010101" pitchFamily="2" charset="-122"/>
              <a:cs typeface="宋体" panose="02010600030101010101" pitchFamily="2" charset="-122"/>
            </a:endParaRPr>
          </a:p>
          <a:p>
            <a:pPr marL="2933700" indent="266700" algn="r">
              <a:lnSpc>
                <a:spcPct val="120000"/>
              </a:lnSpc>
              <a:spcBef>
                <a:spcPts val="600"/>
              </a:spcBef>
            </a:pPr>
            <a:r>
              <a:rPr lang="en-US" altLang="zh-CN" sz="2300" b="1" kern="100" dirty="0">
                <a:effectLst/>
                <a:latin typeface="Times New Roman" panose="02020603050405020304" pitchFamily="18" charset="0"/>
                <a:ea typeface="宋体" panose="02010600030101010101" pitchFamily="2" charset="-122"/>
                <a:cs typeface="Times New Roman" panose="02020603050405020304" pitchFamily="18" charset="0"/>
              </a:rPr>
              <a:t>Yours faithfully/sincerely</a:t>
            </a:r>
            <a:endParaRPr lang="zh-CN" altLang="zh-CN" sz="2300" kern="100" dirty="0">
              <a:effectLst/>
              <a:latin typeface="Calibri" panose="020F0502020204030204" pitchFamily="34" charset="0"/>
              <a:ea typeface="宋体" panose="02010600030101010101" pitchFamily="2" charset="-122"/>
              <a:cs typeface="Times New Roman" panose="02020603050405020304" pitchFamily="18" charset="0"/>
            </a:endParaRPr>
          </a:p>
          <a:p>
            <a:pPr algn="r">
              <a:lnSpc>
                <a:spcPct val="120000"/>
              </a:lnSpc>
              <a:spcBef>
                <a:spcPts val="600"/>
              </a:spcBef>
            </a:pPr>
            <a:r>
              <a:rPr lang="en-US" altLang="zh-CN" sz="23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300"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altLang="ja-JP" dirty="0"/>
          </a:p>
        </p:txBody>
      </p:sp>
      <p:sp>
        <p:nvSpPr>
          <p:cNvPr id="11" name="标题 10"/>
          <p:cNvSpPr>
            <a:spLocks noGrp="1"/>
          </p:cNvSpPr>
          <p:nvPr>
            <p:ph type="title"/>
          </p:nvPr>
        </p:nvSpPr>
        <p:spPr>
          <a:xfrm>
            <a:off x="838200" y="681037"/>
            <a:ext cx="1833563" cy="583800"/>
          </a:xfrm>
        </p:spPr>
        <p:style>
          <a:lnRef idx="2">
            <a:schemeClr val="accent1"/>
          </a:lnRef>
          <a:fillRef idx="1">
            <a:schemeClr val="lt1"/>
          </a:fillRef>
          <a:effectRef idx="0">
            <a:schemeClr val="accent1"/>
          </a:effectRef>
          <a:fontRef idx="minor">
            <a:schemeClr val="dk1"/>
          </a:fontRef>
        </p:style>
        <p:txBody>
          <a:bodyPr rtlCol="0"/>
          <a:lstStyle/>
          <a:p>
            <a:pPr marL="342900" lvl="0" indent="-342900" algn="just">
              <a:lnSpc>
                <a:spcPct val="150000"/>
              </a:lnSpc>
              <a:spcBef>
                <a:spcPts val="1500"/>
              </a:spcBef>
              <a:buBlip>
                <a:blip r:embed="rId1"/>
              </a:buBlip>
            </a:pPr>
            <a:r>
              <a:rPr lang="en-US" altLang="zh-CN" kern="100" dirty="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Layout</a:t>
            </a:r>
            <a:endParaRPr lang="zh-CN" altLang="zh-CN" b="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 calcmode="lin" valueType="num">
                                      <p:cBhvr additive="base">
                                        <p:cTn id="3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 calcmode="lin" valueType="num">
                                      <p:cBhvr additive="base">
                                        <p:cTn id="43"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xEl>
                                              <p:pRg st="6" end="6"/>
                                            </p:txEl>
                                          </p:spTgt>
                                        </p:tgtEl>
                                        <p:attrNameLst>
                                          <p:attrName>style.visibility</p:attrName>
                                        </p:attrNameLst>
                                      </p:cBhvr>
                                      <p:to>
                                        <p:strVal val="visible"/>
                                      </p:to>
                                    </p:set>
                                    <p:anim calcmode="lin" valueType="num">
                                      <p:cBhvr additive="base">
                                        <p:cTn id="49"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7" end="7"/>
                                            </p:txEl>
                                          </p:spTgt>
                                        </p:tgtEl>
                                        <p:attrNameLst>
                                          <p:attrName>style.visibility</p:attrName>
                                        </p:attrNameLst>
                                      </p:cBhvr>
                                      <p:to>
                                        <p:strVal val="visible"/>
                                      </p:to>
                                    </p:set>
                                    <p:anim calcmode="lin" valueType="num">
                                      <p:cBhvr additive="base">
                                        <p:cTn id="55"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xEl>
                                              <p:pRg st="8" end="8"/>
                                            </p:txEl>
                                          </p:spTgt>
                                        </p:tgtEl>
                                        <p:attrNameLst>
                                          <p:attrName>style.visibility</p:attrName>
                                        </p:attrNameLst>
                                      </p:cBhvr>
                                      <p:to>
                                        <p:strVal val="visible"/>
                                      </p:to>
                                    </p:set>
                                    <p:anim calcmode="lin" valueType="num">
                                      <p:cBhvr additive="base">
                                        <p:cTn id="61"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descr="一位女士走在开有粉色花的树下的桥上"/>
          <p:cNvPicPr>
            <a:picLocks noGrp="1" noChangeAspect="1"/>
          </p:cNvPicPr>
          <p:nvPr>
            <p:ph type="pic" sz="quarter" idx="14"/>
          </p:nvPr>
        </p:nvPicPr>
        <p:blipFill rotWithShape="1">
          <a:blip r:embed="rId1">
            <a:extLst>
              <a:ext uri="{BEBA8EAE-BF5A-486C-A8C5-ECC9F3942E4B}">
                <a14:imgProps xmlns:a14="http://schemas.microsoft.com/office/drawing/2010/main">
                  <a14:imgLayer r:embed="rId2">
                    <a14:imgEffect>
                      <a14:artisticMosiaicBubbles/>
                    </a14:imgEffect>
                  </a14:imgLayer>
                </a14:imgProps>
              </a:ext>
            </a:extLst>
          </a:blip>
          <a:srcRect/>
          <a:stretch>
            <a:fillRect/>
          </a:stretch>
        </p:blipFill>
        <p:spPr>
          <a:xfrm>
            <a:off x="-2128837" y="-1381162"/>
            <a:ext cx="9298096" cy="6858000"/>
          </a:xfrm>
        </p:spPr>
      </p:pic>
      <p:sp>
        <p:nvSpPr>
          <p:cNvPr id="18" name="内容占位符 17"/>
          <p:cNvSpPr>
            <a:spLocks noGrp="1"/>
          </p:cNvSpPr>
          <p:nvPr>
            <p:ph idx="4294967295"/>
          </p:nvPr>
        </p:nvSpPr>
        <p:spPr>
          <a:xfrm>
            <a:off x="4488328" y="2073498"/>
            <a:ext cx="6413035" cy="4127277"/>
          </a:xfrm>
        </p:spPr>
        <p:txBody>
          <a:bodyPr rtlCol="0">
            <a:normAutofit/>
          </a:bodyPr>
          <a:lstStyle/>
          <a:p>
            <a:pPr marL="0" algn="just">
              <a:spcBef>
                <a:spcPts val="600"/>
              </a:spcBef>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写推荐信时应当</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注意</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1).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语气</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真诚，礼貌，</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并尊重对方；</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2).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审题后确定推荐信写作的重点，</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合理布局</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各部分的</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字数</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3).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推荐</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理由合情合理</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，多列几点，</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避免重复</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，增强</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说服力</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spcBef>
                <a:spcPts val="600"/>
              </a:spcBef>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4).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正文部分阐明</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推荐理由前</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可以</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写一句</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表示理由的</a:t>
            </a:r>
            <a:r>
              <a:rPr lang="zh-CN" altLang="zh-CN" sz="20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总起句</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标题 10"/>
          <p:cNvSpPr>
            <a:spLocks noGrp="1"/>
          </p:cNvSpPr>
          <p:nvPr>
            <p:ph type="title"/>
          </p:nvPr>
        </p:nvSpPr>
        <p:spPr/>
        <p:txBody>
          <a:bodyPr rtlCol="0"/>
          <a:lstStyle/>
          <a:p>
            <a:pPr rtl="0"/>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推荐信的注意要点</a:t>
            </a: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lang="zh-CN"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 calcmode="lin" valueType="num">
                                      <p:cBhvr additive="base">
                                        <p:cTn id="3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838200" y="1264837"/>
            <a:ext cx="10524344" cy="4912126"/>
          </a:xfrm>
        </p:spPr>
        <p:txBody>
          <a:bodyPr rtlCol="0">
            <a:normAutofit lnSpcReduction="10000"/>
          </a:bodyPr>
          <a:lstStyle/>
          <a:p>
            <a:pPr algn="just">
              <a:lnSpc>
                <a:spcPct val="120000"/>
              </a:lnSpc>
              <a:spcBef>
                <a:spcPts val="600"/>
              </a:spcBef>
            </a:pP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Part 1: </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(Greetings)+background</a:t>
            </a:r>
            <a:r>
              <a:rPr lang="en-US" altLang="zh-CN" sz="1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 Purpose</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of writing the letter</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Bef>
                <a:spcPts val="600"/>
              </a:spcBef>
            </a:pPr>
            <a:r>
              <a:rPr lang="zh-CN" altLang="zh-CN" sz="18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）【首段】【</a:t>
            </a:r>
            <a:r>
              <a:rPr lang="zh-CN" altLang="zh-CN" sz="1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开头</a:t>
            </a:r>
            <a:r>
              <a:rPr lang="en-US" altLang="zh-CN" sz="1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表明写作目的</a:t>
            </a:r>
            <a:r>
              <a:rPr lang="en-US" altLang="zh-CN" sz="1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18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背景</a:t>
            </a:r>
            <a:r>
              <a:rPr lang="en-US" altLang="zh-CN" sz="18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a:t>
            </a:r>
            <a:r>
              <a:rPr lang="en-US" altLang="zh-CN" sz="18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-brief/direct</a:t>
            </a:r>
            <a:r>
              <a:rPr lang="zh-CN" altLang="zh-CN" sz="18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600"/>
              </a:spcBef>
              <a:buFont typeface="Wingdings" panose="05000000000000000000" pitchFamily="2" charset="2"/>
              <a:buBlip>
                <a:blip r:embed="rId1"/>
              </a:buBlip>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en-US" altLang="zh-CN" sz="1800" b="1" kern="100" dirty="0">
                <a:solidFill>
                  <a:srgbClr val="003399"/>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I have much pleasure in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recommending</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Mr. X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to</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you. </a:t>
            </a:r>
            <a:endPar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lvl="0" indent="0" algn="just">
              <a:lnSpc>
                <a:spcPct val="120000"/>
              </a:lnSpc>
              <a:spcBef>
                <a:spcPts val="600"/>
              </a:spcBef>
              <a:buFont typeface="Wingdings" panose="05000000000000000000" pitchFamily="2" charset="2"/>
              <a:buNone/>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我很荣幸为你推荐</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600"/>
              </a:spcBef>
              <a:buFont typeface="Wingdings" panose="05000000000000000000" pitchFamily="2" charset="2"/>
              <a:buBlip>
                <a:blip r:embed="rId1"/>
              </a:buBlip>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 Here are a few recommendations/My recommendations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are as follows</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lnSpc>
                <a:spcPct val="120000"/>
              </a:lnSpc>
              <a:spcBef>
                <a:spcPts val="600"/>
              </a:spcBef>
              <a:buFont typeface="Wingdings" panose="05000000000000000000" pitchFamily="2" charset="2"/>
              <a:buNone/>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我的推荐如下。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600"/>
              </a:spcBef>
              <a:buFont typeface="Wingdings" panose="05000000000000000000" pitchFamily="2" charset="2"/>
              <a:buBlip>
                <a:blip r:embed="rId1"/>
              </a:buBlip>
            </a:pPr>
            <a:r>
              <a:rPr lang="en-US" altLang="zh-CN" sz="18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 </a:t>
            </a:r>
            <a:r>
              <a:rPr lang="en-US" altLang="zh-CN" sz="18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 am happy</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to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have the opportunity</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to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 </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Mr. X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to you</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for…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lnSpc>
                <a:spcPct val="120000"/>
              </a:lnSpc>
              <a:spcBef>
                <a:spcPts val="600"/>
              </a:spcBef>
              <a:buFont typeface="Wingdings" panose="05000000000000000000" pitchFamily="2" charset="2"/>
              <a:buNone/>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我很高兴有机会向你推荐</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600"/>
              </a:spcBef>
              <a:buFont typeface="Wingdings" panose="05000000000000000000" pitchFamily="2" charset="2"/>
              <a:buBlip>
                <a:blip r:embed="rId1"/>
              </a:buBlip>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4. I am writing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this letter of recommendation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the request</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of Mr.…</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lnSpc>
                <a:spcPct val="120000"/>
              </a:lnSpc>
              <a:spcBef>
                <a:spcPts val="600"/>
              </a:spcBef>
              <a:buFont typeface="Wingdings" panose="05000000000000000000" pitchFamily="2" charset="2"/>
              <a:buNone/>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应某人之邀我写这封推荐信。</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600"/>
              </a:spcBef>
              <a:buFont typeface="Wingdings" panose="05000000000000000000" pitchFamily="2" charset="2"/>
              <a:buBlip>
                <a:blip r:embed="rId1"/>
              </a:buBlip>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5.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Knowing that</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you are looking for…, I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would like to recommend</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who is responsible and </a:t>
            </a:r>
            <a:r>
              <a:rPr lang="en-US" altLang="zh-CN" sz="1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rich in experience.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lnSpc>
                <a:spcPct val="120000"/>
              </a:lnSpc>
              <a:spcBef>
                <a:spcPts val="600"/>
              </a:spcBef>
              <a:buFont typeface="Wingdings" panose="05000000000000000000" pitchFamily="2" charset="2"/>
              <a:buNone/>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获知你在找</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我向你推荐既负责又经验丰富的</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XXX</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altLang="ja-JP" dirty="0"/>
          </a:p>
        </p:txBody>
      </p:sp>
      <p:sp>
        <p:nvSpPr>
          <p:cNvPr id="11" name="标题 10"/>
          <p:cNvSpPr>
            <a:spLocks noGrp="1"/>
          </p:cNvSpPr>
          <p:nvPr>
            <p:ph type="title"/>
          </p:nvPr>
        </p:nvSpPr>
        <p:spPr>
          <a:xfrm>
            <a:off x="838200" y="681037"/>
            <a:ext cx="4241006" cy="583800"/>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kumimoji="0" lang="en-US"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Writing preparations</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 calcmode="lin" valueType="num">
                                      <p:cBhvr additive="base">
                                        <p:cTn id="3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 calcmode="lin" valueType="num">
                                      <p:cBhvr additive="base">
                                        <p:cTn id="43"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xEl>
                                              <p:pRg st="6" end="6"/>
                                            </p:txEl>
                                          </p:spTgt>
                                        </p:tgtEl>
                                        <p:attrNameLst>
                                          <p:attrName>style.visibility</p:attrName>
                                        </p:attrNameLst>
                                      </p:cBhvr>
                                      <p:to>
                                        <p:strVal val="visible"/>
                                      </p:to>
                                    </p:set>
                                    <p:anim calcmode="lin" valueType="num">
                                      <p:cBhvr additive="base">
                                        <p:cTn id="49"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7" end="7"/>
                                            </p:txEl>
                                          </p:spTgt>
                                        </p:tgtEl>
                                        <p:attrNameLst>
                                          <p:attrName>style.visibility</p:attrName>
                                        </p:attrNameLst>
                                      </p:cBhvr>
                                      <p:to>
                                        <p:strVal val="visible"/>
                                      </p:to>
                                    </p:set>
                                    <p:anim calcmode="lin" valueType="num">
                                      <p:cBhvr additive="base">
                                        <p:cTn id="55"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xEl>
                                              <p:pRg st="8" end="8"/>
                                            </p:txEl>
                                          </p:spTgt>
                                        </p:tgtEl>
                                        <p:attrNameLst>
                                          <p:attrName>style.visibility</p:attrName>
                                        </p:attrNameLst>
                                      </p:cBhvr>
                                      <p:to>
                                        <p:strVal val="visible"/>
                                      </p:to>
                                    </p:set>
                                    <p:anim calcmode="lin" valueType="num">
                                      <p:cBhvr additive="base">
                                        <p:cTn id="61"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xEl>
                                              <p:pRg st="9" end="9"/>
                                            </p:txEl>
                                          </p:spTgt>
                                        </p:tgtEl>
                                        <p:attrNameLst>
                                          <p:attrName>style.visibility</p:attrName>
                                        </p:attrNameLst>
                                      </p:cBhvr>
                                      <p:to>
                                        <p:strVal val="visible"/>
                                      </p:to>
                                    </p:set>
                                    <p:anim calcmode="lin" valueType="num">
                                      <p:cBhvr additive="base">
                                        <p:cTn id="67" dur="500" fill="hold"/>
                                        <p:tgtEl>
                                          <p:spTgt spid="18">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xEl>
                                              <p:pRg st="10" end="10"/>
                                            </p:txEl>
                                          </p:spTgt>
                                        </p:tgtEl>
                                        <p:attrNameLst>
                                          <p:attrName>style.visibility</p:attrName>
                                        </p:attrNameLst>
                                      </p:cBhvr>
                                      <p:to>
                                        <p:strVal val="visible"/>
                                      </p:to>
                                    </p:set>
                                    <p:anim calcmode="lin" valueType="num">
                                      <p:cBhvr additive="base">
                                        <p:cTn id="73" dur="500" fill="hold"/>
                                        <p:tgtEl>
                                          <p:spTgt spid="18">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xEl>
                                              <p:pRg st="11" end="11"/>
                                            </p:txEl>
                                          </p:spTgt>
                                        </p:tgtEl>
                                        <p:attrNameLst>
                                          <p:attrName>style.visibility</p:attrName>
                                        </p:attrNameLst>
                                      </p:cBhvr>
                                      <p:to>
                                        <p:strVal val="visible"/>
                                      </p:to>
                                    </p:set>
                                    <p:anim calcmode="lin" valueType="num">
                                      <p:cBhvr additive="base">
                                        <p:cTn id="79" dur="500" fill="hold"/>
                                        <p:tgtEl>
                                          <p:spTgt spid="18">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838200" y="1357706"/>
            <a:ext cx="10524344" cy="4912126"/>
          </a:xfrm>
        </p:spPr>
        <p:txBody>
          <a:bodyPr rtlCol="0">
            <a:normAutofit fontScale="85000" lnSpcReduction="20000"/>
          </a:bodyPr>
          <a:lstStyle/>
          <a:p>
            <a:pPr marL="0" indent="0" algn="just">
              <a:lnSpc>
                <a:spcPct val="120000"/>
              </a:lnSpc>
              <a:spcBef>
                <a:spcPts val="600"/>
              </a:spcBef>
              <a:buNone/>
            </a:pPr>
            <a:r>
              <a:rPr lang="en-US" altLang="zh-CN" sz="19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(2)</a:t>
            </a:r>
            <a:r>
              <a:rPr lang="zh-CN" altLang="zh-CN" sz="19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【主体】篇中【</a:t>
            </a:r>
            <a:r>
              <a:rPr lang="zh-CN" altLang="zh-CN" sz="19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总起句</a:t>
            </a:r>
            <a:r>
              <a:rPr lang="en-US" altLang="zh-CN" sz="19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19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（阐明推荐人的优点及推荐原因）</a:t>
            </a:r>
            <a:r>
              <a:rPr lang="en-US" altLang="zh-CN" sz="19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19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列明推荐理由</a:t>
            </a:r>
            <a:r>
              <a:rPr lang="en-US" altLang="zh-CN" sz="19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-detailed/-to the point</a:t>
            </a:r>
            <a:r>
              <a:rPr lang="zh-CN" altLang="zh-CN" sz="19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lnSpc>
                <a:spcPct val="120000"/>
              </a:lnSpc>
              <a:spcBef>
                <a:spcPts val="600"/>
              </a:spcBef>
            </a:pPr>
            <a:r>
              <a:rPr lang="en-US" altLang="zh-CN" sz="19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1. Because the organization has people I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am familiar with</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I recommend you to go.</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由于这个机构有我熟悉的人</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我推荐你去</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lnSpc>
                <a:spcPct val="120000"/>
              </a:lnSpc>
              <a:spcBef>
                <a:spcPts val="600"/>
              </a:spcBef>
            </a:pPr>
            <a:r>
              <a:rPr lang="en-US" altLang="zh-CN" sz="19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2.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Learning</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that …, so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 is strongly recommended that</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获知</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所以强烈推荐你</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lnSpc>
                <a:spcPct val="120000"/>
              </a:lnSpc>
              <a:spcBef>
                <a:spcPts val="600"/>
              </a:spcBef>
            </a:pPr>
            <a:r>
              <a:rPr lang="en-US" altLang="zh-CN" sz="19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3.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As </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it is a very good institution, I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 it to</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you.</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As +</a:t>
            </a:r>
            <a:r>
              <a:rPr lang="zh-CN"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句子</a:t>
            </a:r>
            <a:r>
              <a:rPr lang="en-US" altLang="zh-CN" sz="1900" b="1" u="wavy" kern="0" spc="25"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因为这个机构很好，我向你推荐。</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lnSpc>
                <a:spcPct val="120000"/>
              </a:lnSpc>
              <a:spcBef>
                <a:spcPts val="600"/>
              </a:spcBef>
            </a:pPr>
            <a:r>
              <a:rPr lang="en-US" altLang="zh-CN" sz="19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4. It’s a good way to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broaden your horizon</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through which</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you can learn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various cultures</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of the world.</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通过旅游，能开阔视野，更好地了解世界上不同的文化。</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lnSpc>
                <a:spcPct val="120000"/>
              </a:lnSpc>
              <a:spcBef>
                <a:spcPts val="600"/>
              </a:spcBef>
            </a:pPr>
            <a:r>
              <a:rPr lang="en-US" altLang="zh-CN" sz="19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Since</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the Product is very good</a:t>
            </a: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I recommend you to use it. </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Since +</a:t>
            </a:r>
            <a:r>
              <a:rPr lang="zh-CN"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句子</a:t>
            </a:r>
            <a:r>
              <a:rPr lang="en-US" altLang="zh-CN" sz="1900" b="1" u="wavy" kern="0" spc="25"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因为这个产品不错，我推荐你使用。</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gn="just">
              <a:lnSpc>
                <a:spcPct val="120000"/>
              </a:lnSpc>
              <a:spcBef>
                <a:spcPts val="600"/>
              </a:spcBef>
            </a:pPr>
            <a:r>
              <a:rPr lang="en-US" altLang="zh-CN" sz="19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6.</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You would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be provided an opportunity</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to do something interesting and creative.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Meanwhile</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it also offers you </a:t>
            </a:r>
            <a:r>
              <a:rPr lang="en-US" altLang="zh-CN" sz="19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 source of pleasure</a:t>
            </a:r>
            <a:r>
              <a:rPr lang="en-US"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20000"/>
              </a:lnSpc>
              <a:spcBef>
                <a:spcPts val="600"/>
              </a:spcBef>
              <a:buNone/>
            </a:pPr>
            <a:r>
              <a:rPr lang="zh-CN" altLang="zh-CN" sz="1900" b="1" kern="100" dirty="0">
                <a:effectLst/>
                <a:latin typeface="Times New Roman" panose="02020603050405020304" pitchFamily="18" charset="0"/>
                <a:ea typeface="宋体" panose="02010600030101010101" pitchFamily="2" charset="-122"/>
                <a:cs typeface="Times New Roman" panose="02020603050405020304" pitchFamily="18" charset="0"/>
              </a:rPr>
              <a:t>         你有机会做既有趣又富有创意的事情，同时也给你提供快乐的源泉。</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altLang="ja-JP" dirty="0"/>
          </a:p>
        </p:txBody>
      </p:sp>
      <p:sp>
        <p:nvSpPr>
          <p:cNvPr id="11" name="标题 10"/>
          <p:cNvSpPr>
            <a:spLocks noGrp="1"/>
          </p:cNvSpPr>
          <p:nvPr>
            <p:ph type="title"/>
          </p:nvPr>
        </p:nvSpPr>
        <p:spPr>
          <a:xfrm>
            <a:off x="838200" y="681037"/>
            <a:ext cx="7312819" cy="583800"/>
          </a:xfrm>
        </p:spPr>
        <p:style>
          <a:lnRef idx="2">
            <a:schemeClr val="accent1"/>
          </a:lnRef>
          <a:fillRef idx="1">
            <a:schemeClr val="lt1"/>
          </a:fillRef>
          <a:effectRef idx="0">
            <a:schemeClr val="accent1"/>
          </a:effectRef>
          <a:fontRef idx="minor">
            <a:schemeClr val="dk1"/>
          </a:fontRef>
        </p:style>
        <p:txBody>
          <a:bodyPr rtlCol="0"/>
          <a:lstStyle/>
          <a:p>
            <a:pPr marL="342900" marR="0" lvl="0" indent="-342900" algn="just" defTabSz="914400" rtl="0" eaLnBrk="1" fontAlgn="auto" latinLnBrk="0" hangingPunct="1">
              <a:lnSpc>
                <a:spcPct val="150000"/>
              </a:lnSpc>
              <a:spcBef>
                <a:spcPts val="1500"/>
              </a:spcBef>
              <a:spcAft>
                <a:spcPts val="0"/>
              </a:spcAft>
              <a:buClrTx/>
              <a:buSzTx/>
              <a:buFont typeface="Wingdings" panose="05000000000000000000" pitchFamily="2" charset="2"/>
              <a:buBlip>
                <a:blip r:embed="rId1"/>
              </a:buBlip>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Part 2: Body Arrangements</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---General—Part</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 calcmode="lin" valueType="num">
                                      <p:cBhvr additive="base">
                                        <p:cTn id="3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 calcmode="lin" valueType="num">
                                      <p:cBhvr additive="base">
                                        <p:cTn id="43"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xEl>
                                              <p:pRg st="6" end="6"/>
                                            </p:txEl>
                                          </p:spTgt>
                                        </p:tgtEl>
                                        <p:attrNameLst>
                                          <p:attrName>style.visibility</p:attrName>
                                        </p:attrNameLst>
                                      </p:cBhvr>
                                      <p:to>
                                        <p:strVal val="visible"/>
                                      </p:to>
                                    </p:set>
                                    <p:anim calcmode="lin" valueType="num">
                                      <p:cBhvr additive="base">
                                        <p:cTn id="49"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7" end="7"/>
                                            </p:txEl>
                                          </p:spTgt>
                                        </p:tgtEl>
                                        <p:attrNameLst>
                                          <p:attrName>style.visibility</p:attrName>
                                        </p:attrNameLst>
                                      </p:cBhvr>
                                      <p:to>
                                        <p:strVal val="visible"/>
                                      </p:to>
                                    </p:set>
                                    <p:anim calcmode="lin" valueType="num">
                                      <p:cBhvr additive="base">
                                        <p:cTn id="55"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xEl>
                                              <p:pRg st="8" end="8"/>
                                            </p:txEl>
                                          </p:spTgt>
                                        </p:tgtEl>
                                        <p:attrNameLst>
                                          <p:attrName>style.visibility</p:attrName>
                                        </p:attrNameLst>
                                      </p:cBhvr>
                                      <p:to>
                                        <p:strVal val="visible"/>
                                      </p:to>
                                    </p:set>
                                    <p:anim calcmode="lin" valueType="num">
                                      <p:cBhvr additive="base">
                                        <p:cTn id="61"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xEl>
                                              <p:pRg st="9" end="9"/>
                                            </p:txEl>
                                          </p:spTgt>
                                        </p:tgtEl>
                                        <p:attrNameLst>
                                          <p:attrName>style.visibility</p:attrName>
                                        </p:attrNameLst>
                                      </p:cBhvr>
                                      <p:to>
                                        <p:strVal val="visible"/>
                                      </p:to>
                                    </p:set>
                                    <p:anim calcmode="lin" valueType="num">
                                      <p:cBhvr additive="base">
                                        <p:cTn id="67" dur="500" fill="hold"/>
                                        <p:tgtEl>
                                          <p:spTgt spid="18">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xEl>
                                              <p:pRg st="10" end="10"/>
                                            </p:txEl>
                                          </p:spTgt>
                                        </p:tgtEl>
                                        <p:attrNameLst>
                                          <p:attrName>style.visibility</p:attrName>
                                        </p:attrNameLst>
                                      </p:cBhvr>
                                      <p:to>
                                        <p:strVal val="visible"/>
                                      </p:to>
                                    </p:set>
                                    <p:anim calcmode="lin" valueType="num">
                                      <p:cBhvr additive="base">
                                        <p:cTn id="73" dur="500" fill="hold"/>
                                        <p:tgtEl>
                                          <p:spTgt spid="18">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xEl>
                                              <p:pRg st="11" end="11"/>
                                            </p:txEl>
                                          </p:spTgt>
                                        </p:tgtEl>
                                        <p:attrNameLst>
                                          <p:attrName>style.visibility</p:attrName>
                                        </p:attrNameLst>
                                      </p:cBhvr>
                                      <p:to>
                                        <p:strVal val="visible"/>
                                      </p:to>
                                    </p:set>
                                    <p:anim calcmode="lin" valueType="num">
                                      <p:cBhvr additive="base">
                                        <p:cTn id="79" dur="500" fill="hold"/>
                                        <p:tgtEl>
                                          <p:spTgt spid="18">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xEl>
                                              <p:pRg st="12" end="12"/>
                                            </p:txEl>
                                          </p:spTgt>
                                        </p:tgtEl>
                                        <p:attrNameLst>
                                          <p:attrName>style.visibility</p:attrName>
                                        </p:attrNameLst>
                                      </p:cBhvr>
                                      <p:to>
                                        <p:strVal val="visible"/>
                                      </p:to>
                                    </p:set>
                                    <p:anim calcmode="lin" valueType="num">
                                      <p:cBhvr additive="base">
                                        <p:cTn id="85" dur="500" fill="hold"/>
                                        <p:tgtEl>
                                          <p:spTgt spid="18">
                                            <p:txEl>
                                              <p:pRg st="12" end="1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497541" y="1264837"/>
            <a:ext cx="11120718" cy="5162857"/>
          </a:xfrm>
        </p:spPr>
        <p:txBody>
          <a:bodyPr rtlCol="0">
            <a:noAutofit/>
          </a:bodyPr>
          <a:lstStyle/>
          <a:p>
            <a:pPr marL="342900" lvl="0" indent="-342900" algn="just">
              <a:lnSpc>
                <a:spcPct val="220000"/>
              </a:lnSpc>
              <a:spcBef>
                <a:spcPts val="600"/>
              </a:spcBef>
              <a:buFont typeface="Wingdings" panose="05000000000000000000" pitchFamily="2" charset="2"/>
              <a:buBlip>
                <a:blip r:embed="rId1"/>
              </a:buBlip>
            </a:pPr>
            <a:r>
              <a:rPr lang="zh-CN" altLang="zh-CN" sz="22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【主体】</a:t>
            </a:r>
            <a:r>
              <a:rPr lang="en-US" altLang="zh-CN" sz="22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2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总起句</a:t>
            </a:r>
            <a:r>
              <a:rPr lang="en-US" altLang="zh-CN" sz="22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（阐明推荐人的优点及推荐原因）</a:t>
            </a:r>
            <a:r>
              <a:rPr lang="en-US" altLang="zh-CN" sz="22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2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列明推荐理由</a:t>
            </a:r>
            <a:r>
              <a:rPr lang="en-US" altLang="zh-CN" sz="2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-detailed/-to the point</a:t>
            </a:r>
            <a:r>
              <a:rPr lang="zh-CN" altLang="zh-CN" sz="22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220000"/>
              </a:lnSpc>
              <a:spcBef>
                <a:spcPts val="600"/>
              </a:spcBef>
            </a:pPr>
            <a:r>
              <a:rPr lang="zh-CN" altLang="zh-CN" sz="2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过渡性词汇</a:t>
            </a:r>
            <a:r>
              <a:rPr lang="en-US" altLang="zh-CN" sz="2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Natural transitions</a:t>
            </a:r>
            <a:r>
              <a:rPr lang="zh-CN" altLang="zh-CN" sz="2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衔接词：</a:t>
            </a:r>
            <a:r>
              <a:rPr lang="en-US" altLang="zh-CN" sz="22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l">
              <a:lnSpc>
                <a:spcPct val="220000"/>
              </a:lnSpc>
              <a:spcBef>
                <a:spcPts val="600"/>
              </a:spcBef>
              <a:buFont typeface="+mj-lt"/>
              <a:buAutoNum type="arabicPeriod"/>
            </a:pPr>
            <a:r>
              <a:rPr lang="zh-CN"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列明推荐理由时：</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firstly/secondly/thirdly/ </a:t>
            </a:r>
            <a:r>
              <a:rPr lang="en-US" altLang="zh-CN" sz="22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first and </a:t>
            </a:r>
            <a:r>
              <a:rPr lang="en-US" altLang="zh-CN" sz="2200" b="1" kern="100" dirty="0" err="1">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foremore</a:t>
            </a:r>
            <a:r>
              <a:rPr lang="en-US" altLang="zh-CN" sz="22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/in addition/</a:t>
            </a:r>
            <a:r>
              <a:rPr lang="en-US" altLang="zh-CN" sz="22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additionally</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what’s more /</a:t>
            </a:r>
            <a:r>
              <a:rPr lang="en-US" altLang="zh-CN" sz="22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furthermore</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moreover</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2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most </a:t>
            </a:r>
            <a:r>
              <a:rPr lang="en-US" altLang="zh-CN" sz="2200" b="1"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importantly</a:t>
            </a:r>
            <a:endParaRPr lang="en-US" altLang="zh-CN" sz="2200" b="1"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buFont typeface="+mj-lt"/>
              <a:buAutoNum type="arabicPeriod"/>
            </a:pPr>
            <a:r>
              <a:rPr lang="zh-CN" altLang="zh-CN" sz="2200" b="1" kern="100" dirty="0">
                <a:latin typeface="Times New Roman" panose="02020603050405020304"/>
                <a:ea typeface="宋体" panose="02010600030101010101" pitchFamily="2" charset="-122"/>
                <a:cs typeface="Times New Roman" panose="02020603050405020304"/>
              </a:rPr>
              <a:t>结尾段再次表明推荐时：</a:t>
            </a:r>
            <a:r>
              <a:rPr lang="en-US" altLang="zh-CN" sz="2200" b="1" kern="100" dirty="0">
                <a:latin typeface="Times New Roman" panose="02020603050405020304"/>
                <a:ea typeface="宋体" panose="02010600030101010101" pitchFamily="2" charset="-122"/>
                <a:cs typeface="Times New Roman" panose="02020603050405020304"/>
              </a:rPr>
              <a:t>in a word/ </a:t>
            </a:r>
            <a:r>
              <a:rPr lang="en-US" altLang="zh-CN" sz="2200" b="1" kern="100"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to sum up</a:t>
            </a:r>
            <a:r>
              <a:rPr lang="en-US" altLang="zh-CN" sz="2200" b="1" kern="100" dirty="0">
                <a:latin typeface="Times New Roman" panose="02020603050405020304"/>
                <a:ea typeface="宋体" panose="02010600030101010101" pitchFamily="2" charset="-122"/>
                <a:cs typeface="Times New Roman" panose="02020603050405020304"/>
              </a:rPr>
              <a:t>/ all in all/generally speaking</a:t>
            </a:r>
            <a:r>
              <a:rPr lang="en-US" altLang="zh-CN" sz="2200" b="1" kern="100" dirty="0" smtClean="0">
                <a:latin typeface="Times New Roman" panose="02020603050405020304"/>
                <a:ea typeface="宋体" panose="02010600030101010101" pitchFamily="2" charset="-122"/>
                <a:cs typeface="Times New Roman" panose="02020603050405020304"/>
              </a:rPr>
              <a:t>…</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altLang="ja-JP" sz="2200" b="1" dirty="0"/>
          </a:p>
        </p:txBody>
      </p:sp>
      <p:sp>
        <p:nvSpPr>
          <p:cNvPr id="12" name="标题 10"/>
          <p:cNvSpPr>
            <a:spLocks noGrp="1"/>
          </p:cNvSpPr>
          <p:nvPr>
            <p:ph type="title"/>
          </p:nvPr>
        </p:nvSpPr>
        <p:spPr>
          <a:xfrm>
            <a:off x="838200" y="681037"/>
            <a:ext cx="7312819" cy="583800"/>
          </a:xfrm>
        </p:spPr>
        <p:style>
          <a:lnRef idx="2">
            <a:schemeClr val="accent1"/>
          </a:lnRef>
          <a:fillRef idx="1">
            <a:schemeClr val="lt1"/>
          </a:fillRef>
          <a:effectRef idx="0">
            <a:schemeClr val="accent1"/>
          </a:effectRef>
          <a:fontRef idx="minor">
            <a:schemeClr val="dk1"/>
          </a:fontRef>
        </p:style>
        <p:txBody>
          <a:bodyPr rtlCol="0"/>
          <a:lstStyle/>
          <a:p>
            <a:pPr marL="342900" marR="0" lvl="0" indent="-342900" algn="just" defTabSz="914400" rtl="0" eaLnBrk="1" fontAlgn="auto" latinLnBrk="0" hangingPunct="1">
              <a:lnSpc>
                <a:spcPct val="150000"/>
              </a:lnSpc>
              <a:spcBef>
                <a:spcPts val="1500"/>
              </a:spcBef>
              <a:spcAft>
                <a:spcPts val="0"/>
              </a:spcAft>
              <a:buClrTx/>
              <a:buSzTx/>
              <a:buFont typeface="Wingdings" panose="05000000000000000000" pitchFamily="2" charset="2"/>
              <a:buBlip>
                <a:blip r:embed="rId1"/>
              </a:buBlip>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Part 2: Body Arrangements</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---General—Part</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847725" y="681037"/>
            <a:ext cx="7017544" cy="583800"/>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Part 3: Ending</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 </a:t>
            </a:r>
            <a:r>
              <a:rPr kumimoji="0" lang="en-US" altLang="zh-CN" b="1" i="0" u="none" strike="noStrike" kern="100" cap="none" spc="15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believe+I</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00" cap="none" spc="15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expect+I</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hope</a:t>
            </a: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p:txBody>
          <a:bodyPr>
            <a:normAutofit fontScale="92500" lnSpcReduction="20000"/>
          </a:bodyPr>
          <a:lstStyle/>
          <a:p>
            <a:pPr>
              <a:spcBef>
                <a:spcPts val="600"/>
              </a:spcBef>
              <a:spcAft>
                <a:spcPts val="1010"/>
              </a:spcAft>
            </a:pPr>
            <a:r>
              <a:rPr lang="zh-CN" altLang="zh-CN" sz="20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u="sng"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再次点明推荐，希望推荐能被考虑，采纳</a:t>
            </a:r>
            <a:r>
              <a:rPr lang="en-US" altLang="zh-CN" sz="2000" b="1" u="sng"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000" b="1" u="sng"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进一步联系</a:t>
            </a:r>
            <a:r>
              <a:rPr lang="en-US" altLang="zh-CN" sz="2000" b="1" kern="1200" dirty="0">
                <a:solidFill>
                  <a:srgbClr val="FF0000"/>
                </a:solidFill>
                <a:effectLst/>
                <a:latin typeface="Times New Roman" panose="02020603050405020304" pitchFamily="18" charset="0"/>
                <a:ea typeface="宋体" panose="02010600030101010101" pitchFamily="2" charset="-122"/>
                <a:cs typeface="宋体" panose="02010600030101010101" pitchFamily="2" charset="-122"/>
              </a:rPr>
              <a:t>-conclusive/-powerful</a:t>
            </a:r>
            <a:r>
              <a:rPr lang="zh-CN" altLang="zh-CN" sz="20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800" dirty="0">
              <a:effectLst/>
              <a:latin typeface="宋体" panose="02010600030101010101" pitchFamily="2" charset="-122"/>
              <a:ea typeface="宋体" panose="02010600030101010101" pitchFamily="2" charset="-122"/>
              <a:cs typeface="宋体" panose="02010600030101010101" pitchFamily="2" charset="-122"/>
            </a:endParaRPr>
          </a:p>
          <a:p>
            <a:pPr marL="342900" lvl="0" indent="-342900" algn="just">
              <a:spcBef>
                <a:spcPts val="600"/>
              </a:spcBef>
              <a:buFont typeface="Wingdings" panose="05000000000000000000" pitchFamily="2" charset="2"/>
              <a:buBlip>
                <a:blip r:embed="rId1"/>
              </a:buBlip>
            </a:pPr>
            <a:r>
              <a:rPr lang="zh-CN"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【尾段】用以下句子表达</a:t>
            </a:r>
            <a:r>
              <a:rPr lang="en-US"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本人愿意郑重推荐或证明</a:t>
            </a:r>
            <a:r>
              <a:rPr lang="en-US"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XXX</a:t>
            </a:r>
            <a:r>
              <a:rPr lang="zh-CN"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能胜任</a:t>
            </a:r>
            <a:r>
              <a:rPr lang="en-US"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XXX</a:t>
            </a:r>
            <a:r>
              <a:rPr lang="zh-CN"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，恳请考虑或试用为盼</a:t>
            </a:r>
            <a:r>
              <a:rPr lang="en-US"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spcBef>
                <a:spcPts val="600"/>
              </a:spcBef>
              <a:buFont typeface="Wingdings" panose="05000000000000000000" pitchFamily="2" charset="2"/>
              <a:buBlip>
                <a:blip r:embed="rId1"/>
              </a:buBlip>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1. I </a:t>
            </a:r>
            <a:r>
              <a:rPr lang="en-US" altLang="zh-CN" sz="2000" b="1" u="sng" kern="100" dirty="0">
                <a:effectLst/>
                <a:latin typeface="Times New Roman" panose="02020603050405020304" pitchFamily="18" charset="0"/>
                <a:ea typeface="宋体" panose="02010600030101010101" pitchFamily="2" charset="-122"/>
                <a:cs typeface="Times New Roman" panose="02020603050405020304" pitchFamily="18" charset="0"/>
              </a:rPr>
              <a:t>should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appreciate </a:t>
            </a: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it very much if you would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consider my recommendation </a:t>
            </a: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favorably.</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spcBef>
                <a:spcPts val="600"/>
              </a:spcBef>
              <a:buFont typeface="Wingdings" panose="05000000000000000000" pitchFamily="2" charset="2"/>
              <a:buNone/>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我很荣幸你能认真考虑我的推荐。</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spcBef>
                <a:spcPts val="600"/>
              </a:spcBef>
              <a:buFont typeface="Wingdings" panose="05000000000000000000" pitchFamily="2" charset="2"/>
              <a:buBlip>
                <a:blip r:embed="rId1"/>
              </a:buBlip>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2. I sincerely hope</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my recommendation</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will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be of great help/benefit to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you.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spcBef>
                <a:spcPts val="600"/>
              </a:spcBef>
              <a:buFont typeface="Wingdings" panose="05000000000000000000" pitchFamily="2" charset="2"/>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(be of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特定名词</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be+</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形容词</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我真诚地希望我的推荐对你有帮助。</a:t>
            </a:r>
            <a:r>
              <a:rPr lang="zh-CN" altLang="zh-CN"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spcBef>
                <a:spcPts val="600"/>
              </a:spcBef>
              <a:buFont typeface="Wingdings" panose="05000000000000000000" pitchFamily="2" charset="2"/>
              <a:buBlip>
                <a:blip r:embed="rId1"/>
              </a:buBlip>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3. These are my recommendation and I hope you will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give him favorable consideration.</a:t>
            </a:r>
            <a:r>
              <a:rPr lang="en-US" altLang="zh-CN" sz="20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spcBef>
                <a:spcPts val="600"/>
              </a:spcBef>
              <a:buFont typeface="Wingdings" panose="05000000000000000000" pitchFamily="2" charset="2"/>
              <a:buNone/>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我希望我的推荐能让你给予他有利的考虑。</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0"/>
          </p:nvPr>
        </p:nvSpPr>
        <p:spPr/>
        <p:style>
          <a:lnRef idx="2">
            <a:schemeClr val="accent4"/>
          </a:lnRef>
          <a:fillRef idx="1">
            <a:schemeClr val="lt1"/>
          </a:fillRef>
          <a:effectRef idx="0">
            <a:schemeClr val="accent4"/>
          </a:effectRef>
          <a:fontRef idx="minor">
            <a:schemeClr val="dk1"/>
          </a:fontRef>
        </p:style>
        <p:txBody>
          <a:bodyPr>
            <a:normAutofit fontScale="92500"/>
          </a:bodyPr>
          <a:lstStyle/>
          <a:p>
            <a:pPr marL="0" marR="0" lvl="0" indent="-342900" defTabSz="914400" rtl="0" eaLnBrk="1" fontAlgn="auto" latinLnBrk="0" hangingPunct="1">
              <a:lnSpc>
                <a:spcPct val="150000"/>
              </a:lnSpc>
              <a:spcBef>
                <a:spcPts val="600"/>
              </a:spcBef>
              <a:spcAft>
                <a:spcPts val="0"/>
              </a:spcAft>
              <a:buClrTx/>
              <a:buSzTx/>
              <a:buFont typeface="Wingdings" panose="05000000000000000000" pitchFamily="2" charset="2"/>
              <a:buBlip>
                <a:blip r:embed="rId1"/>
              </a:buBlip>
              <a:defRPr/>
            </a:pP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I sincerely hope my recommendation will </a:t>
            </a:r>
            <a:r>
              <a:rPr kumimoji="0" lang="en-US" altLang="zh-CN" sz="28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be taken into consideration/account</a:t>
            </a:r>
            <a:r>
              <a:rPr kumimoji="0" lang="en-US" altLang="zh-CN" sz="2800" b="1" i="0" u="sng"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make a final decision</a:t>
            </a: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较正式</a:t>
            </a: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600"/>
              </a:spcBef>
              <a:spcAft>
                <a:spcPts val="0"/>
              </a:spcAft>
              <a:buClrTx/>
              <a:buSzTx/>
              <a:buFont typeface="Wingdings" panose="05000000000000000000" pitchFamily="2" charset="2"/>
              <a:buNone/>
              <a:defRPr/>
            </a:pPr>
            <a:r>
              <a:rPr kumimoji="0" lang="zh-CN"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真诚希望你能考虑我的推荐并作出最后决定。</a:t>
            </a:r>
            <a:r>
              <a:rPr kumimoji="0" lang="zh-CN" altLang="zh-CN" sz="2800" b="1" i="0" u="none" strike="noStrike" kern="100" cap="none" spc="15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342900" defTabSz="914400" rtl="0" eaLnBrk="1" fontAlgn="auto" latinLnBrk="0" hangingPunct="1">
              <a:lnSpc>
                <a:spcPct val="150000"/>
              </a:lnSpc>
              <a:spcBef>
                <a:spcPts val="600"/>
              </a:spcBef>
              <a:spcAft>
                <a:spcPts val="0"/>
              </a:spcAft>
              <a:buClrTx/>
              <a:buSzTx/>
              <a:buFont typeface="Wingdings" panose="05000000000000000000" pitchFamily="2" charset="2"/>
              <a:buBlip>
                <a:blip r:embed="rId1"/>
              </a:buBlip>
              <a:defRPr/>
            </a:pP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 I feel sure you would not </a:t>
            </a:r>
            <a:r>
              <a:rPr kumimoji="0" lang="en-US" altLang="zh-CN" sz="28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regret meeting</a:t>
            </a: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Mr. XXX.</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600"/>
              </a:spcBef>
              <a:spcAft>
                <a:spcPts val="0"/>
              </a:spcAft>
              <a:buClrTx/>
              <a:buSzTx/>
              <a:buFont typeface="Wingdings" panose="05000000000000000000" pitchFamily="2" charset="2"/>
              <a:buNone/>
              <a:defRPr/>
            </a:pPr>
            <a:r>
              <a:rPr kumimoji="0" lang="zh-CN"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我相信你和</a:t>
            </a: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XXX</a:t>
            </a:r>
            <a:r>
              <a:rPr kumimoji="0" lang="zh-CN"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先生见面不会后悔。</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342900" defTabSz="914400" rtl="0" eaLnBrk="1" fontAlgn="auto" latinLnBrk="0" hangingPunct="1">
              <a:lnSpc>
                <a:spcPct val="150000"/>
              </a:lnSpc>
              <a:spcBef>
                <a:spcPts val="600"/>
              </a:spcBef>
              <a:spcAft>
                <a:spcPts val="0"/>
              </a:spcAft>
              <a:buClrTx/>
              <a:buSzTx/>
              <a:buFont typeface="Wingdings" panose="05000000000000000000" pitchFamily="2" charset="2"/>
              <a:buBlip>
                <a:blip r:embed="rId1"/>
              </a:buBlip>
              <a:defRPr/>
            </a:pP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6.If you need </a:t>
            </a:r>
            <a:r>
              <a:rPr kumimoji="0" lang="en-US" altLang="zh-CN" sz="28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further</a:t>
            </a: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information, don’t </a:t>
            </a:r>
            <a:r>
              <a:rPr kumimoji="0" lang="en-US" altLang="zh-CN" sz="28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hesitate to contact</a:t>
            </a:r>
            <a:r>
              <a:rPr kumimoji="0" lang="en-US"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me.</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600"/>
              </a:spcBef>
              <a:spcAft>
                <a:spcPts val="0"/>
              </a:spcAft>
              <a:buClrTx/>
              <a:buSzTx/>
              <a:buFont typeface="Wingdings" panose="05000000000000000000" pitchFamily="2" charset="2"/>
              <a:buNone/>
              <a:defRPr/>
            </a:pPr>
            <a:r>
              <a:rPr kumimoji="0" lang="zh-CN" altLang="zh-CN" sz="28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如果需要更多的信息，请与我联系。</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7" name="标题 5"/>
          <p:cNvSpPr>
            <a:spLocks noGrp="1"/>
          </p:cNvSpPr>
          <p:nvPr>
            <p:ph type="title"/>
          </p:nvPr>
        </p:nvSpPr>
        <p:spPr>
          <a:xfrm>
            <a:off x="847725" y="681037"/>
            <a:ext cx="7623922" cy="583800"/>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Part 3: Ending</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 </a:t>
            </a:r>
            <a:r>
              <a:rPr kumimoji="0" lang="en-US" altLang="zh-CN" b="1" i="0" u="none" strike="noStrike" kern="100" cap="none" spc="15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believe +</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a:t>
            </a:r>
            <a:r>
              <a:rPr kumimoji="0" lang="en-US" altLang="zh-CN" b="1" i="0" u="none" strike="noStrike" kern="100" cap="none" spc="15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expect + I </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hope</a:t>
            </a: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847724" y="681037"/>
            <a:ext cx="5095875" cy="583800"/>
          </a:xfrm>
        </p:spPr>
        <p:style>
          <a:lnRef idx="2">
            <a:schemeClr val="accent1"/>
          </a:lnRef>
          <a:fillRef idx="1">
            <a:schemeClr val="lt1"/>
          </a:fillRef>
          <a:effectRef idx="0">
            <a:schemeClr val="accent1"/>
          </a:effectRef>
          <a:fontRef idx="minor">
            <a:schemeClr val="dk1"/>
          </a:fontRef>
        </p:style>
        <p:txBody>
          <a:bodyPr rtlCol="0"/>
          <a:lstStyle/>
          <a:p>
            <a:pPr marL="342900" marR="0" lvl="0" indent="-342900" algn="just" defTabSz="914400" rtl="0" eaLnBrk="1" fontAlgn="auto" latinLnBrk="0" hangingPunct="1">
              <a:lnSpc>
                <a:spcPct val="150000"/>
              </a:lnSpc>
              <a:spcBef>
                <a:spcPts val="1500"/>
              </a:spcBef>
              <a:spcAft>
                <a:spcPts val="0"/>
              </a:spcAft>
              <a:buClrTx/>
              <a:buSzTx/>
              <a:buFont typeface="Wingdings" panose="05000000000000000000" pitchFamily="2" charset="2"/>
              <a:buBlip>
                <a:blip r:embed="rId1"/>
              </a:buBlip>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Useful words and expressions:</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a:xfrm>
            <a:off x="808501" y="1383739"/>
            <a:ext cx="10904446" cy="4911725"/>
          </a:xfrm>
        </p:spPr>
        <p:style>
          <a:lnRef idx="2">
            <a:schemeClr val="accent3"/>
          </a:lnRef>
          <a:fillRef idx="1">
            <a:schemeClr val="lt1"/>
          </a:fillRef>
          <a:effectRef idx="0">
            <a:schemeClr val="accent3"/>
          </a:effectRef>
          <a:fontRef idx="minor">
            <a:schemeClr val="dk1"/>
          </a:fontRef>
        </p:style>
        <p:txBody>
          <a:bodyPr>
            <a:normAutofit/>
          </a:bodyPr>
          <a:lstStyle/>
          <a:p>
            <a:pPr algn="just">
              <a:spcBef>
                <a:spcPts val="0"/>
              </a:spcBef>
            </a:pPr>
            <a:r>
              <a:rPr lang="zh-CN"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推荐信中常用词语及表达方式：</a:t>
            </a:r>
            <a:endParaRPr lang="zh-CN" altLang="zh-CN" sz="2600" b="1"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spcBef>
                <a:spcPts val="0"/>
              </a:spcBef>
            </a:pPr>
            <a:r>
              <a:rPr lang="zh-CN"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常用褒义词描述被推荐人：</a:t>
            </a:r>
            <a:endParaRPr lang="zh-CN" altLang="zh-CN" sz="2600" b="1"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spcBef>
                <a:spcPts val="0"/>
              </a:spcBef>
            </a:pPr>
            <a:r>
              <a:rPr lang="zh-CN"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描述能力可以用：</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capable, talented, outstanding, competent, ambitious</a:t>
            </a:r>
            <a:r>
              <a:rPr lang="en-US" altLang="zh-CN" sz="26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600" b="1"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spcBef>
                <a:spcPts val="0"/>
              </a:spcBef>
            </a:pPr>
            <a:r>
              <a:rPr lang="zh-CN"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描述工作勤奋可以用：</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diligent, industrious, hardworking;</a:t>
            </a:r>
            <a:endParaRPr lang="zh-CN" altLang="zh-CN" sz="2600" b="1" kern="100" dirty="0">
              <a:effectLst/>
              <a:latin typeface="Calibri" panose="020F0502020204030204" pitchFamily="34" charset="0"/>
              <a:ea typeface="宋体" panose="02010600030101010101" pitchFamily="2" charset="-122"/>
              <a:cs typeface="Times New Roman" panose="02020603050405020304" pitchFamily="18" charset="0"/>
            </a:endParaRPr>
          </a:p>
          <a:p>
            <a:pPr>
              <a:spcBef>
                <a:spcPts val="0"/>
              </a:spcBef>
            </a:pPr>
            <a:r>
              <a:rPr lang="zh-CN" altLang="zh-CN" sz="26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描述品行可以用：</a:t>
            </a:r>
            <a:r>
              <a:rPr lang="en-US" altLang="zh-CN" sz="2600" b="1" u="sng" dirty="0">
                <a:solidFill>
                  <a:srgbClr val="FF0000"/>
                </a:solidFill>
                <a:effectLst/>
                <a:highlight>
                  <a:srgbClr val="FFFF00"/>
                </a:highlight>
                <a:latin typeface="Times New Roman" panose="02020603050405020304" pitchFamily="18" charset="0"/>
                <a:ea typeface="宋体" panose="02010600030101010101" pitchFamily="2" charset="-122"/>
              </a:rPr>
              <a:t>cheerful, honest, helpful, kind-hearted, generous, devoted, faithful, persistent, humorous, creative, inventive</a:t>
            </a:r>
            <a:r>
              <a:rPr lang="en-US" altLang="zh-CN" sz="2600" b="1" dirty="0">
                <a:solidFill>
                  <a:srgbClr val="FF0000"/>
                </a:solidFill>
                <a:effectLst/>
                <a:latin typeface="Times New Roman" panose="02020603050405020304" pitchFamily="18" charset="0"/>
                <a:ea typeface="宋体" panose="02010600030101010101" pitchFamily="2" charset="-122"/>
              </a:rPr>
              <a:t>, etc.</a:t>
            </a:r>
            <a:endParaRPr lang="zh-CN" altLang="en-US" sz="2600" b="1"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descr="花的特写"/>
          <p:cNvPicPr>
            <a:picLocks noGrp="1" noChangeAspect="1"/>
          </p:cNvPicPr>
          <p:nvPr>
            <p:ph type="pic" sz="quarter" idx="14"/>
          </p:nvPr>
        </p:nvPicPr>
        <p:blipFill>
          <a:blip r:embed="rId1">
            <a:alphaModFix amt="35000"/>
            <a:duotone>
              <a:schemeClr val="accent1">
                <a:shade val="45000"/>
                <a:satMod val="135000"/>
              </a:schemeClr>
              <a:prstClr val="white"/>
            </a:duotone>
          </a:blip>
          <a:srcRect/>
          <a:stretch>
            <a:fillRect/>
          </a:stretch>
        </p:blipFill>
        <p:spPr>
          <a:xfrm>
            <a:off x="411163" y="491173"/>
            <a:ext cx="11368087" cy="5875337"/>
          </a:xfrm>
          <a:solidFill>
            <a:schemeClr val="accent1">
              <a:lumMod val="60000"/>
              <a:lumOff val="40000"/>
            </a:schemeClr>
          </a:solidFill>
        </p:spPr>
      </p:pic>
      <p:sp>
        <p:nvSpPr>
          <p:cNvPr id="4" name="标题 3"/>
          <p:cNvSpPr>
            <a:spLocks noGrp="1"/>
          </p:cNvSpPr>
          <p:nvPr>
            <p:ph type="ctrTitle"/>
          </p:nvPr>
        </p:nvSpPr>
        <p:spPr>
          <a:xfrm>
            <a:off x="1701383" y="1694330"/>
            <a:ext cx="9257970" cy="2078446"/>
          </a:xfrm>
        </p:spPr>
        <p:txBody>
          <a:bodyPr rtlCol="0">
            <a:normAutofit/>
          </a:bodyPr>
          <a:lstStyle/>
          <a:p>
            <a:pPr algn="ctr">
              <a:tabLst>
                <a:tab pos="192405" algn="l"/>
                <a:tab pos="1530350" algn="l"/>
                <a:tab pos="2970530" algn="l"/>
                <a:tab pos="4410710" algn="l"/>
              </a:tabLst>
            </a:pPr>
            <a:r>
              <a:rPr lang="zh-CN" altLang="zh-CN" sz="4000" b="1" u="sng" kern="100" dirty="0">
                <a:solidFill>
                  <a:schemeClr val="tx1"/>
                </a:solidFill>
                <a:effectLst>
                  <a:outerShdw blurRad="38100" dist="38100" dir="2700000" algn="tl">
                    <a:srgbClr val="000000">
                      <a:alpha val="43137"/>
                    </a:srgbClr>
                  </a:out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高中英语应用文写作</a:t>
            </a:r>
            <a:r>
              <a:rPr lang="en-US" altLang="zh-CN" sz="4000" b="1" u="sng" kern="100" dirty="0">
                <a:solidFill>
                  <a:schemeClr val="tx1"/>
                </a:solidFill>
                <a:effectLst>
                  <a:outerShdw blurRad="38100" dist="38100" dir="2700000" algn="tl">
                    <a:srgbClr val="000000">
                      <a:alpha val="43137"/>
                    </a:srgbClr>
                  </a:out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4000" b="1" u="sng" kern="100" dirty="0">
                <a:solidFill>
                  <a:schemeClr val="tx1"/>
                </a:solidFill>
                <a:effectLst>
                  <a:outerShdw blurRad="38100" dist="38100" dir="2700000" algn="tl">
                    <a:srgbClr val="000000">
                      <a:alpha val="43137"/>
                    </a:srgbClr>
                  </a:out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a:t>
            </a:r>
            <a:r>
              <a:rPr lang="en-US" altLang="zh-CN" sz="4000" b="1" u="sng" kern="100" dirty="0">
                <a:solidFill>
                  <a:schemeClr val="tx1"/>
                </a:solidFill>
                <a:effectLst>
                  <a:outerShdw blurRad="38100" dist="38100" dir="2700000" algn="tl">
                    <a:srgbClr val="000000">
                      <a:alpha val="43137"/>
                    </a:srgbClr>
                  </a:out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br>
              <a:rPr lang="zh-CN" altLang="zh-CN" sz="4000" kern="100" dirty="0">
                <a:solidFill>
                  <a:schemeClr val="tx1"/>
                </a:solidFill>
                <a:effectLst>
                  <a:outerShdw blurRad="38100" dist="38100" dir="2700000" algn="tl">
                    <a:srgbClr val="000000">
                      <a:alpha val="43137"/>
                    </a:srgbClr>
                  </a:outerShdw>
                </a:effectLst>
                <a:highlight>
                  <a:srgbClr val="FFFF00"/>
                </a:highlight>
                <a:latin typeface="Calibri" panose="020F0502020204030204" pitchFamily="34" charset="0"/>
                <a:ea typeface="宋体" panose="02010600030101010101" pitchFamily="2" charset="-122"/>
                <a:cs typeface="Times New Roman" panose="02020603050405020304" pitchFamily="18" charset="0"/>
              </a:rPr>
            </a:br>
            <a:br>
              <a:rPr lang="en-US" altLang="zh-CN" sz="4000" kern="100" dirty="0" smtClean="0">
                <a:solidFill>
                  <a:schemeClr val="tx1"/>
                </a:solidFill>
                <a:effectLst>
                  <a:outerShdw blurRad="38100" dist="38100" dir="2700000" algn="tl">
                    <a:srgbClr val="000000">
                      <a:alpha val="43137"/>
                    </a:srgbClr>
                  </a:outerShdw>
                </a:effectLst>
                <a:highlight>
                  <a:srgbClr val="FFFF00"/>
                </a:highlight>
                <a:latin typeface="Calibri" panose="020F0502020204030204" pitchFamily="34" charset="0"/>
                <a:ea typeface="宋体" panose="02010600030101010101" pitchFamily="2" charset="-122"/>
                <a:cs typeface="Times New Roman" panose="02020603050405020304" pitchFamily="18" charset="0"/>
              </a:rPr>
            </a:br>
            <a:r>
              <a:rPr lang="en-US" altLang="zh-CN" sz="4000" b="1" kern="100" dirty="0" smtClean="0">
                <a:solidFill>
                  <a:schemeClr val="tx1"/>
                </a:solidFill>
                <a:effectLst>
                  <a:outerShdw blurRad="38100" dist="38100" dir="2700000" algn="tl">
                    <a:srgbClr val="000000">
                      <a:alpha val="43137"/>
                    </a:srgbClr>
                  </a:out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Letters </a:t>
            </a:r>
            <a:r>
              <a:rPr lang="en-US" altLang="zh-CN" sz="4000" b="1" kern="100" dirty="0">
                <a:solidFill>
                  <a:schemeClr val="tx1"/>
                </a:solidFill>
                <a:effectLst>
                  <a:outerShdw blurRad="38100" dist="38100" dir="2700000" algn="tl">
                    <a:srgbClr val="000000">
                      <a:alpha val="43137"/>
                    </a:srgbClr>
                  </a:out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of Recommendation</a:t>
            </a:r>
            <a:endParaRPr lang="zh-CN" altLang="zh-CN" sz="4000" kern="100" dirty="0">
              <a:solidFill>
                <a:schemeClr val="tx1"/>
              </a:solidFill>
              <a:effectLst>
                <a:outerShdw blurRad="38100" dist="38100" dir="2700000" algn="tl">
                  <a:srgbClr val="000000">
                    <a:alpha val="43137"/>
                  </a:srgbClr>
                </a:outerShdw>
              </a:effectLst>
              <a:highlight>
                <a:srgbClr val="FFFF00"/>
              </a:highlight>
              <a:latin typeface="Calibri" panose="020F0502020204030204" pitchFamily="34" charset="0"/>
              <a:ea typeface="宋体" panose="02010600030101010101" pitchFamily="2" charset="-122"/>
              <a:cs typeface="Times New Roman" panose="02020603050405020304" pitchFamily="18" charset="0"/>
            </a:endParaRPr>
          </a:p>
        </p:txBody>
      </p:sp>
      <p:sp>
        <p:nvSpPr>
          <p:cNvPr id="5" name="副标题 4"/>
          <p:cNvSpPr>
            <a:spLocks noGrp="1"/>
          </p:cNvSpPr>
          <p:nvPr>
            <p:ph type="subTitle" idx="1"/>
          </p:nvPr>
        </p:nvSpPr>
        <p:spPr>
          <a:xfrm>
            <a:off x="1701383" y="4473598"/>
            <a:ext cx="8789234" cy="846381"/>
          </a:xfrm>
        </p:spPr>
        <p:txBody>
          <a:bodyPr rtlCol="0">
            <a:noAutofit/>
          </a:bodyPr>
          <a:lstStyle/>
          <a:p>
            <a:pPr rtl="0"/>
            <a:endParaRPr lang="en-US" altLang="zh-CN" sz="3200" dirty="0" smtClean="0">
              <a:solidFill>
                <a:schemeClr val="tx1"/>
              </a:solidFill>
              <a:latin typeface="华文行楷" panose="02010800040101010101" pitchFamily="2" charset="-122"/>
              <a:ea typeface="华文行楷" panose="02010800040101010101" pitchFamily="2" charset="-122"/>
            </a:endParaRPr>
          </a:p>
          <a:p>
            <a:pPr rtl="0"/>
            <a:r>
              <a:rPr lang="zh-CN" altLang="en-US" sz="3200" dirty="0" smtClean="0">
                <a:solidFill>
                  <a:schemeClr val="tx1"/>
                </a:solidFill>
                <a:latin typeface="华文行楷" panose="02010800040101010101" pitchFamily="2" charset="-122"/>
                <a:ea typeface="华文行楷" panose="02010800040101010101" pitchFamily="2" charset="-122"/>
              </a:rPr>
              <a:t>杭州</a:t>
            </a:r>
            <a:r>
              <a:rPr lang="zh-CN" altLang="en-US" sz="3200" dirty="0">
                <a:solidFill>
                  <a:schemeClr val="tx1"/>
                </a:solidFill>
                <a:latin typeface="华文行楷" panose="02010800040101010101" pitchFamily="2" charset="-122"/>
                <a:ea typeface="华文行楷" panose="02010800040101010101" pitchFamily="2" charset="-122"/>
              </a:rPr>
              <a:t>二中    许丽君</a:t>
            </a:r>
            <a:endParaRPr lang="zh-CN" altLang="en-US" sz="3200" dirty="0">
              <a:solidFill>
                <a:schemeClr val="tx1"/>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681037"/>
            <a:ext cx="5155406" cy="583800"/>
          </a:xfrm>
        </p:spPr>
        <p:style>
          <a:lnRef idx="2">
            <a:schemeClr val="accent3">
              <a:shade val="50000"/>
            </a:schemeClr>
          </a:lnRef>
          <a:fillRef idx="1">
            <a:schemeClr val="accent3"/>
          </a:fillRef>
          <a:effectRef idx="0">
            <a:schemeClr val="accent3"/>
          </a:effectRef>
          <a:fontRef idx="minor">
            <a:schemeClr val="lt1"/>
          </a:fontRef>
        </p:style>
        <p:txBody>
          <a:bodyPr rtlCol="0"/>
          <a:lstStyle/>
          <a:p>
            <a:pPr marL="342900" marR="0" lvl="0" indent="-342900" algn="just" defTabSz="914400" rtl="0" eaLnBrk="1" fontAlgn="auto" latinLnBrk="0" hangingPunct="1">
              <a:lnSpc>
                <a:spcPct val="110000"/>
              </a:lnSpc>
              <a:spcBef>
                <a:spcPts val="0"/>
              </a:spcBef>
              <a:spcAft>
                <a:spcPts val="0"/>
              </a:spcAft>
              <a:buClrTx/>
              <a:buSzTx/>
              <a:buFont typeface="Wingdings" panose="05000000000000000000" pitchFamily="2" charset="2"/>
              <a:buBlip>
                <a:blip r:embed="rId1"/>
              </a:buBlip>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Useful words and expressions:</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5" name="内容占位符 4"/>
          <p:cNvSpPr>
            <a:spLocks noGrp="1"/>
          </p:cNvSpPr>
          <p:nvPr>
            <p:ph sz="quarter" idx="12"/>
          </p:nvPr>
        </p:nvSpPr>
        <p:spPr>
          <a:xfrm>
            <a:off x="838200" y="1411475"/>
            <a:ext cx="5034663" cy="4935536"/>
          </a:xfrm>
        </p:spPr>
        <p:style>
          <a:lnRef idx="2">
            <a:schemeClr val="accent3"/>
          </a:lnRef>
          <a:fillRef idx="1">
            <a:schemeClr val="lt1"/>
          </a:fillRef>
          <a:effectRef idx="0">
            <a:schemeClr val="accent3"/>
          </a:effectRef>
          <a:fontRef idx="minor">
            <a:schemeClr val="dk1"/>
          </a:fontRef>
        </p:style>
        <p:txBody>
          <a:bodyPr rtlCol="0">
            <a:normAutofit/>
          </a:bodyPr>
          <a:lstStyle/>
          <a:p>
            <a:pPr marL="342900" lvl="0" indent="-342900" algn="just">
              <a:lnSpc>
                <a:spcPct val="11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(v.) recommend</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(n.) recommendation        </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admirable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announce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approve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associate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capable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competent</a:t>
            </a:r>
            <a:r>
              <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胜任的，能干的</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candidate </a:t>
            </a:r>
            <a:r>
              <a:rPr lang="zh-CN"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候选人</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considerate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内容占位符 5"/>
          <p:cNvSpPr>
            <a:spLocks noGrp="1"/>
          </p:cNvSpPr>
          <p:nvPr>
            <p:ph sz="quarter" idx="13"/>
          </p:nvPr>
        </p:nvSpPr>
        <p:spPr>
          <a:xfrm>
            <a:off x="6498433" y="1264836"/>
            <a:ext cx="4855366" cy="5082175"/>
          </a:xfrm>
        </p:spPr>
        <p:style>
          <a:lnRef idx="2">
            <a:schemeClr val="accent4"/>
          </a:lnRef>
          <a:fillRef idx="1">
            <a:schemeClr val="lt1"/>
          </a:fillRef>
          <a:effectRef idx="0">
            <a:schemeClr val="accent4"/>
          </a:effectRef>
          <a:fontRef idx="minor">
            <a:schemeClr val="dk1"/>
          </a:fontRef>
        </p:style>
        <p:txBody>
          <a:bodyPr rtlCol="0">
            <a:noAutofit/>
          </a:bodyPr>
          <a:lstStyle/>
          <a:p>
            <a:pPr marL="342900" lvl="0" indent="-342900" algn="just">
              <a:lnSpc>
                <a:spcPct val="12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cooperative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colleague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connections</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contact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co-worker</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creative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dependable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diligent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effective</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spcBef>
                <a:spcPts val="0"/>
              </a:spcBef>
              <a:buClr>
                <a:srgbClr val="FF0000"/>
              </a:buClr>
              <a:buFont typeface="Wingdings" panose="05000000000000000000" pitchFamily="2" charset="2"/>
              <a:buChar char=""/>
            </a:pPr>
            <a:r>
              <a:rPr lang="en-US" altLang="zh-CN" sz="28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efficient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l">
              <a:buClr>
                <a:srgbClr val="FF0000"/>
              </a:buClr>
              <a:buNone/>
            </a:pP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rtl="0"/>
            <a:endParaRPr lang="en-US" sz="2800" dirty="0"/>
          </a:p>
        </p:txBody>
      </p:sp>
      <p:sp>
        <p:nvSpPr>
          <p:cNvPr id="7" name="日期占位符 6"/>
          <p:cNvSpPr>
            <a:spLocks noGrp="1"/>
          </p:cNvSpPr>
          <p:nvPr>
            <p:ph type="dt" sz="half" idx="14"/>
          </p:nvPr>
        </p:nvSpPr>
        <p:spPr/>
        <p:txBody>
          <a:bodyPr/>
          <a:lstStyle/>
          <a:p>
            <a:fld id="{A2F0CB93-1EDD-485E-B791-2D21390DCC3E}" type="datetime1">
              <a:rPr lang="zh-CN" alt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 calcmode="lin" valueType="num">
                                      <p:cBhvr additive="base">
                                        <p:cTn id="5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 calcmode="lin" valueType="num">
                                      <p:cBhvr additive="base">
                                        <p:cTn id="6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 calcmode="lin" valueType="num">
                                      <p:cBhvr additive="base">
                                        <p:cTn id="6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9" end="9"/>
                                            </p:txEl>
                                          </p:spTgt>
                                        </p:tgtEl>
                                        <p:attrNameLst>
                                          <p:attrName>style.visibility</p:attrName>
                                        </p:attrNameLst>
                                      </p:cBhvr>
                                      <p:to>
                                        <p:strVal val="visible"/>
                                      </p:to>
                                    </p:set>
                                    <p:anim calcmode="lin" valueType="num">
                                      <p:cBhvr additive="base">
                                        <p:cTn id="7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bg/>
                                          </p:spTgt>
                                        </p:tgtEl>
                                        <p:attrNameLst>
                                          <p:attrName>style.visibility</p:attrName>
                                        </p:attrNameLst>
                                      </p:cBhvr>
                                      <p:to>
                                        <p:strVal val="visible"/>
                                      </p:to>
                                    </p:set>
                                    <p:anim calcmode="lin" valueType="num">
                                      <p:cBhvr additive="base">
                                        <p:cTn id="7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0"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 calcmode="lin" valueType="num">
                                      <p:cBhvr additive="base">
                                        <p:cTn id="8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txEl>
                                              <p:pRg st="1" end="1"/>
                                            </p:txEl>
                                          </p:spTgt>
                                        </p:tgtEl>
                                        <p:attrNameLst>
                                          <p:attrName>style.visibility</p:attrName>
                                        </p:attrNameLst>
                                      </p:cBhvr>
                                      <p:to>
                                        <p:strVal val="visible"/>
                                      </p:to>
                                    </p:set>
                                    <p:anim calcmode="lin" valueType="num">
                                      <p:cBhvr additive="base">
                                        <p:cTn id="9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6">
                                            <p:txEl>
                                              <p:pRg st="2" end="2"/>
                                            </p:txEl>
                                          </p:spTgt>
                                        </p:tgtEl>
                                        <p:attrNameLst>
                                          <p:attrName>style.visibility</p:attrName>
                                        </p:attrNameLst>
                                      </p:cBhvr>
                                      <p:to>
                                        <p:strVal val="visible"/>
                                      </p:to>
                                    </p:set>
                                    <p:anim calcmode="lin" valueType="num">
                                      <p:cBhvr additive="base">
                                        <p:cTn id="9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6">
                                            <p:txEl>
                                              <p:pRg st="3" end="3"/>
                                            </p:txEl>
                                          </p:spTgt>
                                        </p:tgtEl>
                                        <p:attrNameLst>
                                          <p:attrName>style.visibility</p:attrName>
                                        </p:attrNameLst>
                                      </p:cBhvr>
                                      <p:to>
                                        <p:strVal val="visible"/>
                                      </p:to>
                                    </p:set>
                                    <p:anim calcmode="lin" valueType="num">
                                      <p:cBhvr additive="base">
                                        <p:cTn id="10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
                                            <p:txEl>
                                              <p:pRg st="4" end="4"/>
                                            </p:txEl>
                                          </p:spTgt>
                                        </p:tgtEl>
                                        <p:attrNameLst>
                                          <p:attrName>style.visibility</p:attrName>
                                        </p:attrNameLst>
                                      </p:cBhvr>
                                      <p:to>
                                        <p:strVal val="visible"/>
                                      </p:to>
                                    </p:set>
                                    <p:anim calcmode="lin" valueType="num">
                                      <p:cBhvr additive="base">
                                        <p:cTn id="10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
                                            <p:txEl>
                                              <p:pRg st="5" end="5"/>
                                            </p:txEl>
                                          </p:spTgt>
                                        </p:tgtEl>
                                        <p:attrNameLst>
                                          <p:attrName>style.visibility</p:attrName>
                                        </p:attrNameLst>
                                      </p:cBhvr>
                                      <p:to>
                                        <p:strVal val="visible"/>
                                      </p:to>
                                    </p:set>
                                    <p:anim calcmode="lin" valueType="num">
                                      <p:cBhvr additive="base">
                                        <p:cTn id="1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6">
                                            <p:txEl>
                                              <p:pRg st="6" end="6"/>
                                            </p:txEl>
                                          </p:spTgt>
                                        </p:tgtEl>
                                        <p:attrNameLst>
                                          <p:attrName>style.visibility</p:attrName>
                                        </p:attrNameLst>
                                      </p:cBhvr>
                                      <p:to>
                                        <p:strVal val="visible"/>
                                      </p:to>
                                    </p:set>
                                    <p:anim calcmode="lin" valueType="num">
                                      <p:cBhvr additive="base">
                                        <p:cTn id="12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6">
                                            <p:txEl>
                                              <p:pRg st="7" end="7"/>
                                            </p:txEl>
                                          </p:spTgt>
                                        </p:tgtEl>
                                        <p:attrNameLst>
                                          <p:attrName>style.visibility</p:attrName>
                                        </p:attrNameLst>
                                      </p:cBhvr>
                                      <p:to>
                                        <p:strVal val="visible"/>
                                      </p:to>
                                    </p:set>
                                    <p:anim calcmode="lin" valueType="num">
                                      <p:cBhvr additive="base">
                                        <p:cTn id="12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6">
                                            <p:txEl>
                                              <p:pRg st="8" end="8"/>
                                            </p:txEl>
                                          </p:spTgt>
                                        </p:tgtEl>
                                        <p:attrNameLst>
                                          <p:attrName>style.visibility</p:attrName>
                                        </p:attrNameLst>
                                      </p:cBhvr>
                                      <p:to>
                                        <p:strVal val="visible"/>
                                      </p:to>
                                    </p:set>
                                    <p:anim calcmode="lin" valueType="num">
                                      <p:cBhvr additive="base">
                                        <p:cTn id="13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
                                            <p:txEl>
                                              <p:pRg st="9" end="9"/>
                                            </p:txEl>
                                          </p:spTgt>
                                        </p:tgtEl>
                                        <p:attrNameLst>
                                          <p:attrName>style.visibility</p:attrName>
                                        </p:attrNameLst>
                                      </p:cBhvr>
                                      <p:to>
                                        <p:strVal val="visible"/>
                                      </p:to>
                                    </p:set>
                                    <p:anim calcmode="lin" valueType="num">
                                      <p:cBhvr additive="base">
                                        <p:cTn id="13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animBg="1" build="p"/>
      <p:bldP spid="6"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89137"/>
            <a:ext cx="4912519" cy="583800"/>
          </a:xfrm>
        </p:spPr>
        <p:style>
          <a:lnRef idx="3">
            <a:schemeClr val="lt1"/>
          </a:lnRef>
          <a:fillRef idx="1">
            <a:schemeClr val="accent3"/>
          </a:fillRef>
          <a:effectRef idx="1">
            <a:schemeClr val="accent3"/>
          </a:effectRef>
          <a:fontRef idx="minor">
            <a:schemeClr val="lt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Writing help: Useful phrases</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5" name="内容占位符 4"/>
          <p:cNvSpPr>
            <a:spLocks noGrp="1"/>
          </p:cNvSpPr>
          <p:nvPr>
            <p:ph sz="quarter" idx="12"/>
          </p:nvPr>
        </p:nvSpPr>
        <p:spPr>
          <a:xfrm>
            <a:off x="699247" y="1354793"/>
            <a:ext cx="5051471" cy="4575361"/>
          </a:xfrm>
        </p:spPr>
        <p:style>
          <a:lnRef idx="2">
            <a:schemeClr val="accent4"/>
          </a:lnRef>
          <a:fillRef idx="1">
            <a:schemeClr val="lt1"/>
          </a:fillRef>
          <a:effectRef idx="0">
            <a:schemeClr val="accent4"/>
          </a:effectRef>
          <a:fontRef idx="minor">
            <a:schemeClr val="dk1"/>
          </a:fontRef>
        </p:style>
        <p:txBody>
          <a:bodyPr rtlCol="0">
            <a:normAutofit lnSpcReduction="10000"/>
          </a:bodyPr>
          <a:lstStyle/>
          <a:p>
            <a:pPr marL="342900" lvl="0" indent="-342900" algn="just">
              <a:lnSpc>
                <a:spcPct val="110000"/>
              </a:lnSpc>
              <a:buClr>
                <a:srgbClr val="FF0000"/>
              </a:buClr>
              <a:buFont typeface="Wingdings" panose="05000000000000000000" pitchFamily="2" charset="2"/>
              <a:buChar char=""/>
            </a:pP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be </a:t>
            </a: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equal to</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the position</a:t>
            </a:r>
            <a:r>
              <a:rPr lang="zh-CN"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胜任工作</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Wingdings" panose="05000000000000000000" pitchFamily="2" charset="2"/>
              <a:buChar char=""/>
            </a:pP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be </a:t>
            </a: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qualified for</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the job</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Wingdings" panose="05000000000000000000" pitchFamily="2" charset="2"/>
              <a:buChar char=""/>
            </a:pP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take</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my recommendation </a:t>
            </a: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into account /consideration</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Wingdings" panose="05000000000000000000" pitchFamily="2" charset="2"/>
              <a:buChar char=""/>
            </a:pP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rank </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first</a:t>
            </a:r>
            <a:r>
              <a:rPr lang="zh-CN"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排名第一</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Wingdings" panose="05000000000000000000" pitchFamily="2" charset="2"/>
              <a:buChar char=""/>
            </a:pP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/introduce sb </a:t>
            </a: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to </a:t>
            </a:r>
            <a:r>
              <a:rPr lang="en-US" altLang="zh-CN" sz="2200" b="1" u="wavy" kern="0" spc="25"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do</a:t>
            </a:r>
            <a:endParaRPr lang="en-US" altLang="zh-CN" sz="2200" b="1" u="wavy" kern="0" spc="25"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a:p>
            <a:pPr marL="0" lvl="0" indent="0" algn="just">
              <a:lnSpc>
                <a:spcPct val="110000"/>
              </a:lnSpc>
              <a:buClr>
                <a:srgbClr val="FF0000"/>
              </a:buClr>
              <a:buFont typeface="Wingdings" panose="05000000000000000000" pitchFamily="2" charset="2"/>
              <a:buNone/>
            </a:pPr>
            <a:r>
              <a:rPr lang="zh-CN" altLang="zh-CN" sz="2200" b="1" kern="100" dirty="0" smtClean="0">
                <a:effectLst/>
                <a:latin typeface="Times New Roman" panose="02020603050405020304" pitchFamily="18" charset="0"/>
                <a:ea typeface="宋体" panose="02010600030101010101" pitchFamily="2" charset="-122"/>
                <a:cs typeface="Times New Roman" panose="02020603050405020304" pitchFamily="18" charset="0"/>
              </a:rPr>
              <a:t>      推荐</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介绍</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Wingdings" panose="05000000000000000000" pitchFamily="2" charset="2"/>
              <a:buChar char=""/>
            </a:pP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look for/</a:t>
            </a:r>
            <a:r>
              <a:rPr lang="en-US" altLang="zh-CN" sz="2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search for</a:t>
            </a:r>
            <a:r>
              <a:rPr lang="en-US" altLang="zh-CN" sz="2200" b="1" kern="100" dirty="0">
                <a:effectLst/>
                <a:latin typeface="Times New Roman" panose="02020603050405020304" pitchFamily="18" charset="0"/>
                <a:ea typeface="宋体" panose="02010600030101010101" pitchFamily="2" charset="-122"/>
                <a:cs typeface="Times New Roman" panose="02020603050405020304" pitchFamily="18" charset="0"/>
              </a:rPr>
              <a:t>/seek out </a:t>
            </a:r>
            <a:r>
              <a:rPr lang="zh-CN" altLang="zh-CN" sz="2200" b="1" kern="100" dirty="0" smtClean="0">
                <a:effectLst/>
                <a:latin typeface="Times New Roman" panose="02020603050405020304" pitchFamily="18" charset="0"/>
                <a:ea typeface="宋体" panose="02010600030101010101" pitchFamily="2" charset="-122"/>
                <a:cs typeface="Times New Roman" panose="02020603050405020304" pitchFamily="18" charset="0"/>
              </a:rPr>
              <a:t>寻找</a:t>
            </a:r>
            <a:endParaRPr lang="en-US" altLang="zh-CN" sz="2200" b="1"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Wingdings" panose="05000000000000000000" pitchFamily="2" charset="2"/>
              <a:buChar char=""/>
              <a:defRPr/>
            </a:pPr>
            <a:r>
              <a:rPr lang="en-US" altLang="zh-CN" sz="22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 suitable </a:t>
            </a:r>
            <a:r>
              <a:rPr lang="en-US" altLang="zh-CN" sz="2200" b="1" u="wavy" kern="0" spc="25" dirty="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candidate</a:t>
            </a:r>
            <a:r>
              <a:rPr lang="zh-CN" altLang="zh-CN" sz="22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合适人选</a:t>
            </a:r>
            <a:endParaRPr lang="zh-CN" altLang="zh-CN" sz="22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marL="0" lvl="0" indent="0" algn="just">
              <a:lnSpc>
                <a:spcPct val="110000"/>
              </a:lnSpc>
              <a:buClr>
                <a:srgbClr val="FF0000"/>
              </a:buClr>
              <a:buNone/>
            </a:pP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内容占位符 5"/>
          <p:cNvSpPr>
            <a:spLocks noGrp="1"/>
          </p:cNvSpPr>
          <p:nvPr>
            <p:ph sz="quarter" idx="13"/>
          </p:nvPr>
        </p:nvSpPr>
        <p:spPr>
          <a:xfrm>
            <a:off x="6468602" y="1247216"/>
            <a:ext cx="5391703" cy="4949824"/>
          </a:xfrm>
        </p:spPr>
        <p:style>
          <a:lnRef idx="2">
            <a:schemeClr val="accent4"/>
          </a:lnRef>
          <a:fillRef idx="1">
            <a:schemeClr val="lt1"/>
          </a:fillRef>
          <a:effectRef idx="0">
            <a:schemeClr val="accent4"/>
          </a:effectRef>
          <a:fontRef idx="minor">
            <a:schemeClr val="dk1"/>
          </a:fontRef>
        </p:style>
        <p:txBody>
          <a:bodyPr rtlCol="0">
            <a:normAutofit/>
          </a:bodyPr>
          <a:lstStyle/>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none" strike="noStrike" kern="100" cap="none" spc="15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best candidate </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最佳人选</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 </a:t>
            </a: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ideal tutor</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理想的家教</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equipped with</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/blessed with</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具有</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拥有</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have a</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great/brilliant </a:t>
            </a: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command </a:t>
            </a:r>
            <a:r>
              <a:rPr kumimoji="0" lang="en-US" altLang="zh-CN" sz="2200" b="1" i="0" u="wavy" strike="noStrike" kern="0" cap="none" spc="25" normalizeH="0" baseline="0" noProof="0" dirty="0" smtClean="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of</a:t>
            </a:r>
            <a:endParaRPr kumimoji="0" lang="en-US" altLang="zh-CN" sz="2200" b="1" i="0" u="wavy" strike="noStrike" kern="0" cap="none" spc="25" normalizeH="0" baseline="0" noProof="0" dirty="0" smtClean="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None/>
              <a:defRPr/>
            </a:pPr>
            <a:r>
              <a:rPr kumimoji="0" lang="zh-CN" altLang="zh-CN" sz="2200" b="1" i="0" u="none" strike="noStrike" kern="100" cap="none" spc="15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精通</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掌握</a:t>
            </a:r>
            <a:r>
              <a:rPr kumimoji="0" lang="zh-CN" altLang="zh-CN" sz="2200" b="1" i="0" u="none" strike="noStrike" kern="100" cap="none" spc="15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a:t>
            </a: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 good knowledge</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b="1" i="0" u="none" strike="noStrike" kern="100" cap="none" spc="15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of </a:t>
            </a:r>
            <a:r>
              <a:rPr kumimoji="0" lang="zh-CN" altLang="zh-CN" sz="2200" b="1" i="0" u="none" strike="noStrike" kern="100" cap="none" spc="15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精通</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掌握</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 </a:t>
            </a: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proficient</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in   </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在</a:t>
            </a: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精通</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10000"/>
              </a:lnSpc>
              <a:spcBef>
                <a:spcPts val="1500"/>
              </a:spcBef>
              <a:spcAft>
                <a:spcPts val="0"/>
              </a:spcAft>
              <a:buClr>
                <a:srgbClr val="FF0000"/>
              </a:buClr>
              <a:buSzTx/>
              <a:buFont typeface="Wingdings" panose="05000000000000000000" pitchFamily="2" charset="2"/>
              <a:buChar char=""/>
              <a:defRPr/>
            </a:pPr>
            <a:r>
              <a:rPr kumimoji="0" lang="en-US"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wise </a:t>
            </a:r>
            <a:r>
              <a:rPr kumimoji="0" lang="en-US" altLang="zh-CN" sz="22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choice    </a:t>
            </a:r>
            <a:r>
              <a:rPr kumimoji="0" lang="zh-CN" altLang="zh-CN" sz="22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明智的选择</a:t>
            </a:r>
            <a:endParaRPr kumimoji="0" lang="zh-CN" altLang="zh-CN" sz="22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rtl="0"/>
            <a:endParaRPr lang="en-US" sz="2200" dirty="0"/>
          </a:p>
        </p:txBody>
      </p:sp>
      <p:sp>
        <p:nvSpPr>
          <p:cNvPr id="7" name="日期占位符 6"/>
          <p:cNvSpPr>
            <a:spLocks noGrp="1"/>
          </p:cNvSpPr>
          <p:nvPr>
            <p:ph type="dt" sz="half" idx="14"/>
          </p:nvPr>
        </p:nvSpPr>
        <p:spPr/>
        <p:txBody>
          <a:bodyPr/>
          <a:lstStyle/>
          <a:p>
            <a:fld id="{A2F0CB93-1EDD-485E-B791-2D21390DCC3E}" type="datetime1">
              <a:rPr lang="zh-CN" alt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 calcmode="lin" valueType="num">
                                      <p:cBhvr additive="base">
                                        <p:cTn id="5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 calcmode="lin" valueType="num">
                                      <p:cBhvr additive="base">
                                        <p:cTn id="6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bg/>
                                          </p:spTgt>
                                        </p:tgtEl>
                                        <p:attrNameLst>
                                          <p:attrName>style.visibility</p:attrName>
                                        </p:attrNameLst>
                                      </p:cBhvr>
                                      <p:to>
                                        <p:strVal val="visible"/>
                                      </p:to>
                                    </p:set>
                                    <p:anim calcmode="lin" valueType="num">
                                      <p:cBhvr additive="base">
                                        <p:cTn id="6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6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 calcmode="lin" valueType="num">
                                      <p:cBhvr additive="base">
                                        <p:cTn id="7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anim calcmode="lin" valueType="num">
                                      <p:cBhvr additive="base">
                                        <p:cTn id="7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xEl>
                                              <p:pRg st="2" end="2"/>
                                            </p:txEl>
                                          </p:spTgt>
                                        </p:tgtEl>
                                        <p:attrNameLst>
                                          <p:attrName>style.visibility</p:attrName>
                                        </p:attrNameLst>
                                      </p:cBhvr>
                                      <p:to>
                                        <p:strVal val="visible"/>
                                      </p:to>
                                    </p:set>
                                    <p:anim calcmode="lin" valueType="num">
                                      <p:cBhvr additive="base">
                                        <p:cTn id="8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txEl>
                                              <p:pRg st="3" end="3"/>
                                            </p:txEl>
                                          </p:spTgt>
                                        </p:tgtEl>
                                        <p:attrNameLst>
                                          <p:attrName>style.visibility</p:attrName>
                                        </p:attrNameLst>
                                      </p:cBhvr>
                                      <p:to>
                                        <p:strVal val="visible"/>
                                      </p:to>
                                    </p:set>
                                    <p:anim calcmode="lin" valueType="num">
                                      <p:cBhvr additive="base">
                                        <p:cTn id="9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6">
                                            <p:txEl>
                                              <p:pRg st="4" end="4"/>
                                            </p:txEl>
                                          </p:spTgt>
                                        </p:tgtEl>
                                        <p:attrNameLst>
                                          <p:attrName>style.visibility</p:attrName>
                                        </p:attrNameLst>
                                      </p:cBhvr>
                                      <p:to>
                                        <p:strVal val="visible"/>
                                      </p:to>
                                    </p:set>
                                    <p:anim calcmode="lin" valueType="num">
                                      <p:cBhvr additive="base">
                                        <p:cTn id="9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6">
                                            <p:txEl>
                                              <p:pRg st="5" end="5"/>
                                            </p:txEl>
                                          </p:spTgt>
                                        </p:tgtEl>
                                        <p:attrNameLst>
                                          <p:attrName>style.visibility</p:attrName>
                                        </p:attrNameLst>
                                      </p:cBhvr>
                                      <p:to>
                                        <p:strVal val="visible"/>
                                      </p:to>
                                    </p:set>
                                    <p:anim calcmode="lin" valueType="num">
                                      <p:cBhvr additive="base">
                                        <p:cTn id="10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
                                            <p:txEl>
                                              <p:pRg st="6" end="6"/>
                                            </p:txEl>
                                          </p:spTgt>
                                        </p:tgtEl>
                                        <p:attrNameLst>
                                          <p:attrName>style.visibility</p:attrName>
                                        </p:attrNameLst>
                                      </p:cBhvr>
                                      <p:to>
                                        <p:strVal val="visible"/>
                                      </p:to>
                                    </p:set>
                                    <p:anim calcmode="lin" valueType="num">
                                      <p:cBhvr additive="base">
                                        <p:cTn id="10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
                                            <p:txEl>
                                              <p:pRg st="7" end="7"/>
                                            </p:txEl>
                                          </p:spTgt>
                                        </p:tgtEl>
                                        <p:attrNameLst>
                                          <p:attrName>style.visibility</p:attrName>
                                        </p:attrNameLst>
                                      </p:cBhvr>
                                      <p:to>
                                        <p:strVal val="visible"/>
                                      </p:to>
                                    </p:set>
                                    <p:anim calcmode="lin" valueType="num">
                                      <p:cBhvr additive="base">
                                        <p:cTn id="11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animBg="1" build="p"/>
      <p:bldP spid="6" grpId="0" animBg="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847725" y="681037"/>
            <a:ext cx="4110038" cy="583800"/>
          </a:xfrm>
        </p:spPr>
        <p:style>
          <a:lnRef idx="1">
            <a:schemeClr val="accent3"/>
          </a:lnRef>
          <a:fillRef idx="2">
            <a:schemeClr val="accent3"/>
          </a:fillRef>
          <a:effectRef idx="1">
            <a:schemeClr val="accent3"/>
          </a:effectRef>
          <a:fontRef idx="minor">
            <a:schemeClr val="dk1"/>
          </a:fontRef>
        </p:style>
        <p:txBody>
          <a:bodyPr rtlCol="0"/>
          <a:lstStyle/>
          <a:p>
            <a:pPr marL="342900" marR="0" lvl="0" indent="-342900" defTabSz="914400" rtl="0" eaLnBrk="1" fontAlgn="auto" latinLnBrk="0" hangingPunct="1">
              <a:lnSpc>
                <a:spcPct val="150000"/>
              </a:lnSpc>
              <a:spcBef>
                <a:spcPts val="1500"/>
              </a:spcBef>
              <a:spcAft>
                <a:spcPts val="0"/>
              </a:spcAft>
              <a:buClrTx/>
              <a:buSzTx/>
              <a:buFont typeface="Wingdings" panose="05000000000000000000" pitchFamily="2" charset="2"/>
              <a:buBlip>
                <a:blip r:embed="rId1"/>
              </a:buBlip>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Writing help: sentences </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a:xfrm>
            <a:off x="833828" y="1301350"/>
            <a:ext cx="10524344" cy="4911725"/>
          </a:xfrm>
        </p:spPr>
        <p:style>
          <a:lnRef idx="2">
            <a:schemeClr val="accent3"/>
          </a:lnRef>
          <a:fillRef idx="1">
            <a:schemeClr val="lt1"/>
          </a:fillRef>
          <a:effectRef idx="0">
            <a:schemeClr val="accent3"/>
          </a:effectRef>
          <a:fontRef idx="minor">
            <a:schemeClr val="dk1"/>
          </a:fontRef>
        </p:style>
        <p:txBody>
          <a:bodyPr>
            <a:normAutofit/>
          </a:bodyPr>
          <a:lstStyle/>
          <a:p>
            <a:pPr algn="just">
              <a:lnSpc>
                <a:spcPct val="100000"/>
              </a:lnSpc>
              <a:spcBef>
                <a:spcPts val="600"/>
              </a:spcBef>
            </a:pPr>
            <a:r>
              <a:rPr lang="en-US" altLang="zh-CN" sz="2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1.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 hold a firm belief that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I'm convinced that...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lnSpc>
                <a:spcPct val="100000"/>
              </a:lnSpc>
              <a:spcBef>
                <a:spcPts val="600"/>
              </a:spcBef>
              <a:buNone/>
              <a:tabLst>
                <a:tab pos="457200" algn="l"/>
              </a:tabLst>
            </a:pPr>
            <a:r>
              <a:rPr lang="zh-CN"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我坚信</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00000"/>
              </a:lnSpc>
              <a:spcBef>
                <a:spcPts val="600"/>
              </a:spcBef>
            </a:pPr>
            <a:r>
              <a:rPr lang="en-US" altLang="zh-CN" sz="2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2. XXX is one of our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most knowledgeable</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people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when it comes to</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00000"/>
              </a:lnSpc>
              <a:spcBef>
                <a:spcPts val="600"/>
              </a:spcBef>
              <a:buNone/>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当说到</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时，</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XXX</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先生是知识最渊博，最有见识的人之一。</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00000"/>
              </a:lnSpc>
              <a:spcBef>
                <a:spcPts val="600"/>
              </a:spcBef>
            </a:pPr>
            <a:r>
              <a:rPr lang="en-US" altLang="zh-CN" sz="2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3. XXX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was in my employ</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for ten years.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00000"/>
              </a:lnSpc>
              <a:spcBef>
                <a:spcPts val="600"/>
              </a:spcBef>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XXX</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先生在我手下曾任职</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年。</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00000"/>
              </a:lnSpc>
              <a:spcBef>
                <a:spcPts val="600"/>
              </a:spcBef>
            </a:pPr>
            <a:r>
              <a:rPr lang="en-US" altLang="zh-CN" sz="2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4. The applicant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is supposed to</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be equipped with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outstanding ability</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of writing and word processing.</a:t>
            </a:r>
            <a:endPar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gn="just">
              <a:lnSpc>
                <a:spcPct val="100000"/>
              </a:lnSpc>
              <a:spcBef>
                <a:spcPts val="600"/>
              </a:spcBef>
              <a:buNone/>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申请人应具备杰出的写作和文字处理能力。</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00000"/>
              </a:lnSpc>
              <a:spcBef>
                <a:spcPts val="600"/>
              </a:spcBef>
            </a:pPr>
            <a:r>
              <a:rPr lang="en-US" altLang="zh-CN" sz="2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5. With Beijing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ranking the top priority</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for any </a:t>
            </a:r>
            <a:r>
              <a:rPr lang="en-US" altLang="zh-CN" sz="2000" b="1" kern="100" dirty="0" err="1">
                <a:effectLst/>
                <a:latin typeface="Times New Roman" panose="02020603050405020304" pitchFamily="18" charset="0"/>
                <a:ea typeface="宋体" panose="02010600030101010101" pitchFamily="2" charset="-122"/>
                <a:cs typeface="Times New Roman" panose="02020603050405020304" pitchFamily="18" charset="0"/>
              </a:rPr>
              <a:t>traveller</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to China because you can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fully experience</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charm of Chinese history</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000" b="1" kern="100" dirty="0" err="1">
                <a:effectLst/>
                <a:latin typeface="Times New Roman" panose="02020603050405020304" pitchFamily="18" charset="0"/>
                <a:ea typeface="宋体" panose="02010600030101010101" pitchFamily="2" charset="-122"/>
                <a:cs typeface="Times New Roman" panose="02020603050405020304" pitchFamily="18" charset="0"/>
              </a:rPr>
              <a:t>civilizaition</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主句</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+with</a:t>
            </a:r>
            <a:r>
              <a:rPr lang="zh-CN"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伴随</a:t>
            </a:r>
            <a:r>
              <a:rPr lang="en-US"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原因状语</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0" algn="just">
              <a:lnSpc>
                <a:spcPct val="100000"/>
              </a:lnSpc>
              <a:spcBef>
                <a:spcPts val="600"/>
              </a:spcBef>
              <a:buNone/>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北京在旅游城市中名列前茅，因为你可以充分体验中国历史和文明的魅力。</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 calcmode="lin" valueType="num">
                                      <p:cBhvr additive="base">
                                        <p:cTn id="7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animBg="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847725" y="681037"/>
            <a:ext cx="4052888" cy="583800"/>
          </a:xfrm>
        </p:spPr>
        <p:style>
          <a:lnRef idx="1">
            <a:schemeClr val="accent3"/>
          </a:lnRef>
          <a:fillRef idx="2">
            <a:schemeClr val="accent3"/>
          </a:fillRef>
          <a:effectRef idx="1">
            <a:schemeClr val="accent3"/>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zh-CN"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b="1" i="0" u="none" strike="noStrike" kern="100" cap="none" spc="150" normalizeH="0" baseline="0" noProof="0" dirty="0">
                <a:ln>
                  <a:noFill/>
                </a:ln>
                <a:solidFill>
                  <a:srgbClr val="0033CC"/>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推荐信写作模板</a:t>
            </a:r>
            <a:r>
              <a:rPr kumimoji="0" lang="en-US" altLang="zh-CN" b="1" i="0" u="none" strike="noStrike" kern="100" cap="none" spc="150" normalizeH="0" baseline="0" noProof="0" dirty="0">
                <a:ln>
                  <a:noFill/>
                </a:ln>
                <a:solidFill>
                  <a:srgbClr val="0033CC"/>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zh-CN"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b="1" i="0" u="none" strike="noStrike" kern="100" cap="none" spc="150" normalizeH="0" baseline="0" noProof="0" dirty="0">
                <a:ln>
                  <a:noFill/>
                </a:ln>
                <a:solidFill>
                  <a:srgbClr val="0033CC"/>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p:txBody>
          <a:bodyPr>
            <a:normAutofit fontScale="85000" lnSpcReduction="20000"/>
          </a:bodyPr>
          <a:lstStyle/>
          <a:p>
            <a:pPr marL="342900" lvl="0" indent="-342900" algn="just">
              <a:lnSpc>
                <a:spcPct val="110000"/>
              </a:lnSpc>
              <a:buFont typeface="Wingdings" panose="05000000000000000000" pitchFamily="2" charset="2"/>
              <a:buChar char=""/>
            </a:pPr>
            <a:r>
              <a:rPr lang="en-US"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Writing Purpose</a:t>
            </a:r>
            <a:r>
              <a:rPr lang="zh-CN"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0000"/>
              </a:lnSpc>
            </a:pPr>
            <a:r>
              <a:rPr lang="en-US"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Dear ______,/</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To Whom it may concern</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对象</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0000"/>
              </a:lnSpc>
            </a:pPr>
            <a:r>
              <a:rPr lang="en-US"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Beginning --- (Greetings)+</a:t>
            </a:r>
            <a:r>
              <a:rPr lang="en-US" altLang="zh-CN" sz="2600" b="1" kern="100" dirty="0" smtClean="0">
                <a:effectLst/>
                <a:latin typeface="Times New Roman" panose="02020603050405020304" pitchFamily="18" charset="0"/>
                <a:ea typeface="宋体" panose="02010600030101010101" pitchFamily="2" charset="-122"/>
                <a:cs typeface="Times New Roman" panose="02020603050405020304" pitchFamily="18" charset="0"/>
              </a:rPr>
              <a:t>background + </a:t>
            </a:r>
            <a:r>
              <a:rPr lang="en-US" altLang="zh-CN" sz="26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Purpose</a:t>
            </a:r>
            <a:r>
              <a:rPr lang="en-US" altLang="zh-CN" sz="26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of writing the letter</a:t>
            </a:r>
            <a:r>
              <a:rPr lang="zh-CN" altLang="zh-CN" sz="2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开头</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表明写作目的</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6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背景</a:t>
            </a:r>
            <a:r>
              <a:rPr lang="en-US" altLang="zh-CN" sz="26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6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a:t>
            </a:r>
            <a:r>
              <a:rPr lang="en-US" altLang="zh-CN" sz="26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-brief/direct</a:t>
            </a:r>
            <a:r>
              <a:rPr lang="zh-CN" altLang="zh-CN" sz="2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a:p>
            <a:pPr marL="0" indent="0" algn="just">
              <a:lnSpc>
                <a:spcPct val="110000"/>
              </a:lnSpc>
              <a:buNone/>
            </a:pPr>
            <a:r>
              <a:rPr lang="en-US" altLang="zh-CN" sz="26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 </a:t>
            </a:r>
            <a:r>
              <a:rPr lang="en-US" altLang="zh-CN" sz="26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Why are you writing the letter of Recommendation? </a:t>
            </a:r>
            <a:endParaRPr lang="zh-CN" altLang="zh-CN" sz="2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10000"/>
              </a:lnSpc>
              <a:buClr>
                <a:srgbClr val="FF0000"/>
              </a:buClr>
              <a:buFont typeface="宋体" panose="02010600030101010101" pitchFamily="2" charset="-122"/>
              <a:buAutoNum type="circleNumDbPlain"/>
              <a:tabLst>
                <a:tab pos="2514600" algn="l"/>
              </a:tabLst>
            </a:pPr>
            <a:r>
              <a:rPr lang="en-US" altLang="zh-CN" sz="2600" b="1" kern="100" dirty="0">
                <a:effectLst/>
                <a:latin typeface="Times New Roman" panose="02020603050405020304" pitchFamily="18" charset="0"/>
                <a:ea typeface="宋体" panose="02010600030101010101" pitchFamily="2" charset="-122"/>
                <a:cs typeface="Courier New" panose="02070309020205020404" pitchFamily="49" charset="0"/>
              </a:rPr>
              <a:t>How is everything going? </a:t>
            </a:r>
            <a:r>
              <a:rPr lang="en-US" altLang="zh-CN" sz="26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Knowing that</a:t>
            </a:r>
            <a:r>
              <a:rPr lang="en-US" altLang="zh-CN" sz="2600" b="1" kern="100" dirty="0">
                <a:effectLst/>
                <a:latin typeface="Times New Roman" panose="02020603050405020304" pitchFamily="18" charset="0"/>
                <a:ea typeface="宋体" panose="02010600030101010101" pitchFamily="2" charset="-122"/>
                <a:cs typeface="Courier New" panose="02070309020205020404" pitchFamily="49" charset="0"/>
              </a:rPr>
              <a:t> you want to get some information about __________in our school, I am </a:t>
            </a:r>
            <a:r>
              <a:rPr lang="en-US" altLang="zh-CN" sz="26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more than delighted</a:t>
            </a:r>
            <a:r>
              <a:rPr lang="en-US" altLang="zh-CN" sz="2600" b="1" kern="100" dirty="0">
                <a:effectLst/>
                <a:latin typeface="Times New Roman" panose="02020603050405020304" pitchFamily="18" charset="0"/>
                <a:ea typeface="宋体" panose="02010600030101010101" pitchFamily="2" charset="-122"/>
                <a:cs typeface="Courier New" panose="02070309020205020404" pitchFamily="49" charset="0"/>
              </a:rPr>
              <a:t> to give you </a:t>
            </a:r>
            <a:r>
              <a:rPr lang="en-US" altLang="zh-CN" sz="26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a rough sketch</a:t>
            </a:r>
            <a:r>
              <a:rPr lang="en-US" altLang="zh-CN" sz="2600" b="1" kern="100" dirty="0">
                <a:effectLst/>
                <a:latin typeface="Times New Roman" panose="02020603050405020304" pitchFamily="18" charset="0"/>
                <a:ea typeface="宋体" panose="02010600030101010101" pitchFamily="2" charset="-122"/>
                <a:cs typeface="Courier New" panose="02070309020205020404" pitchFamily="49" charset="0"/>
              </a:rPr>
              <a:t>. (</a:t>
            </a:r>
            <a:r>
              <a:rPr lang="zh-CN"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提出对方需要推荐的主题</a:t>
            </a:r>
            <a:r>
              <a:rPr lang="en-US" altLang="zh-CN" sz="2600" b="1" kern="100" dirty="0">
                <a:effectLst/>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600" kern="100" dirty="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10000"/>
              </a:lnSpc>
            </a:pPr>
            <a:r>
              <a:rPr lang="en-US"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2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Body Arrangements</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---General—Part</a:t>
            </a:r>
            <a:r>
              <a:rPr lang="zh-CN" altLang="zh-CN" sz="2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总起句</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（阐明推荐人的优点及推荐原因）</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26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列明推荐理由</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-detailed/-to the point</a:t>
            </a:r>
            <a:r>
              <a:rPr lang="zh-CN" altLang="zh-CN" sz="2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10000"/>
              </a:lnSpc>
              <a:buFont typeface="Wingdings" panose="05000000000000000000" charset="0"/>
              <a:buChar char="Ø"/>
            </a:pPr>
            <a:r>
              <a:rPr lang="en-US" altLang="zh-CN" sz="2600" b="1" u="sng" kern="100" dirty="0">
                <a:solidFill>
                  <a:srgbClr val="00206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What do you </a:t>
            </a:r>
            <a:r>
              <a:rPr lang="en-US" altLang="zh-CN" sz="2600" b="1" u="sng"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recommend to</a:t>
            </a:r>
            <a:r>
              <a:rPr lang="en-US" altLang="zh-CN" sz="26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 your friends, partners, colleagues, cooperators, person in charge, classmates?</a:t>
            </a:r>
            <a:endParaRPr lang="zh-CN" altLang="zh-CN" sz="2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p>
            <a:endParaRPr lang="zh-CN" altLang="zh-CN" sz="26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30307" y="1386263"/>
            <a:ext cx="11443446" cy="5122114"/>
          </a:xfrm>
        </p:spPr>
        <p:style>
          <a:lnRef idx="2">
            <a:schemeClr val="accent4"/>
          </a:lnRef>
          <a:fillRef idx="1">
            <a:schemeClr val="lt1"/>
          </a:fillRef>
          <a:effectRef idx="0">
            <a:schemeClr val="accent4"/>
          </a:effectRef>
          <a:fontRef idx="minor">
            <a:schemeClr val="dk1"/>
          </a:fontRef>
        </p:style>
        <p:txBody>
          <a:bodyPr>
            <a:normAutofit fontScale="32500" lnSpcReduction="20000"/>
          </a:bodyPr>
          <a:lstStyle/>
          <a:p>
            <a:pPr marL="0" lvl="0" indent="0" algn="l">
              <a:lnSpc>
                <a:spcPct val="120000"/>
              </a:lnSpc>
              <a:spcBef>
                <a:spcPts val="600"/>
              </a:spcBef>
              <a:buClr>
                <a:srgbClr val="FF0000"/>
              </a:buClr>
              <a:buFont typeface="+mj-ea"/>
              <a:buAutoNum type="circleNumDbPlain" startAt="2"/>
              <a:tabLst>
                <a:tab pos="2514600" algn="l"/>
              </a:tabLst>
            </a:pPr>
            <a:r>
              <a:rPr lang="zh-CN" altLang="zh-CN" sz="5500" b="1" kern="100" dirty="0">
                <a:effectLst/>
                <a:latin typeface="宋体" panose="02010600030101010101" pitchFamily="2" charset="-122"/>
                <a:ea typeface="Times New Roman" panose="02020603050405020304" pitchFamily="18" charset="0"/>
                <a:cs typeface="Courier New" panose="02070309020205020404" pitchFamily="49" charset="0"/>
              </a:rPr>
              <a:t> </a:t>
            </a:r>
            <a:r>
              <a:rPr lang="en-US" altLang="zh-CN" sz="6200" b="1" u="sng" kern="100"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To begin with, </a:t>
            </a:r>
            <a:r>
              <a:rPr lang="en-US" altLang="zh-CN" sz="6200" b="1" u="sng"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it is vital to</a:t>
            </a:r>
            <a:r>
              <a:rPr lang="en-US" altLang="zh-CN" sz="6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6200" b="1" kern="100" dirty="0">
                <a:effectLst/>
                <a:latin typeface="宋体" panose="02010600030101010101" pitchFamily="2" charset="-122"/>
                <a:ea typeface="Times New Roman" panose="02020603050405020304" pitchFamily="18" charset="0"/>
                <a:cs typeface="Courier New" panose="02070309020205020404" pitchFamily="49" charset="0"/>
              </a:rPr>
              <a:t>________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推荐理由一</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Besides</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it is also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beneficial</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to  ________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推荐理由二</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In addition</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it should be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a good idea</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to________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推荐理由三</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You can also ________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根据要求用不同的句式再次提出推荐</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There is _______ in my school, where it is convenient to hold ______ events, such as _____, as well as ______. As for me, I like _______ best. </a:t>
            </a:r>
            <a:r>
              <a:rPr lang="en-US" altLang="zh-CN" sz="62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Not only will it strengthen</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_______, but it also makes me _______ in my life.</a:t>
            </a:r>
            <a:endParaRPr lang="zh-CN" altLang="zh-CN" sz="6200" kern="100" dirty="0">
              <a:effectLst/>
              <a:latin typeface="宋体" panose="02010600030101010101" pitchFamily="2" charset="-122"/>
              <a:ea typeface="宋体" panose="02010600030101010101" pitchFamily="2" charset="-122"/>
              <a:cs typeface="Courier New" panose="02070309020205020404" pitchFamily="49" charset="0"/>
            </a:endParaRPr>
          </a:p>
          <a:p>
            <a:pPr marL="0" lvl="0" indent="0" algn="just">
              <a:lnSpc>
                <a:spcPct val="120000"/>
              </a:lnSpc>
              <a:spcBef>
                <a:spcPts val="600"/>
              </a:spcBef>
              <a:buClr>
                <a:srgbClr val="FF0000"/>
              </a:buClr>
              <a:buFont typeface="宋体" panose="02010600030101010101" pitchFamily="2" charset="-122"/>
              <a:buAutoNum type="circleNumDbPlain" startAt="2"/>
              <a:tabLst>
                <a:tab pos="2514600" algn="l"/>
              </a:tabLst>
            </a:pP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As to ___________(</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其他推荐</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I recommend________(</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具体到某一方面</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What’s more</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_______(</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其他的推荐</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Courier New" panose="02070309020205020404" pitchFamily="49" charset="0"/>
              </a:rPr>
              <a:t>I’m convinced</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 _________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预测可能的结果，</a:t>
            </a:r>
            <a:r>
              <a:rPr lang="zh-CN" altLang="zh-CN" sz="6200" b="1" kern="100" dirty="0">
                <a:effectLst/>
                <a:latin typeface="宋体" panose="02010600030101010101" pitchFamily="2" charset="-122"/>
                <a:ea typeface="Times New Roman" panose="02020603050405020304" pitchFamily="18" charset="0"/>
                <a:cs typeface="Courier New" panose="02070309020205020404" pitchFamily="49" charset="0"/>
              </a:rPr>
              <a:t>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给收信人信心和决心。</a:t>
            </a:r>
            <a:r>
              <a:rPr lang="en-US" altLang="zh-CN" sz="6200" b="1" kern="100" dirty="0">
                <a:effectLst/>
                <a:latin typeface="Times New Roman" panose="02020603050405020304" pitchFamily="18" charset="0"/>
                <a:ea typeface="宋体" panose="02010600030101010101" pitchFamily="2" charset="-122"/>
                <a:cs typeface="Courier New" panose="02070309020205020404" pitchFamily="49" charset="0"/>
              </a:rPr>
              <a:t>)</a:t>
            </a:r>
            <a:endParaRPr lang="zh-CN" altLang="zh-CN" sz="6200" kern="100" dirty="0">
              <a:effectLst/>
              <a:latin typeface="宋体" panose="02010600030101010101" pitchFamily="2" charset="-122"/>
              <a:ea typeface="宋体" panose="02010600030101010101" pitchFamily="2" charset="-122"/>
              <a:cs typeface="Courier New" panose="02070309020205020404" pitchFamily="49" charset="0"/>
            </a:endParaRPr>
          </a:p>
          <a:p>
            <a:pPr>
              <a:lnSpc>
                <a:spcPct val="120000"/>
              </a:lnSpc>
              <a:spcBef>
                <a:spcPts val="600"/>
              </a:spcBef>
              <a:spcAft>
                <a:spcPts val="1010"/>
              </a:spcAft>
            </a:pPr>
            <a:r>
              <a:rPr lang="en-US" altLang="zh-CN" sz="62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6200" b="1" dirty="0">
                <a:effectLst/>
                <a:latin typeface="Times New Roman" panose="02020603050405020304" pitchFamily="18" charset="0"/>
                <a:ea typeface="宋体" panose="02010600030101010101" pitchFamily="2" charset="-122"/>
                <a:cs typeface="宋体" panose="02010600030101010101" pitchFamily="2" charset="-122"/>
              </a:rPr>
              <a:t>Ending --- I </a:t>
            </a:r>
            <a:r>
              <a:rPr lang="en-US" altLang="zh-CN" sz="6200" b="1" dirty="0" err="1">
                <a:effectLst/>
                <a:latin typeface="Times New Roman" panose="02020603050405020304" pitchFamily="18" charset="0"/>
                <a:ea typeface="宋体" panose="02010600030101010101" pitchFamily="2" charset="-122"/>
                <a:cs typeface="宋体" panose="02010600030101010101" pitchFamily="2" charset="-122"/>
              </a:rPr>
              <a:t>believe+I</a:t>
            </a:r>
            <a:r>
              <a:rPr lang="en-US" altLang="zh-CN" sz="6200" b="1" dirty="0">
                <a:effectLst/>
                <a:latin typeface="Times New Roman" panose="02020603050405020304" pitchFamily="18" charset="0"/>
                <a:ea typeface="宋体" panose="02010600030101010101" pitchFamily="2" charset="-122"/>
                <a:cs typeface="宋体" panose="02010600030101010101" pitchFamily="2" charset="-122"/>
              </a:rPr>
              <a:t> </a:t>
            </a:r>
            <a:r>
              <a:rPr lang="en-US" altLang="zh-CN" sz="6200" b="1" dirty="0" err="1">
                <a:effectLst/>
                <a:latin typeface="Times New Roman" panose="02020603050405020304" pitchFamily="18" charset="0"/>
                <a:ea typeface="宋体" panose="02010600030101010101" pitchFamily="2" charset="-122"/>
                <a:cs typeface="宋体" panose="02010600030101010101" pitchFamily="2" charset="-122"/>
              </a:rPr>
              <a:t>expect+I</a:t>
            </a:r>
            <a:r>
              <a:rPr lang="en-US" altLang="zh-CN" sz="6200" b="1" dirty="0">
                <a:effectLst/>
                <a:latin typeface="Times New Roman" panose="02020603050405020304" pitchFamily="18" charset="0"/>
                <a:ea typeface="宋体" panose="02010600030101010101" pitchFamily="2" charset="-122"/>
                <a:cs typeface="宋体" panose="02010600030101010101" pitchFamily="2" charset="-122"/>
              </a:rPr>
              <a:t> hope</a:t>
            </a:r>
            <a:r>
              <a:rPr lang="zh-CN" altLang="zh-CN" sz="62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sz="6200" b="1" u="sng"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再次点明推荐，希望推荐能被考虑，采纳</a:t>
            </a:r>
            <a:r>
              <a:rPr lang="en-US" altLang="zh-CN" sz="6200" b="1" u="sng"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zh-CN" altLang="zh-CN" sz="6200" b="1" u="sng"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进一步联系</a:t>
            </a:r>
            <a:r>
              <a:rPr lang="en-US" altLang="zh-CN" sz="6200" b="1" kern="1200" dirty="0">
                <a:solidFill>
                  <a:srgbClr val="FF0000"/>
                </a:solidFill>
                <a:effectLst/>
                <a:latin typeface="Times New Roman" panose="02020603050405020304" pitchFamily="18" charset="0"/>
                <a:ea typeface="宋体" panose="02010600030101010101" pitchFamily="2" charset="-122"/>
                <a:cs typeface="宋体" panose="02010600030101010101" pitchFamily="2" charset="-122"/>
              </a:rPr>
              <a:t>-conclusive/-powerful</a:t>
            </a:r>
            <a:r>
              <a:rPr lang="zh-CN" altLang="zh-CN" sz="62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en-US" altLang="zh-CN" sz="6200" b="1"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spcBef>
                <a:spcPts val="600"/>
              </a:spcBef>
              <a:spcAft>
                <a:spcPts val="1010"/>
              </a:spcAft>
            </a:pPr>
            <a:r>
              <a:rPr lang="en-US" altLang="zh-CN" sz="62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I hope you will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find my recommendation useful</a:t>
            </a:r>
            <a:r>
              <a:rPr lang="en-US"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 and I really hope you can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make it</a:t>
            </a:r>
            <a:r>
              <a:rPr lang="en-US"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 Looking forward to </a:t>
            </a:r>
            <a:r>
              <a:rPr lang="en-US" altLang="zh-CN" sz="62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your consideration</a:t>
            </a:r>
            <a:r>
              <a:rPr lang="en-US"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 Wish you a great success! (</a:t>
            </a:r>
            <a:r>
              <a:rPr lang="zh-CN"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表达愿望</a:t>
            </a:r>
            <a:r>
              <a:rPr lang="en-US" altLang="zh-CN" sz="62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62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66700" algn="r">
              <a:lnSpc>
                <a:spcPct val="120000"/>
              </a:lnSpc>
              <a:spcBef>
                <a:spcPts val="0"/>
              </a:spcBef>
            </a:pPr>
            <a:r>
              <a:rPr lang="en-US" altLang="zh-CN" sz="6200" b="1" kern="100" dirty="0">
                <a:effectLst/>
                <a:latin typeface="华文隶书" panose="02010800040101010101" pitchFamily="2" charset="-122"/>
                <a:ea typeface="华文隶书" panose="02010800040101010101" pitchFamily="2" charset="-122"/>
                <a:cs typeface="Times New Roman" panose="02020603050405020304" pitchFamily="18" charset="0"/>
              </a:rPr>
              <a:t> Yours Sincerely / Faithfully/ Truly, </a:t>
            </a:r>
            <a:endParaRPr lang="en-US" altLang="zh-CN" sz="6200" b="1" kern="100" dirty="0">
              <a:effectLst/>
              <a:latin typeface="华文隶书" panose="02010800040101010101" pitchFamily="2" charset="-122"/>
              <a:ea typeface="华文隶书" panose="02010800040101010101" pitchFamily="2" charset="-122"/>
              <a:cs typeface="Times New Roman" panose="02020603050405020304" pitchFamily="18" charset="0"/>
            </a:endParaRPr>
          </a:p>
          <a:p>
            <a:pPr marL="266700" algn="r">
              <a:lnSpc>
                <a:spcPct val="120000"/>
              </a:lnSpc>
              <a:spcBef>
                <a:spcPts val="0"/>
              </a:spcBef>
            </a:pPr>
            <a:r>
              <a:rPr lang="en-US" altLang="zh-CN" sz="6200" b="1" kern="100" dirty="0">
                <a:effectLst/>
                <a:latin typeface="华文隶书" panose="02010800040101010101" pitchFamily="2" charset="-122"/>
                <a:ea typeface="华文隶书" panose="02010800040101010101" pitchFamily="2" charset="-122"/>
                <a:cs typeface="Times New Roman" panose="02020603050405020304" pitchFamily="18" charset="0"/>
              </a:rPr>
              <a:t>________________</a:t>
            </a:r>
            <a:endParaRPr lang="zh-CN" altLang="zh-CN" sz="6200" kern="100" dirty="0">
              <a:effectLst/>
              <a:latin typeface="华文隶书" panose="02010800040101010101" pitchFamily="2" charset="-122"/>
              <a:ea typeface="华文隶书" panose="02010800040101010101" pitchFamily="2" charset="-122"/>
              <a:cs typeface="Times New Roman" panose="02020603050405020304" pitchFamily="18" charset="0"/>
            </a:endParaRPr>
          </a:p>
          <a:p>
            <a:endParaRPr lang="zh-CN" altLang="en-US" dirty="0"/>
          </a:p>
        </p:txBody>
      </p:sp>
      <p:sp>
        <p:nvSpPr>
          <p:cNvPr id="7" name="标题 5"/>
          <p:cNvSpPr txBox="1"/>
          <p:nvPr/>
        </p:nvSpPr>
        <p:spPr>
          <a:xfrm>
            <a:off x="847725" y="681037"/>
            <a:ext cx="4052888" cy="5838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accent1"/>
                </a:solidFill>
                <a:latin typeface="Microsoft YaHei UI" panose="020B0503020204020204" pitchFamily="34" charset="-122"/>
                <a:ea typeface="Microsoft YaHei UI" panose="020B0503020204020204" pitchFamily="34" charset="-122"/>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228600" indent="-228600" algn="just">
              <a:lnSpc>
                <a:spcPct val="150000"/>
              </a:lnSpc>
              <a:spcBef>
                <a:spcPts val="1500"/>
              </a:spcBef>
              <a:buFont typeface="Arial" panose="020B0604020202020204" pitchFamily="34" charset="0"/>
              <a:buChar char="•"/>
              <a:defRPr/>
            </a:pPr>
            <a:r>
              <a:rPr lang="zh-CN" altLang="zh-CN" kern="100">
                <a:solidFill>
                  <a:srgbClr val="00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a:solidFill>
                  <a:srgbClr val="0033CC"/>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推荐信写作模板</a:t>
            </a:r>
            <a:r>
              <a:rPr lang="en-US" altLang="zh-CN" kern="100">
                <a:solidFill>
                  <a:srgbClr val="0033CC"/>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r>
              <a:rPr lang="zh-CN" altLang="zh-CN" kern="100">
                <a:solidFill>
                  <a:srgbClr val="00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zh-CN" altLang="zh-CN" kern="100">
                <a:solidFill>
                  <a:srgbClr val="0033CC"/>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b="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847725" y="681037"/>
            <a:ext cx="3117056" cy="583800"/>
          </a:xfrm>
        </p:spPr>
        <p:style>
          <a:lnRef idx="2">
            <a:schemeClr val="accent1"/>
          </a:lnRef>
          <a:fillRef idx="1">
            <a:schemeClr val="lt1"/>
          </a:fillRef>
          <a:effectRef idx="0">
            <a:schemeClr val="accent1"/>
          </a:effectRef>
          <a:fontRef idx="minor">
            <a:schemeClr val="dk1"/>
          </a:fontRef>
        </p:style>
        <p:txBody>
          <a:bodyPr rtlCol="0"/>
          <a:lstStyle/>
          <a:p>
            <a:pPr marL="228600" marR="0" lvl="0" indent="2667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sz="28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Evaluation:</a:t>
            </a:r>
            <a:endParaRPr kumimoji="0" lang="zh-CN" altLang="zh-CN" sz="28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p:txBody>
          <a:bodyPr/>
          <a:lstStyle/>
          <a:p>
            <a:pPr indent="65405" algn="just">
              <a:lnSpc>
                <a:spcPct val="100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Work in groups of four. Each student read the article and others comment on others’ article. Then choose the best one to present in the class. When you are discussing, you can pay attention to the following hints.</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graphicFrame>
        <p:nvGraphicFramePr>
          <p:cNvPr id="5" name="表格 4"/>
          <p:cNvGraphicFramePr>
            <a:graphicFrameLocks noGrp="1"/>
          </p:cNvGraphicFramePr>
          <p:nvPr>
            <p:custDataLst>
              <p:tags r:id="rId1"/>
            </p:custDataLst>
          </p:nvPr>
        </p:nvGraphicFramePr>
        <p:xfrm>
          <a:off x="1171576" y="2456886"/>
          <a:ext cx="10191750" cy="3902075"/>
        </p:xfrm>
        <a:graphic>
          <a:graphicData uri="http://schemas.openxmlformats.org/drawingml/2006/table">
            <a:tbl>
              <a:tblPr>
                <a:tableStyleId>{5C22544A-7EE6-4342-B048-85BDC9FD1C3A}</a:tableStyleId>
              </a:tblPr>
              <a:tblGrid>
                <a:gridCol w="2118995"/>
                <a:gridCol w="8072755"/>
              </a:tblGrid>
              <a:tr h="563245">
                <a:tc>
                  <a:txBody>
                    <a:bodyPr/>
                    <a:lstStyle/>
                    <a:p>
                      <a:pPr algn="just"/>
                      <a:r>
                        <a:rPr lang="en-US" sz="2600" b="1" kern="100" dirty="0">
                          <a:solidFill>
                            <a:srgbClr val="0033CC"/>
                          </a:solidFill>
                          <a:effectLst/>
                          <a:latin typeface="华文隶书" panose="02010800040101010101" pitchFamily="2" charset="-122"/>
                          <a:ea typeface="华文隶书" panose="02010800040101010101" pitchFamily="2" charset="-122"/>
                        </a:rPr>
                        <a:t>Goal</a:t>
                      </a:r>
                      <a:endParaRPr lang="zh-CN" sz="2600" b="1" kern="100" dirty="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c>
                  <a:txBody>
                    <a:bodyPr/>
                    <a:lstStyle/>
                    <a:p>
                      <a:pPr algn="just"/>
                      <a:r>
                        <a:rPr lang="en-US" sz="2600" b="1" kern="100">
                          <a:effectLst/>
                          <a:latin typeface="华文隶书" panose="02010800040101010101" pitchFamily="2" charset="-122"/>
                          <a:ea typeface="华文隶书" panose="02010800040101010101" pitchFamily="2" charset="-122"/>
                        </a:rPr>
                        <a:t>Have you made the purpose clear?</a:t>
                      </a:r>
                      <a:endParaRPr lang="zh-CN" sz="2600" b="1" kern="10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r>
              <a:tr h="563245">
                <a:tc>
                  <a:txBody>
                    <a:bodyPr/>
                    <a:lstStyle/>
                    <a:p>
                      <a:pPr algn="just"/>
                      <a:r>
                        <a:rPr lang="en-US" sz="2600" b="1" kern="100" dirty="0">
                          <a:solidFill>
                            <a:srgbClr val="0033CC"/>
                          </a:solidFill>
                          <a:effectLst/>
                          <a:latin typeface="华文隶书" panose="02010800040101010101" pitchFamily="2" charset="-122"/>
                          <a:ea typeface="华文隶书" panose="02010800040101010101" pitchFamily="2" charset="-122"/>
                        </a:rPr>
                        <a:t>Framework</a:t>
                      </a:r>
                      <a:endParaRPr lang="zh-CN" sz="2600" b="1" kern="100" dirty="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c>
                  <a:txBody>
                    <a:bodyPr/>
                    <a:lstStyle/>
                    <a:p>
                      <a:pPr algn="just"/>
                      <a:r>
                        <a:rPr lang="en-US" sz="2600" b="1" kern="100">
                          <a:effectLst/>
                          <a:latin typeface="华文隶书" panose="02010800040101010101" pitchFamily="2" charset="-122"/>
                          <a:ea typeface="华文隶书" panose="02010800040101010101" pitchFamily="2" charset="-122"/>
                        </a:rPr>
                        <a:t>Does the structure conform to the requirements?</a:t>
                      </a:r>
                      <a:endParaRPr lang="zh-CN" sz="2600" b="1" kern="10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r>
              <a:tr h="1351280">
                <a:tc>
                  <a:txBody>
                    <a:bodyPr/>
                    <a:lstStyle/>
                    <a:p>
                      <a:pPr algn="just"/>
                      <a:r>
                        <a:rPr lang="en-US" sz="2600" b="1" kern="100" dirty="0">
                          <a:solidFill>
                            <a:srgbClr val="0033CC"/>
                          </a:solidFill>
                          <a:effectLst/>
                          <a:latin typeface="华文隶书" panose="02010800040101010101" pitchFamily="2" charset="-122"/>
                          <a:ea typeface="华文隶书" panose="02010800040101010101" pitchFamily="2" charset="-122"/>
                        </a:rPr>
                        <a:t>Language</a:t>
                      </a:r>
                      <a:endParaRPr lang="zh-CN" sz="2600" b="1" kern="100" dirty="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c>
                  <a:txBody>
                    <a:bodyPr/>
                    <a:lstStyle/>
                    <a:p>
                      <a:pPr algn="just"/>
                      <a:r>
                        <a:rPr lang="en-US" sz="2600" b="1" kern="100">
                          <a:effectLst/>
                          <a:latin typeface="华文隶书" panose="02010800040101010101" pitchFamily="2" charset="-122"/>
                          <a:ea typeface="华文隶书" panose="02010800040101010101" pitchFamily="2" charset="-122"/>
                        </a:rPr>
                        <a:t>Are the sentences brief and accurate?  Have you used the proper punctuation, words, sentences and paragraphs to express what you recommend?</a:t>
                      </a:r>
                      <a:endParaRPr lang="zh-CN" sz="2600" b="1" kern="10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r>
              <a:tr h="563245">
                <a:tc>
                  <a:txBody>
                    <a:bodyPr/>
                    <a:lstStyle/>
                    <a:p>
                      <a:pPr algn="just"/>
                      <a:r>
                        <a:rPr lang="en-US" sz="2600" b="1" kern="100">
                          <a:solidFill>
                            <a:srgbClr val="0033CC"/>
                          </a:solidFill>
                          <a:effectLst/>
                          <a:latin typeface="华文隶书" panose="02010800040101010101" pitchFamily="2" charset="-122"/>
                          <a:ea typeface="华文隶书" panose="02010800040101010101" pitchFamily="2" charset="-122"/>
                        </a:rPr>
                        <a:t>Main points</a:t>
                      </a:r>
                      <a:endParaRPr lang="zh-CN" sz="2600" b="1" kern="10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c>
                  <a:txBody>
                    <a:bodyPr/>
                    <a:lstStyle/>
                    <a:p>
                      <a:pPr algn="just"/>
                      <a:r>
                        <a:rPr lang="en-US" sz="2600" b="1" kern="100">
                          <a:effectLst/>
                          <a:latin typeface="华文隶书" panose="02010800040101010101" pitchFamily="2" charset="-122"/>
                          <a:ea typeface="华文隶书" panose="02010800040101010101" pitchFamily="2" charset="-122"/>
                        </a:rPr>
                        <a:t>Is the article to the point?</a:t>
                      </a:r>
                      <a:endParaRPr lang="zh-CN" sz="2600" b="1" kern="10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r>
              <a:tr h="861060">
                <a:tc>
                  <a:txBody>
                    <a:bodyPr/>
                    <a:lstStyle/>
                    <a:p>
                      <a:pPr algn="just"/>
                      <a:r>
                        <a:rPr lang="en-US" sz="2600" b="1" kern="100">
                          <a:solidFill>
                            <a:srgbClr val="0033CC"/>
                          </a:solidFill>
                          <a:effectLst/>
                          <a:latin typeface="华文隶书" panose="02010800040101010101" pitchFamily="2" charset="-122"/>
                          <a:ea typeface="华文隶书" panose="02010800040101010101" pitchFamily="2" charset="-122"/>
                        </a:rPr>
                        <a:t>Are the details suitable?</a:t>
                      </a:r>
                      <a:endParaRPr lang="zh-CN" sz="2600" b="1" kern="10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c>
                  <a:txBody>
                    <a:bodyPr/>
                    <a:lstStyle/>
                    <a:p>
                      <a:pPr algn="r"/>
                      <a:endParaRPr lang="zh-CN" sz="2600" b="1" kern="100" dirty="0">
                        <a:effectLst/>
                        <a:latin typeface="华文隶书" panose="02010800040101010101" pitchFamily="2" charset="-122"/>
                        <a:ea typeface="华文隶书" panose="02010800040101010101" pitchFamily="2" charset="-122"/>
                        <a:cs typeface="Times New Roman" panose="02020603050405020304" pitchFamily="18" charset="0"/>
                      </a:endParaRPr>
                    </a:p>
                  </a:txBody>
                  <a:tcPr marT="34290" marB="34290"/>
                </a:tc>
              </a:tr>
            </a:tbl>
          </a:graphicData>
        </a:graphic>
      </p:graphicFrame>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descr="花的特写"/>
          <p:cNvPicPr>
            <a:picLocks noGrp="1" noChangeAspect="1"/>
          </p:cNvPicPr>
          <p:nvPr>
            <p:ph type="pic" sz="quarter" idx="14"/>
          </p:nvPr>
        </p:nvPicPr>
        <p:blipFill>
          <a:blip r:embed="rId1">
            <a:alphaModFix amt="35000"/>
            <a:duotone>
              <a:schemeClr val="accent1">
                <a:shade val="45000"/>
                <a:satMod val="135000"/>
              </a:schemeClr>
              <a:prstClr val="white"/>
            </a:duotone>
          </a:blip>
          <a:srcRect/>
          <a:stretch>
            <a:fillRect/>
          </a:stretch>
        </p:blipFill>
        <p:spPr>
          <a:solidFill>
            <a:schemeClr val="accent1">
              <a:lumMod val="60000"/>
              <a:lumOff val="40000"/>
            </a:schemeClr>
          </a:solidFill>
        </p:spPr>
      </p:pic>
      <p:sp>
        <p:nvSpPr>
          <p:cNvPr id="4" name="标题 3"/>
          <p:cNvSpPr>
            <a:spLocks noGrp="1"/>
          </p:cNvSpPr>
          <p:nvPr>
            <p:ph type="ctrTitle"/>
          </p:nvPr>
        </p:nvSpPr>
        <p:spPr>
          <a:xfrm>
            <a:off x="1701383" y="1852552"/>
            <a:ext cx="8789234" cy="1920224"/>
          </a:xfrm>
        </p:spPr>
        <p:style>
          <a:lnRef idx="2">
            <a:schemeClr val="accent1"/>
          </a:lnRef>
          <a:fillRef idx="1">
            <a:schemeClr val="lt1"/>
          </a:fillRef>
          <a:effectRef idx="0">
            <a:schemeClr val="accent1"/>
          </a:effectRef>
          <a:fontRef idx="minor">
            <a:schemeClr val="dk1"/>
          </a:fontRef>
        </p:style>
        <p:txBody>
          <a:bodyPr rtlCol="0">
            <a:normAutofit/>
          </a:bodyPr>
          <a:lstStyle/>
          <a:p>
            <a:pPr marL="342900" lvl="0" indent="-342900" algn="ctr">
              <a:buClr>
                <a:srgbClr val="FF0000"/>
              </a:buClr>
              <a:buFont typeface="Wingdings" panose="05000000000000000000" pitchFamily="2" charset="2"/>
              <a:buChar char=""/>
            </a:pPr>
            <a:r>
              <a:rPr lang="zh-CN" altLang="zh-CN" sz="4400" b="1" kern="0" spc="25"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应用文写作</a:t>
            </a:r>
            <a:r>
              <a:rPr lang="en-US" altLang="zh-CN" sz="4400" b="1" kern="0" spc="25"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44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a:t>
            </a:r>
            <a:br>
              <a:rPr lang="en-US" altLang="zh-CN" sz="4400" b="1" u="wavy" kern="100" spc="25" dirty="0">
                <a:solidFill>
                  <a:srgbClr val="FF0000"/>
                </a:solidFill>
                <a:highlight>
                  <a:srgbClr val="FFFF00"/>
                </a:highlight>
                <a:latin typeface="Calibri" panose="020F0502020204030204" pitchFamily="34" charset="0"/>
                <a:ea typeface="宋体" panose="02010600030101010101" pitchFamily="2" charset="-122"/>
                <a:cs typeface="Times New Roman" panose="02020603050405020304" pitchFamily="18" charset="0"/>
              </a:rPr>
            </a:br>
            <a:br>
              <a:rPr lang="en-US" altLang="zh-CN" sz="4400" b="1" u="wavy" kern="100" spc="25" dirty="0" smtClean="0">
                <a:solidFill>
                  <a:srgbClr val="FF0000"/>
                </a:solidFill>
                <a:highlight>
                  <a:srgbClr val="FFFF00"/>
                </a:highlight>
                <a:latin typeface="Calibri" panose="020F0502020204030204" pitchFamily="34" charset="0"/>
                <a:ea typeface="宋体" panose="02010600030101010101" pitchFamily="2" charset="-122"/>
                <a:cs typeface="Times New Roman" panose="02020603050405020304" pitchFamily="18" charset="0"/>
              </a:rPr>
            </a:br>
            <a:r>
              <a:rPr lang="en-US" altLang="zh-CN" sz="4400" b="1" kern="100" dirty="0" smtClean="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zh-CN" altLang="zh-CN" sz="44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推荐信</a:t>
            </a:r>
            <a:r>
              <a:rPr lang="zh-CN" altLang="zh-CN" sz="4400" b="1" kern="0" spc="25"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参考</a:t>
            </a:r>
            <a:r>
              <a:rPr lang="zh-CN" altLang="zh-CN" sz="4400" b="1" u="wavy"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范文</a:t>
            </a:r>
            <a:endParaRPr lang="zh-CN" altLang="zh-CN" sz="44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66725" y="1196340"/>
            <a:ext cx="11275695" cy="5184775"/>
          </a:xfrm>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marL="0">
              <a:spcBef>
                <a:spcPts val="600"/>
              </a:spcBef>
            </a:pPr>
            <a:r>
              <a:rPr lang="zh-CN" altLang="zh-CN" sz="3600" b="1" kern="0" spc="25" dirty="0">
                <a:effectLst/>
                <a:latin typeface="Times New Roman" panose="02020603050405020304" pitchFamily="18" charset="0"/>
                <a:ea typeface="宋体" panose="02010600030101010101" pitchFamily="2" charset="-122"/>
                <a:cs typeface="Times New Roman" panose="02020603050405020304" pitchFamily="18" charset="0"/>
              </a:rPr>
              <a:t>第一节</a:t>
            </a:r>
            <a:r>
              <a:rPr lang="en-US" altLang="zh-CN" sz="3600" b="1" kern="0" spc="25"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3600" b="1" kern="0" spc="25" dirty="0">
                <a:effectLst/>
                <a:latin typeface="Times New Roman" panose="02020603050405020304" pitchFamily="18" charset="0"/>
                <a:ea typeface="宋体" panose="02010600030101010101" pitchFamily="2" charset="-122"/>
                <a:cs typeface="Times New Roman" panose="02020603050405020304" pitchFamily="18" charset="0"/>
              </a:rPr>
              <a:t>应用文写作（满分</a:t>
            </a:r>
            <a:r>
              <a:rPr lang="en-US" altLang="zh-CN" sz="3600" b="1" kern="0" spc="25" dirty="0">
                <a:effectLst/>
                <a:latin typeface="Times New Roman" panose="02020603050405020304" pitchFamily="18" charset="0"/>
                <a:ea typeface="宋体" panose="02010600030101010101" pitchFamily="2" charset="-122"/>
                <a:cs typeface="Times New Roman" panose="02020603050405020304" pitchFamily="18" charset="0"/>
              </a:rPr>
              <a:t>15</a:t>
            </a:r>
            <a:r>
              <a:rPr lang="zh-CN" altLang="zh-CN" sz="3600" b="1" kern="0" spc="25" dirty="0">
                <a:effectLst/>
                <a:latin typeface="Times New Roman" panose="02020603050405020304" pitchFamily="18" charset="0"/>
                <a:ea typeface="宋体" panose="02010600030101010101" pitchFamily="2" charset="-122"/>
                <a:cs typeface="Times New Roman" panose="02020603050405020304" pitchFamily="18" charset="0"/>
              </a:rPr>
              <a:t>分）</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spcBef>
                <a:spcPts val="600"/>
              </a:spcBef>
              <a:tabLst>
                <a:tab pos="192405" algn="l"/>
                <a:tab pos="1530350" algn="l"/>
                <a:tab pos="2970530" algn="l"/>
                <a:tab pos="4410710" algn="l"/>
              </a:tabLst>
            </a:pP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假如你是高中生李华</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请用英语给你的一位朋友写一封</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80</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词左右的信。信中包括以下内容</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3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一本你</a:t>
            </a:r>
            <a:r>
              <a:rPr lang="zh-CN" altLang="zh-CN" sz="3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最喜爱的书</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写出几点你</a:t>
            </a:r>
            <a:r>
              <a:rPr lang="zh-CN" altLang="zh-CN" sz="3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该书的</a:t>
            </a:r>
            <a:r>
              <a:rPr lang="zh-CN" altLang="zh-CN" sz="3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理由</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。（至少两条）</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注意</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36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词数</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80</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左右；</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2. </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可以适当增加细节，使行文连贯。</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3. </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开头和结尾已给出</a:t>
            </a: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不计入总词数。</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【写作提示】　</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本文应用一般现在时。</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a:spcBef>
                <a:spcPts val="600"/>
              </a:spcBef>
              <a:tabLst>
                <a:tab pos="192405" algn="l"/>
                <a:tab pos="1530350" algn="l"/>
                <a:tab pos="2970530" algn="l"/>
                <a:tab pos="4410710" algn="l"/>
              </a:tabLst>
            </a:pPr>
            <a:r>
              <a:rPr lang="en-US"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3600" b="1" kern="100" dirty="0">
                <a:effectLst/>
                <a:latin typeface="Times New Roman" panose="02020603050405020304" pitchFamily="18" charset="0"/>
                <a:ea typeface="宋体" panose="02010600030101010101" pitchFamily="2" charset="-122"/>
                <a:cs typeface="Times New Roman" panose="02020603050405020304" pitchFamily="18" charset="0"/>
              </a:rPr>
              <a:t>写作要覆盖推荐书的名称及推荐理由。</a:t>
            </a:r>
            <a:endParaRPr lang="zh-CN" altLang="zh-CN" sz="3600" b="1"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7" name="标题 5"/>
          <p:cNvSpPr>
            <a:spLocks noGrp="1"/>
          </p:cNvSpPr>
          <p:nvPr>
            <p:ph type="title"/>
          </p:nvPr>
        </p:nvSpPr>
        <p:spPr>
          <a:xfrm>
            <a:off x="466725" y="531495"/>
            <a:ext cx="11276330" cy="583565"/>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Writing 1</a:t>
            </a:r>
            <a:r>
              <a:rPr kumimoji="0" lang="zh-CN"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a:t>
            </a:r>
            <a:r>
              <a:rPr kumimoji="0" lang="zh-CN" altLang="zh-CN" sz="20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范文</a:t>
            </a:r>
            <a:r>
              <a:rPr kumimoji="0" lang="en-US"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zh-CN"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浙江温州中学模拟</a:t>
            </a:r>
            <a:r>
              <a:rPr kumimoji="0" lang="en-US" altLang="zh-CN" sz="20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2000"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推荐话题</a:t>
            </a:r>
            <a:r>
              <a:rPr kumimoji="0" lang="en-US" altLang="zh-CN" sz="2000" b="1" i="0" u="sng"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推荐最喜爱的书</a:t>
            </a:r>
            <a:r>
              <a:rPr kumimoji="0" lang="zh-CN" altLang="zh-CN" sz="2000"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20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 calcmode="lin" valueType="num">
                                      <p:cBhvr additive="base">
                                        <p:cTn id="7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98649"/>
            <a:ext cx="10515600" cy="583800"/>
          </a:xfrm>
        </p:spPr>
        <p:txBody>
          <a:bodyPr/>
          <a:lstStyle/>
          <a:p>
            <a:r>
              <a:rPr lang="zh-CN" altLang="zh-CN"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【推荐信</a:t>
            </a:r>
            <a:r>
              <a:rPr lang="zh-CN" altLang="zh-CN" u="wavy" kern="0" spc="25"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范文</a:t>
            </a:r>
            <a:r>
              <a:rPr lang="en-US" altLang="zh-CN" dirty="0">
                <a:solidFill>
                  <a:srgbClr val="FF0000"/>
                </a:solidFill>
                <a:highlight>
                  <a:srgbClr val="FFFF00"/>
                </a:highlight>
                <a:latin typeface="Times New Roman" panose="02020603050405020304"/>
                <a:ea typeface="宋体" panose="02010600030101010101" pitchFamily="2" charset="-122"/>
              </a:rPr>
              <a:t>1</a:t>
            </a:r>
            <a:r>
              <a:rPr lang="zh-CN" altLang="zh-CN"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a:t>
            </a:r>
            <a:r>
              <a:rPr lang="en-US" altLang="zh-CN" dirty="0">
                <a:solidFill>
                  <a:srgbClr val="FF0000"/>
                </a:solidFill>
                <a:highlight>
                  <a:srgbClr val="FFFF00"/>
                </a:highlight>
                <a:latin typeface="Times New Roman" panose="02020603050405020304"/>
                <a:ea typeface="宋体" panose="02010600030101010101" pitchFamily="2" charset="-122"/>
              </a:rPr>
              <a:t>(</a:t>
            </a:r>
            <a:r>
              <a:rPr lang="zh-CN" altLang="zh-CN" dirty="0">
                <a:latin typeface="Times New Roman" panose="02020603050405020304"/>
                <a:ea typeface="宋体" panose="02010600030101010101" pitchFamily="2" charset="-122"/>
                <a:cs typeface="Times New Roman" panose="02020603050405020304"/>
              </a:rPr>
              <a:t>浙江温州中学模拟</a:t>
            </a:r>
            <a:r>
              <a:rPr lang="en-US" altLang="zh-CN" dirty="0">
                <a:latin typeface="Times New Roman" panose="02020603050405020304"/>
                <a:ea typeface="宋体" panose="02010600030101010101" pitchFamily="2" charset="-122"/>
              </a:rPr>
              <a:t>)</a:t>
            </a:r>
            <a:r>
              <a:rPr lang="en-US" altLang="zh-CN" dirty="0">
                <a:highlight>
                  <a:srgbClr val="FFFF00"/>
                </a:highlight>
                <a:latin typeface="Times New Roman" panose="02020603050405020304"/>
                <a:ea typeface="宋体" panose="02010600030101010101" pitchFamily="2" charset="-122"/>
              </a:rPr>
              <a:t> </a:t>
            </a:r>
            <a:r>
              <a:rPr lang="zh-CN" altLang="zh-CN" dirty="0">
                <a:highlight>
                  <a:srgbClr val="FFFF00"/>
                </a:highlight>
                <a:latin typeface="Times New Roman" panose="02020603050405020304"/>
                <a:ea typeface="宋体" panose="02010600030101010101" pitchFamily="2" charset="-122"/>
                <a:cs typeface="Times New Roman" panose="02020603050405020304"/>
              </a:rPr>
              <a:t>【</a:t>
            </a:r>
            <a:r>
              <a:rPr lang="zh-CN" altLang="zh-CN" u="sng"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推荐话题</a:t>
            </a:r>
            <a:r>
              <a:rPr lang="en-US" altLang="zh-CN" u="sng" dirty="0">
                <a:solidFill>
                  <a:srgbClr val="FF0000"/>
                </a:solidFill>
                <a:latin typeface="Times New Roman" panose="02020603050405020304"/>
                <a:ea typeface="宋体" panose="02010600030101010101" pitchFamily="2" charset="-122"/>
              </a:rPr>
              <a:t>-</a:t>
            </a:r>
            <a:r>
              <a:rPr lang="zh-CN" altLang="zh-CN" u="sng"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推荐最喜爱的书</a:t>
            </a:r>
            <a:r>
              <a:rPr lang="zh-CN" altLang="zh-CN" dirty="0">
                <a:highlight>
                  <a:srgbClr val="FFFF00"/>
                </a:highlight>
                <a:latin typeface="Times New Roman" panose="02020603050405020304"/>
                <a:ea typeface="宋体" panose="02010600030101010101" pitchFamily="2" charset="-122"/>
                <a:cs typeface="Times New Roman" panose="02020603050405020304"/>
              </a:rPr>
              <a:t>】</a:t>
            </a:r>
            <a:endParaRPr lang="zh-CN" altLang="en-US" dirty="0"/>
          </a:p>
        </p:txBody>
      </p:sp>
      <p:pic>
        <p:nvPicPr>
          <p:cNvPr id="7" name="Picture 2" descr="C:\Users\Administrator\Desktop\高中英语应用文写作-推荐信\推荐信思维导图\推荐最喜爱的书.png"/>
          <p:cNvPicPr>
            <a:picLocks noGrp="1" noChangeAspect="1" noChangeArrowheads="1"/>
          </p:cNvPicPr>
          <p:nvPr>
            <p:ph sz="quarter" idx="10"/>
          </p:nvPr>
        </p:nvPicPr>
        <p:blipFill>
          <a:blip r:embed="rId1">
            <a:extLst>
              <a:ext uri="{28A0092B-C50C-407E-A947-70E740481C1C}">
                <a14:useLocalDpi xmlns:a14="http://schemas.microsoft.com/office/drawing/2010/main" val="0"/>
              </a:ext>
            </a:extLst>
          </a:blip>
          <a:srcRect/>
          <a:stretch>
            <a:fillRect/>
          </a:stretch>
        </p:blipFill>
        <p:spPr bwMode="auto">
          <a:xfrm>
            <a:off x="449665" y="982449"/>
            <a:ext cx="11108923" cy="5089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508635" y="530860"/>
            <a:ext cx="11174730" cy="583565"/>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Writing 1</a:t>
            </a:r>
            <a:r>
              <a:rPr kumimoji="0" lang="zh-CN"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a:t>
            </a:r>
            <a:r>
              <a:rPr kumimoji="0" lang="zh-CN" altLang="zh-CN" sz="2000"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范文</a:t>
            </a:r>
            <a:r>
              <a:rPr kumimoji="0" lang="en-US"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zh-CN"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浙江温州中学模拟</a:t>
            </a:r>
            <a:r>
              <a:rPr kumimoji="0" lang="en-US" altLang="zh-CN" sz="2000"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2000"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推荐话题</a:t>
            </a:r>
            <a:r>
              <a:rPr kumimoji="0" lang="en-US" altLang="zh-CN" sz="2000" b="1" i="0" u="sng"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推荐最喜爱的书</a:t>
            </a:r>
            <a:r>
              <a:rPr kumimoji="0" lang="zh-CN" altLang="zh-CN" sz="2000"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2000"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a:xfrm>
            <a:off x="508635" y="1219835"/>
            <a:ext cx="11174730" cy="5080000"/>
          </a:xfrm>
        </p:spPr>
        <p:style>
          <a:lnRef idx="2">
            <a:schemeClr val="accent3"/>
          </a:lnRef>
          <a:fillRef idx="1">
            <a:schemeClr val="lt1"/>
          </a:fillRef>
          <a:effectRef idx="0">
            <a:schemeClr val="accent3"/>
          </a:effectRef>
          <a:fontRef idx="minor">
            <a:schemeClr val="dk1"/>
          </a:fontRef>
        </p:style>
        <p:txBody>
          <a:bodyPr>
            <a:normAutofit lnSpcReduction="10000"/>
          </a:bodyPr>
          <a:lstStyle/>
          <a:p>
            <a:pPr algn="just">
              <a:lnSpc>
                <a:spcPct val="100000"/>
              </a:lnSpc>
              <a:spcBef>
                <a:spcPts val="600"/>
              </a:spcBef>
            </a:pPr>
            <a:r>
              <a:rPr lang="zh-CN" altLang="zh-CN" sz="26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【范文赏读</a:t>
            </a:r>
            <a:r>
              <a:rPr lang="en-US" altLang="zh-CN" sz="26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r>
              <a:rPr lang="zh-CN" altLang="zh-CN" sz="26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Writing Sample</a:t>
            </a:r>
            <a:r>
              <a:rPr lang="zh-CN" altLang="zh-CN" sz="2600" b="1"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00000"/>
              </a:lnSpc>
              <a:spcBef>
                <a:spcPts val="600"/>
              </a:spcBef>
              <a:tabLst>
                <a:tab pos="192405" algn="l"/>
                <a:tab pos="1530350" algn="l"/>
                <a:tab pos="2970530" algn="l"/>
                <a:tab pos="4410710" algn="l"/>
              </a:tabLst>
            </a:pP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Dear Jim, </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7970" algn="just">
              <a:lnSpc>
                <a:spcPct val="100000"/>
              </a:lnSpc>
              <a:spcBef>
                <a:spcPts val="600"/>
              </a:spcBef>
              <a:tabLst>
                <a:tab pos="192405" algn="l"/>
                <a:tab pos="1530350" algn="l"/>
                <a:tab pos="2970530" algn="l"/>
                <a:tab pos="4410710" algn="l"/>
              </a:tabLst>
            </a:pPr>
            <a:r>
              <a:rPr lang="en-US" altLang="zh-CN" sz="2600" b="1" u="sng" kern="100" dirty="0">
                <a:effectLst/>
                <a:latin typeface="Times New Roman" panose="02020603050405020304" pitchFamily="18" charset="0"/>
                <a:ea typeface="宋体" panose="02010600030101010101" pitchFamily="2" charset="-122"/>
                <a:cs typeface="Times New Roman" panose="02020603050405020304" pitchFamily="18" charset="0"/>
              </a:rPr>
              <a:t>I’m writing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to recommend a book to</a:t>
            </a:r>
            <a:r>
              <a:rPr lang="en-US" altLang="zh-CN" sz="2600" b="1" u="sng" kern="100" dirty="0">
                <a:effectLst/>
                <a:latin typeface="Times New Roman" panose="02020603050405020304" pitchFamily="18" charset="0"/>
                <a:ea typeface="宋体" panose="02010600030101010101" pitchFamily="2" charset="-122"/>
                <a:cs typeface="Times New Roman" panose="02020603050405020304" pitchFamily="18" charset="0"/>
              </a:rPr>
              <a:t> you</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My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favorite book</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is Harry Potter, </a:t>
            </a:r>
            <a:r>
              <a:rPr lang="en-US" altLang="zh-CN" sz="2600" b="1" u="sng" kern="100" dirty="0">
                <a:effectLst/>
                <a:latin typeface="Times New Roman" panose="02020603050405020304" pitchFamily="18" charset="0"/>
                <a:ea typeface="宋体" panose="02010600030101010101" pitchFamily="2" charset="-122"/>
                <a:cs typeface="Times New Roman" panose="02020603050405020304" pitchFamily="18" charset="0"/>
              </a:rPr>
              <a:t>which</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is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 series of fantasy novels</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written by</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J.K. Rowling. It is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not only</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about </a:t>
            </a:r>
            <a:r>
              <a:rPr lang="en-US" altLang="zh-CN" sz="2600" b="1" u="sng" kern="100" dirty="0">
                <a:solidFill>
                  <a:srgbClr val="00B0F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magic and strange creatures</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but also</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about the real world. By reading the book, you can learn that </a:t>
            </a:r>
            <a:r>
              <a:rPr lang="en-US" altLang="zh-CN" sz="2600" b="1" u="sng" kern="100" dirty="0">
                <a:solidFill>
                  <a:srgbClr val="FF0000"/>
                </a:solidFill>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the most important things</a:t>
            </a:r>
            <a:r>
              <a:rPr lang="en-US" altLang="zh-CN" sz="26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u="sng" kern="100" dirty="0">
                <a:effectLst/>
                <a:latin typeface="Times New Roman" panose="02020603050405020304" pitchFamily="18" charset="0"/>
                <a:ea typeface="宋体" panose="02010600030101010101" pitchFamily="2" charset="-122"/>
                <a:cs typeface="Times New Roman" panose="02020603050405020304" pitchFamily="18" charset="0"/>
              </a:rPr>
              <a:t>in life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are</a:t>
            </a:r>
            <a:r>
              <a:rPr lang="en-US" altLang="zh-CN" sz="26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love, friendship and to be brave</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It teaches us that if we want to be happy and live a good life,</a:t>
            </a:r>
            <a:r>
              <a:rPr lang="en-US" altLang="zh-CN" sz="2600" b="1"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 is not enough to be strong in heart and mind</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we must also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believe in ourselves</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and help others. I think Harry Potter is really a good book and </a:t>
            </a:r>
            <a:r>
              <a:rPr lang="en-US" altLang="zh-CN" sz="26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worth reading</a:t>
            </a:r>
            <a:r>
              <a:rPr lang="en-US" altLang="zh-CN" sz="2600" b="1" u="sng"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a:p>
            <a:pPr algn="r">
              <a:lnSpc>
                <a:spcPct val="100000"/>
              </a:lnSpc>
              <a:spcBef>
                <a:spcPts val="600"/>
              </a:spcBef>
              <a:tabLst>
                <a:tab pos="192405" algn="l"/>
                <a:tab pos="1530350" algn="l"/>
                <a:tab pos="2970530" algn="l"/>
                <a:tab pos="4410710" algn="l"/>
              </a:tabLst>
            </a:pPr>
            <a:r>
              <a:rPr lang="en-US" altLang="zh-CN" sz="2600" b="1" kern="100" dirty="0">
                <a:effectLst/>
                <a:latin typeface="华文隶书" panose="02010800040101010101" pitchFamily="2" charset="-122"/>
                <a:ea typeface="华文隶书" panose="02010800040101010101" pitchFamily="2" charset="-122"/>
                <a:cs typeface="Times New Roman" panose="02020603050405020304" pitchFamily="18" charset="0"/>
              </a:rPr>
              <a:t>Yours Sincerely / Faithfully/ Truly, </a:t>
            </a:r>
            <a:endParaRPr lang="zh-CN" altLang="zh-CN" sz="2600" kern="100" dirty="0">
              <a:effectLst/>
              <a:latin typeface="华文隶书" panose="02010800040101010101" pitchFamily="2" charset="-122"/>
              <a:ea typeface="华文隶书" panose="02010800040101010101" pitchFamily="2" charset="-122"/>
              <a:cs typeface="Times New Roman" panose="02020603050405020304" pitchFamily="18" charset="0"/>
            </a:endParaRPr>
          </a:p>
          <a:p>
            <a:pPr marR="266700" algn="r">
              <a:lnSpc>
                <a:spcPct val="100000"/>
              </a:lnSpc>
              <a:spcBef>
                <a:spcPts val="600"/>
              </a:spcBef>
              <a:tabLst>
                <a:tab pos="192405" algn="l"/>
                <a:tab pos="1530350" algn="l"/>
                <a:tab pos="2970530" algn="l"/>
                <a:tab pos="4410710" algn="l"/>
              </a:tabLst>
            </a:pPr>
            <a:r>
              <a:rPr lang="en-US" altLang="zh-CN" sz="2600" b="1" kern="100" dirty="0">
                <a:effectLst/>
                <a:latin typeface="华文隶书" panose="02010800040101010101" pitchFamily="2" charset="-122"/>
                <a:ea typeface="华文隶书" panose="02010800040101010101" pitchFamily="2" charset="-122"/>
                <a:cs typeface="Times New Roman" panose="02020603050405020304" pitchFamily="18" charset="0"/>
              </a:rPr>
              <a:t>Li Hua</a:t>
            </a:r>
            <a:endParaRPr lang="zh-CN" altLang="zh-CN" sz="2600" kern="100" dirty="0">
              <a:effectLst/>
              <a:latin typeface="华文隶书" panose="02010800040101010101" pitchFamily="2" charset="-122"/>
              <a:ea typeface="华文隶书" panose="02010800040101010101" pitchFamily="2" charset="-122"/>
              <a:cs typeface="Times New Roman" panose="02020603050405020304" pitchFamily="18" charset="0"/>
            </a:endParaRP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animBg="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标题 40"/>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rtlCol="0"/>
          <a:lstStyle/>
          <a:p>
            <a:pPr marL="342900" marR="0" lvl="0" indent="-342900" algn="ctr" defTabSz="914400" rtl="0" eaLnBrk="1" fontAlgn="auto" latinLnBrk="0" hangingPunct="1">
              <a:lnSpc>
                <a:spcPct val="150000"/>
              </a:lnSpc>
              <a:spcBef>
                <a:spcPts val="1500"/>
              </a:spcBef>
              <a:spcAft>
                <a:spcPts val="0"/>
              </a:spcAft>
              <a:buClr>
                <a:srgbClr val="FF0000"/>
              </a:buClr>
              <a:buSzTx/>
              <a:buFont typeface="Wingdings" panose="05000000000000000000" pitchFamily="2" charset="2"/>
              <a:buChar char=""/>
              <a:defRPr/>
            </a:pPr>
            <a:r>
              <a:rPr kumimoji="0" lang="zh-CN"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教学目标：</a:t>
            </a:r>
            <a:r>
              <a:rPr kumimoji="0" lang="zh-CN" altLang="zh-CN" b="1" i="0" u="none" strike="noStrike" kern="100" cap="none" spc="15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altLang="zh-CN" b="1" i="0" u="sng" strike="noStrike" kern="100" cap="none" spc="150" normalizeH="0" baseline="0" noProof="0" dirty="0">
                <a:ln>
                  <a:noFill/>
                </a:ln>
                <a:solidFill>
                  <a:srgbClr val="FF0000"/>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Teaching Goals</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6" name="图片占位符 5" descr="包含火车、铁轨和鲜花的图片"/>
          <p:cNvPicPr>
            <a:picLocks noGrp="1" noChangeAspect="1"/>
          </p:cNvPicPr>
          <p:nvPr>
            <p:ph type="pic" sz="quarter" idx="11"/>
          </p:nvPr>
        </p:nvPicPr>
        <p:blipFill>
          <a:blip r:embed="rId1"/>
          <a:srcRect/>
          <a:stretch>
            <a:fillRect/>
          </a:stretch>
        </p:blipFill>
        <p:spPr/>
      </p:pic>
      <p:sp>
        <p:nvSpPr>
          <p:cNvPr id="18" name="内容占位符 17"/>
          <p:cNvSpPr>
            <a:spLocks noGrp="1"/>
          </p:cNvSpPr>
          <p:nvPr>
            <p:ph idx="4294967295"/>
          </p:nvPr>
        </p:nvSpPr>
        <p:spPr>
          <a:xfrm>
            <a:off x="717175" y="1264837"/>
            <a:ext cx="8130989" cy="4912126"/>
          </a:xfrm>
        </p:spPr>
        <p:txBody>
          <a:bodyPr rtlCol="0">
            <a:normAutofit/>
          </a:bodyPr>
          <a:lstStyle/>
          <a:p>
            <a:pPr marL="342900" lvl="0" indent="-342900" algn="just">
              <a:buClr>
                <a:srgbClr val="FF0000"/>
              </a:buClr>
              <a:buFont typeface="Wingdings" panose="05000000000000000000" pitchFamily="2" charset="2"/>
              <a:buChar char=""/>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After Teaching this lesson, you will</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buFont typeface="+mj-lt"/>
              <a:buAutoNum type="arabicPeriod"/>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learn about the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layout</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contents</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of letters;</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buFont typeface="+mj-lt"/>
              <a:buAutoNum type="arabicPeriod"/>
            </a:pP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write the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recommendation</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letters </a:t>
            </a: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completely</a:t>
            </a:r>
            <a:endPar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p>
            <a:pPr marL="0" lvl="0" indent="0" algn="just">
              <a:buNone/>
            </a:pP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and</a:t>
            </a: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correctly;</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buNone/>
            </a:pP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3. Polish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your writing more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accurate</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0" lvl="0" indent="0" algn="just">
              <a:buNone/>
            </a:pPr>
            <a:r>
              <a:rPr lang="en-US" altLang="zh-CN" sz="2400" b="1" kern="100" dirty="0" smtClean="0">
                <a:effectLst/>
                <a:latin typeface="Times New Roman" panose="02020603050405020304" pitchFamily="18" charset="0"/>
                <a:ea typeface="宋体" panose="02010600030101010101" pitchFamily="2" charset="-122"/>
                <a:cs typeface="Times New Roman" panose="02020603050405020304" pitchFamily="18" charset="0"/>
              </a:rPr>
              <a:t>4. know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what</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a good letter of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recommendation</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is like</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 calcmode="lin" valueType="num">
                                      <p:cBhvr additive="base">
                                        <p:cTn id="30"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 calcmode="lin" valueType="num">
                                      <p:cBhvr additive="base">
                                        <p:cTn id="36"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xEl>
                                              <p:pRg st="5" end="5"/>
                                            </p:txEl>
                                          </p:spTgt>
                                        </p:tgtEl>
                                        <p:attrNameLst>
                                          <p:attrName>style.visibility</p:attrName>
                                        </p:attrNameLst>
                                      </p:cBhvr>
                                      <p:to>
                                        <p:strVal val="visible"/>
                                      </p:to>
                                    </p:set>
                                    <p:anim calcmode="lin" valueType="num">
                                      <p:cBhvr additive="base">
                                        <p:cTn id="42"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1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606425" y="389255"/>
            <a:ext cx="11000105" cy="583565"/>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b="1" i="0" u="sng"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Writing 2</a:t>
            </a:r>
            <a:r>
              <a:rPr kumimoji="0" lang="zh-CN"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a:t>
            </a:r>
            <a:r>
              <a:rPr kumimoji="0" lang="zh-CN" altLang="zh-CN"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范文</a:t>
            </a:r>
            <a:r>
              <a:rPr kumimoji="0" lang="en-US"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推荐话题</a:t>
            </a:r>
            <a:r>
              <a:rPr kumimoji="0" lang="en-US" altLang="zh-CN" b="1" i="0" u="sng"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1" i="0" u="none"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b="1" i="0" u="none"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我们应该感恩</a:t>
            </a:r>
            <a:r>
              <a:rPr kumimoji="0" lang="en-US" altLang="zh-CN" b="1" i="0" u="none"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(thankful)</a:t>
            </a:r>
            <a:r>
              <a:rPr kumimoji="0" lang="zh-CN"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3" name="内容占位符 2"/>
          <p:cNvSpPr>
            <a:spLocks noGrp="1"/>
          </p:cNvSpPr>
          <p:nvPr>
            <p:ph sz="quarter" idx="10"/>
          </p:nvPr>
        </p:nvSpPr>
        <p:spPr>
          <a:xfrm>
            <a:off x="607060" y="987425"/>
            <a:ext cx="10999470" cy="5367655"/>
          </a:xfrm>
        </p:spPr>
        <p:style>
          <a:lnRef idx="2">
            <a:schemeClr val="accent3"/>
          </a:lnRef>
          <a:fillRef idx="1">
            <a:schemeClr val="lt1"/>
          </a:fillRef>
          <a:effectRef idx="0">
            <a:schemeClr val="accent3"/>
          </a:effectRef>
          <a:fontRef idx="minor">
            <a:schemeClr val="dk1"/>
          </a:fontRef>
        </p:style>
        <p:txBody>
          <a:bodyPr>
            <a:noAutofit/>
          </a:bodyPr>
          <a:lstStyle/>
          <a:p>
            <a:pPr marL="0">
              <a:lnSpc>
                <a:spcPct val="120000"/>
              </a:lnSpc>
              <a:spcBef>
                <a:spcPts val="600"/>
              </a:spcBef>
            </a:pPr>
            <a:r>
              <a:rPr lang="zh-CN" altLang="zh-CN" sz="1800" b="1" kern="0" spc="25" dirty="0">
                <a:effectLst/>
                <a:latin typeface="Times New Roman" panose="02020603050405020304" pitchFamily="18" charset="0"/>
                <a:ea typeface="宋体" panose="02010600030101010101" pitchFamily="2" charset="-122"/>
                <a:cs typeface="Times New Roman" panose="02020603050405020304" pitchFamily="18" charset="0"/>
              </a:rPr>
              <a:t>第一节</a:t>
            </a:r>
            <a:r>
              <a:rPr lang="en-US" altLang="zh-CN" sz="1800" b="1" kern="0" spc="25"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b="1" kern="0" spc="25" dirty="0">
                <a:effectLst/>
                <a:latin typeface="Times New Roman" panose="02020603050405020304" pitchFamily="18" charset="0"/>
                <a:ea typeface="宋体" panose="02010600030101010101" pitchFamily="2" charset="-122"/>
                <a:cs typeface="Times New Roman" panose="02020603050405020304" pitchFamily="18" charset="0"/>
              </a:rPr>
              <a:t>应用文写作（满分</a:t>
            </a:r>
            <a:r>
              <a:rPr lang="en-US" altLang="zh-CN" sz="1800" b="1" kern="0" spc="25" dirty="0">
                <a:effectLst/>
                <a:latin typeface="Times New Roman" panose="02020603050405020304" pitchFamily="18" charset="0"/>
                <a:ea typeface="宋体" panose="02010600030101010101" pitchFamily="2" charset="-122"/>
                <a:cs typeface="Times New Roman" panose="02020603050405020304" pitchFamily="18" charset="0"/>
              </a:rPr>
              <a:t>15</a:t>
            </a:r>
            <a:r>
              <a:rPr lang="zh-CN" altLang="zh-CN" sz="1800" b="1" kern="0" spc="25" dirty="0">
                <a:effectLst/>
                <a:latin typeface="Times New Roman" panose="02020603050405020304" pitchFamily="18" charset="0"/>
                <a:ea typeface="宋体" panose="02010600030101010101" pitchFamily="2" charset="-122"/>
                <a:cs typeface="Times New Roman" panose="02020603050405020304" pitchFamily="18" charset="0"/>
              </a:rPr>
              <a:t>分）</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国外某网站将举办新一轮网上讨论活动</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正面向全球中学生征集话题。假设你是新华中学的学生李华，经常访问该网站。现请你用英文给该网站发送一封电子邮件，向其</a:t>
            </a:r>
            <a:r>
              <a:rPr lang="zh-CN" altLang="zh-CN" sz="1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推荐话题</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。内容包括：</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自我简介；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写信目的；</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1800" b="1" kern="100" dirty="0">
                <a:solidFill>
                  <a:srgbClr val="FF0000"/>
                </a:solidFill>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话题</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0000"/>
                </a:solidFill>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我们应该感恩</a:t>
            </a:r>
            <a:r>
              <a:rPr lang="en-US" altLang="zh-CN" sz="1800" b="1" kern="100" dirty="0">
                <a:solidFill>
                  <a:srgbClr val="FF0000"/>
                </a:solidFill>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(thankful)</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来源</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学</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科</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网</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Z.X.X.K][</a:t>
            </a:r>
            <a:r>
              <a:rPr lang="zh-CN" altLang="zh-CN" sz="1800" b="1" kern="100" dirty="0" smtClean="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来源</a:t>
            </a:r>
            <a:r>
              <a:rPr lang="en-US" altLang="zh-CN" sz="1800" b="1" kern="100" dirty="0" smtClean="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zh-CN" sz="1800" b="1" kern="100" dirty="0">
                <a:solidFill>
                  <a:srgbClr val="FF0000"/>
                </a:solidFill>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推荐的理由</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5·</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预祝活动成功。</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a:lnSpc>
                <a:spcPct val="120000"/>
              </a:lnSpc>
              <a:spcBef>
                <a:spcPts val="600"/>
              </a:spcBef>
            </a:pP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注意：</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来源</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学科网</a:t>
            </a:r>
            <a:r>
              <a:rPr lang="en-US" altLang="zh-CN" sz="1800" b="1" kern="100" dirty="0">
                <a:solidFill>
                  <a:srgbClr val="FFFFFF"/>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1.</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词数</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80</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左右；</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邮件格式已为你给出；</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邮件中不能出现本人真实信息。</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indent="267970">
              <a:lnSpc>
                <a:spcPct val="120000"/>
              </a:lnSpc>
              <a:spcBef>
                <a:spcPts val="600"/>
              </a:spcBef>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4. </a:t>
            </a:r>
            <a:r>
              <a:rPr lang="zh-CN" altLang="zh-CN" sz="1800" b="1" kern="0" spc="25" dirty="0">
                <a:effectLst/>
                <a:latin typeface="Times New Roman" panose="02020603050405020304" pitchFamily="18" charset="0"/>
                <a:ea typeface="宋体" panose="02010600030101010101" pitchFamily="2" charset="-122"/>
                <a:cs typeface="Times New Roman" panose="02020603050405020304" pitchFamily="18" charset="0"/>
              </a:rPr>
              <a:t>可适当增加细节，以使行文连贯。</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sz="1800"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 calcmode="lin" valueType="num">
                                      <p:cBhvr additive="base">
                                        <p:cTn id="7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 calcmode="lin" valueType="num">
                                      <p:cBhvr additive="base">
                                        <p:cTn id="7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1" end="11"/>
                                            </p:txEl>
                                          </p:spTgt>
                                        </p:tgtEl>
                                        <p:attrNameLst>
                                          <p:attrName>style.visibility</p:attrName>
                                        </p:attrNameLst>
                                      </p:cBhvr>
                                      <p:to>
                                        <p:strVal val="visible"/>
                                      </p:to>
                                    </p:set>
                                    <p:anim calcmode="lin" valueType="num">
                                      <p:cBhvr additive="base">
                                        <p:cTn id="8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animBg="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92430"/>
            <a:ext cx="10995025" cy="581025"/>
          </a:xfrm>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a:spcAft>
                <a:spcPts val="0"/>
              </a:spcAft>
            </a:pPr>
            <a:r>
              <a:rPr lang="en-US" altLang="zh-CN" sz="2800" u="sng" kern="100" dirty="0">
                <a:solidFill>
                  <a:srgbClr val="FF0000"/>
                </a:solidFill>
                <a:highlight>
                  <a:srgbClr val="00FF00"/>
                </a:highlight>
                <a:latin typeface="Times New Roman" panose="02020603050405020304"/>
                <a:ea typeface="宋体" panose="02010600030101010101" pitchFamily="2" charset="-122"/>
                <a:cs typeface="Times New Roman" panose="02020603050405020304"/>
              </a:rPr>
              <a:t>Writing 2</a:t>
            </a:r>
            <a:r>
              <a:rPr lang="zh-CN" altLang="zh-CN" sz="2800" kern="100" dirty="0">
                <a:highlight>
                  <a:srgbClr val="FFFF00"/>
                </a:highlight>
                <a:latin typeface="Times New Roman" panose="02020603050405020304"/>
                <a:ea typeface="宋体" panose="02010600030101010101" pitchFamily="2" charset="-122"/>
                <a:cs typeface="Times New Roman" panose="02020603050405020304"/>
              </a:rPr>
              <a:t>【</a:t>
            </a:r>
            <a:r>
              <a:rPr lang="zh-CN" altLang="zh-CN" sz="2800" kern="100"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推荐信</a:t>
            </a:r>
            <a:r>
              <a:rPr lang="zh-CN" altLang="zh-CN" sz="2800" u="wavy" kern="0" spc="25"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范文</a:t>
            </a:r>
            <a:r>
              <a:rPr lang="en-US" altLang="zh-CN" sz="2800" kern="100"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2</a:t>
            </a:r>
            <a:r>
              <a:rPr lang="zh-CN" altLang="zh-CN" sz="2800" kern="100"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a:t>
            </a:r>
            <a:r>
              <a:rPr lang="zh-CN" altLang="zh-CN" sz="2800" u="sng" kern="100" dirty="0">
                <a:solidFill>
                  <a:srgbClr val="FF0000"/>
                </a:solidFill>
                <a:highlight>
                  <a:srgbClr val="FFFF00"/>
                </a:highlight>
                <a:latin typeface="Times New Roman" panose="02020603050405020304"/>
                <a:ea typeface="宋体" panose="02010600030101010101" pitchFamily="2" charset="-122"/>
                <a:cs typeface="Times New Roman" panose="02020603050405020304"/>
              </a:rPr>
              <a:t>推荐话题</a:t>
            </a:r>
            <a:r>
              <a:rPr lang="en-US" altLang="zh-CN" sz="2800" u="sng" kern="100" dirty="0">
                <a:solidFill>
                  <a:srgbClr val="FF0000"/>
                </a:solidFill>
                <a:latin typeface="Times New Roman" panose="02020603050405020304"/>
                <a:ea typeface="宋体" panose="02010600030101010101" pitchFamily="2" charset="-122"/>
                <a:cs typeface="Times New Roman" panose="02020603050405020304"/>
              </a:rPr>
              <a:t>-</a:t>
            </a:r>
            <a:r>
              <a:rPr lang="en-US" altLang="zh-CN" sz="2800" kern="100" dirty="0">
                <a:solidFill>
                  <a:srgbClr val="FF0000"/>
                </a:solidFill>
                <a:highlight>
                  <a:srgbClr val="00FF00"/>
                </a:highlight>
                <a:latin typeface="Times New Roman" panose="02020603050405020304"/>
                <a:ea typeface="宋体" panose="02010600030101010101" pitchFamily="2" charset="-122"/>
                <a:cs typeface="Times New Roman" panose="02020603050405020304"/>
              </a:rPr>
              <a:t> </a:t>
            </a:r>
            <a:r>
              <a:rPr lang="zh-CN" altLang="zh-CN" sz="2800" kern="100" dirty="0">
                <a:solidFill>
                  <a:srgbClr val="FF0000"/>
                </a:solidFill>
                <a:highlight>
                  <a:srgbClr val="00FF00"/>
                </a:highlight>
                <a:latin typeface="Times New Roman" panose="02020603050405020304"/>
                <a:ea typeface="宋体" panose="02010600030101010101" pitchFamily="2" charset="-122"/>
                <a:cs typeface="Times New Roman" panose="02020603050405020304"/>
              </a:rPr>
              <a:t>我们应该感恩</a:t>
            </a:r>
            <a:r>
              <a:rPr lang="en-US" altLang="zh-CN" sz="2800" kern="100" dirty="0">
                <a:solidFill>
                  <a:srgbClr val="FF0000"/>
                </a:solidFill>
                <a:highlight>
                  <a:srgbClr val="00FF00"/>
                </a:highlight>
                <a:latin typeface="Times New Roman" panose="02020603050405020304"/>
                <a:ea typeface="宋体" panose="02010600030101010101" pitchFamily="2" charset="-122"/>
                <a:cs typeface="Times New Roman" panose="02020603050405020304"/>
              </a:rPr>
              <a:t>(thankful)</a:t>
            </a:r>
            <a:r>
              <a:rPr lang="zh-CN" altLang="zh-CN" sz="2800" kern="100" dirty="0">
                <a:highlight>
                  <a:srgbClr val="FFFF00"/>
                </a:highlight>
                <a:latin typeface="Times New Roman" panose="02020603050405020304"/>
                <a:ea typeface="宋体" panose="02010600030101010101" pitchFamily="2" charset="-122"/>
                <a:cs typeface="Times New Roman" panose="02020603050405020304"/>
              </a:rPr>
              <a:t>】</a:t>
            </a:r>
            <a:endParaRPr lang="zh-CN" altLang="en-US" sz="2800" dirty="0"/>
          </a:p>
        </p:txBody>
      </p:sp>
      <p:pic>
        <p:nvPicPr>
          <p:cNvPr id="4" name="Picture 2" descr="C:\Users\Administrator\Desktop\高中英语应用文写作-推荐信\推荐信思维导图\推荐话题：我们应该感恩.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982449"/>
            <a:ext cx="10820400" cy="5404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28251" y="689957"/>
            <a:ext cx="11335872" cy="5712972"/>
          </a:xfrm>
        </p:spPr>
        <p:txBody>
          <a:bodyPr>
            <a:noAutofit/>
          </a:bodyPr>
          <a:lstStyle/>
          <a:p>
            <a:pPr algn="just">
              <a:lnSpc>
                <a:spcPct val="115000"/>
              </a:lnSpc>
            </a:pPr>
            <a:r>
              <a:rPr lang="zh-CN" altLang="zh-CN" sz="20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【范文赏读</a:t>
            </a:r>
            <a:r>
              <a:rPr lang="en-US" altLang="zh-CN" sz="20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2</a:t>
            </a:r>
            <a:r>
              <a:rPr lang="zh-CN" altLang="zh-CN" sz="20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Writing Sample</a:t>
            </a:r>
            <a:r>
              <a:rPr lang="zh-CN" altLang="zh-CN" sz="2000" b="1" kern="0" spc="25"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5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Dear </a:t>
            </a:r>
            <a:r>
              <a:rPr lang="en-US" altLang="zh-CN" sz="2000" b="1" kern="100" dirty="0" smtClean="0">
                <a:effectLst/>
                <a:latin typeface="Times New Roman" panose="02020603050405020304" pitchFamily="18" charset="0"/>
                <a:ea typeface="宋体" panose="02010600030101010101" pitchFamily="2" charset="-122"/>
                <a:cs typeface="Times New Roman" panose="02020603050405020304" pitchFamily="18" charset="0"/>
              </a:rPr>
              <a:t>Sir,</a:t>
            </a:r>
            <a:endParaRPr lang="en-US" altLang="zh-CN" sz="2000" b="1"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15000"/>
              </a:lnSpc>
            </a:pPr>
            <a:r>
              <a:rPr lang="en-US" altLang="zh-CN" sz="2000" b="1" kern="100" dirty="0" smtClean="0">
                <a:effectLst/>
                <a:latin typeface="Times New Roman" panose="02020603050405020304" pitchFamily="18" charset="0"/>
                <a:ea typeface="宋体" panose="02010600030101010101" pitchFamily="2" charset="-122"/>
                <a:cs typeface="Times New Roman" panose="02020603050405020304" pitchFamily="18" charset="0"/>
              </a:rPr>
              <a:t>I’m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 Chinese student </a:t>
            </a:r>
            <a:r>
              <a:rPr lang="en-US" altLang="zh-CN" sz="2000" b="1" u="sng" kern="100" dirty="0">
                <a:solidFill>
                  <a:srgbClr val="00B05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named</a:t>
            </a:r>
            <a:r>
              <a:rPr lang="en-US" altLang="zh-CN" sz="2000" b="1" kern="1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Li Hua from Xinhua High School,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 loyal netizen</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of your website.</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5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I’m writing to you to say something about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 topic of the discussion</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which will start recently. I suppose “Being thankful” is a proper topic.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As is known</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there are so many people we should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say “thanks” to</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such as our parents, teachers, friends etc. Our parents always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make efforts</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to do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whatever they can</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to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bring us up,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our teachers help us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not only</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in our studies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but also</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in our daily life, our friends and other people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lend their helpful hands</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to us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whenever possible</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Everyone should be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grateful!</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So I </a:t>
            </a:r>
            <a:r>
              <a:rPr lang="en-US" altLang="zh-CN" sz="2000" b="1" u="sng" kern="100" dirty="0">
                <a:solidFill>
                  <a:srgbClr val="00B05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a:t>
            </a:r>
            <a:r>
              <a:rPr lang="en-US" altLang="zh-CN" sz="2000" b="1" kern="100" dirty="0">
                <a:solidFill>
                  <a:srgbClr val="00B05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the topic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should be put forward</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for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netizens</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to discuss.</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5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Hoping this meaningful activity will be </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 great success</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2133600" indent="266700" algn="r">
              <a:lnSpc>
                <a:spcPts val="1100"/>
              </a:lnSpc>
            </a:pPr>
            <a:r>
              <a:rPr lang="en-US" altLang="zh-CN" sz="2000" b="1" kern="100" dirty="0">
                <a:effectLst/>
                <a:latin typeface="华文隶书" panose="02010800040101010101" pitchFamily="2" charset="-122"/>
                <a:ea typeface="华文隶书" panose="02010800040101010101" pitchFamily="2" charset="-122"/>
                <a:cs typeface="Times New Roman" panose="02020603050405020304" pitchFamily="18" charset="0"/>
              </a:rPr>
              <a:t>Yours Sincerely / Faithfully/ Truly,</a:t>
            </a:r>
            <a:endParaRPr lang="zh-CN" altLang="zh-CN" sz="2000" kern="100" dirty="0">
              <a:effectLst/>
              <a:latin typeface="华文隶书" panose="02010800040101010101" pitchFamily="2" charset="-122"/>
              <a:ea typeface="华文隶书" panose="02010800040101010101" pitchFamily="2" charset="-122"/>
              <a:cs typeface="Times New Roman" panose="02020603050405020304" pitchFamily="18" charset="0"/>
            </a:endParaRPr>
          </a:p>
          <a:p>
            <a:pPr algn="r">
              <a:lnSpc>
                <a:spcPts val="1100"/>
              </a:lnSpc>
            </a:pPr>
            <a:r>
              <a:rPr lang="en-US" altLang="zh-CN" sz="2000" b="1" kern="100" dirty="0">
                <a:effectLst/>
                <a:latin typeface="华文隶书" panose="02010800040101010101" pitchFamily="2" charset="-122"/>
                <a:ea typeface="华文隶书" panose="02010800040101010101" pitchFamily="2" charset="-122"/>
                <a:cs typeface="Times New Roman" panose="02020603050405020304" pitchFamily="18" charset="0"/>
              </a:rPr>
              <a:t>Li Hua</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sz="2000" dirty="0"/>
          </a:p>
        </p:txBody>
      </p:sp>
      <p:sp>
        <p:nvSpPr>
          <p:cNvPr id="7" name="标题 5"/>
          <p:cNvSpPr>
            <a:spLocks noGrp="1"/>
          </p:cNvSpPr>
          <p:nvPr>
            <p:ph type="title"/>
          </p:nvPr>
        </p:nvSpPr>
        <p:spPr>
          <a:xfrm>
            <a:off x="427990" y="106680"/>
            <a:ext cx="11336020" cy="583565"/>
          </a:xfrm>
        </p:spPr>
        <p:style>
          <a:lnRef idx="2">
            <a:schemeClr val="accent1"/>
          </a:lnRef>
          <a:fillRef idx="1">
            <a:schemeClr val="lt1"/>
          </a:fillRef>
          <a:effectRef idx="0">
            <a:schemeClr val="accent1"/>
          </a:effectRef>
          <a:fontRef idx="minor">
            <a:schemeClr val="dk1"/>
          </a:fontRef>
        </p:style>
        <p:txBody>
          <a:bodyPr rtlCol="0"/>
          <a:lstStyle/>
          <a:p>
            <a:pPr marL="228600" marR="0" lvl="0" indent="-228600" algn="just" defTabSz="914400" rtl="0" eaLnBrk="1" fontAlgn="auto" latinLnBrk="0" hangingPunct="1">
              <a:lnSpc>
                <a:spcPct val="150000"/>
              </a:lnSpc>
              <a:spcBef>
                <a:spcPts val="1500"/>
              </a:spcBef>
              <a:spcAft>
                <a:spcPts val="0"/>
              </a:spcAft>
              <a:buClrTx/>
              <a:buSzTx/>
              <a:buFont typeface="Arial" panose="020B0604020202020204" pitchFamily="34" charset="0"/>
              <a:buChar char="•"/>
              <a:defRPr/>
            </a:pPr>
            <a:r>
              <a:rPr kumimoji="0" lang="en-US" altLang="zh-CN" b="1" i="0" u="sng"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Writing 2</a:t>
            </a:r>
            <a:r>
              <a:rPr kumimoji="0" lang="zh-CN"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推荐信</a:t>
            </a:r>
            <a:r>
              <a:rPr kumimoji="0" lang="zh-CN" altLang="zh-CN" b="1" i="0" u="wavy" strike="noStrike" kern="0" cap="none" spc="25"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范文</a:t>
            </a:r>
            <a:r>
              <a:rPr kumimoji="0" lang="en-US"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b="1" i="0" u="sng"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推荐话题</a:t>
            </a:r>
            <a:r>
              <a:rPr kumimoji="0" lang="en-US" altLang="zh-CN" b="1" i="0" u="sng"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1" i="0" u="none"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b="1" i="0" u="none"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我们应该感恩</a:t>
            </a:r>
            <a:r>
              <a:rPr kumimoji="0" lang="en-US" altLang="zh-CN" b="1" i="0" u="none" strike="noStrike" kern="100" cap="none" spc="15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cs typeface="Times New Roman" panose="02020603050405020304" pitchFamily="18" charset="0"/>
              </a:rPr>
              <a:t>(thankful)</a:t>
            </a:r>
            <a:r>
              <a:rPr kumimoji="0" lang="zh-CN"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5" descr="包含火车、铁轨和鲜花的图片"/>
          <p:cNvPicPr>
            <a:picLocks noGrp="1" noChangeAspect="1"/>
          </p:cNvPicPr>
          <p:nvPr>
            <p:ph sz="quarter" idx="10"/>
          </p:nvPr>
        </p:nvPicPr>
        <p:blipFill>
          <a:blip r:embed="rId1"/>
          <a:srcRect/>
          <a:stretch>
            <a:fillRect/>
          </a:stretch>
        </p:blipFill>
        <p:spPr>
          <a:xfrm>
            <a:off x="-136921" y="-5048465"/>
            <a:ext cx="12328921" cy="15726205"/>
          </a:xfrm>
        </p:spPr>
      </p:pic>
      <p:sp>
        <p:nvSpPr>
          <p:cNvPr id="5" name="矩形 4"/>
          <p:cNvSpPr/>
          <p:nvPr/>
        </p:nvSpPr>
        <p:spPr>
          <a:xfrm>
            <a:off x="2694312" y="888504"/>
            <a:ext cx="5646097" cy="1569660"/>
          </a:xfrm>
          <a:prstGeom prst="rect">
            <a:avLst/>
          </a:prstGeom>
          <a:noFill/>
          <a:scene3d>
            <a:camera prst="orthographicFront"/>
            <a:lightRig rig="threePt" dir="t">
              <a:rot lat="0" lon="0" rev="1800000"/>
            </a:lightRig>
          </a:scene3d>
          <a:sp3d/>
        </p:spPr>
        <p:txBody>
          <a:bodyPr wrap="none" lIns="91440" tIns="45720" rIns="91440" bIns="45720">
            <a:spAutoFit/>
          </a:bodyPr>
          <a:lstStyle/>
          <a:p>
            <a:pPr algn="ctr"/>
            <a:r>
              <a:rPr lang="en-US" altLang="zh-CN" sz="9600" b="1" i="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THANKS</a:t>
            </a:r>
            <a:endParaRPr lang="zh-CN" altLang="en-US" sz="9600" b="1" i="1" cap="none" spc="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1123949" y="1393424"/>
            <a:ext cx="8698707" cy="4912126"/>
          </a:xfrm>
        </p:spPr>
        <p:txBody>
          <a:bodyPr rtlCol="0">
            <a:normAutofit fontScale="92500" lnSpcReduction="20000"/>
          </a:bodyPr>
          <a:lstStyle/>
          <a:p>
            <a:pPr algn="just">
              <a:lnSpc>
                <a:spcPct val="120000"/>
              </a:lnSpc>
            </a:pPr>
            <a:r>
              <a:rPr lang="zh-CN"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推荐的对象：</a:t>
            </a: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Recommended Objects</a:t>
            </a: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人、物和活动</a:t>
            </a: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pP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Letters of Recommendation Include:</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Person/human being</a:t>
            </a: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/man </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smtClean="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individuals</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students</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objects</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ideas</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books/newspaper/magazines</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Scenic Spots</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ct val="120000"/>
              </a:lnSpc>
              <a:buClr>
                <a:srgbClr val="FF0000"/>
              </a:buClr>
              <a:buFont typeface="Wingdings" panose="05000000000000000000" pitchFamily="2" charset="2"/>
              <a:buChar char=""/>
              <a:tabLst>
                <a:tab pos="457200" algn="l"/>
              </a:tabLst>
            </a:pPr>
            <a:r>
              <a:rPr lang="en-US" altLang="zh-CN" sz="20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Chinese Traditional Culture</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标题 40"/>
          <p:cNvSpPr>
            <a:spLocks noGrp="1"/>
          </p:cNvSpPr>
          <p:nvPr>
            <p:ph type="title"/>
          </p:nvPr>
        </p:nvSpPr>
        <p:spPr/>
        <p:txBody>
          <a:bodyPr rtlCol="0"/>
          <a:lstStyle/>
          <a:p>
            <a:pPr marL="342900" marR="0" lvl="0" indent="-342900" algn="ctr" defTabSz="914400" rtl="0" eaLnBrk="1" fontAlgn="auto" latinLnBrk="0" hangingPunct="1">
              <a:lnSpc>
                <a:spcPct val="150000"/>
              </a:lnSpc>
              <a:spcBef>
                <a:spcPts val="1500"/>
              </a:spcBef>
              <a:spcAft>
                <a:spcPts val="0"/>
              </a:spcAft>
              <a:buClr>
                <a:srgbClr val="FF0000"/>
              </a:buClr>
              <a:buSzTx/>
              <a:buFont typeface="Wingdings" panose="05000000000000000000" pitchFamily="2" charset="2"/>
              <a:buChar char=""/>
              <a:defRPr/>
            </a:pPr>
            <a:r>
              <a:rPr kumimoji="0" lang="en-US" altLang="zh-CN" b="1" i="0" u="none" strike="noStrike" kern="100" cap="none" spc="15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Lead in</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6" name="图片占位符 5" descr="包含火车、铁轨和鲜花的图片"/>
          <p:cNvPicPr>
            <a:picLocks noGrp="1" noChangeAspect="1"/>
          </p:cNvPicPr>
          <p:nvPr>
            <p:ph type="pic" sz="quarter" idx="11"/>
          </p:nvPr>
        </p:nvPicPr>
        <p:blipFill>
          <a:blip r:embed="rId1"/>
          <a:srcRect/>
          <a:stretch>
            <a:fillRect/>
          </a:stretch>
        </p:blipFill>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 calcmode="lin" valueType="num">
                                      <p:cBhvr additive="base">
                                        <p:cTn id="3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 calcmode="lin" valueType="num">
                                      <p:cBhvr additive="base">
                                        <p:cTn id="43"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xEl>
                                              <p:pRg st="6" end="6"/>
                                            </p:txEl>
                                          </p:spTgt>
                                        </p:tgtEl>
                                        <p:attrNameLst>
                                          <p:attrName>style.visibility</p:attrName>
                                        </p:attrNameLst>
                                      </p:cBhvr>
                                      <p:to>
                                        <p:strVal val="visible"/>
                                      </p:to>
                                    </p:set>
                                    <p:anim calcmode="lin" valueType="num">
                                      <p:cBhvr additive="base">
                                        <p:cTn id="49"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7" end="7"/>
                                            </p:txEl>
                                          </p:spTgt>
                                        </p:tgtEl>
                                        <p:attrNameLst>
                                          <p:attrName>style.visibility</p:attrName>
                                        </p:attrNameLst>
                                      </p:cBhvr>
                                      <p:to>
                                        <p:strVal val="visible"/>
                                      </p:to>
                                    </p:set>
                                    <p:anim calcmode="lin" valueType="num">
                                      <p:cBhvr additive="base">
                                        <p:cTn id="55"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xEl>
                                              <p:pRg st="8" end="8"/>
                                            </p:txEl>
                                          </p:spTgt>
                                        </p:tgtEl>
                                        <p:attrNameLst>
                                          <p:attrName>style.visibility</p:attrName>
                                        </p:attrNameLst>
                                      </p:cBhvr>
                                      <p:to>
                                        <p:strVal val="visible"/>
                                      </p:to>
                                    </p:set>
                                    <p:anim calcmode="lin" valueType="num">
                                      <p:cBhvr additive="base">
                                        <p:cTn id="61"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xEl>
                                              <p:pRg st="9" end="9"/>
                                            </p:txEl>
                                          </p:spTgt>
                                        </p:tgtEl>
                                        <p:attrNameLst>
                                          <p:attrName>style.visibility</p:attrName>
                                        </p:attrNameLst>
                                      </p:cBhvr>
                                      <p:to>
                                        <p:strVal val="visible"/>
                                      </p:to>
                                    </p:set>
                                    <p:anim calcmode="lin" valueType="num">
                                      <p:cBhvr additive="base">
                                        <p:cTn id="67" dur="500" fill="hold"/>
                                        <p:tgtEl>
                                          <p:spTgt spid="18">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4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403412"/>
            <a:ext cx="11022106" cy="57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占位符 7" descr="水印"/>
          <p:cNvPicPr>
            <a:picLocks noChangeAspect="1"/>
          </p:cNvPicPr>
          <p:nvPr userDrawn="1">
            <p:ph type="pic" sz="quarter" idx="11"/>
          </p:nvPr>
        </p:nvPicPr>
        <p:blipFill>
          <a:blip r:embed="rId2"/>
          <a:stretch>
            <a:fillRect/>
          </a:stretch>
        </p:blipFill>
        <p:spPr>
          <a:xfrm>
            <a:off x="7755890" y="2907665"/>
            <a:ext cx="3334385" cy="1078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descr="一位女士走在开有粉色花的树下的桥上"/>
          <p:cNvPicPr>
            <a:picLocks noGrp="1" noChangeAspect="1"/>
          </p:cNvPicPr>
          <p:nvPr>
            <p:ph type="pic" sz="quarter" idx="14"/>
          </p:nvPr>
        </p:nvPicPr>
        <p:blipFill rotWithShape="1">
          <a:blip r:embed="rId1">
            <a:extLst>
              <a:ext uri="{BEBA8EAE-BF5A-486C-A8C5-ECC9F3942E4B}">
                <a14:imgProps xmlns:a14="http://schemas.microsoft.com/office/drawing/2010/main">
                  <a14:imgLayer r:embed="rId2">
                    <a14:imgEffect>
                      <a14:artisticMosiaicBubbles/>
                    </a14:imgEffect>
                  </a14:imgLayer>
                </a14:imgProps>
              </a:ext>
            </a:extLst>
          </a:blip>
          <a:srcRect/>
          <a:stretch>
            <a:fillRect/>
          </a:stretch>
        </p:blipFill>
        <p:spPr>
          <a:xfrm>
            <a:off x="-2121693" y="-1372694"/>
            <a:ext cx="9298096" cy="6858000"/>
          </a:xfrm>
        </p:spPr>
      </p:pic>
      <p:sp>
        <p:nvSpPr>
          <p:cNvPr id="18" name="内容占位符 17"/>
          <p:cNvSpPr>
            <a:spLocks noGrp="1"/>
          </p:cNvSpPr>
          <p:nvPr>
            <p:ph idx="4294967295"/>
          </p:nvPr>
        </p:nvSpPr>
        <p:spPr>
          <a:xfrm>
            <a:off x="4436269" y="1321594"/>
            <a:ext cx="6572249" cy="4900612"/>
          </a:xfrm>
        </p:spPr>
        <p:style>
          <a:lnRef idx="2">
            <a:schemeClr val="accent1"/>
          </a:lnRef>
          <a:fillRef idx="1">
            <a:schemeClr val="lt1"/>
          </a:fillRef>
          <a:effectRef idx="0">
            <a:schemeClr val="accent1"/>
          </a:effectRef>
          <a:fontRef idx="minor">
            <a:schemeClr val="dk1"/>
          </a:fontRef>
        </p:style>
        <p:txBody>
          <a:bodyPr rtlCol="0">
            <a:normAutofit/>
          </a:bodyPr>
          <a:lstStyle/>
          <a:p>
            <a:pPr marL="179705" lvl="0" indent="-342900">
              <a:lnSpc>
                <a:spcPct val="200000"/>
              </a:lnSpc>
              <a:spcBef>
                <a:spcPts val="600"/>
              </a:spcBef>
              <a:buClr>
                <a:srgbClr val="FF0000"/>
              </a:buClr>
              <a:buFont typeface="Wingdings" panose="05000000000000000000" pitchFamily="2" charset="2"/>
              <a:buChar char=""/>
            </a:pPr>
            <a:endPar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endParaRPr>
          </a:p>
          <a:p>
            <a:pPr marL="179705" lvl="0" indent="-342900">
              <a:lnSpc>
                <a:spcPct val="200000"/>
              </a:lnSpc>
              <a:spcBef>
                <a:spcPts val="600"/>
              </a:spcBef>
              <a:buClr>
                <a:srgbClr val="FF0000"/>
              </a:buClr>
              <a:buFont typeface="Wingdings" panose="05000000000000000000" pitchFamily="2" charset="2"/>
              <a:buChar char=""/>
            </a:pP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推荐的类别：</a:t>
            </a: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Sorts of Recommendation</a:t>
            </a:r>
            <a:r>
              <a:rPr lang="en-US" altLang="zh-CN" sz="24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179705" lvl="0" indent="-342900">
              <a:lnSpc>
                <a:spcPct val="200000"/>
              </a:lnSpc>
              <a:spcBef>
                <a:spcPts val="600"/>
              </a:spcBef>
              <a:buClr>
                <a:srgbClr val="FF0000"/>
              </a:buClr>
              <a:buFont typeface="Wingdings" panose="05000000000000000000" pitchFamily="2" charset="2"/>
              <a:buChar char=""/>
            </a:pP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 oneself</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（自荐）</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marL="179705" lvl="0" indent="-342900">
              <a:lnSpc>
                <a:spcPct val="200000"/>
              </a:lnSpc>
              <a:spcBef>
                <a:spcPts val="600"/>
              </a:spcBef>
              <a:buClr>
                <a:srgbClr val="FF0000"/>
              </a:buClr>
              <a:buFont typeface="Wingdings" panose="05000000000000000000" pitchFamily="2" charset="2"/>
              <a:buChar char=""/>
            </a:pPr>
            <a:r>
              <a:rPr lang="en-US"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Recommend someone else</a:t>
            </a:r>
            <a:r>
              <a:rPr lang="zh-CN" altLang="zh-CN" sz="24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（推荐他人）</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 calcmode="lin" valueType="num">
                                      <p:cBhvr additive="base">
                                        <p:cTn id="7"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 calcmode="lin" valueType="num">
                                      <p:cBhvr additive="base">
                                        <p:cTn id="19"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 calcmode="lin" valueType="num">
                                      <p:cBhvr additive="base">
                                        <p:cTn id="25"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4399" y="591671"/>
            <a:ext cx="10399791"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17"/>
          <p:cNvSpPr>
            <a:spLocks noGrp="1"/>
          </p:cNvSpPr>
          <p:nvPr>
            <p:ph idx="4294967295"/>
          </p:nvPr>
        </p:nvSpPr>
        <p:spPr>
          <a:xfrm>
            <a:off x="1204352" y="1974843"/>
            <a:ext cx="4791636" cy="4912126"/>
          </a:xfrm>
        </p:spPr>
        <p:txBody>
          <a:bodyPr rtlCol="0">
            <a:normAutofit/>
          </a:bodyPr>
          <a:lstStyle/>
          <a:p>
            <a:pPr marL="342900" lvl="0" indent="-342900" algn="just">
              <a:buClr>
                <a:srgbClr val="FF0000"/>
              </a:buClr>
              <a:buFont typeface="Wingdings" panose="05000000000000000000" pitchFamily="2" charset="2"/>
              <a:buChar char=""/>
              <a:tabLst>
                <a:tab pos="457200" algn="l"/>
              </a:tabLst>
            </a:pPr>
            <a:r>
              <a:rPr lang="en-US" altLang="zh-CN" sz="2800" b="1"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New employees</a:t>
            </a:r>
            <a:endParaRPr lang="zh-CN" altLang="zh-CN" sz="2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buClr>
                <a:srgbClr val="FF0000"/>
              </a:buClr>
              <a:buFont typeface="Wingdings" panose="05000000000000000000" pitchFamily="2" charset="2"/>
              <a:buChar char=""/>
              <a:tabLst>
                <a:tab pos="457200" algn="l"/>
              </a:tabLst>
            </a:pPr>
            <a:r>
              <a:rPr lang="en-US" altLang="zh-CN" sz="2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Job seekers</a:t>
            </a:r>
            <a:endParaRPr lang="zh-CN" altLang="zh-CN" sz="2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buClr>
                <a:srgbClr val="FF0000"/>
              </a:buClr>
              <a:buFont typeface="Wingdings" panose="05000000000000000000" pitchFamily="2" charset="2"/>
              <a:buChar char=""/>
              <a:tabLst>
                <a:tab pos="457200" algn="l"/>
              </a:tabLst>
            </a:pPr>
            <a:r>
              <a:rPr lang="en-US" altLang="zh-CN" sz="2800" b="1" u="sng"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colleagues</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/partners </a:t>
            </a:r>
            <a:endParaRPr lang="zh-CN" altLang="zh-CN" sz="2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buClr>
                <a:srgbClr val="FF0000"/>
              </a:buClr>
              <a:buFont typeface="Wingdings" panose="05000000000000000000" pitchFamily="2" charset="2"/>
              <a:buChar char=""/>
              <a:tabLst>
                <a:tab pos="457200" algn="l"/>
              </a:tabLst>
            </a:pP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Principals</a:t>
            </a:r>
            <a:endParaRPr lang="zh-CN" altLang="zh-CN" sz="28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标题 40"/>
          <p:cNvSpPr>
            <a:spLocks noGrp="1"/>
          </p:cNvSpPr>
          <p:nvPr>
            <p:ph type="title"/>
          </p:nvPr>
        </p:nvSpPr>
        <p:spPr>
          <a:xfrm>
            <a:off x="838200" y="681037"/>
            <a:ext cx="6462713" cy="583800"/>
          </a:xfrm>
        </p:spPr>
        <p:txBody>
          <a:bodyPr rtlCol="0"/>
          <a:lstStyle/>
          <a:p>
            <a:pPr marL="342900" marR="0" lvl="0" indent="-342900" algn="just" defTabSz="914400" rtl="0" eaLnBrk="1" fontAlgn="auto" latinLnBrk="0" hangingPunct="1">
              <a:lnSpc>
                <a:spcPct val="150000"/>
              </a:lnSpc>
              <a:spcBef>
                <a:spcPts val="1500"/>
              </a:spcBef>
              <a:spcAft>
                <a:spcPts val="0"/>
              </a:spcAft>
              <a:buClr>
                <a:srgbClr val="FF0000"/>
              </a:buClr>
              <a:buSzTx/>
              <a:buFont typeface="Wingdings" panose="05000000000000000000" pitchFamily="2" charset="2"/>
              <a:buChar char=""/>
              <a:defRPr/>
            </a:pP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Write</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00" cap="none" spc="15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Letters of Recommendation</a:t>
            </a:r>
            <a:r>
              <a:rPr kumimoji="0" lang="en-US" altLang="zh-CN" b="1" i="0" u="none" strike="noStrike" kern="100" cap="none" spc="15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00" cap="none" spc="15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a:t>
            </a:r>
            <a:endParaRPr kumimoji="0" lang="zh-CN" altLang="zh-CN" b="0" i="0" u="none" strike="noStrike" kern="100" cap="none" spc="15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6" name="图片占位符 5" descr="包含火车、铁轨和鲜花的图片"/>
          <p:cNvPicPr>
            <a:picLocks noGrp="1" noChangeAspect="1"/>
          </p:cNvPicPr>
          <p:nvPr>
            <p:ph type="pic" sz="quarter" idx="11"/>
          </p:nvPr>
        </p:nvPicPr>
        <p:blipFill>
          <a:blip r:embed="rId1"/>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 calcmode="lin" valueType="num">
                                      <p:cBhvr additive="base">
                                        <p:cTn id="2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 calcmode="lin" valueType="num">
                                      <p:cBhvr additive="base">
                                        <p:cTn id="3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8847" y="358308"/>
            <a:ext cx="9865659" cy="586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e8ba9cd4-df9e-4e77-bf4b-7881a9989797}"/>
  <p:tag name="TABLE_ENDDRAG_ORIGIN_RECT" val="802*307"/>
  <p:tag name="TABLE_ENDDRAG_RECT" val="92*193*802*307"/>
</p:tagLst>
</file>

<file path=ppt/theme/theme1.xml><?xml version="1.0" encoding="utf-8"?>
<a:theme xmlns:a="http://schemas.openxmlformats.org/drawingml/2006/main" name="创意性渐变 ">
  <a:themeElements>
    <a:clrScheme name="Japan 1">
      <a:dk1>
        <a:srgbClr val="000000"/>
      </a:dk1>
      <a:lt1>
        <a:srgbClr val="FFFFFF"/>
      </a:lt1>
      <a:dk2>
        <a:srgbClr val="073A4B"/>
      </a:dk2>
      <a:lt2>
        <a:srgbClr val="E7E6E6"/>
      </a:lt2>
      <a:accent1>
        <a:srgbClr val="EE476E"/>
      </a:accent1>
      <a:accent2>
        <a:srgbClr val="E3B95A"/>
      </a:accent2>
      <a:accent3>
        <a:srgbClr val="07D69F"/>
      </a:accent3>
      <a:accent4>
        <a:srgbClr val="118AB1"/>
      </a:accent4>
      <a:accent5>
        <a:srgbClr val="073A4B"/>
      </a:accent5>
      <a:accent6>
        <a:srgbClr val="E7ECF2"/>
      </a:accent6>
      <a:hlink>
        <a:srgbClr val="E7456B"/>
      </a:hlink>
      <a:folHlink>
        <a:srgbClr val="F0C55F"/>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樱花花瓣演示文稿</Template>
  <TotalTime>0</TotalTime>
  <Words>9943</Words>
  <Application>WPS 演示</Application>
  <PresentationFormat>自定义</PresentationFormat>
  <Paragraphs>320</Paragraphs>
  <Slides>33</Slides>
  <Notes>27</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33</vt:i4>
      </vt:variant>
    </vt:vector>
  </HeadingPairs>
  <TitlesOfParts>
    <vt:vector size="53" baseType="lpstr">
      <vt:lpstr>Arial</vt:lpstr>
      <vt:lpstr>宋体</vt:lpstr>
      <vt:lpstr>Wingdings</vt:lpstr>
      <vt:lpstr>Microsoft YaHei UI</vt:lpstr>
      <vt:lpstr>Times New Roman</vt:lpstr>
      <vt:lpstr>Calibri</vt:lpstr>
      <vt:lpstr>华文行楷</vt:lpstr>
      <vt:lpstr>微软雅黑</vt:lpstr>
      <vt:lpstr>Arial Unicode MS</vt:lpstr>
      <vt:lpstr>Wingdings</vt:lpstr>
      <vt:lpstr>Times New Roman</vt:lpstr>
      <vt:lpstr>Courier New</vt:lpstr>
      <vt:lpstr>华文隶书</vt:lpstr>
      <vt:lpstr>等线</vt:lpstr>
      <vt:lpstr>Meiryo UI</vt:lpstr>
      <vt:lpstr>Shit Happens</vt:lpstr>
      <vt:lpstr>HelveticaNeue</vt:lpstr>
      <vt:lpstr>NumberOnly</vt:lpstr>
      <vt:lpstr>华文新魏</vt:lpstr>
      <vt:lpstr>创意性渐变 </vt:lpstr>
      <vt:lpstr>PowerPoint 演示文稿</vt:lpstr>
      <vt:lpstr>高中英语应用文写作—推荐信(1)  Letters of Recommendation</vt:lpstr>
      <vt:lpstr>教学目标： Teaching Goals</vt:lpstr>
      <vt:lpstr>Lead in</vt:lpstr>
      <vt:lpstr>PowerPoint 演示文稿</vt:lpstr>
      <vt:lpstr>PowerPoint 演示文稿</vt:lpstr>
      <vt:lpstr>PowerPoint 演示文稿</vt:lpstr>
      <vt:lpstr>Write Letters of Recommendation for</vt:lpstr>
      <vt:lpstr>PowerPoint 演示文稿</vt:lpstr>
      <vt:lpstr>推荐信的文体简介</vt:lpstr>
      <vt:lpstr>推荐信的结构：</vt:lpstr>
      <vt:lpstr>Layout</vt:lpstr>
      <vt:lpstr>推荐信的注意要点:</vt:lpstr>
      <vt:lpstr>Writing preparations</vt:lpstr>
      <vt:lpstr>Part 2: Body Arrangements---General—Part</vt:lpstr>
      <vt:lpstr>Part 2: Body Arrangements---General—Part</vt:lpstr>
      <vt:lpstr>Part 3: Ending--- I believe+I expect+I hope </vt:lpstr>
      <vt:lpstr>Part 3: Ending--- I believe +I expect + I hope </vt:lpstr>
      <vt:lpstr>Useful words and expressions:</vt:lpstr>
      <vt:lpstr>Useful words and expressions:</vt:lpstr>
      <vt:lpstr>Writing help: Useful phrases</vt:lpstr>
      <vt:lpstr>Writing help: sentences </vt:lpstr>
      <vt:lpstr>【推荐信写作模板1】：</vt:lpstr>
      <vt:lpstr>PowerPoint 演示文稿</vt:lpstr>
      <vt:lpstr>Evaluation:</vt:lpstr>
      <vt:lpstr>应用文写作— 推荐信  推荐信参考范文</vt:lpstr>
      <vt:lpstr>Writing 1【推荐信范文1：(浙江温州中学模拟) 【推荐话题-推荐最喜爱的书】</vt:lpstr>
      <vt:lpstr>【推荐信范文1：(浙江温州中学模拟) 【推荐话题-推荐最喜爱的书】</vt:lpstr>
      <vt:lpstr>Writing 1【推荐信范文1：(浙江温州中学模拟) 【推荐话题-推荐最喜爱的书】</vt:lpstr>
      <vt:lpstr>Writing 2【推荐信范文2：推荐话题- 我们应该感恩(thankful)】</vt:lpstr>
      <vt:lpstr>Writing 2【推荐信范文2：推荐话题- 我们应该感恩(thankful)】</vt:lpstr>
      <vt:lpstr>Writing 2【推荐信范文2：推荐话题- 我们应该感恩(thankful)】</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高中英语应用文写作—推荐信(1) Letters of Recommendation</dc:title>
  <dc:creator>HUAWEI</dc:creator>
  <cp:lastModifiedBy>南山有谷堆</cp:lastModifiedBy>
  <cp:revision>27</cp:revision>
  <dcterms:created xsi:type="dcterms:W3CDTF">2020-12-04T13:21:00Z</dcterms:created>
  <dcterms:modified xsi:type="dcterms:W3CDTF">2020-12-29T08:41:09Z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