
<file path=[Content_Types].xml><?xml version="1.0" encoding="utf-8"?>
<Types xmlns="http://schemas.openxmlformats.org/package/2006/content-types">
  <Default Extension="png" ContentType="image/png"/>
  <Default Extension="jpeg" ContentType="image/jpe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handoutMasterIdLst>
    <p:handoutMasterId r:id="rId44"/>
  </p:handoutMasterIdLst>
  <p:sldIdLst>
    <p:sldId id="726" r:id="rId3"/>
    <p:sldId id="570" r:id="rId4"/>
    <p:sldId id="686" r:id="rId6"/>
    <p:sldId id="573" r:id="rId7"/>
    <p:sldId id="574" r:id="rId8"/>
    <p:sldId id="675" r:id="rId9"/>
    <p:sldId id="321" r:id="rId10"/>
    <p:sldId id="323" r:id="rId11"/>
    <p:sldId id="694" r:id="rId12"/>
    <p:sldId id="680" r:id="rId13"/>
    <p:sldId id="683" r:id="rId14"/>
    <p:sldId id="685" r:id="rId15"/>
    <p:sldId id="689" r:id="rId16"/>
    <p:sldId id="687" r:id="rId17"/>
    <p:sldId id="688" r:id="rId18"/>
    <p:sldId id="695" r:id="rId19"/>
    <p:sldId id="339" r:id="rId20"/>
    <p:sldId id="676" r:id="rId21"/>
    <p:sldId id="696" r:id="rId22"/>
    <p:sldId id="596" r:id="rId23"/>
    <p:sldId id="341" r:id="rId24"/>
    <p:sldId id="344" r:id="rId25"/>
    <p:sldId id="346" r:id="rId26"/>
    <p:sldId id="348" r:id="rId27"/>
    <p:sldId id="349" r:id="rId28"/>
    <p:sldId id="350" r:id="rId29"/>
    <p:sldId id="351" r:id="rId30"/>
    <p:sldId id="347" r:id="rId31"/>
    <p:sldId id="699" r:id="rId32"/>
    <p:sldId id="672" r:id="rId33"/>
    <p:sldId id="691" r:id="rId34"/>
    <p:sldId id="565" r:id="rId35"/>
    <p:sldId id="598" r:id="rId36"/>
    <p:sldId id="690" r:id="rId37"/>
    <p:sldId id="355" r:id="rId38"/>
    <p:sldId id="692" r:id="rId39"/>
    <p:sldId id="693" r:id="rId40"/>
    <p:sldId id="697" r:id="rId41"/>
    <p:sldId id="698" r:id="rId42"/>
    <p:sldId id="673" r:id="rId43"/>
  </p:sldIdLst>
  <p:sldSz cx="12192000" cy="6858000"/>
  <p:notesSz cx="6858000" cy="9144000"/>
  <p:defaultTextStyle>
    <a:defPPr>
      <a:defRPr lang="zh-CN"/>
    </a:defPPr>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FF"/>
    <a:srgbClr val="E8323E"/>
    <a:srgbClr val="2A3758"/>
    <a:srgbClr val="E5BC86"/>
    <a:srgbClr val="F3BD84"/>
    <a:srgbClr val="B99C66"/>
    <a:srgbClr val="BAAE9C"/>
    <a:srgbClr val="00CC00"/>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61" autoAdjust="0"/>
    <p:restoredTop sz="95856" autoAdjust="0"/>
  </p:normalViewPr>
  <p:slideViewPr>
    <p:cSldViewPr showGuides="1">
      <p:cViewPr varScale="1">
        <p:scale>
          <a:sx n="90" d="100"/>
          <a:sy n="90" d="100"/>
        </p:scale>
        <p:origin x="576" y="84"/>
      </p:cViewPr>
      <p:guideLst>
        <p:guide orient="horz" pos="2108"/>
        <p:guide pos="3837"/>
      </p:guideLst>
    </p:cSldViewPr>
  </p:slideViewPr>
  <p:notesTextViewPr>
    <p:cViewPr>
      <p:scale>
        <a:sx n="1" d="1"/>
        <a:sy n="1" d="1"/>
      </p:scale>
      <p:origin x="0" y="0"/>
    </p:cViewPr>
  </p:notesTextViewPr>
  <p:notesViewPr>
    <p:cSldViewPr>
      <p:cViewPr varScale="1">
        <p:scale>
          <a:sx n="76" d="100"/>
          <a:sy n="76" d="100"/>
        </p:scale>
        <p:origin x="2130" y="102"/>
      </p:cViewPr>
      <p:guideLst/>
    </p:cSldViewPr>
  </p:notesViewPr>
  <p:gridSpacing cx="76198" cy="7619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7" Type="http://schemas.openxmlformats.org/officeDocument/2006/relationships/tableStyles" Target="tableStyles.xml"/><Relationship Id="rId46" Type="http://schemas.openxmlformats.org/officeDocument/2006/relationships/viewProps" Target="viewProps.xml"/><Relationship Id="rId45" Type="http://schemas.openxmlformats.org/officeDocument/2006/relationships/presProps" Target="presProps.xml"/><Relationship Id="rId44" Type="http://schemas.openxmlformats.org/officeDocument/2006/relationships/handoutMaster" Target="handoutMasters/handoutMaster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17661C2-B014-4270-AC78-5E8FAC91D9AF}"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40DA3C0-BC95-4097-92A1-EAEDB411E502}"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632D500-322E-48D9-8005-F15E2A579251}"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A096C4-E3F5-4A14-B4F6-182E2D983E1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8A096C4-E3F5-4A14-B4F6-182E2D983E1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更多优质模板尽在当图网 </a:t>
            </a:r>
            <a:r>
              <a:rPr lang="en-US" altLang="zh-CN" dirty="0"/>
              <a:t>http://www.99ppt.com/ </a:t>
            </a:r>
            <a:endParaRPr lang="zh-CN" altLang="en-US" dirty="0"/>
          </a:p>
        </p:txBody>
      </p:sp>
      <p:sp>
        <p:nvSpPr>
          <p:cNvPr id="4" name="灯片编号占位符 3"/>
          <p:cNvSpPr>
            <a:spLocks noGrp="1"/>
          </p:cNvSpPr>
          <p:nvPr>
            <p:ph type="sldNum" sz="quarter" idx="10"/>
          </p:nvPr>
        </p:nvSpPr>
        <p:spPr/>
        <p:txBody>
          <a:bodyPr/>
          <a:lstStyle/>
          <a:p>
            <a:fld id="{18A096C4-E3F5-4A14-B4F6-182E2D983E1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8A096C4-E3F5-4A14-B4F6-182E2D983E1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8A096C4-E3F5-4A14-B4F6-182E2D983E1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8A096C4-E3F5-4A14-B4F6-182E2D983E1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8A096C4-E3F5-4A14-B4F6-182E2D983E1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更多优质模板尽在当图网 </a:t>
            </a:r>
            <a:r>
              <a:rPr lang="en-US" altLang="zh-CN" dirty="0"/>
              <a:t>http://www.99ppt.com/ </a:t>
            </a:r>
            <a:endParaRPr lang="zh-CN" altLang="en-US" dirty="0"/>
          </a:p>
        </p:txBody>
      </p:sp>
      <p:sp>
        <p:nvSpPr>
          <p:cNvPr id="4" name="灯片编号占位符 3"/>
          <p:cNvSpPr>
            <a:spLocks noGrp="1"/>
          </p:cNvSpPr>
          <p:nvPr>
            <p:ph type="sldNum" sz="quarter" idx="10"/>
          </p:nvPr>
        </p:nvSpPr>
        <p:spPr/>
        <p:txBody>
          <a:bodyPr/>
          <a:lstStyle/>
          <a:p>
            <a:fld id="{18A096C4-E3F5-4A14-B4F6-182E2D983E1D}"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8A096C4-E3F5-4A14-B4F6-182E2D983E1D}"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8A096C4-E3F5-4A14-B4F6-182E2D983E1D}"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更多优质模板尽在当图网 </a:t>
            </a:r>
            <a:r>
              <a:rPr lang="en-US" altLang="zh-CN" dirty="0"/>
              <a:t>http://www.99ppt.com/ </a:t>
            </a:r>
            <a:endParaRPr lang="zh-CN" altLang="en-US" dirty="0"/>
          </a:p>
        </p:txBody>
      </p:sp>
      <p:sp>
        <p:nvSpPr>
          <p:cNvPr id="4" name="灯片编号占位符 3"/>
          <p:cNvSpPr>
            <a:spLocks noGrp="1"/>
          </p:cNvSpPr>
          <p:nvPr>
            <p:ph type="sldNum" sz="quarter" idx="10"/>
          </p:nvPr>
        </p:nvSpPr>
        <p:spPr/>
        <p:txBody>
          <a:bodyPr/>
          <a:lstStyle/>
          <a:p>
            <a:fld id="{18A096C4-E3F5-4A14-B4F6-182E2D983E1D}"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更多优质模板尽在当图网 </a:t>
            </a:r>
            <a:r>
              <a:rPr lang="en-US" altLang="zh-CN" dirty="0"/>
              <a:t>http://www.99ppt.com/ </a:t>
            </a:r>
            <a:endParaRPr lang="zh-CN" altLang="en-US" dirty="0"/>
          </a:p>
        </p:txBody>
      </p:sp>
      <p:sp>
        <p:nvSpPr>
          <p:cNvPr id="4" name="灯片编号占位符 3"/>
          <p:cNvSpPr>
            <a:spLocks noGrp="1"/>
          </p:cNvSpPr>
          <p:nvPr>
            <p:ph type="sldNum" sz="quarter" idx="10"/>
          </p:nvPr>
        </p:nvSpPr>
        <p:spPr/>
        <p:txBody>
          <a:bodyPr/>
          <a:lstStyle/>
          <a:p>
            <a:fld id="{18A096C4-E3F5-4A14-B4F6-182E2D983E1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8A096C4-E3F5-4A14-B4F6-182E2D983E1D}"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8A096C4-E3F5-4A14-B4F6-182E2D983E1D}"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8A096C4-E3F5-4A14-B4F6-182E2D983E1D}"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8A096C4-E3F5-4A14-B4F6-182E2D983E1D}"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更多优质模板尽在当图网 </a:t>
            </a:r>
            <a:r>
              <a:rPr lang="en-US" altLang="zh-CN" dirty="0"/>
              <a:t>http://www.99ppt.com/ </a:t>
            </a:r>
            <a:endParaRPr lang="zh-CN" altLang="en-US" dirty="0"/>
          </a:p>
        </p:txBody>
      </p:sp>
      <p:sp>
        <p:nvSpPr>
          <p:cNvPr id="4" name="灯片编号占位符 3"/>
          <p:cNvSpPr>
            <a:spLocks noGrp="1"/>
          </p:cNvSpPr>
          <p:nvPr>
            <p:ph type="sldNum" sz="quarter" idx="10"/>
          </p:nvPr>
        </p:nvSpPr>
        <p:spPr/>
        <p:txBody>
          <a:bodyPr/>
          <a:lstStyle/>
          <a:p>
            <a:fld id="{18A096C4-E3F5-4A14-B4F6-182E2D983E1D}"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更多优质模板尽在当图网 </a:t>
            </a:r>
            <a:r>
              <a:rPr lang="en-US" altLang="zh-CN" dirty="0"/>
              <a:t>http://www.99ppt.com/ </a:t>
            </a:r>
            <a:endParaRPr lang="zh-CN" altLang="en-US" dirty="0"/>
          </a:p>
        </p:txBody>
      </p:sp>
      <p:sp>
        <p:nvSpPr>
          <p:cNvPr id="4" name="灯片编号占位符 3"/>
          <p:cNvSpPr>
            <a:spLocks noGrp="1"/>
          </p:cNvSpPr>
          <p:nvPr>
            <p:ph type="sldNum" sz="quarter" idx="10"/>
          </p:nvPr>
        </p:nvSpPr>
        <p:spPr/>
        <p:txBody>
          <a:bodyPr/>
          <a:lstStyle/>
          <a:p>
            <a:fld id="{18A096C4-E3F5-4A14-B4F6-182E2D983E1D}"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8A096C4-E3F5-4A14-B4F6-182E2D983E1D}"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8A096C4-E3F5-4A14-B4F6-182E2D983E1D}"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8A096C4-E3F5-4A14-B4F6-182E2D983E1D}"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更多优质模板尽在当图网 </a:t>
            </a:r>
            <a:r>
              <a:rPr lang="en-US" altLang="zh-CN" dirty="0"/>
              <a:t>http://www.99ppt.com/ </a:t>
            </a:r>
            <a:endParaRPr lang="zh-CN" altLang="en-US" dirty="0"/>
          </a:p>
        </p:txBody>
      </p:sp>
      <p:sp>
        <p:nvSpPr>
          <p:cNvPr id="4" name="灯片编号占位符 3"/>
          <p:cNvSpPr>
            <a:spLocks noGrp="1"/>
          </p:cNvSpPr>
          <p:nvPr>
            <p:ph type="sldNum" sz="quarter" idx="10"/>
          </p:nvPr>
        </p:nvSpPr>
        <p:spPr/>
        <p:txBody>
          <a:bodyPr/>
          <a:lstStyle/>
          <a:p>
            <a:fld id="{18A096C4-E3F5-4A14-B4F6-182E2D983E1D}"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更多优质模板尽在当图网 </a:t>
            </a:r>
            <a:r>
              <a:rPr lang="en-US" altLang="zh-CN" dirty="0"/>
              <a:t>http://www.99ppt.com/ </a:t>
            </a:r>
            <a:endParaRPr lang="zh-CN" altLang="en-US" dirty="0"/>
          </a:p>
        </p:txBody>
      </p:sp>
      <p:sp>
        <p:nvSpPr>
          <p:cNvPr id="4" name="灯片编号占位符 3"/>
          <p:cNvSpPr>
            <a:spLocks noGrp="1"/>
          </p:cNvSpPr>
          <p:nvPr>
            <p:ph type="sldNum" sz="quarter" idx="10"/>
          </p:nvPr>
        </p:nvSpPr>
        <p:spPr/>
        <p:txBody>
          <a:bodyPr/>
          <a:lstStyle/>
          <a:p>
            <a:fld id="{18A096C4-E3F5-4A14-B4F6-182E2D983E1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8A096C4-E3F5-4A14-B4F6-182E2D983E1D}"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8A096C4-E3F5-4A14-B4F6-182E2D983E1D}"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8A096C4-E3F5-4A14-B4F6-182E2D983E1D}"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8A096C4-E3F5-4A14-B4F6-182E2D983E1D}"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8A096C4-E3F5-4A14-B4F6-182E2D983E1D}"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8A096C4-E3F5-4A14-B4F6-182E2D983E1D}"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8A096C4-E3F5-4A14-B4F6-182E2D983E1D}"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8A096C4-E3F5-4A14-B4F6-182E2D983E1D}"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8A096C4-E3F5-4A14-B4F6-182E2D983E1D}"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8A096C4-E3F5-4A14-B4F6-182E2D983E1D}"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8A096C4-E3F5-4A14-B4F6-182E2D983E1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8A096C4-E3F5-4A14-B4F6-182E2D983E1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更多优质模板尽在当图网 </a:t>
            </a:r>
            <a:r>
              <a:rPr lang="en-US" altLang="zh-CN" dirty="0"/>
              <a:t>http://www.99ppt.com/ </a:t>
            </a:r>
            <a:endParaRPr lang="zh-CN" altLang="en-US" dirty="0"/>
          </a:p>
        </p:txBody>
      </p:sp>
      <p:sp>
        <p:nvSpPr>
          <p:cNvPr id="4" name="灯片编号占位符 3"/>
          <p:cNvSpPr>
            <a:spLocks noGrp="1"/>
          </p:cNvSpPr>
          <p:nvPr>
            <p:ph type="sldNum" sz="quarter" idx="10"/>
          </p:nvPr>
        </p:nvSpPr>
        <p:spPr/>
        <p:txBody>
          <a:bodyPr/>
          <a:lstStyle/>
          <a:p>
            <a:fld id="{18A096C4-E3F5-4A14-B4F6-182E2D983E1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更多优质模板尽在当图网 </a:t>
            </a:r>
            <a:r>
              <a:rPr lang="en-US" altLang="zh-CN" dirty="0"/>
              <a:t>http://www.99ppt.com/ </a:t>
            </a:r>
            <a:endParaRPr lang="zh-CN" altLang="en-US" dirty="0"/>
          </a:p>
        </p:txBody>
      </p:sp>
      <p:sp>
        <p:nvSpPr>
          <p:cNvPr id="4" name="灯片编号占位符 3"/>
          <p:cNvSpPr>
            <a:spLocks noGrp="1"/>
          </p:cNvSpPr>
          <p:nvPr>
            <p:ph type="sldNum" sz="quarter" idx="10"/>
          </p:nvPr>
        </p:nvSpPr>
        <p:spPr/>
        <p:txBody>
          <a:bodyPr/>
          <a:lstStyle/>
          <a:p>
            <a:fld id="{18A096C4-E3F5-4A14-B4F6-182E2D983E1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8A096C4-E3F5-4A14-B4F6-182E2D983E1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8A096C4-E3F5-4A14-B4F6-182E2D983E1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8A096C4-E3F5-4A14-B4F6-182E2D983E1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2B2B82EC-B3C1-4F98-B365-68F63C95CCC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27606F9-85A1-40AB-98BB-C670455F97E2}" type="slidenum">
              <a:rPr lang="zh-CN" altLang="en-US" smtClean="0"/>
            </a:fld>
            <a:endParaRPr lang="zh-CN" altLang="en-US"/>
          </a:p>
        </p:txBody>
      </p:sp>
      <p:pic>
        <p:nvPicPr>
          <p:cNvPr id="8" name="图片 7"/>
          <p:cNvPicPr>
            <a:picLocks noChangeAspect="1"/>
          </p:cNvPicPr>
          <p:nvPr userDrawn="1"/>
        </p:nvPicPr>
        <p:blipFill>
          <a:blip r:embed="rId2"/>
          <a:stretch>
            <a:fillRect/>
          </a:stretch>
        </p:blipFill>
        <p:spPr>
          <a:xfrm>
            <a:off x="6117" y="0"/>
            <a:ext cx="12185884"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2B2B82EC-B3C1-4F98-B365-68F63C95CCC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27606F9-85A1-40AB-98BB-C670455F97E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2B2B82EC-B3C1-4F98-B365-68F63C95CCC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27606F9-85A1-40AB-98BB-C670455F97E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2B2B82EC-B3C1-4F98-B365-68F63C95CCC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27606F9-85A1-40AB-98BB-C670455F97E2}" type="slidenum">
              <a:rPr lang="zh-CN" altLang="en-US" smtClean="0"/>
            </a:fld>
            <a:endParaRPr lang="zh-CN" altLang="en-US"/>
          </a:p>
        </p:txBody>
      </p:sp>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r="13379"/>
          <a:stretch>
            <a:fillRect/>
          </a:stretch>
        </p:blipFill>
        <p:spPr>
          <a:xfrm>
            <a:off x="0" y="-3175"/>
            <a:ext cx="12192000" cy="6858000"/>
          </a:xfrm>
          <a:prstGeom prst="rect">
            <a:avLst/>
          </a:prstGeom>
        </p:spPr>
      </p:pic>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09902" y="30101"/>
            <a:ext cx="1501795" cy="29845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2B2B82EC-B3C1-4F98-B365-68F63C95CCC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27606F9-85A1-40AB-98BB-C670455F97E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2B2B82EC-B3C1-4F98-B365-68F63C95CCC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27606F9-85A1-40AB-98BB-C670455F97E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2B2B82EC-B3C1-4F98-B365-68F63C95CCCD}"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27606F9-85A1-40AB-98BB-C670455F97E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2B2B82EC-B3C1-4F98-B365-68F63C95CCCD}"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27606F9-85A1-40AB-98BB-C670455F97E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B2B82EC-B3C1-4F98-B365-68F63C95CCCD}"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27606F9-85A1-40AB-98BB-C670455F97E2}" type="slidenum">
              <a:rPr lang="zh-CN" altLang="en-US" smtClean="0"/>
            </a:fld>
            <a:endParaRPr lang="zh-CN" altLang="en-US"/>
          </a:p>
        </p:txBody>
      </p:sp>
      <p:pic>
        <p:nvPicPr>
          <p:cNvPr id="14" name="图片 13"/>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2B2B82EC-B3C1-4F98-B365-68F63C95CCC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27606F9-85A1-40AB-98BB-C670455F97E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2B2B82EC-B3C1-4F98-B365-68F63C95CCC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27606F9-85A1-40AB-98BB-C670455F97E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5.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2B82EC-B3C1-4F98-B365-68F63C95CCCD}"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7606F9-85A1-40AB-98BB-C670455F97E2}" type="slidenum">
              <a:rPr lang="zh-CN" altLang="en-US" smtClean="0"/>
            </a:fld>
            <a:endParaRPr lang="zh-CN" altLang="en-US"/>
          </a:p>
        </p:txBody>
      </p:sp>
      <p:pic>
        <p:nvPicPr>
          <p:cNvPr id="8" name="图片 7" descr="水印"/>
          <p:cNvPicPr>
            <a:picLocks noChangeAspect="1"/>
          </p:cNvPicPr>
          <p:nvPr userDrawn="1"/>
        </p:nvPicPr>
        <p:blipFill>
          <a:blip r:embed="rId12"/>
          <a:stretch>
            <a:fillRect/>
          </a:stretch>
        </p:blipFill>
        <p:spPr>
          <a:xfrm>
            <a:off x="6915150" y="63500"/>
            <a:ext cx="5173345" cy="167449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png"/><Relationship Id="rId1" Type="http://schemas.openxmlformats.org/officeDocument/2006/relationships/image" Target="../media/image6.jpe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7.xml"/><Relationship Id="rId2" Type="http://schemas.openxmlformats.org/officeDocument/2006/relationships/image" Target="../media/image11.png"/><Relationship Id="rId1"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7.xml"/><Relationship Id="rId2" Type="http://schemas.openxmlformats.org/officeDocument/2006/relationships/image" Target="../media/image13.png"/><Relationship Id="rId1"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7.xml"/><Relationship Id="rId2" Type="http://schemas.openxmlformats.org/officeDocument/2006/relationships/image" Target="../media/image5.png"/><Relationship Id="rId1" Type="http://schemas.openxmlformats.org/officeDocument/2006/relationships/image" Target="../media/image14.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7.xml"/><Relationship Id="rId2" Type="http://schemas.openxmlformats.org/officeDocument/2006/relationships/image" Target="../media/image5.png"/><Relationship Id="rId1"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7.xml"/><Relationship Id="rId2" Type="http://schemas.openxmlformats.org/officeDocument/2006/relationships/image" Target="../media/image17.png"/><Relationship Id="rId1" Type="http://schemas.openxmlformats.org/officeDocument/2006/relationships/image" Target="../media/image16.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7.xml"/><Relationship Id="rId2" Type="http://schemas.openxmlformats.org/officeDocument/2006/relationships/image" Target="../media/image19.png"/><Relationship Id="rId1"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5.pn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image" Target="../media/image20.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7.xml"/><Relationship Id="rId2" Type="http://schemas.openxmlformats.org/officeDocument/2006/relationships/image" Target="../media/image5.png"/><Relationship Id="rId1"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image" Target="../media/image25.pn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7.xml"/><Relationship Id="rId2" Type="http://schemas.openxmlformats.org/officeDocument/2006/relationships/image" Target="../media/image27.png"/><Relationship Id="rId1" Type="http://schemas.openxmlformats.org/officeDocument/2006/relationships/image" Target="../media/image26.pn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7.xml"/><Relationship Id="rId2" Type="http://schemas.openxmlformats.org/officeDocument/2006/relationships/image" Target="../media/image5.png"/><Relationship Id="rId1" Type="http://schemas.openxmlformats.org/officeDocument/2006/relationships/image" Target="../media/image28.pn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7.xml"/><Relationship Id="rId2" Type="http://schemas.openxmlformats.org/officeDocument/2006/relationships/image" Target="../media/image5.png"/><Relationship Id="rId1" Type="http://schemas.openxmlformats.org/officeDocument/2006/relationships/image" Target="../media/image29.jpe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7.xml"/><Relationship Id="rId2" Type="http://schemas.openxmlformats.org/officeDocument/2006/relationships/image" Target="../media/image5.png"/><Relationship Id="rId1" Type="http://schemas.openxmlformats.org/officeDocument/2006/relationships/image" Target="../media/image30.jpe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image" Target="../media/image7.png"/><Relationship Id="rId2" Type="http://schemas.microsoft.com/office/2007/relationships/media" Target="../media/media1.mp4"/><Relationship Id="rId1" Type="http://schemas.openxmlformats.org/officeDocument/2006/relationships/video" Target="../media/media1.mp4"/></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image" Target="../media/image32.png"/></Relationships>
</file>

<file path=ppt/slides/_rels/slide35.xml.rels><?xml version="1.0" encoding="UTF-8" standalone="yes"?>
<Relationships xmlns="http://schemas.openxmlformats.org/package/2006/relationships"><Relationship Id="rId4" Type="http://schemas.openxmlformats.org/officeDocument/2006/relationships/notesSlide" Target="../notesSlides/notesSlide34.xml"/><Relationship Id="rId3" Type="http://schemas.openxmlformats.org/officeDocument/2006/relationships/slideLayout" Target="../slideLayouts/slideLayout7.xml"/><Relationship Id="rId2" Type="http://schemas.openxmlformats.org/officeDocument/2006/relationships/image" Target="../media/image5.png"/><Relationship Id="rId1" Type="http://schemas.openxmlformats.org/officeDocument/2006/relationships/image" Target="../media/image31.png"/></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35.xml"/><Relationship Id="rId3" Type="http://schemas.openxmlformats.org/officeDocument/2006/relationships/slideLayout" Target="../slideLayouts/slideLayout7.xml"/><Relationship Id="rId2" Type="http://schemas.openxmlformats.org/officeDocument/2006/relationships/image" Target="../media/image5.png"/><Relationship Id="rId1" Type="http://schemas.openxmlformats.org/officeDocument/2006/relationships/image" Target="../media/image31.png"/></Relationships>
</file>

<file path=ppt/slides/_rels/slide37.xml.rels><?xml version="1.0" encoding="UTF-8" standalone="yes"?>
<Relationships xmlns="http://schemas.openxmlformats.org/package/2006/relationships"><Relationship Id="rId4" Type="http://schemas.openxmlformats.org/officeDocument/2006/relationships/notesSlide" Target="../notesSlides/notesSlide36.xml"/><Relationship Id="rId3" Type="http://schemas.openxmlformats.org/officeDocument/2006/relationships/slideLayout" Target="../slideLayouts/slideLayout7.xml"/><Relationship Id="rId2" Type="http://schemas.openxmlformats.org/officeDocument/2006/relationships/image" Target="../media/image5.png"/><Relationship Id="rId1" Type="http://schemas.openxmlformats.org/officeDocument/2006/relationships/image" Target="../media/image31.png"/></Relationships>
</file>

<file path=ppt/slides/_rels/slide38.xml.rels><?xml version="1.0" encoding="UTF-8" standalone="yes"?>
<Relationships xmlns="http://schemas.openxmlformats.org/package/2006/relationships"><Relationship Id="rId4" Type="http://schemas.openxmlformats.org/officeDocument/2006/relationships/notesSlide" Target="../notesSlides/notesSlide37.xml"/><Relationship Id="rId3" Type="http://schemas.openxmlformats.org/officeDocument/2006/relationships/slideLayout" Target="../slideLayouts/slideLayout7.xml"/><Relationship Id="rId2" Type="http://schemas.openxmlformats.org/officeDocument/2006/relationships/image" Target="../media/image5.png"/><Relationship Id="rId1" Type="http://schemas.openxmlformats.org/officeDocument/2006/relationships/image" Target="../media/image32.png"/></Relationships>
</file>

<file path=ppt/slides/_rels/slide39.xml.rels><?xml version="1.0" encoding="UTF-8" standalone="yes"?>
<Relationships xmlns="http://schemas.openxmlformats.org/package/2006/relationships"><Relationship Id="rId4" Type="http://schemas.openxmlformats.org/officeDocument/2006/relationships/notesSlide" Target="../notesSlides/notesSlide38.xml"/><Relationship Id="rId3" Type="http://schemas.openxmlformats.org/officeDocument/2006/relationships/slideLayout" Target="../slideLayouts/slideLayout7.xml"/><Relationship Id="rId2" Type="http://schemas.openxmlformats.org/officeDocument/2006/relationships/image" Target="../media/image5.png"/><Relationship Id="rId1"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40.xml.rels><?xml version="1.0" encoding="UTF-8" standalone="yes"?>
<Relationships xmlns="http://schemas.openxmlformats.org/package/2006/relationships"><Relationship Id="rId4" Type="http://schemas.openxmlformats.org/officeDocument/2006/relationships/notesSlide" Target="../notesSlides/notesSlide39.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34.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pic>
        <p:nvPicPr>
          <p:cNvPr id="8" name="图片 7" descr="水印"/>
          <p:cNvPicPr>
            <a:picLocks noChangeAspect="1"/>
          </p:cNvPicPr>
          <p:nvPr userDrawn="1"/>
        </p:nvPicPr>
        <p:blipFill>
          <a:blip r:embed="rId2"/>
          <a:stretch>
            <a:fillRect/>
          </a:stretch>
        </p:blipFill>
        <p:spPr>
          <a:xfrm>
            <a:off x="6915150" y="63500"/>
            <a:ext cx="5173345" cy="1674495"/>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4"/>
          <p:cNvSpPr txBox="1"/>
          <p:nvPr/>
        </p:nvSpPr>
        <p:spPr>
          <a:xfrm>
            <a:off x="5735638" y="2060575"/>
            <a:ext cx="4248150" cy="1783715"/>
          </a:xfrm>
          <a:prstGeom prst="rect">
            <a:avLst/>
          </a:prstGeom>
          <a:noFill/>
          <a:ln w="9525">
            <a:noFill/>
          </a:ln>
        </p:spPr>
        <p:txBody>
          <a:bodyPr anchor="t">
            <a:spAutoFit/>
          </a:bodyPr>
          <a:lstStyle/>
          <a:p>
            <a:pPr>
              <a:spcBef>
                <a:spcPct val="20000"/>
              </a:spcBef>
              <a:buClr>
                <a:schemeClr val="folHlink"/>
              </a:buClr>
              <a:buSzPct val="85000"/>
              <a:buFont typeface="Wingdings 2" panose="05020102010507070707" pitchFamily="18" charset="2"/>
              <a:buNone/>
            </a:pPr>
            <a:r>
              <a:rPr lang="zh-CN" altLang="zh-CN" sz="4400" dirty="0">
                <a:solidFill>
                  <a:srgbClr val="66FF33"/>
                </a:solidFill>
                <a:latin typeface="+mn-lt"/>
                <a:ea typeface="+mn-ea"/>
                <a:cs typeface="+mn-ea"/>
                <a:sym typeface="+mn-lt"/>
              </a:rPr>
              <a:t> </a:t>
            </a:r>
            <a:endParaRPr lang="zh-CN" altLang="zh-CN" sz="4400" dirty="0">
              <a:solidFill>
                <a:srgbClr val="66FF33"/>
              </a:solidFill>
              <a:latin typeface="+mn-lt"/>
              <a:ea typeface="+mn-ea"/>
              <a:cs typeface="+mn-ea"/>
              <a:sym typeface="+mn-lt"/>
            </a:endParaRPr>
          </a:p>
          <a:p>
            <a:pPr>
              <a:spcBef>
                <a:spcPct val="50000"/>
              </a:spcBef>
            </a:pPr>
            <a:endParaRPr lang="zh-CN" altLang="zh-CN" sz="4400" dirty="0">
              <a:solidFill>
                <a:srgbClr val="66FF33"/>
              </a:solidFill>
              <a:latin typeface="+mn-lt"/>
              <a:ea typeface="+mn-ea"/>
              <a:cs typeface="+mn-ea"/>
              <a:sym typeface="+mn-lt"/>
            </a:endParaRPr>
          </a:p>
        </p:txBody>
      </p:sp>
      <p:sp>
        <p:nvSpPr>
          <p:cNvPr id="40966" name="Text Box 6"/>
          <p:cNvSpPr txBox="1"/>
          <p:nvPr/>
        </p:nvSpPr>
        <p:spPr>
          <a:xfrm>
            <a:off x="545508" y="4530907"/>
            <a:ext cx="11047866" cy="461665"/>
          </a:xfrm>
          <a:prstGeom prst="rect">
            <a:avLst/>
          </a:prstGeom>
          <a:noFill/>
          <a:ln w="9525">
            <a:noFill/>
          </a:ln>
        </p:spPr>
        <p:txBody>
          <a:bodyPr wrap="square" anchor="t">
            <a:spAutoFit/>
          </a:bodyPr>
          <a:lstStyle/>
          <a:p>
            <a:r>
              <a:rPr lang="en-US" altLang="zh-CN" sz="24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        </a:t>
            </a:r>
            <a:endParaRPr lang="en-US" altLang="zh-CN" sz="24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 name="文本框 4"/>
          <p:cNvSpPr txBox="1"/>
          <p:nvPr/>
        </p:nvSpPr>
        <p:spPr>
          <a:xfrm>
            <a:off x="381150" y="228684"/>
            <a:ext cx="10858215" cy="461665"/>
          </a:xfrm>
          <a:prstGeom prst="rect">
            <a:avLst/>
          </a:prstGeom>
          <a:noFill/>
        </p:spPr>
        <p:txBody>
          <a:bodyPr wrap="square">
            <a:spAutoFit/>
          </a:bodyPr>
          <a:lstStyle/>
          <a:p>
            <a:r>
              <a:rPr lang="zh-CN" altLang="en-US" sz="2400" dirty="0">
                <a:solidFill>
                  <a:srgbClr val="FF0000"/>
                </a:solidFill>
              </a:rPr>
              <a:t>七选五：</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根据短文内容，从短文后的选项中选出能填入空白处的最佳选项</a:t>
            </a:r>
            <a:r>
              <a:rPr lang="zh-CN" altLang="en-US" kern="100" dirty="0">
                <a:latin typeface="Times New Roman" panose="02020603050405020304" pitchFamily="18" charset="0"/>
                <a:ea typeface="宋体" panose="02010600030101010101" pitchFamily="2" charset="-122"/>
                <a:cs typeface="Times New Roman" panose="02020603050405020304" pitchFamily="18" charset="0"/>
              </a:rPr>
              <a:t>。</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选项中有两项为多余选项。</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11" name="Text Box 6"/>
          <p:cNvSpPr txBox="1"/>
          <p:nvPr/>
        </p:nvSpPr>
        <p:spPr>
          <a:xfrm>
            <a:off x="599744" y="1059606"/>
            <a:ext cx="6878046" cy="3785652"/>
          </a:xfrm>
          <a:prstGeom prst="rect">
            <a:avLst/>
          </a:prstGeom>
          <a:noFill/>
          <a:ln w="9525">
            <a:noFill/>
          </a:ln>
        </p:spPr>
        <p:txBody>
          <a:bodyPr wrap="square" anchor="t">
            <a:spAutoFit/>
          </a:bodyPr>
          <a:lstStyle/>
          <a:p>
            <a:r>
              <a:rPr lang="en-US" altLang="zh-CN" sz="2400" dirty="0">
                <a:latin typeface="Times New Roman" panose="02020603050405020304" pitchFamily="18" charset="0"/>
                <a:cs typeface="Times New Roman" panose="02020603050405020304" pitchFamily="18" charset="0"/>
              </a:rPr>
              <a:t>A. Just like Shun, Yu also did a lot of good deeds for</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the people and was revered by them.</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B. This was why Yao handed over his throne to Shun.</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C. However, since his son was not as capable as him.</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D. Shun set the day he made sacrifices to the heavens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and gods as well as to the late Yao </a:t>
            </a:r>
            <a:r>
              <a:rPr lang="en-US" altLang="zh-CN" sz="24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as the first day  </a:t>
            </a:r>
            <a:endParaRPr lang="en-US" altLang="zh-CN" sz="24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endParaRPr>
          </a:p>
          <a:p>
            <a:r>
              <a:rPr lang="en-US" altLang="zh-CN" sz="24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     of the year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E. This was Yuan Dan in ancient times.</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F.  People danced and sang on that day to celebrate it.</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G. </a:t>
            </a:r>
            <a:r>
              <a:rPr lang="en-US" altLang="zh-CN" sz="24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People also celebrated the day in other ways. </a:t>
            </a:r>
            <a:endParaRPr lang="en-US" altLang="zh-CN" sz="2400" dirty="0">
              <a:latin typeface="Times New Roman" panose="02020603050405020304" pitchFamily="18" charset="0"/>
              <a:cs typeface="Times New Roman" panose="02020603050405020304" pitchFamily="18" charset="0"/>
            </a:endParaRPr>
          </a:p>
        </p:txBody>
      </p:sp>
      <p:pic>
        <p:nvPicPr>
          <p:cNvPr id="6" name="图片 5"/>
          <p:cNvPicPr>
            <a:picLocks noChangeAspect="1"/>
          </p:cNvPicPr>
          <p:nvPr/>
        </p:nvPicPr>
        <p:blipFill>
          <a:blip r:embed="rId1"/>
          <a:stretch>
            <a:fillRect/>
          </a:stretch>
        </p:blipFill>
        <p:spPr>
          <a:xfrm>
            <a:off x="7477790" y="690348"/>
            <a:ext cx="4714210" cy="6167652"/>
          </a:xfrm>
          <a:prstGeom prst="rect">
            <a:avLst/>
          </a:prstGeom>
        </p:spPr>
      </p:pic>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508" y="4987329"/>
            <a:ext cx="2438336" cy="178400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iterate type="lt">
                                    <p:tmPct val="10000"/>
                                  </p:iterate>
                                  <p:childTnLst>
                                    <p:set>
                                      <p:cBhvr>
                                        <p:cTn id="6" dur="1" fill="hold">
                                          <p:stCondLst>
                                            <p:cond delay="0"/>
                                          </p:stCondLst>
                                        </p:cTn>
                                        <p:tgtEl>
                                          <p:spTgt spid="40966"/>
                                        </p:tgtEl>
                                        <p:attrNameLst>
                                          <p:attrName>style.visibility</p:attrName>
                                        </p:attrNameLst>
                                      </p:cBhvr>
                                      <p:to>
                                        <p:strVal val="visible"/>
                                      </p:to>
                                    </p:set>
                                    <p:animEffect transition="in" filter="slide(fromBottom)">
                                      <p:cBhvr>
                                        <p:cTn id="7" dur="500"/>
                                        <p:tgtEl>
                                          <p:spTgt spid="40966"/>
                                        </p:tgtEl>
                                      </p:cBhvr>
                                    </p:animEffect>
                                  </p:childTnLst>
                                </p:cTn>
                              </p:par>
                            </p:childTnLst>
                          </p:cTn>
                        </p:par>
                        <p:par>
                          <p:cTn id="8" fill="hold">
                            <p:stCondLst>
                              <p:cond delay="850"/>
                            </p:stCondLst>
                            <p:childTnLst>
                              <p:par>
                                <p:cTn id="9" presetID="12" presetClass="entr" presetSubtype="4" fill="hold" grpId="0" nodeType="afterEffect">
                                  <p:stCondLst>
                                    <p:cond delay="0"/>
                                  </p:stCondLst>
                                  <p:iterate type="lt">
                                    <p:tmPct val="10000"/>
                                  </p:iterate>
                                  <p:childTnLst>
                                    <p:set>
                                      <p:cBhvr>
                                        <p:cTn id="10" dur="1" fill="hold">
                                          <p:stCondLst>
                                            <p:cond delay="0"/>
                                          </p:stCondLst>
                                        </p:cTn>
                                        <p:tgtEl>
                                          <p:spTgt spid="11"/>
                                        </p:tgtEl>
                                        <p:attrNameLst>
                                          <p:attrName>style.visibility</p:attrName>
                                        </p:attrNameLst>
                                      </p:cBhvr>
                                      <p:to>
                                        <p:strVal val="visible"/>
                                      </p:to>
                                    </p:set>
                                    <p:animEffect transition="in" filter="slide(fromBottom)">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6" grpId="0" bldLvl="0"/>
      <p:bldP spid="11" grpId="0" bldLvl="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 219"/>
          <p:cNvSpPr/>
          <p:nvPr/>
        </p:nvSpPr>
        <p:spPr>
          <a:xfrm>
            <a:off x="1143130" y="2286030"/>
            <a:ext cx="9745683" cy="1361543"/>
          </a:xfrm>
          <a:prstGeom prst="roundRect">
            <a:avLst>
              <a:gd name="adj" fmla="val 50000"/>
            </a:avLst>
          </a:prstGeom>
          <a:solidFill>
            <a:srgbClr val="E8323E">
              <a:alpha val="75000"/>
            </a:srgbClr>
          </a:solidFill>
          <a:ln w="60325">
            <a:solidFill>
              <a:srgbClr val="E5BC8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 name="矩形 4"/>
          <p:cNvSpPr/>
          <p:nvPr/>
        </p:nvSpPr>
        <p:spPr>
          <a:xfrm>
            <a:off x="1524120" y="2590822"/>
            <a:ext cx="9258057" cy="646331"/>
          </a:xfrm>
          <a:prstGeom prst="rect">
            <a:avLst/>
          </a:prstGeom>
        </p:spPr>
        <p:txBody>
          <a:bodyPr wrap="square">
            <a:spAutoFit/>
          </a:bodyPr>
          <a:lstStyle/>
          <a:p>
            <a:pPr algn="ctr"/>
            <a:r>
              <a:rPr lang="en-US" altLang="zh-CN" sz="3600" dirty="0">
                <a:latin typeface="Times New Roman" panose="02020603050405020304" pitchFamily="18" charset="0"/>
                <a:cs typeface="Times New Roman" panose="02020603050405020304" pitchFamily="18" charset="0"/>
                <a:sym typeface="+mn-lt"/>
              </a:rPr>
              <a:t>3. The evolution of New Year's Day in China</a:t>
            </a:r>
            <a:endParaRPr lang="en-US" altLang="zh-CN" sz="3600" dirty="0">
              <a:latin typeface="Times New Roman" panose="02020603050405020304" pitchFamily="18" charset="0"/>
              <a:cs typeface="Times New Roman" panose="02020603050405020304" pitchFamily="18" charset="0"/>
              <a:sym typeface="+mn-lt"/>
            </a:endParaRPr>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422050" y="177968"/>
            <a:ext cx="1695505" cy="2790597"/>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4"/>
          <p:cNvSpPr txBox="1"/>
          <p:nvPr/>
        </p:nvSpPr>
        <p:spPr>
          <a:xfrm>
            <a:off x="5735638" y="2060575"/>
            <a:ext cx="4248150" cy="1783715"/>
          </a:xfrm>
          <a:prstGeom prst="rect">
            <a:avLst/>
          </a:prstGeom>
          <a:noFill/>
          <a:ln w="9525">
            <a:noFill/>
          </a:ln>
        </p:spPr>
        <p:txBody>
          <a:bodyPr anchor="t">
            <a:spAutoFit/>
          </a:bodyPr>
          <a:lstStyle/>
          <a:p>
            <a:pPr>
              <a:spcBef>
                <a:spcPct val="20000"/>
              </a:spcBef>
              <a:buClr>
                <a:schemeClr val="folHlink"/>
              </a:buClr>
              <a:buSzPct val="85000"/>
              <a:buFont typeface="Wingdings 2" panose="05020102010507070707" pitchFamily="18" charset="2"/>
              <a:buNone/>
            </a:pPr>
            <a:r>
              <a:rPr lang="zh-CN" altLang="zh-CN" sz="4400" dirty="0">
                <a:solidFill>
                  <a:srgbClr val="66FF33"/>
                </a:solidFill>
                <a:latin typeface="+mn-lt"/>
                <a:ea typeface="+mn-ea"/>
                <a:cs typeface="+mn-ea"/>
                <a:sym typeface="+mn-lt"/>
              </a:rPr>
              <a:t> </a:t>
            </a:r>
            <a:endParaRPr lang="zh-CN" altLang="zh-CN" sz="4400" dirty="0">
              <a:solidFill>
                <a:srgbClr val="66FF33"/>
              </a:solidFill>
              <a:latin typeface="+mn-lt"/>
              <a:ea typeface="+mn-ea"/>
              <a:cs typeface="+mn-ea"/>
              <a:sym typeface="+mn-lt"/>
            </a:endParaRPr>
          </a:p>
          <a:p>
            <a:pPr>
              <a:spcBef>
                <a:spcPct val="50000"/>
              </a:spcBef>
            </a:pPr>
            <a:endParaRPr lang="zh-CN" altLang="zh-CN" sz="4400" dirty="0">
              <a:solidFill>
                <a:srgbClr val="66FF33"/>
              </a:solidFill>
              <a:latin typeface="+mn-lt"/>
              <a:ea typeface="+mn-ea"/>
              <a:cs typeface="+mn-ea"/>
              <a:sym typeface="+mn-lt"/>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438738" y="4814733"/>
            <a:ext cx="2741598" cy="2005993"/>
          </a:xfrm>
          <a:prstGeom prst="rect">
            <a:avLst/>
          </a:prstGeom>
        </p:spPr>
      </p:pic>
      <p:sp>
        <p:nvSpPr>
          <p:cNvPr id="9" name="文本框 8"/>
          <p:cNvSpPr txBox="1"/>
          <p:nvPr/>
        </p:nvSpPr>
        <p:spPr>
          <a:xfrm>
            <a:off x="306530" y="298566"/>
            <a:ext cx="11656716" cy="461665"/>
          </a:xfrm>
          <a:prstGeom prst="rect">
            <a:avLst/>
          </a:prstGeom>
          <a:noFill/>
        </p:spPr>
        <p:txBody>
          <a:bodyPr wrap="square">
            <a:spAutoFit/>
          </a:bodyPr>
          <a:lstStyle/>
          <a:p>
            <a:r>
              <a:rPr lang="zh-CN" altLang="en-US" sz="2400" b="1" dirty="0">
                <a:solidFill>
                  <a:srgbClr val="FF0000"/>
                </a:solidFill>
              </a:rPr>
              <a:t>阅读理解</a:t>
            </a:r>
            <a:r>
              <a:rPr lang="en-US" altLang="zh-CN" sz="2400" b="1" dirty="0">
                <a:solidFill>
                  <a:srgbClr val="FF0000"/>
                </a:solidFill>
              </a:rPr>
              <a:t>: </a:t>
            </a:r>
            <a:r>
              <a:rPr lang="zh-CN" altLang="en-US" sz="2400" dirty="0">
                <a:solidFill>
                  <a:srgbClr val="FF0000"/>
                </a:solidFill>
              </a:rPr>
              <a:t>阅读下面短文，从每题所给的 </a:t>
            </a:r>
            <a:r>
              <a:rPr lang="en-US" altLang="zh-CN" sz="2400" dirty="0">
                <a:solidFill>
                  <a:srgbClr val="FF0000"/>
                </a:solidFill>
              </a:rPr>
              <a:t>A</a:t>
            </a:r>
            <a:r>
              <a:rPr lang="zh-CN" altLang="en-US" sz="2400" dirty="0">
                <a:solidFill>
                  <a:srgbClr val="FF0000"/>
                </a:solidFill>
              </a:rPr>
              <a:t>、</a:t>
            </a:r>
            <a:r>
              <a:rPr lang="en-US" altLang="zh-CN" sz="2400" dirty="0">
                <a:solidFill>
                  <a:srgbClr val="FF0000"/>
                </a:solidFill>
              </a:rPr>
              <a:t>B</a:t>
            </a:r>
            <a:r>
              <a:rPr lang="zh-CN" altLang="en-US" sz="2400" dirty="0">
                <a:solidFill>
                  <a:srgbClr val="FF0000"/>
                </a:solidFill>
              </a:rPr>
              <a:t>、</a:t>
            </a:r>
            <a:r>
              <a:rPr lang="en-US" altLang="zh-CN" sz="2400" dirty="0">
                <a:solidFill>
                  <a:srgbClr val="FF0000"/>
                </a:solidFill>
              </a:rPr>
              <a:t>C </a:t>
            </a:r>
            <a:r>
              <a:rPr lang="zh-CN" altLang="en-US" sz="2400" dirty="0">
                <a:solidFill>
                  <a:srgbClr val="FF0000"/>
                </a:solidFill>
              </a:rPr>
              <a:t>和 </a:t>
            </a:r>
            <a:r>
              <a:rPr lang="en-US" altLang="zh-CN" sz="2400" dirty="0">
                <a:solidFill>
                  <a:srgbClr val="FF0000"/>
                </a:solidFill>
              </a:rPr>
              <a:t>D </a:t>
            </a:r>
            <a:r>
              <a:rPr lang="zh-CN" altLang="en-US" sz="2400" dirty="0">
                <a:solidFill>
                  <a:srgbClr val="FF0000"/>
                </a:solidFill>
              </a:rPr>
              <a:t>四个选项中，选出最佳选项。</a:t>
            </a:r>
            <a:endParaRPr lang="zh-CN" altLang="en-US" sz="2400" dirty="0">
              <a:solidFill>
                <a:srgbClr val="FF0000"/>
              </a:solidFill>
            </a:endParaRPr>
          </a:p>
        </p:txBody>
      </p:sp>
      <p:sp>
        <p:nvSpPr>
          <p:cNvPr id="6" name="Text Box 6"/>
          <p:cNvSpPr txBox="1"/>
          <p:nvPr/>
        </p:nvSpPr>
        <p:spPr>
          <a:xfrm>
            <a:off x="449301" y="951398"/>
            <a:ext cx="11048710" cy="4955203"/>
          </a:xfrm>
          <a:prstGeom prst="rect">
            <a:avLst/>
          </a:prstGeom>
          <a:noFill/>
          <a:ln w="9525">
            <a:noFill/>
          </a:ln>
        </p:spPr>
        <p:txBody>
          <a:bodyPr wrap="square" anchor="t">
            <a:spAutoFit/>
          </a:bodyPr>
          <a:lstStyle/>
          <a:p>
            <a:r>
              <a:rPr lang="en-US" altLang="zh-CN" sz="2800" dirty="0">
                <a:solidFill>
                  <a:srgbClr val="FF0000"/>
                </a:solidFill>
                <a:latin typeface="Times New Roman" panose="02020603050405020304" pitchFamily="18" charset="0"/>
                <a:cs typeface="Times New Roman" panose="02020603050405020304" pitchFamily="18" charset="0"/>
              </a:rPr>
              <a:t>Vocabulary:</a:t>
            </a:r>
            <a:endParaRPr lang="en-US" altLang="zh-CN" sz="2800" dirty="0">
              <a:solidFill>
                <a:srgbClr val="FF0000"/>
              </a:solidFill>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1. elapse [</a:t>
            </a:r>
            <a:r>
              <a:rPr lang="en-US" altLang="zh-CN" sz="2400" dirty="0" err="1">
                <a:latin typeface="Times New Roman" panose="02020603050405020304" pitchFamily="18" charset="0"/>
                <a:cs typeface="Times New Roman" panose="02020603050405020304" pitchFamily="18" charset="0"/>
              </a:rPr>
              <a:t>iˈlæps</a:t>
            </a:r>
            <a:r>
              <a:rPr lang="en-US" altLang="zh-CN" sz="2400" dirty="0">
                <a:latin typeface="Times New Roman" panose="02020603050405020304" pitchFamily="18" charset="0"/>
                <a:cs typeface="Times New Roman" panose="02020603050405020304" pitchFamily="18" charset="0"/>
              </a:rPr>
              <a:t>] vi./ n.(</a:t>
            </a:r>
            <a:r>
              <a:rPr lang="zh-CN" altLang="en-US" sz="2400" dirty="0">
                <a:latin typeface="Times New Roman" panose="02020603050405020304" pitchFamily="18" charset="0"/>
                <a:cs typeface="Times New Roman" panose="02020603050405020304" pitchFamily="18" charset="0"/>
              </a:rPr>
              <a:t>时间</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过去</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消逝</a:t>
            </a:r>
            <a:endParaRPr lang="en-US" altLang="zh-CN" sz="2400" dirty="0">
              <a:latin typeface="Times New Roman" panose="02020603050405020304" pitchFamily="18" charset="0"/>
              <a:cs typeface="Times New Roman" panose="02020603050405020304" pitchFamily="18" charset="0"/>
            </a:endParaRPr>
          </a:p>
          <a:p>
            <a:r>
              <a:rPr lang="en-US" altLang="zh-CN" sz="2400" dirty="0">
                <a:solidFill>
                  <a:srgbClr val="333333"/>
                </a:solidFill>
                <a:latin typeface="Times New Roman" panose="02020603050405020304" pitchFamily="18" charset="0"/>
                <a:cs typeface="Times New Roman" panose="02020603050405020304" pitchFamily="18" charset="0"/>
              </a:rPr>
              <a:t>2. Gregorian [</a:t>
            </a:r>
            <a:r>
              <a:rPr lang="en-US" altLang="zh-CN" sz="2400" dirty="0" err="1">
                <a:solidFill>
                  <a:srgbClr val="333333"/>
                </a:solidFill>
                <a:latin typeface="Times New Roman" panose="02020603050405020304" pitchFamily="18" charset="0"/>
                <a:cs typeface="Times New Roman" panose="02020603050405020304" pitchFamily="18" charset="0"/>
              </a:rPr>
              <a:t>greˈgɔːriən</a:t>
            </a:r>
            <a:r>
              <a:rPr lang="en-US" altLang="zh-CN" sz="2400" dirty="0">
                <a:solidFill>
                  <a:srgbClr val="333333"/>
                </a:solidFill>
                <a:latin typeface="Times New Roman" panose="02020603050405020304" pitchFamily="18" charset="0"/>
                <a:cs typeface="Times New Roman" panose="02020603050405020304" pitchFamily="18" charset="0"/>
              </a:rPr>
              <a:t>] a.</a:t>
            </a:r>
            <a:r>
              <a:rPr lang="zh-CN" altLang="en-US" sz="2400" dirty="0">
                <a:solidFill>
                  <a:srgbClr val="333333"/>
                </a:solidFill>
                <a:latin typeface="Times New Roman" panose="02020603050405020304" pitchFamily="18" charset="0"/>
                <a:cs typeface="Times New Roman" panose="02020603050405020304" pitchFamily="18" charset="0"/>
              </a:rPr>
              <a:t>罗马教皇格列高里的</a:t>
            </a:r>
            <a:r>
              <a:rPr lang="en-US" altLang="zh-CN" sz="2400" dirty="0">
                <a:solidFill>
                  <a:srgbClr val="333333"/>
                </a:solidFill>
                <a:latin typeface="Times New Roman" panose="02020603050405020304" pitchFamily="18" charset="0"/>
                <a:cs typeface="Times New Roman" panose="02020603050405020304" pitchFamily="18" charset="0"/>
              </a:rPr>
              <a:t>; </a:t>
            </a:r>
            <a:r>
              <a:rPr lang="zh-CN" altLang="en-US" sz="2400" dirty="0">
                <a:solidFill>
                  <a:srgbClr val="333333"/>
                </a:solidFill>
                <a:latin typeface="Times New Roman" panose="02020603050405020304" pitchFamily="18" charset="0"/>
                <a:cs typeface="Times New Roman" panose="02020603050405020304" pitchFamily="18" charset="0"/>
              </a:rPr>
              <a:t>公历的</a:t>
            </a:r>
            <a:endParaRPr lang="en-US" altLang="zh-CN" sz="2400" dirty="0">
              <a:solidFill>
                <a:srgbClr val="333333"/>
              </a:solidFill>
              <a:latin typeface="Times New Roman" panose="02020603050405020304" pitchFamily="18" charset="0"/>
              <a:cs typeface="Times New Roman" panose="02020603050405020304" pitchFamily="18" charset="0"/>
            </a:endParaRPr>
          </a:p>
          <a:p>
            <a:r>
              <a:rPr lang="en-US" altLang="zh-CN" sz="2400" dirty="0">
                <a:solidFill>
                  <a:srgbClr val="333333"/>
                </a:solidFill>
                <a:latin typeface="Times New Roman" panose="02020603050405020304" pitchFamily="18" charset="0"/>
                <a:cs typeface="Times New Roman" panose="02020603050405020304" pitchFamily="18" charset="0"/>
              </a:rPr>
              <a:t>3. regulate [ˈ</a:t>
            </a:r>
            <a:r>
              <a:rPr lang="en-US" altLang="zh-CN" sz="2400" dirty="0" err="1">
                <a:solidFill>
                  <a:srgbClr val="333333"/>
                </a:solidFill>
                <a:latin typeface="Times New Roman" panose="02020603050405020304" pitchFamily="18" charset="0"/>
                <a:cs typeface="Times New Roman" panose="02020603050405020304" pitchFamily="18" charset="0"/>
              </a:rPr>
              <a:t>regjuleit</a:t>
            </a:r>
            <a:r>
              <a:rPr lang="en-US" altLang="zh-CN" sz="2400" dirty="0">
                <a:solidFill>
                  <a:srgbClr val="333333"/>
                </a:solidFill>
                <a:latin typeface="Times New Roman" panose="02020603050405020304" pitchFamily="18" charset="0"/>
                <a:cs typeface="Times New Roman" panose="02020603050405020304" pitchFamily="18" charset="0"/>
              </a:rPr>
              <a:t>] </a:t>
            </a:r>
            <a:r>
              <a:rPr lang="en-US" altLang="zh-CN" sz="2400" dirty="0" err="1">
                <a:solidFill>
                  <a:srgbClr val="333333"/>
                </a:solidFill>
                <a:latin typeface="Times New Roman" panose="02020603050405020304" pitchFamily="18" charset="0"/>
                <a:cs typeface="Times New Roman" panose="02020603050405020304" pitchFamily="18" charset="0"/>
              </a:rPr>
              <a:t>vt.</a:t>
            </a:r>
            <a:r>
              <a:rPr lang="zh-CN" altLang="en-US" sz="2400" dirty="0">
                <a:solidFill>
                  <a:srgbClr val="333333"/>
                </a:solidFill>
                <a:latin typeface="Times New Roman" panose="02020603050405020304" pitchFamily="18" charset="0"/>
                <a:cs typeface="Times New Roman" panose="02020603050405020304" pitchFamily="18" charset="0"/>
              </a:rPr>
              <a:t>管理</a:t>
            </a:r>
            <a:r>
              <a:rPr lang="en-US" altLang="zh-CN" sz="2400" dirty="0">
                <a:solidFill>
                  <a:srgbClr val="333333"/>
                </a:solidFill>
                <a:latin typeface="Times New Roman" panose="02020603050405020304" pitchFamily="18" charset="0"/>
                <a:cs typeface="Times New Roman" panose="02020603050405020304" pitchFamily="18" charset="0"/>
              </a:rPr>
              <a:t>;</a:t>
            </a:r>
            <a:r>
              <a:rPr lang="zh-CN" altLang="en-US" sz="2400" dirty="0">
                <a:solidFill>
                  <a:srgbClr val="333333"/>
                </a:solidFill>
                <a:latin typeface="Times New Roman" panose="02020603050405020304" pitchFamily="18" charset="0"/>
                <a:cs typeface="Times New Roman" panose="02020603050405020304" pitchFamily="18" charset="0"/>
              </a:rPr>
              <a:t>调整</a:t>
            </a:r>
            <a:r>
              <a:rPr lang="en-US" altLang="zh-CN" sz="2400" dirty="0">
                <a:solidFill>
                  <a:srgbClr val="333333"/>
                </a:solidFill>
                <a:latin typeface="Times New Roman" panose="02020603050405020304" pitchFamily="18" charset="0"/>
                <a:cs typeface="Times New Roman" panose="02020603050405020304" pitchFamily="18" charset="0"/>
              </a:rPr>
              <a:t>;</a:t>
            </a:r>
            <a:r>
              <a:rPr lang="zh-CN" altLang="en-US" sz="2400" dirty="0">
                <a:solidFill>
                  <a:srgbClr val="333333"/>
                </a:solidFill>
                <a:latin typeface="Times New Roman" panose="02020603050405020304" pitchFamily="18" charset="0"/>
                <a:cs typeface="Times New Roman" panose="02020603050405020304" pitchFamily="18" charset="0"/>
              </a:rPr>
              <a:t>使有规则</a:t>
            </a:r>
            <a:endParaRPr lang="en-US" altLang="zh-CN" sz="2400" dirty="0">
              <a:solidFill>
                <a:srgbClr val="333333"/>
              </a:solidFill>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4. pictographic [ˌ</a:t>
            </a:r>
            <a:r>
              <a:rPr lang="en-US" altLang="zh-CN" sz="2400" dirty="0" err="1">
                <a:latin typeface="Times New Roman" panose="02020603050405020304" pitchFamily="18" charset="0"/>
                <a:cs typeface="Times New Roman" panose="02020603050405020304" pitchFamily="18" charset="0"/>
              </a:rPr>
              <a:t>piktəuˈgræfik</a:t>
            </a:r>
            <a:r>
              <a:rPr lang="en-US" altLang="zh-CN" sz="2400" dirty="0">
                <a:latin typeface="Times New Roman" panose="02020603050405020304" pitchFamily="18" charset="0"/>
                <a:cs typeface="Times New Roman" panose="02020603050405020304" pitchFamily="18" charset="0"/>
              </a:rPr>
              <a:t>] a.</a:t>
            </a:r>
            <a:r>
              <a:rPr lang="zh-CN" altLang="en-US" sz="2400" dirty="0">
                <a:latin typeface="Times New Roman" panose="02020603050405020304" pitchFamily="18" charset="0"/>
                <a:cs typeface="Times New Roman" panose="02020603050405020304" pitchFamily="18" charset="0"/>
              </a:rPr>
              <a:t>古代石壁画的</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用</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象形文字的</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有象形文字特征的</a:t>
            </a:r>
            <a:r>
              <a:rPr lang="en-US" altLang="zh-CN" sz="2400" dirty="0">
                <a:latin typeface="Times New Roman" panose="02020603050405020304" pitchFamily="18" charset="0"/>
                <a:cs typeface="Times New Roman" panose="02020603050405020304" pitchFamily="18" charset="0"/>
              </a:rPr>
              <a:t>;</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5. </a:t>
            </a:r>
            <a:r>
              <a:rPr lang="en-US" altLang="zh-CN" sz="2400" dirty="0">
                <a:solidFill>
                  <a:srgbClr val="333333"/>
                </a:solidFill>
                <a:latin typeface="Times New Roman" panose="02020603050405020304" pitchFamily="18" charset="0"/>
                <a:cs typeface="Times New Roman" panose="02020603050405020304" pitchFamily="18" charset="0"/>
              </a:rPr>
              <a:t>take office </a:t>
            </a:r>
            <a:r>
              <a:rPr lang="zh-CN" altLang="en-US" sz="2400" dirty="0">
                <a:solidFill>
                  <a:srgbClr val="333333"/>
                </a:solidFill>
                <a:latin typeface="Times New Roman" panose="02020603050405020304" pitchFamily="18" charset="0"/>
                <a:cs typeface="Times New Roman" panose="02020603050405020304" pitchFamily="18" charset="0"/>
              </a:rPr>
              <a:t>就职</a:t>
            </a:r>
            <a:endParaRPr lang="en-US" altLang="zh-CN" sz="2400" dirty="0">
              <a:solidFill>
                <a:srgbClr val="333333"/>
              </a:solidFill>
              <a:latin typeface="Times New Roman" panose="02020603050405020304" pitchFamily="18" charset="0"/>
              <a:cs typeface="Times New Roman" panose="02020603050405020304" pitchFamily="18" charset="0"/>
            </a:endParaRPr>
          </a:p>
          <a:p>
            <a:r>
              <a:rPr lang="en-US" altLang="zh-CN" sz="2400" dirty="0">
                <a:solidFill>
                  <a:srgbClr val="333333"/>
                </a:solidFill>
                <a:latin typeface="Times New Roman" panose="02020603050405020304" pitchFamily="18" charset="0"/>
                <a:cs typeface="Times New Roman" panose="02020603050405020304" pitchFamily="18" charset="0"/>
              </a:rPr>
              <a:t>6. fall on + </a:t>
            </a:r>
            <a:r>
              <a:rPr lang="zh-CN" altLang="en-US" sz="2400" dirty="0">
                <a:solidFill>
                  <a:srgbClr val="333333"/>
                </a:solidFill>
                <a:latin typeface="Times New Roman" panose="02020603050405020304" pitchFamily="18" charset="0"/>
                <a:cs typeface="Times New Roman" panose="02020603050405020304" pitchFamily="18" charset="0"/>
              </a:rPr>
              <a:t>日期</a:t>
            </a:r>
            <a:r>
              <a:rPr lang="en-US" altLang="zh-CN" sz="2400" dirty="0">
                <a:solidFill>
                  <a:srgbClr val="333333"/>
                </a:solidFill>
                <a:latin typeface="Times New Roman" panose="02020603050405020304" pitchFamily="18" charset="0"/>
                <a:cs typeface="Times New Roman" panose="02020603050405020304" pitchFamily="18" charset="0"/>
              </a:rPr>
              <a:t>(</a:t>
            </a:r>
            <a:r>
              <a:rPr lang="zh-CN" altLang="en-US" sz="2400" dirty="0">
                <a:solidFill>
                  <a:srgbClr val="333333"/>
                </a:solidFill>
                <a:latin typeface="Times New Roman" panose="02020603050405020304" pitchFamily="18" charset="0"/>
                <a:cs typeface="Times New Roman" panose="02020603050405020304" pitchFamily="18" charset="0"/>
              </a:rPr>
              <a:t>节日等</a:t>
            </a:r>
            <a:r>
              <a:rPr lang="en-US" altLang="zh-CN" sz="2400" dirty="0">
                <a:solidFill>
                  <a:srgbClr val="333333"/>
                </a:solidFill>
                <a:latin typeface="Times New Roman" panose="02020603050405020304" pitchFamily="18" charset="0"/>
                <a:cs typeface="Times New Roman" panose="02020603050405020304" pitchFamily="18" charset="0"/>
              </a:rPr>
              <a:t>)      (</a:t>
            </a:r>
            <a:r>
              <a:rPr lang="zh-CN" altLang="en-US" sz="2400" dirty="0">
                <a:solidFill>
                  <a:srgbClr val="333333"/>
                </a:solidFill>
                <a:latin typeface="Times New Roman" panose="02020603050405020304" pitchFamily="18" charset="0"/>
                <a:cs typeface="Times New Roman" panose="02020603050405020304" pitchFamily="18" charset="0"/>
              </a:rPr>
              <a:t>节日等</a:t>
            </a:r>
            <a:r>
              <a:rPr lang="en-US" altLang="zh-CN" sz="2400" dirty="0">
                <a:solidFill>
                  <a:srgbClr val="333333"/>
                </a:solidFill>
                <a:latin typeface="Times New Roman" panose="02020603050405020304" pitchFamily="18" charset="0"/>
                <a:cs typeface="Times New Roman" panose="02020603050405020304" pitchFamily="18" charset="0"/>
              </a:rPr>
              <a:t>)</a:t>
            </a:r>
            <a:r>
              <a:rPr lang="zh-CN" altLang="en-US" sz="2400" dirty="0">
                <a:solidFill>
                  <a:srgbClr val="333333"/>
                </a:solidFill>
                <a:latin typeface="Times New Roman" panose="02020603050405020304" pitchFamily="18" charset="0"/>
                <a:cs typeface="Times New Roman" panose="02020603050405020304" pitchFamily="18" charset="0"/>
              </a:rPr>
              <a:t>适逢</a:t>
            </a:r>
            <a:r>
              <a:rPr lang="en-US" altLang="zh-CN" sz="2400" dirty="0">
                <a:solidFill>
                  <a:srgbClr val="333333"/>
                </a:solidFill>
                <a:latin typeface="Times New Roman" panose="02020603050405020304" pitchFamily="18" charset="0"/>
                <a:cs typeface="Times New Roman" panose="02020603050405020304" pitchFamily="18" charset="0"/>
              </a:rPr>
              <a:t>(</a:t>
            </a:r>
            <a:r>
              <a:rPr lang="zh-CN" altLang="en-US" sz="2400" dirty="0">
                <a:solidFill>
                  <a:srgbClr val="333333"/>
                </a:solidFill>
                <a:latin typeface="Times New Roman" panose="02020603050405020304" pitchFamily="18" charset="0"/>
                <a:cs typeface="Times New Roman" panose="02020603050405020304" pitchFamily="18" charset="0"/>
              </a:rPr>
              <a:t>某日</a:t>
            </a:r>
            <a:r>
              <a:rPr lang="en-US" altLang="zh-CN" sz="2400" dirty="0">
                <a:solidFill>
                  <a:srgbClr val="333333"/>
                </a:solidFill>
                <a:latin typeface="Times New Roman" panose="02020603050405020304" pitchFamily="18" charset="0"/>
                <a:cs typeface="Times New Roman" panose="02020603050405020304" pitchFamily="18" charset="0"/>
              </a:rPr>
              <a:t>)</a:t>
            </a:r>
            <a:r>
              <a:rPr lang="zh-CN" altLang="en-US" sz="2400" dirty="0">
                <a:solidFill>
                  <a:srgbClr val="333333"/>
                </a:solidFill>
                <a:latin typeface="Times New Roman" panose="02020603050405020304" pitchFamily="18" charset="0"/>
                <a:cs typeface="Times New Roman" panose="02020603050405020304" pitchFamily="18" charset="0"/>
              </a:rPr>
              <a:t>，正当</a:t>
            </a:r>
            <a:r>
              <a:rPr lang="en-US" altLang="zh-CN" sz="2400" dirty="0">
                <a:solidFill>
                  <a:srgbClr val="333333"/>
                </a:solidFill>
                <a:latin typeface="Times New Roman" panose="02020603050405020304" pitchFamily="18" charset="0"/>
                <a:cs typeface="Times New Roman" panose="02020603050405020304" pitchFamily="18" charset="0"/>
              </a:rPr>
              <a:t>(</a:t>
            </a:r>
            <a:r>
              <a:rPr lang="zh-CN" altLang="en-US" sz="2400" dirty="0">
                <a:solidFill>
                  <a:srgbClr val="333333"/>
                </a:solidFill>
                <a:latin typeface="Times New Roman" panose="02020603050405020304" pitchFamily="18" charset="0"/>
                <a:cs typeface="Times New Roman" panose="02020603050405020304" pitchFamily="18" charset="0"/>
              </a:rPr>
              <a:t>某日</a:t>
            </a:r>
            <a:r>
              <a:rPr lang="en-US" altLang="zh-CN" sz="2400" dirty="0">
                <a:solidFill>
                  <a:srgbClr val="333333"/>
                </a:solidFill>
                <a:latin typeface="Times New Roman" panose="02020603050405020304" pitchFamily="18" charset="0"/>
                <a:cs typeface="Times New Roman" panose="02020603050405020304" pitchFamily="18" charset="0"/>
              </a:rPr>
              <a:t>)</a:t>
            </a:r>
            <a:r>
              <a:rPr lang="zh-CN" altLang="en-US" sz="2400" dirty="0">
                <a:solidFill>
                  <a:srgbClr val="333333"/>
                </a:solidFill>
                <a:latin typeface="Times New Roman" panose="02020603050405020304" pitchFamily="18" charset="0"/>
                <a:cs typeface="Times New Roman" panose="02020603050405020304" pitchFamily="18" charset="0"/>
              </a:rPr>
              <a:t>。</a:t>
            </a:r>
            <a:endParaRPr lang="en-US" altLang="zh-CN" sz="2400" dirty="0">
              <a:solidFill>
                <a:srgbClr val="333333"/>
              </a:solidFill>
              <a:latin typeface="Times New Roman" panose="02020603050405020304" pitchFamily="18" charset="0"/>
              <a:cs typeface="Times New Roman" panose="02020603050405020304" pitchFamily="18" charset="0"/>
            </a:endParaRPr>
          </a:p>
          <a:p>
            <a:r>
              <a:rPr lang="en-US" altLang="zh-CN" sz="2400" dirty="0">
                <a:solidFill>
                  <a:srgbClr val="333333"/>
                </a:solidFill>
                <a:latin typeface="Times New Roman" panose="02020603050405020304" pitchFamily="18" charset="0"/>
                <a:cs typeface="Times New Roman" panose="02020603050405020304" pitchFamily="18" charset="0"/>
              </a:rPr>
              <a:t>    E.g. His birthday falls on Sunday.</a:t>
            </a:r>
            <a:r>
              <a:rPr lang="zh-CN" altLang="en-US" sz="2400" dirty="0">
                <a:solidFill>
                  <a:srgbClr val="333333"/>
                </a:solidFill>
                <a:latin typeface="Times New Roman" panose="02020603050405020304" pitchFamily="18" charset="0"/>
                <a:cs typeface="Times New Roman" panose="02020603050405020304" pitchFamily="18" charset="0"/>
              </a:rPr>
              <a:t>他的生日恰逢星期日。</a:t>
            </a:r>
            <a:endParaRPr lang="en-US" altLang="zh-CN" sz="2400" dirty="0">
              <a:solidFill>
                <a:srgbClr val="333333"/>
              </a:solidFill>
              <a:latin typeface="Times New Roman" panose="02020603050405020304" pitchFamily="18" charset="0"/>
              <a:cs typeface="Times New Roman" panose="02020603050405020304" pitchFamily="18" charset="0"/>
            </a:endParaRPr>
          </a:p>
          <a:p>
            <a:r>
              <a:rPr lang="en-US" altLang="zh-CN" sz="2400" dirty="0">
                <a:solidFill>
                  <a:srgbClr val="333333"/>
                </a:solidFill>
                <a:latin typeface="Times New Roman" panose="02020603050405020304" pitchFamily="18" charset="0"/>
                <a:cs typeface="Times New Roman" panose="02020603050405020304" pitchFamily="18" charset="0"/>
              </a:rPr>
              <a:t>7. refer to  ... as   </a:t>
            </a:r>
            <a:r>
              <a:rPr lang="zh-CN" altLang="en-US" sz="2400" dirty="0">
                <a:solidFill>
                  <a:srgbClr val="333333"/>
                </a:solidFill>
                <a:latin typeface="Times New Roman" panose="02020603050405020304" pitchFamily="18" charset="0"/>
                <a:cs typeface="Times New Roman" panose="02020603050405020304" pitchFamily="18" charset="0"/>
              </a:rPr>
              <a:t>把 </a:t>
            </a:r>
            <a:r>
              <a:rPr lang="en-US" altLang="zh-CN" sz="2400" dirty="0">
                <a:solidFill>
                  <a:srgbClr val="333333"/>
                </a:solidFill>
                <a:latin typeface="Times New Roman" panose="02020603050405020304" pitchFamily="18" charset="0"/>
                <a:cs typeface="Times New Roman" panose="02020603050405020304" pitchFamily="18" charset="0"/>
              </a:rPr>
              <a:t>... </a:t>
            </a:r>
            <a:r>
              <a:rPr lang="zh-CN" altLang="en-US" sz="2400" dirty="0">
                <a:solidFill>
                  <a:srgbClr val="333333"/>
                </a:solidFill>
                <a:latin typeface="Times New Roman" panose="02020603050405020304" pitchFamily="18" charset="0"/>
                <a:cs typeface="Times New Roman" panose="02020603050405020304" pitchFamily="18" charset="0"/>
              </a:rPr>
              <a:t>称为 </a:t>
            </a:r>
            <a:r>
              <a:rPr lang="en-US" altLang="zh-CN" sz="2400" dirty="0">
                <a:solidFill>
                  <a:srgbClr val="333333"/>
                </a:solidFill>
                <a:latin typeface="Times New Roman" panose="02020603050405020304" pitchFamily="18" charset="0"/>
                <a:cs typeface="Times New Roman" panose="02020603050405020304" pitchFamily="18" charset="0"/>
              </a:rPr>
              <a:t>...</a:t>
            </a:r>
            <a:r>
              <a:rPr lang="zh-CN" altLang="en-US" sz="2400" dirty="0">
                <a:solidFill>
                  <a:srgbClr val="333333"/>
                </a:solidFill>
                <a:latin typeface="Times New Roman" panose="02020603050405020304" pitchFamily="18" charset="0"/>
                <a:cs typeface="Times New Roman" panose="02020603050405020304" pitchFamily="18" charset="0"/>
              </a:rPr>
              <a:t>； 把 </a:t>
            </a:r>
            <a:r>
              <a:rPr lang="en-US" altLang="zh-CN" sz="2400" dirty="0">
                <a:solidFill>
                  <a:srgbClr val="333333"/>
                </a:solidFill>
                <a:latin typeface="Times New Roman" panose="02020603050405020304" pitchFamily="18" charset="0"/>
                <a:cs typeface="Times New Roman" panose="02020603050405020304" pitchFamily="18" charset="0"/>
              </a:rPr>
              <a:t>... </a:t>
            </a:r>
            <a:r>
              <a:rPr lang="zh-CN" altLang="en-US" sz="2400" dirty="0">
                <a:solidFill>
                  <a:srgbClr val="333333"/>
                </a:solidFill>
                <a:latin typeface="Times New Roman" panose="02020603050405020304" pitchFamily="18" charset="0"/>
                <a:cs typeface="Times New Roman" panose="02020603050405020304" pitchFamily="18" charset="0"/>
              </a:rPr>
              <a:t>叫做 </a:t>
            </a:r>
            <a:r>
              <a:rPr lang="en-US" altLang="zh-CN" sz="2400" dirty="0">
                <a:solidFill>
                  <a:srgbClr val="333333"/>
                </a:solidFill>
                <a:latin typeface="Times New Roman" panose="02020603050405020304" pitchFamily="18" charset="0"/>
                <a:cs typeface="Times New Roman" panose="02020603050405020304" pitchFamily="18" charset="0"/>
              </a:rPr>
              <a:t>...</a:t>
            </a:r>
            <a:endParaRPr lang="en-US" altLang="zh-CN" sz="2400" dirty="0">
              <a:solidFill>
                <a:srgbClr val="333333"/>
              </a:solidFill>
              <a:latin typeface="Times New Roman" panose="02020603050405020304" pitchFamily="18" charset="0"/>
              <a:cs typeface="Times New Roman" panose="02020603050405020304" pitchFamily="18" charset="0"/>
            </a:endParaRPr>
          </a:p>
          <a:p>
            <a:r>
              <a:rPr lang="en-US" altLang="zh-CN" sz="2400" dirty="0">
                <a:solidFill>
                  <a:srgbClr val="333333"/>
                </a:solidFill>
                <a:latin typeface="Times New Roman" panose="02020603050405020304" pitchFamily="18" charset="0"/>
                <a:cs typeface="Times New Roman" panose="02020603050405020304" pitchFamily="18" charset="0"/>
              </a:rPr>
              <a:t>    E.g. </a:t>
            </a:r>
            <a:r>
              <a:rPr lang="en-US" altLang="zh-CN" sz="2400" dirty="0">
                <a:solidFill>
                  <a:srgbClr val="333333"/>
                </a:solidFill>
                <a:latin typeface="等线" panose="02010600030101010101" charset="-122"/>
                <a:ea typeface="等线" panose="02010600030101010101" charset="-122"/>
                <a:cs typeface="Times New Roman" panose="02020603050405020304" pitchFamily="18" charset="0"/>
              </a:rPr>
              <a:t>① </a:t>
            </a:r>
            <a:r>
              <a:rPr lang="en-US" altLang="zh-CN" sz="2400" dirty="0">
                <a:solidFill>
                  <a:srgbClr val="333333"/>
                </a:solidFill>
                <a:latin typeface="Times New Roman" panose="02020603050405020304" pitchFamily="18" charset="0"/>
                <a:cs typeface="Times New Roman" panose="02020603050405020304" pitchFamily="18" charset="0"/>
              </a:rPr>
              <a:t>People refer to him as the high priest.      </a:t>
            </a:r>
            <a:r>
              <a:rPr lang="zh-CN" altLang="en-US" sz="2400" dirty="0">
                <a:solidFill>
                  <a:srgbClr val="333333"/>
                </a:solidFill>
                <a:latin typeface="Times New Roman" panose="02020603050405020304" pitchFamily="18" charset="0"/>
                <a:cs typeface="Times New Roman" panose="02020603050405020304" pitchFamily="18" charset="0"/>
              </a:rPr>
              <a:t>  人们称他为廉价杂志小说的专家。</a:t>
            </a:r>
            <a:endParaRPr lang="en-US" altLang="zh-CN" sz="2400" dirty="0">
              <a:solidFill>
                <a:srgbClr val="333333"/>
              </a:solidFill>
              <a:latin typeface="Times New Roman" panose="02020603050405020304" pitchFamily="18" charset="0"/>
              <a:cs typeface="Times New Roman" panose="02020603050405020304" pitchFamily="18" charset="0"/>
            </a:endParaRPr>
          </a:p>
          <a:p>
            <a:r>
              <a:rPr lang="en-US" altLang="zh-CN" sz="2400" dirty="0">
                <a:solidFill>
                  <a:srgbClr val="333333"/>
                </a:solidFill>
                <a:latin typeface="Times New Roman" panose="02020603050405020304" pitchFamily="18" charset="0"/>
                <a:cs typeface="Times New Roman" panose="02020603050405020304" pitchFamily="18" charset="0"/>
              </a:rPr>
              <a:t>    E.g. </a:t>
            </a:r>
            <a:r>
              <a:rPr lang="en-US" altLang="zh-CN" sz="2400" dirty="0">
                <a:solidFill>
                  <a:srgbClr val="333333"/>
                </a:solidFill>
                <a:latin typeface="等线" panose="02010600030101010101" charset="-122"/>
                <a:ea typeface="等线" panose="02010600030101010101" charset="-122"/>
                <a:cs typeface="Times New Roman" panose="02020603050405020304" pitchFamily="18" charset="0"/>
              </a:rPr>
              <a:t>② </a:t>
            </a:r>
            <a:r>
              <a:rPr lang="en-US" altLang="zh-CN" sz="2400" dirty="0">
                <a:solidFill>
                  <a:srgbClr val="333333"/>
                </a:solidFill>
                <a:latin typeface="Times New Roman" panose="02020603050405020304" pitchFamily="18" charset="0"/>
                <a:cs typeface="Times New Roman" panose="02020603050405020304" pitchFamily="18" charset="0"/>
              </a:rPr>
              <a:t>I always refer to him as bookworm.            </a:t>
            </a:r>
            <a:r>
              <a:rPr lang="zh-CN" altLang="en-US" sz="2400" dirty="0">
                <a:solidFill>
                  <a:srgbClr val="333333"/>
                </a:solidFill>
                <a:latin typeface="Times New Roman" panose="02020603050405020304" pitchFamily="18" charset="0"/>
                <a:cs typeface="Times New Roman" panose="02020603050405020304" pitchFamily="18" charset="0"/>
              </a:rPr>
              <a:t>我总是把他当作书呆子。</a:t>
            </a:r>
            <a:endParaRPr lang="en-US" altLang="zh-CN" sz="2400" dirty="0">
              <a:solidFill>
                <a:srgbClr val="333333"/>
              </a:solidFill>
              <a:latin typeface="Times New Roman" panose="02020603050405020304" pitchFamily="18" charset="0"/>
              <a:cs typeface="Times New Roman" panose="02020603050405020304" pitchFamily="18" charset="0"/>
            </a:endParaRPr>
          </a:p>
          <a:p>
            <a:r>
              <a:rPr lang="en-US" altLang="zh-CN" sz="2400" dirty="0">
                <a:solidFill>
                  <a:srgbClr val="333333"/>
                </a:solidFill>
                <a:latin typeface="Times New Roman" panose="02020603050405020304" pitchFamily="18" charset="0"/>
                <a:cs typeface="Times New Roman" panose="02020603050405020304" pitchFamily="18" charset="0"/>
              </a:rPr>
              <a:t>8. name ...  as   </a:t>
            </a:r>
            <a:r>
              <a:rPr lang="zh-CN" altLang="en-US" sz="2400" dirty="0">
                <a:solidFill>
                  <a:srgbClr val="333333"/>
                </a:solidFill>
                <a:latin typeface="Times New Roman" panose="02020603050405020304" pitchFamily="18" charset="0"/>
                <a:cs typeface="Times New Roman" panose="02020603050405020304" pitchFamily="18" charset="0"/>
              </a:rPr>
              <a:t>提名 </a:t>
            </a:r>
            <a:r>
              <a:rPr lang="en-US" altLang="zh-CN" sz="2400" dirty="0">
                <a:solidFill>
                  <a:srgbClr val="333333"/>
                </a:solidFill>
                <a:latin typeface="Times New Roman" panose="02020603050405020304" pitchFamily="18" charset="0"/>
                <a:cs typeface="Times New Roman" panose="02020603050405020304" pitchFamily="18" charset="0"/>
              </a:rPr>
              <a:t>... </a:t>
            </a:r>
            <a:r>
              <a:rPr lang="zh-CN" altLang="en-US" sz="2400" dirty="0">
                <a:solidFill>
                  <a:srgbClr val="333333"/>
                </a:solidFill>
                <a:latin typeface="Times New Roman" panose="02020603050405020304" pitchFamily="18" charset="0"/>
                <a:cs typeface="Times New Roman" panose="02020603050405020304" pitchFamily="18" charset="0"/>
              </a:rPr>
              <a:t>为 </a:t>
            </a:r>
            <a:r>
              <a:rPr lang="en-US" altLang="zh-CN" sz="2400" dirty="0">
                <a:solidFill>
                  <a:srgbClr val="333333"/>
                </a:solidFill>
                <a:latin typeface="Times New Roman" panose="02020603050405020304" pitchFamily="18" charset="0"/>
                <a:cs typeface="Times New Roman" panose="02020603050405020304" pitchFamily="18" charset="0"/>
              </a:rPr>
              <a:t>...</a:t>
            </a:r>
            <a:r>
              <a:rPr lang="zh-CN" altLang="en-US" sz="2400" dirty="0">
                <a:solidFill>
                  <a:srgbClr val="333333"/>
                </a:solidFill>
                <a:latin typeface="Times New Roman" panose="02020603050405020304" pitchFamily="18" charset="0"/>
                <a:cs typeface="Times New Roman" panose="02020603050405020304" pitchFamily="18" charset="0"/>
              </a:rPr>
              <a:t>； 任命 </a:t>
            </a:r>
            <a:r>
              <a:rPr lang="en-US" altLang="zh-CN" sz="2400" dirty="0">
                <a:solidFill>
                  <a:srgbClr val="333333"/>
                </a:solidFill>
                <a:latin typeface="Times New Roman" panose="02020603050405020304" pitchFamily="18" charset="0"/>
                <a:cs typeface="Times New Roman" panose="02020603050405020304" pitchFamily="18" charset="0"/>
              </a:rPr>
              <a:t>...</a:t>
            </a:r>
            <a:endParaRPr lang="en-US" altLang="zh-CN" sz="2400" dirty="0">
              <a:solidFill>
                <a:srgbClr val="333333"/>
              </a:solidFill>
              <a:latin typeface="Times New Roman" panose="02020603050405020304" pitchFamily="18" charset="0"/>
              <a:cs typeface="Times New Roman" panose="02020603050405020304" pitchFamily="18" charset="0"/>
            </a:endParaRPr>
          </a:p>
          <a:p>
            <a:r>
              <a:rPr lang="en-US" altLang="zh-CN" sz="2400" dirty="0">
                <a:solidFill>
                  <a:srgbClr val="333333"/>
                </a:solidFill>
                <a:latin typeface="Times New Roman" panose="02020603050405020304" pitchFamily="18" charset="0"/>
                <a:cs typeface="Times New Roman" panose="02020603050405020304" pitchFamily="18" charset="0"/>
              </a:rPr>
              <a:t>    E.g. The president named him as Secretary of State.</a:t>
            </a:r>
            <a:r>
              <a:rPr lang="zh-CN" altLang="en-US" sz="2400" dirty="0">
                <a:solidFill>
                  <a:srgbClr val="333333"/>
                </a:solidFill>
                <a:latin typeface="Times New Roman" panose="02020603050405020304" pitchFamily="18" charset="0"/>
                <a:cs typeface="Times New Roman" panose="02020603050405020304" pitchFamily="18" charset="0"/>
              </a:rPr>
              <a:t>　总统任命他为国务卿。</a:t>
            </a:r>
            <a:endParaRPr lang="en-US" altLang="zh-CN" sz="2400" dirty="0">
              <a:solidFill>
                <a:srgbClr val="333333"/>
              </a:solidFill>
              <a:latin typeface="Times New Roman" panose="02020603050405020304" pitchFamily="18" charset="0"/>
              <a:cs typeface="Times New Roman" panose="02020603050405020304" pitchFamily="18" charset="0"/>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50821" y="865568"/>
            <a:ext cx="1391878" cy="136922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4"/>
          <p:cNvSpPr txBox="1"/>
          <p:nvPr/>
        </p:nvSpPr>
        <p:spPr>
          <a:xfrm>
            <a:off x="5735638" y="2060575"/>
            <a:ext cx="4248150" cy="1783715"/>
          </a:xfrm>
          <a:prstGeom prst="rect">
            <a:avLst/>
          </a:prstGeom>
          <a:noFill/>
          <a:ln w="9525">
            <a:noFill/>
          </a:ln>
        </p:spPr>
        <p:txBody>
          <a:bodyPr anchor="t">
            <a:spAutoFit/>
          </a:bodyPr>
          <a:lstStyle/>
          <a:p>
            <a:pPr>
              <a:spcBef>
                <a:spcPct val="20000"/>
              </a:spcBef>
              <a:buClr>
                <a:schemeClr val="folHlink"/>
              </a:buClr>
              <a:buSzPct val="85000"/>
              <a:buFont typeface="Wingdings 2" panose="05020102010507070707" pitchFamily="18" charset="2"/>
              <a:buNone/>
            </a:pPr>
            <a:r>
              <a:rPr lang="zh-CN" altLang="zh-CN" sz="4400" dirty="0">
                <a:solidFill>
                  <a:srgbClr val="66FF33"/>
                </a:solidFill>
                <a:latin typeface="+mn-lt"/>
                <a:ea typeface="+mn-ea"/>
                <a:cs typeface="+mn-ea"/>
                <a:sym typeface="+mn-lt"/>
              </a:rPr>
              <a:t> </a:t>
            </a:r>
            <a:endParaRPr lang="zh-CN" altLang="zh-CN" sz="4400" dirty="0">
              <a:solidFill>
                <a:srgbClr val="66FF33"/>
              </a:solidFill>
              <a:latin typeface="+mn-lt"/>
              <a:ea typeface="+mn-ea"/>
              <a:cs typeface="+mn-ea"/>
              <a:sym typeface="+mn-lt"/>
            </a:endParaRPr>
          </a:p>
          <a:p>
            <a:pPr>
              <a:spcBef>
                <a:spcPct val="50000"/>
              </a:spcBef>
            </a:pPr>
            <a:endParaRPr lang="zh-CN" altLang="zh-CN" sz="4400" dirty="0">
              <a:solidFill>
                <a:srgbClr val="66FF33"/>
              </a:solidFill>
              <a:latin typeface="+mn-lt"/>
              <a:ea typeface="+mn-ea"/>
              <a:cs typeface="+mn-ea"/>
              <a:sym typeface="+mn-lt"/>
            </a:endParaRPr>
          </a:p>
        </p:txBody>
      </p:sp>
      <p:sp>
        <p:nvSpPr>
          <p:cNvPr id="40966" name="Text Box 6"/>
          <p:cNvSpPr txBox="1"/>
          <p:nvPr/>
        </p:nvSpPr>
        <p:spPr>
          <a:xfrm>
            <a:off x="571645" y="838268"/>
            <a:ext cx="11048710" cy="5632311"/>
          </a:xfrm>
          <a:prstGeom prst="rect">
            <a:avLst/>
          </a:prstGeom>
          <a:noFill/>
          <a:ln w="9525">
            <a:noFill/>
          </a:ln>
        </p:spPr>
        <p:txBody>
          <a:bodyPr wrap="square" anchor="t">
            <a:spAutoFit/>
          </a:bodyPr>
          <a:lstStyle/>
          <a:p>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“Yuan ” means to start</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."Dan" means not only the dawn of time, but also refers to the passed day. New Year's Day is the beginning of the year on the first day.  “ New Year’s Day” first appeared in the “Book of </a:t>
            </a:r>
            <a:r>
              <a:rPr lang="en-US" altLang="zh-CN" sz="2400" dirty="0" err="1">
                <a:latin typeface="Times New Roman" panose="02020603050405020304" pitchFamily="18" charset="0"/>
                <a:cs typeface="Times New Roman" panose="02020603050405020304" pitchFamily="18" charset="0"/>
              </a:rPr>
              <a:t>Jin</a:t>
            </a:r>
            <a:r>
              <a:rPr lang="en-US" altLang="zh-CN" sz="2400" dirty="0">
                <a:latin typeface="Times New Roman" panose="02020603050405020304" pitchFamily="18" charset="0"/>
                <a:cs typeface="Times New Roman" panose="02020603050405020304" pitchFamily="18" charset="0"/>
              </a:rPr>
              <a:t>” and has elapsed 4000 years of history.</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 </a:t>
            </a:r>
            <a:r>
              <a:rPr lang="en-US" altLang="zh-CN" sz="2400" dirty="0">
                <a:solidFill>
                  <a:srgbClr val="333333"/>
                </a:solidFill>
                <a:latin typeface="Times New Roman" panose="02020603050405020304" pitchFamily="18" charset="0"/>
                <a:cs typeface="Times New Roman" panose="02020603050405020304" pitchFamily="18" charset="0"/>
              </a:rPr>
              <a:t>In ancient China, Yuan Dan was not the same on January 1st, as regulated in the Gregorian calendar. The date of Yuan Dan had been changed many times from the 1st of the 12th lunar month in Yin Dynasty to the 1st of the 1st lunar month in Han Dynasty. Yuan Dan fell on the first day of the first lunar month in Xia Dynasty, on the 1st of December in Shang Dynasty, on the first day of November in Zhou Dynasty, and after Qin Shi Huang unified the six kingdoms, he named the first day of October as the New Year's Day, since then it was </a:t>
            </a:r>
            <a:r>
              <a:rPr lang="en-US" altLang="zh-CN" sz="2400" u="sng" dirty="0">
                <a:solidFill>
                  <a:srgbClr val="333333"/>
                </a:solidFill>
                <a:latin typeface="Times New Roman" panose="02020603050405020304" pitchFamily="18" charset="0"/>
                <a:cs typeface="Times New Roman" panose="02020603050405020304" pitchFamily="18" charset="0"/>
              </a:rPr>
              <a:t>successive</a:t>
            </a:r>
            <a:r>
              <a:rPr lang="en-US" altLang="zh-CN" sz="2400" dirty="0">
                <a:solidFill>
                  <a:srgbClr val="333333"/>
                </a:solidFill>
                <a:latin typeface="Times New Roman" panose="02020603050405020304" pitchFamily="18" charset="0"/>
                <a:cs typeface="Times New Roman" panose="02020603050405020304" pitchFamily="18" charset="0"/>
              </a:rPr>
              <a:t> ( "Historical Records"). In the first year of Emperor Wu , </a:t>
            </a:r>
            <a:r>
              <a:rPr lang="en-US" altLang="zh-CN" sz="2400" dirty="0" err="1">
                <a:solidFill>
                  <a:srgbClr val="333333"/>
                </a:solidFill>
                <a:latin typeface="Times New Roman" panose="02020603050405020304" pitchFamily="18" charset="0"/>
                <a:cs typeface="Times New Roman" panose="02020603050405020304" pitchFamily="18" charset="0"/>
              </a:rPr>
              <a:t>Sima</a:t>
            </a:r>
            <a:r>
              <a:rPr lang="en-US" altLang="zh-CN" sz="2400" dirty="0">
                <a:solidFill>
                  <a:srgbClr val="333333"/>
                </a:solidFill>
                <a:latin typeface="Times New Roman" panose="02020603050405020304" pitchFamily="18" charset="0"/>
                <a:cs typeface="Times New Roman" panose="02020603050405020304" pitchFamily="18" charset="0"/>
              </a:rPr>
              <a:t> Qian founded a  "</a:t>
            </a:r>
            <a:r>
              <a:rPr lang="en-US" altLang="zh-CN" sz="2400" dirty="0" err="1">
                <a:solidFill>
                  <a:srgbClr val="333333"/>
                </a:solidFill>
                <a:latin typeface="Times New Roman" panose="02020603050405020304" pitchFamily="18" charset="0"/>
                <a:cs typeface="Times New Roman" panose="02020603050405020304" pitchFamily="18" charset="0"/>
              </a:rPr>
              <a:t>Taichu</a:t>
            </a:r>
            <a:r>
              <a:rPr lang="en-US" altLang="zh-CN" sz="2400" dirty="0">
                <a:solidFill>
                  <a:srgbClr val="333333"/>
                </a:solidFill>
                <a:latin typeface="Times New Roman" panose="02020603050405020304" pitchFamily="18" charset="0"/>
                <a:cs typeface="Times New Roman" panose="02020603050405020304" pitchFamily="18" charset="0"/>
              </a:rPr>
              <a:t> calendar “ and he referred to  the first day of the first month as New Year's Day, which was used until the Revolution of 1911.</a:t>
            </a:r>
            <a:endParaRPr lang="en-US" altLang="zh-CN" sz="2400" dirty="0">
              <a:solidFill>
                <a:srgbClr val="333333"/>
              </a:solidFill>
              <a:latin typeface="Times New Roman" panose="02020603050405020304" pitchFamily="18" charset="0"/>
              <a:cs typeface="Times New Roman" panose="02020603050405020304" pitchFamily="18" charset="0"/>
            </a:endParaRPr>
          </a:p>
          <a:p>
            <a:r>
              <a:rPr lang="en-US" altLang="zh-CN" sz="2400" dirty="0">
                <a:solidFill>
                  <a:srgbClr val="333333"/>
                </a:solidFill>
                <a:latin typeface="Times New Roman" panose="02020603050405020304" pitchFamily="18" charset="0"/>
                <a:cs typeface="Times New Roman" panose="02020603050405020304" pitchFamily="18" charset="0"/>
              </a:rPr>
              <a:t>         When Sun </a:t>
            </a:r>
            <a:r>
              <a:rPr lang="en-US" altLang="zh-CN" sz="2400" dirty="0" err="1">
                <a:solidFill>
                  <a:srgbClr val="333333"/>
                </a:solidFill>
                <a:latin typeface="Times New Roman" panose="02020603050405020304" pitchFamily="18" charset="0"/>
                <a:cs typeface="Times New Roman" panose="02020603050405020304" pitchFamily="18" charset="0"/>
              </a:rPr>
              <a:t>Yat-sen</a:t>
            </a:r>
            <a:r>
              <a:rPr lang="en-US" altLang="zh-CN" sz="2400" dirty="0">
                <a:solidFill>
                  <a:srgbClr val="333333"/>
                </a:solidFill>
                <a:latin typeface="Times New Roman" panose="02020603050405020304" pitchFamily="18" charset="0"/>
                <a:cs typeface="Times New Roman" panose="02020603050405020304" pitchFamily="18" charset="0"/>
              </a:rPr>
              <a:t> took office as the temporary President in Nanjing at the beginning of January of 1912, he set the 1st of the 1st lunar month as the Spring Festival while the 1st of January was set as the New Year, which was also called Yuan Dan. </a:t>
            </a:r>
            <a:endParaRPr lang="en-US" altLang="zh-CN" sz="2400" dirty="0">
              <a:solidFill>
                <a:srgbClr val="333333"/>
              </a:solidFill>
              <a:latin typeface="Times New Roman" panose="02020603050405020304" pitchFamily="18" charset="0"/>
              <a:cs typeface="Times New Roman" panose="02020603050405020304" pitchFamily="18" charset="0"/>
            </a:endParaRPr>
          </a:p>
        </p:txBody>
      </p:sp>
      <p:sp>
        <p:nvSpPr>
          <p:cNvPr id="9" name="文本框 8"/>
          <p:cNvSpPr txBox="1"/>
          <p:nvPr/>
        </p:nvSpPr>
        <p:spPr>
          <a:xfrm>
            <a:off x="306530" y="37110"/>
            <a:ext cx="11580518" cy="523220"/>
          </a:xfrm>
          <a:prstGeom prst="rect">
            <a:avLst/>
          </a:prstGeom>
          <a:noFill/>
        </p:spPr>
        <p:txBody>
          <a:bodyPr wrap="square">
            <a:spAutoFit/>
          </a:bodyPr>
          <a:lstStyle/>
          <a:p>
            <a:r>
              <a:rPr lang="zh-CN" altLang="en-US" sz="2400" b="1" dirty="0">
                <a:solidFill>
                  <a:srgbClr val="FF0000"/>
                </a:solidFill>
              </a:rPr>
              <a:t>阅读理解</a:t>
            </a:r>
            <a:r>
              <a:rPr lang="en-US" altLang="zh-CN" sz="2800" b="1" dirty="0">
                <a:solidFill>
                  <a:srgbClr val="FF0000"/>
                </a:solidFill>
              </a:rPr>
              <a:t>:</a:t>
            </a:r>
            <a:r>
              <a:rPr lang="zh-CN" altLang="en-US" sz="2800" b="1" dirty="0">
                <a:solidFill>
                  <a:srgbClr val="FF0000"/>
                </a:solidFill>
              </a:rPr>
              <a:t> </a:t>
            </a:r>
            <a:r>
              <a:rPr lang="zh-CN" altLang="en-US" sz="2400" dirty="0">
                <a:solidFill>
                  <a:srgbClr val="FF0000"/>
                </a:solidFill>
              </a:rPr>
              <a:t>阅读下面短文，从每题所给的 </a:t>
            </a:r>
            <a:r>
              <a:rPr lang="en-US" altLang="zh-CN" sz="2400" dirty="0">
                <a:solidFill>
                  <a:srgbClr val="FF0000"/>
                </a:solidFill>
              </a:rPr>
              <a:t>A</a:t>
            </a:r>
            <a:r>
              <a:rPr lang="zh-CN" altLang="en-US" sz="2400" dirty="0">
                <a:solidFill>
                  <a:srgbClr val="FF0000"/>
                </a:solidFill>
              </a:rPr>
              <a:t>、</a:t>
            </a:r>
            <a:r>
              <a:rPr lang="en-US" altLang="zh-CN" sz="2400" dirty="0">
                <a:solidFill>
                  <a:srgbClr val="FF0000"/>
                </a:solidFill>
              </a:rPr>
              <a:t>B</a:t>
            </a:r>
            <a:r>
              <a:rPr lang="zh-CN" altLang="en-US" sz="2400" dirty="0">
                <a:solidFill>
                  <a:srgbClr val="FF0000"/>
                </a:solidFill>
              </a:rPr>
              <a:t>、</a:t>
            </a:r>
            <a:r>
              <a:rPr lang="en-US" altLang="zh-CN" sz="2400" dirty="0">
                <a:solidFill>
                  <a:srgbClr val="FF0000"/>
                </a:solidFill>
              </a:rPr>
              <a:t>C </a:t>
            </a:r>
            <a:r>
              <a:rPr lang="zh-CN" altLang="en-US" sz="2400" dirty="0">
                <a:solidFill>
                  <a:srgbClr val="FF0000"/>
                </a:solidFill>
              </a:rPr>
              <a:t>和 </a:t>
            </a:r>
            <a:r>
              <a:rPr lang="en-US" altLang="zh-CN" sz="2400" dirty="0">
                <a:solidFill>
                  <a:srgbClr val="FF0000"/>
                </a:solidFill>
              </a:rPr>
              <a:t>D </a:t>
            </a:r>
            <a:r>
              <a:rPr lang="zh-CN" altLang="en-US" sz="2400" dirty="0">
                <a:solidFill>
                  <a:srgbClr val="FF0000"/>
                </a:solidFill>
              </a:rPr>
              <a:t>四个选项中，选出最佳选项。</a:t>
            </a:r>
            <a:endParaRPr lang="zh-CN" altLang="en-US" sz="2400" dirty="0">
              <a:solidFill>
                <a:srgbClr val="FF0000"/>
              </a:solidFill>
            </a:endParaRPr>
          </a:p>
        </p:txBody>
      </p:sp>
      <p:pic>
        <p:nvPicPr>
          <p:cNvPr id="8" name="图片 7" descr="水印"/>
          <p:cNvPicPr>
            <a:picLocks noChangeAspect="1"/>
          </p:cNvPicPr>
          <p:nvPr userDrawn="1"/>
        </p:nvPicPr>
        <p:blipFill>
          <a:blip r:embed="rId1"/>
          <a:stretch>
            <a:fillRect/>
          </a:stretch>
        </p:blipFill>
        <p:spPr>
          <a:xfrm>
            <a:off x="6915150" y="63500"/>
            <a:ext cx="5173345" cy="167449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iterate type="lt">
                                    <p:tmPct val="10000"/>
                                  </p:iterate>
                                  <p:childTnLst>
                                    <p:set>
                                      <p:cBhvr>
                                        <p:cTn id="6" dur="1" fill="hold">
                                          <p:stCondLst>
                                            <p:cond delay="0"/>
                                          </p:stCondLst>
                                        </p:cTn>
                                        <p:tgtEl>
                                          <p:spTgt spid="40966"/>
                                        </p:tgtEl>
                                        <p:attrNameLst>
                                          <p:attrName>style.visibility</p:attrName>
                                        </p:attrNameLst>
                                      </p:cBhvr>
                                      <p:to>
                                        <p:strVal val="visible"/>
                                      </p:to>
                                    </p:set>
                                    <p:animEffect transition="in" filter="slide(fromBottom)">
                                      <p:cBhvr>
                                        <p:cTn id="7" dur="500"/>
                                        <p:tgtEl>
                                          <p:spTgt spid="409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6" grpId="0" bldLvl="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4"/>
          <p:cNvSpPr txBox="1"/>
          <p:nvPr/>
        </p:nvSpPr>
        <p:spPr>
          <a:xfrm>
            <a:off x="5735638" y="2060575"/>
            <a:ext cx="4248150" cy="1783715"/>
          </a:xfrm>
          <a:prstGeom prst="rect">
            <a:avLst/>
          </a:prstGeom>
          <a:noFill/>
          <a:ln w="9525">
            <a:noFill/>
          </a:ln>
        </p:spPr>
        <p:txBody>
          <a:bodyPr anchor="t">
            <a:spAutoFit/>
          </a:bodyPr>
          <a:lstStyle/>
          <a:p>
            <a:pPr>
              <a:spcBef>
                <a:spcPct val="20000"/>
              </a:spcBef>
              <a:buClr>
                <a:schemeClr val="folHlink"/>
              </a:buClr>
              <a:buSzPct val="85000"/>
              <a:buFont typeface="Wingdings 2" panose="05020102010507070707" pitchFamily="18" charset="2"/>
              <a:buNone/>
            </a:pPr>
            <a:r>
              <a:rPr lang="zh-CN" altLang="zh-CN" sz="4400" dirty="0">
                <a:solidFill>
                  <a:srgbClr val="66FF33"/>
                </a:solidFill>
                <a:latin typeface="+mn-lt"/>
                <a:ea typeface="+mn-ea"/>
                <a:cs typeface="+mn-ea"/>
                <a:sym typeface="+mn-lt"/>
              </a:rPr>
              <a:t> </a:t>
            </a:r>
            <a:endParaRPr lang="zh-CN" altLang="zh-CN" sz="4400" dirty="0">
              <a:solidFill>
                <a:srgbClr val="66FF33"/>
              </a:solidFill>
              <a:latin typeface="+mn-lt"/>
              <a:ea typeface="+mn-ea"/>
              <a:cs typeface="+mn-ea"/>
              <a:sym typeface="+mn-lt"/>
            </a:endParaRPr>
          </a:p>
          <a:p>
            <a:pPr>
              <a:spcBef>
                <a:spcPct val="50000"/>
              </a:spcBef>
            </a:pPr>
            <a:endParaRPr lang="zh-CN" altLang="zh-CN" sz="4400" dirty="0">
              <a:solidFill>
                <a:srgbClr val="66FF33"/>
              </a:solidFill>
              <a:latin typeface="+mn-lt"/>
              <a:ea typeface="+mn-ea"/>
              <a:cs typeface="+mn-ea"/>
              <a:sym typeface="+mn-lt"/>
            </a:endParaRPr>
          </a:p>
        </p:txBody>
      </p:sp>
      <p:sp>
        <p:nvSpPr>
          <p:cNvPr id="40966" name="Text Box 6"/>
          <p:cNvSpPr txBox="1"/>
          <p:nvPr/>
        </p:nvSpPr>
        <p:spPr>
          <a:xfrm>
            <a:off x="550407" y="505608"/>
            <a:ext cx="11048710" cy="4893647"/>
          </a:xfrm>
          <a:prstGeom prst="rect">
            <a:avLst/>
          </a:prstGeom>
          <a:noFill/>
          <a:ln w="9525">
            <a:noFill/>
          </a:ln>
        </p:spPr>
        <p:txBody>
          <a:bodyPr wrap="square" anchor="t">
            <a:spAutoFit/>
          </a:bodyPr>
          <a:lstStyle/>
          <a:p>
            <a:pPr lvl="0"/>
            <a:r>
              <a:rPr lang="en-US" altLang="zh-CN" sz="2400" dirty="0">
                <a:latin typeface="Times New Roman" panose="02020603050405020304" pitchFamily="18" charset="0"/>
                <a:cs typeface="Times New Roman" panose="02020603050405020304" pitchFamily="18" charset="0"/>
              </a:rPr>
              <a:t>       </a:t>
            </a:r>
            <a:r>
              <a:rPr lang="en-US" altLang="zh-CN" sz="2400" dirty="0">
                <a:solidFill>
                  <a:srgbClr val="333333"/>
                </a:solidFill>
                <a:latin typeface="Times New Roman" panose="02020603050405020304" pitchFamily="18" charset="0"/>
                <a:cs typeface="Times New Roman" panose="02020603050405020304" pitchFamily="18" charset="0"/>
              </a:rPr>
              <a:t>After liberation, the Central Government of China issued a National Festival and Memorial Day Holiday that set January 1st as Yuan Dan, which was a one-day holiday for the whole country. </a:t>
            </a:r>
            <a:endParaRPr lang="en-US" altLang="zh-CN" sz="2400" dirty="0">
              <a:solidFill>
                <a:srgbClr val="333333"/>
              </a:solidFill>
              <a:latin typeface="Times New Roman" panose="02020603050405020304" pitchFamily="18" charset="0"/>
              <a:cs typeface="Times New Roman" panose="02020603050405020304" pitchFamily="18" charset="0"/>
            </a:endParaRPr>
          </a:p>
          <a:p>
            <a:pPr lvl="0"/>
            <a:r>
              <a:rPr lang="en-US" altLang="zh-CN" sz="2400" dirty="0">
                <a:solidFill>
                  <a:srgbClr val="333333"/>
                </a:solidFill>
                <a:latin typeface="Times New Roman" panose="02020603050405020304" pitchFamily="18" charset="0"/>
                <a:cs typeface="Times New Roman" panose="02020603050405020304" pitchFamily="18" charset="0"/>
              </a:rPr>
              <a:t>       In order to distinguish the two New Years of both the lunar calendar and solar calendar, and as the "spring beginning" of the Lunar Calendar was always around the lunar New Year, the 1st of the 1st lunar month was called the Spring Festival.</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Yuan means the beginning, the first. The beginning of a number is Yuan. Dan, which is a pictographic character in the Chinese language, means the time when the sun rises from the horizon, symbolizing the beginning of a day. When Yuan and Dan are combined, it means the first day of a New Year.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Yuan Dan is also called Three Yuan, the beginning of a year, the beginning of a month and the beginning of an hour. The word Yuan Dan was first used during the Three Emperors and Five Sovereigns era.</a:t>
            </a:r>
            <a:endParaRPr lang="en-US" altLang="zh-CN" sz="2400" dirty="0">
              <a:latin typeface="Times New Roman" panose="02020603050405020304" pitchFamily="18" charset="0"/>
              <a:cs typeface="Times New Roman" panose="02020603050405020304" pitchFamily="18" charset="0"/>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143920" y="5181554"/>
            <a:ext cx="2925732" cy="1676446"/>
          </a:xfrm>
          <a:prstGeom prst="rect">
            <a:avLst/>
          </a:prstGeom>
        </p:spPr>
      </p:pic>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22348" y="5291568"/>
            <a:ext cx="2925732" cy="1566432"/>
          </a:xfrm>
          <a:prstGeom prst="rect">
            <a:avLst/>
          </a:prstGeom>
        </p:spPr>
      </p:pic>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633134" y="5181554"/>
            <a:ext cx="2925732" cy="1669407"/>
          </a:xfrm>
          <a:prstGeom prst="rect">
            <a:avLst/>
          </a:prstGeom>
        </p:spPr>
      </p:pic>
      <p:pic>
        <p:nvPicPr>
          <p:cNvPr id="8" name="图片 7" descr="水印"/>
          <p:cNvPicPr>
            <a:picLocks noChangeAspect="1"/>
          </p:cNvPicPr>
          <p:nvPr userDrawn="1"/>
        </p:nvPicPr>
        <p:blipFill>
          <a:blip r:embed="rId2"/>
          <a:stretch>
            <a:fillRect/>
          </a:stretch>
        </p:blipFill>
        <p:spPr>
          <a:xfrm>
            <a:off x="6915150" y="63500"/>
            <a:ext cx="5173345" cy="167449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iterate type="lt">
                                    <p:tmPct val="10000"/>
                                  </p:iterate>
                                  <p:childTnLst>
                                    <p:set>
                                      <p:cBhvr>
                                        <p:cTn id="6" dur="1" fill="hold">
                                          <p:stCondLst>
                                            <p:cond delay="0"/>
                                          </p:stCondLst>
                                        </p:cTn>
                                        <p:tgtEl>
                                          <p:spTgt spid="40966"/>
                                        </p:tgtEl>
                                        <p:attrNameLst>
                                          <p:attrName>style.visibility</p:attrName>
                                        </p:attrNameLst>
                                      </p:cBhvr>
                                      <p:to>
                                        <p:strVal val="visible"/>
                                      </p:to>
                                    </p:set>
                                    <p:animEffect transition="in" filter="slide(fromBottom)">
                                      <p:cBhvr>
                                        <p:cTn id="7" dur="500"/>
                                        <p:tgtEl>
                                          <p:spTgt spid="409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6" grpId="0" bldLvl="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4"/>
          <p:cNvSpPr txBox="1"/>
          <p:nvPr/>
        </p:nvSpPr>
        <p:spPr>
          <a:xfrm>
            <a:off x="5735638" y="2060575"/>
            <a:ext cx="4248150" cy="1783715"/>
          </a:xfrm>
          <a:prstGeom prst="rect">
            <a:avLst/>
          </a:prstGeom>
          <a:noFill/>
          <a:ln w="9525">
            <a:noFill/>
          </a:ln>
        </p:spPr>
        <p:txBody>
          <a:bodyPr anchor="t">
            <a:spAutoFit/>
          </a:bodyPr>
          <a:lstStyle/>
          <a:p>
            <a:pPr>
              <a:spcBef>
                <a:spcPct val="20000"/>
              </a:spcBef>
              <a:buClr>
                <a:schemeClr val="folHlink"/>
              </a:buClr>
              <a:buSzPct val="85000"/>
              <a:buFont typeface="Wingdings 2" panose="05020102010507070707" pitchFamily="18" charset="2"/>
              <a:buNone/>
            </a:pPr>
            <a:r>
              <a:rPr lang="zh-CN" altLang="zh-CN" sz="4400" dirty="0">
                <a:solidFill>
                  <a:srgbClr val="66FF33"/>
                </a:solidFill>
                <a:latin typeface="+mn-lt"/>
                <a:ea typeface="+mn-ea"/>
                <a:cs typeface="+mn-ea"/>
                <a:sym typeface="+mn-lt"/>
              </a:rPr>
              <a:t> </a:t>
            </a:r>
            <a:endParaRPr lang="zh-CN" altLang="zh-CN" sz="4400" dirty="0">
              <a:solidFill>
                <a:srgbClr val="66FF33"/>
              </a:solidFill>
              <a:latin typeface="+mn-lt"/>
              <a:ea typeface="+mn-ea"/>
              <a:cs typeface="+mn-ea"/>
              <a:sym typeface="+mn-lt"/>
            </a:endParaRPr>
          </a:p>
          <a:p>
            <a:pPr>
              <a:spcBef>
                <a:spcPct val="50000"/>
              </a:spcBef>
            </a:pPr>
            <a:endParaRPr lang="zh-CN" altLang="zh-CN" sz="4400" dirty="0">
              <a:solidFill>
                <a:srgbClr val="66FF33"/>
              </a:solidFill>
              <a:latin typeface="+mn-lt"/>
              <a:ea typeface="+mn-ea"/>
              <a:cs typeface="+mn-ea"/>
              <a:sym typeface="+mn-lt"/>
            </a:endParaRPr>
          </a:p>
        </p:txBody>
      </p:sp>
      <p:sp>
        <p:nvSpPr>
          <p:cNvPr id="2" name="文本框 1"/>
          <p:cNvSpPr txBox="1"/>
          <p:nvPr/>
        </p:nvSpPr>
        <p:spPr>
          <a:xfrm>
            <a:off x="327798" y="135044"/>
            <a:ext cx="11277304" cy="6740307"/>
          </a:xfrm>
          <a:prstGeom prst="rect">
            <a:avLst/>
          </a:prstGeom>
          <a:noFill/>
        </p:spPr>
        <p:txBody>
          <a:bodyPr wrap="square" rtlCol="0">
            <a:spAutoFit/>
          </a:bodyPr>
          <a:lstStyle/>
          <a:p>
            <a:pPr marL="342900" indent="-342900">
              <a:buAutoNum type="arabicPeriod"/>
            </a:pPr>
            <a:r>
              <a:rPr lang="en-US" altLang="zh-CN" sz="2400" dirty="0">
                <a:latin typeface="Times New Roman" panose="02020603050405020304" pitchFamily="18" charset="0"/>
                <a:cs typeface="Times New Roman" panose="02020603050405020304" pitchFamily="18" charset="0"/>
              </a:rPr>
              <a:t>What are the meanings of “Dan” ?</a:t>
            </a:r>
            <a:endParaRPr lang="en-US" altLang="zh-CN" sz="2400" dirty="0">
              <a:latin typeface="Times New Roman" panose="02020603050405020304" pitchFamily="18" charset="0"/>
              <a:cs typeface="Times New Roman" panose="02020603050405020304" pitchFamily="18" charset="0"/>
            </a:endParaRPr>
          </a:p>
          <a:p>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A. It only means the dawn of time.</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B. It means not only the dawn of time but also the passed day.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C. It means the beginning of the day.</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D. It means a new year.</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2. What can be inferred from Paragraph 2?</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A. In ancient time , Yuan Dan was always the same day.</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B. The date of  Yuan Dan in Xia Dynasty and Shang Dynasty was the same day.</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C. The New Year’s Day and the Spring Festival are the same day.</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D. The date of Yuan Dan in Xia Dynasty was the same day in Emperor Wu.</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3. What does the underlined word “successive” in Paragraph 2 mean?</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A. successful            B. continuous          C. instructive              D. worldwide</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4. The passage is mainly organized in order of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A. name                 B. space                   C. importance              D. time</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5. What’s the passage mainly discussing?</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A. The legend of Yuan Dan.                            B. The origin of Yuan Dan.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C. The evolution of Yuan Dan.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D. The differences between Yuan Dan and Spring Festival. </a:t>
            </a:r>
            <a:endParaRPr lang="en-US" altLang="zh-CN" sz="2400" dirty="0">
              <a:latin typeface="Times New Roman" panose="02020603050405020304" pitchFamily="18" charset="0"/>
              <a:cs typeface="Times New Roman" panose="02020603050405020304" pitchFamily="18" charset="0"/>
            </a:endParaRPr>
          </a:p>
        </p:txBody>
      </p: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86898" y="914466"/>
            <a:ext cx="533386" cy="457188"/>
          </a:xfrm>
          <a:prstGeom prst="rect">
            <a:avLst/>
          </a:prstGeom>
          <a:solidFill>
            <a:srgbClr val="FFFF00"/>
          </a:solidFill>
        </p:spPr>
      </p:pic>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60362" y="3411042"/>
            <a:ext cx="533386" cy="457188"/>
          </a:xfrm>
          <a:prstGeom prst="rect">
            <a:avLst/>
          </a:prstGeom>
          <a:solidFill>
            <a:srgbClr val="FFFF00"/>
          </a:solidFill>
        </p:spPr>
      </p:pic>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048080" y="4190980"/>
            <a:ext cx="533386" cy="457188"/>
          </a:xfrm>
          <a:prstGeom prst="rect">
            <a:avLst/>
          </a:prstGeom>
          <a:solidFill>
            <a:srgbClr val="FFFF00"/>
          </a:solidFill>
        </p:spPr>
      </p:pic>
      <p:pic>
        <p:nvPicPr>
          <p:cNvPr id="12" name="图片 1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153346" y="4902632"/>
            <a:ext cx="533386" cy="457188"/>
          </a:xfrm>
          <a:prstGeom prst="rect">
            <a:avLst/>
          </a:prstGeom>
          <a:solidFill>
            <a:srgbClr val="FFFF00"/>
          </a:solidFill>
        </p:spPr>
      </p:pic>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62268" y="5943534"/>
            <a:ext cx="533386" cy="457188"/>
          </a:xfrm>
          <a:prstGeom prst="rect">
            <a:avLst/>
          </a:prstGeom>
          <a:solidFill>
            <a:srgbClr val="FFFF00"/>
          </a:solidFill>
        </p:spPr>
      </p:pic>
      <p:pic>
        <p:nvPicPr>
          <p:cNvPr id="8" name="图片 7" descr="水印"/>
          <p:cNvPicPr>
            <a:picLocks noChangeAspect="1"/>
          </p:cNvPicPr>
          <p:nvPr userDrawn="1"/>
        </p:nvPicPr>
        <p:blipFill>
          <a:blip r:embed="rId2"/>
          <a:stretch>
            <a:fillRect/>
          </a:stretch>
        </p:blipFill>
        <p:spPr>
          <a:xfrm>
            <a:off x="6915150" y="63500"/>
            <a:ext cx="5173345" cy="167449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 219"/>
          <p:cNvSpPr/>
          <p:nvPr/>
        </p:nvSpPr>
        <p:spPr>
          <a:xfrm>
            <a:off x="1143130" y="2057436"/>
            <a:ext cx="9745683" cy="1590137"/>
          </a:xfrm>
          <a:prstGeom prst="roundRect">
            <a:avLst>
              <a:gd name="adj" fmla="val 50000"/>
            </a:avLst>
          </a:prstGeom>
          <a:solidFill>
            <a:srgbClr val="E8323E">
              <a:alpha val="75000"/>
            </a:srgbClr>
          </a:solidFill>
          <a:ln w="60325">
            <a:solidFill>
              <a:srgbClr val="E5BC8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 name="矩形 4"/>
          <p:cNvSpPr/>
          <p:nvPr/>
        </p:nvSpPr>
        <p:spPr>
          <a:xfrm>
            <a:off x="685942" y="2228671"/>
            <a:ext cx="10667720" cy="1200329"/>
          </a:xfrm>
          <a:prstGeom prst="rect">
            <a:avLst/>
          </a:prstGeom>
        </p:spPr>
        <p:txBody>
          <a:bodyPr wrap="square">
            <a:spAutoFit/>
          </a:bodyPr>
          <a:lstStyle/>
          <a:p>
            <a:pPr algn="ctr"/>
            <a:r>
              <a:rPr lang="en-US" altLang="zh-CN" sz="3600" b="0" i="0" dirty="0">
                <a:solidFill>
                  <a:srgbClr val="333333"/>
                </a:solidFill>
                <a:effectLst/>
                <a:latin typeface="Times New Roman" panose="02020603050405020304" pitchFamily="18" charset="0"/>
                <a:ea typeface="微软雅黑" panose="020B0503020204020204" pitchFamily="34" charset="-122"/>
                <a:cs typeface="Times New Roman" panose="02020603050405020304" pitchFamily="18" charset="0"/>
              </a:rPr>
              <a:t>4. The </a:t>
            </a:r>
            <a:r>
              <a:rPr lang="en-US" altLang="zh-CN" sz="36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d</a:t>
            </a:r>
            <a:r>
              <a:rPr lang="en-US" altLang="zh-CN" sz="3600" b="0" i="0" dirty="0">
                <a:solidFill>
                  <a:srgbClr val="333333"/>
                </a:solidFill>
                <a:effectLst/>
                <a:latin typeface="Times New Roman" panose="02020603050405020304" pitchFamily="18" charset="0"/>
                <a:ea typeface="微软雅黑" panose="020B0503020204020204" pitchFamily="34" charset="-122"/>
                <a:cs typeface="Times New Roman" panose="02020603050405020304" pitchFamily="18" charset="0"/>
              </a:rPr>
              <a:t>ifferences between Spring Festival </a:t>
            </a:r>
            <a:endParaRPr lang="en-US" altLang="zh-CN" sz="3600" b="0" i="0" dirty="0">
              <a:solidFill>
                <a:srgbClr val="333333"/>
              </a:solidFill>
              <a:effectLst/>
              <a:latin typeface="Times New Roman" panose="02020603050405020304" pitchFamily="18" charset="0"/>
              <a:ea typeface="微软雅黑" panose="020B0503020204020204" pitchFamily="34" charset="-122"/>
              <a:cs typeface="Times New Roman" panose="02020603050405020304" pitchFamily="18" charset="0"/>
            </a:endParaRPr>
          </a:p>
          <a:p>
            <a:pPr algn="ctr"/>
            <a:r>
              <a:rPr lang="en-US" altLang="zh-CN" sz="3600" b="0" i="0" dirty="0">
                <a:solidFill>
                  <a:srgbClr val="333333"/>
                </a:solidFill>
                <a:effectLst/>
                <a:latin typeface="Times New Roman" panose="02020603050405020304" pitchFamily="18" charset="0"/>
                <a:ea typeface="微软雅黑" panose="020B0503020204020204" pitchFamily="34" charset="-122"/>
                <a:cs typeface="Times New Roman" panose="02020603050405020304" pitchFamily="18" charset="0"/>
              </a:rPr>
              <a:t>and  New Year's Day</a:t>
            </a:r>
            <a:endParaRPr lang="zh-CN" altLang="en-US" sz="3600" dirty="0">
              <a:latin typeface="Times New Roman" panose="02020603050405020304" pitchFamily="18" charset="0"/>
              <a:cs typeface="Times New Roman" panose="02020603050405020304" pitchFamily="18" charset="0"/>
            </a:endParaRPr>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363088" y="61907"/>
            <a:ext cx="1695505" cy="2790597"/>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 219"/>
          <p:cNvSpPr/>
          <p:nvPr/>
        </p:nvSpPr>
        <p:spPr>
          <a:xfrm>
            <a:off x="105759" y="201845"/>
            <a:ext cx="1922963" cy="1815882"/>
          </a:xfrm>
          <a:prstGeom prst="roundRect">
            <a:avLst>
              <a:gd name="adj" fmla="val 50000"/>
            </a:avLst>
          </a:prstGeom>
          <a:solidFill>
            <a:srgbClr val="E8323E">
              <a:alpha val="75000"/>
            </a:srgbClr>
          </a:solidFill>
          <a:ln w="47625">
            <a:solidFill>
              <a:srgbClr val="F3BD8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5365" name="Text Box 6"/>
          <p:cNvSpPr txBox="1"/>
          <p:nvPr/>
        </p:nvSpPr>
        <p:spPr>
          <a:xfrm>
            <a:off x="77526" y="1174887"/>
            <a:ext cx="2028722" cy="461665"/>
          </a:xfrm>
          <a:prstGeom prst="rect">
            <a:avLst/>
          </a:prstGeom>
          <a:noFill/>
          <a:ln w="9525">
            <a:noFill/>
          </a:ln>
        </p:spPr>
        <p:txBody>
          <a:bodyPr wrap="square" anchor="t">
            <a:spAutoFit/>
          </a:bodyPr>
          <a:lstStyle/>
          <a:p>
            <a:pPr algn="ctr"/>
            <a:r>
              <a:rPr lang="en-US" altLang="zh-CN" sz="2400" b="1" dirty="0">
                <a:latin typeface="幼圆" panose="02010509060101010101" pitchFamily="49" charset="-122"/>
                <a:ea typeface="幼圆" panose="02010509060101010101" pitchFamily="49" charset="-122"/>
                <a:cs typeface="+mn-ea"/>
                <a:sym typeface="+mn-lt"/>
              </a:rPr>
              <a:t>Discussion</a:t>
            </a:r>
            <a:endParaRPr lang="zh-CN" altLang="en-US" sz="2400" b="1" dirty="0">
              <a:latin typeface="幼圆" panose="02010509060101010101" pitchFamily="49" charset="-122"/>
              <a:ea typeface="幼圆" panose="02010509060101010101" pitchFamily="49" charset="-122"/>
              <a:cs typeface="+mn-ea"/>
              <a:sym typeface="+mn-lt"/>
            </a:endParaRPr>
          </a:p>
        </p:txBody>
      </p: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25356" y="3429000"/>
            <a:ext cx="1669931" cy="3048010"/>
          </a:xfrm>
          <a:prstGeom prst="rect">
            <a:avLst/>
          </a:prstGeom>
        </p:spPr>
      </p:pic>
      <p:sp>
        <p:nvSpPr>
          <p:cNvPr id="8" name=" 219"/>
          <p:cNvSpPr/>
          <p:nvPr/>
        </p:nvSpPr>
        <p:spPr>
          <a:xfrm>
            <a:off x="2180957" y="211662"/>
            <a:ext cx="9617243" cy="741939"/>
          </a:xfrm>
          <a:prstGeom prst="roundRect">
            <a:avLst>
              <a:gd name="adj" fmla="val 50000"/>
            </a:avLst>
          </a:prstGeom>
          <a:solidFill>
            <a:srgbClr val="E8323E">
              <a:alpha val="75000"/>
            </a:srgbClr>
          </a:solidFill>
          <a:ln w="60325">
            <a:solidFill>
              <a:srgbClr val="E5BC8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altLang="zh-CN" sz="2800" b="0" i="0" dirty="0">
                <a:solidFill>
                  <a:srgbClr val="333333"/>
                </a:solidFill>
                <a:effectLst/>
                <a:latin typeface="Times New Roman" panose="02020603050405020304" pitchFamily="18" charset="0"/>
                <a:ea typeface="微软雅黑" panose="020B0503020204020204" pitchFamily="34" charset="-122"/>
                <a:cs typeface="Times New Roman" panose="02020603050405020304" pitchFamily="18" charset="0"/>
              </a:rPr>
              <a:t>The differences between Spring Festival and New Year's Day</a:t>
            </a:r>
            <a:endParaRPr lang="zh-CN" altLang="en-US" sz="2800" dirty="0">
              <a:latin typeface="Times New Roman" panose="02020603050405020304" pitchFamily="18" charset="0"/>
              <a:cs typeface="Times New Roman" panose="02020603050405020304" pitchFamily="18" charset="0"/>
            </a:endParaRPr>
          </a:p>
        </p:txBody>
      </p:sp>
      <p:sp>
        <p:nvSpPr>
          <p:cNvPr id="3" name="文本框 2"/>
          <p:cNvSpPr txBox="1"/>
          <p:nvPr/>
        </p:nvSpPr>
        <p:spPr>
          <a:xfrm>
            <a:off x="4599097" y="2137671"/>
            <a:ext cx="6427766" cy="954107"/>
          </a:xfrm>
          <a:prstGeom prst="rect">
            <a:avLst/>
          </a:prstGeom>
          <a:solidFill>
            <a:srgbClr val="FFC000"/>
          </a:solidFill>
        </p:spPr>
        <p:txBody>
          <a:bodyPr wrap="square" rtlCol="0">
            <a:spAutoFit/>
          </a:bodyPr>
          <a:lstStyle>
            <a:defPPr>
              <a:defRPr lang="zh-CN"/>
            </a:defPPr>
            <a:lvl1pPr algn="ctr">
              <a:defRPr sz="2800">
                <a:latin typeface="Times New Roman" panose="02020603050405020304" pitchFamily="18" charset="0"/>
                <a:cs typeface="Times New Roman" panose="02020603050405020304" pitchFamily="18" charset="0"/>
              </a:defRPr>
            </a:lvl1pPr>
          </a:lstStyle>
          <a:p>
            <a:pPr algn="l"/>
            <a:r>
              <a:rPr lang="en-US" altLang="zh-CN" dirty="0"/>
              <a:t>2. the difference in the date of celebration</a:t>
            </a:r>
            <a:endParaRPr lang="en-US" altLang="zh-CN" dirty="0"/>
          </a:p>
          <a:p>
            <a:r>
              <a:rPr lang="en-US" altLang="zh-CN" dirty="0"/>
              <a:t>   </a:t>
            </a:r>
            <a:r>
              <a:rPr lang="zh-CN" altLang="en-US" dirty="0"/>
              <a:t>（庆祝时间不同）</a:t>
            </a:r>
            <a:endParaRPr lang="zh-CN" altLang="en-US" dirty="0"/>
          </a:p>
        </p:txBody>
      </p:sp>
      <p:sp>
        <p:nvSpPr>
          <p:cNvPr id="9" name="文本框 8"/>
          <p:cNvSpPr txBox="1"/>
          <p:nvPr/>
        </p:nvSpPr>
        <p:spPr>
          <a:xfrm>
            <a:off x="1918223" y="3017775"/>
            <a:ext cx="1828752" cy="954107"/>
          </a:xfrm>
          <a:prstGeom prst="rect">
            <a:avLst/>
          </a:prstGeom>
          <a:solidFill>
            <a:srgbClr val="FFC000"/>
          </a:solidFill>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the differences</a:t>
            </a:r>
            <a:endParaRPr lang="zh-CN" altLang="en-US" sz="2800" dirty="0">
              <a:latin typeface="Times New Roman" panose="02020603050405020304" pitchFamily="18" charset="0"/>
              <a:cs typeface="Times New Roman" panose="02020603050405020304" pitchFamily="18" charset="0"/>
            </a:endParaRPr>
          </a:p>
        </p:txBody>
      </p:sp>
      <p:sp>
        <p:nvSpPr>
          <p:cNvPr id="4" name="左大括号 3"/>
          <p:cNvSpPr/>
          <p:nvPr/>
        </p:nvSpPr>
        <p:spPr>
          <a:xfrm>
            <a:off x="3897484" y="1558234"/>
            <a:ext cx="585797" cy="4367037"/>
          </a:xfrm>
          <a:prstGeom prst="leftBrace">
            <a:avLst>
              <a:gd name="adj1" fmla="val 70045"/>
              <a:gd name="adj2" fmla="val 50000"/>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1" name="文本框 10"/>
          <p:cNvSpPr txBox="1"/>
          <p:nvPr/>
        </p:nvSpPr>
        <p:spPr>
          <a:xfrm>
            <a:off x="4599097" y="3352449"/>
            <a:ext cx="6629226" cy="954107"/>
          </a:xfrm>
          <a:prstGeom prst="rect">
            <a:avLst/>
          </a:prstGeom>
          <a:solidFill>
            <a:srgbClr val="FFC000"/>
          </a:solidFill>
        </p:spPr>
        <p:txBody>
          <a:bodyPr wrap="square" rtlCol="0">
            <a:spAutoFit/>
          </a:bodyPr>
          <a:lstStyle>
            <a:defPPr>
              <a:defRPr lang="zh-CN"/>
            </a:defPPr>
            <a:lvl1pPr algn="ctr">
              <a:defRPr sz="2800">
                <a:latin typeface="Times New Roman" panose="02020603050405020304" pitchFamily="18" charset="0"/>
                <a:cs typeface="Times New Roman" panose="02020603050405020304" pitchFamily="18" charset="0"/>
              </a:defRPr>
            </a:lvl1pPr>
          </a:lstStyle>
          <a:p>
            <a:pPr algn="l"/>
            <a:r>
              <a:rPr lang="en-US" altLang="zh-CN" dirty="0"/>
              <a:t>3. the difference in the degree of recognition</a:t>
            </a:r>
            <a:endParaRPr lang="en-US" altLang="zh-CN" dirty="0"/>
          </a:p>
          <a:p>
            <a:r>
              <a:rPr lang="zh-CN" altLang="en-US" dirty="0"/>
              <a:t>（重视程度不同）</a:t>
            </a:r>
            <a:endParaRPr lang="zh-CN" altLang="en-US" dirty="0"/>
          </a:p>
        </p:txBody>
      </p:sp>
      <p:sp>
        <p:nvSpPr>
          <p:cNvPr id="12" name="文本框 11"/>
          <p:cNvSpPr txBox="1"/>
          <p:nvPr/>
        </p:nvSpPr>
        <p:spPr>
          <a:xfrm>
            <a:off x="4599097" y="4589066"/>
            <a:ext cx="6046125" cy="954107"/>
          </a:xfrm>
          <a:prstGeom prst="rect">
            <a:avLst/>
          </a:prstGeom>
          <a:solidFill>
            <a:srgbClr val="FFC000"/>
          </a:solidFill>
        </p:spPr>
        <p:txBody>
          <a:bodyPr wrap="square" rtlCol="0">
            <a:spAutoFit/>
          </a:bodyPr>
          <a:lstStyle>
            <a:defPPr>
              <a:defRPr lang="zh-CN"/>
            </a:defPPr>
            <a:lvl1pPr algn="ctr">
              <a:defRPr sz="2800">
                <a:latin typeface="Times New Roman" panose="02020603050405020304" pitchFamily="18" charset="0"/>
                <a:cs typeface="Times New Roman" panose="02020603050405020304" pitchFamily="18" charset="0"/>
              </a:defRPr>
            </a:lvl1pPr>
          </a:lstStyle>
          <a:p>
            <a:pPr algn="l"/>
            <a:r>
              <a:rPr lang="en-US" altLang="zh-CN" dirty="0"/>
              <a:t>4. the difference in the vacation period</a:t>
            </a:r>
            <a:endParaRPr lang="en-US" altLang="zh-CN" dirty="0"/>
          </a:p>
          <a:p>
            <a:r>
              <a:rPr lang="en-US" altLang="zh-CN" dirty="0"/>
              <a:t>( </a:t>
            </a:r>
            <a:r>
              <a:rPr lang="zh-CN" altLang="en-US" dirty="0"/>
              <a:t>放假时间不同</a:t>
            </a:r>
            <a:r>
              <a:rPr lang="en-US" altLang="zh-CN" dirty="0"/>
              <a:t>)</a:t>
            </a:r>
            <a:endParaRPr lang="zh-CN" altLang="en-US" dirty="0"/>
          </a:p>
        </p:txBody>
      </p:sp>
      <p:sp>
        <p:nvSpPr>
          <p:cNvPr id="13" name="文本框 12"/>
          <p:cNvSpPr txBox="1"/>
          <p:nvPr/>
        </p:nvSpPr>
        <p:spPr>
          <a:xfrm>
            <a:off x="4574742" y="5751297"/>
            <a:ext cx="7101597" cy="954107"/>
          </a:xfrm>
          <a:prstGeom prst="rect">
            <a:avLst/>
          </a:prstGeom>
          <a:solidFill>
            <a:srgbClr val="FFC000"/>
          </a:solidFill>
        </p:spPr>
        <p:txBody>
          <a:bodyPr wrap="square" rtlCol="0">
            <a:spAutoFit/>
          </a:bodyPr>
          <a:lstStyle>
            <a:defPPr>
              <a:defRPr lang="zh-CN"/>
            </a:defPPr>
            <a:lvl1pPr>
              <a:defRPr sz="2800">
                <a:latin typeface="Times New Roman" panose="02020603050405020304" pitchFamily="18" charset="0"/>
                <a:cs typeface="Times New Roman" panose="02020603050405020304" pitchFamily="18" charset="0"/>
              </a:defRPr>
            </a:lvl1pPr>
          </a:lstStyle>
          <a:p>
            <a:r>
              <a:rPr lang="en-US" altLang="zh-CN" dirty="0"/>
              <a:t>5. the difference in the style of the celebration </a:t>
            </a:r>
            <a:endParaRPr lang="en-US" altLang="zh-CN" dirty="0"/>
          </a:p>
          <a:p>
            <a:pPr algn="ctr"/>
            <a:r>
              <a:rPr lang="en-US" altLang="zh-CN" dirty="0"/>
              <a:t>(</a:t>
            </a:r>
            <a:r>
              <a:rPr lang="zh-CN" altLang="en-US" dirty="0"/>
              <a:t>庆祝方式不同</a:t>
            </a:r>
            <a:r>
              <a:rPr lang="en-US" altLang="zh-CN" dirty="0"/>
              <a:t>)</a:t>
            </a:r>
            <a:endParaRPr lang="zh-CN" altLang="en-US" dirty="0"/>
          </a:p>
        </p:txBody>
      </p:sp>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8486" y="208262"/>
            <a:ext cx="1606801" cy="1079252"/>
          </a:xfrm>
          <a:prstGeom prst="rect">
            <a:avLst/>
          </a:prstGeom>
        </p:spPr>
      </p:pic>
      <p:sp>
        <p:nvSpPr>
          <p:cNvPr id="17" name="文本框 16"/>
          <p:cNvSpPr txBox="1"/>
          <p:nvPr/>
        </p:nvSpPr>
        <p:spPr>
          <a:xfrm>
            <a:off x="4589992" y="1330920"/>
            <a:ext cx="6427766" cy="523220"/>
          </a:xfrm>
          <a:prstGeom prst="rect">
            <a:avLst/>
          </a:prstGeom>
          <a:solidFill>
            <a:srgbClr val="FFC000"/>
          </a:solidFill>
        </p:spPr>
        <p:txBody>
          <a:bodyPr wrap="square" rtlCol="0">
            <a:spAutoFit/>
          </a:bodyPr>
          <a:lstStyle>
            <a:defPPr>
              <a:defRPr lang="zh-CN"/>
            </a:defPPr>
            <a:lvl1pPr algn="ctr">
              <a:defRPr sz="2800">
                <a:latin typeface="Times New Roman" panose="02020603050405020304" pitchFamily="18" charset="0"/>
                <a:cs typeface="Times New Roman" panose="02020603050405020304" pitchFamily="18" charset="0"/>
              </a:defRPr>
            </a:lvl1pPr>
          </a:lstStyle>
          <a:p>
            <a:pPr algn="l"/>
            <a:r>
              <a:rPr lang="en-US" altLang="zh-CN" dirty="0"/>
              <a:t>1. the difference in the name   (</a:t>
            </a:r>
            <a:r>
              <a:rPr lang="zh-CN" altLang="en-US" dirty="0"/>
              <a:t>名称不同</a:t>
            </a:r>
            <a:r>
              <a:rPr lang="en-US" altLang="zh-CN" dirty="0"/>
              <a:t>)</a:t>
            </a:r>
            <a:endParaRPr lang="zh-CN" altLang="en-US" dirty="0"/>
          </a:p>
        </p:txBody>
      </p:sp>
      <p:sp>
        <p:nvSpPr>
          <p:cNvPr id="15" name="文本框 14"/>
          <p:cNvSpPr txBox="1"/>
          <p:nvPr/>
        </p:nvSpPr>
        <p:spPr>
          <a:xfrm>
            <a:off x="4546742" y="1076202"/>
            <a:ext cx="5410058" cy="830997"/>
          </a:xfrm>
          <a:prstGeom prst="rect">
            <a:avLst/>
          </a:prstGeom>
          <a:solidFill>
            <a:srgbClr val="92D050"/>
          </a:solid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元旦</a:t>
            </a:r>
            <a:r>
              <a:rPr lang="en-US" altLang="zh-CN" sz="2400" dirty="0">
                <a:latin typeface="Times New Roman" panose="02020603050405020304" pitchFamily="18" charset="0"/>
                <a:cs typeface="Times New Roman" panose="02020603050405020304" pitchFamily="18" charset="0"/>
              </a:rPr>
              <a:t>” is called “New Year’s Day”</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春节</a:t>
            </a:r>
            <a:r>
              <a:rPr lang="en-US" altLang="zh-CN" sz="2400" dirty="0">
                <a:latin typeface="Times New Roman" panose="02020603050405020304" pitchFamily="18" charset="0"/>
                <a:cs typeface="Times New Roman" panose="02020603050405020304" pitchFamily="18" charset="0"/>
              </a:rPr>
              <a:t>” is called “Spring Festival ”</a:t>
            </a:r>
            <a:endParaRPr lang="zh-CN" altLang="en-US" sz="2400" dirty="0">
              <a:latin typeface="Times New Roman" panose="02020603050405020304" pitchFamily="18" charset="0"/>
              <a:cs typeface="Times New Roman" panose="02020603050405020304" pitchFamily="18" charset="0"/>
            </a:endParaRPr>
          </a:p>
        </p:txBody>
      </p:sp>
      <p:sp>
        <p:nvSpPr>
          <p:cNvPr id="20" name="文本框 19"/>
          <p:cNvSpPr txBox="1"/>
          <p:nvPr/>
        </p:nvSpPr>
        <p:spPr>
          <a:xfrm>
            <a:off x="4054732" y="2065577"/>
            <a:ext cx="7975666" cy="1200329"/>
          </a:xfrm>
          <a:prstGeom prst="rect">
            <a:avLst/>
          </a:prstGeom>
          <a:solidFill>
            <a:srgbClr val="92D050"/>
          </a:solid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New Year’s Day falls on January 1</a:t>
            </a:r>
            <a:r>
              <a:rPr lang="en-US" altLang="zh-CN" sz="2400" baseline="30000" dirty="0">
                <a:latin typeface="Times New Roman" panose="02020603050405020304" pitchFamily="18" charset="0"/>
                <a:cs typeface="Times New Roman" panose="02020603050405020304" pitchFamily="18" charset="0"/>
              </a:rPr>
              <a:t>st</a:t>
            </a:r>
            <a:r>
              <a:rPr lang="en-US" altLang="zh-CN" sz="2400" b="0" i="0" dirty="0">
                <a:solidFill>
                  <a:srgbClr val="333333"/>
                </a:solidFill>
                <a:effectLst/>
                <a:latin typeface="Times New Roman" panose="02020603050405020304" pitchFamily="18" charset="0"/>
                <a:cs typeface="Times New Roman" panose="02020603050405020304" pitchFamily="18" charset="0"/>
              </a:rPr>
              <a:t>  by Gregorian calendar</a:t>
            </a:r>
            <a:r>
              <a:rPr lang="en-US" altLang="zh-CN" sz="2400" dirty="0">
                <a:latin typeface="Times New Roman" panose="02020603050405020304" pitchFamily="18" charset="0"/>
                <a:cs typeface="Times New Roman" panose="02020603050405020304" pitchFamily="18" charset="0"/>
              </a:rPr>
              <a:t>.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Spring Festival  is observed from December 23</a:t>
            </a:r>
            <a:r>
              <a:rPr lang="en-US" altLang="zh-CN" sz="2400" baseline="30000" dirty="0">
                <a:latin typeface="Times New Roman" panose="02020603050405020304" pitchFamily="18" charset="0"/>
                <a:cs typeface="Times New Roman" panose="02020603050405020304" pitchFamily="18" charset="0"/>
              </a:rPr>
              <a:t>th  </a:t>
            </a:r>
            <a:r>
              <a:rPr lang="en-US" altLang="zh-CN" sz="2400" dirty="0">
                <a:latin typeface="Times New Roman" panose="02020603050405020304" pitchFamily="18" charset="0"/>
                <a:cs typeface="Times New Roman" panose="02020603050405020304" pitchFamily="18" charset="0"/>
              </a:rPr>
              <a:t>to January 15th by lunar calendar.. </a:t>
            </a:r>
            <a:endParaRPr lang="en-US" altLang="zh-CN" sz="2400" dirty="0">
              <a:latin typeface="Times New Roman" panose="02020603050405020304" pitchFamily="18" charset="0"/>
              <a:cs typeface="Times New Roman" panose="02020603050405020304" pitchFamily="18" charset="0"/>
            </a:endParaRPr>
          </a:p>
        </p:txBody>
      </p:sp>
      <p:sp>
        <p:nvSpPr>
          <p:cNvPr id="21" name="文本框 20"/>
          <p:cNvSpPr txBox="1"/>
          <p:nvPr/>
        </p:nvSpPr>
        <p:spPr>
          <a:xfrm>
            <a:off x="4272550" y="3424003"/>
            <a:ext cx="7525650" cy="830997"/>
          </a:xfrm>
          <a:prstGeom prst="rect">
            <a:avLst/>
          </a:prstGeom>
          <a:solidFill>
            <a:srgbClr val="92D050"/>
          </a:solid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In China, people pay more attention to Spring Festival because lunar calendar is the traditional calendar of China. </a:t>
            </a:r>
            <a:endParaRPr lang="zh-CN" altLang="en-US" sz="2400" dirty="0">
              <a:latin typeface="Times New Roman" panose="02020603050405020304" pitchFamily="18" charset="0"/>
              <a:cs typeface="Times New Roman" panose="02020603050405020304" pitchFamily="18" charset="0"/>
            </a:endParaRPr>
          </a:p>
        </p:txBody>
      </p:sp>
      <p:sp>
        <p:nvSpPr>
          <p:cNvPr id="22" name="文本框 21"/>
          <p:cNvSpPr txBox="1"/>
          <p:nvPr/>
        </p:nvSpPr>
        <p:spPr>
          <a:xfrm>
            <a:off x="4574742" y="4557317"/>
            <a:ext cx="5410058" cy="830997"/>
          </a:xfrm>
          <a:prstGeom prst="rect">
            <a:avLst/>
          </a:prstGeom>
          <a:solidFill>
            <a:srgbClr val="92D050"/>
          </a:solid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Three-day leave for New Year’s Day</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Seven-day leave for Spring Festival</a:t>
            </a:r>
            <a:endParaRPr lang="zh-CN" altLang="en-US" sz="2400" dirty="0">
              <a:latin typeface="Times New Roman" panose="02020603050405020304" pitchFamily="18" charset="0"/>
              <a:cs typeface="Times New Roman" panose="02020603050405020304" pitchFamily="18" charset="0"/>
            </a:endParaRPr>
          </a:p>
        </p:txBody>
      </p:sp>
      <p:sp>
        <p:nvSpPr>
          <p:cNvPr id="23" name="文本框 22"/>
          <p:cNvSpPr txBox="1"/>
          <p:nvPr/>
        </p:nvSpPr>
        <p:spPr>
          <a:xfrm>
            <a:off x="4237227" y="4452083"/>
            <a:ext cx="7406999" cy="2308324"/>
          </a:xfrm>
          <a:prstGeom prst="rect">
            <a:avLst/>
          </a:prstGeom>
          <a:solidFill>
            <a:srgbClr val="92D050"/>
          </a:solid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New Year’s Day is simply observed,  and mainly there is a New Year’s party on CCTV.</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There are a variety of activities to celebrate Spring Festival, including eating dumplings, getting together, pasting couplets, and giving lucky money to young generation and so on.</a:t>
            </a:r>
            <a:endParaRPr lang="zh-CN" altLang="en-US" sz="24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1000"/>
                                        <p:tgtEl>
                                          <p:spTgt spid="3"/>
                                        </p:tgtEl>
                                      </p:cBhvr>
                                    </p:animEffect>
                                    <p:anim calcmode="lin" valueType="num">
                                      <p:cBhvr>
                                        <p:cTn id="43" dur="1000" fill="hold"/>
                                        <p:tgtEl>
                                          <p:spTgt spid="3"/>
                                        </p:tgtEl>
                                        <p:attrNameLst>
                                          <p:attrName>ppt_x</p:attrName>
                                        </p:attrNameLst>
                                      </p:cBhvr>
                                      <p:tavLst>
                                        <p:tav tm="0">
                                          <p:val>
                                            <p:strVal val="#ppt_x"/>
                                          </p:val>
                                        </p:tav>
                                        <p:tav tm="100000">
                                          <p:val>
                                            <p:strVal val="#ppt_x"/>
                                          </p:val>
                                        </p:tav>
                                      </p:tavLst>
                                    </p:anim>
                                    <p:anim calcmode="lin" valueType="num">
                                      <p:cBhvr>
                                        <p:cTn id="4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1000"/>
                                        <p:tgtEl>
                                          <p:spTgt spid="20"/>
                                        </p:tgtEl>
                                      </p:cBhvr>
                                    </p:animEffect>
                                    <p:anim calcmode="lin" valueType="num">
                                      <p:cBhvr>
                                        <p:cTn id="50" dur="1000" fill="hold"/>
                                        <p:tgtEl>
                                          <p:spTgt spid="20"/>
                                        </p:tgtEl>
                                        <p:attrNameLst>
                                          <p:attrName>ppt_x</p:attrName>
                                        </p:attrNameLst>
                                      </p:cBhvr>
                                      <p:tavLst>
                                        <p:tav tm="0">
                                          <p:val>
                                            <p:strVal val="#ppt_x"/>
                                          </p:val>
                                        </p:tav>
                                        <p:tav tm="100000">
                                          <p:val>
                                            <p:strVal val="#ppt_x"/>
                                          </p:val>
                                        </p:tav>
                                      </p:tavLst>
                                    </p:anim>
                                    <p:anim calcmode="lin" valueType="num">
                                      <p:cBhvr>
                                        <p:cTn id="5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1000"/>
                                        <p:tgtEl>
                                          <p:spTgt spid="11"/>
                                        </p:tgtEl>
                                      </p:cBhvr>
                                    </p:animEffect>
                                    <p:anim calcmode="lin" valueType="num">
                                      <p:cBhvr>
                                        <p:cTn id="57" dur="1000" fill="hold"/>
                                        <p:tgtEl>
                                          <p:spTgt spid="11"/>
                                        </p:tgtEl>
                                        <p:attrNameLst>
                                          <p:attrName>ppt_x</p:attrName>
                                        </p:attrNameLst>
                                      </p:cBhvr>
                                      <p:tavLst>
                                        <p:tav tm="0">
                                          <p:val>
                                            <p:strVal val="#ppt_x"/>
                                          </p:val>
                                        </p:tav>
                                        <p:tav tm="100000">
                                          <p:val>
                                            <p:strVal val="#ppt_x"/>
                                          </p:val>
                                        </p:tav>
                                      </p:tavLst>
                                    </p:anim>
                                    <p:anim calcmode="lin" valueType="num">
                                      <p:cBhvr>
                                        <p:cTn id="5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1000"/>
                                        <p:tgtEl>
                                          <p:spTgt spid="21"/>
                                        </p:tgtEl>
                                      </p:cBhvr>
                                    </p:animEffect>
                                    <p:anim calcmode="lin" valueType="num">
                                      <p:cBhvr>
                                        <p:cTn id="64" dur="1000" fill="hold"/>
                                        <p:tgtEl>
                                          <p:spTgt spid="21"/>
                                        </p:tgtEl>
                                        <p:attrNameLst>
                                          <p:attrName>ppt_x</p:attrName>
                                        </p:attrNameLst>
                                      </p:cBhvr>
                                      <p:tavLst>
                                        <p:tav tm="0">
                                          <p:val>
                                            <p:strVal val="#ppt_x"/>
                                          </p:val>
                                        </p:tav>
                                        <p:tav tm="100000">
                                          <p:val>
                                            <p:strVal val="#ppt_x"/>
                                          </p:val>
                                        </p:tav>
                                      </p:tavLst>
                                    </p:anim>
                                    <p:anim calcmode="lin" valueType="num">
                                      <p:cBhvr>
                                        <p:cTn id="6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1000"/>
                                        <p:tgtEl>
                                          <p:spTgt spid="12"/>
                                        </p:tgtEl>
                                      </p:cBhvr>
                                    </p:animEffect>
                                    <p:anim calcmode="lin" valueType="num">
                                      <p:cBhvr>
                                        <p:cTn id="71" dur="1000" fill="hold"/>
                                        <p:tgtEl>
                                          <p:spTgt spid="12"/>
                                        </p:tgtEl>
                                        <p:attrNameLst>
                                          <p:attrName>ppt_x</p:attrName>
                                        </p:attrNameLst>
                                      </p:cBhvr>
                                      <p:tavLst>
                                        <p:tav tm="0">
                                          <p:val>
                                            <p:strVal val="#ppt_x"/>
                                          </p:val>
                                        </p:tav>
                                        <p:tav tm="100000">
                                          <p:val>
                                            <p:strVal val="#ppt_x"/>
                                          </p:val>
                                        </p:tav>
                                      </p:tavLst>
                                    </p:anim>
                                    <p:anim calcmode="lin" valueType="num">
                                      <p:cBhvr>
                                        <p:cTn id="7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1000"/>
                                        <p:tgtEl>
                                          <p:spTgt spid="22"/>
                                        </p:tgtEl>
                                      </p:cBhvr>
                                    </p:animEffect>
                                    <p:anim calcmode="lin" valueType="num">
                                      <p:cBhvr>
                                        <p:cTn id="78" dur="1000" fill="hold"/>
                                        <p:tgtEl>
                                          <p:spTgt spid="22"/>
                                        </p:tgtEl>
                                        <p:attrNameLst>
                                          <p:attrName>ppt_x</p:attrName>
                                        </p:attrNameLst>
                                      </p:cBhvr>
                                      <p:tavLst>
                                        <p:tav tm="0">
                                          <p:val>
                                            <p:strVal val="#ppt_x"/>
                                          </p:val>
                                        </p:tav>
                                        <p:tav tm="100000">
                                          <p:val>
                                            <p:strVal val="#ppt_x"/>
                                          </p:val>
                                        </p:tav>
                                      </p:tavLst>
                                    </p:anim>
                                    <p:anim calcmode="lin" valueType="num">
                                      <p:cBhvr>
                                        <p:cTn id="7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13"/>
                                        </p:tgtEl>
                                        <p:attrNameLst>
                                          <p:attrName>style.visibility</p:attrName>
                                        </p:attrNameLst>
                                      </p:cBhvr>
                                      <p:to>
                                        <p:strVal val="visible"/>
                                      </p:to>
                                    </p:set>
                                    <p:animEffect transition="in" filter="fade">
                                      <p:cBhvr>
                                        <p:cTn id="84" dur="1000"/>
                                        <p:tgtEl>
                                          <p:spTgt spid="13"/>
                                        </p:tgtEl>
                                      </p:cBhvr>
                                    </p:animEffect>
                                    <p:anim calcmode="lin" valueType="num">
                                      <p:cBhvr>
                                        <p:cTn id="85" dur="1000" fill="hold"/>
                                        <p:tgtEl>
                                          <p:spTgt spid="13"/>
                                        </p:tgtEl>
                                        <p:attrNameLst>
                                          <p:attrName>ppt_x</p:attrName>
                                        </p:attrNameLst>
                                      </p:cBhvr>
                                      <p:tavLst>
                                        <p:tav tm="0">
                                          <p:val>
                                            <p:strVal val="#ppt_x"/>
                                          </p:val>
                                        </p:tav>
                                        <p:tav tm="100000">
                                          <p:val>
                                            <p:strVal val="#ppt_x"/>
                                          </p:val>
                                        </p:tav>
                                      </p:tavLst>
                                    </p:anim>
                                    <p:anim calcmode="lin" valueType="num">
                                      <p:cBhvr>
                                        <p:cTn id="8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fade">
                                      <p:cBhvr>
                                        <p:cTn id="91" dur="1000"/>
                                        <p:tgtEl>
                                          <p:spTgt spid="23"/>
                                        </p:tgtEl>
                                      </p:cBhvr>
                                    </p:animEffect>
                                    <p:anim calcmode="lin" valueType="num">
                                      <p:cBhvr>
                                        <p:cTn id="92" dur="1000" fill="hold"/>
                                        <p:tgtEl>
                                          <p:spTgt spid="23"/>
                                        </p:tgtEl>
                                        <p:attrNameLst>
                                          <p:attrName>ppt_x</p:attrName>
                                        </p:attrNameLst>
                                      </p:cBhvr>
                                      <p:tavLst>
                                        <p:tav tm="0">
                                          <p:val>
                                            <p:strVal val="#ppt_x"/>
                                          </p:val>
                                        </p:tav>
                                        <p:tav tm="100000">
                                          <p:val>
                                            <p:strVal val="#ppt_x"/>
                                          </p:val>
                                        </p:tav>
                                      </p:tavLst>
                                    </p:anim>
                                    <p:anim calcmode="lin" valueType="num">
                                      <p:cBhvr>
                                        <p:cTn id="9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9" grpId="0" animBg="1"/>
      <p:bldP spid="4" grpId="0" animBg="1"/>
      <p:bldP spid="11" grpId="0" animBg="1"/>
      <p:bldP spid="12" grpId="0" animBg="1"/>
      <p:bldP spid="13" grpId="0" animBg="1"/>
      <p:bldP spid="17" grpId="0" animBg="1"/>
      <p:bldP spid="15" grpId="0" animBg="1"/>
      <p:bldP spid="20" grpId="0" animBg="1"/>
      <p:bldP spid="21" grpId="0" animBg="1"/>
      <p:bldP spid="22" grpId="0" animBg="1"/>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533014" y="1513205"/>
            <a:ext cx="11125440" cy="4524315"/>
          </a:xfrm>
          <a:prstGeom prst="rect">
            <a:avLst/>
          </a:prstGeom>
          <a:noFill/>
        </p:spPr>
        <p:txBody>
          <a:bodyPr wrap="square">
            <a:spAutoFit/>
          </a:bodyPr>
          <a:lstStyle/>
          <a:p>
            <a:r>
              <a:rPr lang="en-US" altLang="zh-CN" sz="2400" dirty="0">
                <a:latin typeface="Times New Roman" panose="02020603050405020304" pitchFamily="18" charset="0"/>
                <a:cs typeface="Times New Roman" panose="02020603050405020304" pitchFamily="18" charset="0"/>
              </a:rPr>
              <a:t>        </a:t>
            </a:r>
            <a:r>
              <a:rPr lang="en-US" altLang="zh-CN" sz="2400" dirty="0" err="1">
                <a:latin typeface="Times New Roman" panose="02020603050405020304" pitchFamily="18" charset="0"/>
                <a:cs typeface="Times New Roman" panose="02020603050405020304" pitchFamily="18" charset="0"/>
              </a:rPr>
              <a:t>Yuandan</a:t>
            </a:r>
            <a:r>
              <a:rPr lang="en-US" altLang="zh-CN" sz="2400" dirty="0">
                <a:latin typeface="Times New Roman" panose="02020603050405020304" pitchFamily="18" charset="0"/>
                <a:cs typeface="Times New Roman" panose="02020603050405020304" pitchFamily="18" charset="0"/>
              </a:rPr>
              <a:t> is the first day of the Gregorian calendar</a:t>
            </a:r>
            <a:r>
              <a:rPr lang="zh-CN" altLang="en-US" sz="2400" dirty="0">
                <a:latin typeface="Times New Roman" panose="02020603050405020304" pitchFamily="18" charset="0"/>
                <a:cs typeface="Times New Roman" panose="02020603050405020304" pitchFamily="18" charset="0"/>
              </a:rPr>
              <a:t>，</a:t>
            </a:r>
            <a:r>
              <a:rPr lang="en-US" altLang="zh-CN" sz="2400" b="0" i="0" dirty="0">
                <a:solidFill>
                  <a:srgbClr val="333333"/>
                </a:solidFill>
                <a:effectLst/>
                <a:latin typeface="Times New Roman" panose="02020603050405020304" pitchFamily="18" charset="0"/>
                <a:cs typeface="Times New Roman" panose="02020603050405020304" pitchFamily="18" charset="0"/>
              </a:rPr>
              <a:t> ____1____</a:t>
            </a:r>
            <a:r>
              <a:rPr lang="en-US" altLang="zh-CN" sz="2400" b="0" i="0" dirty="0">
                <a:solidFill>
                  <a:srgbClr val="333333"/>
                </a:solidFill>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name) January 1st every year.</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People will get </a:t>
            </a:r>
            <a:r>
              <a:rPr lang="en-US" altLang="zh-CN" sz="2400" b="0" i="0" dirty="0">
                <a:solidFill>
                  <a:srgbClr val="333333"/>
                </a:solidFill>
                <a:effectLst/>
                <a:latin typeface="Times New Roman" panose="02020603050405020304" pitchFamily="18" charset="0"/>
                <a:cs typeface="Times New Roman" panose="02020603050405020304" pitchFamily="18" charset="0"/>
              </a:rPr>
              <a:t>____2____</a:t>
            </a:r>
            <a:r>
              <a:rPr lang="en-US" altLang="zh-CN" sz="2400" b="0" i="0" dirty="0">
                <a:solidFill>
                  <a:srgbClr val="333333"/>
                </a:solidFill>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three-day leave, ____3____(send) messages all around. And they can have a short trip to somewhere or go shopping.</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Spring Festival is the </a:t>
            </a:r>
            <a:r>
              <a:rPr lang="en-US" altLang="zh-CN" sz="2400" b="0" i="0" dirty="0">
                <a:solidFill>
                  <a:srgbClr val="333333"/>
                </a:solidFill>
                <a:effectLst/>
                <a:latin typeface="Times New Roman" panose="02020603050405020304" pitchFamily="18" charset="0"/>
                <a:cs typeface="Times New Roman" panose="02020603050405020304" pitchFamily="18" charset="0"/>
              </a:rPr>
              <a:t>____3____</a:t>
            </a:r>
            <a:r>
              <a:rPr lang="en-US" altLang="zh-CN" sz="2400" b="0" i="0" dirty="0">
                <a:solidFill>
                  <a:srgbClr val="333333"/>
                </a:solidFill>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tradition) holiday of China, and it’s one of the most grand </a:t>
            </a:r>
            <a:r>
              <a:rPr lang="en-US" altLang="zh-CN" sz="2400" b="0" i="0" dirty="0">
                <a:solidFill>
                  <a:srgbClr val="333333"/>
                </a:solidFill>
                <a:effectLst/>
                <a:latin typeface="Times New Roman" panose="02020603050405020304" pitchFamily="18" charset="0"/>
                <a:cs typeface="Times New Roman" panose="02020603050405020304" pitchFamily="18" charset="0"/>
              </a:rPr>
              <a:t>____4____</a:t>
            </a:r>
            <a:r>
              <a:rPr lang="en-US" altLang="zh-CN" sz="2400" b="0" i="0" dirty="0">
                <a:solidFill>
                  <a:srgbClr val="333333"/>
                </a:solidFill>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festival</a:t>
            </a:r>
            <a:r>
              <a:rPr lang="zh-CN" altLang="en-US" sz="2400" dirty="0">
                <a:latin typeface="Times New Roman" panose="02020603050405020304" pitchFamily="18" charset="0"/>
                <a:cs typeface="Times New Roman" panose="02020603050405020304" pitchFamily="18" charset="0"/>
              </a:rPr>
              <a:t>）</a:t>
            </a:r>
            <a:r>
              <a:rPr lang="en-US" altLang="zh-CN" sz="2400" dirty="0">
                <a:latin typeface="Times New Roman" panose="02020603050405020304" pitchFamily="18" charset="0"/>
                <a:cs typeface="Times New Roman" panose="02020603050405020304" pitchFamily="18" charset="0"/>
              </a:rPr>
              <a:t>in the whole year. People will get a seven-day leave,</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and it’s</a:t>
            </a:r>
            <a:r>
              <a:rPr lang="en-US" altLang="zh-CN" sz="2400" b="0" i="0" dirty="0">
                <a:solidFill>
                  <a:srgbClr val="333333"/>
                </a:solidFill>
                <a:effectLst/>
                <a:latin typeface="Times New Roman" panose="02020603050405020304" pitchFamily="18" charset="0"/>
                <a:cs typeface="Times New Roman" panose="02020603050405020304" pitchFamily="18" charset="0"/>
              </a:rPr>
              <a:t> ____5____</a:t>
            </a:r>
            <a:r>
              <a:rPr lang="zh-CN" altLang="en-US" sz="2400" b="0" i="0" dirty="0">
                <a:solidFill>
                  <a:srgbClr val="333333"/>
                </a:solidFill>
                <a:effectLst/>
                <a:latin typeface="Times New Roman" panose="02020603050405020304" pitchFamily="18" charset="0"/>
                <a:cs typeface="Times New Roman" panose="02020603050405020304" pitchFamily="18" charset="0"/>
              </a:rPr>
              <a:t>（</a:t>
            </a:r>
            <a:r>
              <a:rPr lang="en-US" altLang="zh-CN" sz="2400" b="0" i="0" dirty="0">
                <a:solidFill>
                  <a:srgbClr val="333333"/>
                </a:solidFill>
                <a:effectLst/>
                <a:latin typeface="Times New Roman" panose="02020603050405020304" pitchFamily="18" charset="0"/>
                <a:cs typeface="Times New Roman" panose="02020603050405020304" pitchFamily="18" charset="0"/>
              </a:rPr>
              <a:t>long</a:t>
            </a:r>
            <a:r>
              <a:rPr lang="en-US" altLang="zh-CN" sz="2400" dirty="0">
                <a:solidFill>
                  <a:srgbClr val="333333"/>
                </a:solidFill>
                <a:latin typeface="Times New Roman" panose="02020603050405020304" pitchFamily="18" charset="0"/>
                <a:cs typeface="Times New Roman" panose="02020603050405020304" pitchFamily="18" charset="0"/>
              </a:rPr>
              <a:t>)</a:t>
            </a:r>
            <a:r>
              <a:rPr lang="zh-CN" altLang="en-US" sz="2400" dirty="0">
                <a:solidFill>
                  <a:srgbClr val="333333"/>
                </a:solidFill>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than the </a:t>
            </a:r>
            <a:r>
              <a:rPr lang="en-US" altLang="zh-CN" sz="2400" dirty="0" err="1">
                <a:latin typeface="Times New Roman" panose="02020603050405020304" pitchFamily="18" charset="0"/>
                <a:cs typeface="Times New Roman" panose="02020603050405020304" pitchFamily="18" charset="0"/>
              </a:rPr>
              <a:t>Yuandan</a:t>
            </a:r>
            <a:r>
              <a:rPr lang="en-US" altLang="zh-CN" sz="2400" dirty="0">
                <a:latin typeface="Times New Roman" panose="02020603050405020304" pitchFamily="18" charset="0"/>
                <a:cs typeface="Times New Roman" panose="02020603050405020304" pitchFamily="18" charset="0"/>
              </a:rPr>
              <a:t> holiday. It ____6____ (fall) on the first day of the lunar year. During Spring Festival, people in China will get together, mop the windows ____7____ (make)them bright, sweep the ceiling, the walls,</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the floor,</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and decorate their home ____8____  Chinese knot and </a:t>
            </a:r>
            <a:r>
              <a:rPr lang="en-US" altLang="zh-CN" sz="2400" dirty="0" err="1">
                <a:latin typeface="Times New Roman" panose="02020603050405020304" pitchFamily="18" charset="0"/>
                <a:cs typeface="Times New Roman" panose="02020603050405020304" pitchFamily="18" charset="0"/>
              </a:rPr>
              <a:t>Fus</a:t>
            </a:r>
            <a:r>
              <a:rPr lang="en-US" altLang="zh-CN" sz="2400" dirty="0">
                <a:latin typeface="Times New Roman" panose="02020603050405020304" pitchFamily="18" charset="0"/>
                <a:cs typeface="Times New Roman" panose="02020603050405020304" pitchFamily="18" charset="0"/>
              </a:rPr>
              <a:t> on the first day of the lunar year. For the tradition, people will make a lot of dumplings, ____10____(preparation) some red envelopes, cook some traditional foods as well, for example, frying </a:t>
            </a:r>
            <a:r>
              <a:rPr lang="en-US" altLang="zh-CN" sz="2400" dirty="0" err="1">
                <a:latin typeface="Times New Roman" panose="02020603050405020304" pitchFamily="18" charset="0"/>
                <a:cs typeface="Times New Roman" panose="02020603050405020304" pitchFamily="18" charset="0"/>
              </a:rPr>
              <a:t>tofus</a:t>
            </a:r>
            <a:r>
              <a:rPr lang="en-US" altLang="zh-CN" sz="2400" dirty="0">
                <a:latin typeface="Times New Roman" panose="02020603050405020304" pitchFamily="18" charset="0"/>
                <a:cs typeface="Times New Roman" panose="02020603050405020304" pitchFamily="18" charset="0"/>
              </a:rPr>
              <a:t>, to have a big feast together and calculate good luck for the New Year.</a:t>
            </a:r>
            <a:endParaRPr lang="en-US" altLang="zh-CN" sz="2400" dirty="0">
              <a:latin typeface="Times New Roman" panose="02020603050405020304" pitchFamily="18" charset="0"/>
              <a:cs typeface="Times New Roman" panose="02020603050405020304" pitchFamily="18" charset="0"/>
            </a:endParaRPr>
          </a:p>
        </p:txBody>
      </p:sp>
      <p:sp>
        <p:nvSpPr>
          <p:cNvPr id="4" name="文本框 3"/>
          <p:cNvSpPr txBox="1"/>
          <p:nvPr/>
        </p:nvSpPr>
        <p:spPr>
          <a:xfrm>
            <a:off x="1371724" y="1008632"/>
            <a:ext cx="9447489" cy="400110"/>
          </a:xfrm>
          <a:prstGeom prst="rect">
            <a:avLst/>
          </a:prstGeom>
          <a:noFill/>
        </p:spPr>
        <p:txBody>
          <a:bodyPr wrap="square" rtlCol="0">
            <a:spAutoFit/>
          </a:bodyPr>
          <a:lstStyle/>
          <a:p>
            <a:r>
              <a:rPr lang="zh-CN" altLang="en-US" sz="2000" dirty="0">
                <a:solidFill>
                  <a:srgbClr val="FF0000"/>
                </a:solidFill>
              </a:rPr>
              <a:t>语篇填空：</a:t>
            </a:r>
            <a:r>
              <a:rPr lang="zh-CN" altLang="zh-CN" dirty="0"/>
              <a:t>阅读下面材料，在空白处填入适当的内容（</a:t>
            </a:r>
            <a:r>
              <a:rPr lang="en-US" altLang="zh-CN" dirty="0"/>
              <a:t>1</a:t>
            </a:r>
            <a:r>
              <a:rPr lang="zh-CN" altLang="zh-CN" dirty="0"/>
              <a:t>个单词）或括号内单词的正确形式</a:t>
            </a:r>
            <a:r>
              <a:rPr lang="zh-CN" altLang="en-US" dirty="0"/>
              <a:t>。</a:t>
            </a:r>
            <a:endParaRPr lang="zh-CN" altLang="en-US" dirty="0"/>
          </a:p>
        </p:txBody>
      </p:sp>
      <p:sp>
        <p:nvSpPr>
          <p:cNvPr id="11" name=" 219"/>
          <p:cNvSpPr/>
          <p:nvPr/>
        </p:nvSpPr>
        <p:spPr>
          <a:xfrm>
            <a:off x="1371724" y="162230"/>
            <a:ext cx="9617243" cy="741939"/>
          </a:xfrm>
          <a:prstGeom prst="roundRect">
            <a:avLst>
              <a:gd name="adj" fmla="val 50000"/>
            </a:avLst>
          </a:prstGeom>
          <a:solidFill>
            <a:srgbClr val="E8323E">
              <a:alpha val="75000"/>
            </a:srgbClr>
          </a:solidFill>
          <a:ln w="60325">
            <a:solidFill>
              <a:srgbClr val="E5BC8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altLang="zh-CN" sz="2800" b="0" i="0" dirty="0">
                <a:solidFill>
                  <a:srgbClr val="333333"/>
                </a:solidFill>
                <a:effectLst/>
                <a:latin typeface="Times New Roman" panose="02020603050405020304" pitchFamily="18" charset="0"/>
                <a:ea typeface="微软雅黑" panose="020B0503020204020204" pitchFamily="34" charset="-122"/>
                <a:cs typeface="Times New Roman" panose="02020603050405020304" pitchFamily="18" charset="0"/>
              </a:rPr>
              <a:t>The </a:t>
            </a:r>
            <a:r>
              <a:rPr lang="en-US" altLang="zh-CN" sz="28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d</a:t>
            </a:r>
            <a:r>
              <a:rPr lang="en-US" altLang="zh-CN" sz="2800" b="0" i="0" dirty="0">
                <a:solidFill>
                  <a:srgbClr val="333333"/>
                </a:solidFill>
                <a:effectLst/>
                <a:latin typeface="Times New Roman" panose="02020603050405020304" pitchFamily="18" charset="0"/>
                <a:ea typeface="微软雅黑" panose="020B0503020204020204" pitchFamily="34" charset="-122"/>
                <a:cs typeface="Times New Roman" panose="02020603050405020304" pitchFamily="18" charset="0"/>
              </a:rPr>
              <a:t>ifferences between Spring Festival and New Year's Day</a:t>
            </a:r>
            <a:endParaRPr lang="zh-CN" altLang="en-US" sz="2800" dirty="0">
              <a:latin typeface="Times New Roman" panose="02020603050405020304" pitchFamily="18" charset="0"/>
              <a:cs typeface="Times New Roman" panose="02020603050405020304" pitchFamily="18" charset="0"/>
            </a:endParaRPr>
          </a:p>
        </p:txBody>
      </p:sp>
      <p:sp>
        <p:nvSpPr>
          <p:cNvPr id="12" name="文本框 11"/>
          <p:cNvSpPr txBox="1"/>
          <p:nvPr/>
        </p:nvSpPr>
        <p:spPr>
          <a:xfrm>
            <a:off x="7661806" y="1408742"/>
            <a:ext cx="1371564" cy="523220"/>
          </a:xfrm>
          <a:prstGeom prst="rect">
            <a:avLst/>
          </a:prstGeom>
          <a:solidFill>
            <a:srgbClr val="C00000"/>
          </a:solidFill>
          <a:ln>
            <a:solidFill>
              <a:srgbClr val="C00000"/>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namely</a:t>
            </a:r>
            <a:endParaRPr lang="zh-CN" altLang="en-US" sz="2800" dirty="0">
              <a:latin typeface="Times New Roman" panose="02020603050405020304" pitchFamily="18" charset="0"/>
              <a:cs typeface="Times New Roman" panose="02020603050405020304" pitchFamily="18" charset="0"/>
            </a:endParaRPr>
          </a:p>
        </p:txBody>
      </p:sp>
      <p:sp>
        <p:nvSpPr>
          <p:cNvPr id="13" name="文本框 12"/>
          <p:cNvSpPr txBox="1"/>
          <p:nvPr/>
        </p:nvSpPr>
        <p:spPr>
          <a:xfrm>
            <a:off x="3940860" y="1795858"/>
            <a:ext cx="1371564" cy="523220"/>
          </a:xfrm>
          <a:prstGeom prst="rect">
            <a:avLst/>
          </a:prstGeom>
          <a:solidFill>
            <a:srgbClr val="C00000"/>
          </a:solidFill>
          <a:ln>
            <a:solidFill>
              <a:srgbClr val="C00000"/>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a</a:t>
            </a:r>
            <a:endParaRPr lang="zh-CN" altLang="en-US" sz="2800" dirty="0">
              <a:latin typeface="Times New Roman" panose="02020603050405020304" pitchFamily="18" charset="0"/>
              <a:cs typeface="Times New Roman" panose="02020603050405020304" pitchFamily="18" charset="0"/>
            </a:endParaRPr>
          </a:p>
        </p:txBody>
      </p:sp>
      <p:sp>
        <p:nvSpPr>
          <p:cNvPr id="14" name="文本框 13"/>
          <p:cNvSpPr txBox="1"/>
          <p:nvPr/>
        </p:nvSpPr>
        <p:spPr>
          <a:xfrm>
            <a:off x="3733862" y="2488583"/>
            <a:ext cx="1904950" cy="523220"/>
          </a:xfrm>
          <a:prstGeom prst="rect">
            <a:avLst/>
          </a:prstGeom>
          <a:solidFill>
            <a:srgbClr val="C00000"/>
          </a:solidFill>
          <a:ln>
            <a:solidFill>
              <a:srgbClr val="C00000"/>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traditional</a:t>
            </a:r>
            <a:endParaRPr lang="zh-CN" altLang="en-US" sz="2800" dirty="0">
              <a:latin typeface="Times New Roman" panose="02020603050405020304" pitchFamily="18" charset="0"/>
              <a:cs typeface="Times New Roman" panose="02020603050405020304" pitchFamily="18" charset="0"/>
            </a:endParaRPr>
          </a:p>
        </p:txBody>
      </p:sp>
      <p:sp>
        <p:nvSpPr>
          <p:cNvPr id="15" name="文本框 14"/>
          <p:cNvSpPr txBox="1"/>
          <p:nvPr/>
        </p:nvSpPr>
        <p:spPr>
          <a:xfrm>
            <a:off x="2057262" y="2846437"/>
            <a:ext cx="1371564" cy="523220"/>
          </a:xfrm>
          <a:prstGeom prst="rect">
            <a:avLst/>
          </a:prstGeom>
          <a:solidFill>
            <a:srgbClr val="C00000"/>
          </a:solidFill>
          <a:ln>
            <a:solidFill>
              <a:srgbClr val="C00000"/>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festivals</a:t>
            </a:r>
            <a:endParaRPr lang="zh-CN" altLang="en-US" sz="2800" dirty="0">
              <a:latin typeface="Times New Roman" panose="02020603050405020304" pitchFamily="18" charset="0"/>
              <a:cs typeface="Times New Roman" panose="02020603050405020304" pitchFamily="18" charset="0"/>
            </a:endParaRPr>
          </a:p>
        </p:txBody>
      </p:sp>
      <p:sp>
        <p:nvSpPr>
          <p:cNvPr id="16" name="文本框 15"/>
          <p:cNvSpPr txBox="1"/>
          <p:nvPr/>
        </p:nvSpPr>
        <p:spPr>
          <a:xfrm>
            <a:off x="1676516" y="3387170"/>
            <a:ext cx="1371564" cy="523220"/>
          </a:xfrm>
          <a:prstGeom prst="rect">
            <a:avLst/>
          </a:prstGeom>
          <a:solidFill>
            <a:srgbClr val="C00000"/>
          </a:solidFill>
          <a:ln>
            <a:solidFill>
              <a:srgbClr val="C00000"/>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longer</a:t>
            </a:r>
            <a:endParaRPr lang="zh-CN" altLang="en-US" sz="2800" dirty="0">
              <a:latin typeface="Times New Roman" panose="02020603050405020304" pitchFamily="18" charset="0"/>
              <a:cs typeface="Times New Roman" panose="02020603050405020304" pitchFamily="18" charset="0"/>
            </a:endParaRPr>
          </a:p>
        </p:txBody>
      </p:sp>
      <p:sp>
        <p:nvSpPr>
          <p:cNvPr id="18" name="文本框 17"/>
          <p:cNvSpPr txBox="1"/>
          <p:nvPr/>
        </p:nvSpPr>
        <p:spPr>
          <a:xfrm>
            <a:off x="1828912" y="3996206"/>
            <a:ext cx="1371564" cy="523220"/>
          </a:xfrm>
          <a:prstGeom prst="rect">
            <a:avLst/>
          </a:prstGeom>
          <a:solidFill>
            <a:srgbClr val="C00000"/>
          </a:solidFill>
          <a:ln>
            <a:solidFill>
              <a:srgbClr val="C00000"/>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to make</a:t>
            </a:r>
            <a:endParaRPr lang="zh-CN" altLang="en-US" sz="2800" dirty="0">
              <a:latin typeface="Times New Roman" panose="02020603050405020304" pitchFamily="18" charset="0"/>
              <a:cs typeface="Times New Roman" panose="02020603050405020304" pitchFamily="18" charset="0"/>
            </a:endParaRPr>
          </a:p>
        </p:txBody>
      </p:sp>
      <p:sp>
        <p:nvSpPr>
          <p:cNvPr id="19" name="文本框 18"/>
          <p:cNvSpPr txBox="1"/>
          <p:nvPr/>
        </p:nvSpPr>
        <p:spPr>
          <a:xfrm>
            <a:off x="3124810" y="4361575"/>
            <a:ext cx="1371564" cy="523220"/>
          </a:xfrm>
          <a:prstGeom prst="rect">
            <a:avLst/>
          </a:prstGeom>
          <a:solidFill>
            <a:srgbClr val="C00000"/>
          </a:solidFill>
          <a:ln>
            <a:solidFill>
              <a:srgbClr val="C00000"/>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with</a:t>
            </a:r>
            <a:endParaRPr lang="zh-CN" altLang="en-US" sz="2800" dirty="0">
              <a:latin typeface="Times New Roman" panose="02020603050405020304" pitchFamily="18" charset="0"/>
              <a:cs typeface="Times New Roman" panose="02020603050405020304" pitchFamily="18" charset="0"/>
            </a:endParaRPr>
          </a:p>
        </p:txBody>
      </p:sp>
      <p:sp>
        <p:nvSpPr>
          <p:cNvPr id="20" name="文本框 19"/>
          <p:cNvSpPr txBox="1"/>
          <p:nvPr/>
        </p:nvSpPr>
        <p:spPr>
          <a:xfrm>
            <a:off x="7391632" y="1899087"/>
            <a:ext cx="1371564" cy="523220"/>
          </a:xfrm>
          <a:prstGeom prst="rect">
            <a:avLst/>
          </a:prstGeom>
          <a:solidFill>
            <a:srgbClr val="C00000"/>
          </a:solidFill>
          <a:ln>
            <a:solidFill>
              <a:srgbClr val="C00000"/>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sending</a:t>
            </a:r>
            <a:endParaRPr lang="zh-CN" altLang="en-US" sz="2800" dirty="0">
              <a:latin typeface="Times New Roman" panose="02020603050405020304" pitchFamily="18" charset="0"/>
              <a:cs typeface="Times New Roman" panose="02020603050405020304" pitchFamily="18" charset="0"/>
            </a:endParaRPr>
          </a:p>
        </p:txBody>
      </p:sp>
      <p:sp>
        <p:nvSpPr>
          <p:cNvPr id="21" name="文本框 20"/>
          <p:cNvSpPr txBox="1"/>
          <p:nvPr/>
        </p:nvSpPr>
        <p:spPr>
          <a:xfrm>
            <a:off x="7391588" y="4730856"/>
            <a:ext cx="1371564" cy="523220"/>
          </a:xfrm>
          <a:prstGeom prst="rect">
            <a:avLst/>
          </a:prstGeom>
          <a:solidFill>
            <a:srgbClr val="C00000"/>
          </a:solidFill>
          <a:ln>
            <a:solidFill>
              <a:srgbClr val="C00000"/>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prepare</a:t>
            </a:r>
            <a:endParaRPr lang="zh-CN" altLang="en-US" sz="2800" dirty="0">
              <a:latin typeface="Times New Roman" panose="02020603050405020304" pitchFamily="18" charset="0"/>
              <a:cs typeface="Times New Roman" panose="02020603050405020304" pitchFamily="18" charset="0"/>
            </a:endParaRPr>
          </a:p>
        </p:txBody>
      </p:sp>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416677" flipH="1">
            <a:off x="323606" y="129134"/>
            <a:ext cx="758016" cy="2159105"/>
          </a:xfrm>
          <a:prstGeom prst="rect">
            <a:avLst/>
          </a:prstGeom>
        </p:spPr>
      </p:pic>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00531" y="5302784"/>
            <a:ext cx="1191469" cy="1555216"/>
          </a:xfrm>
          <a:prstGeom prst="rect">
            <a:avLst/>
          </a:prstGeom>
        </p:spPr>
      </p:pic>
      <p:sp>
        <p:nvSpPr>
          <p:cNvPr id="23" name="文本框 22"/>
          <p:cNvSpPr txBox="1"/>
          <p:nvPr/>
        </p:nvSpPr>
        <p:spPr>
          <a:xfrm>
            <a:off x="7543762" y="3331409"/>
            <a:ext cx="1371564" cy="523220"/>
          </a:xfrm>
          <a:prstGeom prst="rect">
            <a:avLst/>
          </a:prstGeom>
          <a:solidFill>
            <a:srgbClr val="C00000"/>
          </a:solidFill>
          <a:ln>
            <a:solidFill>
              <a:srgbClr val="C00000"/>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falls</a:t>
            </a:r>
            <a:endParaRPr lang="zh-CN" altLang="en-US" sz="2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1000"/>
                                        <p:tgtEl>
                                          <p:spTgt spid="23"/>
                                        </p:tgtEl>
                                      </p:cBhvr>
                                    </p:animEffect>
                                    <p:anim calcmode="lin" valueType="num">
                                      <p:cBhvr>
                                        <p:cTn id="50" dur="1000" fill="hold"/>
                                        <p:tgtEl>
                                          <p:spTgt spid="23"/>
                                        </p:tgtEl>
                                        <p:attrNameLst>
                                          <p:attrName>ppt_x</p:attrName>
                                        </p:attrNameLst>
                                      </p:cBhvr>
                                      <p:tavLst>
                                        <p:tav tm="0">
                                          <p:val>
                                            <p:strVal val="#ppt_x"/>
                                          </p:val>
                                        </p:tav>
                                        <p:tav tm="100000">
                                          <p:val>
                                            <p:strVal val="#ppt_x"/>
                                          </p:val>
                                        </p:tav>
                                      </p:tavLst>
                                    </p:anim>
                                    <p:anim calcmode="lin" valueType="num">
                                      <p:cBhvr>
                                        <p:cTn id="5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1000"/>
                                        <p:tgtEl>
                                          <p:spTgt spid="18"/>
                                        </p:tgtEl>
                                      </p:cBhvr>
                                    </p:animEffect>
                                    <p:anim calcmode="lin" valueType="num">
                                      <p:cBhvr>
                                        <p:cTn id="57" dur="1000" fill="hold"/>
                                        <p:tgtEl>
                                          <p:spTgt spid="18"/>
                                        </p:tgtEl>
                                        <p:attrNameLst>
                                          <p:attrName>ppt_x</p:attrName>
                                        </p:attrNameLst>
                                      </p:cBhvr>
                                      <p:tavLst>
                                        <p:tav tm="0">
                                          <p:val>
                                            <p:strVal val="#ppt_x"/>
                                          </p:val>
                                        </p:tav>
                                        <p:tav tm="100000">
                                          <p:val>
                                            <p:strVal val="#ppt_x"/>
                                          </p:val>
                                        </p:tav>
                                      </p:tavLst>
                                    </p:anim>
                                    <p:anim calcmode="lin" valueType="num">
                                      <p:cBhvr>
                                        <p:cTn id="5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1000"/>
                                        <p:tgtEl>
                                          <p:spTgt spid="19"/>
                                        </p:tgtEl>
                                      </p:cBhvr>
                                    </p:animEffect>
                                    <p:anim calcmode="lin" valueType="num">
                                      <p:cBhvr>
                                        <p:cTn id="64" dur="1000" fill="hold"/>
                                        <p:tgtEl>
                                          <p:spTgt spid="19"/>
                                        </p:tgtEl>
                                        <p:attrNameLst>
                                          <p:attrName>ppt_x</p:attrName>
                                        </p:attrNameLst>
                                      </p:cBhvr>
                                      <p:tavLst>
                                        <p:tav tm="0">
                                          <p:val>
                                            <p:strVal val="#ppt_x"/>
                                          </p:val>
                                        </p:tav>
                                        <p:tav tm="100000">
                                          <p:val>
                                            <p:strVal val="#ppt_x"/>
                                          </p:val>
                                        </p:tav>
                                      </p:tavLst>
                                    </p:anim>
                                    <p:anim calcmode="lin" valueType="num">
                                      <p:cBhvr>
                                        <p:cTn id="6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1000"/>
                                        <p:tgtEl>
                                          <p:spTgt spid="21"/>
                                        </p:tgtEl>
                                      </p:cBhvr>
                                    </p:animEffect>
                                    <p:anim calcmode="lin" valueType="num">
                                      <p:cBhvr>
                                        <p:cTn id="71" dur="1000" fill="hold"/>
                                        <p:tgtEl>
                                          <p:spTgt spid="21"/>
                                        </p:tgtEl>
                                        <p:attrNameLst>
                                          <p:attrName>ppt_x</p:attrName>
                                        </p:attrNameLst>
                                      </p:cBhvr>
                                      <p:tavLst>
                                        <p:tav tm="0">
                                          <p:val>
                                            <p:strVal val="#ppt_x"/>
                                          </p:val>
                                        </p:tav>
                                        <p:tav tm="100000">
                                          <p:val>
                                            <p:strVal val="#ppt_x"/>
                                          </p:val>
                                        </p:tav>
                                      </p:tavLst>
                                    </p:anim>
                                    <p:anim calcmode="lin" valueType="num">
                                      <p:cBhvr>
                                        <p:cTn id="7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8" grpId="0" animBg="1"/>
      <p:bldP spid="19" grpId="0" animBg="1"/>
      <p:bldP spid="20" grpId="0" animBg="1"/>
      <p:bldP spid="21" grpId="0" animBg="1"/>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 219"/>
          <p:cNvSpPr/>
          <p:nvPr/>
        </p:nvSpPr>
        <p:spPr>
          <a:xfrm>
            <a:off x="1143130" y="2057436"/>
            <a:ext cx="9745683" cy="1590137"/>
          </a:xfrm>
          <a:prstGeom prst="roundRect">
            <a:avLst>
              <a:gd name="adj" fmla="val 50000"/>
            </a:avLst>
          </a:prstGeom>
          <a:solidFill>
            <a:srgbClr val="E8323E">
              <a:alpha val="75000"/>
            </a:srgbClr>
          </a:solidFill>
          <a:ln w="60325">
            <a:solidFill>
              <a:srgbClr val="E5BC8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4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5. The interesting anecdotes on New Year’s </a:t>
            </a:r>
            <a:endParaRPr kumimoji="0" lang="en-US" altLang="zh-CN" sz="4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en-US" altLang="zh-CN" sz="4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Day</a:t>
            </a:r>
            <a:r>
              <a:rPr kumimoji="0" lang="en-US" altLang="zh-CN" sz="4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all over the world</a:t>
            </a:r>
            <a:endParaRPr kumimoji="0" lang="zh-CN" altLang="en-US" sz="4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363088" y="152486"/>
            <a:ext cx="1695505" cy="2790597"/>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4772" y="0"/>
            <a:ext cx="1501795" cy="2984500"/>
          </a:xfrm>
          <a:prstGeom prst="rect">
            <a:avLst/>
          </a:prstGeom>
        </p:spPr>
      </p:pic>
      <p:sp>
        <p:nvSpPr>
          <p:cNvPr id="3" name="文本框 2"/>
          <p:cNvSpPr txBox="1"/>
          <p:nvPr/>
        </p:nvSpPr>
        <p:spPr>
          <a:xfrm>
            <a:off x="2731947" y="1377132"/>
            <a:ext cx="6728106" cy="3631763"/>
          </a:xfrm>
          <a:prstGeom prst="rect">
            <a:avLst/>
          </a:prstGeom>
          <a:noFill/>
        </p:spPr>
        <p:txBody>
          <a:bodyPr wrap="square" rtlCol="0">
            <a:spAutoFit/>
          </a:bodyPr>
          <a:lstStyle/>
          <a:p>
            <a:pPr algn="ctr"/>
            <a:r>
              <a:rPr lang="en-US" altLang="zh-CN" sz="4000" b="1" dirty="0">
                <a:ln w="22225">
                  <a:solidFill>
                    <a:schemeClr val="accent2"/>
                  </a:solidFill>
                  <a:prstDash val="solid"/>
                </a:ln>
                <a:solidFill>
                  <a:schemeClr val="accent2">
                    <a:lumMod val="40000"/>
                    <a:lumOff val="60000"/>
                  </a:schemeClr>
                </a:solidFill>
              </a:rPr>
              <a:t>usher out the old year </a:t>
            </a:r>
            <a:endParaRPr lang="en-US" altLang="zh-CN" sz="4000" b="1" dirty="0">
              <a:ln w="22225">
                <a:solidFill>
                  <a:schemeClr val="accent2"/>
                </a:solidFill>
                <a:prstDash val="solid"/>
              </a:ln>
              <a:solidFill>
                <a:schemeClr val="accent2">
                  <a:lumMod val="40000"/>
                  <a:lumOff val="60000"/>
                </a:schemeClr>
              </a:solidFill>
            </a:endParaRPr>
          </a:p>
          <a:p>
            <a:pPr algn="ctr"/>
            <a:r>
              <a:rPr lang="en-US" altLang="zh-CN" sz="4000" b="1" dirty="0">
                <a:ln w="22225">
                  <a:solidFill>
                    <a:schemeClr val="accent2"/>
                  </a:solidFill>
                  <a:prstDash val="solid"/>
                </a:ln>
                <a:solidFill>
                  <a:schemeClr val="accent2">
                    <a:lumMod val="40000"/>
                    <a:lumOff val="60000"/>
                  </a:schemeClr>
                </a:solidFill>
              </a:rPr>
              <a:t>and </a:t>
            </a:r>
            <a:endParaRPr lang="en-US" altLang="zh-CN" sz="4000" b="1" dirty="0">
              <a:ln w="22225">
                <a:solidFill>
                  <a:schemeClr val="accent2"/>
                </a:solidFill>
                <a:prstDash val="solid"/>
              </a:ln>
              <a:solidFill>
                <a:schemeClr val="accent2">
                  <a:lumMod val="40000"/>
                  <a:lumOff val="60000"/>
                </a:schemeClr>
              </a:solidFill>
            </a:endParaRPr>
          </a:p>
          <a:p>
            <a:pPr algn="ctr"/>
            <a:r>
              <a:rPr lang="en-US" altLang="zh-CN" sz="4000" b="1" dirty="0">
                <a:ln w="22225">
                  <a:solidFill>
                    <a:schemeClr val="accent2"/>
                  </a:solidFill>
                  <a:prstDash val="solid"/>
                </a:ln>
                <a:solidFill>
                  <a:schemeClr val="accent2">
                    <a:lumMod val="40000"/>
                    <a:lumOff val="60000"/>
                  </a:schemeClr>
                </a:solidFill>
              </a:rPr>
              <a:t>usher in the new year</a:t>
            </a:r>
            <a:endParaRPr lang="en-US" altLang="zh-CN" sz="4000" b="1" dirty="0">
              <a:ln w="22225">
                <a:solidFill>
                  <a:schemeClr val="accent2"/>
                </a:solidFill>
                <a:prstDash val="solid"/>
              </a:ln>
              <a:solidFill>
                <a:schemeClr val="accent2">
                  <a:lumMod val="40000"/>
                  <a:lumOff val="60000"/>
                </a:schemeClr>
              </a:solidFill>
            </a:endParaRPr>
          </a:p>
          <a:p>
            <a:pPr algn="ctr"/>
            <a:endParaRPr lang="en-US" altLang="zh-CN" sz="3200" b="1" dirty="0">
              <a:ln w="22225">
                <a:solidFill>
                  <a:schemeClr val="accent2"/>
                </a:solidFill>
                <a:prstDash val="solid"/>
              </a:ln>
              <a:solidFill>
                <a:schemeClr val="accent2">
                  <a:lumMod val="40000"/>
                  <a:lumOff val="60000"/>
                </a:schemeClr>
              </a:solidFill>
            </a:endParaRPr>
          </a:p>
          <a:p>
            <a:pPr algn="ctr"/>
            <a:r>
              <a:rPr lang="zh-CN" altLang="en-US" sz="6000" b="1" dirty="0">
                <a:ln w="22225">
                  <a:solidFill>
                    <a:schemeClr val="accent2"/>
                  </a:solidFill>
                  <a:prstDash val="solid"/>
                </a:ln>
                <a:solidFill>
                  <a:srgbClr val="FF0000"/>
                </a:solidFill>
              </a:rPr>
              <a:t>辞旧迎新</a:t>
            </a:r>
            <a:endParaRPr lang="en-US" altLang="zh-CN" sz="6000" b="1" dirty="0">
              <a:ln w="22225">
                <a:solidFill>
                  <a:schemeClr val="accent2"/>
                </a:solidFill>
                <a:prstDash val="solid"/>
              </a:ln>
              <a:solidFill>
                <a:srgbClr val="FF0000"/>
              </a:solidFill>
            </a:endParaRPr>
          </a:p>
          <a:p>
            <a:endParaRPr lang="zh-CN" altLang="en-US" b="1" dirty="0">
              <a:ln w="22225">
                <a:solidFill>
                  <a:schemeClr val="accent2"/>
                </a:solidFill>
                <a:prstDash val="solid"/>
              </a:ln>
              <a:solidFill>
                <a:schemeClr val="accent2">
                  <a:lumMod val="40000"/>
                  <a:lumOff val="60000"/>
                </a:schemeClr>
              </a:solidFill>
            </a:endParaRPr>
          </a:p>
        </p:txBody>
      </p:sp>
      <p:grpSp>
        <p:nvGrpSpPr>
          <p:cNvPr id="20" name="组合 19"/>
          <p:cNvGrpSpPr/>
          <p:nvPr/>
        </p:nvGrpSpPr>
        <p:grpSpPr>
          <a:xfrm>
            <a:off x="1062036" y="415684"/>
            <a:ext cx="9453447" cy="5043644"/>
            <a:chOff x="1327097" y="455776"/>
            <a:chExt cx="8440624" cy="5043644"/>
          </a:xfrm>
        </p:grpSpPr>
        <p:cxnSp>
          <p:nvCxnSpPr>
            <p:cNvPr id="21" name="直接连接符 20"/>
            <p:cNvCxnSpPr/>
            <p:nvPr/>
          </p:nvCxnSpPr>
          <p:spPr>
            <a:xfrm>
              <a:off x="4343446" y="962518"/>
              <a:ext cx="500783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9" name="组合 18"/>
            <p:cNvGrpSpPr/>
            <p:nvPr/>
          </p:nvGrpSpPr>
          <p:grpSpPr>
            <a:xfrm>
              <a:off x="1327097" y="455776"/>
              <a:ext cx="8440624" cy="5043644"/>
              <a:chOff x="1327097" y="455776"/>
              <a:chExt cx="8440624" cy="5043644"/>
            </a:xfrm>
          </p:grpSpPr>
          <p:cxnSp>
            <p:nvCxnSpPr>
              <p:cNvPr id="32" name="直接连接符 31"/>
              <p:cNvCxnSpPr/>
              <p:nvPr/>
            </p:nvCxnSpPr>
            <p:spPr>
              <a:xfrm>
                <a:off x="2090810" y="4432279"/>
                <a:ext cx="0" cy="8339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7" name="组合 16"/>
              <p:cNvGrpSpPr/>
              <p:nvPr/>
            </p:nvGrpSpPr>
            <p:grpSpPr>
              <a:xfrm>
                <a:off x="1327097" y="455776"/>
                <a:ext cx="8440624" cy="5043644"/>
                <a:chOff x="1327097" y="455776"/>
                <a:chExt cx="8440624" cy="5043644"/>
              </a:xfrm>
            </p:grpSpPr>
            <p:cxnSp>
              <p:nvCxnSpPr>
                <p:cNvPr id="16" name="连接符: 肘形 15"/>
                <p:cNvCxnSpPr/>
                <p:nvPr/>
              </p:nvCxnSpPr>
              <p:spPr>
                <a:xfrm rot="10800000" flipV="1">
                  <a:off x="1327097" y="962518"/>
                  <a:ext cx="1600158" cy="698470"/>
                </a:xfrm>
                <a:prstGeom prst="bentConnector3">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9335274" y="3703433"/>
                  <a:ext cx="16007" cy="157077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rot="16200000">
                  <a:off x="8520285" y="2451976"/>
                  <a:ext cx="1661993" cy="832878"/>
                </a:xfrm>
                <a:prstGeom prst="rect">
                  <a:avLst/>
                </a:prstGeom>
                <a:noFill/>
                <a:ln w="28575">
                  <a:solidFill>
                    <a:srgbClr val="FF0000"/>
                  </a:solidFill>
                </a:ln>
              </p:spPr>
              <p:txBody>
                <a:bodyPr vert="eaVert" wrap="square" rtlCol="0">
                  <a:spAutoFit/>
                </a:bodyPr>
                <a:lstStyle/>
                <a:p>
                  <a:r>
                    <a:rPr lang="en-US" altLang="zh-CN" sz="3200" dirty="0">
                      <a:solidFill>
                        <a:srgbClr val="FF0000"/>
                      </a:solidFill>
                      <a:latin typeface="Times New Roman" panose="02020603050405020304" pitchFamily="18" charset="0"/>
                      <a:cs typeface="Times New Roman" panose="02020603050405020304" pitchFamily="18" charset="0"/>
                    </a:rPr>
                    <a:t>new </a:t>
                  </a:r>
                  <a:endParaRPr lang="en-US" altLang="zh-CN" sz="3200" dirty="0">
                    <a:solidFill>
                      <a:srgbClr val="FF0000"/>
                    </a:solidFill>
                    <a:latin typeface="Times New Roman" panose="02020603050405020304" pitchFamily="18" charset="0"/>
                    <a:cs typeface="Times New Roman" panose="02020603050405020304" pitchFamily="18" charset="0"/>
                  </a:endParaRPr>
                </a:p>
                <a:p>
                  <a:endParaRPr lang="en-US" altLang="zh-CN" sz="3200" dirty="0">
                    <a:solidFill>
                      <a:srgbClr val="FF0000"/>
                    </a:solidFill>
                    <a:latin typeface="Times New Roman" panose="02020603050405020304" pitchFamily="18" charset="0"/>
                    <a:cs typeface="Times New Roman" panose="02020603050405020304" pitchFamily="18" charset="0"/>
                  </a:endParaRPr>
                </a:p>
                <a:p>
                  <a:r>
                    <a:rPr lang="en-US" altLang="zh-CN" sz="3200" dirty="0">
                      <a:solidFill>
                        <a:srgbClr val="FF0000"/>
                      </a:solidFill>
                      <a:latin typeface="Times New Roman" panose="02020603050405020304" pitchFamily="18" charset="0"/>
                      <a:cs typeface="Times New Roman" panose="02020603050405020304" pitchFamily="18" charset="0"/>
                    </a:rPr>
                    <a:t>year</a:t>
                  </a:r>
                  <a:endParaRPr lang="zh-CN" altLang="en-US" sz="3200" dirty="0">
                    <a:solidFill>
                      <a:srgbClr val="FF0000"/>
                    </a:solidFill>
                    <a:latin typeface="Times New Roman" panose="02020603050405020304" pitchFamily="18" charset="0"/>
                    <a:cs typeface="Times New Roman" panose="02020603050405020304" pitchFamily="18" charset="0"/>
                  </a:endParaRPr>
                </a:p>
              </p:txBody>
            </p:sp>
            <p:sp>
              <p:nvSpPr>
                <p:cNvPr id="28" name="文本框 27"/>
                <p:cNvSpPr txBox="1"/>
                <p:nvPr/>
              </p:nvSpPr>
              <p:spPr>
                <a:xfrm rot="16200000">
                  <a:off x="820496" y="2847168"/>
                  <a:ext cx="2646878" cy="457187"/>
                </a:xfrm>
                <a:prstGeom prst="rect">
                  <a:avLst/>
                </a:prstGeom>
                <a:noFill/>
                <a:ln w="28575">
                  <a:solidFill>
                    <a:srgbClr val="FF0000"/>
                  </a:solidFill>
                </a:ln>
              </p:spPr>
              <p:txBody>
                <a:bodyPr vert="eaVert" wrap="square" rtlCol="0">
                  <a:spAutoFit/>
                </a:bodyPr>
                <a:lstStyle/>
                <a:p>
                  <a:pPr algn="ctr"/>
                  <a:r>
                    <a:rPr lang="en-US" altLang="zh-CN" sz="3200" dirty="0">
                      <a:solidFill>
                        <a:srgbClr val="FF0000"/>
                      </a:solidFill>
                    </a:rPr>
                    <a:t>h</a:t>
                  </a:r>
                  <a:endParaRPr lang="en-US" altLang="zh-CN" sz="3200" dirty="0">
                    <a:solidFill>
                      <a:srgbClr val="FF0000"/>
                    </a:solidFill>
                  </a:endParaRPr>
                </a:p>
                <a:p>
                  <a:pPr algn="ctr"/>
                  <a:r>
                    <a:rPr lang="en-US" altLang="zh-CN" sz="3200" dirty="0">
                      <a:solidFill>
                        <a:srgbClr val="FF0000"/>
                      </a:solidFill>
                    </a:rPr>
                    <a:t>a</a:t>
                  </a:r>
                  <a:endParaRPr lang="en-US" altLang="zh-CN" sz="3200" dirty="0">
                    <a:solidFill>
                      <a:srgbClr val="FF0000"/>
                    </a:solidFill>
                  </a:endParaRPr>
                </a:p>
                <a:p>
                  <a:pPr algn="ctr"/>
                  <a:r>
                    <a:rPr lang="en-US" altLang="zh-CN" sz="3200" dirty="0">
                      <a:solidFill>
                        <a:srgbClr val="FF0000"/>
                      </a:solidFill>
                    </a:rPr>
                    <a:t>p</a:t>
                  </a:r>
                  <a:endParaRPr lang="en-US" altLang="zh-CN" sz="3200" dirty="0">
                    <a:solidFill>
                      <a:srgbClr val="FF0000"/>
                    </a:solidFill>
                  </a:endParaRPr>
                </a:p>
                <a:p>
                  <a:pPr algn="ctr"/>
                  <a:r>
                    <a:rPr lang="en-US" altLang="zh-CN" sz="3200" dirty="0">
                      <a:solidFill>
                        <a:srgbClr val="FF0000"/>
                      </a:solidFill>
                    </a:rPr>
                    <a:t>p</a:t>
                  </a:r>
                  <a:endParaRPr lang="en-US" altLang="zh-CN" sz="3200" dirty="0">
                    <a:solidFill>
                      <a:srgbClr val="FF0000"/>
                    </a:solidFill>
                  </a:endParaRPr>
                </a:p>
                <a:p>
                  <a:pPr algn="ctr"/>
                  <a:r>
                    <a:rPr lang="en-US" altLang="zh-CN" sz="3200" dirty="0">
                      <a:solidFill>
                        <a:srgbClr val="FF0000"/>
                      </a:solidFill>
                    </a:rPr>
                    <a:t>y</a:t>
                  </a:r>
                  <a:endParaRPr lang="zh-CN" altLang="en-US" sz="3200" dirty="0">
                    <a:solidFill>
                      <a:srgbClr val="FF0000"/>
                    </a:solidFill>
                  </a:endParaRPr>
                </a:p>
              </p:txBody>
            </p:sp>
            <p:cxnSp>
              <p:nvCxnSpPr>
                <p:cNvPr id="29" name="直接连接符 28"/>
                <p:cNvCxnSpPr/>
                <p:nvPr/>
              </p:nvCxnSpPr>
              <p:spPr>
                <a:xfrm>
                  <a:off x="9343278" y="962518"/>
                  <a:ext cx="1" cy="103335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V="1">
                  <a:off x="2090810" y="5266203"/>
                  <a:ext cx="1869897" cy="8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文本框 34"/>
                <p:cNvSpPr txBox="1"/>
                <p:nvPr/>
              </p:nvSpPr>
              <p:spPr>
                <a:xfrm>
                  <a:off x="3833876" y="4914645"/>
                  <a:ext cx="4003622" cy="584775"/>
                </a:xfrm>
                <a:prstGeom prst="rect">
                  <a:avLst/>
                </a:prstGeom>
                <a:noFill/>
                <a:ln w="28575">
                  <a:solidFill>
                    <a:srgbClr val="FF0000"/>
                  </a:solidFill>
                </a:ln>
              </p:spPr>
              <p:txBody>
                <a:bodyPr wrap="square" rtlCol="0">
                  <a:spAutoFit/>
                </a:bodyPr>
                <a:lstStyle/>
                <a:p>
                  <a:pPr algn="ctr"/>
                  <a:r>
                    <a:rPr lang="en-US" altLang="zh-CN" sz="3200" b="0" i="0" dirty="0">
                      <a:solidFill>
                        <a:srgbClr val="FF0000"/>
                      </a:solidFill>
                      <a:effectLst/>
                      <a:latin typeface="Times New Roman" panose="02020603050405020304" pitchFamily="18" charset="0"/>
                      <a:cs typeface="Times New Roman" panose="02020603050405020304" pitchFamily="18" charset="0"/>
                    </a:rPr>
                    <a:t>Everything goes well</a:t>
                  </a:r>
                  <a:endParaRPr lang="zh-CN" altLang="en-US" sz="3200" dirty="0">
                    <a:solidFill>
                      <a:srgbClr val="FF0000"/>
                    </a:solidFill>
                    <a:latin typeface="Times New Roman" panose="02020603050405020304" pitchFamily="18" charset="0"/>
                    <a:cs typeface="Times New Roman" panose="02020603050405020304" pitchFamily="18" charset="0"/>
                  </a:endParaRPr>
                </a:p>
              </p:txBody>
            </p:sp>
            <p:sp>
              <p:nvSpPr>
                <p:cNvPr id="2" name="矩形 1"/>
                <p:cNvSpPr/>
                <p:nvPr/>
              </p:nvSpPr>
              <p:spPr>
                <a:xfrm>
                  <a:off x="2773576" y="455776"/>
                  <a:ext cx="1723549" cy="923330"/>
                </a:xfrm>
                <a:prstGeom prst="rect">
                  <a:avLst/>
                </a:prstGeom>
                <a:noFill/>
                <a:ln w="28575">
                  <a:solidFill>
                    <a:srgbClr val="FF0000"/>
                  </a:solidFill>
                </a:ln>
              </p:spPr>
              <p:txBody>
                <a:bodyPr wrap="none" lIns="91440" tIns="45720" rIns="91440" bIns="45720">
                  <a:spAutoFit/>
                </a:bodyPr>
                <a:lstStyle/>
                <a:p>
                  <a:pPr algn="ctr"/>
                  <a:r>
                    <a:rPr lang="en-US" altLang="zh-CN" sz="5400" b="1" cap="none" spc="0" dirty="0">
                      <a:ln w="6600">
                        <a:solidFill>
                          <a:schemeClr val="accent2"/>
                        </a:solidFill>
                        <a:prstDash val="solid"/>
                      </a:ln>
                      <a:solidFill>
                        <a:srgbClr val="FF0000"/>
                      </a:solidFill>
                      <a:effectLst>
                        <a:outerShdw dist="38100" dir="2700000" algn="tl" rotWithShape="0">
                          <a:schemeClr val="accent2"/>
                        </a:outerShdw>
                      </a:effectLst>
                    </a:rPr>
                    <a:t>2021</a:t>
                  </a:r>
                  <a:endParaRPr lang="zh-CN" altLang="en-US" sz="5400" b="1" cap="none" spc="0" dirty="0">
                    <a:ln w="6600">
                      <a:solidFill>
                        <a:schemeClr val="accent2"/>
                      </a:solidFill>
                      <a:prstDash val="solid"/>
                    </a:ln>
                    <a:solidFill>
                      <a:srgbClr val="FF0000"/>
                    </a:solidFill>
                    <a:effectLst>
                      <a:outerShdw dist="38100" dir="2700000" algn="tl" rotWithShape="0">
                        <a:schemeClr val="accent2"/>
                      </a:outerShdw>
                    </a:effectLst>
                  </a:endParaRPr>
                </a:p>
              </p:txBody>
            </p:sp>
            <p:cxnSp>
              <p:nvCxnSpPr>
                <p:cNvPr id="18" name="直接连接符 17"/>
                <p:cNvCxnSpPr/>
                <p:nvPr/>
              </p:nvCxnSpPr>
              <p:spPr>
                <a:xfrm>
                  <a:off x="7643533" y="5274203"/>
                  <a:ext cx="170774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grpSp>
      <p:sp>
        <p:nvSpPr>
          <p:cNvPr id="15" name="文本框 14"/>
          <p:cNvSpPr txBox="1"/>
          <p:nvPr/>
        </p:nvSpPr>
        <p:spPr>
          <a:xfrm>
            <a:off x="3784100" y="5822184"/>
            <a:ext cx="6781622" cy="523220"/>
          </a:xfrm>
          <a:prstGeom prst="rect">
            <a:avLst/>
          </a:prstGeom>
          <a:noFill/>
        </p:spPr>
        <p:txBody>
          <a:bodyPr wrap="square" rtlCol="0">
            <a:spAutoFit/>
          </a:bodyPr>
          <a:lstStyle/>
          <a:p>
            <a:pPr algn="ctr"/>
            <a:r>
              <a:rPr lang="zh-CN" altLang="en-US" sz="2800" dirty="0"/>
              <a:t>余杭区杭州二中树兰高级中学   郭合英</a:t>
            </a:r>
            <a:endParaRPr lang="zh-CN" altLang="en-US" sz="2800" dirty="0"/>
          </a:p>
        </p:txBody>
      </p:sp>
      <p:pic>
        <p:nvPicPr>
          <p:cNvPr id="4" name="图片 3" descr="水印"/>
          <p:cNvPicPr>
            <a:picLocks noChangeAspect="1"/>
          </p:cNvPicPr>
          <p:nvPr userDrawn="1"/>
        </p:nvPicPr>
        <p:blipFill>
          <a:blip r:embed="rId2"/>
          <a:stretch>
            <a:fillRect/>
          </a:stretch>
        </p:blipFill>
        <p:spPr>
          <a:xfrm>
            <a:off x="6915150" y="63500"/>
            <a:ext cx="5173345" cy="167449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2"/>
          <p:cNvPicPr>
            <a:picLocks noChangeAspect="1"/>
          </p:cNvPicPr>
          <p:nvPr/>
        </p:nvPicPr>
        <p:blipFill>
          <a:blip r:embed="rId1"/>
          <a:stretch>
            <a:fillRect/>
          </a:stretch>
        </p:blipFill>
        <p:spPr>
          <a:xfrm>
            <a:off x="1905" y="-16510"/>
            <a:ext cx="12189460" cy="685482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3662990" y="490294"/>
            <a:ext cx="7772196" cy="1020289"/>
            <a:chOff x="4520676" y="312150"/>
            <a:chExt cx="3200316" cy="628589"/>
          </a:xfrm>
        </p:grpSpPr>
        <p:sp>
          <p:nvSpPr>
            <p:cNvPr id="6" name=" 219"/>
            <p:cNvSpPr/>
            <p:nvPr/>
          </p:nvSpPr>
          <p:spPr>
            <a:xfrm>
              <a:off x="4520676" y="312150"/>
              <a:ext cx="3200316" cy="620665"/>
            </a:xfrm>
            <a:prstGeom prst="roundRect">
              <a:avLst>
                <a:gd name="adj" fmla="val 50000"/>
              </a:avLst>
            </a:prstGeom>
            <a:solidFill>
              <a:srgbClr val="E8323E">
                <a:alpha val="75000"/>
              </a:srgbClr>
            </a:solidFill>
            <a:ln w="60325">
              <a:solidFill>
                <a:srgbClr val="E5BC8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7" name="矩形 6"/>
            <p:cNvSpPr/>
            <p:nvPr/>
          </p:nvSpPr>
          <p:spPr>
            <a:xfrm>
              <a:off x="4752957" y="352924"/>
              <a:ext cx="2717030" cy="587815"/>
            </a:xfrm>
            <a:prstGeom prst="rect">
              <a:avLst/>
            </a:prstGeom>
          </p:spPr>
          <p:txBody>
            <a:bodyPr wrap="square">
              <a:spAutoFit/>
            </a:bodyPr>
            <a:lstStyle/>
            <a:p>
              <a:pPr algn="ctr"/>
              <a:r>
                <a:rPr lang="en-US" altLang="zh-CN" sz="2800" dirty="0"/>
                <a:t>New Year cry in India</a:t>
              </a:r>
              <a:endParaRPr lang="zh-CN" altLang="en-US" sz="2800" dirty="0"/>
            </a:p>
            <a:p>
              <a:pPr algn="ctr"/>
              <a:r>
                <a:rPr lang="zh-CN" altLang="en-US" sz="2800" dirty="0">
                  <a:cs typeface="+mn-ea"/>
                  <a:sym typeface="+mn-lt"/>
                </a:rPr>
                <a:t>印度元旦的哭声</a:t>
              </a:r>
              <a:endParaRPr lang="zh-CN" altLang="en-US" sz="2800" dirty="0"/>
            </a:p>
          </p:txBody>
        </p:sp>
      </p:grpSp>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28554" y="1867724"/>
            <a:ext cx="5867446" cy="4928099"/>
          </a:xfrm>
          <a:prstGeom prst="rect">
            <a:avLst/>
          </a:prstGeom>
        </p:spPr>
      </p:pic>
      <p:sp>
        <p:nvSpPr>
          <p:cNvPr id="12" name="文本框 11"/>
          <p:cNvSpPr txBox="1"/>
          <p:nvPr/>
        </p:nvSpPr>
        <p:spPr>
          <a:xfrm>
            <a:off x="6769207" y="3760329"/>
            <a:ext cx="4800474" cy="2308324"/>
          </a:xfrm>
          <a:prstGeom prst="rect">
            <a:avLst/>
          </a:prstGeom>
          <a:noFill/>
        </p:spPr>
        <p:txBody>
          <a:bodyPr wrap="square">
            <a:spAutoFit/>
          </a:bodyPr>
          <a:lstStyle/>
          <a:p>
            <a:r>
              <a:rPr lang="en-US" altLang="zh-CN" sz="2400" dirty="0"/>
              <a:t>      </a:t>
            </a:r>
            <a:r>
              <a:rPr lang="en-US" altLang="zh-CN" sz="2400" dirty="0">
                <a:latin typeface="Times New Roman" panose="02020603050405020304" pitchFamily="18" charset="0"/>
                <a:cs typeface="Times New Roman" panose="02020603050405020304" pitchFamily="18" charset="0"/>
              </a:rPr>
              <a:t>In India, some regions, people</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did not celebrate the New Year, but cry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New Year‘s Day morning. It is said</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a:t>
            </a:r>
            <a:r>
              <a:rPr lang="en-US" altLang="zh-CN" sz="2400" dirty="0">
                <a:latin typeface="Times New Roman" panose="02020603050405020304" pitchFamily="18" charset="0"/>
                <a:cs typeface="Times New Roman" panose="02020603050405020304" pitchFamily="18" charset="0"/>
              </a:rPr>
              <a:t>lament</a:t>
            </a:r>
            <a:r>
              <a:rPr lang="zh-CN" altLang="en-US" sz="2400" dirty="0">
                <a:latin typeface="Times New Roman" panose="02020603050405020304" pitchFamily="18" charset="0"/>
                <a:cs typeface="Times New Roman" panose="02020603050405020304" pitchFamily="18" charset="0"/>
              </a:rPr>
              <a:t>）</a:t>
            </a:r>
            <a:r>
              <a:rPr lang="en-US" altLang="zh-CN" sz="2400" dirty="0">
                <a:latin typeface="Times New Roman" panose="02020603050405020304" pitchFamily="18" charset="0"/>
                <a:cs typeface="Times New Roman" panose="02020603050405020304" pitchFamily="18" charset="0"/>
              </a:rPr>
              <a:t> the fleeting years and transitory life.</a:t>
            </a:r>
            <a:endParaRPr lang="en-US" altLang="zh-CN" sz="2400" dirty="0">
              <a:latin typeface="Times New Roman" panose="02020603050405020304" pitchFamily="18" charset="0"/>
              <a:cs typeface="Times New Roman" panose="02020603050405020304" pitchFamily="18" charset="0"/>
            </a:endParaRPr>
          </a:p>
        </p:txBody>
      </p:sp>
      <p:sp>
        <p:nvSpPr>
          <p:cNvPr id="8" name="文本框 7"/>
          <p:cNvSpPr txBox="1"/>
          <p:nvPr/>
        </p:nvSpPr>
        <p:spPr>
          <a:xfrm>
            <a:off x="6749816" y="1876568"/>
            <a:ext cx="4343286" cy="1569660"/>
          </a:xfrm>
          <a:prstGeom prst="rect">
            <a:avLst/>
          </a:prstGeom>
          <a:noFill/>
        </p:spPr>
        <p:txBody>
          <a:bodyPr wrap="square">
            <a:spAutoFit/>
          </a:bodyPr>
          <a:lstStyle/>
          <a:p>
            <a:r>
              <a:rPr lang="zh-CN" altLang="en-US" sz="2400" dirty="0"/>
              <a:t>        印度有的地区，元旦早上，家家户户哭声不断，人人脸上涕泪横流。据说是感慨岁月的易逝和人生的短暂。</a:t>
            </a:r>
            <a:endParaRPr lang="zh-CN" altLang="en-US" sz="2400" dirty="0"/>
          </a:p>
        </p:txBody>
      </p:sp>
      <p:sp>
        <p:nvSpPr>
          <p:cNvPr id="2" name="文本框 1"/>
          <p:cNvSpPr txBox="1"/>
          <p:nvPr/>
        </p:nvSpPr>
        <p:spPr>
          <a:xfrm>
            <a:off x="457348" y="228684"/>
            <a:ext cx="3047920" cy="523220"/>
          </a:xfrm>
          <a:prstGeom prst="rect">
            <a:avLst/>
          </a:prstGeom>
          <a:noFill/>
        </p:spPr>
        <p:txBody>
          <a:bodyPr wrap="square" rtlCol="0">
            <a:spAutoFit/>
          </a:bodyPr>
          <a:lstStyle/>
          <a:p>
            <a:r>
              <a:rPr lang="zh-CN" altLang="en-US" sz="2800" b="1" dirty="0">
                <a:solidFill>
                  <a:srgbClr val="FF0000"/>
                </a:solidFill>
              </a:rPr>
              <a:t>补全下面的句子。</a:t>
            </a:r>
            <a:endParaRPr lang="zh-CN" altLang="en-US" sz="2800" b="1" dirty="0">
              <a:solidFill>
                <a:srgbClr val="FF0000"/>
              </a:solidFill>
            </a:endParaRPr>
          </a:p>
        </p:txBody>
      </p:sp>
      <p:sp>
        <p:nvSpPr>
          <p:cNvPr id="11" name="文本框 10"/>
          <p:cNvSpPr txBox="1"/>
          <p:nvPr/>
        </p:nvSpPr>
        <p:spPr>
          <a:xfrm>
            <a:off x="6899280" y="4112464"/>
            <a:ext cx="871989" cy="523220"/>
          </a:xfrm>
          <a:prstGeom prst="rect">
            <a:avLst/>
          </a:prstGeom>
          <a:solidFill>
            <a:srgbClr val="C00000"/>
          </a:solidFill>
          <a:ln>
            <a:solidFill>
              <a:srgbClr val="C00000"/>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not</a:t>
            </a:r>
            <a:endParaRPr lang="zh-CN" altLang="en-US" sz="2800" dirty="0">
              <a:latin typeface="Times New Roman" panose="02020603050405020304" pitchFamily="18" charset="0"/>
              <a:cs typeface="Times New Roman" panose="02020603050405020304" pitchFamily="18" charset="0"/>
            </a:endParaRPr>
          </a:p>
        </p:txBody>
      </p:sp>
      <p:sp>
        <p:nvSpPr>
          <p:cNvPr id="13" name="文本框 12"/>
          <p:cNvSpPr txBox="1"/>
          <p:nvPr/>
        </p:nvSpPr>
        <p:spPr>
          <a:xfrm>
            <a:off x="7961220" y="4070163"/>
            <a:ext cx="816615" cy="523220"/>
          </a:xfrm>
          <a:prstGeom prst="rect">
            <a:avLst/>
          </a:prstGeom>
          <a:solidFill>
            <a:srgbClr val="C00000"/>
          </a:solidFill>
          <a:ln>
            <a:solidFill>
              <a:srgbClr val="C00000"/>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only</a:t>
            </a:r>
            <a:endParaRPr lang="zh-CN" altLang="en-US" sz="2800" dirty="0">
              <a:latin typeface="Times New Roman" panose="02020603050405020304" pitchFamily="18" charset="0"/>
              <a:cs typeface="Times New Roman" panose="02020603050405020304" pitchFamily="18" charset="0"/>
            </a:endParaRPr>
          </a:p>
        </p:txBody>
      </p:sp>
      <p:sp>
        <p:nvSpPr>
          <p:cNvPr id="14" name="文本框 13"/>
          <p:cNvSpPr txBox="1"/>
          <p:nvPr/>
        </p:nvSpPr>
        <p:spPr>
          <a:xfrm>
            <a:off x="9122241" y="4391271"/>
            <a:ext cx="816615" cy="523220"/>
          </a:xfrm>
          <a:prstGeom prst="rect">
            <a:avLst/>
          </a:prstGeom>
          <a:solidFill>
            <a:srgbClr val="C00000"/>
          </a:solidFill>
          <a:ln>
            <a:solidFill>
              <a:srgbClr val="C00000"/>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on</a:t>
            </a:r>
            <a:endParaRPr lang="zh-CN" altLang="en-US" sz="2800" dirty="0">
              <a:latin typeface="Times New Roman" panose="02020603050405020304" pitchFamily="18" charset="0"/>
              <a:cs typeface="Times New Roman" panose="02020603050405020304" pitchFamily="18" charset="0"/>
            </a:endParaRPr>
          </a:p>
        </p:txBody>
      </p:sp>
      <p:sp>
        <p:nvSpPr>
          <p:cNvPr id="15" name="文本框 14"/>
          <p:cNvSpPr txBox="1"/>
          <p:nvPr/>
        </p:nvSpPr>
        <p:spPr>
          <a:xfrm>
            <a:off x="6614638" y="5209254"/>
            <a:ext cx="1823426" cy="523220"/>
          </a:xfrm>
          <a:prstGeom prst="rect">
            <a:avLst/>
          </a:prstGeom>
          <a:solidFill>
            <a:srgbClr val="C00000"/>
          </a:solidFill>
          <a:ln>
            <a:solidFill>
              <a:srgbClr val="C00000"/>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to lament</a:t>
            </a:r>
            <a:endParaRPr lang="zh-CN" altLang="en-US" sz="2800" dirty="0">
              <a:latin typeface="Times New Roman" panose="02020603050405020304" pitchFamily="18" charset="0"/>
              <a:cs typeface="Times New Roman" panose="02020603050405020304" pitchFamily="18" charset="0"/>
            </a:endParaRPr>
          </a:p>
        </p:txBody>
      </p:sp>
      <p:pic>
        <p:nvPicPr>
          <p:cNvPr id="3" name="图片 2" descr="水印"/>
          <p:cNvPicPr>
            <a:picLocks noChangeAspect="1"/>
          </p:cNvPicPr>
          <p:nvPr userDrawn="1"/>
        </p:nvPicPr>
        <p:blipFill>
          <a:blip r:embed="rId2"/>
          <a:stretch>
            <a:fillRect/>
          </a:stretch>
        </p:blipFill>
        <p:spPr>
          <a:xfrm>
            <a:off x="6915150" y="63500"/>
            <a:ext cx="5173345" cy="167449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000"/>
                                        <p:tgtEl>
                                          <p:spTgt spid="15"/>
                                        </p:tgtEl>
                                      </p:cBhvr>
                                    </p:animEffect>
                                    <p:anim calcmode="lin" valueType="num">
                                      <p:cBhvr>
                                        <p:cTn id="57" dur="1000" fill="hold"/>
                                        <p:tgtEl>
                                          <p:spTgt spid="15"/>
                                        </p:tgtEl>
                                        <p:attrNameLst>
                                          <p:attrName>ppt_x</p:attrName>
                                        </p:attrNameLst>
                                      </p:cBhvr>
                                      <p:tavLst>
                                        <p:tav tm="0">
                                          <p:val>
                                            <p:strVal val="#ppt_x"/>
                                          </p:val>
                                        </p:tav>
                                        <p:tav tm="100000">
                                          <p:val>
                                            <p:strVal val="#ppt_x"/>
                                          </p:val>
                                        </p:tav>
                                      </p:tavLst>
                                    </p:anim>
                                    <p:anim calcmode="lin" valueType="num">
                                      <p:cBhvr>
                                        <p:cTn id="5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p:bldP spid="11" grpId="0" animBg="1"/>
      <p:bldP spid="13" grpId="0" animBg="1"/>
      <p:bldP spid="14"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2" name="Text Box 7"/>
          <p:cNvSpPr txBox="1"/>
          <p:nvPr/>
        </p:nvSpPr>
        <p:spPr>
          <a:xfrm>
            <a:off x="5943604" y="3690718"/>
            <a:ext cx="5791048" cy="1938992"/>
          </a:xfrm>
          <a:prstGeom prst="rect">
            <a:avLst/>
          </a:prstGeom>
          <a:noFill/>
          <a:ln w="9525">
            <a:noFill/>
          </a:ln>
        </p:spPr>
        <p:txBody>
          <a:bodyPr wrap="square" anchor="t">
            <a:spAutoFit/>
          </a:bodyPr>
          <a:lstStyle/>
          <a:p>
            <a:r>
              <a:rPr lang="en-US" altLang="zh-CN" sz="2400" dirty="0">
                <a:latin typeface="+mn-lt"/>
                <a:ea typeface="+mn-ea"/>
                <a:cs typeface="+mn-ea"/>
                <a:sym typeface="+mn-lt"/>
              </a:rPr>
              <a:t>        </a:t>
            </a:r>
            <a:r>
              <a:rPr lang="en-US" altLang="zh-CN" sz="2400" dirty="0">
                <a:latin typeface="Times New Roman" panose="02020603050405020304" pitchFamily="18" charset="0"/>
                <a:ea typeface="+mn-ea"/>
                <a:cs typeface="Times New Roman" panose="02020603050405020304" pitchFamily="18" charset="0"/>
                <a:sym typeface="+mn-lt"/>
              </a:rPr>
              <a:t>On the first day of New Year’s Day, Thais place </a:t>
            </a:r>
            <a:r>
              <a:rPr lang="en-US" altLang="zh-CN" sz="2400" u="sng" dirty="0">
                <a:latin typeface="Times New Roman" panose="02020603050405020304" pitchFamily="18" charset="0"/>
                <a:ea typeface="+mn-ea"/>
                <a:cs typeface="Times New Roman" panose="02020603050405020304" pitchFamily="18" charset="0"/>
                <a:sym typeface="+mn-lt"/>
              </a:rPr>
              <a:t>           </a:t>
            </a:r>
            <a:r>
              <a:rPr lang="en-US" altLang="zh-CN" sz="2400" dirty="0">
                <a:latin typeface="Times New Roman" panose="02020603050405020304" pitchFamily="18" charset="0"/>
                <a:ea typeface="+mn-ea"/>
                <a:cs typeface="Times New Roman" panose="02020603050405020304" pitchFamily="18" charset="0"/>
                <a:sym typeface="+mn-lt"/>
              </a:rPr>
              <a:t> </a:t>
            </a:r>
            <a:r>
              <a:rPr lang="en-US" altLang="zh-CN" sz="2400" u="sng" dirty="0">
                <a:latin typeface="Times New Roman" panose="02020603050405020304" pitchFamily="18" charset="0"/>
                <a:ea typeface="+mn-ea"/>
                <a:cs typeface="Times New Roman" panose="02020603050405020304" pitchFamily="18" charset="0"/>
                <a:sym typeface="+mn-lt"/>
              </a:rPr>
              <a:t>           </a:t>
            </a:r>
            <a:r>
              <a:rPr lang="en-US" altLang="zh-CN" sz="2400" dirty="0">
                <a:latin typeface="Times New Roman" panose="02020603050405020304" pitchFamily="18" charset="0"/>
                <a:ea typeface="+mn-ea"/>
                <a:cs typeface="Times New Roman" panose="02020603050405020304" pitchFamily="18" charset="0"/>
                <a:sym typeface="+mn-lt"/>
              </a:rPr>
              <a:t> </a:t>
            </a:r>
            <a:r>
              <a:rPr lang="en-US" altLang="zh-CN" sz="2400" u="sng" dirty="0">
                <a:latin typeface="Times New Roman" panose="02020603050405020304" pitchFamily="18" charset="0"/>
                <a:ea typeface="+mn-ea"/>
                <a:cs typeface="Times New Roman" panose="02020603050405020304" pitchFamily="18" charset="0"/>
                <a:sym typeface="+mn-lt"/>
              </a:rPr>
              <a:t>             </a:t>
            </a:r>
            <a:r>
              <a:rPr lang="en-US" altLang="zh-CN" sz="2400" dirty="0">
                <a:latin typeface="Times New Roman" panose="02020603050405020304" pitchFamily="18" charset="0"/>
                <a:ea typeface="+mn-ea"/>
                <a:cs typeface="Times New Roman" panose="02020603050405020304" pitchFamily="18" charset="0"/>
                <a:sym typeface="+mn-lt"/>
              </a:rPr>
              <a:t>water in the  windowsill and the entrance </a:t>
            </a:r>
            <a:r>
              <a:rPr lang="en-US" altLang="zh-CN" sz="2400" u="sng" dirty="0">
                <a:latin typeface="Times New Roman" panose="02020603050405020304" pitchFamily="18" charset="0"/>
                <a:ea typeface="+mn-ea"/>
                <a:cs typeface="Times New Roman" panose="02020603050405020304" pitchFamily="18" charset="0"/>
                <a:sym typeface="+mn-lt"/>
              </a:rPr>
              <a:t>             </a:t>
            </a:r>
            <a:r>
              <a:rPr lang="en-US" altLang="zh-CN" sz="2400" dirty="0">
                <a:latin typeface="Times New Roman" panose="02020603050405020304" pitchFamily="18" charset="0"/>
                <a:ea typeface="+mn-ea"/>
                <a:cs typeface="Times New Roman" panose="02020603050405020304" pitchFamily="18" charset="0"/>
                <a:sym typeface="+mn-lt"/>
              </a:rPr>
              <a:t> the door. Every household will go to the outskirts with the river </a:t>
            </a:r>
            <a:r>
              <a:rPr lang="en-US" altLang="zh-CN" sz="2400" u="sng" dirty="0">
                <a:latin typeface="Times New Roman" panose="02020603050405020304" pitchFamily="18" charset="0"/>
                <a:ea typeface="+mn-ea"/>
                <a:cs typeface="Times New Roman" panose="02020603050405020304" pitchFamily="18" charset="0"/>
                <a:sym typeface="+mn-lt"/>
              </a:rPr>
              <a:t>           </a:t>
            </a:r>
            <a:r>
              <a:rPr lang="en-US" altLang="zh-CN" sz="2400" dirty="0">
                <a:latin typeface="Times New Roman" panose="02020603050405020304" pitchFamily="18" charset="0"/>
                <a:ea typeface="+mn-ea"/>
                <a:cs typeface="Times New Roman" panose="02020603050405020304" pitchFamily="18" charset="0"/>
                <a:sym typeface="+mn-lt"/>
              </a:rPr>
              <a:t> the new year bath.</a:t>
            </a:r>
            <a:endParaRPr lang="en-US" altLang="zh-CN" sz="2400" dirty="0">
              <a:latin typeface="Times New Roman" panose="02020603050405020304" pitchFamily="18" charset="0"/>
              <a:ea typeface="+mn-ea"/>
              <a:cs typeface="Times New Roman" panose="02020603050405020304" pitchFamily="18" charset="0"/>
              <a:sym typeface="+mn-lt"/>
            </a:endParaRPr>
          </a:p>
        </p:txBody>
      </p:sp>
      <p:pic>
        <p:nvPicPr>
          <p:cNvPr id="3" name="图片 2"/>
          <p:cNvPicPr>
            <a:picLocks noChangeAspect="1"/>
          </p:cNvPicPr>
          <p:nvPr/>
        </p:nvPicPr>
        <p:blipFill>
          <a:blip r:embed="rId1" cstate="print"/>
          <a:stretch>
            <a:fillRect/>
          </a:stretch>
        </p:blipFill>
        <p:spPr>
          <a:xfrm>
            <a:off x="233517" y="2717165"/>
            <a:ext cx="5029068" cy="3886098"/>
          </a:xfrm>
          <a:prstGeom prst="rect">
            <a:avLst/>
          </a:prstGeom>
        </p:spPr>
      </p:pic>
      <p:grpSp>
        <p:nvGrpSpPr>
          <p:cNvPr id="6" name="组合 5"/>
          <p:cNvGrpSpPr/>
          <p:nvPr/>
        </p:nvGrpSpPr>
        <p:grpSpPr>
          <a:xfrm>
            <a:off x="2286100" y="278017"/>
            <a:ext cx="8000790" cy="1142971"/>
            <a:chOff x="4443249" y="449247"/>
            <a:chExt cx="3200316" cy="620665"/>
          </a:xfrm>
        </p:grpSpPr>
        <p:sp>
          <p:nvSpPr>
            <p:cNvPr id="7" name=" 219"/>
            <p:cNvSpPr/>
            <p:nvPr/>
          </p:nvSpPr>
          <p:spPr>
            <a:xfrm>
              <a:off x="4443249" y="449247"/>
              <a:ext cx="3200316" cy="620665"/>
            </a:xfrm>
            <a:prstGeom prst="roundRect">
              <a:avLst>
                <a:gd name="adj" fmla="val 50000"/>
              </a:avLst>
            </a:prstGeom>
            <a:solidFill>
              <a:srgbClr val="E8323E">
                <a:alpha val="75000"/>
              </a:srgbClr>
            </a:solidFill>
            <a:ln w="60325">
              <a:solidFill>
                <a:srgbClr val="E5BC8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8" name="矩形 7"/>
            <p:cNvSpPr/>
            <p:nvPr/>
          </p:nvSpPr>
          <p:spPr>
            <a:xfrm>
              <a:off x="4957572" y="540881"/>
              <a:ext cx="2074030" cy="451254"/>
            </a:xfrm>
            <a:prstGeom prst="rect">
              <a:avLst/>
            </a:prstGeom>
          </p:spPr>
          <p:txBody>
            <a:bodyPr wrap="none">
              <a:spAutoFit/>
            </a:bodyPr>
            <a:lstStyle/>
            <a:p>
              <a:pPr algn="ctr"/>
              <a:r>
                <a:rPr lang="en-US" altLang="zh-CN" sz="2400" dirty="0">
                  <a:cs typeface="+mn-ea"/>
                  <a:sym typeface="+mn-lt"/>
                </a:rPr>
                <a:t>Water-Sprinkling Festival in Thailand</a:t>
              </a:r>
              <a:endParaRPr lang="en-US" altLang="zh-CN" sz="2400" dirty="0">
                <a:cs typeface="+mn-ea"/>
                <a:sym typeface="+mn-lt"/>
              </a:endParaRPr>
            </a:p>
            <a:p>
              <a:pPr algn="ctr"/>
              <a:r>
                <a:rPr lang="zh-CN" altLang="en-US" sz="2400" dirty="0">
                  <a:cs typeface="+mn-ea"/>
                  <a:sym typeface="+mn-lt"/>
                </a:rPr>
                <a:t>泰国泼水元旦</a:t>
              </a:r>
              <a:endParaRPr lang="zh-CN" altLang="en-US" sz="2400" dirty="0"/>
            </a:p>
          </p:txBody>
        </p:sp>
      </p:grpSp>
      <p:sp>
        <p:nvSpPr>
          <p:cNvPr id="9" name="文本框 8"/>
          <p:cNvSpPr txBox="1"/>
          <p:nvPr/>
        </p:nvSpPr>
        <p:spPr>
          <a:xfrm>
            <a:off x="6423377" y="2255500"/>
            <a:ext cx="4495682" cy="1200329"/>
          </a:xfrm>
          <a:prstGeom prst="rect">
            <a:avLst/>
          </a:prstGeom>
          <a:noFill/>
        </p:spPr>
        <p:txBody>
          <a:bodyPr wrap="square">
            <a:spAutoFit/>
          </a:bodyPr>
          <a:lstStyle/>
          <a:p>
            <a:r>
              <a:rPr lang="zh-CN" altLang="en-US" sz="2400" dirty="0"/>
              <a:t>在新年第一天，泰国人都在窗台、门口端放一盆清水，家家户户都要到郊外江河中去进行新年沐浴。</a:t>
            </a:r>
            <a:endParaRPr lang="zh-CN" altLang="en-US" sz="2400" dirty="0"/>
          </a:p>
        </p:txBody>
      </p:sp>
      <p:sp>
        <p:nvSpPr>
          <p:cNvPr id="10" name="文本框 9"/>
          <p:cNvSpPr txBox="1"/>
          <p:nvPr/>
        </p:nvSpPr>
        <p:spPr>
          <a:xfrm>
            <a:off x="7445119" y="4017090"/>
            <a:ext cx="871989" cy="523220"/>
          </a:xfrm>
          <a:prstGeom prst="rect">
            <a:avLst/>
          </a:prstGeom>
          <a:solidFill>
            <a:srgbClr val="C00000"/>
          </a:solidFill>
          <a:ln>
            <a:solidFill>
              <a:srgbClr val="C00000"/>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a</a:t>
            </a:r>
            <a:endParaRPr lang="zh-CN" altLang="en-US" sz="2800" dirty="0">
              <a:latin typeface="Times New Roman" panose="02020603050405020304" pitchFamily="18" charset="0"/>
              <a:cs typeface="Times New Roman" panose="02020603050405020304" pitchFamily="18" charset="0"/>
            </a:endParaRPr>
          </a:p>
        </p:txBody>
      </p:sp>
      <p:sp>
        <p:nvSpPr>
          <p:cNvPr id="11" name="文本框 10"/>
          <p:cNvSpPr txBox="1"/>
          <p:nvPr/>
        </p:nvSpPr>
        <p:spPr>
          <a:xfrm>
            <a:off x="8354372" y="4017090"/>
            <a:ext cx="1117013" cy="523220"/>
          </a:xfrm>
          <a:prstGeom prst="rect">
            <a:avLst/>
          </a:prstGeom>
          <a:solidFill>
            <a:srgbClr val="C00000"/>
          </a:solidFill>
          <a:ln>
            <a:solidFill>
              <a:srgbClr val="C00000"/>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basin</a:t>
            </a:r>
            <a:endParaRPr lang="zh-CN" altLang="en-US" sz="2800" dirty="0">
              <a:latin typeface="Times New Roman" panose="02020603050405020304" pitchFamily="18" charset="0"/>
              <a:cs typeface="Times New Roman" panose="02020603050405020304" pitchFamily="18" charset="0"/>
            </a:endParaRPr>
          </a:p>
        </p:txBody>
      </p:sp>
      <p:sp>
        <p:nvSpPr>
          <p:cNvPr id="12" name="文本框 11"/>
          <p:cNvSpPr txBox="1"/>
          <p:nvPr/>
        </p:nvSpPr>
        <p:spPr>
          <a:xfrm>
            <a:off x="9497007" y="4028731"/>
            <a:ext cx="871989" cy="523220"/>
          </a:xfrm>
          <a:prstGeom prst="rect">
            <a:avLst/>
          </a:prstGeom>
          <a:solidFill>
            <a:srgbClr val="C00000"/>
          </a:solidFill>
          <a:ln>
            <a:solidFill>
              <a:srgbClr val="C00000"/>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of</a:t>
            </a:r>
            <a:endParaRPr lang="zh-CN" altLang="en-US" sz="2800" dirty="0">
              <a:latin typeface="Times New Roman" panose="02020603050405020304" pitchFamily="18" charset="0"/>
              <a:cs typeface="Times New Roman" panose="02020603050405020304" pitchFamily="18" charset="0"/>
            </a:endParaRPr>
          </a:p>
        </p:txBody>
      </p:sp>
      <p:sp>
        <p:nvSpPr>
          <p:cNvPr id="13" name="文本框 12"/>
          <p:cNvSpPr txBox="1"/>
          <p:nvPr/>
        </p:nvSpPr>
        <p:spPr>
          <a:xfrm>
            <a:off x="10140752" y="4306000"/>
            <a:ext cx="871989" cy="523220"/>
          </a:xfrm>
          <a:prstGeom prst="rect">
            <a:avLst/>
          </a:prstGeom>
          <a:solidFill>
            <a:srgbClr val="C00000"/>
          </a:solidFill>
          <a:ln>
            <a:solidFill>
              <a:srgbClr val="C00000"/>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to</a:t>
            </a:r>
            <a:endParaRPr lang="zh-CN" altLang="en-US" sz="2800" dirty="0">
              <a:latin typeface="Times New Roman" panose="02020603050405020304" pitchFamily="18" charset="0"/>
              <a:cs typeface="Times New Roman" panose="02020603050405020304" pitchFamily="18" charset="0"/>
            </a:endParaRPr>
          </a:p>
        </p:txBody>
      </p:sp>
      <p:sp>
        <p:nvSpPr>
          <p:cNvPr id="14" name="文本框 13"/>
          <p:cNvSpPr txBox="1"/>
          <p:nvPr/>
        </p:nvSpPr>
        <p:spPr>
          <a:xfrm>
            <a:off x="7696158" y="5106490"/>
            <a:ext cx="871989" cy="523220"/>
          </a:xfrm>
          <a:prstGeom prst="rect">
            <a:avLst/>
          </a:prstGeom>
          <a:solidFill>
            <a:srgbClr val="C00000"/>
          </a:solidFill>
          <a:ln>
            <a:solidFill>
              <a:srgbClr val="C00000"/>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for</a:t>
            </a:r>
            <a:endParaRPr lang="zh-CN" altLang="en-US" sz="2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9462"/>
                                        </p:tgtEl>
                                        <p:attrNameLst>
                                          <p:attrName>style.visibility</p:attrName>
                                        </p:attrNameLst>
                                      </p:cBhvr>
                                      <p:to>
                                        <p:strVal val="visible"/>
                                      </p:to>
                                    </p:set>
                                    <p:animEffect transition="in" filter="fade">
                                      <p:cBhvr>
                                        <p:cTn id="28" dur="1000"/>
                                        <p:tgtEl>
                                          <p:spTgt spid="19462"/>
                                        </p:tgtEl>
                                      </p:cBhvr>
                                    </p:animEffect>
                                    <p:anim calcmode="lin" valueType="num">
                                      <p:cBhvr>
                                        <p:cTn id="29" dur="1000" fill="hold"/>
                                        <p:tgtEl>
                                          <p:spTgt spid="19462"/>
                                        </p:tgtEl>
                                        <p:attrNameLst>
                                          <p:attrName>ppt_x</p:attrName>
                                        </p:attrNameLst>
                                      </p:cBhvr>
                                      <p:tavLst>
                                        <p:tav tm="0">
                                          <p:val>
                                            <p:strVal val="#ppt_x"/>
                                          </p:val>
                                        </p:tav>
                                        <p:tav tm="100000">
                                          <p:val>
                                            <p:strVal val="#ppt_x"/>
                                          </p:val>
                                        </p:tav>
                                      </p:tavLst>
                                    </p:anim>
                                    <p:anim calcmode="lin" valueType="num">
                                      <p:cBhvr>
                                        <p:cTn id="30" dur="1000" fill="hold"/>
                                        <p:tgtEl>
                                          <p:spTgt spid="1946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1000"/>
                                        <p:tgtEl>
                                          <p:spTgt spid="14"/>
                                        </p:tgtEl>
                                      </p:cBhvr>
                                    </p:animEffect>
                                    <p:anim calcmode="lin" valueType="num">
                                      <p:cBhvr>
                                        <p:cTn id="64" dur="1000" fill="hold"/>
                                        <p:tgtEl>
                                          <p:spTgt spid="14"/>
                                        </p:tgtEl>
                                        <p:attrNameLst>
                                          <p:attrName>ppt_x</p:attrName>
                                        </p:attrNameLst>
                                      </p:cBhvr>
                                      <p:tavLst>
                                        <p:tav tm="0">
                                          <p:val>
                                            <p:strVal val="#ppt_x"/>
                                          </p:val>
                                        </p:tav>
                                        <p:tav tm="100000">
                                          <p:val>
                                            <p:strVal val="#ppt_x"/>
                                          </p:val>
                                        </p:tav>
                                      </p:tavLst>
                                    </p:anim>
                                    <p:anim calcmode="lin" valueType="num">
                                      <p:cBhvr>
                                        <p:cTn id="6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9" grpId="0"/>
      <p:bldP spid="10" grpId="0" animBg="1"/>
      <p:bldP spid="11" grpId="0" animBg="1"/>
      <p:bldP spid="12" grpId="0" animBg="1"/>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descr="3(119)"/>
          <p:cNvPicPr>
            <a:picLocks noChangeAspect="1"/>
          </p:cNvPicPr>
          <p:nvPr/>
        </p:nvPicPr>
        <p:blipFill>
          <a:blip r:embed="rId1" cstate="print"/>
          <a:stretch>
            <a:fillRect/>
          </a:stretch>
        </p:blipFill>
        <p:spPr>
          <a:xfrm>
            <a:off x="304952" y="2895614"/>
            <a:ext cx="4876672" cy="3684369"/>
          </a:xfrm>
          <a:prstGeom prst="rect">
            <a:avLst/>
          </a:prstGeom>
          <a:noFill/>
          <a:ln w="9525">
            <a:noFill/>
          </a:ln>
        </p:spPr>
      </p:pic>
      <p:grpSp>
        <p:nvGrpSpPr>
          <p:cNvPr id="8" name="组合 7"/>
          <p:cNvGrpSpPr/>
          <p:nvPr/>
        </p:nvGrpSpPr>
        <p:grpSpPr>
          <a:xfrm>
            <a:off x="2286100" y="278017"/>
            <a:ext cx="8000790" cy="1142971"/>
            <a:chOff x="4443249" y="449247"/>
            <a:chExt cx="3200316" cy="620665"/>
          </a:xfrm>
        </p:grpSpPr>
        <p:sp>
          <p:nvSpPr>
            <p:cNvPr id="9" name=" 219"/>
            <p:cNvSpPr/>
            <p:nvPr/>
          </p:nvSpPr>
          <p:spPr>
            <a:xfrm>
              <a:off x="4443249" y="449247"/>
              <a:ext cx="3200316" cy="620665"/>
            </a:xfrm>
            <a:prstGeom prst="roundRect">
              <a:avLst>
                <a:gd name="adj" fmla="val 50000"/>
              </a:avLst>
            </a:prstGeom>
            <a:solidFill>
              <a:srgbClr val="E8323E">
                <a:alpha val="75000"/>
              </a:srgbClr>
            </a:solidFill>
            <a:ln w="60325">
              <a:solidFill>
                <a:srgbClr val="E5BC8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0" name="矩形 9"/>
            <p:cNvSpPr/>
            <p:nvPr/>
          </p:nvSpPr>
          <p:spPr>
            <a:xfrm>
              <a:off x="5195623" y="540881"/>
              <a:ext cx="1597925" cy="451254"/>
            </a:xfrm>
            <a:prstGeom prst="rect">
              <a:avLst/>
            </a:prstGeom>
          </p:spPr>
          <p:txBody>
            <a:bodyPr wrap="none">
              <a:spAutoFit/>
            </a:bodyPr>
            <a:lstStyle/>
            <a:p>
              <a:pPr algn="ctr"/>
              <a:r>
                <a:rPr lang="en-US" altLang="zh-CN" sz="2400" dirty="0">
                  <a:cs typeface="+mn-ea"/>
                  <a:sym typeface="+mn-lt"/>
                </a:rPr>
                <a:t>New Year's Day in Romania</a:t>
              </a:r>
              <a:endParaRPr lang="en-US" altLang="zh-CN" sz="2400" dirty="0">
                <a:cs typeface="+mn-ea"/>
                <a:sym typeface="+mn-lt"/>
              </a:endParaRPr>
            </a:p>
            <a:p>
              <a:pPr algn="ctr"/>
              <a:r>
                <a:rPr lang="zh-CN" altLang="en-US" sz="2400" dirty="0">
                  <a:cs typeface="+mn-ea"/>
                  <a:sym typeface="+mn-lt"/>
                </a:rPr>
                <a:t>罗马尼亚的元旦</a:t>
              </a:r>
              <a:endParaRPr lang="zh-CN" altLang="en-US" sz="2400" dirty="0">
                <a:cs typeface="+mn-ea"/>
                <a:sym typeface="+mn-lt"/>
              </a:endParaRPr>
            </a:p>
          </p:txBody>
        </p:sp>
      </p:grpSp>
      <p:sp>
        <p:nvSpPr>
          <p:cNvPr id="11" name="文本框 10"/>
          <p:cNvSpPr txBox="1"/>
          <p:nvPr/>
        </p:nvSpPr>
        <p:spPr>
          <a:xfrm>
            <a:off x="5715010" y="4102913"/>
            <a:ext cx="6019642" cy="2308324"/>
          </a:xfrm>
          <a:prstGeom prst="rect">
            <a:avLst/>
          </a:prstGeom>
          <a:noFill/>
        </p:spPr>
        <p:txBody>
          <a:bodyPr wrap="square">
            <a:spAutoFit/>
          </a:bodyPr>
          <a:lstStyle/>
          <a:p>
            <a:r>
              <a:rPr lang="en-US" altLang="zh-CN" sz="2400" dirty="0"/>
              <a:t>        </a:t>
            </a:r>
            <a:r>
              <a:rPr lang="en-US" altLang="zh-CN" sz="2400" dirty="0">
                <a:latin typeface="Times New Roman" panose="02020603050405020304" pitchFamily="18" charset="0"/>
                <a:cs typeface="Times New Roman" panose="02020603050405020304" pitchFamily="18" charset="0"/>
              </a:rPr>
              <a:t>New Year‘s Eve, People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a big Christmas tree and set up a stage in the square. The citizens are singing and dancing while they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fireworks. Villagers pull wooden plows decorated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colorful flowers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the New Year.</a:t>
            </a:r>
            <a:endParaRPr lang="en-US" altLang="zh-CN" sz="2400" dirty="0">
              <a:latin typeface="Times New Roman" panose="02020603050405020304" pitchFamily="18" charset="0"/>
              <a:cs typeface="Times New Roman" panose="02020603050405020304" pitchFamily="18" charset="0"/>
            </a:endParaRPr>
          </a:p>
        </p:txBody>
      </p:sp>
      <p:sp>
        <p:nvSpPr>
          <p:cNvPr id="12" name="文本框 11"/>
          <p:cNvSpPr txBox="1"/>
          <p:nvPr/>
        </p:nvSpPr>
        <p:spPr>
          <a:xfrm>
            <a:off x="5914410" y="2057436"/>
            <a:ext cx="5439252" cy="1569660"/>
          </a:xfrm>
          <a:prstGeom prst="rect">
            <a:avLst/>
          </a:prstGeom>
          <a:noFill/>
        </p:spPr>
        <p:txBody>
          <a:bodyPr wrap="square">
            <a:spAutoFit/>
          </a:bodyPr>
          <a:lstStyle/>
          <a:p>
            <a:r>
              <a:rPr lang="zh-CN" altLang="en-US" sz="2400" dirty="0"/>
              <a:t>       元旦前夜，人们在广场上竖起高大的圣诞树，搭起舞台。市民们一边烧着焰火，一边载歌载舞。农村人拉着木犁，上面装饰着各种彩花，庆祝新年。</a:t>
            </a:r>
            <a:endParaRPr lang="zh-CN" altLang="en-US" sz="2400" dirty="0"/>
          </a:p>
        </p:txBody>
      </p:sp>
      <p:sp>
        <p:nvSpPr>
          <p:cNvPr id="13" name="文本框 12"/>
          <p:cNvSpPr txBox="1"/>
          <p:nvPr/>
        </p:nvSpPr>
        <p:spPr>
          <a:xfrm>
            <a:off x="9432582" y="4001934"/>
            <a:ext cx="871989" cy="523220"/>
          </a:xfrm>
          <a:prstGeom prst="rect">
            <a:avLst/>
          </a:prstGeom>
          <a:solidFill>
            <a:srgbClr val="C00000"/>
          </a:solidFill>
          <a:ln>
            <a:solidFill>
              <a:srgbClr val="C00000"/>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set</a:t>
            </a:r>
            <a:endParaRPr lang="zh-CN" altLang="en-US" sz="2800" dirty="0">
              <a:latin typeface="Times New Roman" panose="02020603050405020304" pitchFamily="18" charset="0"/>
              <a:cs typeface="Times New Roman" panose="02020603050405020304" pitchFamily="18" charset="0"/>
            </a:endParaRPr>
          </a:p>
        </p:txBody>
      </p:sp>
      <p:sp>
        <p:nvSpPr>
          <p:cNvPr id="14" name="文本框 13"/>
          <p:cNvSpPr txBox="1"/>
          <p:nvPr/>
        </p:nvSpPr>
        <p:spPr>
          <a:xfrm>
            <a:off x="10401962" y="4001934"/>
            <a:ext cx="871989" cy="523220"/>
          </a:xfrm>
          <a:prstGeom prst="rect">
            <a:avLst/>
          </a:prstGeom>
          <a:solidFill>
            <a:srgbClr val="C00000"/>
          </a:solidFill>
          <a:ln>
            <a:solidFill>
              <a:srgbClr val="C00000"/>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up</a:t>
            </a:r>
            <a:endParaRPr lang="zh-CN" altLang="en-US" sz="2800" dirty="0">
              <a:latin typeface="Times New Roman" panose="02020603050405020304" pitchFamily="18" charset="0"/>
              <a:cs typeface="Times New Roman" panose="02020603050405020304" pitchFamily="18" charset="0"/>
            </a:endParaRPr>
          </a:p>
        </p:txBody>
      </p:sp>
      <p:sp>
        <p:nvSpPr>
          <p:cNvPr id="15" name="文本框 14"/>
          <p:cNvSpPr txBox="1"/>
          <p:nvPr/>
        </p:nvSpPr>
        <p:spPr>
          <a:xfrm>
            <a:off x="7162772" y="5105356"/>
            <a:ext cx="871989" cy="523220"/>
          </a:xfrm>
          <a:prstGeom prst="rect">
            <a:avLst/>
          </a:prstGeom>
          <a:solidFill>
            <a:srgbClr val="C00000"/>
          </a:solidFill>
          <a:ln>
            <a:solidFill>
              <a:srgbClr val="C00000"/>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set</a:t>
            </a:r>
            <a:endParaRPr lang="zh-CN" altLang="en-US" sz="2800" dirty="0">
              <a:latin typeface="Times New Roman" panose="02020603050405020304" pitchFamily="18" charset="0"/>
              <a:cs typeface="Times New Roman" panose="02020603050405020304" pitchFamily="18" charset="0"/>
            </a:endParaRPr>
          </a:p>
        </p:txBody>
      </p:sp>
      <p:sp>
        <p:nvSpPr>
          <p:cNvPr id="16" name="文本框 15"/>
          <p:cNvSpPr txBox="1"/>
          <p:nvPr/>
        </p:nvSpPr>
        <p:spPr>
          <a:xfrm>
            <a:off x="8192615" y="5105356"/>
            <a:ext cx="871989" cy="523220"/>
          </a:xfrm>
          <a:prstGeom prst="rect">
            <a:avLst/>
          </a:prstGeom>
          <a:solidFill>
            <a:srgbClr val="C00000"/>
          </a:solidFill>
          <a:ln>
            <a:solidFill>
              <a:srgbClr val="C00000"/>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off</a:t>
            </a:r>
            <a:endParaRPr lang="zh-CN" altLang="en-US" sz="2800" dirty="0">
              <a:latin typeface="Times New Roman" panose="02020603050405020304" pitchFamily="18" charset="0"/>
              <a:cs typeface="Times New Roman" panose="02020603050405020304" pitchFamily="18" charset="0"/>
            </a:endParaRPr>
          </a:p>
        </p:txBody>
      </p:sp>
      <p:sp>
        <p:nvSpPr>
          <p:cNvPr id="17" name="文本框 16"/>
          <p:cNvSpPr txBox="1"/>
          <p:nvPr/>
        </p:nvSpPr>
        <p:spPr>
          <a:xfrm>
            <a:off x="9482523" y="5486346"/>
            <a:ext cx="871989" cy="523220"/>
          </a:xfrm>
          <a:prstGeom prst="rect">
            <a:avLst/>
          </a:prstGeom>
          <a:solidFill>
            <a:srgbClr val="C00000"/>
          </a:solidFill>
          <a:ln>
            <a:solidFill>
              <a:srgbClr val="C00000"/>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with</a:t>
            </a:r>
            <a:endParaRPr lang="zh-CN" altLang="en-US" sz="2800" dirty="0">
              <a:latin typeface="Times New Roman" panose="02020603050405020304" pitchFamily="18" charset="0"/>
              <a:cs typeface="Times New Roman" panose="02020603050405020304" pitchFamily="18" charset="0"/>
            </a:endParaRPr>
          </a:p>
        </p:txBody>
      </p:sp>
      <p:sp>
        <p:nvSpPr>
          <p:cNvPr id="19" name="文本框 18"/>
          <p:cNvSpPr txBox="1"/>
          <p:nvPr/>
        </p:nvSpPr>
        <p:spPr>
          <a:xfrm>
            <a:off x="6726777" y="5770869"/>
            <a:ext cx="871989" cy="523220"/>
          </a:xfrm>
          <a:prstGeom prst="rect">
            <a:avLst/>
          </a:prstGeom>
          <a:solidFill>
            <a:srgbClr val="C00000"/>
          </a:solidFill>
          <a:ln>
            <a:solidFill>
              <a:srgbClr val="C00000"/>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to</a:t>
            </a:r>
            <a:endParaRPr lang="zh-CN" altLang="en-US" sz="2800" dirty="0">
              <a:latin typeface="Times New Roman" panose="02020603050405020304" pitchFamily="18" charset="0"/>
              <a:cs typeface="Times New Roman" panose="02020603050405020304" pitchFamily="18" charset="0"/>
            </a:endParaRPr>
          </a:p>
        </p:txBody>
      </p:sp>
      <p:sp>
        <p:nvSpPr>
          <p:cNvPr id="20" name="文本框 19"/>
          <p:cNvSpPr txBox="1"/>
          <p:nvPr/>
        </p:nvSpPr>
        <p:spPr>
          <a:xfrm>
            <a:off x="7489533" y="5871848"/>
            <a:ext cx="1539696" cy="523220"/>
          </a:xfrm>
          <a:prstGeom prst="rect">
            <a:avLst/>
          </a:prstGeom>
          <a:solidFill>
            <a:srgbClr val="C00000"/>
          </a:solidFill>
          <a:ln>
            <a:solidFill>
              <a:srgbClr val="C00000"/>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celebrate</a:t>
            </a:r>
            <a:endParaRPr lang="zh-CN" altLang="en-US" sz="2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1000"/>
                                        <p:tgtEl>
                                          <p:spTgt spid="17"/>
                                        </p:tgtEl>
                                      </p:cBhvr>
                                    </p:animEffect>
                                    <p:anim calcmode="lin" valueType="num">
                                      <p:cBhvr>
                                        <p:cTn id="64" dur="1000" fill="hold"/>
                                        <p:tgtEl>
                                          <p:spTgt spid="17"/>
                                        </p:tgtEl>
                                        <p:attrNameLst>
                                          <p:attrName>ppt_x</p:attrName>
                                        </p:attrNameLst>
                                      </p:cBhvr>
                                      <p:tavLst>
                                        <p:tav tm="0">
                                          <p:val>
                                            <p:strVal val="#ppt_x"/>
                                          </p:val>
                                        </p:tav>
                                        <p:tav tm="100000">
                                          <p:val>
                                            <p:strVal val="#ppt_x"/>
                                          </p:val>
                                        </p:tav>
                                      </p:tavLst>
                                    </p:anim>
                                    <p:anim calcmode="lin" valueType="num">
                                      <p:cBhvr>
                                        <p:cTn id="6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1000"/>
                                        <p:tgtEl>
                                          <p:spTgt spid="19"/>
                                        </p:tgtEl>
                                      </p:cBhvr>
                                    </p:animEffect>
                                    <p:anim calcmode="lin" valueType="num">
                                      <p:cBhvr>
                                        <p:cTn id="71" dur="1000" fill="hold"/>
                                        <p:tgtEl>
                                          <p:spTgt spid="19"/>
                                        </p:tgtEl>
                                        <p:attrNameLst>
                                          <p:attrName>ppt_x</p:attrName>
                                        </p:attrNameLst>
                                      </p:cBhvr>
                                      <p:tavLst>
                                        <p:tav tm="0">
                                          <p:val>
                                            <p:strVal val="#ppt_x"/>
                                          </p:val>
                                        </p:tav>
                                        <p:tav tm="100000">
                                          <p:val>
                                            <p:strVal val="#ppt_x"/>
                                          </p:val>
                                        </p:tav>
                                      </p:tavLst>
                                    </p:anim>
                                    <p:anim calcmode="lin" valueType="num">
                                      <p:cBhvr>
                                        <p:cTn id="7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fade">
                                      <p:cBhvr>
                                        <p:cTn id="77" dur="1000"/>
                                        <p:tgtEl>
                                          <p:spTgt spid="20"/>
                                        </p:tgtEl>
                                      </p:cBhvr>
                                    </p:animEffect>
                                    <p:anim calcmode="lin" valueType="num">
                                      <p:cBhvr>
                                        <p:cTn id="78" dur="1000" fill="hold"/>
                                        <p:tgtEl>
                                          <p:spTgt spid="20"/>
                                        </p:tgtEl>
                                        <p:attrNameLst>
                                          <p:attrName>ppt_x</p:attrName>
                                        </p:attrNameLst>
                                      </p:cBhvr>
                                      <p:tavLst>
                                        <p:tav tm="0">
                                          <p:val>
                                            <p:strVal val="#ppt_x"/>
                                          </p:val>
                                        </p:tav>
                                        <p:tav tm="100000">
                                          <p:val>
                                            <p:strVal val="#ppt_x"/>
                                          </p:val>
                                        </p:tav>
                                      </p:tavLst>
                                    </p:anim>
                                    <p:anim calcmode="lin" valueType="num">
                                      <p:cBhvr>
                                        <p:cTn id="7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animBg="1"/>
      <p:bldP spid="14" grpId="0" animBg="1"/>
      <p:bldP spid="15" grpId="0" animBg="1"/>
      <p:bldP spid="16" grpId="0" animBg="1"/>
      <p:bldP spid="17" grpId="0" animBg="1"/>
      <p:bldP spid="19" grpId="0" animBg="1"/>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0" name="Text Box 7"/>
          <p:cNvSpPr txBox="1"/>
          <p:nvPr/>
        </p:nvSpPr>
        <p:spPr>
          <a:xfrm>
            <a:off x="6477000" y="2133600"/>
            <a:ext cx="3043238" cy="583565"/>
          </a:xfrm>
          <a:prstGeom prst="rect">
            <a:avLst/>
          </a:prstGeom>
          <a:noFill/>
          <a:ln w="9525">
            <a:noFill/>
          </a:ln>
        </p:spPr>
        <p:txBody>
          <a:bodyPr anchor="t">
            <a:spAutoFit/>
          </a:bodyPr>
          <a:lstStyle/>
          <a:p>
            <a:r>
              <a:rPr lang="zh-CN" altLang="en-US" sz="2400" dirty="0">
                <a:latin typeface="+mn-lt"/>
                <a:ea typeface="+mn-ea"/>
                <a:cs typeface="+mn-ea"/>
                <a:sym typeface="+mn-lt"/>
              </a:rPr>
              <a:t>     </a:t>
            </a:r>
            <a:r>
              <a:rPr lang="zh-CN" altLang="en-US" sz="3200" dirty="0">
                <a:latin typeface="+mn-lt"/>
                <a:ea typeface="+mn-ea"/>
                <a:cs typeface="+mn-ea"/>
                <a:sym typeface="+mn-lt"/>
              </a:rPr>
              <a:t> </a:t>
            </a:r>
            <a:endParaRPr lang="zh-CN" altLang="en-US" dirty="0">
              <a:latin typeface="+mn-lt"/>
              <a:ea typeface="+mn-ea"/>
              <a:cs typeface="+mn-ea"/>
              <a:sym typeface="+mn-lt"/>
            </a:endParaRPr>
          </a:p>
        </p:txBody>
      </p:sp>
      <p:pic>
        <p:nvPicPr>
          <p:cNvPr id="3" name="图片 2"/>
          <p:cNvPicPr>
            <a:picLocks noChangeAspect="1"/>
          </p:cNvPicPr>
          <p:nvPr/>
        </p:nvPicPr>
        <p:blipFill>
          <a:blip r:embed="rId1" cstate="print"/>
          <a:stretch>
            <a:fillRect/>
          </a:stretch>
        </p:blipFill>
        <p:spPr>
          <a:xfrm>
            <a:off x="8534336" y="2248515"/>
            <a:ext cx="3581306" cy="4331467"/>
          </a:xfrm>
          <a:prstGeom prst="rect">
            <a:avLst/>
          </a:prstGeom>
        </p:spPr>
      </p:pic>
      <p:grpSp>
        <p:nvGrpSpPr>
          <p:cNvPr id="9" name="组合 8"/>
          <p:cNvGrpSpPr/>
          <p:nvPr/>
        </p:nvGrpSpPr>
        <p:grpSpPr>
          <a:xfrm>
            <a:off x="2286100" y="278017"/>
            <a:ext cx="8000790" cy="1142971"/>
            <a:chOff x="4443249" y="449247"/>
            <a:chExt cx="3200316" cy="620665"/>
          </a:xfrm>
        </p:grpSpPr>
        <p:sp>
          <p:nvSpPr>
            <p:cNvPr id="10" name=" 219"/>
            <p:cNvSpPr/>
            <p:nvPr/>
          </p:nvSpPr>
          <p:spPr>
            <a:xfrm>
              <a:off x="4443249" y="449247"/>
              <a:ext cx="3200316" cy="620665"/>
            </a:xfrm>
            <a:prstGeom prst="roundRect">
              <a:avLst>
                <a:gd name="adj" fmla="val 50000"/>
              </a:avLst>
            </a:prstGeom>
            <a:solidFill>
              <a:srgbClr val="E8323E">
                <a:alpha val="75000"/>
              </a:srgbClr>
            </a:solidFill>
            <a:ln w="60325">
              <a:solidFill>
                <a:srgbClr val="E5BC8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1" name="矩形 10"/>
            <p:cNvSpPr/>
            <p:nvPr/>
          </p:nvSpPr>
          <p:spPr>
            <a:xfrm>
              <a:off x="5066101" y="540881"/>
              <a:ext cx="1856970" cy="451254"/>
            </a:xfrm>
            <a:prstGeom prst="rect">
              <a:avLst/>
            </a:prstGeom>
          </p:spPr>
          <p:txBody>
            <a:bodyPr wrap="none">
              <a:spAutoFit/>
            </a:bodyPr>
            <a:lstStyle/>
            <a:p>
              <a:pPr algn="ctr"/>
              <a:r>
                <a:rPr lang="en-US" altLang="zh-CN" sz="2400" dirty="0">
                  <a:cs typeface="+mn-ea"/>
                  <a:sym typeface="+mn-lt"/>
                </a:rPr>
                <a:t>Swiss fitness on New Year's Day</a:t>
              </a:r>
              <a:endParaRPr lang="en-US" altLang="zh-CN" sz="2400" dirty="0">
                <a:cs typeface="+mn-ea"/>
                <a:sym typeface="+mn-lt"/>
              </a:endParaRPr>
            </a:p>
            <a:p>
              <a:pPr algn="ctr"/>
              <a:r>
                <a:rPr lang="zh-CN" altLang="en-US" sz="2400" dirty="0">
                  <a:cs typeface="+mn-ea"/>
                  <a:sym typeface="+mn-lt"/>
                </a:rPr>
                <a:t>瑞士健身元旦</a:t>
              </a:r>
              <a:endParaRPr lang="zh-CN" altLang="en-US" sz="2400" dirty="0"/>
            </a:p>
          </p:txBody>
        </p:sp>
      </p:grpSp>
      <p:sp>
        <p:nvSpPr>
          <p:cNvPr id="12" name="文本框 11"/>
          <p:cNvSpPr txBox="1"/>
          <p:nvPr/>
        </p:nvSpPr>
        <p:spPr>
          <a:xfrm>
            <a:off x="459593" y="3359980"/>
            <a:ext cx="7659832" cy="3416320"/>
          </a:xfrm>
          <a:prstGeom prst="rect">
            <a:avLst/>
          </a:prstGeom>
          <a:noFill/>
        </p:spPr>
        <p:txBody>
          <a:bodyPr wrap="square">
            <a:spAutoFit/>
          </a:bodyPr>
          <a:lstStyle/>
          <a:p>
            <a:r>
              <a:rPr lang="en-US" altLang="zh-CN" sz="2400" dirty="0"/>
              <a:t>       </a:t>
            </a:r>
            <a:r>
              <a:rPr lang="en-US" altLang="zh-CN" sz="2400" dirty="0">
                <a:latin typeface="Times New Roman" panose="02020603050405020304" pitchFamily="18" charset="0"/>
                <a:cs typeface="Times New Roman" panose="02020603050405020304" pitchFamily="18" charset="0"/>
              </a:rPr>
              <a:t>Swiss people have the habit of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on New Year's Day. Some of them go mountain-climbing in groups, standing on the top of the mountain,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the ice and snow and singing loudly about the beautiful life; Some go skiing along the long trail in the mountains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in search of happiness; Some hold stilt-walking competitions, and men, women, old and young battle together,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each other good health. They welcome the coming of the New Year’s Day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fitness.</a:t>
            </a:r>
            <a:endParaRPr lang="en-US" altLang="zh-CN" sz="2400" dirty="0">
              <a:latin typeface="Times New Roman" panose="02020603050405020304" pitchFamily="18" charset="0"/>
              <a:cs typeface="Times New Roman" panose="02020603050405020304" pitchFamily="18" charset="0"/>
            </a:endParaRPr>
          </a:p>
        </p:txBody>
      </p:sp>
      <p:sp>
        <p:nvSpPr>
          <p:cNvPr id="13" name="文本框 12"/>
          <p:cNvSpPr txBox="1"/>
          <p:nvPr/>
        </p:nvSpPr>
        <p:spPr>
          <a:xfrm>
            <a:off x="732845" y="1420988"/>
            <a:ext cx="7538807" cy="1938992"/>
          </a:xfrm>
          <a:prstGeom prst="rect">
            <a:avLst/>
          </a:prstGeom>
          <a:noFill/>
        </p:spPr>
        <p:txBody>
          <a:bodyPr wrap="square">
            <a:spAutoFit/>
          </a:bodyPr>
          <a:lstStyle/>
          <a:p>
            <a:r>
              <a:rPr lang="zh-CN" altLang="en-US" sz="2400" dirty="0"/>
              <a:t>        瑞士人有元旦健身的习惯，他们有的成群结队去爬山，站在山顶面对冰天雪地，大声歌唱美好的生活；有的在山林中沿着长长的雪道滑雪，仿佛在寻找幸福之路；有的举行踩高跷比赛，男女老幼齐上阵，互祝身体健康。他们用健身来迎接新一年的到来。</a:t>
            </a:r>
            <a:endParaRPr lang="zh-CN" altLang="en-US" sz="2400" dirty="0"/>
          </a:p>
        </p:txBody>
      </p:sp>
      <p:sp>
        <p:nvSpPr>
          <p:cNvPr id="14" name="文本框 13"/>
          <p:cNvSpPr txBox="1"/>
          <p:nvPr/>
        </p:nvSpPr>
        <p:spPr>
          <a:xfrm>
            <a:off x="4703893" y="3236411"/>
            <a:ext cx="1444609" cy="523220"/>
          </a:xfrm>
          <a:prstGeom prst="rect">
            <a:avLst/>
          </a:prstGeom>
          <a:solidFill>
            <a:srgbClr val="C00000"/>
          </a:solidFill>
          <a:ln>
            <a:solidFill>
              <a:srgbClr val="C00000"/>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working</a:t>
            </a:r>
            <a:endParaRPr lang="zh-CN" altLang="en-US" sz="2800" dirty="0">
              <a:latin typeface="Times New Roman" panose="02020603050405020304" pitchFamily="18" charset="0"/>
              <a:cs typeface="Times New Roman" panose="02020603050405020304" pitchFamily="18" charset="0"/>
            </a:endParaRPr>
          </a:p>
        </p:txBody>
      </p:sp>
      <p:sp>
        <p:nvSpPr>
          <p:cNvPr id="15" name="文本框 14"/>
          <p:cNvSpPr txBox="1"/>
          <p:nvPr/>
        </p:nvSpPr>
        <p:spPr>
          <a:xfrm>
            <a:off x="6096000" y="3236411"/>
            <a:ext cx="871989" cy="523220"/>
          </a:xfrm>
          <a:prstGeom prst="rect">
            <a:avLst/>
          </a:prstGeom>
          <a:solidFill>
            <a:srgbClr val="C00000"/>
          </a:solidFill>
          <a:ln>
            <a:solidFill>
              <a:srgbClr val="C00000"/>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out</a:t>
            </a:r>
            <a:endParaRPr lang="zh-CN" altLang="en-US" sz="2800" dirty="0">
              <a:latin typeface="Times New Roman" panose="02020603050405020304" pitchFamily="18" charset="0"/>
              <a:cs typeface="Times New Roman" panose="02020603050405020304" pitchFamily="18" charset="0"/>
            </a:endParaRPr>
          </a:p>
        </p:txBody>
      </p:sp>
      <p:sp>
        <p:nvSpPr>
          <p:cNvPr id="16" name="文本框 15"/>
          <p:cNvSpPr txBox="1"/>
          <p:nvPr/>
        </p:nvSpPr>
        <p:spPr>
          <a:xfrm>
            <a:off x="4990202" y="3926890"/>
            <a:ext cx="1334392" cy="523220"/>
          </a:xfrm>
          <a:prstGeom prst="rect">
            <a:avLst/>
          </a:prstGeom>
          <a:solidFill>
            <a:srgbClr val="C00000"/>
          </a:solidFill>
          <a:ln>
            <a:solidFill>
              <a:srgbClr val="C00000"/>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facing</a:t>
            </a:r>
            <a:endParaRPr lang="zh-CN" altLang="en-US" sz="2800" dirty="0">
              <a:latin typeface="Times New Roman" panose="02020603050405020304" pitchFamily="18" charset="0"/>
              <a:cs typeface="Times New Roman" panose="02020603050405020304" pitchFamily="18" charset="0"/>
            </a:endParaRPr>
          </a:p>
        </p:txBody>
      </p:sp>
      <p:sp>
        <p:nvSpPr>
          <p:cNvPr id="17" name="文本框 16"/>
          <p:cNvSpPr txBox="1"/>
          <p:nvPr/>
        </p:nvSpPr>
        <p:spPr>
          <a:xfrm>
            <a:off x="4990202" y="4744745"/>
            <a:ext cx="871989" cy="523220"/>
          </a:xfrm>
          <a:prstGeom prst="rect">
            <a:avLst/>
          </a:prstGeom>
          <a:solidFill>
            <a:srgbClr val="C00000"/>
          </a:solidFill>
          <a:ln>
            <a:solidFill>
              <a:srgbClr val="C00000"/>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as</a:t>
            </a:r>
            <a:endParaRPr lang="zh-CN" altLang="en-US" sz="2800" dirty="0">
              <a:latin typeface="Times New Roman" panose="02020603050405020304" pitchFamily="18" charset="0"/>
              <a:cs typeface="Times New Roman" panose="02020603050405020304" pitchFamily="18" charset="0"/>
            </a:endParaRPr>
          </a:p>
        </p:txBody>
      </p:sp>
      <p:sp>
        <p:nvSpPr>
          <p:cNvPr id="18" name="文本框 17"/>
          <p:cNvSpPr txBox="1"/>
          <p:nvPr/>
        </p:nvSpPr>
        <p:spPr>
          <a:xfrm>
            <a:off x="5862191" y="4744745"/>
            <a:ext cx="871989" cy="523220"/>
          </a:xfrm>
          <a:prstGeom prst="rect">
            <a:avLst/>
          </a:prstGeom>
          <a:solidFill>
            <a:srgbClr val="C00000"/>
          </a:solidFill>
          <a:ln>
            <a:solidFill>
              <a:srgbClr val="C00000"/>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if</a:t>
            </a:r>
            <a:endParaRPr lang="zh-CN" altLang="en-US" sz="2800" dirty="0">
              <a:latin typeface="Times New Roman" panose="02020603050405020304" pitchFamily="18" charset="0"/>
              <a:cs typeface="Times New Roman" panose="02020603050405020304" pitchFamily="18" charset="0"/>
            </a:endParaRPr>
          </a:p>
        </p:txBody>
      </p:sp>
      <p:sp>
        <p:nvSpPr>
          <p:cNvPr id="19" name="文本框 18"/>
          <p:cNvSpPr txBox="1"/>
          <p:nvPr/>
        </p:nvSpPr>
        <p:spPr>
          <a:xfrm>
            <a:off x="5292452" y="5498912"/>
            <a:ext cx="1441728" cy="523220"/>
          </a:xfrm>
          <a:prstGeom prst="rect">
            <a:avLst/>
          </a:prstGeom>
          <a:solidFill>
            <a:srgbClr val="C00000"/>
          </a:solidFill>
          <a:ln>
            <a:solidFill>
              <a:srgbClr val="C00000"/>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wishing</a:t>
            </a:r>
            <a:endParaRPr lang="zh-CN" altLang="en-US" sz="2800" dirty="0">
              <a:latin typeface="Times New Roman" panose="02020603050405020304" pitchFamily="18" charset="0"/>
              <a:cs typeface="Times New Roman" panose="02020603050405020304" pitchFamily="18" charset="0"/>
            </a:endParaRPr>
          </a:p>
        </p:txBody>
      </p:sp>
      <p:sp>
        <p:nvSpPr>
          <p:cNvPr id="20" name="文本框 19"/>
          <p:cNvSpPr txBox="1"/>
          <p:nvPr/>
        </p:nvSpPr>
        <p:spPr>
          <a:xfrm>
            <a:off x="1143130" y="6172128"/>
            <a:ext cx="871989" cy="523220"/>
          </a:xfrm>
          <a:prstGeom prst="rect">
            <a:avLst/>
          </a:prstGeom>
          <a:solidFill>
            <a:srgbClr val="C00000"/>
          </a:solidFill>
          <a:ln>
            <a:solidFill>
              <a:srgbClr val="C00000"/>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by</a:t>
            </a:r>
            <a:endParaRPr lang="zh-CN" altLang="en-US" sz="2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1000"/>
                                        <p:tgtEl>
                                          <p:spTgt spid="16"/>
                                        </p:tgtEl>
                                      </p:cBhvr>
                                    </p:animEffect>
                                    <p:anim calcmode="lin" valueType="num">
                                      <p:cBhvr>
                                        <p:cTn id="50" dur="1000" fill="hold"/>
                                        <p:tgtEl>
                                          <p:spTgt spid="16"/>
                                        </p:tgtEl>
                                        <p:attrNameLst>
                                          <p:attrName>ppt_x</p:attrName>
                                        </p:attrNameLst>
                                      </p:cBhvr>
                                      <p:tavLst>
                                        <p:tav tm="0">
                                          <p:val>
                                            <p:strVal val="#ppt_x"/>
                                          </p:val>
                                        </p:tav>
                                        <p:tav tm="100000">
                                          <p:val>
                                            <p:strVal val="#ppt_x"/>
                                          </p:val>
                                        </p:tav>
                                      </p:tavLst>
                                    </p:anim>
                                    <p:anim calcmode="lin" valueType="num">
                                      <p:cBhvr>
                                        <p:cTn id="5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1000"/>
                                        <p:tgtEl>
                                          <p:spTgt spid="17"/>
                                        </p:tgtEl>
                                      </p:cBhvr>
                                    </p:animEffect>
                                    <p:anim calcmode="lin" valueType="num">
                                      <p:cBhvr>
                                        <p:cTn id="57" dur="1000" fill="hold"/>
                                        <p:tgtEl>
                                          <p:spTgt spid="17"/>
                                        </p:tgtEl>
                                        <p:attrNameLst>
                                          <p:attrName>ppt_x</p:attrName>
                                        </p:attrNameLst>
                                      </p:cBhvr>
                                      <p:tavLst>
                                        <p:tav tm="0">
                                          <p:val>
                                            <p:strVal val="#ppt_x"/>
                                          </p:val>
                                        </p:tav>
                                        <p:tav tm="100000">
                                          <p:val>
                                            <p:strVal val="#ppt_x"/>
                                          </p:val>
                                        </p:tav>
                                      </p:tavLst>
                                    </p:anim>
                                    <p:anim calcmode="lin" valueType="num">
                                      <p:cBhvr>
                                        <p:cTn id="5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1000"/>
                                        <p:tgtEl>
                                          <p:spTgt spid="18"/>
                                        </p:tgtEl>
                                      </p:cBhvr>
                                    </p:animEffect>
                                    <p:anim calcmode="lin" valueType="num">
                                      <p:cBhvr>
                                        <p:cTn id="64" dur="1000" fill="hold"/>
                                        <p:tgtEl>
                                          <p:spTgt spid="18"/>
                                        </p:tgtEl>
                                        <p:attrNameLst>
                                          <p:attrName>ppt_x</p:attrName>
                                        </p:attrNameLst>
                                      </p:cBhvr>
                                      <p:tavLst>
                                        <p:tav tm="0">
                                          <p:val>
                                            <p:strVal val="#ppt_x"/>
                                          </p:val>
                                        </p:tav>
                                        <p:tav tm="100000">
                                          <p:val>
                                            <p:strVal val="#ppt_x"/>
                                          </p:val>
                                        </p:tav>
                                      </p:tavLst>
                                    </p:anim>
                                    <p:anim calcmode="lin" valueType="num">
                                      <p:cBhvr>
                                        <p:cTn id="6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1000"/>
                                        <p:tgtEl>
                                          <p:spTgt spid="19"/>
                                        </p:tgtEl>
                                      </p:cBhvr>
                                    </p:animEffect>
                                    <p:anim calcmode="lin" valueType="num">
                                      <p:cBhvr>
                                        <p:cTn id="71" dur="1000" fill="hold"/>
                                        <p:tgtEl>
                                          <p:spTgt spid="19"/>
                                        </p:tgtEl>
                                        <p:attrNameLst>
                                          <p:attrName>ppt_x</p:attrName>
                                        </p:attrNameLst>
                                      </p:cBhvr>
                                      <p:tavLst>
                                        <p:tav tm="0">
                                          <p:val>
                                            <p:strVal val="#ppt_x"/>
                                          </p:val>
                                        </p:tav>
                                        <p:tav tm="100000">
                                          <p:val>
                                            <p:strVal val="#ppt_x"/>
                                          </p:val>
                                        </p:tav>
                                      </p:tavLst>
                                    </p:anim>
                                    <p:anim calcmode="lin" valueType="num">
                                      <p:cBhvr>
                                        <p:cTn id="7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fade">
                                      <p:cBhvr>
                                        <p:cTn id="77" dur="1000"/>
                                        <p:tgtEl>
                                          <p:spTgt spid="20"/>
                                        </p:tgtEl>
                                      </p:cBhvr>
                                    </p:animEffect>
                                    <p:anim calcmode="lin" valueType="num">
                                      <p:cBhvr>
                                        <p:cTn id="78" dur="1000" fill="hold"/>
                                        <p:tgtEl>
                                          <p:spTgt spid="20"/>
                                        </p:tgtEl>
                                        <p:attrNameLst>
                                          <p:attrName>ppt_x</p:attrName>
                                        </p:attrNameLst>
                                      </p:cBhvr>
                                      <p:tavLst>
                                        <p:tav tm="0">
                                          <p:val>
                                            <p:strVal val="#ppt_x"/>
                                          </p:val>
                                        </p:tav>
                                        <p:tav tm="100000">
                                          <p:val>
                                            <p:strVal val="#ppt_x"/>
                                          </p:val>
                                        </p:tav>
                                      </p:tavLst>
                                    </p:anim>
                                    <p:anim calcmode="lin" valueType="num">
                                      <p:cBhvr>
                                        <p:cTn id="7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animBg="1"/>
      <p:bldP spid="15" grpId="0" animBg="1"/>
      <p:bldP spid="16" grpId="0" animBg="1"/>
      <p:bldP spid="17" grpId="0" animBg="1"/>
      <p:bldP spid="18" grpId="0" animBg="1"/>
      <p:bldP spid="19" grpId="0" animBg="1"/>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stretch>
            <a:fillRect/>
          </a:stretch>
        </p:blipFill>
        <p:spPr>
          <a:xfrm>
            <a:off x="239289" y="2667020"/>
            <a:ext cx="4571880" cy="4038494"/>
          </a:xfrm>
          <a:prstGeom prst="rect">
            <a:avLst/>
          </a:prstGeom>
        </p:spPr>
      </p:pic>
      <p:grpSp>
        <p:nvGrpSpPr>
          <p:cNvPr id="8" name="组合 7"/>
          <p:cNvGrpSpPr/>
          <p:nvPr/>
        </p:nvGrpSpPr>
        <p:grpSpPr>
          <a:xfrm>
            <a:off x="2286100" y="278017"/>
            <a:ext cx="8000790" cy="1142971"/>
            <a:chOff x="4443249" y="449247"/>
            <a:chExt cx="3200316" cy="620665"/>
          </a:xfrm>
        </p:grpSpPr>
        <p:sp>
          <p:nvSpPr>
            <p:cNvPr id="9" name=" 219"/>
            <p:cNvSpPr/>
            <p:nvPr/>
          </p:nvSpPr>
          <p:spPr>
            <a:xfrm>
              <a:off x="4443249" y="449247"/>
              <a:ext cx="3200316" cy="620665"/>
            </a:xfrm>
            <a:prstGeom prst="roundRect">
              <a:avLst>
                <a:gd name="adj" fmla="val 50000"/>
              </a:avLst>
            </a:prstGeom>
            <a:solidFill>
              <a:srgbClr val="E8323E">
                <a:alpha val="75000"/>
              </a:srgbClr>
            </a:solidFill>
            <a:ln w="60325">
              <a:solidFill>
                <a:srgbClr val="E5BC8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0" name="矩形 9"/>
            <p:cNvSpPr/>
            <p:nvPr/>
          </p:nvSpPr>
          <p:spPr>
            <a:xfrm>
              <a:off x="4867009" y="540881"/>
              <a:ext cx="2255156" cy="451254"/>
            </a:xfrm>
            <a:prstGeom prst="rect">
              <a:avLst/>
            </a:prstGeom>
          </p:spPr>
          <p:txBody>
            <a:bodyPr wrap="none">
              <a:spAutoFit/>
            </a:bodyPr>
            <a:lstStyle/>
            <a:p>
              <a:pPr algn="ctr"/>
              <a:r>
                <a:rPr lang="en-US" altLang="zh-CN" sz="2400" dirty="0">
                  <a:cs typeface="+mn-ea"/>
                  <a:sym typeface="+mn-lt"/>
                </a:rPr>
                <a:t>Ear-tugging on New Year's Day in Brazil</a:t>
              </a:r>
              <a:endParaRPr lang="en-US" altLang="zh-CN" sz="2400" dirty="0">
                <a:cs typeface="+mn-ea"/>
                <a:sym typeface="+mn-lt"/>
              </a:endParaRPr>
            </a:p>
            <a:p>
              <a:pPr algn="ctr"/>
              <a:r>
                <a:rPr lang="zh-CN" altLang="en-US" sz="2400" dirty="0">
                  <a:cs typeface="+mn-ea"/>
                  <a:sym typeface="+mn-lt"/>
                </a:rPr>
                <a:t>巴西揪耳朵元旦</a:t>
              </a:r>
              <a:endParaRPr lang="zh-CN" altLang="en-US" sz="2400" dirty="0"/>
            </a:p>
          </p:txBody>
        </p:sp>
      </p:grpSp>
      <p:sp>
        <p:nvSpPr>
          <p:cNvPr id="11" name="文本框 10"/>
          <p:cNvSpPr txBox="1"/>
          <p:nvPr/>
        </p:nvSpPr>
        <p:spPr>
          <a:xfrm>
            <a:off x="5449040" y="3657594"/>
            <a:ext cx="6097772" cy="2308324"/>
          </a:xfrm>
          <a:prstGeom prst="rect">
            <a:avLst/>
          </a:prstGeom>
          <a:noFill/>
        </p:spPr>
        <p:txBody>
          <a:bodyPr wrap="square">
            <a:spAutoFit/>
          </a:bodyPr>
          <a:lstStyle/>
          <a:p>
            <a:r>
              <a:rPr lang="en-US" altLang="zh-CN" sz="2400" dirty="0">
                <a:latin typeface="Times New Roman" panose="02020603050405020304" pitchFamily="18" charset="0"/>
                <a:cs typeface="Times New Roman" panose="02020603050405020304" pitchFamily="18" charset="0"/>
              </a:rPr>
              <a:t>       Brazilians on New Year's Day hold high torches,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mountain crowding. There is  a unique custom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they pull each other's ear in Brazilian countryside. When they meet on the day, they are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to grab each other </a:t>
            </a:r>
            <a:r>
              <a:rPr lang="en-US" altLang="zh-CN" sz="2400" u="sng" dirty="0">
                <a:latin typeface="Times New Roman" panose="02020603050405020304" pitchFamily="18" charset="0"/>
                <a:cs typeface="Times New Roman" panose="02020603050405020304" pitchFamily="18" charset="0"/>
              </a:rPr>
              <a:t>         </a:t>
            </a:r>
            <a:endParaRPr lang="en-US" altLang="zh-CN" sz="2400" u="sng" dirty="0">
              <a:latin typeface="Times New Roman" panose="02020603050405020304" pitchFamily="18" charset="0"/>
              <a:cs typeface="Times New Roman" panose="02020603050405020304" pitchFamily="18" charset="0"/>
            </a:endParaRPr>
          </a:p>
          <a:p>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the ears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a symbol of good luck. </a:t>
            </a:r>
            <a:endParaRPr lang="en-US" altLang="zh-CN" sz="2400" dirty="0">
              <a:latin typeface="Times New Roman" panose="02020603050405020304" pitchFamily="18" charset="0"/>
              <a:cs typeface="Times New Roman" panose="02020603050405020304" pitchFamily="18" charset="0"/>
            </a:endParaRPr>
          </a:p>
        </p:txBody>
      </p:sp>
      <p:sp>
        <p:nvSpPr>
          <p:cNvPr id="12" name="文本框 11"/>
          <p:cNvSpPr txBox="1"/>
          <p:nvPr/>
        </p:nvSpPr>
        <p:spPr>
          <a:xfrm>
            <a:off x="5427831" y="1830659"/>
            <a:ext cx="5792980" cy="1569660"/>
          </a:xfrm>
          <a:prstGeom prst="rect">
            <a:avLst/>
          </a:prstGeom>
          <a:noFill/>
        </p:spPr>
        <p:txBody>
          <a:bodyPr wrap="square">
            <a:spAutoFit/>
          </a:bodyPr>
          <a:lstStyle/>
          <a:p>
            <a:r>
              <a:rPr lang="zh-CN" altLang="en-US" dirty="0"/>
              <a:t>         </a:t>
            </a:r>
            <a:r>
              <a:rPr lang="zh-CN" altLang="en-US" sz="2400" dirty="0"/>
              <a:t>巴西人在元旦这天，高举火把，蜂拥登山。巴西农村有一个独特的风俗习惯</a:t>
            </a:r>
            <a:r>
              <a:rPr lang="en-US" altLang="zh-CN" sz="2400" dirty="0"/>
              <a:t>——</a:t>
            </a:r>
            <a:r>
              <a:rPr lang="zh-CN" altLang="en-US" sz="2400" dirty="0"/>
              <a:t>便是互相揪耳，人们在元旦见面时，一定要相互使劲揪住对方的耳朵，表示祝福。</a:t>
            </a:r>
            <a:endParaRPr lang="zh-CN" altLang="en-US" sz="2400" dirty="0"/>
          </a:p>
        </p:txBody>
      </p:sp>
      <p:sp>
        <p:nvSpPr>
          <p:cNvPr id="13" name="文本框 12"/>
          <p:cNvSpPr txBox="1"/>
          <p:nvPr/>
        </p:nvSpPr>
        <p:spPr>
          <a:xfrm>
            <a:off x="6286495" y="3886188"/>
            <a:ext cx="1523960" cy="523220"/>
          </a:xfrm>
          <a:prstGeom prst="rect">
            <a:avLst/>
          </a:prstGeom>
          <a:solidFill>
            <a:srgbClr val="C00000"/>
          </a:solidFill>
          <a:ln>
            <a:solidFill>
              <a:srgbClr val="C00000"/>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climbing</a:t>
            </a:r>
            <a:endParaRPr lang="zh-CN" altLang="en-US" sz="2800" dirty="0">
              <a:latin typeface="Times New Roman" panose="02020603050405020304" pitchFamily="18" charset="0"/>
              <a:cs typeface="Times New Roman" panose="02020603050405020304" pitchFamily="18" charset="0"/>
            </a:endParaRPr>
          </a:p>
        </p:txBody>
      </p:sp>
      <p:sp>
        <p:nvSpPr>
          <p:cNvPr id="14" name="文本框 13"/>
          <p:cNvSpPr txBox="1"/>
          <p:nvPr/>
        </p:nvSpPr>
        <p:spPr>
          <a:xfrm>
            <a:off x="7576337" y="4174780"/>
            <a:ext cx="871989" cy="523220"/>
          </a:xfrm>
          <a:prstGeom prst="rect">
            <a:avLst/>
          </a:prstGeom>
          <a:solidFill>
            <a:srgbClr val="C00000"/>
          </a:solidFill>
          <a:ln>
            <a:solidFill>
              <a:srgbClr val="C00000"/>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that</a:t>
            </a:r>
            <a:endParaRPr lang="zh-CN" altLang="en-US" sz="2800" dirty="0">
              <a:latin typeface="Times New Roman" panose="02020603050405020304" pitchFamily="18" charset="0"/>
              <a:cs typeface="Times New Roman" panose="02020603050405020304" pitchFamily="18" charset="0"/>
            </a:endParaRPr>
          </a:p>
        </p:txBody>
      </p:sp>
      <p:sp>
        <p:nvSpPr>
          <p:cNvPr id="15" name="文本框 14"/>
          <p:cNvSpPr txBox="1"/>
          <p:nvPr/>
        </p:nvSpPr>
        <p:spPr>
          <a:xfrm>
            <a:off x="7576336" y="5010064"/>
            <a:ext cx="871989" cy="523220"/>
          </a:xfrm>
          <a:prstGeom prst="rect">
            <a:avLst/>
          </a:prstGeom>
          <a:solidFill>
            <a:srgbClr val="C00000"/>
          </a:solidFill>
          <a:ln>
            <a:solidFill>
              <a:srgbClr val="C00000"/>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sure</a:t>
            </a:r>
            <a:endParaRPr lang="zh-CN" altLang="en-US" sz="2800" dirty="0">
              <a:latin typeface="Times New Roman" panose="02020603050405020304" pitchFamily="18" charset="0"/>
              <a:cs typeface="Times New Roman" panose="02020603050405020304" pitchFamily="18" charset="0"/>
            </a:endParaRPr>
          </a:p>
        </p:txBody>
      </p:sp>
      <p:sp>
        <p:nvSpPr>
          <p:cNvPr id="16" name="文本框 15"/>
          <p:cNvSpPr txBox="1"/>
          <p:nvPr/>
        </p:nvSpPr>
        <p:spPr>
          <a:xfrm>
            <a:off x="5427831" y="5442698"/>
            <a:ext cx="871989" cy="523220"/>
          </a:xfrm>
          <a:prstGeom prst="rect">
            <a:avLst/>
          </a:prstGeom>
          <a:solidFill>
            <a:srgbClr val="C00000"/>
          </a:solidFill>
          <a:ln>
            <a:solidFill>
              <a:srgbClr val="C00000"/>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by</a:t>
            </a:r>
            <a:endParaRPr lang="zh-CN" altLang="en-US" sz="2800" dirty="0">
              <a:latin typeface="Times New Roman" panose="02020603050405020304" pitchFamily="18" charset="0"/>
              <a:cs typeface="Times New Roman" panose="02020603050405020304" pitchFamily="18" charset="0"/>
            </a:endParaRPr>
          </a:p>
        </p:txBody>
      </p:sp>
      <p:sp>
        <p:nvSpPr>
          <p:cNvPr id="17" name="文本框 16"/>
          <p:cNvSpPr txBox="1"/>
          <p:nvPr/>
        </p:nvSpPr>
        <p:spPr>
          <a:xfrm>
            <a:off x="7374460" y="5490198"/>
            <a:ext cx="871989" cy="523220"/>
          </a:xfrm>
          <a:prstGeom prst="rect">
            <a:avLst/>
          </a:prstGeom>
          <a:solidFill>
            <a:srgbClr val="C00000"/>
          </a:solidFill>
          <a:ln>
            <a:solidFill>
              <a:srgbClr val="C00000"/>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as</a:t>
            </a:r>
            <a:endParaRPr lang="zh-CN" altLang="en-US" sz="2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1000"/>
                                        <p:tgtEl>
                                          <p:spTgt spid="17"/>
                                        </p:tgtEl>
                                      </p:cBhvr>
                                    </p:animEffect>
                                    <p:anim calcmode="lin" valueType="num">
                                      <p:cBhvr>
                                        <p:cTn id="64" dur="1000" fill="hold"/>
                                        <p:tgtEl>
                                          <p:spTgt spid="17"/>
                                        </p:tgtEl>
                                        <p:attrNameLst>
                                          <p:attrName>ppt_x</p:attrName>
                                        </p:attrNameLst>
                                      </p:cBhvr>
                                      <p:tavLst>
                                        <p:tav tm="0">
                                          <p:val>
                                            <p:strVal val="#ppt_x"/>
                                          </p:val>
                                        </p:tav>
                                        <p:tav tm="100000">
                                          <p:val>
                                            <p:strVal val="#ppt_x"/>
                                          </p:val>
                                        </p:tav>
                                      </p:tavLst>
                                    </p:anim>
                                    <p:anim calcmode="lin" valueType="num">
                                      <p:cBhvr>
                                        <p:cTn id="6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animBg="1"/>
      <p:bldP spid="14" grpId="0" animBg="1"/>
      <p:bldP spid="15" grpId="0" animBg="1"/>
      <p:bldP spid="16" grpId="0" animBg="1"/>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Text Box 7"/>
          <p:cNvSpPr txBox="1"/>
          <p:nvPr/>
        </p:nvSpPr>
        <p:spPr>
          <a:xfrm>
            <a:off x="6477000" y="2133600"/>
            <a:ext cx="3043238" cy="583565"/>
          </a:xfrm>
          <a:prstGeom prst="rect">
            <a:avLst/>
          </a:prstGeom>
          <a:noFill/>
          <a:ln w="9525">
            <a:noFill/>
          </a:ln>
        </p:spPr>
        <p:txBody>
          <a:bodyPr anchor="t">
            <a:spAutoFit/>
          </a:bodyPr>
          <a:lstStyle/>
          <a:p>
            <a:r>
              <a:rPr lang="zh-CN" altLang="en-US" sz="2400" dirty="0">
                <a:latin typeface="+mn-lt"/>
                <a:ea typeface="+mn-ea"/>
                <a:cs typeface="+mn-ea"/>
                <a:sym typeface="+mn-lt"/>
              </a:rPr>
              <a:t>     </a:t>
            </a:r>
            <a:r>
              <a:rPr lang="zh-CN" altLang="en-US" sz="3200" dirty="0">
                <a:latin typeface="+mn-lt"/>
                <a:ea typeface="+mn-ea"/>
                <a:cs typeface="+mn-ea"/>
                <a:sym typeface="+mn-lt"/>
              </a:rPr>
              <a:t> </a:t>
            </a:r>
            <a:endParaRPr lang="zh-CN" altLang="en-US" dirty="0">
              <a:latin typeface="+mn-lt"/>
              <a:ea typeface="+mn-ea"/>
              <a:cs typeface="+mn-ea"/>
              <a:sym typeface="+mn-lt"/>
            </a:endParaRPr>
          </a:p>
        </p:txBody>
      </p:sp>
      <p:pic>
        <p:nvPicPr>
          <p:cNvPr id="3" name="图片 2"/>
          <p:cNvPicPr>
            <a:picLocks noChangeAspect="1"/>
          </p:cNvPicPr>
          <p:nvPr/>
        </p:nvPicPr>
        <p:blipFill>
          <a:blip r:embed="rId1" cstate="print"/>
          <a:stretch>
            <a:fillRect/>
          </a:stretch>
        </p:blipFill>
        <p:spPr>
          <a:xfrm>
            <a:off x="5795698" y="4522301"/>
            <a:ext cx="3881607" cy="2057682"/>
          </a:xfrm>
          <a:prstGeom prst="rect">
            <a:avLst/>
          </a:prstGeom>
        </p:spPr>
      </p:pic>
      <p:pic>
        <p:nvPicPr>
          <p:cNvPr id="4" name="图片 3"/>
          <p:cNvPicPr>
            <a:picLocks noChangeAspect="1"/>
          </p:cNvPicPr>
          <p:nvPr/>
        </p:nvPicPr>
        <p:blipFill>
          <a:blip r:embed="rId2" cstate="print"/>
          <a:stretch>
            <a:fillRect/>
          </a:stretch>
        </p:blipFill>
        <p:spPr>
          <a:xfrm>
            <a:off x="2286100" y="4522301"/>
            <a:ext cx="3477745" cy="2057682"/>
          </a:xfrm>
          <a:prstGeom prst="rect">
            <a:avLst/>
          </a:prstGeom>
        </p:spPr>
      </p:pic>
      <p:sp>
        <p:nvSpPr>
          <p:cNvPr id="10" name=" 219"/>
          <p:cNvSpPr/>
          <p:nvPr/>
        </p:nvSpPr>
        <p:spPr>
          <a:xfrm>
            <a:off x="2286100" y="278017"/>
            <a:ext cx="8000790" cy="1142971"/>
          </a:xfrm>
          <a:prstGeom prst="roundRect">
            <a:avLst>
              <a:gd name="adj" fmla="val 50000"/>
            </a:avLst>
          </a:prstGeom>
          <a:solidFill>
            <a:srgbClr val="E8323E">
              <a:alpha val="75000"/>
            </a:srgbClr>
          </a:solidFill>
          <a:ln w="60325">
            <a:solidFill>
              <a:srgbClr val="E5BC8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1" name="矩形 10"/>
          <p:cNvSpPr/>
          <p:nvPr/>
        </p:nvSpPr>
        <p:spPr>
          <a:xfrm>
            <a:off x="3527889" y="446763"/>
            <a:ext cx="5273111" cy="830997"/>
          </a:xfrm>
          <a:prstGeom prst="rect">
            <a:avLst/>
          </a:prstGeom>
        </p:spPr>
        <p:txBody>
          <a:bodyPr wrap="none">
            <a:spAutoFit/>
          </a:bodyPr>
          <a:lstStyle/>
          <a:p>
            <a:pPr algn="ctr"/>
            <a:r>
              <a:rPr lang="en-US" altLang="zh-CN" sz="2400" b="0" i="0" dirty="0">
                <a:solidFill>
                  <a:srgbClr val="333333"/>
                </a:solidFill>
                <a:effectLst/>
                <a:latin typeface="微软雅黑" panose="020B0503020204020204" pitchFamily="34" charset="-122"/>
                <a:ea typeface="微软雅黑" panose="020B0503020204020204" pitchFamily="34" charset="-122"/>
              </a:rPr>
              <a:t>Greek cakes on the New Year's Day</a:t>
            </a:r>
            <a:endParaRPr lang="en-US" altLang="zh-CN" sz="2400" dirty="0">
              <a:solidFill>
                <a:schemeClr val="bg1"/>
              </a:solidFill>
              <a:cs typeface="+mn-ea"/>
              <a:sym typeface="+mn-lt"/>
            </a:endParaRPr>
          </a:p>
          <a:p>
            <a:pPr algn="ctr"/>
            <a:r>
              <a:rPr lang="zh-CN" altLang="en-US" sz="2400" dirty="0">
                <a:cs typeface="+mn-ea"/>
                <a:sym typeface="+mn-lt"/>
              </a:rPr>
              <a:t>希腊蛋糕元旦</a:t>
            </a:r>
            <a:endParaRPr lang="zh-CN" altLang="en-US" sz="2400" dirty="0"/>
          </a:p>
        </p:txBody>
      </p:sp>
      <p:sp>
        <p:nvSpPr>
          <p:cNvPr id="12" name="文本框 11"/>
          <p:cNvSpPr txBox="1"/>
          <p:nvPr/>
        </p:nvSpPr>
        <p:spPr>
          <a:xfrm>
            <a:off x="5562614" y="1491780"/>
            <a:ext cx="6015152" cy="3046988"/>
          </a:xfrm>
          <a:prstGeom prst="rect">
            <a:avLst/>
          </a:prstGeom>
          <a:noFill/>
        </p:spPr>
        <p:txBody>
          <a:bodyPr wrap="square">
            <a:spAutoFit/>
          </a:bodyPr>
          <a:lstStyle/>
          <a:p>
            <a:r>
              <a:rPr lang="en-US" altLang="zh-CN" sz="2400" dirty="0">
                <a:latin typeface="Times New Roman" panose="02020603050405020304" pitchFamily="18" charset="0"/>
                <a:cs typeface="Times New Roman" panose="02020603050405020304" pitchFamily="18" charset="0"/>
              </a:rPr>
              <a:t>       On New Year's Day, everyone should make a big cake and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a silver coin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it.</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The host will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the cake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pieces and give them to family members or visiting friends.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eats the piece of cake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a:t>
            </a:r>
            <a:r>
              <a:rPr lang="en-US" altLang="zh-CN" sz="2400" u="sng" dirty="0">
                <a:latin typeface="Times New Roman" panose="02020603050405020304" pitchFamily="18" charset="0"/>
                <a:cs typeface="Times New Roman" panose="02020603050405020304" pitchFamily="18" charset="0"/>
              </a:rPr>
              <a:t>   </a:t>
            </a:r>
            <a:endParaRPr lang="en-US" altLang="zh-CN" sz="2400" u="sng" dirty="0">
              <a:latin typeface="Times New Roman" panose="02020603050405020304" pitchFamily="18" charset="0"/>
              <a:cs typeface="Times New Roman" panose="02020603050405020304" pitchFamily="18" charset="0"/>
            </a:endParaRPr>
          </a:p>
          <a:p>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the silver coin in it is the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one in the New Year, and everyone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him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a:t>
            </a:r>
            <a:endParaRPr lang="en-US" altLang="zh-CN" sz="2400" dirty="0">
              <a:latin typeface="Times New Roman" panose="02020603050405020304" pitchFamily="18" charset="0"/>
              <a:cs typeface="Times New Roman" panose="02020603050405020304" pitchFamily="18" charset="0"/>
            </a:endParaRPr>
          </a:p>
          <a:p>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it. </a:t>
            </a:r>
            <a:endParaRPr lang="en-US" altLang="zh-CN" sz="2400" dirty="0">
              <a:latin typeface="Times New Roman" panose="02020603050405020304" pitchFamily="18" charset="0"/>
              <a:cs typeface="Times New Roman" panose="02020603050405020304" pitchFamily="18" charset="0"/>
            </a:endParaRPr>
          </a:p>
        </p:txBody>
      </p:sp>
      <p:sp>
        <p:nvSpPr>
          <p:cNvPr id="9" name="文本框 8"/>
          <p:cNvSpPr txBox="1"/>
          <p:nvPr/>
        </p:nvSpPr>
        <p:spPr>
          <a:xfrm>
            <a:off x="381150" y="1676446"/>
            <a:ext cx="4800474" cy="2308324"/>
          </a:xfrm>
          <a:prstGeom prst="rect">
            <a:avLst/>
          </a:prstGeom>
          <a:noFill/>
        </p:spPr>
        <p:txBody>
          <a:bodyPr wrap="square">
            <a:spAutoFit/>
          </a:bodyPr>
          <a:lstStyle/>
          <a:p>
            <a:r>
              <a:rPr lang="zh-CN" altLang="en-US" sz="2400" dirty="0"/>
              <a:t>       元旦时，家家都要做一个大蛋糕，里面放一枚银币。主人将蛋糕切若干块，分给家人或来访的亲朋好友。谁吃到带有银币的那块蛋糕，谁就成了新年最幸运的人，大家都向他祝贺。</a:t>
            </a:r>
            <a:endParaRPr lang="zh-CN" altLang="en-US" sz="2400" dirty="0"/>
          </a:p>
        </p:txBody>
      </p:sp>
      <p:sp>
        <p:nvSpPr>
          <p:cNvPr id="13" name="文本框 12"/>
          <p:cNvSpPr txBox="1"/>
          <p:nvPr/>
        </p:nvSpPr>
        <p:spPr>
          <a:xfrm>
            <a:off x="7493202" y="1610380"/>
            <a:ext cx="871989" cy="523220"/>
          </a:xfrm>
          <a:prstGeom prst="rect">
            <a:avLst/>
          </a:prstGeom>
          <a:solidFill>
            <a:srgbClr val="C00000"/>
          </a:solidFill>
          <a:ln>
            <a:solidFill>
              <a:srgbClr val="C00000"/>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put</a:t>
            </a:r>
            <a:endParaRPr lang="zh-CN" altLang="en-US" sz="2800" dirty="0">
              <a:latin typeface="Times New Roman" panose="02020603050405020304" pitchFamily="18" charset="0"/>
              <a:cs typeface="Times New Roman" panose="02020603050405020304" pitchFamily="18" charset="0"/>
            </a:endParaRPr>
          </a:p>
        </p:txBody>
      </p:sp>
      <p:sp>
        <p:nvSpPr>
          <p:cNvPr id="14" name="文本框 13"/>
          <p:cNvSpPr txBox="1"/>
          <p:nvPr/>
        </p:nvSpPr>
        <p:spPr>
          <a:xfrm>
            <a:off x="9998629" y="1767515"/>
            <a:ext cx="871989" cy="523220"/>
          </a:xfrm>
          <a:prstGeom prst="rect">
            <a:avLst/>
          </a:prstGeom>
          <a:solidFill>
            <a:srgbClr val="C00000"/>
          </a:solidFill>
          <a:ln>
            <a:solidFill>
              <a:srgbClr val="C00000"/>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into</a:t>
            </a:r>
            <a:endParaRPr lang="zh-CN" altLang="en-US" sz="2800" dirty="0">
              <a:latin typeface="Times New Roman" panose="02020603050405020304" pitchFamily="18" charset="0"/>
              <a:cs typeface="Times New Roman" panose="02020603050405020304" pitchFamily="18" charset="0"/>
            </a:endParaRPr>
          </a:p>
        </p:txBody>
      </p:sp>
      <p:sp>
        <p:nvSpPr>
          <p:cNvPr id="15" name="文本框 14"/>
          <p:cNvSpPr txBox="1"/>
          <p:nvPr/>
        </p:nvSpPr>
        <p:spPr>
          <a:xfrm>
            <a:off x="7258145" y="2133600"/>
            <a:ext cx="1342105" cy="523220"/>
          </a:xfrm>
          <a:prstGeom prst="rect">
            <a:avLst/>
          </a:prstGeom>
          <a:solidFill>
            <a:srgbClr val="C00000"/>
          </a:solidFill>
          <a:ln>
            <a:solidFill>
              <a:srgbClr val="C00000"/>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divide</a:t>
            </a:r>
            <a:endParaRPr lang="zh-CN" altLang="en-US" sz="2800" dirty="0">
              <a:latin typeface="Times New Roman" panose="02020603050405020304" pitchFamily="18" charset="0"/>
              <a:cs typeface="Times New Roman" panose="02020603050405020304" pitchFamily="18" charset="0"/>
            </a:endParaRPr>
          </a:p>
        </p:txBody>
      </p:sp>
      <p:sp>
        <p:nvSpPr>
          <p:cNvPr id="16" name="文本框 15"/>
          <p:cNvSpPr txBox="1"/>
          <p:nvPr/>
        </p:nvSpPr>
        <p:spPr>
          <a:xfrm>
            <a:off x="9500417" y="2099917"/>
            <a:ext cx="871989" cy="523220"/>
          </a:xfrm>
          <a:prstGeom prst="rect">
            <a:avLst/>
          </a:prstGeom>
          <a:solidFill>
            <a:srgbClr val="C00000"/>
          </a:solidFill>
          <a:ln>
            <a:solidFill>
              <a:srgbClr val="C00000"/>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into</a:t>
            </a:r>
            <a:endParaRPr lang="zh-CN" altLang="en-US" sz="2800" dirty="0">
              <a:latin typeface="Times New Roman" panose="02020603050405020304" pitchFamily="18" charset="0"/>
              <a:cs typeface="Times New Roman" panose="02020603050405020304" pitchFamily="18" charset="0"/>
            </a:endParaRPr>
          </a:p>
        </p:txBody>
      </p:sp>
      <p:sp>
        <p:nvSpPr>
          <p:cNvPr id="17" name="文本框 16"/>
          <p:cNvSpPr txBox="1"/>
          <p:nvPr/>
        </p:nvSpPr>
        <p:spPr>
          <a:xfrm>
            <a:off x="5605011" y="3254696"/>
            <a:ext cx="871989" cy="523220"/>
          </a:xfrm>
          <a:prstGeom prst="rect">
            <a:avLst/>
          </a:prstGeom>
          <a:solidFill>
            <a:srgbClr val="C00000"/>
          </a:solidFill>
          <a:ln>
            <a:solidFill>
              <a:srgbClr val="C00000"/>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with</a:t>
            </a:r>
            <a:endParaRPr lang="zh-CN" altLang="en-US" sz="2800" dirty="0">
              <a:latin typeface="Times New Roman" panose="02020603050405020304" pitchFamily="18" charset="0"/>
              <a:cs typeface="Times New Roman" panose="02020603050405020304" pitchFamily="18" charset="0"/>
            </a:endParaRPr>
          </a:p>
        </p:txBody>
      </p:sp>
      <p:sp>
        <p:nvSpPr>
          <p:cNvPr id="18" name="文本框 17"/>
          <p:cNvSpPr txBox="1"/>
          <p:nvPr/>
        </p:nvSpPr>
        <p:spPr>
          <a:xfrm>
            <a:off x="6322358" y="2787474"/>
            <a:ext cx="1871574" cy="523220"/>
          </a:xfrm>
          <a:prstGeom prst="rect">
            <a:avLst/>
          </a:prstGeom>
          <a:solidFill>
            <a:srgbClr val="C00000"/>
          </a:solidFill>
          <a:ln>
            <a:solidFill>
              <a:srgbClr val="C00000"/>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Whoever</a:t>
            </a:r>
            <a:endParaRPr lang="zh-CN" altLang="en-US" sz="2800" dirty="0">
              <a:latin typeface="Times New Roman" panose="02020603050405020304" pitchFamily="18" charset="0"/>
              <a:cs typeface="Times New Roman" panose="02020603050405020304" pitchFamily="18" charset="0"/>
            </a:endParaRPr>
          </a:p>
        </p:txBody>
      </p:sp>
      <p:sp>
        <p:nvSpPr>
          <p:cNvPr id="19" name="文本框 18"/>
          <p:cNvSpPr txBox="1"/>
          <p:nvPr/>
        </p:nvSpPr>
        <p:spPr>
          <a:xfrm>
            <a:off x="9421997" y="3209939"/>
            <a:ext cx="1806196" cy="523220"/>
          </a:xfrm>
          <a:prstGeom prst="rect">
            <a:avLst/>
          </a:prstGeom>
          <a:solidFill>
            <a:srgbClr val="C00000"/>
          </a:solidFill>
          <a:ln>
            <a:solidFill>
              <a:srgbClr val="C00000"/>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luckiest</a:t>
            </a:r>
            <a:endParaRPr lang="zh-CN" altLang="en-US" sz="2800" dirty="0">
              <a:latin typeface="Times New Roman" panose="02020603050405020304" pitchFamily="18" charset="0"/>
              <a:cs typeface="Times New Roman" panose="02020603050405020304" pitchFamily="18" charset="0"/>
            </a:endParaRPr>
          </a:p>
        </p:txBody>
      </p:sp>
      <p:sp>
        <p:nvSpPr>
          <p:cNvPr id="20" name="文本框 19"/>
          <p:cNvSpPr txBox="1"/>
          <p:nvPr/>
        </p:nvSpPr>
        <p:spPr>
          <a:xfrm>
            <a:off x="5708840" y="4038580"/>
            <a:ext cx="871989" cy="523220"/>
          </a:xfrm>
          <a:prstGeom prst="rect">
            <a:avLst/>
          </a:prstGeom>
          <a:solidFill>
            <a:srgbClr val="C00000"/>
          </a:solidFill>
          <a:ln>
            <a:solidFill>
              <a:srgbClr val="C00000"/>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on</a:t>
            </a:r>
            <a:endParaRPr lang="zh-CN" altLang="en-US" sz="2800" dirty="0">
              <a:latin typeface="Times New Roman" panose="02020603050405020304" pitchFamily="18" charset="0"/>
              <a:cs typeface="Times New Roman" panose="02020603050405020304" pitchFamily="18" charset="0"/>
            </a:endParaRPr>
          </a:p>
        </p:txBody>
      </p:sp>
      <p:sp>
        <p:nvSpPr>
          <p:cNvPr id="21" name="文本框 20"/>
          <p:cNvSpPr txBox="1"/>
          <p:nvPr/>
        </p:nvSpPr>
        <p:spPr>
          <a:xfrm>
            <a:off x="9070730" y="3723160"/>
            <a:ext cx="2130536" cy="523220"/>
          </a:xfrm>
          <a:prstGeom prst="rect">
            <a:avLst/>
          </a:prstGeom>
          <a:solidFill>
            <a:srgbClr val="C00000"/>
          </a:solidFill>
          <a:ln>
            <a:solidFill>
              <a:srgbClr val="C00000"/>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congratulates</a:t>
            </a:r>
            <a:endParaRPr lang="zh-CN" altLang="en-US" sz="2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1000"/>
                                        <p:tgtEl>
                                          <p:spTgt spid="13"/>
                                        </p:tgtEl>
                                      </p:cBhvr>
                                    </p:animEffect>
                                    <p:anim calcmode="lin" valueType="num">
                                      <p:cBhvr>
                                        <p:cTn id="46" dur="1000" fill="hold"/>
                                        <p:tgtEl>
                                          <p:spTgt spid="13"/>
                                        </p:tgtEl>
                                        <p:attrNameLst>
                                          <p:attrName>ppt_x</p:attrName>
                                        </p:attrNameLst>
                                      </p:cBhvr>
                                      <p:tavLst>
                                        <p:tav tm="0">
                                          <p:val>
                                            <p:strVal val="#ppt_x"/>
                                          </p:val>
                                        </p:tav>
                                        <p:tav tm="100000">
                                          <p:val>
                                            <p:strVal val="#ppt_x"/>
                                          </p:val>
                                        </p:tav>
                                      </p:tavLst>
                                    </p:anim>
                                    <p:anim calcmode="lin" valueType="num">
                                      <p:cBhvr>
                                        <p:cTn id="4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1000"/>
                                        <p:tgtEl>
                                          <p:spTgt spid="14"/>
                                        </p:tgtEl>
                                      </p:cBhvr>
                                    </p:animEffect>
                                    <p:anim calcmode="lin" valueType="num">
                                      <p:cBhvr>
                                        <p:cTn id="53" dur="1000" fill="hold"/>
                                        <p:tgtEl>
                                          <p:spTgt spid="14"/>
                                        </p:tgtEl>
                                        <p:attrNameLst>
                                          <p:attrName>ppt_x</p:attrName>
                                        </p:attrNameLst>
                                      </p:cBhvr>
                                      <p:tavLst>
                                        <p:tav tm="0">
                                          <p:val>
                                            <p:strVal val="#ppt_x"/>
                                          </p:val>
                                        </p:tav>
                                        <p:tav tm="100000">
                                          <p:val>
                                            <p:strVal val="#ppt_x"/>
                                          </p:val>
                                        </p:tav>
                                      </p:tavLst>
                                    </p:anim>
                                    <p:anim calcmode="lin" valueType="num">
                                      <p:cBhvr>
                                        <p:cTn id="5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1000"/>
                                        <p:tgtEl>
                                          <p:spTgt spid="15"/>
                                        </p:tgtEl>
                                      </p:cBhvr>
                                    </p:animEffect>
                                    <p:anim calcmode="lin" valueType="num">
                                      <p:cBhvr>
                                        <p:cTn id="60" dur="1000" fill="hold"/>
                                        <p:tgtEl>
                                          <p:spTgt spid="15"/>
                                        </p:tgtEl>
                                        <p:attrNameLst>
                                          <p:attrName>ppt_x</p:attrName>
                                        </p:attrNameLst>
                                      </p:cBhvr>
                                      <p:tavLst>
                                        <p:tav tm="0">
                                          <p:val>
                                            <p:strVal val="#ppt_x"/>
                                          </p:val>
                                        </p:tav>
                                        <p:tav tm="100000">
                                          <p:val>
                                            <p:strVal val="#ppt_x"/>
                                          </p:val>
                                        </p:tav>
                                      </p:tavLst>
                                    </p:anim>
                                    <p:anim calcmode="lin" valueType="num">
                                      <p:cBhvr>
                                        <p:cTn id="6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1000"/>
                                        <p:tgtEl>
                                          <p:spTgt spid="16"/>
                                        </p:tgtEl>
                                      </p:cBhvr>
                                    </p:animEffect>
                                    <p:anim calcmode="lin" valueType="num">
                                      <p:cBhvr>
                                        <p:cTn id="67" dur="1000" fill="hold"/>
                                        <p:tgtEl>
                                          <p:spTgt spid="16"/>
                                        </p:tgtEl>
                                        <p:attrNameLst>
                                          <p:attrName>ppt_x</p:attrName>
                                        </p:attrNameLst>
                                      </p:cBhvr>
                                      <p:tavLst>
                                        <p:tav tm="0">
                                          <p:val>
                                            <p:strVal val="#ppt_x"/>
                                          </p:val>
                                        </p:tav>
                                        <p:tav tm="100000">
                                          <p:val>
                                            <p:strVal val="#ppt_x"/>
                                          </p:val>
                                        </p:tav>
                                      </p:tavLst>
                                    </p:anim>
                                    <p:anim calcmode="lin" valueType="num">
                                      <p:cBhvr>
                                        <p:cTn id="6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1000"/>
                                        <p:tgtEl>
                                          <p:spTgt spid="18"/>
                                        </p:tgtEl>
                                      </p:cBhvr>
                                    </p:animEffect>
                                    <p:anim calcmode="lin" valueType="num">
                                      <p:cBhvr>
                                        <p:cTn id="74" dur="1000" fill="hold"/>
                                        <p:tgtEl>
                                          <p:spTgt spid="18"/>
                                        </p:tgtEl>
                                        <p:attrNameLst>
                                          <p:attrName>ppt_x</p:attrName>
                                        </p:attrNameLst>
                                      </p:cBhvr>
                                      <p:tavLst>
                                        <p:tav tm="0">
                                          <p:val>
                                            <p:strVal val="#ppt_x"/>
                                          </p:val>
                                        </p:tav>
                                        <p:tav tm="100000">
                                          <p:val>
                                            <p:strVal val="#ppt_x"/>
                                          </p:val>
                                        </p:tav>
                                      </p:tavLst>
                                    </p:anim>
                                    <p:anim calcmode="lin" valueType="num">
                                      <p:cBhvr>
                                        <p:cTn id="7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fade">
                                      <p:cBhvr>
                                        <p:cTn id="80" dur="1000"/>
                                        <p:tgtEl>
                                          <p:spTgt spid="17"/>
                                        </p:tgtEl>
                                      </p:cBhvr>
                                    </p:animEffect>
                                    <p:anim calcmode="lin" valueType="num">
                                      <p:cBhvr>
                                        <p:cTn id="81" dur="1000" fill="hold"/>
                                        <p:tgtEl>
                                          <p:spTgt spid="17"/>
                                        </p:tgtEl>
                                        <p:attrNameLst>
                                          <p:attrName>ppt_x</p:attrName>
                                        </p:attrNameLst>
                                      </p:cBhvr>
                                      <p:tavLst>
                                        <p:tav tm="0">
                                          <p:val>
                                            <p:strVal val="#ppt_x"/>
                                          </p:val>
                                        </p:tav>
                                        <p:tav tm="100000">
                                          <p:val>
                                            <p:strVal val="#ppt_x"/>
                                          </p:val>
                                        </p:tav>
                                      </p:tavLst>
                                    </p:anim>
                                    <p:anim calcmode="lin" valueType="num">
                                      <p:cBhvr>
                                        <p:cTn id="8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fade">
                                      <p:cBhvr>
                                        <p:cTn id="87" dur="1000"/>
                                        <p:tgtEl>
                                          <p:spTgt spid="19"/>
                                        </p:tgtEl>
                                      </p:cBhvr>
                                    </p:animEffect>
                                    <p:anim calcmode="lin" valueType="num">
                                      <p:cBhvr>
                                        <p:cTn id="88" dur="1000" fill="hold"/>
                                        <p:tgtEl>
                                          <p:spTgt spid="19"/>
                                        </p:tgtEl>
                                        <p:attrNameLst>
                                          <p:attrName>ppt_x</p:attrName>
                                        </p:attrNameLst>
                                      </p:cBhvr>
                                      <p:tavLst>
                                        <p:tav tm="0">
                                          <p:val>
                                            <p:strVal val="#ppt_x"/>
                                          </p:val>
                                        </p:tav>
                                        <p:tav tm="100000">
                                          <p:val>
                                            <p:strVal val="#ppt_x"/>
                                          </p:val>
                                        </p:tav>
                                      </p:tavLst>
                                    </p:anim>
                                    <p:anim calcmode="lin" valueType="num">
                                      <p:cBhvr>
                                        <p:cTn id="8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grpId="0" nodeType="clickEffect">
                                  <p:stCondLst>
                                    <p:cond delay="0"/>
                                  </p:stCondLst>
                                  <p:childTnLst>
                                    <p:set>
                                      <p:cBhvr>
                                        <p:cTn id="93" dur="1" fill="hold">
                                          <p:stCondLst>
                                            <p:cond delay="0"/>
                                          </p:stCondLst>
                                        </p:cTn>
                                        <p:tgtEl>
                                          <p:spTgt spid="21"/>
                                        </p:tgtEl>
                                        <p:attrNameLst>
                                          <p:attrName>style.visibility</p:attrName>
                                        </p:attrNameLst>
                                      </p:cBhvr>
                                      <p:to>
                                        <p:strVal val="visible"/>
                                      </p:to>
                                    </p:set>
                                    <p:animEffect transition="in" filter="fade">
                                      <p:cBhvr>
                                        <p:cTn id="94" dur="1000"/>
                                        <p:tgtEl>
                                          <p:spTgt spid="21"/>
                                        </p:tgtEl>
                                      </p:cBhvr>
                                    </p:animEffect>
                                    <p:anim calcmode="lin" valueType="num">
                                      <p:cBhvr>
                                        <p:cTn id="95" dur="1000" fill="hold"/>
                                        <p:tgtEl>
                                          <p:spTgt spid="21"/>
                                        </p:tgtEl>
                                        <p:attrNameLst>
                                          <p:attrName>ppt_x</p:attrName>
                                        </p:attrNameLst>
                                      </p:cBhvr>
                                      <p:tavLst>
                                        <p:tav tm="0">
                                          <p:val>
                                            <p:strVal val="#ppt_x"/>
                                          </p:val>
                                        </p:tav>
                                        <p:tav tm="100000">
                                          <p:val>
                                            <p:strVal val="#ppt_x"/>
                                          </p:val>
                                        </p:tav>
                                      </p:tavLst>
                                    </p:anim>
                                    <p:anim calcmode="lin" valueType="num">
                                      <p:cBhvr>
                                        <p:cTn id="9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20"/>
                                        </p:tgtEl>
                                        <p:attrNameLst>
                                          <p:attrName>style.visibility</p:attrName>
                                        </p:attrNameLst>
                                      </p:cBhvr>
                                      <p:to>
                                        <p:strVal val="visible"/>
                                      </p:to>
                                    </p:set>
                                    <p:animEffect transition="in" filter="fade">
                                      <p:cBhvr>
                                        <p:cTn id="101" dur="1000"/>
                                        <p:tgtEl>
                                          <p:spTgt spid="20"/>
                                        </p:tgtEl>
                                      </p:cBhvr>
                                    </p:animEffect>
                                    <p:anim calcmode="lin" valueType="num">
                                      <p:cBhvr>
                                        <p:cTn id="102" dur="1000" fill="hold"/>
                                        <p:tgtEl>
                                          <p:spTgt spid="20"/>
                                        </p:tgtEl>
                                        <p:attrNameLst>
                                          <p:attrName>ppt_x</p:attrName>
                                        </p:attrNameLst>
                                      </p:cBhvr>
                                      <p:tavLst>
                                        <p:tav tm="0">
                                          <p:val>
                                            <p:strVal val="#ppt_x"/>
                                          </p:val>
                                        </p:tav>
                                        <p:tav tm="100000">
                                          <p:val>
                                            <p:strVal val="#ppt_x"/>
                                          </p:val>
                                        </p:tav>
                                      </p:tavLst>
                                    </p:anim>
                                    <p:anim calcmode="lin" valueType="num">
                                      <p:cBhvr>
                                        <p:cTn id="10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9" grpId="0"/>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srcRect r="1640"/>
          <a:stretch>
            <a:fillRect/>
          </a:stretch>
        </p:blipFill>
        <p:spPr>
          <a:xfrm>
            <a:off x="76358" y="2895614"/>
            <a:ext cx="4114692" cy="3830288"/>
          </a:xfrm>
          <a:prstGeom prst="rect">
            <a:avLst/>
          </a:prstGeom>
        </p:spPr>
      </p:pic>
      <p:sp>
        <p:nvSpPr>
          <p:cNvPr id="9" name=" 219"/>
          <p:cNvSpPr/>
          <p:nvPr/>
        </p:nvSpPr>
        <p:spPr>
          <a:xfrm>
            <a:off x="1981308" y="311101"/>
            <a:ext cx="8000790" cy="1142971"/>
          </a:xfrm>
          <a:prstGeom prst="roundRect">
            <a:avLst>
              <a:gd name="adj" fmla="val 50000"/>
            </a:avLst>
          </a:prstGeom>
          <a:solidFill>
            <a:srgbClr val="E8323E">
              <a:alpha val="75000"/>
            </a:srgbClr>
          </a:solidFill>
          <a:ln w="60325">
            <a:solidFill>
              <a:srgbClr val="E5BC8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0" name="矩形 9"/>
          <p:cNvSpPr/>
          <p:nvPr/>
        </p:nvSpPr>
        <p:spPr>
          <a:xfrm>
            <a:off x="2620719" y="467087"/>
            <a:ext cx="6721968" cy="830997"/>
          </a:xfrm>
          <a:prstGeom prst="rect">
            <a:avLst/>
          </a:prstGeom>
        </p:spPr>
        <p:txBody>
          <a:bodyPr wrap="none">
            <a:spAutoFit/>
          </a:bodyPr>
          <a:lstStyle/>
          <a:p>
            <a:pPr algn="ctr"/>
            <a:r>
              <a:rPr lang="en-US" altLang="zh-CN" sz="2400" b="0" i="0" dirty="0">
                <a:solidFill>
                  <a:srgbClr val="333333"/>
                </a:solidFill>
                <a:effectLst/>
                <a:latin typeface="微软雅黑" panose="020B0503020204020204" pitchFamily="34" charset="-122"/>
                <a:ea typeface="微软雅黑" panose="020B0503020204020204" pitchFamily="34" charset="-122"/>
              </a:rPr>
              <a:t>A broken Danish cup and saucer for a friend</a:t>
            </a:r>
            <a:endParaRPr lang="en-US" altLang="zh-CN" sz="2400" dirty="0">
              <a:solidFill>
                <a:schemeClr val="bg1"/>
              </a:solidFill>
              <a:cs typeface="+mn-ea"/>
              <a:sym typeface="+mn-lt"/>
            </a:endParaRPr>
          </a:p>
          <a:p>
            <a:pPr algn="ctr"/>
            <a:r>
              <a:rPr lang="zh-CN" altLang="en-US" sz="2400" dirty="0">
                <a:cs typeface="+mn-ea"/>
                <a:sym typeface="+mn-lt"/>
              </a:rPr>
              <a:t>丹麦杯盘碎片送朋友</a:t>
            </a:r>
            <a:endParaRPr lang="zh-CN" altLang="en-US" sz="2400" dirty="0"/>
          </a:p>
        </p:txBody>
      </p:sp>
      <p:sp>
        <p:nvSpPr>
          <p:cNvPr id="11" name="文本框 10"/>
          <p:cNvSpPr txBox="1"/>
          <p:nvPr/>
        </p:nvSpPr>
        <p:spPr>
          <a:xfrm>
            <a:off x="4724436" y="3549050"/>
            <a:ext cx="7146758" cy="2677656"/>
          </a:xfrm>
          <a:prstGeom prst="rect">
            <a:avLst/>
          </a:prstGeom>
          <a:noFill/>
        </p:spPr>
        <p:txBody>
          <a:bodyPr wrap="square">
            <a:spAutoFit/>
          </a:bodyPr>
          <a:lstStyle/>
          <a:p>
            <a:r>
              <a:rPr lang="en-US" altLang="zh-CN" sz="2400" dirty="0">
                <a:solidFill>
                  <a:schemeClr val="bg2">
                    <a:lumMod val="10000"/>
                  </a:schemeClr>
                </a:solidFill>
                <a:latin typeface="Times New Roman" panose="02020603050405020304" pitchFamily="18" charset="0"/>
                <a:ea typeface="+mn-ea"/>
                <a:cs typeface="Times New Roman" panose="02020603050405020304" pitchFamily="18" charset="0"/>
                <a:sym typeface="+mn-lt"/>
              </a:rPr>
              <a:t>       In Denmark, on New Year's Eve, every household will normally </a:t>
            </a:r>
            <a:r>
              <a:rPr lang="en-US" altLang="zh-CN" sz="2400" u="sng" dirty="0">
                <a:solidFill>
                  <a:schemeClr val="bg2">
                    <a:lumMod val="10000"/>
                  </a:schemeClr>
                </a:solidFill>
                <a:latin typeface="Times New Roman" panose="02020603050405020304" pitchFamily="18" charset="0"/>
                <a:ea typeface="+mn-ea"/>
                <a:cs typeface="Times New Roman" panose="02020603050405020304" pitchFamily="18" charset="0"/>
                <a:sym typeface="+mn-lt"/>
              </a:rPr>
              <a:t>           </a:t>
            </a:r>
            <a:r>
              <a:rPr lang="en-US" altLang="zh-CN" sz="2400" dirty="0">
                <a:solidFill>
                  <a:schemeClr val="bg2">
                    <a:lumMod val="10000"/>
                  </a:schemeClr>
                </a:solidFill>
                <a:latin typeface="Times New Roman" panose="02020603050405020304" pitchFamily="18" charset="0"/>
                <a:ea typeface="+mn-ea"/>
                <a:cs typeface="Times New Roman" panose="02020603050405020304" pitchFamily="18" charset="0"/>
                <a:sym typeface="+mn-lt"/>
              </a:rPr>
              <a:t>  the cups and plates </a:t>
            </a:r>
            <a:r>
              <a:rPr lang="en-US" altLang="zh-CN" sz="2400" u="sng" dirty="0">
                <a:solidFill>
                  <a:schemeClr val="bg2">
                    <a:lumMod val="10000"/>
                  </a:schemeClr>
                </a:solidFill>
                <a:latin typeface="Times New Roman" panose="02020603050405020304" pitchFamily="18" charset="0"/>
                <a:ea typeface="+mn-ea"/>
                <a:cs typeface="Times New Roman" panose="02020603050405020304" pitchFamily="18" charset="0"/>
                <a:sym typeface="+mn-lt"/>
              </a:rPr>
              <a:t>           </a:t>
            </a:r>
            <a:r>
              <a:rPr lang="en-US" altLang="zh-CN" sz="2400" dirty="0">
                <a:solidFill>
                  <a:schemeClr val="bg2">
                    <a:lumMod val="10000"/>
                  </a:schemeClr>
                </a:solidFill>
                <a:latin typeface="Times New Roman" panose="02020603050405020304" pitchFamily="18" charset="0"/>
                <a:ea typeface="+mn-ea"/>
                <a:cs typeface="Times New Roman" panose="02020603050405020304" pitchFamily="18" charset="0"/>
                <a:sym typeface="+mn-lt"/>
              </a:rPr>
              <a:t> pieces and collect them, secretly sending them to a friend's door.</a:t>
            </a:r>
            <a:endParaRPr lang="en-US" altLang="zh-CN" sz="2400" dirty="0">
              <a:solidFill>
                <a:schemeClr val="bg2">
                  <a:lumMod val="10000"/>
                </a:schemeClr>
              </a:solidFill>
              <a:latin typeface="Times New Roman" panose="02020603050405020304" pitchFamily="18" charset="0"/>
              <a:ea typeface="+mn-ea"/>
              <a:cs typeface="Times New Roman" panose="02020603050405020304" pitchFamily="18" charset="0"/>
              <a:sym typeface="+mn-lt"/>
            </a:endParaRPr>
          </a:p>
          <a:p>
            <a:r>
              <a:rPr lang="en-US" altLang="zh-CN" sz="2400" u="sng" dirty="0">
                <a:solidFill>
                  <a:schemeClr val="bg2">
                    <a:lumMod val="10000"/>
                  </a:schemeClr>
                </a:solidFill>
                <a:latin typeface="Times New Roman" panose="02020603050405020304" pitchFamily="18" charset="0"/>
                <a:ea typeface="+mn-ea"/>
                <a:cs typeface="Times New Roman" panose="02020603050405020304" pitchFamily="18" charset="0"/>
                <a:sym typeface="+mn-lt"/>
              </a:rPr>
              <a:t>             </a:t>
            </a:r>
            <a:r>
              <a:rPr lang="en-US" altLang="zh-CN" sz="2400" dirty="0">
                <a:solidFill>
                  <a:schemeClr val="bg2">
                    <a:lumMod val="10000"/>
                  </a:schemeClr>
                </a:solidFill>
                <a:latin typeface="Times New Roman" panose="02020603050405020304" pitchFamily="18" charset="0"/>
                <a:ea typeface="+mn-ea"/>
                <a:cs typeface="Times New Roman" panose="02020603050405020304" pitchFamily="18" charset="0"/>
                <a:sym typeface="+mn-lt"/>
              </a:rPr>
              <a:t> the morning of New Year’s Day, The </a:t>
            </a:r>
            <a:r>
              <a:rPr lang="en-US" altLang="zh-CN" sz="2400" u="sng" dirty="0">
                <a:solidFill>
                  <a:schemeClr val="bg2">
                    <a:lumMod val="10000"/>
                  </a:schemeClr>
                </a:solidFill>
                <a:latin typeface="Times New Roman" panose="02020603050405020304" pitchFamily="18" charset="0"/>
                <a:ea typeface="+mn-ea"/>
                <a:cs typeface="Times New Roman" panose="02020603050405020304" pitchFamily="18" charset="0"/>
                <a:sym typeface="+mn-lt"/>
              </a:rPr>
              <a:t>  ____ </a:t>
            </a:r>
            <a:r>
              <a:rPr lang="en-US" altLang="zh-CN" sz="2400" dirty="0">
                <a:solidFill>
                  <a:schemeClr val="bg2">
                    <a:lumMod val="10000"/>
                  </a:schemeClr>
                </a:solidFill>
                <a:latin typeface="Times New Roman" panose="02020603050405020304" pitchFamily="18" charset="0"/>
                <a:ea typeface="+mn-ea"/>
                <a:cs typeface="Times New Roman" panose="02020603050405020304" pitchFamily="18" charset="0"/>
                <a:sym typeface="+mn-lt"/>
              </a:rPr>
              <a:t>debris in front of their house someone has, the more friends they have, which also forebodes that they'll be lucky in the New Year.</a:t>
            </a:r>
            <a:endParaRPr lang="en-US" altLang="zh-CN" sz="2400" dirty="0">
              <a:solidFill>
                <a:schemeClr val="bg2">
                  <a:lumMod val="10000"/>
                </a:schemeClr>
              </a:solidFill>
              <a:latin typeface="Times New Roman" panose="02020603050405020304" pitchFamily="18" charset="0"/>
              <a:ea typeface="+mn-ea"/>
              <a:cs typeface="Times New Roman" panose="02020603050405020304" pitchFamily="18" charset="0"/>
              <a:sym typeface="+mn-lt"/>
            </a:endParaRPr>
          </a:p>
        </p:txBody>
      </p:sp>
      <p:sp>
        <p:nvSpPr>
          <p:cNvPr id="7" name="文本框 6"/>
          <p:cNvSpPr txBox="1"/>
          <p:nvPr/>
        </p:nvSpPr>
        <p:spPr>
          <a:xfrm>
            <a:off x="5105428" y="1610058"/>
            <a:ext cx="5791048" cy="1938992"/>
          </a:xfrm>
          <a:prstGeom prst="rect">
            <a:avLst/>
          </a:prstGeom>
          <a:noFill/>
        </p:spPr>
        <p:txBody>
          <a:bodyPr wrap="square">
            <a:spAutoFit/>
          </a:bodyPr>
          <a:lstStyle/>
          <a:p>
            <a:r>
              <a:rPr lang="zh-CN" altLang="en-US" sz="2400" dirty="0"/>
              <a:t>       丹麦人在元旦前夜，家家户户都要将平时打碎的杯盘碎片收集起来，待夜深人静时偷偷地送至朋友家的门前。元旦的早晨，如果谁家门前堆放的碎片越多，则说明他家的朋友越多，新年一定很幸运。 　　</a:t>
            </a:r>
            <a:endParaRPr lang="zh-CN" altLang="en-US" sz="2400" dirty="0"/>
          </a:p>
        </p:txBody>
      </p:sp>
      <p:sp>
        <p:nvSpPr>
          <p:cNvPr id="8" name="文本框 7"/>
          <p:cNvSpPr txBox="1"/>
          <p:nvPr/>
        </p:nvSpPr>
        <p:spPr>
          <a:xfrm>
            <a:off x="6476990" y="3809990"/>
            <a:ext cx="1066772" cy="523220"/>
          </a:xfrm>
          <a:prstGeom prst="rect">
            <a:avLst/>
          </a:prstGeom>
          <a:solidFill>
            <a:srgbClr val="C00000"/>
          </a:solidFill>
          <a:ln>
            <a:solidFill>
              <a:srgbClr val="C00000"/>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break</a:t>
            </a:r>
            <a:endParaRPr lang="zh-CN" altLang="en-US" sz="2800" dirty="0">
              <a:latin typeface="Times New Roman" panose="02020603050405020304" pitchFamily="18" charset="0"/>
              <a:cs typeface="Times New Roman" panose="02020603050405020304" pitchFamily="18" charset="0"/>
            </a:endParaRPr>
          </a:p>
        </p:txBody>
      </p:sp>
      <p:sp>
        <p:nvSpPr>
          <p:cNvPr id="12" name="文本框 11"/>
          <p:cNvSpPr txBox="1"/>
          <p:nvPr/>
        </p:nvSpPr>
        <p:spPr>
          <a:xfrm>
            <a:off x="9905900" y="3809990"/>
            <a:ext cx="871989" cy="523220"/>
          </a:xfrm>
          <a:prstGeom prst="rect">
            <a:avLst/>
          </a:prstGeom>
          <a:solidFill>
            <a:srgbClr val="C00000"/>
          </a:solidFill>
          <a:ln>
            <a:solidFill>
              <a:srgbClr val="C00000"/>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into</a:t>
            </a:r>
            <a:endParaRPr lang="zh-CN" altLang="en-US" sz="2800" dirty="0">
              <a:latin typeface="Times New Roman" panose="02020603050405020304" pitchFamily="18" charset="0"/>
              <a:cs typeface="Times New Roman" panose="02020603050405020304" pitchFamily="18" charset="0"/>
            </a:endParaRPr>
          </a:p>
        </p:txBody>
      </p:sp>
      <p:sp>
        <p:nvSpPr>
          <p:cNvPr id="13" name="文本框 12"/>
          <p:cNvSpPr txBox="1"/>
          <p:nvPr/>
        </p:nvSpPr>
        <p:spPr>
          <a:xfrm>
            <a:off x="4876832" y="4549148"/>
            <a:ext cx="871989" cy="523220"/>
          </a:xfrm>
          <a:prstGeom prst="rect">
            <a:avLst/>
          </a:prstGeom>
          <a:solidFill>
            <a:srgbClr val="C00000"/>
          </a:solidFill>
          <a:ln>
            <a:solidFill>
              <a:srgbClr val="C00000"/>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On</a:t>
            </a:r>
            <a:endParaRPr lang="zh-CN" altLang="en-US" sz="2800" dirty="0">
              <a:latin typeface="Times New Roman" panose="02020603050405020304" pitchFamily="18" charset="0"/>
              <a:cs typeface="Times New Roman" panose="02020603050405020304" pitchFamily="18" charset="0"/>
            </a:endParaRPr>
          </a:p>
        </p:txBody>
      </p:sp>
      <p:sp>
        <p:nvSpPr>
          <p:cNvPr id="14" name="文本框 13"/>
          <p:cNvSpPr txBox="1"/>
          <p:nvPr/>
        </p:nvSpPr>
        <p:spPr>
          <a:xfrm>
            <a:off x="10439286" y="4548667"/>
            <a:ext cx="1164164" cy="523220"/>
          </a:xfrm>
          <a:prstGeom prst="rect">
            <a:avLst/>
          </a:prstGeom>
          <a:solidFill>
            <a:srgbClr val="C00000"/>
          </a:solidFill>
          <a:ln>
            <a:solidFill>
              <a:srgbClr val="C00000"/>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more</a:t>
            </a:r>
            <a:endParaRPr lang="zh-CN" altLang="en-US" sz="2800" dirty="0">
              <a:latin typeface="Times New Roman" panose="02020603050405020304" pitchFamily="18" charset="0"/>
              <a:cs typeface="Times New Roman" panose="02020603050405020304" pitchFamily="18" charset="0"/>
            </a:endParaRPr>
          </a:p>
        </p:txBody>
      </p:sp>
      <p:pic>
        <p:nvPicPr>
          <p:cNvPr id="2" name="图片 1" descr="水印"/>
          <p:cNvPicPr>
            <a:picLocks noChangeAspect="1"/>
          </p:cNvPicPr>
          <p:nvPr userDrawn="1"/>
        </p:nvPicPr>
        <p:blipFill>
          <a:blip r:embed="rId2"/>
          <a:stretch>
            <a:fillRect/>
          </a:stretch>
        </p:blipFill>
        <p:spPr>
          <a:xfrm>
            <a:off x="6915150" y="63500"/>
            <a:ext cx="5173345" cy="167449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1000"/>
                                        <p:tgtEl>
                                          <p:spTgt spid="13"/>
                                        </p:tgtEl>
                                      </p:cBhvr>
                                    </p:animEffect>
                                    <p:anim calcmode="lin" valueType="num">
                                      <p:cBhvr>
                                        <p:cTn id="55" dur="1000" fill="hold"/>
                                        <p:tgtEl>
                                          <p:spTgt spid="13"/>
                                        </p:tgtEl>
                                        <p:attrNameLst>
                                          <p:attrName>ppt_x</p:attrName>
                                        </p:attrNameLst>
                                      </p:cBhvr>
                                      <p:tavLst>
                                        <p:tav tm="0">
                                          <p:val>
                                            <p:strVal val="#ppt_x"/>
                                          </p:val>
                                        </p:tav>
                                        <p:tav tm="100000">
                                          <p:val>
                                            <p:strVal val="#ppt_x"/>
                                          </p:val>
                                        </p:tav>
                                      </p:tavLst>
                                    </p:anim>
                                    <p:anim calcmode="lin" valueType="num">
                                      <p:cBhvr>
                                        <p:cTn id="5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1000"/>
                                        <p:tgtEl>
                                          <p:spTgt spid="14"/>
                                        </p:tgtEl>
                                      </p:cBhvr>
                                    </p:animEffect>
                                    <p:anim calcmode="lin" valueType="num">
                                      <p:cBhvr>
                                        <p:cTn id="62" dur="1000" fill="hold"/>
                                        <p:tgtEl>
                                          <p:spTgt spid="14"/>
                                        </p:tgtEl>
                                        <p:attrNameLst>
                                          <p:attrName>ppt_x</p:attrName>
                                        </p:attrNameLst>
                                      </p:cBhvr>
                                      <p:tavLst>
                                        <p:tav tm="0">
                                          <p:val>
                                            <p:strVal val="#ppt_x"/>
                                          </p:val>
                                        </p:tav>
                                        <p:tav tm="100000">
                                          <p:val>
                                            <p:strVal val="#ppt_x"/>
                                          </p:val>
                                        </p:tav>
                                      </p:tavLst>
                                    </p:anim>
                                    <p:anim calcmode="lin" valueType="num">
                                      <p:cBhvr>
                                        <p:cTn id="6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7" grpId="0"/>
      <p:bldP spid="8" grpId="0" animBg="1"/>
      <p:bldP spid="12" grpId="0" animBg="1"/>
      <p:bldP spid="13"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6" name="Text Box 7"/>
          <p:cNvSpPr txBox="1"/>
          <p:nvPr/>
        </p:nvSpPr>
        <p:spPr>
          <a:xfrm>
            <a:off x="5791208" y="3905573"/>
            <a:ext cx="5638652" cy="2308324"/>
          </a:xfrm>
          <a:prstGeom prst="rect">
            <a:avLst/>
          </a:prstGeom>
          <a:noFill/>
          <a:ln w="9525">
            <a:noFill/>
          </a:ln>
        </p:spPr>
        <p:txBody>
          <a:bodyPr wrap="square" anchor="t">
            <a:spAutoFit/>
          </a:bodyPr>
          <a:lstStyle/>
          <a:p>
            <a:r>
              <a:rPr lang="en-US" altLang="zh-CN" sz="2400" dirty="0">
                <a:latin typeface="Times New Roman" panose="02020603050405020304" pitchFamily="18" charset="0"/>
                <a:ea typeface="+mn-ea"/>
                <a:cs typeface="Times New Roman" panose="02020603050405020304" pitchFamily="18" charset="0"/>
                <a:sym typeface="+mn-lt"/>
              </a:rPr>
              <a:t>      In France, before the </a:t>
            </a:r>
            <a:r>
              <a:rPr lang="en-US" altLang="zh-CN" sz="2400" u="sng" dirty="0">
                <a:latin typeface="Times New Roman" panose="02020603050405020304" pitchFamily="18" charset="0"/>
                <a:ea typeface="+mn-ea"/>
                <a:cs typeface="Times New Roman" panose="02020603050405020304" pitchFamily="18" charset="0"/>
                <a:sym typeface="+mn-lt"/>
              </a:rPr>
              <a:t>             </a:t>
            </a:r>
            <a:r>
              <a:rPr lang="en-US" altLang="zh-CN" sz="2400" dirty="0">
                <a:latin typeface="Times New Roman" panose="02020603050405020304" pitchFamily="18" charset="0"/>
                <a:ea typeface="+mn-ea"/>
                <a:cs typeface="Times New Roman" panose="02020603050405020304" pitchFamily="18" charset="0"/>
                <a:sym typeface="+mn-lt"/>
              </a:rPr>
              <a:t> of  the new year, each family must </a:t>
            </a:r>
            <a:r>
              <a:rPr lang="en-US" altLang="zh-CN" sz="2400" u="sng" dirty="0">
                <a:latin typeface="Times New Roman" panose="02020603050405020304" pitchFamily="18" charset="0"/>
                <a:ea typeface="+mn-ea"/>
                <a:cs typeface="Times New Roman" panose="02020603050405020304" pitchFamily="18" charset="0"/>
                <a:sym typeface="+mn-lt"/>
              </a:rPr>
              <a:t>        </a:t>
            </a:r>
            <a:r>
              <a:rPr lang="en-US" altLang="zh-CN" sz="2400" dirty="0">
                <a:latin typeface="Times New Roman" panose="02020603050405020304" pitchFamily="18" charset="0"/>
                <a:ea typeface="+mn-ea"/>
                <a:cs typeface="Times New Roman" panose="02020603050405020304" pitchFamily="18" charset="0"/>
                <a:sym typeface="+mn-lt"/>
              </a:rPr>
              <a:t> </a:t>
            </a:r>
            <a:r>
              <a:rPr lang="en-US" altLang="zh-CN" sz="2400" u="sng" dirty="0">
                <a:latin typeface="Times New Roman" panose="02020603050405020304" pitchFamily="18" charset="0"/>
                <a:ea typeface="+mn-ea"/>
                <a:cs typeface="Times New Roman" panose="02020603050405020304" pitchFamily="18" charset="0"/>
                <a:sym typeface="+mn-lt"/>
              </a:rPr>
              <a:t>        </a:t>
            </a:r>
            <a:r>
              <a:rPr lang="en-US" altLang="zh-CN" sz="2400" dirty="0">
                <a:latin typeface="Times New Roman" panose="02020603050405020304" pitchFamily="18" charset="0"/>
                <a:ea typeface="+mn-ea"/>
                <a:cs typeface="Times New Roman" panose="02020603050405020304" pitchFamily="18" charset="0"/>
                <a:sym typeface="+mn-lt"/>
              </a:rPr>
              <a:t>all the remaining wine in the house, many getting drunk. In their</a:t>
            </a:r>
            <a:r>
              <a:rPr lang="en-US" altLang="zh-CN" sz="2400" u="sng" dirty="0">
                <a:latin typeface="Times New Roman" panose="02020603050405020304" pitchFamily="18" charset="0"/>
                <a:ea typeface="+mn-ea"/>
                <a:cs typeface="Times New Roman" panose="02020603050405020304" pitchFamily="18" charset="0"/>
                <a:sym typeface="+mn-lt"/>
              </a:rPr>
              <a:t>            </a:t>
            </a:r>
            <a:r>
              <a:rPr lang="en-US" altLang="zh-CN" sz="2400" dirty="0">
                <a:latin typeface="Times New Roman" panose="02020603050405020304" pitchFamily="18" charset="0"/>
                <a:ea typeface="+mn-ea"/>
                <a:cs typeface="Times New Roman" panose="02020603050405020304" pitchFamily="18" charset="0"/>
                <a:sym typeface="+mn-lt"/>
              </a:rPr>
              <a:t> , if there is any wine left in the house, the new year will </a:t>
            </a:r>
            <a:r>
              <a:rPr lang="en-US" altLang="zh-CN" sz="2400" u="sng" dirty="0">
                <a:latin typeface="Times New Roman" panose="02020603050405020304" pitchFamily="18" charset="0"/>
                <a:ea typeface="+mn-ea"/>
                <a:cs typeface="Times New Roman" panose="02020603050405020304" pitchFamily="18" charset="0"/>
                <a:sym typeface="+mn-lt"/>
              </a:rPr>
              <a:t>  </a:t>
            </a:r>
            <a:endParaRPr lang="en-US" altLang="zh-CN" sz="2400" u="sng" dirty="0">
              <a:latin typeface="Times New Roman" panose="02020603050405020304" pitchFamily="18" charset="0"/>
              <a:ea typeface="+mn-ea"/>
              <a:cs typeface="Times New Roman" panose="02020603050405020304" pitchFamily="18" charset="0"/>
              <a:sym typeface="+mn-lt"/>
            </a:endParaRPr>
          </a:p>
          <a:p>
            <a:r>
              <a:rPr lang="en-US" altLang="zh-CN" sz="2400" u="sng" dirty="0">
                <a:latin typeface="Times New Roman" panose="02020603050405020304" pitchFamily="18" charset="0"/>
                <a:ea typeface="+mn-ea"/>
                <a:cs typeface="Times New Roman" panose="02020603050405020304" pitchFamily="18" charset="0"/>
                <a:sym typeface="+mn-lt"/>
              </a:rPr>
              <a:t>               </a:t>
            </a:r>
            <a:r>
              <a:rPr lang="en-US" altLang="zh-CN" sz="2400" dirty="0">
                <a:latin typeface="Times New Roman" panose="02020603050405020304" pitchFamily="18" charset="0"/>
                <a:ea typeface="+mn-ea"/>
                <a:cs typeface="Times New Roman" panose="02020603050405020304" pitchFamily="18" charset="0"/>
                <a:sym typeface="+mn-lt"/>
              </a:rPr>
              <a:t> </a:t>
            </a:r>
            <a:r>
              <a:rPr lang="en-US" altLang="zh-CN" sz="2400" u="sng" dirty="0">
                <a:latin typeface="Times New Roman" panose="02020603050405020304" pitchFamily="18" charset="0"/>
                <a:ea typeface="+mn-ea"/>
                <a:cs typeface="Times New Roman" panose="02020603050405020304" pitchFamily="18" charset="0"/>
                <a:sym typeface="+mn-lt"/>
              </a:rPr>
              <a:t>              </a:t>
            </a:r>
            <a:r>
              <a:rPr lang="en-US" altLang="zh-CN" sz="2400" dirty="0">
                <a:latin typeface="Times New Roman" panose="02020603050405020304" pitchFamily="18" charset="0"/>
                <a:ea typeface="+mn-ea"/>
                <a:cs typeface="Times New Roman" panose="02020603050405020304" pitchFamily="18" charset="0"/>
                <a:sym typeface="+mn-lt"/>
              </a:rPr>
              <a:t> .</a:t>
            </a:r>
            <a:endParaRPr lang="en-US" altLang="zh-CN" sz="2400" dirty="0">
              <a:latin typeface="Times New Roman" panose="02020603050405020304" pitchFamily="18" charset="0"/>
              <a:ea typeface="+mn-ea"/>
              <a:cs typeface="Times New Roman" panose="02020603050405020304" pitchFamily="18" charset="0"/>
              <a:sym typeface="+mn-lt"/>
            </a:endParaRPr>
          </a:p>
        </p:txBody>
      </p:sp>
      <p:sp>
        <p:nvSpPr>
          <p:cNvPr id="9" name=" 219"/>
          <p:cNvSpPr/>
          <p:nvPr/>
        </p:nvSpPr>
        <p:spPr>
          <a:xfrm>
            <a:off x="1981308" y="311101"/>
            <a:ext cx="8000790" cy="1142971"/>
          </a:xfrm>
          <a:prstGeom prst="roundRect">
            <a:avLst>
              <a:gd name="adj" fmla="val 50000"/>
            </a:avLst>
          </a:prstGeom>
          <a:solidFill>
            <a:srgbClr val="E8323E">
              <a:alpha val="75000"/>
            </a:srgbClr>
          </a:solidFill>
          <a:ln w="60325">
            <a:solidFill>
              <a:srgbClr val="E5BC8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0" name="矩形 9"/>
          <p:cNvSpPr/>
          <p:nvPr/>
        </p:nvSpPr>
        <p:spPr>
          <a:xfrm>
            <a:off x="3248926" y="467087"/>
            <a:ext cx="5465792" cy="830997"/>
          </a:xfrm>
          <a:prstGeom prst="rect">
            <a:avLst/>
          </a:prstGeom>
        </p:spPr>
        <p:txBody>
          <a:bodyPr wrap="none">
            <a:spAutoFit/>
          </a:bodyPr>
          <a:lstStyle/>
          <a:p>
            <a:pPr algn="ctr"/>
            <a:r>
              <a:rPr lang="en-US" altLang="zh-CN" sz="2400" dirty="0">
                <a:cs typeface="+mn-ea"/>
                <a:sym typeface="+mn-lt"/>
              </a:rPr>
              <a:t>France: Finished off the fifth liquor luck</a:t>
            </a:r>
            <a:endParaRPr lang="en-US" altLang="zh-CN" sz="2400" dirty="0">
              <a:cs typeface="+mn-ea"/>
              <a:sym typeface="+mn-lt"/>
            </a:endParaRPr>
          </a:p>
          <a:p>
            <a:pPr algn="ctr"/>
            <a:r>
              <a:rPr lang="zh-CN" altLang="en-US" sz="2400" dirty="0">
                <a:cs typeface="+mn-ea"/>
                <a:sym typeface="+mn-lt"/>
              </a:rPr>
              <a:t>法国：喝光余酒交好运</a:t>
            </a:r>
            <a:endParaRPr lang="zh-CN" altLang="en-US" sz="2400" dirty="0"/>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2556" y="2895614"/>
            <a:ext cx="4952870" cy="3860792"/>
          </a:xfrm>
          <a:prstGeom prst="rect">
            <a:avLst/>
          </a:prstGeom>
        </p:spPr>
      </p:pic>
      <p:sp>
        <p:nvSpPr>
          <p:cNvPr id="7" name="文本框 6"/>
          <p:cNvSpPr txBox="1"/>
          <p:nvPr/>
        </p:nvSpPr>
        <p:spPr>
          <a:xfrm>
            <a:off x="6314481" y="1943604"/>
            <a:ext cx="4810588" cy="1938992"/>
          </a:xfrm>
          <a:prstGeom prst="rect">
            <a:avLst/>
          </a:prstGeom>
          <a:noFill/>
        </p:spPr>
        <p:txBody>
          <a:bodyPr wrap="square">
            <a:spAutoFit/>
          </a:bodyPr>
          <a:lstStyle/>
          <a:p>
            <a:r>
              <a:rPr lang="zh-CN" altLang="en-US" sz="2400" dirty="0"/>
              <a:t>       法国人在新年到来之前，各家一定要把家中的余酒全部喝光，以致许多人喝得大醉。他们认为，元旦时如果家中还有剩余的酒，新一年里交厄运。 　</a:t>
            </a:r>
            <a:endParaRPr lang="zh-CN" altLang="en-US" sz="2400" dirty="0"/>
          </a:p>
        </p:txBody>
      </p:sp>
      <p:sp>
        <p:nvSpPr>
          <p:cNvPr id="8" name="文本框 7"/>
          <p:cNvSpPr txBox="1"/>
          <p:nvPr/>
        </p:nvSpPr>
        <p:spPr>
          <a:xfrm>
            <a:off x="8915326" y="3839988"/>
            <a:ext cx="1371564" cy="523220"/>
          </a:xfrm>
          <a:prstGeom prst="rect">
            <a:avLst/>
          </a:prstGeom>
          <a:solidFill>
            <a:srgbClr val="C00000"/>
          </a:solidFill>
          <a:ln>
            <a:solidFill>
              <a:srgbClr val="C00000"/>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arrival</a:t>
            </a:r>
            <a:endParaRPr lang="zh-CN" altLang="en-US" sz="2800" dirty="0">
              <a:latin typeface="Times New Roman" panose="02020603050405020304" pitchFamily="18" charset="0"/>
              <a:cs typeface="Times New Roman" panose="02020603050405020304" pitchFamily="18" charset="0"/>
            </a:endParaRPr>
          </a:p>
        </p:txBody>
      </p:sp>
      <p:sp>
        <p:nvSpPr>
          <p:cNvPr id="11" name="文本框 10"/>
          <p:cNvSpPr txBox="1"/>
          <p:nvPr/>
        </p:nvSpPr>
        <p:spPr>
          <a:xfrm>
            <a:off x="8714719" y="4293344"/>
            <a:ext cx="1193012" cy="523220"/>
          </a:xfrm>
          <a:prstGeom prst="rect">
            <a:avLst/>
          </a:prstGeom>
          <a:solidFill>
            <a:srgbClr val="C00000"/>
          </a:solidFill>
          <a:ln>
            <a:solidFill>
              <a:srgbClr val="C00000"/>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drink</a:t>
            </a:r>
            <a:endParaRPr lang="zh-CN" altLang="en-US" sz="2800" dirty="0">
              <a:latin typeface="Times New Roman" panose="02020603050405020304" pitchFamily="18" charset="0"/>
              <a:cs typeface="Times New Roman" panose="02020603050405020304" pitchFamily="18" charset="0"/>
            </a:endParaRPr>
          </a:p>
        </p:txBody>
      </p:sp>
      <p:sp>
        <p:nvSpPr>
          <p:cNvPr id="12" name="文本框 11"/>
          <p:cNvSpPr txBox="1"/>
          <p:nvPr/>
        </p:nvSpPr>
        <p:spPr>
          <a:xfrm>
            <a:off x="9936119" y="4295680"/>
            <a:ext cx="871989" cy="523220"/>
          </a:xfrm>
          <a:prstGeom prst="rect">
            <a:avLst/>
          </a:prstGeom>
          <a:solidFill>
            <a:srgbClr val="C00000"/>
          </a:solidFill>
          <a:ln>
            <a:solidFill>
              <a:srgbClr val="C00000"/>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up</a:t>
            </a:r>
            <a:endParaRPr lang="zh-CN" altLang="en-US" sz="2800" dirty="0">
              <a:latin typeface="Times New Roman" panose="02020603050405020304" pitchFamily="18" charset="0"/>
              <a:cs typeface="Times New Roman" panose="02020603050405020304" pitchFamily="18" charset="0"/>
            </a:endParaRPr>
          </a:p>
        </p:txBody>
      </p:sp>
      <p:sp>
        <p:nvSpPr>
          <p:cNvPr id="13" name="文本框 12"/>
          <p:cNvSpPr txBox="1"/>
          <p:nvPr/>
        </p:nvSpPr>
        <p:spPr>
          <a:xfrm>
            <a:off x="8576774" y="4839541"/>
            <a:ext cx="1297197" cy="523220"/>
          </a:xfrm>
          <a:prstGeom prst="rect">
            <a:avLst/>
          </a:prstGeom>
          <a:solidFill>
            <a:srgbClr val="C00000"/>
          </a:solidFill>
          <a:ln>
            <a:solidFill>
              <a:srgbClr val="C00000"/>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opinion</a:t>
            </a:r>
            <a:endParaRPr lang="zh-CN" altLang="en-US" sz="2800" dirty="0">
              <a:latin typeface="Times New Roman" panose="02020603050405020304" pitchFamily="18" charset="0"/>
              <a:cs typeface="Times New Roman" panose="02020603050405020304" pitchFamily="18" charset="0"/>
            </a:endParaRPr>
          </a:p>
        </p:txBody>
      </p:sp>
      <p:sp>
        <p:nvSpPr>
          <p:cNvPr id="14" name="文本框 13"/>
          <p:cNvSpPr txBox="1"/>
          <p:nvPr/>
        </p:nvSpPr>
        <p:spPr>
          <a:xfrm>
            <a:off x="5878486" y="5638742"/>
            <a:ext cx="871989" cy="523220"/>
          </a:xfrm>
          <a:prstGeom prst="rect">
            <a:avLst/>
          </a:prstGeom>
          <a:solidFill>
            <a:srgbClr val="C00000"/>
          </a:solidFill>
          <a:ln>
            <a:solidFill>
              <a:srgbClr val="C00000"/>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pay</a:t>
            </a:r>
            <a:endParaRPr lang="zh-CN" altLang="en-US" sz="2800" dirty="0">
              <a:latin typeface="Times New Roman" panose="02020603050405020304" pitchFamily="18" charset="0"/>
              <a:cs typeface="Times New Roman" panose="02020603050405020304" pitchFamily="18" charset="0"/>
            </a:endParaRPr>
          </a:p>
        </p:txBody>
      </p:sp>
      <p:sp>
        <p:nvSpPr>
          <p:cNvPr id="15" name="文本框 14"/>
          <p:cNvSpPr txBox="1"/>
          <p:nvPr/>
        </p:nvSpPr>
        <p:spPr>
          <a:xfrm>
            <a:off x="6885113" y="5638742"/>
            <a:ext cx="1219168" cy="523220"/>
          </a:xfrm>
          <a:prstGeom prst="rect">
            <a:avLst/>
          </a:prstGeom>
          <a:solidFill>
            <a:srgbClr val="C00000"/>
          </a:solidFill>
          <a:ln>
            <a:solidFill>
              <a:srgbClr val="C00000"/>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doom</a:t>
            </a:r>
            <a:endParaRPr lang="zh-CN" altLang="en-US" sz="2800" dirty="0">
              <a:latin typeface="Times New Roman" panose="02020603050405020304" pitchFamily="18" charset="0"/>
              <a:cs typeface="Times New Roman" panose="02020603050405020304" pitchFamily="18" charset="0"/>
            </a:endParaRPr>
          </a:p>
        </p:txBody>
      </p:sp>
      <p:pic>
        <p:nvPicPr>
          <p:cNvPr id="2" name="图片 1" descr="水印"/>
          <p:cNvPicPr>
            <a:picLocks noChangeAspect="1"/>
          </p:cNvPicPr>
          <p:nvPr userDrawn="1"/>
        </p:nvPicPr>
        <p:blipFill>
          <a:blip r:embed="rId2"/>
          <a:stretch>
            <a:fillRect/>
          </a:stretch>
        </p:blipFill>
        <p:spPr>
          <a:xfrm>
            <a:off x="6915150" y="63500"/>
            <a:ext cx="5173345" cy="167449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5606"/>
                                        </p:tgtEl>
                                        <p:attrNameLst>
                                          <p:attrName>style.visibility</p:attrName>
                                        </p:attrNameLst>
                                      </p:cBhvr>
                                      <p:to>
                                        <p:strVal val="visible"/>
                                      </p:to>
                                    </p:set>
                                    <p:animEffect transition="in" filter="fade">
                                      <p:cBhvr>
                                        <p:cTn id="33" dur="1000"/>
                                        <p:tgtEl>
                                          <p:spTgt spid="25606"/>
                                        </p:tgtEl>
                                      </p:cBhvr>
                                    </p:animEffect>
                                    <p:anim calcmode="lin" valueType="num">
                                      <p:cBhvr>
                                        <p:cTn id="34" dur="1000" fill="hold"/>
                                        <p:tgtEl>
                                          <p:spTgt spid="25606"/>
                                        </p:tgtEl>
                                        <p:attrNameLst>
                                          <p:attrName>ppt_x</p:attrName>
                                        </p:attrNameLst>
                                      </p:cBhvr>
                                      <p:tavLst>
                                        <p:tav tm="0">
                                          <p:val>
                                            <p:strVal val="#ppt_x"/>
                                          </p:val>
                                        </p:tav>
                                        <p:tav tm="100000">
                                          <p:val>
                                            <p:strVal val="#ppt_x"/>
                                          </p:val>
                                        </p:tav>
                                      </p:tavLst>
                                    </p:anim>
                                    <p:anim calcmode="lin" valueType="num">
                                      <p:cBhvr>
                                        <p:cTn id="35" dur="1000" fill="hold"/>
                                        <p:tgtEl>
                                          <p:spTgt spid="2560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1000"/>
                                        <p:tgtEl>
                                          <p:spTgt spid="12"/>
                                        </p:tgtEl>
                                      </p:cBhvr>
                                    </p:animEffect>
                                    <p:anim calcmode="lin" valueType="num">
                                      <p:cBhvr>
                                        <p:cTn id="55" dur="1000" fill="hold"/>
                                        <p:tgtEl>
                                          <p:spTgt spid="12"/>
                                        </p:tgtEl>
                                        <p:attrNameLst>
                                          <p:attrName>ppt_x</p:attrName>
                                        </p:attrNameLst>
                                      </p:cBhvr>
                                      <p:tavLst>
                                        <p:tav tm="0">
                                          <p:val>
                                            <p:strVal val="#ppt_x"/>
                                          </p:val>
                                        </p:tav>
                                        <p:tav tm="100000">
                                          <p:val>
                                            <p:strVal val="#ppt_x"/>
                                          </p:val>
                                        </p:tav>
                                      </p:tavLst>
                                    </p:anim>
                                    <p:anim calcmode="lin" valueType="num">
                                      <p:cBhvr>
                                        <p:cTn id="5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1000"/>
                                        <p:tgtEl>
                                          <p:spTgt spid="13"/>
                                        </p:tgtEl>
                                      </p:cBhvr>
                                    </p:animEffect>
                                    <p:anim calcmode="lin" valueType="num">
                                      <p:cBhvr>
                                        <p:cTn id="62" dur="1000" fill="hold"/>
                                        <p:tgtEl>
                                          <p:spTgt spid="13"/>
                                        </p:tgtEl>
                                        <p:attrNameLst>
                                          <p:attrName>ppt_x</p:attrName>
                                        </p:attrNameLst>
                                      </p:cBhvr>
                                      <p:tavLst>
                                        <p:tav tm="0">
                                          <p:val>
                                            <p:strVal val="#ppt_x"/>
                                          </p:val>
                                        </p:tav>
                                        <p:tav tm="100000">
                                          <p:val>
                                            <p:strVal val="#ppt_x"/>
                                          </p:val>
                                        </p:tav>
                                      </p:tavLst>
                                    </p:anim>
                                    <p:anim calcmode="lin" valueType="num">
                                      <p:cBhvr>
                                        <p:cTn id="6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1000"/>
                                        <p:tgtEl>
                                          <p:spTgt spid="14"/>
                                        </p:tgtEl>
                                      </p:cBhvr>
                                    </p:animEffect>
                                    <p:anim calcmode="lin" valueType="num">
                                      <p:cBhvr>
                                        <p:cTn id="69" dur="1000" fill="hold"/>
                                        <p:tgtEl>
                                          <p:spTgt spid="14"/>
                                        </p:tgtEl>
                                        <p:attrNameLst>
                                          <p:attrName>ppt_x</p:attrName>
                                        </p:attrNameLst>
                                      </p:cBhvr>
                                      <p:tavLst>
                                        <p:tav tm="0">
                                          <p:val>
                                            <p:strVal val="#ppt_x"/>
                                          </p:val>
                                        </p:tav>
                                        <p:tav tm="100000">
                                          <p:val>
                                            <p:strVal val="#ppt_x"/>
                                          </p:val>
                                        </p:tav>
                                      </p:tavLst>
                                    </p:anim>
                                    <p:anim calcmode="lin" valueType="num">
                                      <p:cBhvr>
                                        <p:cTn id="7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fade">
                                      <p:cBhvr>
                                        <p:cTn id="75" dur="1000"/>
                                        <p:tgtEl>
                                          <p:spTgt spid="15"/>
                                        </p:tgtEl>
                                      </p:cBhvr>
                                    </p:animEffect>
                                    <p:anim calcmode="lin" valueType="num">
                                      <p:cBhvr>
                                        <p:cTn id="76" dur="1000" fill="hold"/>
                                        <p:tgtEl>
                                          <p:spTgt spid="15"/>
                                        </p:tgtEl>
                                        <p:attrNameLst>
                                          <p:attrName>ppt_x</p:attrName>
                                        </p:attrNameLst>
                                      </p:cBhvr>
                                      <p:tavLst>
                                        <p:tav tm="0">
                                          <p:val>
                                            <p:strVal val="#ppt_x"/>
                                          </p:val>
                                        </p:tav>
                                        <p:tav tm="100000">
                                          <p:val>
                                            <p:strVal val="#ppt_x"/>
                                          </p:val>
                                        </p:tav>
                                      </p:tavLst>
                                    </p:anim>
                                    <p:anim calcmode="lin" valueType="num">
                                      <p:cBhvr>
                                        <p:cTn id="7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6" grpId="0"/>
      <p:bldP spid="9" grpId="0" animBg="1"/>
      <p:bldP spid="10" grpId="0"/>
      <p:bldP spid="7" grpId="0"/>
      <p:bldP spid="8" grpId="0" animBg="1"/>
      <p:bldP spid="11" grpId="0" animBg="1"/>
      <p:bldP spid="12" grpId="0" animBg="1"/>
      <p:bldP spid="13" grpId="0" animBg="1"/>
      <p:bldP spid="14"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srcRect r="23103"/>
          <a:stretch>
            <a:fillRect/>
          </a:stretch>
        </p:blipFill>
        <p:spPr>
          <a:xfrm>
            <a:off x="0" y="2819416"/>
            <a:ext cx="5029228" cy="4038584"/>
          </a:xfrm>
          <a:prstGeom prst="rect">
            <a:avLst/>
          </a:prstGeom>
        </p:spPr>
      </p:pic>
      <p:sp>
        <p:nvSpPr>
          <p:cNvPr id="8" name=" 219"/>
          <p:cNvSpPr/>
          <p:nvPr/>
        </p:nvSpPr>
        <p:spPr>
          <a:xfrm>
            <a:off x="1981308" y="311101"/>
            <a:ext cx="8000790" cy="1142971"/>
          </a:xfrm>
          <a:prstGeom prst="roundRect">
            <a:avLst>
              <a:gd name="adj" fmla="val 50000"/>
            </a:avLst>
          </a:prstGeom>
          <a:solidFill>
            <a:srgbClr val="E8323E">
              <a:alpha val="75000"/>
            </a:srgbClr>
          </a:solidFill>
          <a:ln w="60325">
            <a:solidFill>
              <a:srgbClr val="E5BC8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9" name="矩形 8"/>
          <p:cNvSpPr/>
          <p:nvPr/>
        </p:nvSpPr>
        <p:spPr>
          <a:xfrm>
            <a:off x="2962292" y="467087"/>
            <a:ext cx="6038833" cy="830997"/>
          </a:xfrm>
          <a:prstGeom prst="rect">
            <a:avLst/>
          </a:prstGeom>
        </p:spPr>
        <p:txBody>
          <a:bodyPr wrap="none">
            <a:spAutoFit/>
          </a:bodyPr>
          <a:lstStyle/>
          <a:p>
            <a:pPr algn="ctr"/>
            <a:r>
              <a:rPr lang="en-US" altLang="zh-CN" sz="2400" dirty="0">
                <a:cs typeface="+mn-ea"/>
                <a:sym typeface="+mn-lt"/>
              </a:rPr>
              <a:t>Spain: Eating Grapes in middle of the night</a:t>
            </a:r>
            <a:endParaRPr lang="en-US" altLang="zh-CN" sz="2400" dirty="0">
              <a:cs typeface="+mn-ea"/>
              <a:sym typeface="+mn-lt"/>
            </a:endParaRPr>
          </a:p>
          <a:p>
            <a:pPr algn="ctr"/>
            <a:r>
              <a:rPr lang="zh-CN" altLang="en-US" sz="2400" dirty="0">
                <a:cs typeface="+mn-ea"/>
                <a:sym typeface="+mn-lt"/>
              </a:rPr>
              <a:t>西班牙：半夜吃葡萄</a:t>
            </a:r>
            <a:endParaRPr lang="zh-CN" altLang="en-US" sz="2400" dirty="0"/>
          </a:p>
        </p:txBody>
      </p:sp>
      <p:sp>
        <p:nvSpPr>
          <p:cNvPr id="10" name="文本框 9"/>
          <p:cNvSpPr txBox="1"/>
          <p:nvPr/>
        </p:nvSpPr>
        <p:spPr>
          <a:xfrm>
            <a:off x="5410218" y="3809990"/>
            <a:ext cx="6373871" cy="2308324"/>
          </a:xfrm>
          <a:prstGeom prst="rect">
            <a:avLst/>
          </a:prstGeom>
          <a:noFill/>
        </p:spPr>
        <p:txBody>
          <a:bodyPr wrap="square">
            <a:spAutoFit/>
          </a:bodyPr>
          <a:lstStyle/>
          <a:p>
            <a:r>
              <a:rPr lang="en-US" altLang="zh-CN" sz="2400" dirty="0">
                <a:latin typeface="Times New Roman" panose="02020603050405020304" pitchFamily="18" charset="0"/>
                <a:cs typeface="Times New Roman" panose="02020603050405020304" pitchFamily="18" charset="0"/>
              </a:rPr>
              <a:t>The Spaniards are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with their families on New Year‘s Eve. They refer to the church bells as a signal, vying(</a:t>
            </a:r>
            <a:r>
              <a:rPr lang="zh-CN" altLang="en-US" sz="2400" dirty="0">
                <a:latin typeface="Times New Roman" panose="02020603050405020304" pitchFamily="18" charset="0"/>
                <a:cs typeface="Times New Roman" panose="02020603050405020304" pitchFamily="18" charset="0"/>
              </a:rPr>
              <a:t>竞争</a:t>
            </a:r>
            <a:r>
              <a:rPr lang="en-US" altLang="zh-CN" sz="2400" dirty="0">
                <a:latin typeface="Times New Roman" panose="02020603050405020304" pitchFamily="18" charset="0"/>
                <a:cs typeface="Times New Roman" panose="02020603050405020304" pitchFamily="18" charset="0"/>
              </a:rPr>
              <a:t>) with each other in eating grapes. Every knock about bell, you must eat a</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grape, but also to a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eating 12, which</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a:t>
            </a:r>
            <a:endParaRPr lang="en-US" altLang="zh-CN" sz="2400" dirty="0">
              <a:latin typeface="Times New Roman" panose="02020603050405020304" pitchFamily="18" charset="0"/>
              <a:cs typeface="Times New Roman" panose="02020603050405020304" pitchFamily="18" charset="0"/>
            </a:endParaRPr>
          </a:p>
          <a:p>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the coming year will sail smoothly.</a:t>
            </a:r>
            <a:endParaRPr lang="en-US" altLang="zh-CN" sz="2400" dirty="0">
              <a:latin typeface="Times New Roman" panose="02020603050405020304" pitchFamily="18" charset="0"/>
              <a:cs typeface="Times New Roman" panose="02020603050405020304" pitchFamily="18" charset="0"/>
            </a:endParaRPr>
          </a:p>
        </p:txBody>
      </p:sp>
      <p:sp>
        <p:nvSpPr>
          <p:cNvPr id="7" name="文本框 6"/>
          <p:cNvSpPr txBox="1"/>
          <p:nvPr/>
        </p:nvSpPr>
        <p:spPr>
          <a:xfrm>
            <a:off x="5791208" y="1772280"/>
            <a:ext cx="4914772" cy="1938992"/>
          </a:xfrm>
          <a:prstGeom prst="rect">
            <a:avLst/>
          </a:prstGeom>
          <a:noFill/>
        </p:spPr>
        <p:txBody>
          <a:bodyPr wrap="square">
            <a:spAutoFit/>
          </a:bodyPr>
          <a:lstStyle/>
          <a:p>
            <a:r>
              <a:rPr lang="zh-CN" altLang="en-US" sz="2400" dirty="0"/>
              <a:t>       西班牙人在元旦前夜全家团聚。到</a:t>
            </a:r>
            <a:r>
              <a:rPr lang="en-US" altLang="zh-CN" sz="2400" dirty="0"/>
              <a:t>12</a:t>
            </a:r>
            <a:r>
              <a:rPr lang="zh-CN" altLang="en-US" sz="2400" dirty="0"/>
              <a:t>点时，以教堂钟声为号，争着吃葡萄。每敲一下钟，必须吃下一颗葡萄，而且要连着吃下</a:t>
            </a:r>
            <a:r>
              <a:rPr lang="en-US" altLang="zh-CN" sz="2400" dirty="0"/>
              <a:t>12</a:t>
            </a:r>
            <a:r>
              <a:rPr lang="zh-CN" altLang="en-US" sz="2400" dirty="0"/>
              <a:t>颗，表示来年一帆风顺。</a:t>
            </a:r>
            <a:endParaRPr lang="zh-CN" altLang="en-US" sz="2400" dirty="0"/>
          </a:p>
        </p:txBody>
      </p:sp>
      <p:sp>
        <p:nvSpPr>
          <p:cNvPr id="11" name="文本框 10"/>
          <p:cNvSpPr txBox="1"/>
          <p:nvPr/>
        </p:nvSpPr>
        <p:spPr>
          <a:xfrm>
            <a:off x="7911371" y="3506260"/>
            <a:ext cx="1371564" cy="523220"/>
          </a:xfrm>
          <a:prstGeom prst="rect">
            <a:avLst/>
          </a:prstGeom>
          <a:solidFill>
            <a:srgbClr val="C00000"/>
          </a:solidFill>
          <a:ln>
            <a:solidFill>
              <a:srgbClr val="C00000"/>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reunited</a:t>
            </a:r>
            <a:endParaRPr lang="zh-CN" altLang="en-US" sz="2800" dirty="0">
              <a:latin typeface="Times New Roman" panose="02020603050405020304" pitchFamily="18" charset="0"/>
              <a:cs typeface="Times New Roman" panose="02020603050405020304" pitchFamily="18" charset="0"/>
            </a:endParaRPr>
          </a:p>
        </p:txBody>
      </p:sp>
      <p:sp>
        <p:nvSpPr>
          <p:cNvPr id="12" name="文本框 11"/>
          <p:cNvSpPr txBox="1"/>
          <p:nvPr/>
        </p:nvSpPr>
        <p:spPr>
          <a:xfrm>
            <a:off x="7874095" y="5133455"/>
            <a:ext cx="1942531" cy="523220"/>
          </a:xfrm>
          <a:prstGeom prst="rect">
            <a:avLst/>
          </a:prstGeom>
          <a:solidFill>
            <a:srgbClr val="C00000"/>
          </a:solidFill>
          <a:ln>
            <a:solidFill>
              <a:srgbClr val="C00000"/>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continuous</a:t>
            </a:r>
            <a:endParaRPr lang="zh-CN" altLang="en-US" sz="2800" dirty="0">
              <a:latin typeface="Times New Roman" panose="02020603050405020304" pitchFamily="18" charset="0"/>
              <a:cs typeface="Times New Roman" panose="02020603050405020304" pitchFamily="18" charset="0"/>
            </a:endParaRPr>
          </a:p>
        </p:txBody>
      </p:sp>
      <p:sp>
        <p:nvSpPr>
          <p:cNvPr id="13" name="文本框 12"/>
          <p:cNvSpPr txBox="1"/>
          <p:nvPr/>
        </p:nvSpPr>
        <p:spPr>
          <a:xfrm>
            <a:off x="5084895" y="5656675"/>
            <a:ext cx="1793616" cy="523220"/>
          </a:xfrm>
          <a:prstGeom prst="rect">
            <a:avLst/>
          </a:prstGeom>
          <a:solidFill>
            <a:srgbClr val="C00000"/>
          </a:solidFill>
          <a:ln>
            <a:solidFill>
              <a:srgbClr val="C00000"/>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indicates</a:t>
            </a:r>
            <a:endParaRPr lang="zh-CN" altLang="en-US" sz="2800" dirty="0">
              <a:latin typeface="Times New Roman" panose="02020603050405020304" pitchFamily="18" charset="0"/>
              <a:cs typeface="Times New Roman" panose="02020603050405020304" pitchFamily="18" charset="0"/>
            </a:endParaRPr>
          </a:p>
        </p:txBody>
      </p:sp>
      <p:pic>
        <p:nvPicPr>
          <p:cNvPr id="2" name="图片 1" descr="水印"/>
          <p:cNvPicPr>
            <a:picLocks noChangeAspect="1"/>
          </p:cNvPicPr>
          <p:nvPr userDrawn="1"/>
        </p:nvPicPr>
        <p:blipFill>
          <a:blip r:embed="rId2"/>
          <a:stretch>
            <a:fillRect/>
          </a:stretch>
        </p:blipFill>
        <p:spPr>
          <a:xfrm>
            <a:off x="6915150" y="63500"/>
            <a:ext cx="5173345" cy="167449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000"/>
                                        <p:tgtEl>
                                          <p:spTgt spid="12"/>
                                        </p:tgtEl>
                                      </p:cBhvr>
                                    </p:animEffect>
                                    <p:anim calcmode="lin" valueType="num">
                                      <p:cBhvr>
                                        <p:cTn id="47" dur="1000" fill="hold"/>
                                        <p:tgtEl>
                                          <p:spTgt spid="12"/>
                                        </p:tgtEl>
                                        <p:attrNameLst>
                                          <p:attrName>ppt_x</p:attrName>
                                        </p:attrNameLst>
                                      </p:cBhvr>
                                      <p:tavLst>
                                        <p:tav tm="0">
                                          <p:val>
                                            <p:strVal val="#ppt_x"/>
                                          </p:val>
                                        </p:tav>
                                        <p:tav tm="100000">
                                          <p:val>
                                            <p:strVal val="#ppt_x"/>
                                          </p:val>
                                        </p:tav>
                                      </p:tavLst>
                                    </p:anim>
                                    <p:anim calcmode="lin" valueType="num">
                                      <p:cBhvr>
                                        <p:cTn id="4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1000"/>
                                        <p:tgtEl>
                                          <p:spTgt spid="13"/>
                                        </p:tgtEl>
                                      </p:cBhvr>
                                    </p:animEffect>
                                    <p:anim calcmode="lin" valueType="num">
                                      <p:cBhvr>
                                        <p:cTn id="54" dur="1000" fill="hold"/>
                                        <p:tgtEl>
                                          <p:spTgt spid="13"/>
                                        </p:tgtEl>
                                        <p:attrNameLst>
                                          <p:attrName>ppt_x</p:attrName>
                                        </p:attrNameLst>
                                      </p:cBhvr>
                                      <p:tavLst>
                                        <p:tav tm="0">
                                          <p:val>
                                            <p:strVal val="#ppt_x"/>
                                          </p:val>
                                        </p:tav>
                                        <p:tav tm="100000">
                                          <p:val>
                                            <p:strVal val="#ppt_x"/>
                                          </p:val>
                                        </p:tav>
                                      </p:tavLst>
                                    </p:anim>
                                    <p:anim calcmode="lin" valueType="num">
                                      <p:cBhvr>
                                        <p:cTn id="5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7" grpId="0"/>
      <p:bldP spid="11" grpId="0" animBg="1"/>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新年好！happy new year！新年儿歌，元旦歌曲 超清(720p)000010-000128">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0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261994" y="152486"/>
            <a:ext cx="1695505" cy="2790597"/>
          </a:xfrm>
          <a:prstGeom prst="rect">
            <a:avLst/>
          </a:prstGeom>
        </p:spPr>
      </p:pic>
      <p:grpSp>
        <p:nvGrpSpPr>
          <p:cNvPr id="11" name="组合 10"/>
          <p:cNvGrpSpPr/>
          <p:nvPr/>
        </p:nvGrpSpPr>
        <p:grpSpPr>
          <a:xfrm>
            <a:off x="1066932" y="2439910"/>
            <a:ext cx="9745683" cy="1475008"/>
            <a:chOff x="2971882" y="365803"/>
            <a:chExt cx="6681819" cy="1018658"/>
          </a:xfrm>
        </p:grpSpPr>
        <p:sp>
          <p:nvSpPr>
            <p:cNvPr id="12" name=" 219"/>
            <p:cNvSpPr/>
            <p:nvPr/>
          </p:nvSpPr>
          <p:spPr>
            <a:xfrm>
              <a:off x="2971882" y="365803"/>
              <a:ext cx="6681819" cy="940298"/>
            </a:xfrm>
            <a:prstGeom prst="roundRect">
              <a:avLst>
                <a:gd name="adj" fmla="val 50000"/>
              </a:avLst>
            </a:prstGeom>
            <a:solidFill>
              <a:srgbClr val="E8323E">
                <a:alpha val="75000"/>
              </a:srgbClr>
            </a:solidFill>
            <a:ln w="60325">
              <a:solidFill>
                <a:srgbClr val="E5BC8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3" name="矩形 12"/>
            <p:cNvSpPr/>
            <p:nvPr/>
          </p:nvSpPr>
          <p:spPr>
            <a:xfrm>
              <a:off x="3175601" y="555499"/>
              <a:ext cx="6347494" cy="828962"/>
            </a:xfrm>
            <a:prstGeom prst="rect">
              <a:avLst/>
            </a:prstGeom>
          </p:spPr>
          <p:txBody>
            <a:bodyPr wrap="square">
              <a:spAutoFit/>
            </a:bodyPr>
            <a:lstStyle/>
            <a:p>
              <a:pPr algn="ctr"/>
              <a:r>
                <a:rPr lang="en-US" altLang="zh-CN" sz="3600" dirty="0">
                  <a:solidFill>
                    <a:schemeClr val="tx1"/>
                  </a:solidFill>
                  <a:latin typeface="Times New Roman" panose="02020603050405020304" pitchFamily="18" charset="0"/>
                  <a:cs typeface="Times New Roman" panose="02020603050405020304" pitchFamily="18" charset="0"/>
                </a:rPr>
                <a:t>6. The wish of the New Year</a:t>
              </a:r>
              <a:endParaRPr lang="zh-CN" altLang="en-US" sz="3600" dirty="0">
                <a:solidFill>
                  <a:schemeClr val="tx1"/>
                </a:solidFill>
              </a:endParaRPr>
            </a:p>
            <a:p>
              <a:pPr algn="ctr"/>
              <a:endParaRPr lang="en-US" altLang="zh-CN" sz="3600" dirty="0">
                <a:latin typeface="Times New Roman" panose="02020603050405020304" pitchFamily="18" charset="0"/>
                <a:cs typeface="Times New Roman" panose="02020603050405020304" pitchFamily="18" charset="0"/>
                <a:sym typeface="+mn-lt"/>
              </a:endParaRPr>
            </a:p>
          </p:txBody>
        </p:sp>
      </p:gr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 Box 5"/>
          <p:cNvSpPr txBox="1"/>
          <p:nvPr/>
        </p:nvSpPr>
        <p:spPr>
          <a:xfrm>
            <a:off x="457348" y="1391379"/>
            <a:ext cx="3505108" cy="3628494"/>
          </a:xfrm>
          <a:prstGeom prst="rect">
            <a:avLst/>
          </a:prstGeom>
          <a:noFill/>
          <a:ln w="9525">
            <a:noFill/>
          </a:ln>
        </p:spPr>
        <p:txBody>
          <a:bodyPr vert="horz" wrap="square" anchor="t">
            <a:spAutoFit/>
          </a:bodyPr>
          <a:lstStyle/>
          <a:p>
            <a:pPr algn="ctr">
              <a:lnSpc>
                <a:spcPct val="140000"/>
              </a:lnSpc>
            </a:pPr>
            <a:r>
              <a:rPr lang="en-US" altLang="zh-CN" sz="2400" dirty="0">
                <a:solidFill>
                  <a:schemeClr val="bg2">
                    <a:lumMod val="10000"/>
                  </a:schemeClr>
                </a:solidFill>
                <a:latin typeface="方正姚体" panose="02010601030101010101" pitchFamily="2" charset="-122"/>
                <a:ea typeface="方正姚体" panose="02010601030101010101" pitchFamily="2" charset="-122"/>
                <a:cs typeface="+mn-ea"/>
                <a:sym typeface="+mn-lt"/>
              </a:rPr>
              <a:t>《</a:t>
            </a:r>
            <a:r>
              <a:rPr lang="zh-CN" altLang="zh-CN" sz="2400" dirty="0">
                <a:solidFill>
                  <a:schemeClr val="bg2">
                    <a:lumMod val="10000"/>
                  </a:schemeClr>
                </a:solidFill>
                <a:latin typeface="方正姚体" panose="02010601030101010101" pitchFamily="2" charset="-122"/>
                <a:ea typeface="方正姚体" panose="02010601030101010101" pitchFamily="2" charset="-122"/>
                <a:cs typeface="+mn-ea"/>
                <a:sym typeface="+mn-lt"/>
              </a:rPr>
              <a:t>元日</a:t>
            </a:r>
            <a:r>
              <a:rPr lang="en-US" altLang="zh-CN" sz="2400" dirty="0">
                <a:solidFill>
                  <a:schemeClr val="bg2">
                    <a:lumMod val="10000"/>
                  </a:schemeClr>
                </a:solidFill>
                <a:latin typeface="方正姚体" panose="02010601030101010101" pitchFamily="2" charset="-122"/>
                <a:ea typeface="方正姚体" panose="02010601030101010101" pitchFamily="2" charset="-122"/>
                <a:cs typeface="+mn-ea"/>
                <a:sym typeface="+mn-lt"/>
              </a:rPr>
              <a:t>》</a:t>
            </a:r>
            <a:endParaRPr lang="en-US" altLang="zh-CN" sz="2400" dirty="0">
              <a:solidFill>
                <a:schemeClr val="bg2">
                  <a:lumMod val="10000"/>
                </a:schemeClr>
              </a:solidFill>
              <a:latin typeface="方正姚体" panose="02010601030101010101" pitchFamily="2" charset="-122"/>
              <a:ea typeface="方正姚体" panose="02010601030101010101" pitchFamily="2" charset="-122"/>
              <a:cs typeface="+mn-ea"/>
              <a:sym typeface="+mn-lt"/>
            </a:endParaRPr>
          </a:p>
          <a:p>
            <a:pPr algn="ctr">
              <a:lnSpc>
                <a:spcPct val="140000"/>
              </a:lnSpc>
            </a:pPr>
            <a:r>
              <a:rPr lang="zh-CN" altLang="zh-CN" sz="2400" dirty="0">
                <a:solidFill>
                  <a:schemeClr val="bg2">
                    <a:lumMod val="10000"/>
                  </a:schemeClr>
                </a:solidFill>
                <a:latin typeface="方正姚体" panose="02010601030101010101" pitchFamily="2" charset="-122"/>
                <a:ea typeface="方正姚体" panose="02010601030101010101" pitchFamily="2" charset="-122"/>
                <a:cs typeface="+mn-ea"/>
                <a:sym typeface="+mn-lt"/>
              </a:rPr>
              <a:t>（宋）王安石</a:t>
            </a:r>
            <a:endParaRPr lang="en-US" altLang="zh-CN" sz="2400" dirty="0">
              <a:solidFill>
                <a:schemeClr val="bg2">
                  <a:lumMod val="10000"/>
                </a:schemeClr>
              </a:solidFill>
              <a:latin typeface="方正姚体" panose="02010601030101010101" pitchFamily="2" charset="-122"/>
              <a:ea typeface="方正姚体" panose="02010601030101010101" pitchFamily="2" charset="-122"/>
              <a:cs typeface="+mn-ea"/>
              <a:sym typeface="+mn-lt"/>
            </a:endParaRPr>
          </a:p>
          <a:p>
            <a:pPr algn="r">
              <a:lnSpc>
                <a:spcPct val="140000"/>
              </a:lnSpc>
            </a:pPr>
            <a:r>
              <a:rPr lang="zh-CN" altLang="zh-CN" sz="2400" dirty="0">
                <a:solidFill>
                  <a:schemeClr val="bg2">
                    <a:lumMod val="10000"/>
                  </a:schemeClr>
                </a:solidFill>
                <a:latin typeface="方正姚体" panose="02010601030101010101" pitchFamily="2" charset="-122"/>
                <a:ea typeface="方正姚体" panose="02010601030101010101" pitchFamily="2" charset="-122"/>
                <a:cs typeface="+mn-ea"/>
                <a:sym typeface="+mn-lt"/>
              </a:rPr>
              <a:t> </a:t>
            </a:r>
            <a:endParaRPr lang="en-US" altLang="zh-CN" sz="2400" dirty="0">
              <a:solidFill>
                <a:schemeClr val="bg2">
                  <a:lumMod val="10000"/>
                </a:schemeClr>
              </a:solidFill>
              <a:latin typeface="方正姚体" panose="02010601030101010101" pitchFamily="2" charset="-122"/>
              <a:ea typeface="方正姚体" panose="02010601030101010101" pitchFamily="2" charset="-122"/>
              <a:cs typeface="+mn-ea"/>
              <a:sym typeface="+mn-lt"/>
            </a:endParaRPr>
          </a:p>
          <a:p>
            <a:pPr algn="ctr">
              <a:lnSpc>
                <a:spcPct val="140000"/>
              </a:lnSpc>
            </a:pPr>
            <a:r>
              <a:rPr lang="zh-CN" altLang="zh-CN" sz="2400" dirty="0">
                <a:solidFill>
                  <a:schemeClr val="bg2">
                    <a:lumMod val="10000"/>
                  </a:schemeClr>
                </a:solidFill>
                <a:latin typeface="方正姚体" panose="02010601030101010101" pitchFamily="2" charset="-122"/>
                <a:ea typeface="方正姚体" panose="02010601030101010101" pitchFamily="2" charset="-122"/>
                <a:cs typeface="+mn-ea"/>
                <a:sym typeface="+mn-lt"/>
              </a:rPr>
              <a:t>爆竹声中一岁除，</a:t>
            </a:r>
            <a:br>
              <a:rPr lang="zh-CN" altLang="zh-CN" sz="2400" dirty="0">
                <a:solidFill>
                  <a:schemeClr val="bg2">
                    <a:lumMod val="10000"/>
                  </a:schemeClr>
                </a:solidFill>
                <a:latin typeface="方正姚体" panose="02010601030101010101" pitchFamily="2" charset="-122"/>
                <a:ea typeface="方正姚体" panose="02010601030101010101" pitchFamily="2" charset="-122"/>
                <a:cs typeface="+mn-ea"/>
                <a:sym typeface="+mn-lt"/>
              </a:rPr>
            </a:br>
            <a:r>
              <a:rPr lang="zh-CN" altLang="zh-CN" sz="2400" dirty="0">
                <a:solidFill>
                  <a:schemeClr val="bg2">
                    <a:lumMod val="10000"/>
                  </a:schemeClr>
                </a:solidFill>
                <a:latin typeface="方正姚体" panose="02010601030101010101" pitchFamily="2" charset="-122"/>
                <a:ea typeface="方正姚体" panose="02010601030101010101" pitchFamily="2" charset="-122"/>
                <a:cs typeface="+mn-ea"/>
                <a:sym typeface="+mn-lt"/>
              </a:rPr>
              <a:t>春风送暖入屠苏。</a:t>
            </a:r>
            <a:br>
              <a:rPr lang="zh-CN" altLang="zh-CN" sz="2400" dirty="0">
                <a:solidFill>
                  <a:schemeClr val="bg2">
                    <a:lumMod val="10000"/>
                  </a:schemeClr>
                </a:solidFill>
                <a:latin typeface="方正姚体" panose="02010601030101010101" pitchFamily="2" charset="-122"/>
                <a:ea typeface="方正姚体" panose="02010601030101010101" pitchFamily="2" charset="-122"/>
                <a:cs typeface="+mn-ea"/>
                <a:sym typeface="+mn-lt"/>
              </a:rPr>
            </a:br>
            <a:r>
              <a:rPr lang="zh-CN" altLang="zh-CN" sz="2400" dirty="0">
                <a:solidFill>
                  <a:schemeClr val="bg2">
                    <a:lumMod val="10000"/>
                  </a:schemeClr>
                </a:solidFill>
                <a:latin typeface="方正姚体" panose="02010601030101010101" pitchFamily="2" charset="-122"/>
                <a:ea typeface="方正姚体" panose="02010601030101010101" pitchFamily="2" charset="-122"/>
                <a:cs typeface="+mn-ea"/>
                <a:sym typeface="+mn-lt"/>
              </a:rPr>
              <a:t>千门万户曈曈日，</a:t>
            </a:r>
            <a:br>
              <a:rPr lang="zh-CN" altLang="zh-CN" sz="2400" dirty="0">
                <a:solidFill>
                  <a:schemeClr val="bg2">
                    <a:lumMod val="10000"/>
                  </a:schemeClr>
                </a:solidFill>
                <a:latin typeface="方正姚体" panose="02010601030101010101" pitchFamily="2" charset="-122"/>
                <a:ea typeface="方正姚体" panose="02010601030101010101" pitchFamily="2" charset="-122"/>
                <a:cs typeface="+mn-ea"/>
                <a:sym typeface="+mn-lt"/>
              </a:rPr>
            </a:br>
            <a:r>
              <a:rPr lang="zh-CN" altLang="zh-CN" sz="2400" dirty="0">
                <a:solidFill>
                  <a:schemeClr val="bg2">
                    <a:lumMod val="10000"/>
                  </a:schemeClr>
                </a:solidFill>
                <a:latin typeface="方正姚体" panose="02010601030101010101" pitchFamily="2" charset="-122"/>
                <a:ea typeface="方正姚体" panose="02010601030101010101" pitchFamily="2" charset="-122"/>
                <a:cs typeface="+mn-ea"/>
                <a:sym typeface="+mn-lt"/>
              </a:rPr>
              <a:t>总把新桃换旧符。 </a:t>
            </a:r>
            <a:endParaRPr lang="zh-CN" altLang="zh-CN" sz="2400" dirty="0">
              <a:solidFill>
                <a:schemeClr val="bg2">
                  <a:lumMod val="10000"/>
                </a:schemeClr>
              </a:solidFill>
              <a:latin typeface="方正姚体" panose="02010601030101010101" pitchFamily="2" charset="-122"/>
              <a:ea typeface="方正姚体" panose="02010601030101010101" pitchFamily="2" charset="-122"/>
              <a:cs typeface="+mn-ea"/>
              <a:sym typeface="+mn-lt"/>
            </a:endParaRPr>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991524" y="762070"/>
            <a:ext cx="3205658" cy="6095930"/>
          </a:xfrm>
          <a:prstGeom prst="rect">
            <a:avLst/>
          </a:prstGeom>
        </p:spPr>
      </p:pic>
      <p:sp>
        <p:nvSpPr>
          <p:cNvPr id="5" name="文本框 4"/>
          <p:cNvSpPr txBox="1"/>
          <p:nvPr/>
        </p:nvSpPr>
        <p:spPr>
          <a:xfrm>
            <a:off x="4267248" y="1197620"/>
            <a:ext cx="4800474" cy="4462760"/>
          </a:xfrm>
          <a:prstGeom prst="rect">
            <a:avLst/>
          </a:prstGeom>
          <a:noFill/>
        </p:spPr>
        <p:txBody>
          <a:bodyPr wrap="square">
            <a:spAutoFit/>
          </a:bodyPr>
          <a:lstStyle/>
          <a:p>
            <a:endParaRPr lang="en-US" altLang="zh-CN" dirty="0"/>
          </a:p>
          <a:p>
            <a:pPr algn="ctr"/>
            <a:r>
              <a:rPr lang="en-US" altLang="zh-CN" sz="2800" dirty="0">
                <a:latin typeface="Times New Roman" panose="02020603050405020304" pitchFamily="18" charset="0"/>
                <a:cs typeface="Times New Roman" panose="02020603050405020304" pitchFamily="18" charset="0"/>
              </a:rPr>
              <a:t>New Year's Day</a:t>
            </a:r>
            <a:endParaRPr lang="en-US" altLang="zh-CN" sz="2800" dirty="0">
              <a:latin typeface="Times New Roman" panose="02020603050405020304" pitchFamily="18" charset="0"/>
              <a:cs typeface="Times New Roman" panose="02020603050405020304" pitchFamily="18" charset="0"/>
            </a:endParaRPr>
          </a:p>
          <a:p>
            <a:pPr algn="ctr"/>
            <a:r>
              <a:rPr lang="en-US" altLang="zh-CN" sz="2800" dirty="0">
                <a:latin typeface="Times New Roman" panose="02020603050405020304" pitchFamily="18" charset="0"/>
                <a:cs typeface="Times New Roman" panose="02020603050405020304" pitchFamily="18" charset="0"/>
              </a:rPr>
              <a:t>Wang </a:t>
            </a:r>
            <a:r>
              <a:rPr lang="en-US" altLang="zh-CN" sz="2800" dirty="0" err="1">
                <a:latin typeface="Times New Roman" panose="02020603050405020304" pitchFamily="18" charset="0"/>
                <a:cs typeface="Times New Roman" panose="02020603050405020304" pitchFamily="18" charset="0"/>
              </a:rPr>
              <a:t>Anshi</a:t>
            </a:r>
            <a:endParaRPr lang="en-US" altLang="zh-CN" sz="2800" dirty="0">
              <a:latin typeface="Times New Roman" panose="02020603050405020304" pitchFamily="18" charset="0"/>
              <a:cs typeface="Times New Roman" panose="02020603050405020304" pitchFamily="18" charset="0"/>
            </a:endParaRPr>
          </a:p>
          <a:p>
            <a:endParaRPr lang="en-US" altLang="zh-CN" dirty="0"/>
          </a:p>
          <a:p>
            <a:pPr algn="ctr"/>
            <a:r>
              <a:rPr lang="en-US" altLang="zh-CN" sz="2400" dirty="0">
                <a:solidFill>
                  <a:srgbClr val="0000FF"/>
                </a:solidFill>
                <a:latin typeface="Times New Roman" panose="02020603050405020304" pitchFamily="18" charset="0"/>
                <a:cs typeface="Times New Roman" panose="02020603050405020304" pitchFamily="18" charset="0"/>
              </a:rPr>
              <a:t>Amid the boom of firecrackers a year has come to an end,</a:t>
            </a:r>
            <a:endParaRPr lang="en-US" altLang="zh-CN" sz="2400" dirty="0">
              <a:solidFill>
                <a:srgbClr val="0000FF"/>
              </a:solidFill>
              <a:latin typeface="Times New Roman" panose="02020603050405020304" pitchFamily="18" charset="0"/>
              <a:cs typeface="Times New Roman" panose="02020603050405020304" pitchFamily="18" charset="0"/>
            </a:endParaRPr>
          </a:p>
          <a:p>
            <a:pPr algn="ctr"/>
            <a:r>
              <a:rPr lang="en-US" altLang="zh-CN" sz="2400" dirty="0">
                <a:solidFill>
                  <a:srgbClr val="C00000"/>
                </a:solidFill>
                <a:latin typeface="Times New Roman" panose="02020603050405020304" pitchFamily="18" charset="0"/>
                <a:cs typeface="Times New Roman" panose="02020603050405020304" pitchFamily="18" charset="0"/>
              </a:rPr>
              <a:t>And the spring wind has wafted warm breath to the wine.</a:t>
            </a:r>
            <a:endParaRPr lang="en-US" altLang="zh-CN" sz="2400" dirty="0">
              <a:solidFill>
                <a:srgbClr val="C00000"/>
              </a:solidFill>
              <a:latin typeface="Times New Roman" panose="02020603050405020304" pitchFamily="18" charset="0"/>
              <a:cs typeface="Times New Roman" panose="02020603050405020304" pitchFamily="18" charset="0"/>
            </a:endParaRPr>
          </a:p>
          <a:p>
            <a:pPr algn="ctr"/>
            <a:r>
              <a:rPr lang="en-US" altLang="zh-CN" sz="2400" dirty="0">
                <a:solidFill>
                  <a:srgbClr val="0000FF"/>
                </a:solidFill>
                <a:latin typeface="Times New Roman" panose="02020603050405020304" pitchFamily="18" charset="0"/>
                <a:cs typeface="Times New Roman" panose="02020603050405020304" pitchFamily="18" charset="0"/>
              </a:rPr>
              <a:t>While the rising sun shines over each and every household,</a:t>
            </a:r>
            <a:endParaRPr lang="en-US" altLang="zh-CN" sz="2400" dirty="0">
              <a:solidFill>
                <a:srgbClr val="0000FF"/>
              </a:solidFill>
              <a:latin typeface="Times New Roman" panose="02020603050405020304" pitchFamily="18" charset="0"/>
              <a:cs typeface="Times New Roman" panose="02020603050405020304" pitchFamily="18" charset="0"/>
            </a:endParaRPr>
          </a:p>
          <a:p>
            <a:pPr algn="ctr"/>
            <a:r>
              <a:rPr lang="en-US" altLang="zh-CN" sz="2400" dirty="0">
                <a:solidFill>
                  <a:srgbClr val="C00000"/>
                </a:solidFill>
                <a:latin typeface="Times New Roman" panose="02020603050405020304" pitchFamily="18" charset="0"/>
                <a:cs typeface="Times New Roman" panose="02020603050405020304" pitchFamily="18" charset="0"/>
              </a:rPr>
              <a:t>People would put up new </a:t>
            </a:r>
            <a:r>
              <a:rPr lang="en-US" altLang="zh-CN" sz="2400" dirty="0" err="1">
                <a:solidFill>
                  <a:srgbClr val="C00000"/>
                </a:solidFill>
                <a:latin typeface="Times New Roman" panose="02020603050405020304" pitchFamily="18" charset="0"/>
                <a:cs typeface="Times New Roman" panose="02020603050405020304" pitchFamily="18" charset="0"/>
              </a:rPr>
              <a:t>peachwood</a:t>
            </a:r>
            <a:r>
              <a:rPr lang="en-US" altLang="zh-CN" sz="2400" dirty="0">
                <a:solidFill>
                  <a:srgbClr val="C00000"/>
                </a:solidFill>
                <a:latin typeface="Times New Roman" panose="02020603050405020304" pitchFamily="18" charset="0"/>
                <a:cs typeface="Times New Roman" panose="02020603050405020304" pitchFamily="18" charset="0"/>
              </a:rPr>
              <a:t> charm for the old.</a:t>
            </a:r>
            <a:endParaRPr lang="zh-CN" altLang="en-US" sz="2400" dirty="0">
              <a:solidFill>
                <a:srgbClr val="C00000"/>
              </a:solidFill>
              <a:latin typeface="Times New Roman" panose="02020603050405020304" pitchFamily="18" charset="0"/>
              <a:cs typeface="Times New Roman" panose="02020603050405020304" pitchFamily="18" charset="0"/>
            </a:endParaRPr>
          </a:p>
        </p:txBody>
      </p:sp>
      <p:sp>
        <p:nvSpPr>
          <p:cNvPr id="6" name="矩形 5"/>
          <p:cNvSpPr/>
          <p:nvPr/>
        </p:nvSpPr>
        <p:spPr>
          <a:xfrm>
            <a:off x="371356" y="56515"/>
            <a:ext cx="5724644" cy="923330"/>
          </a:xfrm>
          <a:prstGeom prst="rect">
            <a:avLst/>
          </a:prstGeom>
          <a:noFill/>
        </p:spPr>
        <p:txBody>
          <a:bodyPr wrap="none" lIns="91440" tIns="45720" rIns="91440" bIns="45720">
            <a:spAutoFit/>
          </a:bodyPr>
          <a:lstStyle/>
          <a:p>
            <a:pPr algn="ctr"/>
            <a:r>
              <a:rPr lang="en-US" altLang="zh-CN" sz="5400" b="1" cap="none" spc="0" dirty="0">
                <a:ln w="22225">
                  <a:solidFill>
                    <a:schemeClr val="accent2"/>
                  </a:solidFill>
                  <a:prstDash val="solid"/>
                </a:ln>
                <a:solidFill>
                  <a:schemeClr val="accent2">
                    <a:lumMod val="40000"/>
                    <a:lumOff val="60000"/>
                  </a:schemeClr>
                </a:solidFill>
                <a:effectLst/>
              </a:rPr>
              <a:t>Enjoy the poems</a:t>
            </a:r>
            <a:endParaRPr lang="zh-CN" altLang="en-US" sz="5400" b="1" cap="none" spc="0" dirty="0">
              <a:ln w="22225">
                <a:solidFill>
                  <a:schemeClr val="accent2"/>
                </a:solidFill>
                <a:prstDash val="solid"/>
              </a:ln>
              <a:solidFill>
                <a:schemeClr val="accent2">
                  <a:lumMod val="40000"/>
                  <a:lumOff val="60000"/>
                </a:schemeClr>
              </a:solidFill>
              <a:effectLst/>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fade">
                                      <p:cBhvr>
                                        <p:cTn id="7" dur="1000"/>
                                        <p:tgtEl>
                                          <p:spTgt spid="10244"/>
                                        </p:tgtEl>
                                      </p:cBhvr>
                                    </p:animEffect>
                                    <p:anim calcmode="lin" valueType="num">
                                      <p:cBhvr>
                                        <p:cTn id="8" dur="1000" fill="hold"/>
                                        <p:tgtEl>
                                          <p:spTgt spid="10244"/>
                                        </p:tgtEl>
                                        <p:attrNameLst>
                                          <p:attrName>ppt_x</p:attrName>
                                        </p:attrNameLst>
                                      </p:cBhvr>
                                      <p:tavLst>
                                        <p:tav tm="0">
                                          <p:val>
                                            <p:strVal val="#ppt_x"/>
                                          </p:val>
                                        </p:tav>
                                        <p:tav tm="100000">
                                          <p:val>
                                            <p:strVal val="#ppt_x"/>
                                          </p:val>
                                        </p:tav>
                                      </p:tavLst>
                                    </p:anim>
                                    <p:anim calcmode="lin" valueType="num">
                                      <p:cBhvr>
                                        <p:cTn id="9" dur="1000" fill="hold"/>
                                        <p:tgtEl>
                                          <p:spTgt spid="1024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p:bldP spid="10244" grpId="1"/>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r="18313" b="16904"/>
          <a:stretch>
            <a:fillRect/>
          </a:stretch>
        </p:blipFill>
        <p:spPr>
          <a:xfrm>
            <a:off x="7924752" y="-24884"/>
            <a:ext cx="4419484" cy="6654199"/>
          </a:xfrm>
          <a:prstGeom prst="rect">
            <a:avLst/>
          </a:prstGeom>
        </p:spPr>
      </p:pic>
      <p:sp>
        <p:nvSpPr>
          <p:cNvPr id="7" name="文本框 6"/>
          <p:cNvSpPr txBox="1"/>
          <p:nvPr/>
        </p:nvSpPr>
        <p:spPr>
          <a:xfrm>
            <a:off x="533546" y="1045555"/>
            <a:ext cx="4305187" cy="4524315"/>
          </a:xfrm>
          <a:prstGeom prst="rect">
            <a:avLst/>
          </a:prstGeom>
          <a:noFill/>
        </p:spPr>
        <p:txBody>
          <a:bodyPr wrap="square">
            <a:spAutoFit/>
          </a:bodyPr>
          <a:lstStyle/>
          <a:p>
            <a:pPr algn="l"/>
            <a:r>
              <a:rPr lang="en-US" altLang="zh-CN" sz="2400" b="0" i="0" dirty="0">
                <a:solidFill>
                  <a:srgbClr val="333333"/>
                </a:solidFill>
                <a:effectLst/>
                <a:latin typeface="PingFang SC"/>
              </a:rPr>
              <a:t>If It didn’t Bring you Joy,</a:t>
            </a:r>
            <a:endParaRPr lang="en-US" altLang="zh-CN" sz="2400" b="0" i="0" dirty="0">
              <a:solidFill>
                <a:srgbClr val="333333"/>
              </a:solidFill>
              <a:effectLst/>
              <a:latin typeface="PingFang SC"/>
            </a:endParaRPr>
          </a:p>
          <a:p>
            <a:pPr algn="l"/>
            <a:r>
              <a:rPr lang="en-US" altLang="zh-CN" sz="2400" b="0" i="0" dirty="0">
                <a:solidFill>
                  <a:srgbClr val="333333"/>
                </a:solidFill>
                <a:effectLst/>
                <a:latin typeface="PingFang SC"/>
              </a:rPr>
              <a:t>Just Leave it Behind.</a:t>
            </a:r>
            <a:endParaRPr lang="en-US" altLang="zh-CN" sz="2400" b="0" i="0" dirty="0">
              <a:solidFill>
                <a:srgbClr val="333333"/>
              </a:solidFill>
              <a:effectLst/>
              <a:latin typeface="PingFang SC"/>
            </a:endParaRPr>
          </a:p>
          <a:p>
            <a:pPr algn="l"/>
            <a:r>
              <a:rPr lang="en-US" altLang="zh-CN" sz="2400" b="0" i="0" dirty="0">
                <a:solidFill>
                  <a:srgbClr val="333333"/>
                </a:solidFill>
                <a:effectLst/>
                <a:latin typeface="PingFang SC"/>
              </a:rPr>
              <a:t>Let’s Ring in the New Year</a:t>
            </a:r>
            <a:endParaRPr lang="zh-CN" altLang="en-US" sz="2400" b="0" i="0" dirty="0">
              <a:solidFill>
                <a:srgbClr val="333333"/>
              </a:solidFill>
              <a:effectLst/>
              <a:latin typeface="PingFang SC"/>
            </a:endParaRPr>
          </a:p>
          <a:p>
            <a:pPr algn="l"/>
            <a:r>
              <a:rPr lang="en-US" altLang="zh-CN" sz="2400" b="0" i="0" dirty="0">
                <a:solidFill>
                  <a:srgbClr val="333333"/>
                </a:solidFill>
                <a:effectLst/>
                <a:latin typeface="PingFang SC"/>
              </a:rPr>
              <a:t>With Good Things in Mind.</a:t>
            </a:r>
            <a:endParaRPr lang="en-US" altLang="zh-CN" sz="2400" b="0" i="0" dirty="0">
              <a:solidFill>
                <a:srgbClr val="333333"/>
              </a:solidFill>
              <a:effectLst/>
              <a:latin typeface="PingFang SC"/>
            </a:endParaRPr>
          </a:p>
          <a:p>
            <a:pPr algn="l"/>
            <a:r>
              <a:rPr lang="en-US" altLang="zh-CN" sz="2400" b="0" i="0" dirty="0">
                <a:solidFill>
                  <a:srgbClr val="333333"/>
                </a:solidFill>
                <a:effectLst/>
                <a:latin typeface="PingFang SC"/>
              </a:rPr>
              <a:t>Let Every Bad Memory</a:t>
            </a:r>
            <a:endParaRPr lang="en-US" altLang="zh-CN" sz="2400" b="0" i="0" dirty="0">
              <a:solidFill>
                <a:srgbClr val="333333"/>
              </a:solidFill>
              <a:effectLst/>
              <a:latin typeface="PingFang SC"/>
            </a:endParaRPr>
          </a:p>
          <a:p>
            <a:pPr algn="l"/>
            <a:r>
              <a:rPr lang="en-US" altLang="zh-CN" sz="2400" b="0" i="0" dirty="0">
                <a:solidFill>
                  <a:srgbClr val="333333"/>
                </a:solidFill>
                <a:effectLst/>
                <a:latin typeface="PingFang SC"/>
              </a:rPr>
              <a:t>That Brought Heartache and Pain.</a:t>
            </a:r>
            <a:endParaRPr lang="en-US" altLang="zh-CN" sz="2400" b="0" i="0" dirty="0">
              <a:solidFill>
                <a:srgbClr val="333333"/>
              </a:solidFill>
              <a:effectLst/>
              <a:latin typeface="PingFang SC"/>
            </a:endParaRPr>
          </a:p>
          <a:p>
            <a:pPr algn="l"/>
            <a:r>
              <a:rPr lang="en-US" altLang="zh-CN" sz="2400" b="0" i="0" dirty="0">
                <a:solidFill>
                  <a:srgbClr val="333333"/>
                </a:solidFill>
                <a:effectLst/>
                <a:latin typeface="PingFang SC"/>
              </a:rPr>
              <a:t>And let’s Turn a New Leaf</a:t>
            </a:r>
            <a:endParaRPr lang="en-US" altLang="zh-CN" sz="2400" b="0" i="0" dirty="0">
              <a:solidFill>
                <a:srgbClr val="333333"/>
              </a:solidFill>
              <a:effectLst/>
              <a:latin typeface="PingFang SC"/>
            </a:endParaRPr>
          </a:p>
          <a:p>
            <a:pPr algn="l"/>
            <a:r>
              <a:rPr lang="en-US" altLang="zh-CN" sz="2400" b="0" i="0" dirty="0">
                <a:solidFill>
                  <a:srgbClr val="333333"/>
                </a:solidFill>
                <a:effectLst/>
                <a:latin typeface="PingFang SC"/>
              </a:rPr>
              <a:t>With the Smell of New Rain.</a:t>
            </a:r>
            <a:endParaRPr lang="en-US" altLang="zh-CN" sz="2400" b="0" i="0" dirty="0">
              <a:solidFill>
                <a:srgbClr val="333333"/>
              </a:solidFill>
              <a:effectLst/>
              <a:latin typeface="PingFang SC"/>
            </a:endParaRPr>
          </a:p>
          <a:p>
            <a:pPr algn="l"/>
            <a:r>
              <a:rPr lang="en-US" altLang="zh-CN" sz="2400" b="0" i="0" dirty="0">
                <a:solidFill>
                  <a:srgbClr val="333333"/>
                </a:solidFill>
                <a:effectLst/>
                <a:latin typeface="PingFang SC"/>
              </a:rPr>
              <a:t>Let’s Forget Past Mistakes</a:t>
            </a:r>
            <a:endParaRPr lang="en-US" altLang="zh-CN" sz="2400" b="0" i="0" dirty="0">
              <a:solidFill>
                <a:srgbClr val="333333"/>
              </a:solidFill>
              <a:effectLst/>
              <a:latin typeface="PingFang SC"/>
            </a:endParaRPr>
          </a:p>
          <a:p>
            <a:pPr algn="l"/>
            <a:r>
              <a:rPr lang="en-US" altLang="zh-CN" sz="2400" b="0" i="0" dirty="0">
                <a:solidFill>
                  <a:srgbClr val="333333"/>
                </a:solidFill>
                <a:effectLst/>
                <a:latin typeface="PingFang SC"/>
              </a:rPr>
              <a:t>Making Amends for This Year.</a:t>
            </a:r>
            <a:endParaRPr lang="en-US" altLang="zh-CN" sz="2400" b="0" i="0" dirty="0">
              <a:solidFill>
                <a:srgbClr val="333333"/>
              </a:solidFill>
              <a:effectLst/>
              <a:latin typeface="PingFang SC"/>
            </a:endParaRPr>
          </a:p>
          <a:p>
            <a:pPr algn="l"/>
            <a:r>
              <a:rPr lang="en-US" altLang="zh-CN" sz="2400" b="0" i="0" dirty="0">
                <a:solidFill>
                  <a:srgbClr val="333333"/>
                </a:solidFill>
                <a:effectLst/>
                <a:latin typeface="PingFang SC"/>
              </a:rPr>
              <a:t>Sending You These Greetings</a:t>
            </a:r>
            <a:endParaRPr lang="en-US" altLang="zh-CN" sz="2400" b="0" i="0" dirty="0">
              <a:solidFill>
                <a:srgbClr val="333333"/>
              </a:solidFill>
              <a:effectLst/>
              <a:latin typeface="PingFang SC"/>
            </a:endParaRPr>
          </a:p>
          <a:p>
            <a:pPr algn="l"/>
            <a:r>
              <a:rPr lang="en-US" altLang="zh-CN" sz="2400" b="0" i="0" dirty="0">
                <a:solidFill>
                  <a:srgbClr val="333333"/>
                </a:solidFill>
                <a:effectLst/>
                <a:latin typeface="PingFang SC"/>
              </a:rPr>
              <a:t>To Bring You Hope and Cheer.</a:t>
            </a:r>
            <a:endParaRPr lang="en-US" altLang="zh-CN" sz="2400" b="0" i="0" dirty="0">
              <a:solidFill>
                <a:srgbClr val="333333"/>
              </a:solidFill>
              <a:effectLst/>
              <a:latin typeface="PingFang SC"/>
            </a:endParaRPr>
          </a:p>
        </p:txBody>
      </p:sp>
      <p:sp>
        <p:nvSpPr>
          <p:cNvPr id="11" name="文本框 10"/>
          <p:cNvSpPr txBox="1"/>
          <p:nvPr/>
        </p:nvSpPr>
        <p:spPr>
          <a:xfrm>
            <a:off x="5257822" y="1066862"/>
            <a:ext cx="3581306" cy="4524315"/>
          </a:xfrm>
          <a:prstGeom prst="rect">
            <a:avLst/>
          </a:prstGeom>
          <a:noFill/>
        </p:spPr>
        <p:txBody>
          <a:bodyPr wrap="square" rtlCol="0">
            <a:spAutoFit/>
          </a:bodyPr>
          <a:lstStyle/>
          <a:p>
            <a:r>
              <a:rPr lang="zh-CN" altLang="en-US" sz="2400" dirty="0"/>
              <a:t>如果它没给你带来欢乐</a:t>
            </a:r>
            <a:endParaRPr lang="en-US" altLang="zh-CN" sz="2400" dirty="0"/>
          </a:p>
          <a:p>
            <a:r>
              <a:rPr lang="zh-CN" altLang="en-US" sz="2400" dirty="0">
                <a:solidFill>
                  <a:srgbClr val="333333"/>
                </a:solidFill>
                <a:latin typeface="PingFang SC"/>
              </a:rPr>
              <a:t>就把它抛在脑后</a:t>
            </a:r>
            <a:endParaRPr lang="en-US" altLang="zh-CN" sz="2400" dirty="0">
              <a:solidFill>
                <a:srgbClr val="333333"/>
              </a:solidFill>
              <a:latin typeface="PingFang SC"/>
            </a:endParaRPr>
          </a:p>
          <a:p>
            <a:r>
              <a:rPr lang="zh-CN" altLang="en-US" sz="2400" b="0" i="0" dirty="0">
                <a:solidFill>
                  <a:srgbClr val="333333"/>
                </a:solidFill>
                <a:effectLst/>
                <a:latin typeface="PingFang SC"/>
              </a:rPr>
              <a:t>让我们在新的一年里</a:t>
            </a:r>
            <a:endParaRPr lang="en-US" altLang="zh-CN" sz="2400" b="0" i="0" dirty="0">
              <a:solidFill>
                <a:srgbClr val="333333"/>
              </a:solidFill>
              <a:effectLst/>
              <a:latin typeface="PingFang SC"/>
            </a:endParaRPr>
          </a:p>
          <a:p>
            <a:r>
              <a:rPr lang="zh-CN" altLang="en-US" sz="2400" b="0" i="0" dirty="0">
                <a:solidFill>
                  <a:srgbClr val="333333"/>
                </a:solidFill>
                <a:effectLst/>
                <a:latin typeface="PingFang SC"/>
              </a:rPr>
              <a:t>牢记好事情</a:t>
            </a:r>
            <a:endParaRPr lang="zh-CN" altLang="en-US" sz="2400" b="0" i="0" dirty="0">
              <a:solidFill>
                <a:srgbClr val="333333"/>
              </a:solidFill>
              <a:effectLst/>
              <a:latin typeface="PingFang SC"/>
            </a:endParaRPr>
          </a:p>
          <a:p>
            <a:r>
              <a:rPr lang="zh-CN" altLang="en-US" sz="2400" b="0" i="0" dirty="0">
                <a:solidFill>
                  <a:srgbClr val="333333"/>
                </a:solidFill>
                <a:effectLst/>
                <a:latin typeface="PingFang SC"/>
              </a:rPr>
              <a:t>让我们心痛的</a:t>
            </a:r>
            <a:endParaRPr lang="zh-CN" altLang="en-US" sz="2400" b="0" i="0" dirty="0">
              <a:solidFill>
                <a:srgbClr val="333333"/>
              </a:solidFill>
              <a:effectLst/>
              <a:latin typeface="PingFang SC"/>
            </a:endParaRPr>
          </a:p>
          <a:p>
            <a:r>
              <a:rPr lang="zh-CN" altLang="en-US" sz="2400" b="0" i="0" dirty="0">
                <a:solidFill>
                  <a:srgbClr val="333333"/>
                </a:solidFill>
                <a:effectLst/>
                <a:latin typeface="PingFang SC"/>
              </a:rPr>
              <a:t>不好的回忆</a:t>
            </a:r>
            <a:endParaRPr lang="zh-CN" altLang="en-US" sz="2400" b="0" i="0" dirty="0">
              <a:solidFill>
                <a:srgbClr val="333333"/>
              </a:solidFill>
              <a:effectLst/>
              <a:latin typeface="PingFang SC"/>
            </a:endParaRPr>
          </a:p>
          <a:p>
            <a:r>
              <a:rPr lang="zh-CN" altLang="en-US" sz="2400" b="0" i="0" dirty="0">
                <a:solidFill>
                  <a:srgbClr val="333333"/>
                </a:solidFill>
                <a:effectLst/>
                <a:latin typeface="PingFang SC"/>
              </a:rPr>
              <a:t>让我们翻开新的一叶</a:t>
            </a:r>
            <a:endParaRPr lang="en-US" altLang="zh-CN" sz="2400" b="0" i="0" dirty="0">
              <a:solidFill>
                <a:srgbClr val="333333"/>
              </a:solidFill>
              <a:effectLst/>
              <a:latin typeface="PingFang SC"/>
            </a:endParaRPr>
          </a:p>
          <a:p>
            <a:r>
              <a:rPr lang="zh-CN" altLang="en-US" sz="2400" b="0" i="0" dirty="0">
                <a:solidFill>
                  <a:srgbClr val="333333"/>
                </a:solidFill>
                <a:effectLst/>
                <a:latin typeface="PingFang SC"/>
              </a:rPr>
              <a:t>带着春雨的芬芳</a:t>
            </a:r>
            <a:endParaRPr lang="zh-CN" altLang="en-US" sz="2400" b="0" i="0" dirty="0">
              <a:solidFill>
                <a:srgbClr val="333333"/>
              </a:solidFill>
              <a:effectLst/>
              <a:latin typeface="PingFang SC"/>
            </a:endParaRPr>
          </a:p>
          <a:p>
            <a:r>
              <a:rPr lang="zh-CN" altLang="en-US" sz="2400" b="0" i="0" dirty="0">
                <a:solidFill>
                  <a:srgbClr val="333333"/>
                </a:solidFill>
                <a:effectLst/>
                <a:latin typeface="PingFang SC"/>
              </a:rPr>
              <a:t>让我们忘记过去的错误</a:t>
            </a:r>
            <a:endParaRPr lang="en-US" altLang="zh-CN" sz="2400" b="0" i="0" dirty="0">
              <a:solidFill>
                <a:srgbClr val="333333"/>
              </a:solidFill>
              <a:effectLst/>
              <a:latin typeface="PingFang SC"/>
            </a:endParaRPr>
          </a:p>
          <a:p>
            <a:r>
              <a:rPr lang="zh-CN" altLang="en-US" sz="2400" b="0" i="0" dirty="0">
                <a:solidFill>
                  <a:srgbClr val="333333"/>
                </a:solidFill>
                <a:effectLst/>
                <a:latin typeface="PingFang SC"/>
              </a:rPr>
              <a:t>都在新一年得到弥补</a:t>
            </a:r>
            <a:endParaRPr lang="zh-CN" altLang="en-US" sz="2400" b="0" i="0" dirty="0">
              <a:solidFill>
                <a:srgbClr val="333333"/>
              </a:solidFill>
              <a:effectLst/>
              <a:latin typeface="PingFang SC"/>
            </a:endParaRPr>
          </a:p>
          <a:p>
            <a:r>
              <a:rPr lang="zh-CN" altLang="en-US" sz="2400" b="0" i="0" dirty="0">
                <a:solidFill>
                  <a:srgbClr val="333333"/>
                </a:solidFill>
                <a:effectLst/>
                <a:latin typeface="PingFang SC"/>
              </a:rPr>
              <a:t>发送一份新年祝福</a:t>
            </a:r>
            <a:endParaRPr lang="zh-CN" altLang="en-US" sz="2400" b="0" i="0" dirty="0">
              <a:solidFill>
                <a:srgbClr val="333333"/>
              </a:solidFill>
              <a:effectLst/>
              <a:latin typeface="PingFang SC"/>
            </a:endParaRPr>
          </a:p>
          <a:p>
            <a:r>
              <a:rPr lang="zh-CN" altLang="en-US" sz="2400" b="0" i="0" dirty="0">
                <a:solidFill>
                  <a:srgbClr val="333333"/>
                </a:solidFill>
                <a:effectLst/>
                <a:latin typeface="PingFang SC"/>
              </a:rPr>
              <a:t>愿它带给你希望和快乐。</a:t>
            </a:r>
            <a:endParaRPr lang="zh-CN" altLang="en-US" sz="2400" b="0" i="0" dirty="0">
              <a:solidFill>
                <a:srgbClr val="333333"/>
              </a:solidFill>
              <a:effectLst/>
              <a:latin typeface="PingFang SC"/>
            </a:endParaRPr>
          </a:p>
        </p:txBody>
      </p:sp>
      <p:sp>
        <p:nvSpPr>
          <p:cNvPr id="12" name="矩形 11"/>
          <p:cNvSpPr/>
          <p:nvPr/>
        </p:nvSpPr>
        <p:spPr>
          <a:xfrm>
            <a:off x="3728966" y="-27069"/>
            <a:ext cx="5724644" cy="923330"/>
          </a:xfrm>
          <a:prstGeom prst="rect">
            <a:avLst/>
          </a:prstGeom>
          <a:noFill/>
        </p:spPr>
        <p:txBody>
          <a:bodyPr wrap="none" lIns="91440" tIns="45720" rIns="91440" bIns="45720">
            <a:spAutoFit/>
          </a:bodyPr>
          <a:lstStyle/>
          <a:p>
            <a:pPr algn="ctr"/>
            <a:r>
              <a:rPr lang="en-US" altLang="zh-CN" sz="5400" b="1" cap="none" spc="0" dirty="0">
                <a:ln w="22225">
                  <a:solidFill>
                    <a:schemeClr val="accent2"/>
                  </a:solidFill>
                  <a:prstDash val="solid"/>
                </a:ln>
                <a:solidFill>
                  <a:schemeClr val="accent2">
                    <a:lumMod val="40000"/>
                    <a:lumOff val="60000"/>
                  </a:schemeClr>
                </a:solidFill>
                <a:effectLst/>
              </a:rPr>
              <a:t>Enjoy the poems</a:t>
            </a:r>
            <a:endParaRPr lang="zh-CN" altLang="en-US" sz="5400" b="1" cap="none" spc="0" dirty="0">
              <a:ln w="22225">
                <a:solidFill>
                  <a:schemeClr val="accent2"/>
                </a:solidFill>
                <a:prstDash val="solid"/>
              </a:ln>
              <a:solidFill>
                <a:schemeClr val="accent2">
                  <a:lumMod val="40000"/>
                  <a:lumOff val="60000"/>
                </a:schemeClr>
              </a:solidFill>
              <a:effectLst/>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696158" y="1140490"/>
            <a:ext cx="3806408" cy="5410058"/>
          </a:xfrm>
          <a:prstGeom prst="rect">
            <a:avLst/>
          </a:prstGeom>
        </p:spPr>
      </p:pic>
      <p:sp>
        <p:nvSpPr>
          <p:cNvPr id="4" name="文本框 3"/>
          <p:cNvSpPr txBox="1"/>
          <p:nvPr/>
        </p:nvSpPr>
        <p:spPr>
          <a:xfrm>
            <a:off x="152556" y="23121"/>
            <a:ext cx="6476830" cy="6771084"/>
          </a:xfrm>
          <a:prstGeom prst="rect">
            <a:avLst/>
          </a:prstGeom>
          <a:noFill/>
        </p:spPr>
        <p:txBody>
          <a:bodyPr wrap="square" rtlCol="0">
            <a:spAutoFit/>
          </a:bodyPr>
          <a:lstStyle/>
          <a:p>
            <a:pPr algn="ctr"/>
            <a:r>
              <a:rPr lang="en-US" altLang="zh-CN" sz="2800" dirty="0"/>
              <a:t>Best wishes for the new year</a:t>
            </a:r>
            <a:endParaRPr lang="en-US" altLang="zh-CN" sz="2800" dirty="0"/>
          </a:p>
          <a:p>
            <a:pPr algn="ctr"/>
            <a:r>
              <a:rPr lang="en-US" altLang="zh-CN" dirty="0">
                <a:latin typeface="Times New Roman" panose="02020603050405020304" pitchFamily="18" charset="0"/>
                <a:cs typeface="Times New Roman" panose="02020603050405020304" pitchFamily="18" charset="0"/>
              </a:rPr>
              <a:t>Wishing you the best of luck in the new year.</a:t>
            </a:r>
            <a:endParaRPr lang="en-US" altLang="zh-CN" dirty="0">
              <a:latin typeface="Times New Roman" panose="02020603050405020304" pitchFamily="18" charset="0"/>
              <a:cs typeface="Times New Roman" panose="02020603050405020304" pitchFamily="18" charset="0"/>
            </a:endParaRPr>
          </a:p>
          <a:p>
            <a:pPr algn="ctr"/>
            <a:r>
              <a:rPr lang="en-US" altLang="zh-CN" dirty="0">
                <a:latin typeface="Times New Roman" panose="02020603050405020304" pitchFamily="18" charset="0"/>
                <a:cs typeface="Times New Roman" panose="02020603050405020304" pitchFamily="18" charset="0"/>
              </a:rPr>
              <a:t>Please extend my wishes of good luck to your family.</a:t>
            </a:r>
            <a:endParaRPr lang="en-US" altLang="zh-CN" dirty="0">
              <a:latin typeface="Times New Roman" panose="02020603050405020304" pitchFamily="18" charset="0"/>
              <a:cs typeface="Times New Roman" panose="02020603050405020304" pitchFamily="18" charset="0"/>
            </a:endParaRPr>
          </a:p>
          <a:p>
            <a:pPr algn="ctr"/>
            <a:r>
              <a:rPr lang="en-US" altLang="zh-CN" dirty="0">
                <a:latin typeface="Times New Roman" panose="02020603050405020304" pitchFamily="18" charset="0"/>
                <a:cs typeface="Times New Roman" panose="02020603050405020304" pitchFamily="18" charset="0"/>
              </a:rPr>
              <a:t>This year will be lucky for you.</a:t>
            </a:r>
            <a:endParaRPr lang="en-US" altLang="zh-CN" dirty="0">
              <a:latin typeface="Times New Roman" panose="02020603050405020304" pitchFamily="18" charset="0"/>
              <a:cs typeface="Times New Roman" panose="02020603050405020304" pitchFamily="18" charset="0"/>
            </a:endParaRPr>
          </a:p>
          <a:p>
            <a:pPr algn="ctr"/>
            <a:r>
              <a:rPr lang="en-US" altLang="zh-CN" dirty="0">
                <a:latin typeface="Times New Roman" panose="02020603050405020304" pitchFamily="18" charset="0"/>
                <a:cs typeface="Times New Roman" panose="02020603050405020304" pitchFamily="18" charset="0"/>
              </a:rPr>
              <a:t>I hope that next year will be luckier than the last one.</a:t>
            </a:r>
            <a:endParaRPr lang="en-US" altLang="zh-CN" dirty="0">
              <a:latin typeface="Times New Roman" panose="02020603050405020304" pitchFamily="18" charset="0"/>
              <a:cs typeface="Times New Roman" panose="02020603050405020304" pitchFamily="18" charset="0"/>
            </a:endParaRPr>
          </a:p>
          <a:p>
            <a:pPr algn="ctr"/>
            <a:r>
              <a:rPr lang="en-US" altLang="zh-CN" dirty="0">
                <a:latin typeface="Times New Roman" panose="02020603050405020304" pitchFamily="18" charset="0"/>
                <a:cs typeface="Times New Roman" panose="02020603050405020304" pitchFamily="18" charset="0"/>
              </a:rPr>
              <a:t>Wishing you luck this year and forever.</a:t>
            </a:r>
            <a:endParaRPr lang="en-US" altLang="zh-CN" dirty="0">
              <a:latin typeface="Times New Roman" panose="02020603050405020304" pitchFamily="18" charset="0"/>
              <a:cs typeface="Times New Roman" panose="02020603050405020304" pitchFamily="18" charset="0"/>
            </a:endParaRPr>
          </a:p>
          <a:p>
            <a:pPr algn="ctr"/>
            <a:r>
              <a:rPr lang="en-US" altLang="zh-CN" dirty="0">
                <a:latin typeface="Times New Roman" panose="02020603050405020304" pitchFamily="18" charset="0"/>
                <a:cs typeface="Times New Roman" panose="02020603050405020304" pitchFamily="18" charset="0"/>
              </a:rPr>
              <a:t>I hope that you comesintosa good fortune this year.</a:t>
            </a:r>
            <a:endParaRPr lang="en-US" altLang="zh-CN" dirty="0">
              <a:latin typeface="Times New Roman" panose="02020603050405020304" pitchFamily="18" charset="0"/>
              <a:cs typeface="Times New Roman" panose="02020603050405020304" pitchFamily="18" charset="0"/>
            </a:endParaRPr>
          </a:p>
          <a:p>
            <a:pPr algn="ctr"/>
            <a:r>
              <a:rPr lang="en-US" altLang="zh-CN" dirty="0">
                <a:latin typeface="Times New Roman" panose="02020603050405020304" pitchFamily="18" charset="0"/>
                <a:cs typeface="Times New Roman" panose="02020603050405020304" pitchFamily="18" charset="0"/>
              </a:rPr>
              <a:t>I hope you find your pot of gold.</a:t>
            </a:r>
            <a:endParaRPr lang="en-US" altLang="zh-CN" dirty="0">
              <a:latin typeface="Times New Roman" panose="02020603050405020304" pitchFamily="18" charset="0"/>
              <a:cs typeface="Times New Roman" panose="02020603050405020304" pitchFamily="18" charset="0"/>
            </a:endParaRPr>
          </a:p>
          <a:p>
            <a:pPr algn="ctr"/>
            <a:r>
              <a:rPr lang="en-US" altLang="zh-CN" dirty="0">
                <a:latin typeface="Times New Roman" panose="02020603050405020304" pitchFamily="18" charset="0"/>
                <a:cs typeface="Times New Roman" panose="02020603050405020304" pitchFamily="18" charset="0"/>
              </a:rPr>
              <a:t>Wishing peace and good luck throughout the years.</a:t>
            </a:r>
            <a:endParaRPr lang="en-US" altLang="zh-CN" dirty="0">
              <a:latin typeface="Times New Roman" panose="02020603050405020304" pitchFamily="18" charset="0"/>
              <a:cs typeface="Times New Roman" panose="02020603050405020304" pitchFamily="18" charset="0"/>
            </a:endParaRPr>
          </a:p>
          <a:p>
            <a:pPr algn="ctr"/>
            <a:r>
              <a:rPr lang="en-US" altLang="zh-CN" dirty="0">
                <a:latin typeface="Times New Roman" panose="02020603050405020304" pitchFamily="18" charset="0"/>
                <a:cs typeface="Times New Roman" panose="02020603050405020304" pitchFamily="18" charset="0"/>
              </a:rPr>
              <a:t>This year will be the best one yet.</a:t>
            </a:r>
            <a:endParaRPr lang="en-US" altLang="zh-CN" dirty="0">
              <a:latin typeface="Times New Roman" panose="02020603050405020304" pitchFamily="18" charset="0"/>
              <a:cs typeface="Times New Roman" panose="02020603050405020304" pitchFamily="18" charset="0"/>
            </a:endParaRPr>
          </a:p>
          <a:p>
            <a:pPr algn="ctr"/>
            <a:r>
              <a:rPr lang="zh-CN" altLang="en-US" sz="2800" dirty="0"/>
              <a:t>恭贺新春</a:t>
            </a:r>
            <a:endParaRPr lang="en-US" altLang="zh-CN" sz="2800" dirty="0"/>
          </a:p>
          <a:p>
            <a:pPr algn="ctr"/>
            <a:r>
              <a:rPr lang="zh-CN" altLang="en-US" sz="2400" dirty="0"/>
              <a:t>新年行大运。</a:t>
            </a:r>
            <a:endParaRPr lang="en-US" altLang="zh-CN" sz="2400" dirty="0"/>
          </a:p>
          <a:p>
            <a:pPr algn="ctr"/>
            <a:r>
              <a:rPr lang="zh-CN" altLang="en-US" sz="2400" dirty="0"/>
              <a:t>请将我的祝福传达给你的家人。</a:t>
            </a:r>
            <a:endParaRPr lang="en-US" altLang="zh-CN" sz="2400" dirty="0"/>
          </a:p>
          <a:p>
            <a:pPr algn="ctr"/>
            <a:r>
              <a:rPr lang="zh-CN" altLang="en-US" sz="2400" dirty="0"/>
              <a:t>今年将是你的幸运年。</a:t>
            </a:r>
            <a:endParaRPr lang="en-US" altLang="zh-CN" sz="2400" dirty="0"/>
          </a:p>
          <a:p>
            <a:pPr algn="ctr"/>
            <a:r>
              <a:rPr lang="zh-CN" altLang="en-US" sz="2400" dirty="0"/>
              <a:t>我希望新年能比去年更为吉祥如意。</a:t>
            </a:r>
            <a:endParaRPr lang="en-US" altLang="zh-CN" sz="2400" dirty="0"/>
          </a:p>
          <a:p>
            <a:pPr algn="ctr"/>
            <a:r>
              <a:rPr lang="zh-CN" altLang="en-US" sz="2400" dirty="0"/>
              <a:t>祝你年年好运。</a:t>
            </a:r>
            <a:endParaRPr lang="en-US" altLang="zh-CN" sz="2400" dirty="0"/>
          </a:p>
          <a:p>
            <a:pPr algn="ctr"/>
            <a:r>
              <a:rPr lang="zh-CN" altLang="en-US" sz="2400" dirty="0"/>
              <a:t>祝你今年发大财。</a:t>
            </a:r>
            <a:endParaRPr lang="en-US" altLang="zh-CN" sz="2400" dirty="0"/>
          </a:p>
          <a:p>
            <a:pPr algn="ctr"/>
            <a:r>
              <a:rPr lang="zh-CN" altLang="en-US" sz="2400" dirty="0"/>
              <a:t>祝你招财进宝。</a:t>
            </a:r>
            <a:endParaRPr lang="en-US" altLang="zh-CN" sz="2400" dirty="0"/>
          </a:p>
          <a:p>
            <a:pPr algn="ctr"/>
            <a:r>
              <a:rPr lang="zh-CN" altLang="en-US" sz="2400" dirty="0"/>
              <a:t>年年如意，岁岁平安。</a:t>
            </a:r>
            <a:endParaRPr lang="en-US" altLang="zh-CN" sz="2400" dirty="0"/>
          </a:p>
          <a:p>
            <a:pPr algn="ctr"/>
            <a:r>
              <a:rPr lang="zh-CN" altLang="en-US" sz="2400" dirty="0"/>
              <a:t>今年将是最幸福的一年。</a:t>
            </a:r>
            <a:endParaRPr lang="en-US" altLang="zh-CN" sz="2800" dirty="0"/>
          </a:p>
        </p:txBody>
      </p:sp>
      <p:sp>
        <p:nvSpPr>
          <p:cNvPr id="5" name="矩形 4"/>
          <p:cNvSpPr/>
          <p:nvPr/>
        </p:nvSpPr>
        <p:spPr>
          <a:xfrm>
            <a:off x="6162643" y="42530"/>
            <a:ext cx="6029357" cy="923330"/>
          </a:xfrm>
          <a:prstGeom prst="rect">
            <a:avLst/>
          </a:prstGeom>
          <a:noFill/>
        </p:spPr>
        <p:txBody>
          <a:bodyPr wrap="square" lIns="91440" tIns="45720" rIns="91440" bIns="45720">
            <a:spAutoFit/>
          </a:bodyPr>
          <a:lstStyle/>
          <a:p>
            <a:pPr algn="ctr"/>
            <a:r>
              <a:rPr lang="en-US" altLang="zh-CN" sz="5400" b="1" cap="none" spc="0" dirty="0">
                <a:ln w="22225">
                  <a:solidFill>
                    <a:schemeClr val="accent2"/>
                  </a:solidFill>
                  <a:prstDash val="solid"/>
                </a:ln>
                <a:solidFill>
                  <a:schemeClr val="accent2">
                    <a:lumMod val="40000"/>
                    <a:lumOff val="60000"/>
                  </a:schemeClr>
                </a:solidFill>
                <a:effectLst/>
              </a:rPr>
              <a:t>Enjoy the poems</a:t>
            </a:r>
            <a:endParaRPr lang="zh-CN" altLang="en-US" sz="5400" b="1" cap="none" spc="0" dirty="0">
              <a:ln w="22225">
                <a:solidFill>
                  <a:schemeClr val="accent2"/>
                </a:solidFill>
                <a:prstDash val="solid"/>
              </a:ln>
              <a:solidFill>
                <a:schemeClr val="accent2">
                  <a:lumMod val="40000"/>
                  <a:lumOff val="60000"/>
                </a:schemeClr>
              </a:solidFill>
              <a:effectLst/>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04952" y="1066862"/>
            <a:ext cx="7924592" cy="5632311"/>
          </a:xfrm>
          <a:prstGeom prst="rect">
            <a:avLst/>
          </a:prstGeom>
          <a:noFill/>
        </p:spPr>
        <p:txBody>
          <a:bodyPr wrap="square" rtlCol="0">
            <a:spAutoFit/>
          </a:bodyPr>
          <a:lstStyle/>
          <a:p>
            <a:pPr algn="ctr"/>
            <a:r>
              <a:rPr lang="en-US" altLang="zh-CN" dirty="0">
                <a:latin typeface="Times New Roman" panose="02020603050405020304" pitchFamily="18" charset="0"/>
                <a:cs typeface="Times New Roman" panose="02020603050405020304" pitchFamily="18" charset="0"/>
              </a:rPr>
              <a:t>Hope you will join with me in bringing in the new spring. </a:t>
            </a:r>
            <a:endParaRPr lang="zh-CN" altLang="en-US" dirty="0">
              <a:latin typeface="Times New Roman" panose="02020603050405020304" pitchFamily="18" charset="0"/>
              <a:cs typeface="Times New Roman" panose="02020603050405020304" pitchFamily="18" charset="0"/>
            </a:endParaRPr>
          </a:p>
          <a:p>
            <a:pPr algn="ctr"/>
            <a:r>
              <a:rPr lang="en-US" altLang="zh-CN" dirty="0">
                <a:latin typeface="Times New Roman" panose="02020603050405020304" pitchFamily="18" charset="0"/>
                <a:cs typeface="Times New Roman" panose="02020603050405020304" pitchFamily="18" charset="0"/>
              </a:rPr>
              <a:t>The coming of spring means the coming of new hopes. </a:t>
            </a:r>
            <a:endParaRPr lang="zh-CN" altLang="en-US" dirty="0">
              <a:latin typeface="Times New Roman" panose="02020603050405020304" pitchFamily="18" charset="0"/>
              <a:cs typeface="Times New Roman" panose="02020603050405020304" pitchFamily="18" charset="0"/>
            </a:endParaRPr>
          </a:p>
          <a:p>
            <a:pPr algn="ctr"/>
            <a:r>
              <a:rPr lang="en-US" altLang="zh-CN" dirty="0">
                <a:latin typeface="Times New Roman" panose="02020603050405020304" pitchFamily="18" charset="0"/>
                <a:cs typeface="Times New Roman" panose="02020603050405020304" pitchFamily="18" charset="0"/>
              </a:rPr>
              <a:t>May you have many dreams fulfilled. </a:t>
            </a:r>
            <a:endParaRPr lang="zh-CN" altLang="en-US" dirty="0">
              <a:latin typeface="Times New Roman" panose="02020603050405020304" pitchFamily="18" charset="0"/>
              <a:cs typeface="Times New Roman" panose="02020603050405020304" pitchFamily="18" charset="0"/>
            </a:endParaRPr>
          </a:p>
          <a:p>
            <a:pPr algn="ctr"/>
            <a:r>
              <a:rPr lang="en-US" altLang="zh-CN" dirty="0">
                <a:latin typeface="Times New Roman" panose="02020603050405020304" pitchFamily="18" charset="0"/>
                <a:cs typeface="Times New Roman" panose="02020603050405020304" pitchFamily="18" charset="0"/>
              </a:rPr>
              <a:t>We wish you a renewed hope in life. </a:t>
            </a:r>
            <a:endParaRPr lang="zh-CN" altLang="en-US" dirty="0">
              <a:latin typeface="Times New Roman" panose="02020603050405020304" pitchFamily="18" charset="0"/>
              <a:cs typeface="Times New Roman" panose="02020603050405020304" pitchFamily="18" charset="0"/>
            </a:endParaRPr>
          </a:p>
          <a:p>
            <a:pPr algn="ctr"/>
            <a:r>
              <a:rPr lang="en-US" altLang="zh-CN" dirty="0">
                <a:latin typeface="Times New Roman" panose="02020603050405020304" pitchFamily="18" charset="0"/>
                <a:cs typeface="Times New Roman" panose="02020603050405020304" pitchFamily="18" charset="0"/>
              </a:rPr>
              <a:t>Please join us to light off firecrackers. </a:t>
            </a:r>
            <a:endParaRPr lang="zh-CN" altLang="en-US" dirty="0">
              <a:latin typeface="Times New Roman" panose="02020603050405020304" pitchFamily="18" charset="0"/>
              <a:cs typeface="Times New Roman" panose="02020603050405020304" pitchFamily="18" charset="0"/>
            </a:endParaRPr>
          </a:p>
          <a:p>
            <a:pPr algn="ctr"/>
            <a:r>
              <a:rPr lang="en-US" altLang="zh-CN" dirty="0">
                <a:latin typeface="Times New Roman" panose="02020603050405020304" pitchFamily="18" charset="0"/>
                <a:cs typeface="Times New Roman" panose="02020603050405020304" pitchFamily="18" charset="0"/>
              </a:rPr>
              <a:t>We hope your family and my family can get together for a celebration like last year. </a:t>
            </a:r>
            <a:endParaRPr lang="zh-CN" altLang="en-US" dirty="0">
              <a:latin typeface="Times New Roman" panose="02020603050405020304" pitchFamily="18" charset="0"/>
              <a:cs typeface="Times New Roman" panose="02020603050405020304" pitchFamily="18" charset="0"/>
            </a:endParaRPr>
          </a:p>
          <a:p>
            <a:pPr algn="ctr"/>
            <a:r>
              <a:rPr lang="en-US" altLang="zh-CN" dirty="0">
                <a:latin typeface="Times New Roman" panose="02020603050405020304" pitchFamily="18" charset="0"/>
                <a:cs typeface="Times New Roman" panose="02020603050405020304" pitchFamily="18" charset="0"/>
              </a:rPr>
              <a:t>Wishing you and your family peace and prosperity for the coming year. </a:t>
            </a:r>
            <a:endParaRPr lang="zh-CN" altLang="en-US" dirty="0">
              <a:latin typeface="Times New Roman" panose="02020603050405020304" pitchFamily="18" charset="0"/>
              <a:cs typeface="Times New Roman" panose="02020603050405020304" pitchFamily="18" charset="0"/>
            </a:endParaRPr>
          </a:p>
          <a:p>
            <a:pPr algn="ctr"/>
            <a:r>
              <a:rPr lang="en-US" altLang="zh-CN" dirty="0">
                <a:latin typeface="Times New Roman" panose="02020603050405020304" pitchFamily="18" charset="0"/>
                <a:cs typeface="Times New Roman" panose="02020603050405020304" pitchFamily="18" charset="0"/>
              </a:rPr>
              <a:t>May the people of the nation live happily and wealthily this upcoming year. </a:t>
            </a:r>
            <a:endParaRPr lang="en-US" altLang="zh-CN" dirty="0">
              <a:latin typeface="Times New Roman" panose="02020603050405020304" pitchFamily="18" charset="0"/>
              <a:cs typeface="Times New Roman" panose="02020603050405020304" pitchFamily="18" charset="0"/>
            </a:endParaRPr>
          </a:p>
          <a:p>
            <a:pPr algn="ctr"/>
            <a:r>
              <a:rPr lang="en-US" altLang="zh-CN" dirty="0">
                <a:latin typeface="Times New Roman" panose="02020603050405020304" pitchFamily="18" charset="0"/>
                <a:cs typeface="Times New Roman" panose="02020603050405020304" pitchFamily="18" charset="0"/>
              </a:rPr>
              <a:t>May your reunion be happy throughout the year. </a:t>
            </a:r>
            <a:endParaRPr lang="en-US" altLang="zh-CN" dirty="0">
              <a:latin typeface="Times New Roman" panose="02020603050405020304" pitchFamily="18" charset="0"/>
              <a:cs typeface="Times New Roman" panose="02020603050405020304" pitchFamily="18" charset="0"/>
            </a:endParaRPr>
          </a:p>
          <a:p>
            <a:pPr algn="ctr"/>
            <a:endParaRPr lang="en-US" altLang="zh-CN" dirty="0">
              <a:latin typeface="Times New Roman" panose="02020603050405020304" pitchFamily="18" charset="0"/>
              <a:cs typeface="Times New Roman" panose="02020603050405020304" pitchFamily="18" charset="0"/>
            </a:endParaRPr>
          </a:p>
          <a:p>
            <a:pPr algn="ctr"/>
            <a:r>
              <a:rPr lang="zh-CN" altLang="en-US" dirty="0">
                <a:latin typeface="Times New Roman" panose="02020603050405020304" pitchFamily="18" charset="0"/>
                <a:cs typeface="Times New Roman" panose="02020603050405020304" pitchFamily="18" charset="0"/>
              </a:rPr>
              <a:t>愿和你一起迎春接福。 </a:t>
            </a:r>
            <a:endParaRPr lang="zh-CN" altLang="en-US" dirty="0">
              <a:latin typeface="Times New Roman" panose="02020603050405020304" pitchFamily="18" charset="0"/>
              <a:cs typeface="Times New Roman" panose="02020603050405020304" pitchFamily="18" charset="0"/>
            </a:endParaRPr>
          </a:p>
          <a:p>
            <a:pPr algn="ctr"/>
            <a:r>
              <a:rPr lang="zh-CN" altLang="en-US" dirty="0">
                <a:latin typeface="Times New Roman" panose="02020603050405020304" pitchFamily="18" charset="0"/>
                <a:cs typeface="Times New Roman" panose="02020603050405020304" pitchFamily="18" charset="0"/>
              </a:rPr>
              <a:t>春天的来临，象征新希望的到来。 </a:t>
            </a:r>
            <a:endParaRPr lang="zh-CN" altLang="en-US" dirty="0">
              <a:latin typeface="Times New Roman" panose="02020603050405020304" pitchFamily="18" charset="0"/>
              <a:cs typeface="Times New Roman" panose="02020603050405020304" pitchFamily="18" charset="0"/>
            </a:endParaRPr>
          </a:p>
          <a:p>
            <a:pPr algn="ctr"/>
            <a:r>
              <a:rPr lang="zh-CN" altLang="en-US" dirty="0">
                <a:latin typeface="Times New Roman" panose="02020603050405020304" pitchFamily="18" charset="0"/>
                <a:cs typeface="Times New Roman" panose="02020603050405020304" pitchFamily="18" charset="0"/>
              </a:rPr>
              <a:t>祝你许多美梦都能成真。 </a:t>
            </a:r>
            <a:endParaRPr lang="zh-CN" altLang="en-US" dirty="0">
              <a:latin typeface="Times New Roman" panose="02020603050405020304" pitchFamily="18" charset="0"/>
              <a:cs typeface="Times New Roman" panose="02020603050405020304" pitchFamily="18" charset="0"/>
            </a:endParaRPr>
          </a:p>
          <a:p>
            <a:pPr algn="ctr"/>
            <a:r>
              <a:rPr lang="zh-CN" altLang="en-US" dirty="0">
                <a:latin typeface="Times New Roman" panose="02020603050405020304" pitchFamily="18" charset="0"/>
                <a:cs typeface="Times New Roman" panose="02020603050405020304" pitchFamily="18" charset="0"/>
              </a:rPr>
              <a:t>我们祝福你再度燃起生命的希望。 </a:t>
            </a:r>
            <a:endParaRPr lang="zh-CN" altLang="en-US" dirty="0">
              <a:latin typeface="Times New Roman" panose="02020603050405020304" pitchFamily="18" charset="0"/>
              <a:cs typeface="Times New Roman" panose="02020603050405020304" pitchFamily="18" charset="0"/>
            </a:endParaRPr>
          </a:p>
          <a:p>
            <a:pPr algn="ctr"/>
            <a:r>
              <a:rPr lang="zh-CN" altLang="en-US" dirty="0">
                <a:latin typeface="Times New Roman" panose="02020603050405020304" pitchFamily="18" charset="0"/>
                <a:cs typeface="Times New Roman" panose="02020603050405020304" pitchFamily="18" charset="0"/>
              </a:rPr>
              <a:t>让我们一起来燃放爆竹除旧岁。 </a:t>
            </a:r>
            <a:endParaRPr lang="zh-CN" altLang="en-US" dirty="0">
              <a:latin typeface="Times New Roman" panose="02020603050405020304" pitchFamily="18" charset="0"/>
              <a:cs typeface="Times New Roman" panose="02020603050405020304" pitchFamily="18" charset="0"/>
            </a:endParaRPr>
          </a:p>
          <a:p>
            <a:pPr algn="ctr"/>
            <a:r>
              <a:rPr lang="zh-CN" altLang="en-US" dirty="0">
                <a:latin typeface="Times New Roman" panose="02020603050405020304" pitchFamily="18" charset="0"/>
                <a:cs typeface="Times New Roman" panose="02020603050405020304" pitchFamily="18" charset="0"/>
              </a:rPr>
              <a:t>我们希望你们全家与我们家能像去年一样，聚在一起共同庆祝新年。 </a:t>
            </a:r>
            <a:endParaRPr lang="zh-CN" altLang="en-US" dirty="0">
              <a:latin typeface="Times New Roman" panose="02020603050405020304" pitchFamily="18" charset="0"/>
              <a:cs typeface="Times New Roman" panose="02020603050405020304" pitchFamily="18" charset="0"/>
            </a:endParaRPr>
          </a:p>
          <a:p>
            <a:pPr algn="ctr"/>
            <a:r>
              <a:rPr lang="zh-CN" altLang="en-US" dirty="0">
                <a:latin typeface="Times New Roman" panose="02020603050405020304" pitchFamily="18" charset="0"/>
                <a:cs typeface="Times New Roman" panose="02020603050405020304" pitchFamily="18" charset="0"/>
              </a:rPr>
              <a:t>祝福你与家人吉祥平安。 </a:t>
            </a:r>
            <a:endParaRPr lang="zh-CN" altLang="en-US" dirty="0">
              <a:latin typeface="Times New Roman" panose="02020603050405020304" pitchFamily="18" charset="0"/>
              <a:cs typeface="Times New Roman" panose="02020603050405020304" pitchFamily="18" charset="0"/>
            </a:endParaRPr>
          </a:p>
          <a:p>
            <a:pPr algn="ctr"/>
            <a:r>
              <a:rPr lang="zh-CN" altLang="en-US" dirty="0">
                <a:latin typeface="Times New Roman" panose="02020603050405020304" pitchFamily="18" charset="0"/>
                <a:cs typeface="Times New Roman" panose="02020603050405020304" pitchFamily="18" charset="0"/>
              </a:rPr>
              <a:t>愿新的一年里国富民安。 </a:t>
            </a:r>
            <a:endParaRPr lang="zh-CN" altLang="en-US" dirty="0">
              <a:latin typeface="Times New Roman" panose="02020603050405020304" pitchFamily="18" charset="0"/>
              <a:cs typeface="Times New Roman" panose="02020603050405020304" pitchFamily="18" charset="0"/>
            </a:endParaRPr>
          </a:p>
          <a:p>
            <a:pPr algn="ctr"/>
            <a:r>
              <a:rPr lang="zh-CN" altLang="en-US" dirty="0">
                <a:latin typeface="Times New Roman" panose="02020603050405020304" pitchFamily="18" charset="0"/>
                <a:cs typeface="Times New Roman" panose="02020603050405020304" pitchFamily="18" charset="0"/>
              </a:rPr>
              <a:t>愿你们的团圆夜充满喜悦欢乐。 </a:t>
            </a:r>
            <a:endParaRPr lang="zh-CN" altLang="en-US" dirty="0">
              <a:latin typeface="Times New Roman" panose="02020603050405020304" pitchFamily="18" charset="0"/>
              <a:cs typeface="Times New Roman" panose="02020603050405020304" pitchFamily="18" charset="0"/>
            </a:endParaRPr>
          </a:p>
          <a:p>
            <a:pPr algn="ctr"/>
            <a:endParaRPr lang="en-US" altLang="zh-CN" dirty="0">
              <a:latin typeface="Times New Roman" panose="02020603050405020304" pitchFamily="18" charset="0"/>
              <a:cs typeface="Times New Roman" panose="02020603050405020304" pitchFamily="18" charset="0"/>
            </a:endParaRPr>
          </a:p>
        </p:txBody>
      </p:sp>
      <p:sp>
        <p:nvSpPr>
          <p:cNvPr id="2" name="矩形 1"/>
          <p:cNvSpPr/>
          <p:nvPr/>
        </p:nvSpPr>
        <p:spPr>
          <a:xfrm>
            <a:off x="1086860" y="38011"/>
            <a:ext cx="6212002" cy="923330"/>
          </a:xfrm>
          <a:prstGeom prst="rect">
            <a:avLst/>
          </a:prstGeom>
          <a:noFill/>
        </p:spPr>
        <p:txBody>
          <a:bodyPr wrap="square" lIns="91440" tIns="45720" rIns="91440" bIns="45720">
            <a:spAutoFit/>
          </a:bodyPr>
          <a:lstStyle/>
          <a:p>
            <a:pPr algn="ctr"/>
            <a:r>
              <a:rPr lang="en-US" altLang="zh-CN" sz="5400" b="1" cap="none" spc="0" dirty="0">
                <a:ln w="22225">
                  <a:solidFill>
                    <a:schemeClr val="accent2"/>
                  </a:solidFill>
                  <a:prstDash val="solid"/>
                </a:ln>
                <a:solidFill>
                  <a:schemeClr val="accent2">
                    <a:lumMod val="40000"/>
                    <a:lumOff val="60000"/>
                  </a:schemeClr>
                </a:solidFill>
                <a:effectLst/>
              </a:rPr>
              <a:t>Enjoy the poems</a:t>
            </a:r>
            <a:endParaRPr lang="zh-CN" altLang="en-US" sz="5400" b="1" cap="none" spc="0" dirty="0">
              <a:ln w="22225">
                <a:solidFill>
                  <a:schemeClr val="accent2"/>
                </a:solidFill>
                <a:prstDash val="solid"/>
              </a:ln>
              <a:solidFill>
                <a:schemeClr val="accent2">
                  <a:lumMod val="40000"/>
                  <a:lumOff val="60000"/>
                </a:schemeClr>
              </a:solidFill>
              <a:effectLst/>
            </a:endParaRPr>
          </a:p>
        </p:txBody>
      </p:sp>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r="18313" b="16904"/>
          <a:stretch>
            <a:fillRect/>
          </a:stretch>
        </p:blipFill>
        <p:spPr>
          <a:xfrm>
            <a:off x="8077149" y="0"/>
            <a:ext cx="4119048" cy="662931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 Box 5"/>
          <p:cNvSpPr txBox="1"/>
          <p:nvPr/>
        </p:nvSpPr>
        <p:spPr>
          <a:xfrm>
            <a:off x="457348" y="1214565"/>
            <a:ext cx="10286730" cy="4893647"/>
          </a:xfrm>
          <a:prstGeom prst="rect">
            <a:avLst/>
          </a:prstGeom>
          <a:noFill/>
          <a:ln w="9525">
            <a:noFill/>
          </a:ln>
        </p:spPr>
        <p:txBody>
          <a:bodyPr vert="horz" wrap="square" anchor="t">
            <a:spAutoFit/>
          </a:bodyPr>
          <a:lstStyle/>
          <a:p>
            <a:r>
              <a:rPr lang="en-US" altLang="zh-CN" sz="2400" dirty="0">
                <a:latin typeface="Times New Roman" panose="02020603050405020304" pitchFamily="18" charset="0"/>
                <a:cs typeface="Times New Roman" panose="02020603050405020304" pitchFamily="18" charset="0"/>
              </a:rPr>
              <a:t>Best wishes for the holidays and happiness throughout the New Year.</a:t>
            </a:r>
            <a:endParaRPr lang="en-US" altLang="zh-CN" sz="2400" dirty="0">
              <a:latin typeface="Times New Roman" panose="02020603050405020304" pitchFamily="18" charset="0"/>
              <a:cs typeface="Times New Roman" panose="02020603050405020304" pitchFamily="18" charset="0"/>
            </a:endParaRPr>
          </a:p>
          <a:p>
            <a:r>
              <a:rPr lang="zh-CN" altLang="en-US" sz="2400" dirty="0">
                <a:latin typeface="Times New Roman" panose="02020603050405020304" pitchFamily="18" charset="0"/>
                <a:cs typeface="Times New Roman" panose="02020603050405020304" pitchFamily="18" charset="0"/>
              </a:rPr>
              <a:t>　　恭贺新禧，万事如意。</a:t>
            </a:r>
            <a:endParaRPr lang="zh-CN" altLang="en-US"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With very best wishes for your happiness in the New Year.</a:t>
            </a:r>
            <a:endParaRPr lang="en-US" altLang="zh-CN" sz="2400" dirty="0">
              <a:latin typeface="Times New Roman" panose="02020603050405020304" pitchFamily="18" charset="0"/>
              <a:cs typeface="Times New Roman" panose="02020603050405020304" pitchFamily="18" charset="0"/>
            </a:endParaRPr>
          </a:p>
          <a:p>
            <a:r>
              <a:rPr lang="zh-CN" altLang="en-US" sz="2400" dirty="0">
                <a:latin typeface="Times New Roman" panose="02020603050405020304" pitchFamily="18" charset="0"/>
                <a:cs typeface="Times New Roman" panose="02020603050405020304" pitchFamily="18" charset="0"/>
              </a:rPr>
              <a:t>　　致以最良好的祝福，原你新年快乐幸福。</a:t>
            </a:r>
            <a:endParaRPr lang="zh-CN" altLang="en-US"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Please accept our wishes for you and yours for a happy New Year.</a:t>
            </a:r>
            <a:endParaRPr lang="en-US" altLang="zh-CN" sz="2400" dirty="0">
              <a:latin typeface="Times New Roman" panose="02020603050405020304" pitchFamily="18" charset="0"/>
              <a:cs typeface="Times New Roman" panose="02020603050405020304" pitchFamily="18" charset="0"/>
            </a:endParaRPr>
          </a:p>
          <a:p>
            <a:r>
              <a:rPr lang="zh-CN" altLang="en-US" sz="2400" dirty="0">
                <a:latin typeface="Times New Roman" panose="02020603050405020304" pitchFamily="18" charset="0"/>
                <a:cs typeface="Times New Roman" panose="02020603050405020304" pitchFamily="18" charset="0"/>
              </a:rPr>
              <a:t>　　请接受我们对你及你全家的美好祝福，祝你们新年快乐。</a:t>
            </a:r>
            <a:endParaRPr lang="zh-CN" altLang="en-US"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May the coming New Year bring you joy, love and peace.</a:t>
            </a:r>
            <a:endParaRPr lang="en-US" altLang="zh-CN" sz="2400" dirty="0">
              <a:latin typeface="Times New Roman" panose="02020603050405020304" pitchFamily="18" charset="0"/>
              <a:cs typeface="Times New Roman" panose="02020603050405020304" pitchFamily="18" charset="0"/>
            </a:endParaRPr>
          </a:p>
          <a:p>
            <a:r>
              <a:rPr lang="zh-CN" altLang="en-US" sz="2400" dirty="0">
                <a:latin typeface="Times New Roman" panose="02020603050405020304" pitchFamily="18" charset="0"/>
                <a:cs typeface="Times New Roman" panose="02020603050405020304" pitchFamily="18" charset="0"/>
              </a:rPr>
              <a:t>　　愿新年为你带来快乐，友爱和宁静。</a:t>
            </a:r>
            <a:endParaRPr lang="zh-CN" altLang="en-US"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Wishing you happiness during the holidays and throughout the New Year.</a:t>
            </a:r>
            <a:endParaRPr lang="en-US" altLang="zh-CN" sz="2400" dirty="0">
              <a:latin typeface="Times New Roman" panose="02020603050405020304" pitchFamily="18" charset="0"/>
              <a:cs typeface="Times New Roman" panose="02020603050405020304" pitchFamily="18" charset="0"/>
            </a:endParaRPr>
          </a:p>
          <a:p>
            <a:r>
              <a:rPr lang="zh-CN" altLang="en-US" sz="2400" dirty="0">
                <a:latin typeface="Times New Roman" panose="02020603050405020304" pitchFamily="18" charset="0"/>
                <a:cs typeface="Times New Roman" panose="02020603050405020304" pitchFamily="18" charset="0"/>
              </a:rPr>
              <a:t>　　祝节日快乐，新年幸福。</a:t>
            </a:r>
            <a:endParaRPr lang="zh-CN" altLang="en-US"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A happy New Year to you.    </a:t>
            </a:r>
            <a:r>
              <a:rPr lang="zh-CN" altLang="en-US" sz="2400" dirty="0">
                <a:latin typeface="Times New Roman" panose="02020603050405020304" pitchFamily="18" charset="0"/>
                <a:cs typeface="Times New Roman" panose="02020603050405020304" pitchFamily="18" charset="0"/>
              </a:rPr>
              <a:t>恭贺新年。</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Season’s greetings and sincere wishes for a bright and happy New Year!</a:t>
            </a:r>
            <a:endParaRPr lang="en-US" altLang="zh-CN" sz="2400" dirty="0">
              <a:latin typeface="Times New Roman" panose="02020603050405020304" pitchFamily="18" charset="0"/>
              <a:cs typeface="Times New Roman" panose="02020603050405020304" pitchFamily="18" charset="0"/>
            </a:endParaRPr>
          </a:p>
          <a:p>
            <a:r>
              <a:rPr lang="zh-CN" altLang="en-US" sz="2400" dirty="0">
                <a:latin typeface="Times New Roman" panose="02020603050405020304" pitchFamily="18" charset="0"/>
                <a:cs typeface="Times New Roman" panose="02020603050405020304" pitchFamily="18" charset="0"/>
              </a:rPr>
              <a:t>　　献上节日的问候与祝福</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愿你拥有一个充满生机和欢乐的新年。</a:t>
            </a:r>
            <a:endParaRPr lang="zh-CN" altLang="en-US" sz="2400" dirty="0">
              <a:latin typeface="Times New Roman" panose="02020603050405020304" pitchFamily="18" charset="0"/>
              <a:cs typeface="Times New Roman" panose="02020603050405020304" pitchFamily="18" charset="0"/>
            </a:endParaRPr>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686732" y="762070"/>
            <a:ext cx="3510450" cy="6095930"/>
          </a:xfrm>
          <a:prstGeom prst="rect">
            <a:avLst/>
          </a:prstGeom>
        </p:spPr>
      </p:pic>
      <p:sp>
        <p:nvSpPr>
          <p:cNvPr id="6" name="矩形 5"/>
          <p:cNvSpPr/>
          <p:nvPr/>
        </p:nvSpPr>
        <p:spPr>
          <a:xfrm>
            <a:off x="228754" y="56515"/>
            <a:ext cx="7837402" cy="923330"/>
          </a:xfrm>
          <a:prstGeom prst="rect">
            <a:avLst/>
          </a:prstGeom>
          <a:noFill/>
        </p:spPr>
        <p:txBody>
          <a:bodyPr wrap="none" lIns="91440" tIns="45720" rIns="91440" bIns="45720">
            <a:spAutoFit/>
          </a:bodyPr>
          <a:lstStyle/>
          <a:p>
            <a:pPr algn="ctr"/>
            <a:r>
              <a:rPr lang="en-US" altLang="zh-CN" sz="5400" b="1" cap="none" spc="0" dirty="0">
                <a:ln w="22225">
                  <a:solidFill>
                    <a:schemeClr val="accent2"/>
                  </a:solidFill>
                  <a:prstDash val="solid"/>
                </a:ln>
                <a:solidFill>
                  <a:schemeClr val="accent2">
                    <a:lumMod val="40000"/>
                    <a:lumOff val="60000"/>
                  </a:schemeClr>
                </a:solidFill>
                <a:effectLst/>
              </a:rPr>
              <a:t>【</a:t>
            </a:r>
            <a:r>
              <a:rPr lang="zh-CN" altLang="en-US" sz="5400" b="1" cap="none" spc="0" dirty="0">
                <a:ln w="22225">
                  <a:solidFill>
                    <a:schemeClr val="accent2"/>
                  </a:solidFill>
                  <a:prstDash val="solid"/>
                </a:ln>
                <a:solidFill>
                  <a:schemeClr val="accent2">
                    <a:lumMod val="40000"/>
                    <a:lumOff val="60000"/>
                  </a:schemeClr>
                </a:solidFill>
                <a:effectLst/>
              </a:rPr>
              <a:t>元旦的英文新年贺词</a:t>
            </a:r>
            <a:r>
              <a:rPr lang="en-US" altLang="zh-CN" sz="5400" b="1" cap="none" spc="0" dirty="0">
                <a:ln w="22225">
                  <a:solidFill>
                    <a:schemeClr val="accent2"/>
                  </a:solidFill>
                  <a:prstDash val="solid"/>
                </a:ln>
                <a:solidFill>
                  <a:schemeClr val="accent2">
                    <a:lumMod val="40000"/>
                    <a:lumOff val="60000"/>
                  </a:schemeClr>
                </a:solidFill>
                <a:effectLst/>
              </a:rPr>
              <a:t>】</a:t>
            </a:r>
            <a:endParaRPr lang="zh-CN" altLang="en-US" sz="5400" b="1" cap="none" spc="0" dirty="0">
              <a:ln w="22225">
                <a:solidFill>
                  <a:schemeClr val="accent2"/>
                </a:solidFill>
                <a:prstDash val="solid"/>
              </a:ln>
              <a:solidFill>
                <a:schemeClr val="accent2">
                  <a:lumMod val="40000"/>
                  <a:lumOff val="60000"/>
                </a:schemeClr>
              </a:solidFill>
              <a:effectLst/>
            </a:endParaRPr>
          </a:p>
        </p:txBody>
      </p:sp>
      <p:pic>
        <p:nvPicPr>
          <p:cNvPr id="8" name="图片 7" descr="水印"/>
          <p:cNvPicPr>
            <a:picLocks noChangeAspect="1"/>
          </p:cNvPicPr>
          <p:nvPr userDrawn="1"/>
        </p:nvPicPr>
        <p:blipFill>
          <a:blip r:embed="rId2"/>
          <a:stretch>
            <a:fillRect/>
          </a:stretch>
        </p:blipFill>
        <p:spPr>
          <a:xfrm>
            <a:off x="6915150" y="63500"/>
            <a:ext cx="5173345" cy="167449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fade">
                                      <p:cBhvr>
                                        <p:cTn id="7" dur="1000"/>
                                        <p:tgtEl>
                                          <p:spTgt spid="10244"/>
                                        </p:tgtEl>
                                      </p:cBhvr>
                                    </p:animEffect>
                                    <p:anim calcmode="lin" valueType="num">
                                      <p:cBhvr>
                                        <p:cTn id="8" dur="1000" fill="hold"/>
                                        <p:tgtEl>
                                          <p:spTgt spid="10244"/>
                                        </p:tgtEl>
                                        <p:attrNameLst>
                                          <p:attrName>ppt_x</p:attrName>
                                        </p:attrNameLst>
                                      </p:cBhvr>
                                      <p:tavLst>
                                        <p:tav tm="0">
                                          <p:val>
                                            <p:strVal val="#ppt_x"/>
                                          </p:val>
                                        </p:tav>
                                        <p:tav tm="100000">
                                          <p:val>
                                            <p:strVal val="#ppt_x"/>
                                          </p:val>
                                        </p:tav>
                                      </p:tavLst>
                                    </p:anim>
                                    <p:anim calcmode="lin" valueType="num">
                                      <p:cBhvr>
                                        <p:cTn id="9" dur="1000" fill="hold"/>
                                        <p:tgtEl>
                                          <p:spTgt spid="102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p:bldP spid="10244"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 Box 5"/>
          <p:cNvSpPr txBox="1"/>
          <p:nvPr/>
        </p:nvSpPr>
        <p:spPr>
          <a:xfrm>
            <a:off x="609744" y="1034657"/>
            <a:ext cx="9372354" cy="5632311"/>
          </a:xfrm>
          <a:prstGeom prst="rect">
            <a:avLst/>
          </a:prstGeom>
          <a:noFill/>
          <a:ln w="9525">
            <a:noFill/>
          </a:ln>
        </p:spPr>
        <p:txBody>
          <a:bodyPr vert="horz" wrap="square" anchor="t">
            <a:spAutoFit/>
          </a:bodyPr>
          <a:lstStyle/>
          <a:p>
            <a:r>
              <a:rPr lang="en-US" altLang="zh-CN" sz="2400" dirty="0"/>
              <a:t>I would like to wish you a joyous new year and express my hope for your happiness and good future.    </a:t>
            </a:r>
            <a:endParaRPr lang="en-US" altLang="zh-CN" sz="2400" dirty="0"/>
          </a:p>
          <a:p>
            <a:r>
              <a:rPr lang="en-US" altLang="zh-CN" sz="2400" dirty="0"/>
              <a:t>       </a:t>
            </a:r>
            <a:r>
              <a:rPr lang="zh-CN" altLang="en-US" sz="2400" dirty="0"/>
              <a:t>祝新年快乐，并愿你幸福吉祥，前程似锦。</a:t>
            </a:r>
            <a:endParaRPr lang="en-US" altLang="zh-CN" sz="2400" dirty="0"/>
          </a:p>
          <a:p>
            <a:r>
              <a:rPr lang="en-US" altLang="zh-CN" sz="2400" dirty="0"/>
              <a:t>May the New Year bring many good things and rich blessings to you and all those you love!</a:t>
            </a:r>
            <a:endParaRPr lang="en-US" altLang="zh-CN" sz="2400" dirty="0"/>
          </a:p>
          <a:p>
            <a:r>
              <a:rPr lang="en-US" altLang="zh-CN" sz="2400" dirty="0"/>
              <a:t>       </a:t>
            </a:r>
            <a:r>
              <a:rPr lang="zh-CN" altLang="en-US" sz="2400" dirty="0"/>
              <a:t>愿新年带给你和你所爱的人许多美好的事物和无尽的祝福</a:t>
            </a:r>
            <a:r>
              <a:rPr lang="en-US" altLang="zh-CN" sz="2400" dirty="0"/>
              <a:t>!</a:t>
            </a:r>
            <a:endParaRPr lang="en-US" altLang="zh-CN" sz="2400" dirty="0"/>
          </a:p>
          <a:p>
            <a:r>
              <a:rPr lang="en-US" altLang="zh-CN" sz="2400" dirty="0"/>
              <a:t>Rich blessings for health and longevity is my special wish for you in the coming year.</a:t>
            </a:r>
            <a:endParaRPr lang="en-US" altLang="zh-CN" sz="2400" dirty="0"/>
          </a:p>
          <a:p>
            <a:r>
              <a:rPr lang="zh-CN" altLang="en-US" sz="2400" dirty="0"/>
              <a:t>　　祝你在新的一年里身体健康，多福多寿。</a:t>
            </a:r>
            <a:endParaRPr lang="zh-CN" altLang="en-US" sz="2400" dirty="0"/>
          </a:p>
          <a:p>
            <a:r>
              <a:rPr lang="en-US" altLang="zh-CN" sz="2400" dirty="0"/>
              <a:t>Good luck, good health, hood cheer. I wish you a happy New Year.</a:t>
            </a:r>
            <a:endParaRPr lang="en-US" altLang="zh-CN" sz="2400" dirty="0"/>
          </a:p>
          <a:p>
            <a:r>
              <a:rPr lang="zh-CN" altLang="en-US" sz="2400" dirty="0"/>
              <a:t>　　祝好运、健康、佳肴伴你度过一个快乐新年。</a:t>
            </a:r>
            <a:endParaRPr lang="zh-CN" altLang="en-US" sz="2400" dirty="0"/>
          </a:p>
          <a:p>
            <a:r>
              <a:rPr lang="en-US" altLang="zh-CN" sz="2400" dirty="0"/>
              <a:t>With best wishes for a happy New Year!</a:t>
            </a:r>
            <a:endParaRPr lang="en-US" altLang="zh-CN" sz="2400" dirty="0"/>
          </a:p>
          <a:p>
            <a:r>
              <a:rPr lang="zh-CN" altLang="en-US" sz="2400" dirty="0"/>
              <a:t>　　祝新年快乐，并致以良好的祝福。</a:t>
            </a:r>
            <a:endParaRPr lang="zh-CN" altLang="en-US" sz="2400" dirty="0"/>
          </a:p>
          <a:p>
            <a:r>
              <a:rPr lang="en-US" altLang="zh-CN" sz="2400" dirty="0"/>
              <a:t>I hope you have a most happy and prosperous New Year.</a:t>
            </a:r>
            <a:endParaRPr lang="en-US" altLang="zh-CN" sz="2400" dirty="0"/>
          </a:p>
          <a:p>
            <a:r>
              <a:rPr lang="zh-CN" altLang="en-US" sz="2400" dirty="0"/>
              <a:t>       谨祝新年快乐幸福，大吉大利。</a:t>
            </a:r>
            <a:endParaRPr lang="zh-CN" altLang="en-US" sz="2400" dirty="0"/>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915326" y="762070"/>
            <a:ext cx="3281856" cy="6095930"/>
          </a:xfrm>
          <a:prstGeom prst="rect">
            <a:avLst/>
          </a:prstGeom>
        </p:spPr>
      </p:pic>
      <p:sp>
        <p:nvSpPr>
          <p:cNvPr id="6" name="矩形 5"/>
          <p:cNvSpPr/>
          <p:nvPr/>
        </p:nvSpPr>
        <p:spPr>
          <a:xfrm>
            <a:off x="228754" y="56515"/>
            <a:ext cx="7837402" cy="923330"/>
          </a:xfrm>
          <a:prstGeom prst="rect">
            <a:avLst/>
          </a:prstGeom>
          <a:noFill/>
        </p:spPr>
        <p:txBody>
          <a:bodyPr wrap="none" lIns="91440" tIns="45720" rIns="91440" bIns="45720">
            <a:spAutoFit/>
          </a:bodyPr>
          <a:lstStyle/>
          <a:p>
            <a:pPr algn="ctr"/>
            <a:r>
              <a:rPr lang="en-US" altLang="zh-CN" sz="5400" b="1" cap="none" spc="0" dirty="0">
                <a:ln w="22225">
                  <a:solidFill>
                    <a:schemeClr val="accent2"/>
                  </a:solidFill>
                  <a:prstDash val="solid"/>
                </a:ln>
                <a:solidFill>
                  <a:schemeClr val="accent2">
                    <a:lumMod val="40000"/>
                    <a:lumOff val="60000"/>
                  </a:schemeClr>
                </a:solidFill>
                <a:effectLst/>
              </a:rPr>
              <a:t>【</a:t>
            </a:r>
            <a:r>
              <a:rPr lang="zh-CN" altLang="en-US" sz="5400" b="1" cap="none" spc="0" dirty="0">
                <a:ln w="22225">
                  <a:solidFill>
                    <a:schemeClr val="accent2"/>
                  </a:solidFill>
                  <a:prstDash val="solid"/>
                </a:ln>
                <a:solidFill>
                  <a:schemeClr val="accent2">
                    <a:lumMod val="40000"/>
                    <a:lumOff val="60000"/>
                  </a:schemeClr>
                </a:solidFill>
                <a:effectLst/>
              </a:rPr>
              <a:t>元旦的英文新年贺词</a:t>
            </a:r>
            <a:r>
              <a:rPr lang="en-US" altLang="zh-CN" sz="5400" b="1" cap="none" spc="0" dirty="0">
                <a:ln w="22225">
                  <a:solidFill>
                    <a:schemeClr val="accent2"/>
                  </a:solidFill>
                  <a:prstDash val="solid"/>
                </a:ln>
                <a:solidFill>
                  <a:schemeClr val="accent2">
                    <a:lumMod val="40000"/>
                    <a:lumOff val="60000"/>
                  </a:schemeClr>
                </a:solidFill>
                <a:effectLst/>
              </a:rPr>
              <a:t>】</a:t>
            </a:r>
            <a:endParaRPr lang="zh-CN" altLang="en-US" sz="5400" b="1" cap="none" spc="0" dirty="0">
              <a:ln w="22225">
                <a:solidFill>
                  <a:schemeClr val="accent2"/>
                </a:solidFill>
                <a:prstDash val="solid"/>
              </a:ln>
              <a:solidFill>
                <a:schemeClr val="accent2">
                  <a:lumMod val="40000"/>
                  <a:lumOff val="60000"/>
                </a:schemeClr>
              </a:solidFill>
              <a:effectLst/>
            </a:endParaRPr>
          </a:p>
        </p:txBody>
      </p:sp>
      <p:pic>
        <p:nvPicPr>
          <p:cNvPr id="8" name="图片 7" descr="水印"/>
          <p:cNvPicPr>
            <a:picLocks noChangeAspect="1"/>
          </p:cNvPicPr>
          <p:nvPr userDrawn="1"/>
        </p:nvPicPr>
        <p:blipFill>
          <a:blip r:embed="rId2"/>
          <a:stretch>
            <a:fillRect/>
          </a:stretch>
        </p:blipFill>
        <p:spPr>
          <a:xfrm>
            <a:off x="6915150" y="63500"/>
            <a:ext cx="5173345" cy="167449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fade">
                                      <p:cBhvr>
                                        <p:cTn id="7" dur="1000"/>
                                        <p:tgtEl>
                                          <p:spTgt spid="10244"/>
                                        </p:tgtEl>
                                      </p:cBhvr>
                                    </p:animEffect>
                                    <p:anim calcmode="lin" valueType="num">
                                      <p:cBhvr>
                                        <p:cTn id="8" dur="1000" fill="hold"/>
                                        <p:tgtEl>
                                          <p:spTgt spid="10244"/>
                                        </p:tgtEl>
                                        <p:attrNameLst>
                                          <p:attrName>ppt_x</p:attrName>
                                        </p:attrNameLst>
                                      </p:cBhvr>
                                      <p:tavLst>
                                        <p:tav tm="0">
                                          <p:val>
                                            <p:strVal val="#ppt_x"/>
                                          </p:val>
                                        </p:tav>
                                        <p:tav tm="100000">
                                          <p:val>
                                            <p:strVal val="#ppt_x"/>
                                          </p:val>
                                        </p:tav>
                                      </p:tavLst>
                                    </p:anim>
                                    <p:anim calcmode="lin" valueType="num">
                                      <p:cBhvr>
                                        <p:cTn id="9" dur="1000" fill="hold"/>
                                        <p:tgtEl>
                                          <p:spTgt spid="102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p:bldP spid="10244"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896407" y="874148"/>
            <a:ext cx="4272430" cy="6095930"/>
          </a:xfrm>
          <a:prstGeom prst="rect">
            <a:avLst/>
          </a:prstGeom>
        </p:spPr>
      </p:pic>
      <p:sp>
        <p:nvSpPr>
          <p:cNvPr id="6" name="矩形 5"/>
          <p:cNvSpPr/>
          <p:nvPr/>
        </p:nvSpPr>
        <p:spPr>
          <a:xfrm>
            <a:off x="2362298" y="-66973"/>
            <a:ext cx="7837402" cy="923330"/>
          </a:xfrm>
          <a:prstGeom prst="rect">
            <a:avLst/>
          </a:prstGeom>
          <a:noFill/>
        </p:spPr>
        <p:txBody>
          <a:bodyPr wrap="none" lIns="91440" tIns="45720" rIns="91440" bIns="45720">
            <a:spAutoFit/>
          </a:bodyPr>
          <a:lstStyle/>
          <a:p>
            <a:pPr algn="ctr"/>
            <a:r>
              <a:rPr lang="en-US" altLang="zh-CN" sz="5400" b="1" cap="none" spc="0" dirty="0">
                <a:ln w="22225">
                  <a:solidFill>
                    <a:schemeClr val="accent2"/>
                  </a:solidFill>
                  <a:prstDash val="solid"/>
                </a:ln>
                <a:solidFill>
                  <a:schemeClr val="accent2">
                    <a:lumMod val="40000"/>
                    <a:lumOff val="60000"/>
                  </a:schemeClr>
                </a:solidFill>
                <a:effectLst/>
              </a:rPr>
              <a:t>【</a:t>
            </a:r>
            <a:r>
              <a:rPr lang="zh-CN" altLang="en-US" sz="5400" b="1" cap="none" spc="0" dirty="0">
                <a:ln w="22225">
                  <a:solidFill>
                    <a:schemeClr val="accent2"/>
                  </a:solidFill>
                  <a:prstDash val="solid"/>
                </a:ln>
                <a:solidFill>
                  <a:schemeClr val="accent2">
                    <a:lumMod val="40000"/>
                    <a:lumOff val="60000"/>
                  </a:schemeClr>
                </a:solidFill>
                <a:effectLst/>
              </a:rPr>
              <a:t>元旦的英文新年贺词</a:t>
            </a:r>
            <a:r>
              <a:rPr lang="en-US" altLang="zh-CN" sz="5400" b="1" cap="none" spc="0" dirty="0">
                <a:ln w="22225">
                  <a:solidFill>
                    <a:schemeClr val="accent2"/>
                  </a:solidFill>
                  <a:prstDash val="solid"/>
                </a:ln>
                <a:solidFill>
                  <a:schemeClr val="accent2">
                    <a:lumMod val="40000"/>
                    <a:lumOff val="60000"/>
                  </a:schemeClr>
                </a:solidFill>
                <a:effectLst/>
              </a:rPr>
              <a:t>】</a:t>
            </a:r>
            <a:endParaRPr lang="zh-CN" altLang="en-US" sz="5400" b="1" cap="none" spc="0" dirty="0">
              <a:ln w="22225">
                <a:solidFill>
                  <a:schemeClr val="accent2"/>
                </a:solidFill>
                <a:prstDash val="solid"/>
              </a:ln>
              <a:solidFill>
                <a:schemeClr val="accent2">
                  <a:lumMod val="40000"/>
                  <a:lumOff val="60000"/>
                </a:schemeClr>
              </a:solidFill>
              <a:effectLst/>
            </a:endParaRPr>
          </a:p>
        </p:txBody>
      </p:sp>
      <p:sp>
        <p:nvSpPr>
          <p:cNvPr id="7" name="文本框 6"/>
          <p:cNvSpPr txBox="1"/>
          <p:nvPr/>
        </p:nvSpPr>
        <p:spPr>
          <a:xfrm>
            <a:off x="397245" y="856357"/>
            <a:ext cx="11032615" cy="6001643"/>
          </a:xfrm>
          <a:prstGeom prst="rect">
            <a:avLst/>
          </a:prstGeom>
          <a:noFill/>
        </p:spPr>
        <p:txBody>
          <a:bodyPr wrap="square">
            <a:spAutoFit/>
          </a:bodyPr>
          <a:lstStyle/>
          <a:p>
            <a:r>
              <a:rPr lang="en-US" altLang="zh-CN" sz="2400" dirty="0"/>
              <a:t>1.</a:t>
            </a:r>
            <a:r>
              <a:rPr lang="zh-CN" altLang="en-US" sz="2400" dirty="0"/>
              <a:t>生意兴隆</a:t>
            </a:r>
            <a:r>
              <a:rPr lang="en-US" altLang="zh-CN" sz="2400" dirty="0"/>
              <a:t>: wish your business success</a:t>
            </a:r>
            <a:endParaRPr lang="en-US" altLang="zh-CN" sz="2400" dirty="0"/>
          </a:p>
          <a:p>
            <a:r>
              <a:rPr lang="en-US" altLang="zh-CN" sz="2400" dirty="0"/>
              <a:t>2.</a:t>
            </a:r>
            <a:r>
              <a:rPr lang="zh-CN" altLang="en-US" sz="2400" dirty="0"/>
              <a:t>大吉大利</a:t>
            </a:r>
            <a:r>
              <a:rPr lang="en-US" altLang="zh-CN" sz="2400" dirty="0"/>
              <a:t>: wish you good fortune and every success</a:t>
            </a:r>
            <a:endParaRPr lang="en-US" altLang="zh-CN" sz="2400" dirty="0"/>
          </a:p>
          <a:p>
            <a:r>
              <a:rPr lang="en-US" altLang="zh-CN" sz="2400" dirty="0"/>
              <a:t>3.</a:t>
            </a:r>
            <a:r>
              <a:rPr lang="zh-CN" altLang="en-US" sz="2400" dirty="0"/>
              <a:t>恭喜发财</a:t>
            </a:r>
            <a:r>
              <a:rPr lang="en-US" altLang="zh-CN" sz="2400" dirty="0"/>
              <a:t>: may prosperity be with you</a:t>
            </a:r>
            <a:endParaRPr lang="en-US" altLang="zh-CN" sz="2400" dirty="0"/>
          </a:p>
          <a:p>
            <a:r>
              <a:rPr lang="en-US" altLang="zh-CN" sz="2400" dirty="0"/>
              <a:t>4.</a:t>
            </a:r>
            <a:r>
              <a:rPr lang="zh-CN" altLang="en-US" sz="2400" dirty="0"/>
              <a:t>年年有余</a:t>
            </a:r>
            <a:r>
              <a:rPr lang="en-US" altLang="zh-CN" sz="2400" dirty="0"/>
              <a:t>: may you always get more than you wish for</a:t>
            </a:r>
            <a:endParaRPr lang="en-US" altLang="zh-CN" sz="2400" dirty="0"/>
          </a:p>
          <a:p>
            <a:r>
              <a:rPr lang="en-US" altLang="zh-CN" sz="2400" dirty="0"/>
              <a:t>5.</a:t>
            </a:r>
            <a:r>
              <a:rPr lang="zh-CN" altLang="en-US" sz="2400" dirty="0"/>
              <a:t>新年新气象</a:t>
            </a:r>
            <a:r>
              <a:rPr lang="en-US" altLang="zh-CN" sz="2400" dirty="0"/>
              <a:t>: as the New Year begins, let us also start a new</a:t>
            </a:r>
            <a:endParaRPr lang="en-US" altLang="zh-CN" sz="2400" dirty="0"/>
          </a:p>
          <a:p>
            <a:r>
              <a:rPr lang="en-US" altLang="zh-CN" sz="2400" dirty="0"/>
              <a:t>6.</a:t>
            </a:r>
            <a:r>
              <a:rPr lang="zh-CN" altLang="en-US" sz="2400" dirty="0"/>
              <a:t>万事如意</a:t>
            </a:r>
            <a:r>
              <a:rPr lang="en-US" altLang="zh-CN" sz="2400" dirty="0"/>
              <a:t>: hope everything goes your way</a:t>
            </a:r>
            <a:endParaRPr lang="en-US" altLang="zh-CN" sz="2400" dirty="0"/>
          </a:p>
          <a:p>
            <a:r>
              <a:rPr lang="en-US" altLang="zh-CN" sz="2400" dirty="0"/>
              <a:t>7.</a:t>
            </a:r>
            <a:r>
              <a:rPr lang="zh-CN" altLang="en-US" sz="2400" dirty="0"/>
              <a:t>岁岁平安</a:t>
            </a:r>
            <a:r>
              <a:rPr lang="en-US" altLang="zh-CN" sz="2400" dirty="0"/>
              <a:t>: may you start safe and sound all year round</a:t>
            </a:r>
            <a:endParaRPr lang="en-US" altLang="zh-CN" sz="2400" dirty="0"/>
          </a:p>
          <a:p>
            <a:r>
              <a:rPr lang="en-US" altLang="zh-CN" sz="2400" dirty="0"/>
              <a:t>8.</a:t>
            </a:r>
            <a:r>
              <a:rPr lang="zh-CN" altLang="en-US" sz="2400" dirty="0"/>
              <a:t>财源广进</a:t>
            </a:r>
            <a:r>
              <a:rPr lang="en-US" altLang="zh-CN" sz="2400" dirty="0"/>
              <a:t>: may a river of gold flow into your pocket</a:t>
            </a:r>
            <a:endParaRPr lang="en-US" altLang="zh-CN" sz="2400" dirty="0"/>
          </a:p>
          <a:p>
            <a:r>
              <a:rPr lang="en-US" altLang="zh-CN" sz="2400" dirty="0"/>
              <a:t>9.</a:t>
            </a:r>
            <a:r>
              <a:rPr lang="zh-CN" altLang="en-US" sz="2400" dirty="0"/>
              <a:t>一帆风顺</a:t>
            </a:r>
            <a:r>
              <a:rPr lang="en-US" altLang="zh-CN" sz="2400" dirty="0"/>
              <a:t>: wish you every success</a:t>
            </a:r>
            <a:endParaRPr lang="en-US" altLang="zh-CN" sz="2400" dirty="0"/>
          </a:p>
          <a:p>
            <a:r>
              <a:rPr lang="en-US" altLang="zh-CN" sz="2400" dirty="0"/>
              <a:t>10.</a:t>
            </a:r>
            <a:r>
              <a:rPr lang="zh-CN" altLang="en-US" sz="2400" dirty="0"/>
              <a:t>鹏程万里</a:t>
            </a:r>
            <a:r>
              <a:rPr lang="en-US" altLang="zh-CN" sz="2400" dirty="0"/>
              <a:t>: have a bright future</a:t>
            </a:r>
            <a:endParaRPr lang="en-US" altLang="zh-CN" sz="2400" dirty="0"/>
          </a:p>
          <a:p>
            <a:r>
              <a:rPr lang="en-US" altLang="zh-CN" sz="2400" dirty="0"/>
              <a:t>11.</a:t>
            </a:r>
            <a:r>
              <a:rPr lang="zh-CN" altLang="en-US" sz="2400" dirty="0"/>
              <a:t>风调雨顺</a:t>
            </a:r>
            <a:r>
              <a:rPr lang="en-US" altLang="zh-CN" sz="2400" dirty="0"/>
              <a:t>: timely wind and rain bring good harvest</a:t>
            </a:r>
            <a:endParaRPr lang="en-US" altLang="zh-CN" sz="2400" dirty="0"/>
          </a:p>
          <a:p>
            <a:r>
              <a:rPr lang="en-US" altLang="zh-CN" sz="2400" dirty="0"/>
              <a:t>12.</a:t>
            </a:r>
            <a:r>
              <a:rPr lang="zh-CN" altLang="en-US" sz="2400" dirty="0"/>
              <a:t>国泰民安</a:t>
            </a:r>
            <a:r>
              <a:rPr lang="en-US" altLang="zh-CN" sz="2400" dirty="0"/>
              <a:t>: wish our country flourishes and people live in peace</a:t>
            </a:r>
            <a:endParaRPr lang="en-US" altLang="zh-CN" sz="2400" dirty="0"/>
          </a:p>
          <a:p>
            <a:r>
              <a:rPr lang="en-US" altLang="zh-CN" sz="2400" dirty="0"/>
              <a:t>13. With best wishes for a happy New Year!    </a:t>
            </a:r>
            <a:r>
              <a:rPr lang="zh-CN" altLang="en-US" sz="2400" dirty="0"/>
              <a:t>祝新年快乐，并致以良好的祝福。</a:t>
            </a:r>
            <a:endParaRPr lang="zh-CN" altLang="en-US" sz="2400" dirty="0"/>
          </a:p>
          <a:p>
            <a:r>
              <a:rPr lang="en-US" altLang="zh-CN" sz="2400" dirty="0"/>
              <a:t>14. I hope you have a most happy and prosperous New Year.</a:t>
            </a:r>
            <a:endParaRPr lang="en-US" altLang="zh-CN" sz="2400" dirty="0"/>
          </a:p>
          <a:p>
            <a:r>
              <a:rPr lang="en-US" altLang="zh-CN" sz="2400" dirty="0"/>
              <a:t>             </a:t>
            </a:r>
            <a:r>
              <a:rPr lang="zh-CN" altLang="en-US" sz="2400" dirty="0"/>
              <a:t>谨祝新年快乐幸福，大吉大利。</a:t>
            </a:r>
            <a:endParaRPr lang="zh-CN" altLang="en-US" sz="2400" dirty="0"/>
          </a:p>
          <a:p>
            <a:r>
              <a:rPr lang="en-US" altLang="zh-CN" sz="2400" dirty="0"/>
              <a:t>15. With the compliments of the season.</a:t>
            </a:r>
            <a:r>
              <a:rPr lang="zh-CN" altLang="en-US" sz="2400" dirty="0"/>
              <a:t>祝贺佳节。</a:t>
            </a:r>
            <a:endParaRPr lang="zh-CN" altLang="en-US" sz="2400" dirty="0"/>
          </a:p>
        </p:txBody>
      </p:sp>
      <p:pic>
        <p:nvPicPr>
          <p:cNvPr id="8" name="图片 7" descr="水印"/>
          <p:cNvPicPr>
            <a:picLocks noChangeAspect="1"/>
          </p:cNvPicPr>
          <p:nvPr userDrawn="1"/>
        </p:nvPicPr>
        <p:blipFill>
          <a:blip r:embed="rId2"/>
          <a:stretch>
            <a:fillRect/>
          </a:stretch>
        </p:blipFill>
        <p:spPr>
          <a:xfrm>
            <a:off x="6915150" y="63500"/>
            <a:ext cx="5173345" cy="167449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64843" y="1447852"/>
            <a:ext cx="7908558" cy="4431983"/>
          </a:xfrm>
          <a:prstGeom prst="rect">
            <a:avLst/>
          </a:prstGeom>
          <a:noFill/>
        </p:spPr>
        <p:txBody>
          <a:bodyPr wrap="square" rtlCol="0">
            <a:spAutoFit/>
          </a:bodyPr>
          <a:lstStyle/>
          <a:p>
            <a:r>
              <a:rPr lang="zh-CN" altLang="en-US" sz="2400" dirty="0">
                <a:latin typeface="Times New Roman" panose="02020603050405020304" pitchFamily="18" charset="0"/>
                <a:cs typeface="Times New Roman" panose="02020603050405020304" pitchFamily="18" charset="0"/>
              </a:rPr>
              <a:t>应用文写作</a:t>
            </a:r>
            <a:endParaRPr lang="en-US" altLang="zh-CN" sz="2400" dirty="0">
              <a:latin typeface="Times New Roman" panose="02020603050405020304" pitchFamily="18" charset="0"/>
              <a:cs typeface="Times New Roman" panose="02020603050405020304" pitchFamily="18" charset="0"/>
            </a:endParaRPr>
          </a:p>
          <a:p>
            <a:r>
              <a:rPr lang="zh-CN" altLang="en-US" sz="2400" dirty="0">
                <a:latin typeface="Times New Roman" panose="02020603050405020304" pitchFamily="18" charset="0"/>
                <a:cs typeface="Times New Roman" panose="02020603050405020304" pitchFamily="18" charset="0"/>
              </a:rPr>
              <a:t>        假如你是某校高二（</a:t>
            </a:r>
            <a:r>
              <a:rPr lang="en-US" altLang="zh-CN" sz="2400" dirty="0">
                <a:latin typeface="Times New Roman" panose="02020603050405020304" pitchFamily="18" charset="0"/>
                <a:cs typeface="Times New Roman" panose="02020603050405020304" pitchFamily="18" charset="0"/>
              </a:rPr>
              <a:t>8</a:t>
            </a:r>
            <a:r>
              <a:rPr lang="zh-CN" altLang="en-US" sz="2400" dirty="0">
                <a:latin typeface="Times New Roman" panose="02020603050405020304" pitchFamily="18" charset="0"/>
                <a:cs typeface="Times New Roman" panose="02020603050405020304" pitchFamily="18" charset="0"/>
              </a:rPr>
              <a:t>）班的学生李华，得知你的外国朋友</a:t>
            </a:r>
            <a:r>
              <a:rPr lang="en-US" altLang="zh-CN" sz="2400" dirty="0">
                <a:latin typeface="Times New Roman" panose="02020603050405020304" pitchFamily="18" charset="0"/>
                <a:cs typeface="Times New Roman" panose="02020603050405020304" pitchFamily="18" charset="0"/>
              </a:rPr>
              <a:t>Tom</a:t>
            </a:r>
            <a:r>
              <a:rPr lang="zh-CN" altLang="en-US" sz="2400" dirty="0">
                <a:latin typeface="Times New Roman" panose="02020603050405020304" pitchFamily="18" charset="0"/>
                <a:cs typeface="Times New Roman" panose="02020603050405020304" pitchFamily="18" charset="0"/>
              </a:rPr>
              <a:t>对中国的元旦习俗感兴趣，你想邀请他参加你们班的元旦晚会活动，请你给他写一封邮件</a:t>
            </a:r>
            <a:r>
              <a:rPr lang="en-US"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告诉他具体的活动安排，内容包括：</a:t>
            </a:r>
            <a:endParaRPr lang="en-US" altLang="zh-CN" sz="2400" dirty="0">
              <a:latin typeface="Times New Roman" panose="02020603050405020304" pitchFamily="18" charset="0"/>
              <a:cs typeface="Times New Roman" panose="02020603050405020304" pitchFamily="18" charset="0"/>
            </a:endParaRPr>
          </a:p>
          <a:p>
            <a:pPr marL="457200" indent="-457200">
              <a:buAutoNum type="arabicPeriod"/>
            </a:pPr>
            <a:r>
              <a:rPr lang="zh-CN" altLang="en-US" sz="2400" dirty="0">
                <a:latin typeface="Times New Roman" panose="02020603050405020304" pitchFamily="18" charset="0"/>
                <a:cs typeface="Times New Roman" panose="02020603050405020304" pitchFamily="18" charset="0"/>
              </a:rPr>
              <a:t>晚会的时间、地点；</a:t>
            </a:r>
            <a:endParaRPr lang="en-US" altLang="zh-CN" sz="2400" dirty="0">
              <a:latin typeface="Times New Roman" panose="02020603050405020304" pitchFamily="18" charset="0"/>
              <a:cs typeface="Times New Roman" panose="02020603050405020304" pitchFamily="18" charset="0"/>
            </a:endParaRPr>
          </a:p>
          <a:p>
            <a:pPr marL="457200" indent="-457200">
              <a:buAutoNum type="arabicPeriod"/>
            </a:pPr>
            <a:r>
              <a:rPr lang="zh-CN" altLang="en-US" sz="2400" dirty="0">
                <a:latin typeface="Times New Roman" panose="02020603050405020304" pitchFamily="18" charset="0"/>
                <a:cs typeface="Times New Roman" panose="02020603050405020304" pitchFamily="18" charset="0"/>
              </a:rPr>
              <a:t>活动安排；</a:t>
            </a:r>
            <a:endParaRPr lang="en-US" altLang="zh-CN" sz="2400" dirty="0">
              <a:latin typeface="Times New Roman" panose="02020603050405020304" pitchFamily="18" charset="0"/>
              <a:cs typeface="Times New Roman" panose="02020603050405020304" pitchFamily="18" charset="0"/>
            </a:endParaRPr>
          </a:p>
          <a:p>
            <a:pPr marL="457200" indent="-457200">
              <a:buAutoNum type="arabicPeriod"/>
            </a:pPr>
            <a:r>
              <a:rPr lang="zh-CN" altLang="en-US" sz="2400" dirty="0">
                <a:latin typeface="Times New Roman" panose="02020603050405020304" pitchFamily="18" charset="0"/>
                <a:cs typeface="Times New Roman" panose="02020603050405020304" pitchFamily="18" charset="0"/>
              </a:rPr>
              <a:t>元旦祝福。</a:t>
            </a:r>
            <a:endParaRPr lang="zh-CN" altLang="en-US" sz="2400" dirty="0">
              <a:latin typeface="Times New Roman" panose="02020603050405020304" pitchFamily="18" charset="0"/>
              <a:cs typeface="Times New Roman" panose="02020603050405020304" pitchFamily="18" charset="0"/>
            </a:endParaRPr>
          </a:p>
          <a:p>
            <a:r>
              <a:rPr lang="zh-CN" altLang="en-US" sz="2400" dirty="0">
                <a:latin typeface="Times New Roman" panose="02020603050405020304" pitchFamily="18" charset="0"/>
                <a:cs typeface="Times New Roman" panose="02020603050405020304" pitchFamily="18" charset="0"/>
              </a:rPr>
              <a:t>注意：</a:t>
            </a:r>
            <a:r>
              <a:rPr lang="en-US" altLang="zh-CN" sz="2400" dirty="0">
                <a:latin typeface="Times New Roman" panose="02020603050405020304" pitchFamily="18" charset="0"/>
                <a:cs typeface="Times New Roman" panose="02020603050405020304" pitchFamily="18" charset="0"/>
              </a:rPr>
              <a:t>1</a:t>
            </a:r>
            <a:r>
              <a:rPr lang="zh-CN" altLang="en-US" sz="2400" dirty="0">
                <a:latin typeface="Times New Roman" panose="02020603050405020304" pitchFamily="18" charset="0"/>
                <a:cs typeface="Times New Roman" panose="02020603050405020304" pitchFamily="18" charset="0"/>
              </a:rPr>
              <a:t>．词数</a:t>
            </a:r>
            <a:r>
              <a:rPr lang="en-US" altLang="zh-CN" sz="2400" dirty="0">
                <a:latin typeface="Times New Roman" panose="02020603050405020304" pitchFamily="18" charset="0"/>
                <a:cs typeface="Times New Roman" panose="02020603050405020304" pitchFamily="18" charset="0"/>
              </a:rPr>
              <a:t>80</a:t>
            </a:r>
            <a:r>
              <a:rPr lang="zh-CN" altLang="en-US" sz="2400" dirty="0">
                <a:latin typeface="Times New Roman" panose="02020603050405020304" pitchFamily="18" charset="0"/>
                <a:cs typeface="Times New Roman" panose="02020603050405020304" pitchFamily="18" charset="0"/>
              </a:rPr>
              <a:t>左右；</a:t>
            </a:r>
            <a:endParaRPr lang="zh-CN" altLang="en-US" sz="2400" dirty="0">
              <a:latin typeface="Times New Roman" panose="02020603050405020304" pitchFamily="18" charset="0"/>
              <a:cs typeface="Times New Roman" panose="02020603050405020304" pitchFamily="18" charset="0"/>
            </a:endParaRPr>
          </a:p>
          <a:p>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2</a:t>
            </a:r>
            <a:r>
              <a:rPr lang="zh-CN" altLang="en-US" sz="2400" dirty="0">
                <a:latin typeface="Times New Roman" panose="02020603050405020304" pitchFamily="18" charset="0"/>
                <a:cs typeface="Times New Roman" panose="02020603050405020304" pitchFamily="18" charset="0"/>
              </a:rPr>
              <a:t>．可适当增加细节，以使行文连贯。</a:t>
            </a:r>
            <a:endParaRPr lang="zh-CN" altLang="en-US" sz="2400" dirty="0">
              <a:latin typeface="Times New Roman" panose="02020603050405020304" pitchFamily="18" charset="0"/>
              <a:cs typeface="Times New Roman" panose="02020603050405020304" pitchFamily="18" charset="0"/>
            </a:endParaRPr>
          </a:p>
          <a:p>
            <a:pPr marL="457200" indent="-457200">
              <a:buAutoNum type="arabicPeriod"/>
            </a:pPr>
            <a:endParaRPr lang="en-US" altLang="zh-CN" sz="2400" dirty="0">
              <a:latin typeface="Times New Roman" panose="02020603050405020304" pitchFamily="18" charset="0"/>
              <a:cs typeface="Times New Roman" panose="02020603050405020304" pitchFamily="18" charset="0"/>
            </a:endParaRPr>
          </a:p>
          <a:p>
            <a:endParaRPr lang="en-US" altLang="zh-CN" dirty="0">
              <a:latin typeface="Times New Roman" panose="02020603050405020304" pitchFamily="18" charset="0"/>
              <a:cs typeface="Times New Roman" panose="02020603050405020304" pitchFamily="18" charset="0"/>
            </a:endParaRPr>
          </a:p>
        </p:txBody>
      </p:sp>
      <p:sp>
        <p:nvSpPr>
          <p:cNvPr id="2" name="矩形 1"/>
          <p:cNvSpPr/>
          <p:nvPr/>
        </p:nvSpPr>
        <p:spPr>
          <a:xfrm>
            <a:off x="1086860" y="38011"/>
            <a:ext cx="6212002" cy="923330"/>
          </a:xfrm>
          <a:prstGeom prst="rect">
            <a:avLst/>
          </a:prstGeom>
          <a:noFill/>
        </p:spPr>
        <p:txBody>
          <a:bodyPr wrap="square" lIns="91440" tIns="45720" rIns="91440" bIns="45720">
            <a:spAutoFit/>
          </a:bodyPr>
          <a:lstStyle/>
          <a:p>
            <a:pPr algn="ctr"/>
            <a:r>
              <a:rPr lang="en-US" altLang="zh-CN" sz="5400" b="1" cap="none" spc="0" dirty="0">
                <a:ln w="22225">
                  <a:solidFill>
                    <a:schemeClr val="accent2"/>
                  </a:solidFill>
                  <a:prstDash val="solid"/>
                </a:ln>
                <a:solidFill>
                  <a:schemeClr val="accent2">
                    <a:lumMod val="40000"/>
                    <a:lumOff val="60000"/>
                  </a:schemeClr>
                </a:solidFill>
                <a:effectLst/>
              </a:rPr>
              <a:t>Homework</a:t>
            </a:r>
            <a:endParaRPr lang="zh-CN" altLang="en-US" sz="5400" b="1" cap="none" spc="0" dirty="0">
              <a:ln w="22225">
                <a:solidFill>
                  <a:schemeClr val="accent2"/>
                </a:solidFill>
                <a:prstDash val="solid"/>
              </a:ln>
              <a:solidFill>
                <a:schemeClr val="accent2">
                  <a:lumMod val="40000"/>
                  <a:lumOff val="60000"/>
                </a:schemeClr>
              </a:solidFill>
              <a:effectLst/>
            </a:endParaRPr>
          </a:p>
        </p:txBody>
      </p:sp>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r="18313" b="16904"/>
          <a:stretch>
            <a:fillRect/>
          </a:stretch>
        </p:blipFill>
        <p:spPr>
          <a:xfrm>
            <a:off x="8610533" y="0"/>
            <a:ext cx="3585663" cy="6629316"/>
          </a:xfrm>
          <a:prstGeom prst="rect">
            <a:avLst/>
          </a:prstGeom>
        </p:spPr>
      </p:pic>
      <p:pic>
        <p:nvPicPr>
          <p:cNvPr id="8" name="图片 7" descr="水印"/>
          <p:cNvPicPr>
            <a:picLocks noChangeAspect="1"/>
          </p:cNvPicPr>
          <p:nvPr userDrawn="1"/>
        </p:nvPicPr>
        <p:blipFill>
          <a:blip r:embed="rId2"/>
          <a:stretch>
            <a:fillRect/>
          </a:stretch>
        </p:blipFill>
        <p:spPr>
          <a:xfrm>
            <a:off x="6915150" y="63500"/>
            <a:ext cx="5173345" cy="167449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81150" y="762070"/>
            <a:ext cx="9448552" cy="6370975"/>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One possible answer</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Dear Tom,</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Informed that you are engrossed in the customs of our Chinese </a:t>
            </a:r>
            <a:r>
              <a:rPr lang="en-US" altLang="zh-CN" sz="2400" b="0" i="0" dirty="0">
                <a:solidFill>
                  <a:srgbClr val="333333"/>
                </a:solidFill>
                <a:effectLst/>
                <a:latin typeface="Times New Roman" panose="02020603050405020304" pitchFamily="18" charset="0"/>
                <a:ea typeface="微软雅黑" panose="020B0503020204020204" pitchFamily="34" charset="-122"/>
                <a:cs typeface="Times New Roman" panose="02020603050405020304" pitchFamily="18" charset="0"/>
              </a:rPr>
              <a:t>New Year's Day</a:t>
            </a:r>
            <a:r>
              <a:rPr lang="en-US" altLang="zh-CN" sz="2400" dirty="0">
                <a:latin typeface="Times New Roman" panose="02020603050405020304" pitchFamily="18" charset="0"/>
                <a:cs typeface="Times New Roman" panose="02020603050405020304" pitchFamily="18" charset="0"/>
              </a:rPr>
              <a:t>, I would like to invite you to participate in the party in our class.</a:t>
            </a:r>
            <a:endParaRPr lang="en-US" altLang="zh-CN" sz="2400" dirty="0">
              <a:latin typeface="Times New Roman" panose="02020603050405020304" pitchFamily="18" charset="0"/>
              <a:cs typeface="Times New Roman" panose="02020603050405020304" pitchFamily="18" charset="0"/>
            </a:endParaRPr>
          </a:p>
          <a:p>
            <a:pPr algn="just"/>
            <a:r>
              <a:rPr lang="en-US" altLang="zh-CN" sz="2400" dirty="0">
                <a:latin typeface="Times New Roman" panose="02020603050405020304" pitchFamily="18" charset="0"/>
                <a:cs typeface="Times New Roman" panose="02020603050405020304" pitchFamily="18" charset="0"/>
              </a:rPr>
              <a:t>      As is scheduled, the party falls on from 7 pm. to 9 pm. next Friday in Room 208. Several activities will be held, ranging from the knowledge competition about New Year’s Day to enjoying the breathtaking party performed by us, which will undoubtedly help you gain a glimpse into the unique Chinese traditions and customs. I hold the belief that the activities can never fail to make a deep impression on you. And your participation will undoubtedly add to our enjoyment. I hope you have a most happy and prosperous New Year.</a:t>
            </a:r>
            <a:endParaRPr lang="zh-CN" altLang="zh-CN" sz="2400" dirty="0">
              <a:latin typeface="Times New Roman" panose="02020603050405020304" pitchFamily="18" charset="0"/>
              <a:cs typeface="Times New Roman" panose="02020603050405020304" pitchFamily="18" charset="0"/>
            </a:endParaRPr>
          </a:p>
          <a:p>
            <a:pPr algn="just"/>
            <a:r>
              <a:rPr lang="en-US" altLang="zh-CN" sz="2400" dirty="0">
                <a:latin typeface="Times New Roman" panose="02020603050405020304" pitchFamily="18" charset="0"/>
                <a:cs typeface="Times New Roman" panose="02020603050405020304" pitchFamily="18" charset="0"/>
              </a:rPr>
              <a:t>     Your favorable reply at your earliest convenience will be highly appreciated. Looking forward to your involvement.</a:t>
            </a:r>
            <a:endParaRPr lang="zh-CN" altLang="zh-CN" sz="2400" dirty="0">
              <a:latin typeface="Times New Roman" panose="02020603050405020304" pitchFamily="18" charset="0"/>
              <a:cs typeface="Times New Roman" panose="02020603050405020304" pitchFamily="18" charset="0"/>
            </a:endParaRPr>
          </a:p>
          <a:p>
            <a:pPr marL="5067300" indent="266700" algn="l"/>
            <a:r>
              <a:rPr lang="en-US" altLang="zh-CN" sz="2400" dirty="0">
                <a:latin typeface="Times New Roman" panose="02020603050405020304" pitchFamily="18" charset="0"/>
                <a:cs typeface="Times New Roman" panose="02020603050405020304" pitchFamily="18" charset="0"/>
              </a:rPr>
              <a:t>		Yours faithfully,                                                   			Li Hua</a:t>
            </a:r>
            <a:endParaRPr lang="en-US" altLang="zh-CN" sz="2400" dirty="0">
              <a:latin typeface="Times New Roman" panose="02020603050405020304" pitchFamily="18" charset="0"/>
              <a:cs typeface="Times New Roman" panose="02020603050405020304" pitchFamily="18" charset="0"/>
            </a:endParaRPr>
          </a:p>
          <a:p>
            <a:endParaRPr lang="zh-CN" altLang="en-US" sz="2400" dirty="0">
              <a:latin typeface="Times New Roman" panose="02020603050405020304" pitchFamily="18" charset="0"/>
              <a:cs typeface="Times New Roman" panose="02020603050405020304" pitchFamily="18" charset="0"/>
            </a:endParaRPr>
          </a:p>
        </p:txBody>
      </p:sp>
      <p:sp>
        <p:nvSpPr>
          <p:cNvPr id="2" name="矩形 1"/>
          <p:cNvSpPr/>
          <p:nvPr/>
        </p:nvSpPr>
        <p:spPr>
          <a:xfrm>
            <a:off x="1066932" y="-42530"/>
            <a:ext cx="6212002" cy="923330"/>
          </a:xfrm>
          <a:prstGeom prst="rect">
            <a:avLst/>
          </a:prstGeom>
          <a:noFill/>
        </p:spPr>
        <p:txBody>
          <a:bodyPr wrap="square" lIns="91440" tIns="45720" rIns="91440" bIns="45720">
            <a:spAutoFit/>
          </a:bodyPr>
          <a:lstStyle/>
          <a:p>
            <a:pPr algn="ctr"/>
            <a:r>
              <a:rPr lang="en-US" altLang="zh-CN" sz="5400" b="1" cap="none" spc="0" dirty="0">
                <a:ln w="22225">
                  <a:solidFill>
                    <a:schemeClr val="accent2"/>
                  </a:solidFill>
                  <a:prstDash val="solid"/>
                </a:ln>
                <a:solidFill>
                  <a:schemeClr val="accent2">
                    <a:lumMod val="40000"/>
                    <a:lumOff val="60000"/>
                  </a:schemeClr>
                </a:solidFill>
                <a:effectLst/>
              </a:rPr>
              <a:t>Homework</a:t>
            </a:r>
            <a:endParaRPr lang="zh-CN" altLang="en-US" sz="5400" b="1" cap="none" spc="0" dirty="0">
              <a:ln w="22225">
                <a:solidFill>
                  <a:schemeClr val="accent2"/>
                </a:solidFill>
                <a:prstDash val="solid"/>
              </a:ln>
              <a:solidFill>
                <a:schemeClr val="accent2">
                  <a:lumMod val="40000"/>
                  <a:lumOff val="60000"/>
                </a:schemeClr>
              </a:solidFill>
              <a:effectLst/>
            </a:endParaRPr>
          </a:p>
        </p:txBody>
      </p:sp>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r="18313" b="16904"/>
          <a:stretch>
            <a:fillRect/>
          </a:stretch>
        </p:blipFill>
        <p:spPr>
          <a:xfrm>
            <a:off x="10036190" y="499676"/>
            <a:ext cx="2137900" cy="6172038"/>
          </a:xfrm>
          <a:prstGeom prst="rect">
            <a:avLst/>
          </a:prstGeom>
        </p:spPr>
      </p:pic>
      <p:pic>
        <p:nvPicPr>
          <p:cNvPr id="8" name="图片 7" descr="水印"/>
          <p:cNvPicPr>
            <a:picLocks noChangeAspect="1"/>
          </p:cNvPicPr>
          <p:nvPr userDrawn="1"/>
        </p:nvPicPr>
        <p:blipFill>
          <a:blip r:embed="rId2"/>
          <a:stretch>
            <a:fillRect/>
          </a:stretch>
        </p:blipFill>
        <p:spPr>
          <a:xfrm>
            <a:off x="6915150" y="63500"/>
            <a:ext cx="5173345" cy="167449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左大括号 4"/>
          <p:cNvSpPr/>
          <p:nvPr/>
        </p:nvSpPr>
        <p:spPr>
          <a:xfrm>
            <a:off x="2802122" y="773516"/>
            <a:ext cx="711536" cy="5310968"/>
          </a:xfrm>
          <a:prstGeom prst="leftBrace">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 name=" 219"/>
          <p:cNvSpPr/>
          <p:nvPr/>
        </p:nvSpPr>
        <p:spPr>
          <a:xfrm>
            <a:off x="3531410" y="299619"/>
            <a:ext cx="8376333" cy="872294"/>
          </a:xfrm>
          <a:prstGeom prst="roundRect">
            <a:avLst>
              <a:gd name="adj" fmla="val 50000"/>
            </a:avLst>
          </a:prstGeom>
          <a:solidFill>
            <a:srgbClr val="E8323E">
              <a:alpha val="75000"/>
            </a:srgbClr>
          </a:solidFill>
          <a:ln w="60325">
            <a:solidFill>
              <a:srgbClr val="E5BC8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2" name="矩形 11"/>
          <p:cNvSpPr/>
          <p:nvPr/>
        </p:nvSpPr>
        <p:spPr>
          <a:xfrm>
            <a:off x="3542072" y="457278"/>
            <a:ext cx="6781623" cy="461665"/>
          </a:xfrm>
          <a:prstGeom prst="rect">
            <a:avLst/>
          </a:prstGeom>
        </p:spPr>
        <p:txBody>
          <a:bodyPr wrap="square">
            <a:spAutoFit/>
          </a:bodyPr>
          <a:lstStyle/>
          <a:p>
            <a:pPr algn="ctr"/>
            <a:r>
              <a:rPr lang="en-US" altLang="zh-CN" sz="2400" dirty="0">
                <a:latin typeface="Times New Roman" panose="02020603050405020304" pitchFamily="18" charset="0"/>
                <a:cs typeface="Times New Roman" panose="02020603050405020304" pitchFamily="18" charset="0"/>
                <a:sym typeface="+mn-lt"/>
              </a:rPr>
              <a:t>1. The introduction to the origin of New Year's Day</a:t>
            </a:r>
            <a:endParaRPr lang="en-US" altLang="zh-CN" sz="2400" dirty="0">
              <a:latin typeface="Times New Roman" panose="02020603050405020304" pitchFamily="18" charset="0"/>
              <a:cs typeface="Times New Roman" panose="02020603050405020304" pitchFamily="18" charset="0"/>
              <a:sym typeface="+mn-lt"/>
            </a:endParaRPr>
          </a:p>
        </p:txBody>
      </p:sp>
      <p:grpSp>
        <p:nvGrpSpPr>
          <p:cNvPr id="13" name="组合 12"/>
          <p:cNvGrpSpPr/>
          <p:nvPr/>
        </p:nvGrpSpPr>
        <p:grpSpPr>
          <a:xfrm>
            <a:off x="3531410" y="1416742"/>
            <a:ext cx="8376334" cy="872294"/>
            <a:chOff x="2971882" y="365803"/>
            <a:chExt cx="6681819" cy="940298"/>
          </a:xfrm>
        </p:grpSpPr>
        <p:sp>
          <p:nvSpPr>
            <p:cNvPr id="14" name=" 219"/>
            <p:cNvSpPr/>
            <p:nvPr/>
          </p:nvSpPr>
          <p:spPr>
            <a:xfrm>
              <a:off x="2971882" y="365803"/>
              <a:ext cx="6681819" cy="940298"/>
            </a:xfrm>
            <a:prstGeom prst="roundRect">
              <a:avLst>
                <a:gd name="adj" fmla="val 50000"/>
              </a:avLst>
            </a:prstGeom>
            <a:solidFill>
              <a:srgbClr val="E8323E">
                <a:alpha val="75000"/>
              </a:srgbClr>
            </a:solidFill>
            <a:ln w="60325">
              <a:solidFill>
                <a:srgbClr val="E5BC8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5" name="矩形 14"/>
            <p:cNvSpPr/>
            <p:nvPr/>
          </p:nvSpPr>
          <p:spPr>
            <a:xfrm>
              <a:off x="3071455" y="567554"/>
              <a:ext cx="6347494" cy="497656"/>
            </a:xfrm>
            <a:prstGeom prst="rect">
              <a:avLst/>
            </a:prstGeom>
          </p:spPr>
          <p:txBody>
            <a:bodyPr wrap="square">
              <a:spAutoFit/>
            </a:bodyPr>
            <a:lstStyle/>
            <a:p>
              <a:r>
                <a:rPr lang="en-US" altLang="zh-CN" sz="2400" dirty="0">
                  <a:latin typeface="Times New Roman" panose="02020603050405020304" pitchFamily="18" charset="0"/>
                  <a:cs typeface="Times New Roman" panose="02020603050405020304" pitchFamily="18" charset="0"/>
                  <a:sym typeface="+mn-lt"/>
                </a:rPr>
                <a:t>2. The legend of New Year's Day</a:t>
              </a:r>
              <a:endParaRPr lang="en-US" altLang="zh-CN" sz="2400" dirty="0">
                <a:latin typeface="Times New Roman" panose="02020603050405020304" pitchFamily="18" charset="0"/>
                <a:cs typeface="Times New Roman" panose="02020603050405020304" pitchFamily="18" charset="0"/>
                <a:sym typeface="+mn-lt"/>
              </a:endParaRPr>
            </a:p>
          </p:txBody>
        </p:sp>
      </p:grpSp>
      <p:grpSp>
        <p:nvGrpSpPr>
          <p:cNvPr id="16" name="组合 15"/>
          <p:cNvGrpSpPr/>
          <p:nvPr/>
        </p:nvGrpSpPr>
        <p:grpSpPr>
          <a:xfrm>
            <a:off x="3543802" y="3611475"/>
            <a:ext cx="8632859" cy="967960"/>
            <a:chOff x="3027344" y="2127114"/>
            <a:chExt cx="7599356" cy="1043423"/>
          </a:xfrm>
        </p:grpSpPr>
        <p:sp>
          <p:nvSpPr>
            <p:cNvPr id="17" name=" 219"/>
            <p:cNvSpPr/>
            <p:nvPr/>
          </p:nvSpPr>
          <p:spPr>
            <a:xfrm>
              <a:off x="3028812" y="2127114"/>
              <a:ext cx="7348786" cy="940298"/>
            </a:xfrm>
            <a:prstGeom prst="roundRect">
              <a:avLst>
                <a:gd name="adj" fmla="val 50000"/>
              </a:avLst>
            </a:prstGeom>
            <a:solidFill>
              <a:srgbClr val="E8323E">
                <a:alpha val="75000"/>
              </a:srgbClr>
            </a:solidFill>
            <a:ln w="60325">
              <a:solidFill>
                <a:srgbClr val="E5BC8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8" name="矩形 17"/>
            <p:cNvSpPr/>
            <p:nvPr/>
          </p:nvSpPr>
          <p:spPr>
            <a:xfrm>
              <a:off x="3027344" y="2274756"/>
              <a:ext cx="7599356" cy="895781"/>
            </a:xfrm>
            <a:prstGeom prst="rect">
              <a:avLst/>
            </a:prstGeom>
          </p:spPr>
          <p:txBody>
            <a:bodyPr wrap="square">
              <a:spAutoFit/>
            </a:bodyPr>
            <a:lstStyle/>
            <a:p>
              <a:r>
                <a:rPr lang="en-US" altLang="zh-CN" sz="2400" dirty="0">
                  <a:latin typeface="Times New Roman" panose="02020603050405020304" pitchFamily="18" charset="0"/>
                  <a:cs typeface="Times New Roman" panose="02020603050405020304" pitchFamily="18" charset="0"/>
                </a:rPr>
                <a:t>4. The differences between Spring Festival and  New Year's Day</a:t>
              </a:r>
              <a:endParaRPr lang="en-US" altLang="zh-CN" sz="2400" dirty="0">
                <a:latin typeface="Times New Roman" panose="02020603050405020304" pitchFamily="18" charset="0"/>
                <a:cs typeface="Times New Roman" panose="02020603050405020304" pitchFamily="18" charset="0"/>
              </a:endParaRPr>
            </a:p>
            <a:p>
              <a:endParaRPr lang="zh-CN" altLang="en-US" sz="2400" dirty="0">
                <a:latin typeface="Times New Roman" panose="02020603050405020304" pitchFamily="18" charset="0"/>
                <a:cs typeface="Times New Roman" panose="02020603050405020304" pitchFamily="18" charset="0"/>
              </a:endParaRPr>
            </a:p>
          </p:txBody>
        </p:sp>
      </p:grpSp>
      <p:sp>
        <p:nvSpPr>
          <p:cNvPr id="19" name=" 219"/>
          <p:cNvSpPr/>
          <p:nvPr/>
        </p:nvSpPr>
        <p:spPr>
          <a:xfrm>
            <a:off x="3613550" y="5740139"/>
            <a:ext cx="8333812" cy="872294"/>
          </a:xfrm>
          <a:prstGeom prst="roundRect">
            <a:avLst>
              <a:gd name="adj" fmla="val 50000"/>
            </a:avLst>
          </a:prstGeom>
          <a:solidFill>
            <a:srgbClr val="E8323E">
              <a:alpha val="75000"/>
            </a:srgbClr>
          </a:solidFill>
          <a:ln w="60325">
            <a:solidFill>
              <a:srgbClr val="E5BC8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en-US" altLang="zh-CN" sz="2400" dirty="0">
                <a:solidFill>
                  <a:schemeClr val="tx1"/>
                </a:solidFill>
                <a:latin typeface="Times New Roman" panose="02020603050405020304" pitchFamily="18" charset="0"/>
                <a:cs typeface="Times New Roman" panose="02020603050405020304" pitchFamily="18" charset="0"/>
              </a:rPr>
              <a:t>6. The wish of the New Year</a:t>
            </a:r>
            <a:endParaRPr lang="zh-CN" altLang="en-US" sz="2400" dirty="0">
              <a:solidFill>
                <a:schemeClr val="tx1"/>
              </a:solidFill>
            </a:endParaRPr>
          </a:p>
        </p:txBody>
      </p:sp>
      <p:sp>
        <p:nvSpPr>
          <p:cNvPr id="20" name=" 219"/>
          <p:cNvSpPr/>
          <p:nvPr/>
        </p:nvSpPr>
        <p:spPr>
          <a:xfrm>
            <a:off x="75786" y="2579507"/>
            <a:ext cx="2722254" cy="1491365"/>
          </a:xfrm>
          <a:prstGeom prst="roundRect">
            <a:avLst>
              <a:gd name="adj" fmla="val 50000"/>
            </a:avLst>
          </a:prstGeom>
          <a:solidFill>
            <a:srgbClr val="E8323E">
              <a:alpha val="75000"/>
            </a:srgbClr>
          </a:solidFill>
          <a:ln w="60325">
            <a:solidFill>
              <a:srgbClr val="E5BC8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altLang="zh-CN" sz="4800" dirty="0">
                <a:solidFill>
                  <a:schemeClr val="tx1"/>
                </a:solidFill>
                <a:latin typeface="Times New Roman" panose="02020603050405020304" pitchFamily="18" charset="0"/>
                <a:cs typeface="Times New Roman" panose="02020603050405020304" pitchFamily="18" charset="0"/>
              </a:rPr>
              <a:t>contents</a:t>
            </a:r>
            <a:endParaRPr lang="zh-CN" altLang="en-US" sz="4800" dirty="0">
              <a:solidFill>
                <a:schemeClr val="tx1"/>
              </a:solidFill>
              <a:latin typeface="Times New Roman" panose="02020603050405020304" pitchFamily="18" charset="0"/>
              <a:cs typeface="Times New Roman" panose="02020603050405020304" pitchFamily="18" charset="0"/>
            </a:endParaRPr>
          </a:p>
        </p:txBody>
      </p:sp>
      <p:sp>
        <p:nvSpPr>
          <p:cNvPr id="21" name=" 219"/>
          <p:cNvSpPr/>
          <p:nvPr/>
        </p:nvSpPr>
        <p:spPr>
          <a:xfrm>
            <a:off x="3514822" y="2533866"/>
            <a:ext cx="8440736" cy="872294"/>
          </a:xfrm>
          <a:prstGeom prst="roundRect">
            <a:avLst>
              <a:gd name="adj" fmla="val 50000"/>
            </a:avLst>
          </a:prstGeom>
          <a:solidFill>
            <a:srgbClr val="E8323E">
              <a:alpha val="75000"/>
            </a:srgbClr>
          </a:solidFill>
          <a:ln w="60325">
            <a:solidFill>
              <a:srgbClr val="E5BC8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2" name="矩形 21"/>
          <p:cNvSpPr/>
          <p:nvPr/>
        </p:nvSpPr>
        <p:spPr>
          <a:xfrm>
            <a:off x="3666897" y="2725084"/>
            <a:ext cx="7263910" cy="461665"/>
          </a:xfrm>
          <a:prstGeom prst="rect">
            <a:avLst/>
          </a:prstGeom>
        </p:spPr>
        <p:txBody>
          <a:bodyPr wrap="square">
            <a:spAutoFit/>
          </a:bodyPr>
          <a:lstStyle/>
          <a:p>
            <a:r>
              <a:rPr lang="en-US" altLang="zh-CN" sz="2400" dirty="0">
                <a:latin typeface="Times New Roman" panose="02020603050405020304" pitchFamily="18" charset="0"/>
                <a:cs typeface="Times New Roman" panose="02020603050405020304" pitchFamily="18" charset="0"/>
                <a:sym typeface="+mn-lt"/>
              </a:rPr>
              <a:t>3. The evolution of New Year's Day in China</a:t>
            </a:r>
            <a:endParaRPr lang="en-US" altLang="zh-CN" sz="2400" dirty="0">
              <a:latin typeface="Times New Roman" panose="02020603050405020304" pitchFamily="18" charset="0"/>
              <a:cs typeface="Times New Roman" panose="02020603050405020304" pitchFamily="18" charset="0"/>
              <a:sym typeface="+mn-lt"/>
            </a:endParaRPr>
          </a:p>
        </p:txBody>
      </p:sp>
      <p:grpSp>
        <p:nvGrpSpPr>
          <p:cNvPr id="23" name="组合 22"/>
          <p:cNvGrpSpPr/>
          <p:nvPr/>
        </p:nvGrpSpPr>
        <p:grpSpPr>
          <a:xfrm>
            <a:off x="3570194" y="4662531"/>
            <a:ext cx="8561521" cy="872294"/>
            <a:chOff x="2998394" y="1772296"/>
            <a:chExt cx="7862523" cy="940298"/>
          </a:xfrm>
        </p:grpSpPr>
        <p:sp>
          <p:nvSpPr>
            <p:cNvPr id="24" name=" 219"/>
            <p:cNvSpPr/>
            <p:nvPr/>
          </p:nvSpPr>
          <p:spPr>
            <a:xfrm>
              <a:off x="2998394" y="1772296"/>
              <a:ext cx="7725773" cy="940298"/>
            </a:xfrm>
            <a:prstGeom prst="roundRect">
              <a:avLst>
                <a:gd name="adj" fmla="val 50000"/>
              </a:avLst>
            </a:prstGeom>
            <a:solidFill>
              <a:srgbClr val="E8323E">
                <a:alpha val="75000"/>
              </a:srgbClr>
            </a:solidFill>
            <a:ln w="60325">
              <a:solidFill>
                <a:srgbClr val="E5BC8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5" name="矩形 24"/>
            <p:cNvSpPr/>
            <p:nvPr/>
          </p:nvSpPr>
          <p:spPr>
            <a:xfrm>
              <a:off x="3015432" y="1993616"/>
              <a:ext cx="7845485" cy="497656"/>
            </a:xfrm>
            <a:prstGeom prst="rect">
              <a:avLst/>
            </a:prstGeom>
          </p:spPr>
          <p:txBody>
            <a:bodyPr wrap="square">
              <a:spAutoFit/>
            </a:bodyPr>
            <a:lstStyle/>
            <a:p>
              <a:r>
                <a:rPr lang="en-US" altLang="zh-CN" sz="2400" dirty="0">
                  <a:latin typeface="Times New Roman" panose="02020603050405020304" pitchFamily="18" charset="0"/>
                  <a:cs typeface="Times New Roman" panose="02020603050405020304" pitchFamily="18" charset="0"/>
                </a:rPr>
                <a:t>5. The interesting anecdotes on  New Year’s Day all over the world</a:t>
              </a:r>
              <a:endParaRPr lang="zh-CN" altLang="en-US" sz="2400" dirty="0">
                <a:latin typeface="Times New Roman" panose="02020603050405020304" pitchFamily="18" charset="0"/>
                <a:cs typeface="Times New Roman" panose="02020603050405020304" pitchFamily="18" charset="0"/>
              </a:endParaRPr>
            </a:p>
          </p:txBody>
        </p:sp>
      </p:grpSp>
      <p:pic>
        <p:nvPicPr>
          <p:cNvPr id="8" name="图片 7" descr="水印"/>
          <p:cNvPicPr>
            <a:picLocks noChangeAspect="1"/>
          </p:cNvPicPr>
          <p:nvPr userDrawn="1"/>
        </p:nvPicPr>
        <p:blipFill>
          <a:blip r:embed="rId1"/>
          <a:stretch>
            <a:fillRect/>
          </a:stretch>
        </p:blipFill>
        <p:spPr>
          <a:xfrm>
            <a:off x="6915150" y="63500"/>
            <a:ext cx="5173345" cy="167449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1000" fill="hold"/>
                                        <p:tgtEl>
                                          <p:spTgt spid="22"/>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1000"/>
                                        <p:tgtEl>
                                          <p:spTgt spid="23"/>
                                        </p:tgtEl>
                                      </p:cBhvr>
                                    </p:animEffect>
                                    <p:anim calcmode="lin" valueType="num">
                                      <p:cBhvr>
                                        <p:cTn id="46" dur="1000" fill="hold"/>
                                        <p:tgtEl>
                                          <p:spTgt spid="23"/>
                                        </p:tgtEl>
                                        <p:attrNameLst>
                                          <p:attrName>ppt_x</p:attrName>
                                        </p:attrNameLst>
                                      </p:cBhvr>
                                      <p:tavLst>
                                        <p:tav tm="0">
                                          <p:val>
                                            <p:strVal val="#ppt_x"/>
                                          </p:val>
                                        </p:tav>
                                        <p:tav tm="100000">
                                          <p:val>
                                            <p:strVal val="#ppt_x"/>
                                          </p:val>
                                        </p:tav>
                                      </p:tavLst>
                                    </p:anim>
                                    <p:anim calcmode="lin" valueType="num">
                                      <p:cBhvr>
                                        <p:cTn id="4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1000"/>
                                        <p:tgtEl>
                                          <p:spTgt spid="19"/>
                                        </p:tgtEl>
                                      </p:cBhvr>
                                    </p:animEffect>
                                    <p:anim calcmode="lin" valueType="num">
                                      <p:cBhvr>
                                        <p:cTn id="53" dur="1000" fill="hold"/>
                                        <p:tgtEl>
                                          <p:spTgt spid="19"/>
                                        </p:tgtEl>
                                        <p:attrNameLst>
                                          <p:attrName>ppt_x</p:attrName>
                                        </p:attrNameLst>
                                      </p:cBhvr>
                                      <p:tavLst>
                                        <p:tav tm="0">
                                          <p:val>
                                            <p:strVal val="#ppt_x"/>
                                          </p:val>
                                        </p:tav>
                                        <p:tav tm="100000">
                                          <p:val>
                                            <p:strVal val="#ppt_x"/>
                                          </p:val>
                                        </p:tav>
                                      </p:tavLst>
                                    </p:anim>
                                    <p:anim calcmode="lin" valueType="num">
                                      <p:cBhvr>
                                        <p:cTn id="5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P spid="19" grpId="0" animBg="1"/>
      <p:bldP spid="21" grpId="0" animBg="1"/>
      <p:bldP spid="2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cstate="print">
            <a:extLst>
              <a:ext uri="{28A0092B-C50C-407E-A947-70E740481C1C}">
                <a14:useLocalDpi xmlns:a14="http://schemas.microsoft.com/office/drawing/2010/main" val="0"/>
              </a:ext>
            </a:extLst>
          </a:blip>
          <a:srcRect l="5480" b="8747"/>
          <a:stretch>
            <a:fillRect/>
          </a:stretch>
        </p:blipFill>
        <p:spPr>
          <a:xfrm>
            <a:off x="4876832" y="2984500"/>
            <a:ext cx="7059024" cy="3682658"/>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140" y="0"/>
            <a:ext cx="1501795" cy="2984500"/>
          </a:xfrm>
          <a:prstGeom prst="rect">
            <a:avLst/>
          </a:prstGeom>
        </p:spPr>
      </p:pic>
      <p:sp>
        <p:nvSpPr>
          <p:cNvPr id="2" name="矩形 1"/>
          <p:cNvSpPr/>
          <p:nvPr/>
        </p:nvSpPr>
        <p:spPr>
          <a:xfrm>
            <a:off x="2133704" y="1676446"/>
            <a:ext cx="7059024" cy="1446550"/>
          </a:xfrm>
          <a:prstGeom prst="rect">
            <a:avLst/>
          </a:prstGeom>
          <a:noFill/>
        </p:spPr>
        <p:txBody>
          <a:bodyPr wrap="square" lIns="91440" tIns="45720" rIns="91440" bIns="45720">
            <a:spAutoFit/>
          </a:bodyPr>
          <a:lstStyle/>
          <a:p>
            <a:pPr algn="ctr"/>
            <a:r>
              <a:rPr lang="en-US" altLang="zh-CN" sz="8800" b="1" cap="none" spc="0" dirty="0">
                <a:ln w="22225">
                  <a:solidFill>
                    <a:schemeClr val="accent2"/>
                  </a:solidFill>
                  <a:prstDash val="solid"/>
                </a:ln>
                <a:solidFill>
                  <a:schemeClr val="accent2">
                    <a:lumMod val="40000"/>
                    <a:lumOff val="60000"/>
                  </a:schemeClr>
                </a:solidFill>
                <a:effectLst/>
              </a:rPr>
              <a:t>T</a:t>
            </a:r>
            <a:r>
              <a:rPr lang="en-US" altLang="zh-CN" sz="8800" b="1" dirty="0">
                <a:ln w="22225">
                  <a:solidFill>
                    <a:schemeClr val="accent2"/>
                  </a:solidFill>
                  <a:prstDash val="solid"/>
                </a:ln>
                <a:solidFill>
                  <a:schemeClr val="accent2">
                    <a:lumMod val="40000"/>
                    <a:lumOff val="60000"/>
                  </a:schemeClr>
                </a:solidFill>
              </a:rPr>
              <a:t>hank</a:t>
            </a:r>
            <a:r>
              <a:rPr lang="zh-CN" altLang="en-US" sz="8800" b="1" dirty="0">
                <a:ln w="22225">
                  <a:solidFill>
                    <a:schemeClr val="accent2"/>
                  </a:solidFill>
                  <a:prstDash val="solid"/>
                </a:ln>
                <a:solidFill>
                  <a:schemeClr val="accent2">
                    <a:lumMod val="40000"/>
                    <a:lumOff val="60000"/>
                  </a:schemeClr>
                </a:solidFill>
              </a:rPr>
              <a:t> </a:t>
            </a:r>
            <a:r>
              <a:rPr lang="en-US" altLang="zh-CN" sz="8800" b="1" dirty="0">
                <a:ln w="22225">
                  <a:solidFill>
                    <a:schemeClr val="accent2"/>
                  </a:solidFill>
                  <a:prstDash val="solid"/>
                </a:ln>
                <a:solidFill>
                  <a:schemeClr val="accent2">
                    <a:lumMod val="40000"/>
                    <a:lumOff val="60000"/>
                  </a:schemeClr>
                </a:solidFill>
              </a:rPr>
              <a:t>you</a:t>
            </a:r>
            <a:endParaRPr lang="zh-CN" altLang="en-US" sz="8800" b="1" cap="none" spc="0" dirty="0">
              <a:ln w="22225">
                <a:solidFill>
                  <a:schemeClr val="accent2"/>
                </a:solidFill>
                <a:prstDash val="solid"/>
              </a:ln>
              <a:solidFill>
                <a:schemeClr val="accent2">
                  <a:lumMod val="40000"/>
                  <a:lumOff val="60000"/>
                </a:schemeClr>
              </a:solidFill>
              <a:effectLst/>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 219"/>
          <p:cNvSpPr/>
          <p:nvPr/>
        </p:nvSpPr>
        <p:spPr>
          <a:xfrm>
            <a:off x="1223158" y="2359790"/>
            <a:ext cx="9745683" cy="1273666"/>
          </a:xfrm>
          <a:prstGeom prst="roundRect">
            <a:avLst>
              <a:gd name="adj" fmla="val 50000"/>
            </a:avLst>
          </a:prstGeom>
          <a:solidFill>
            <a:srgbClr val="E8323E">
              <a:alpha val="75000"/>
            </a:srgbClr>
          </a:solidFill>
          <a:ln w="60325">
            <a:solidFill>
              <a:srgbClr val="E5BC8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3" name="矩形 12"/>
          <p:cNvSpPr/>
          <p:nvPr/>
        </p:nvSpPr>
        <p:spPr>
          <a:xfrm>
            <a:off x="1105030" y="2673457"/>
            <a:ext cx="9981938" cy="646331"/>
          </a:xfrm>
          <a:prstGeom prst="rect">
            <a:avLst/>
          </a:prstGeom>
        </p:spPr>
        <p:txBody>
          <a:bodyPr wrap="square">
            <a:spAutoFit/>
          </a:bodyPr>
          <a:lstStyle/>
          <a:p>
            <a:pPr algn="ctr"/>
            <a:r>
              <a:rPr lang="en-US" altLang="zh-CN" sz="3600" dirty="0">
                <a:latin typeface="Times New Roman" panose="02020603050405020304" pitchFamily="18" charset="0"/>
                <a:cs typeface="Times New Roman" panose="02020603050405020304" pitchFamily="18" charset="0"/>
                <a:sym typeface="+mn-lt"/>
              </a:rPr>
              <a:t>1. The introduction to the origin of New Year's Day</a:t>
            </a:r>
            <a:endParaRPr lang="en-US" altLang="zh-CN" sz="3600" dirty="0">
              <a:latin typeface="Times New Roman" panose="02020603050405020304" pitchFamily="18" charset="0"/>
              <a:cs typeface="Times New Roman" panose="02020603050405020304" pitchFamily="18" charset="0"/>
              <a:sym typeface="+mn-lt"/>
            </a:endParaRPr>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357343" y="206025"/>
            <a:ext cx="1695505" cy="2790597"/>
          </a:xfrm>
          <a:prstGeom prst="rect">
            <a:avLst/>
          </a:prstGeom>
        </p:spPr>
      </p:pic>
      <p:pic>
        <p:nvPicPr>
          <p:cNvPr id="8" name="图片 7" descr="水印"/>
          <p:cNvPicPr>
            <a:picLocks noChangeAspect="1"/>
          </p:cNvPicPr>
          <p:nvPr userDrawn="1"/>
        </p:nvPicPr>
        <p:blipFill>
          <a:blip r:embed="rId2"/>
          <a:stretch>
            <a:fillRect/>
          </a:stretch>
        </p:blipFill>
        <p:spPr>
          <a:xfrm>
            <a:off x="6915150" y="63500"/>
            <a:ext cx="5173345" cy="167449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p:nvPr/>
        </p:nvSpPr>
        <p:spPr>
          <a:xfrm>
            <a:off x="242297" y="985708"/>
            <a:ext cx="11658293" cy="5632311"/>
          </a:xfrm>
          <a:prstGeom prst="rect">
            <a:avLst/>
          </a:prstGeom>
          <a:noFill/>
          <a:ln w="9525">
            <a:noFill/>
          </a:ln>
        </p:spPr>
        <p:txBody>
          <a:bodyPr wrap="square" anchor="t">
            <a:spAutoFit/>
          </a:bodyPr>
          <a:lstStyle/>
          <a:p>
            <a:pPr algn="ctr"/>
            <a:r>
              <a:rPr lang="en-US" altLang="zh-CN" sz="2400" b="0" i="0" dirty="0">
                <a:solidFill>
                  <a:srgbClr val="333333"/>
                </a:solidFill>
                <a:effectLst/>
                <a:latin typeface="PingFang SC"/>
              </a:rPr>
              <a:t>New Year's Day</a:t>
            </a:r>
            <a:endParaRPr lang="en-US" altLang="zh-CN" sz="2400" b="0" i="0" dirty="0">
              <a:solidFill>
                <a:srgbClr val="333333"/>
              </a:solidFill>
              <a:effectLst/>
              <a:latin typeface="PingFang SC"/>
            </a:endParaRPr>
          </a:p>
          <a:p>
            <a:r>
              <a:rPr lang="en-US" altLang="zh-CN" sz="2400" b="0" i="0" dirty="0">
                <a:solidFill>
                  <a:srgbClr val="333333"/>
                </a:solidFill>
                <a:effectLst/>
                <a:latin typeface="Times New Roman" panose="02020603050405020304" pitchFamily="18" charset="0"/>
                <a:ea typeface="微软雅黑" panose="020B0503020204020204" pitchFamily="34" charset="-122"/>
                <a:cs typeface="Times New Roman" panose="02020603050405020304" pitchFamily="18" charset="0"/>
              </a:rPr>
              <a:t>       New Year’s Day is the first day of the year. “Yuan” implicates the first and the beginning, and “Dan” refers to the time when a red sun just rises from the horizon. The </a:t>
            </a:r>
            <a:r>
              <a:rPr lang="en-US" altLang="zh-CN" sz="2400" b="0" i="0" dirty="0">
                <a:solidFill>
                  <a:srgbClr val="333333"/>
                </a:solidFill>
                <a:effectLst/>
                <a:latin typeface="Times New Roman" panose="02020603050405020304" pitchFamily="18" charset="0"/>
                <a:cs typeface="Times New Roman" panose="02020603050405020304" pitchFamily="18" charset="0"/>
              </a:rPr>
              <a:t>___1___</a:t>
            </a:r>
            <a:r>
              <a:rPr lang="en-US" altLang="zh-CN" sz="2400" b="0" i="0" dirty="0">
                <a:solidFill>
                  <a:srgbClr val="333333"/>
                </a:solidFill>
                <a:effectLst/>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400" b="0" i="0" dirty="0">
                <a:solidFill>
                  <a:srgbClr val="333333"/>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b="0" i="0" dirty="0">
                <a:solidFill>
                  <a:srgbClr val="333333"/>
                </a:solidFill>
                <a:effectLst/>
                <a:latin typeface="Times New Roman" panose="02020603050405020304" pitchFamily="18" charset="0"/>
                <a:ea typeface="微软雅黑" panose="020B0503020204020204" pitchFamily="34" charset="-122"/>
                <a:cs typeface="Times New Roman" panose="02020603050405020304" pitchFamily="18" charset="0"/>
              </a:rPr>
              <a:t>mix</a:t>
            </a:r>
            <a:r>
              <a:rPr lang="zh-CN" altLang="en-US" sz="2400" b="0" i="0" dirty="0">
                <a:solidFill>
                  <a:srgbClr val="333333"/>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b="0" i="0" dirty="0">
                <a:solidFill>
                  <a:srgbClr val="333333"/>
                </a:solidFill>
                <a:effectLst/>
                <a:latin typeface="Times New Roman" panose="02020603050405020304" pitchFamily="18" charset="0"/>
                <a:ea typeface="微软雅黑" panose="020B0503020204020204" pitchFamily="34" charset="-122"/>
                <a:cs typeface="Times New Roman" panose="02020603050405020304" pitchFamily="18" charset="0"/>
              </a:rPr>
              <a:t>of “Yuan” and “Dan” indicates people will meet th</a:t>
            </a:r>
            <a:r>
              <a:rPr lang="en-US" altLang="zh-CN" sz="24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e new year with full of youthful spirit.</a:t>
            </a:r>
            <a:endParaRPr lang="en-US" altLang="zh-CN" sz="2400" b="0" i="0" dirty="0">
              <a:solidFill>
                <a:srgbClr val="333333"/>
              </a:solidFill>
              <a:effectLst/>
              <a:latin typeface="PingFang SC"/>
            </a:endParaRPr>
          </a:p>
          <a:p>
            <a:pPr algn="l"/>
            <a:r>
              <a:rPr lang="en-US" altLang="zh-CN" sz="2400" b="0" i="0" dirty="0">
                <a:solidFill>
                  <a:srgbClr val="333333"/>
                </a:solidFill>
                <a:effectLst/>
                <a:latin typeface="Times New Roman" panose="02020603050405020304" pitchFamily="18" charset="0"/>
                <a:cs typeface="Times New Roman" panose="02020603050405020304" pitchFamily="18" charset="0"/>
              </a:rPr>
              <a:t>       New Year’s Day is observed on January 1, the first day of the year on the modern Gregorian calendar </a:t>
            </a:r>
            <a:r>
              <a:rPr lang="zh-CN" altLang="en-US" sz="2400" dirty="0">
                <a:solidFill>
                  <a:srgbClr val="333333"/>
                </a:solidFill>
                <a:latin typeface="Times New Roman" panose="02020603050405020304" pitchFamily="18" charset="0"/>
                <a:cs typeface="Times New Roman" panose="02020603050405020304" pitchFamily="18" charset="0"/>
              </a:rPr>
              <a:t>（</a:t>
            </a:r>
            <a:r>
              <a:rPr lang="zh-CN" altLang="en-US" sz="2400" b="0" i="0" dirty="0">
                <a:solidFill>
                  <a:srgbClr val="333333"/>
                </a:solidFill>
                <a:effectLst/>
                <a:latin typeface="Times New Roman" panose="02020603050405020304" pitchFamily="18" charset="0"/>
                <a:cs typeface="Times New Roman" panose="02020603050405020304" pitchFamily="18" charset="0"/>
              </a:rPr>
              <a:t>公历）</a:t>
            </a:r>
            <a:r>
              <a:rPr lang="en-US" altLang="zh-CN" sz="2400" b="0" i="0" dirty="0">
                <a:solidFill>
                  <a:srgbClr val="333333"/>
                </a:solidFill>
                <a:effectLst/>
                <a:latin typeface="Times New Roman" panose="02020603050405020304" pitchFamily="18" charset="0"/>
                <a:cs typeface="Times New Roman" panose="02020603050405020304" pitchFamily="18" charset="0"/>
              </a:rPr>
              <a:t>as well as the Julian calendar</a:t>
            </a:r>
            <a:r>
              <a:rPr lang="zh-CN" altLang="en-US" sz="2400" dirty="0">
                <a:solidFill>
                  <a:srgbClr val="333333"/>
                </a:solidFill>
                <a:latin typeface="Times New Roman" panose="02020603050405020304" pitchFamily="18" charset="0"/>
                <a:cs typeface="Times New Roman" panose="02020603050405020304" pitchFamily="18" charset="0"/>
              </a:rPr>
              <a:t> （</a:t>
            </a:r>
            <a:r>
              <a:rPr lang="zh-CN" altLang="en-US" sz="2400" b="0" i="0" dirty="0">
                <a:solidFill>
                  <a:srgbClr val="333333"/>
                </a:solidFill>
                <a:effectLst/>
                <a:latin typeface="Times New Roman" panose="02020603050405020304" pitchFamily="18" charset="0"/>
                <a:cs typeface="Times New Roman" panose="02020603050405020304" pitchFamily="18" charset="0"/>
              </a:rPr>
              <a:t>公历）</a:t>
            </a:r>
            <a:r>
              <a:rPr lang="en-US" altLang="zh-CN" sz="2400" b="0" i="0" dirty="0">
                <a:solidFill>
                  <a:srgbClr val="333333"/>
                </a:solidFill>
                <a:effectLst/>
                <a:latin typeface="Times New Roman" panose="02020603050405020304" pitchFamily="18" charset="0"/>
                <a:cs typeface="Times New Roman" panose="02020603050405020304" pitchFamily="18" charset="0"/>
              </a:rPr>
              <a:t> ____2____(use) in ancient Rome. With most countries using the Gregorian calendar ____3____ their main calendar, New Year’s Day is the closest thing to ____4____  (be) the world‘s only truly global public holiday, often ____5____ </a:t>
            </a:r>
            <a:r>
              <a:rPr lang="en-US" altLang="zh-CN" sz="2400" dirty="0">
                <a:solidFill>
                  <a:srgbClr val="333333"/>
                </a:solidFill>
                <a:latin typeface="Times New Roman" panose="02020603050405020304" pitchFamily="18" charset="0"/>
                <a:cs typeface="Times New Roman" panose="02020603050405020304" pitchFamily="18" charset="0"/>
              </a:rPr>
              <a:t>(</a:t>
            </a:r>
            <a:r>
              <a:rPr lang="en-US" altLang="zh-CN" sz="2400" b="0" i="0" dirty="0">
                <a:solidFill>
                  <a:srgbClr val="333333"/>
                </a:solidFill>
                <a:effectLst/>
                <a:latin typeface="Times New Roman" panose="02020603050405020304" pitchFamily="18" charset="0"/>
                <a:cs typeface="Times New Roman" panose="02020603050405020304" pitchFamily="18" charset="0"/>
              </a:rPr>
              <a:t>celebrate</a:t>
            </a:r>
            <a:r>
              <a:rPr lang="en-US" altLang="zh-CN" sz="2400" dirty="0">
                <a:solidFill>
                  <a:srgbClr val="333333"/>
                </a:solidFill>
                <a:latin typeface="Times New Roman" panose="02020603050405020304" pitchFamily="18" charset="0"/>
                <a:cs typeface="Times New Roman" panose="02020603050405020304" pitchFamily="18" charset="0"/>
              </a:rPr>
              <a:t>)</a:t>
            </a:r>
            <a:r>
              <a:rPr lang="en-US" altLang="zh-CN" sz="2400" b="0" i="0" dirty="0">
                <a:solidFill>
                  <a:srgbClr val="333333"/>
                </a:solidFill>
                <a:effectLst/>
                <a:latin typeface="Times New Roman" panose="02020603050405020304" pitchFamily="18" charset="0"/>
                <a:cs typeface="Times New Roman" panose="02020603050405020304" pitchFamily="18" charset="0"/>
              </a:rPr>
              <a:t> with fireworks at the stroke of midnight as the new year starts</a:t>
            </a:r>
            <a:r>
              <a:rPr lang="en-US" altLang="zh-CN" sz="2400" dirty="0">
                <a:solidFill>
                  <a:srgbClr val="333333"/>
                </a:solidFill>
                <a:latin typeface="Times New Roman" panose="02020603050405020304" pitchFamily="18" charset="0"/>
                <a:cs typeface="Times New Roman" panose="02020603050405020304" pitchFamily="18" charset="0"/>
              </a:rPr>
              <a:t>, ____6____  </a:t>
            </a:r>
            <a:r>
              <a:rPr lang="en-US" altLang="zh-CN" sz="2400" b="0" i="0" dirty="0">
                <a:solidFill>
                  <a:srgbClr val="333333"/>
                </a:solidFill>
                <a:effectLst/>
                <a:latin typeface="Times New Roman" panose="02020603050405020304" pitchFamily="18" charset="0"/>
                <a:cs typeface="Times New Roman" panose="02020603050405020304" pitchFamily="18" charset="0"/>
              </a:rPr>
              <a:t>represents a new beginning when people send off the old days and welcome the new ones. January 1 on the Julian calendar currently corresponds ____7____January 14 on the Gregorian calendar, and it is on that date ____8____ followers of some of the Eastern Orthodox churches celebrate the New Year. New Year's Day is a ____9____ (post) holiday in the United States. As the first day of the year, </a:t>
            </a:r>
            <a:r>
              <a:rPr lang="en-US" altLang="zh-CN" sz="2400" b="0" i="0" dirty="0" err="1">
                <a:solidFill>
                  <a:srgbClr val="333333"/>
                </a:solidFill>
                <a:effectLst/>
                <a:latin typeface="Times New Roman" panose="02020603050405020304" pitchFamily="18" charset="0"/>
                <a:cs typeface="Times New Roman" panose="02020603050405020304" pitchFamily="18" charset="0"/>
              </a:rPr>
              <a:t>yuandan</a:t>
            </a:r>
            <a:r>
              <a:rPr lang="en-US" altLang="zh-CN" sz="2400" b="0" i="0" dirty="0">
                <a:solidFill>
                  <a:srgbClr val="333333"/>
                </a:solidFill>
                <a:effectLst/>
                <a:latin typeface="Times New Roman" panose="02020603050405020304" pitchFamily="18" charset="0"/>
                <a:cs typeface="Times New Roman" panose="02020603050405020304" pitchFamily="18" charset="0"/>
              </a:rPr>
              <a:t> ____10____ (consider)to be the most important festival since the ancient times.</a:t>
            </a:r>
            <a:endParaRPr lang="en-US" altLang="zh-CN" sz="2400" b="0" i="0" dirty="0">
              <a:solidFill>
                <a:srgbClr val="333333"/>
              </a:solidFill>
              <a:effectLst/>
              <a:latin typeface="Times New Roman" panose="02020603050405020304" pitchFamily="18" charset="0"/>
              <a:cs typeface="Times New Roman" panose="02020603050405020304" pitchFamily="18" charset="0"/>
            </a:endParaRPr>
          </a:p>
        </p:txBody>
      </p:sp>
      <p:grpSp>
        <p:nvGrpSpPr>
          <p:cNvPr id="8" name="组合 7"/>
          <p:cNvGrpSpPr/>
          <p:nvPr/>
        </p:nvGrpSpPr>
        <p:grpSpPr>
          <a:xfrm>
            <a:off x="1684176" y="140810"/>
            <a:ext cx="9745683" cy="741939"/>
            <a:chOff x="2971882" y="365803"/>
            <a:chExt cx="6681819" cy="940298"/>
          </a:xfrm>
        </p:grpSpPr>
        <p:sp>
          <p:nvSpPr>
            <p:cNvPr id="9" name=" 219"/>
            <p:cNvSpPr/>
            <p:nvPr/>
          </p:nvSpPr>
          <p:spPr>
            <a:xfrm>
              <a:off x="2971882" y="365803"/>
              <a:ext cx="6681819" cy="940298"/>
            </a:xfrm>
            <a:prstGeom prst="roundRect">
              <a:avLst>
                <a:gd name="adj" fmla="val 50000"/>
              </a:avLst>
            </a:prstGeom>
            <a:solidFill>
              <a:srgbClr val="E8323E">
                <a:alpha val="75000"/>
              </a:srgbClr>
            </a:solidFill>
            <a:ln w="60325">
              <a:solidFill>
                <a:srgbClr val="E5BC8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0" name="矩形 9"/>
            <p:cNvSpPr/>
            <p:nvPr/>
          </p:nvSpPr>
          <p:spPr>
            <a:xfrm>
              <a:off x="3175601" y="555499"/>
              <a:ext cx="6347494" cy="663104"/>
            </a:xfrm>
            <a:prstGeom prst="rect">
              <a:avLst/>
            </a:prstGeom>
          </p:spPr>
          <p:txBody>
            <a:bodyPr wrap="square">
              <a:spAutoFit/>
            </a:bodyPr>
            <a:lstStyle/>
            <a:p>
              <a:pPr algn="ctr"/>
              <a:r>
                <a:rPr lang="en-US" altLang="zh-CN" sz="2800" dirty="0">
                  <a:latin typeface="Times New Roman" panose="02020603050405020304" pitchFamily="18" charset="0"/>
                  <a:cs typeface="Times New Roman" panose="02020603050405020304" pitchFamily="18" charset="0"/>
                  <a:sym typeface="+mn-lt"/>
                </a:rPr>
                <a:t>1. The introduction to the origin of New Year's Day</a:t>
              </a:r>
              <a:endParaRPr lang="en-US" altLang="zh-CN" sz="2800" dirty="0">
                <a:latin typeface="Times New Roman" panose="02020603050405020304" pitchFamily="18" charset="0"/>
                <a:cs typeface="Times New Roman" panose="02020603050405020304" pitchFamily="18" charset="0"/>
                <a:sym typeface="+mn-lt"/>
              </a:endParaRPr>
            </a:p>
          </p:txBody>
        </p:sp>
      </p:grpSp>
      <p:sp>
        <p:nvSpPr>
          <p:cNvPr id="2" name="文本框 1"/>
          <p:cNvSpPr txBox="1"/>
          <p:nvPr/>
        </p:nvSpPr>
        <p:spPr>
          <a:xfrm>
            <a:off x="9580166" y="1649045"/>
            <a:ext cx="1371564" cy="523220"/>
          </a:xfrm>
          <a:prstGeom prst="rect">
            <a:avLst/>
          </a:prstGeom>
          <a:solidFill>
            <a:srgbClr val="C00000"/>
          </a:solidFill>
          <a:ln>
            <a:solidFill>
              <a:srgbClr val="C00000"/>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mixture</a:t>
            </a:r>
            <a:endParaRPr lang="zh-CN" altLang="en-US" sz="2800" dirty="0">
              <a:latin typeface="Times New Roman" panose="02020603050405020304" pitchFamily="18" charset="0"/>
              <a:cs typeface="Times New Roman" panose="02020603050405020304" pitchFamily="18" charset="0"/>
            </a:endParaRPr>
          </a:p>
        </p:txBody>
      </p:sp>
      <p:sp>
        <p:nvSpPr>
          <p:cNvPr id="7" name="文本框 6"/>
          <p:cNvSpPr txBox="1"/>
          <p:nvPr/>
        </p:nvSpPr>
        <p:spPr>
          <a:xfrm>
            <a:off x="8750077" y="2713381"/>
            <a:ext cx="1371564" cy="523220"/>
          </a:xfrm>
          <a:prstGeom prst="rect">
            <a:avLst/>
          </a:prstGeom>
          <a:solidFill>
            <a:srgbClr val="C00000"/>
          </a:solidFill>
          <a:ln>
            <a:solidFill>
              <a:srgbClr val="C00000"/>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used</a:t>
            </a:r>
            <a:endParaRPr lang="zh-CN" altLang="en-US" sz="2800" dirty="0">
              <a:latin typeface="Times New Roman" panose="02020603050405020304" pitchFamily="18" charset="0"/>
              <a:cs typeface="Times New Roman" panose="02020603050405020304" pitchFamily="18" charset="0"/>
            </a:endParaRPr>
          </a:p>
        </p:txBody>
      </p:sp>
      <p:sp>
        <p:nvSpPr>
          <p:cNvPr id="11" name="文本框 10"/>
          <p:cNvSpPr txBox="1"/>
          <p:nvPr/>
        </p:nvSpPr>
        <p:spPr>
          <a:xfrm>
            <a:off x="254620" y="4947345"/>
            <a:ext cx="1371564" cy="523220"/>
          </a:xfrm>
          <a:prstGeom prst="rect">
            <a:avLst/>
          </a:prstGeom>
          <a:solidFill>
            <a:srgbClr val="C00000"/>
          </a:solidFill>
          <a:ln>
            <a:solidFill>
              <a:srgbClr val="C00000"/>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to</a:t>
            </a:r>
            <a:endParaRPr lang="zh-CN" altLang="en-US" sz="2800" dirty="0">
              <a:latin typeface="Times New Roman" panose="02020603050405020304" pitchFamily="18" charset="0"/>
              <a:cs typeface="Times New Roman" panose="02020603050405020304" pitchFamily="18" charset="0"/>
            </a:endParaRPr>
          </a:p>
        </p:txBody>
      </p:sp>
      <p:sp>
        <p:nvSpPr>
          <p:cNvPr id="12" name="文本框 11"/>
          <p:cNvSpPr txBox="1"/>
          <p:nvPr/>
        </p:nvSpPr>
        <p:spPr>
          <a:xfrm>
            <a:off x="6255167" y="3411747"/>
            <a:ext cx="1371564" cy="523220"/>
          </a:xfrm>
          <a:prstGeom prst="rect">
            <a:avLst/>
          </a:prstGeom>
          <a:solidFill>
            <a:srgbClr val="C00000"/>
          </a:solidFill>
          <a:ln>
            <a:solidFill>
              <a:srgbClr val="C00000"/>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being</a:t>
            </a:r>
            <a:endParaRPr lang="zh-CN" altLang="en-US" sz="2800" dirty="0">
              <a:latin typeface="Times New Roman" panose="02020603050405020304" pitchFamily="18" charset="0"/>
              <a:cs typeface="Times New Roman" panose="02020603050405020304" pitchFamily="18" charset="0"/>
            </a:endParaRPr>
          </a:p>
        </p:txBody>
      </p:sp>
      <p:sp>
        <p:nvSpPr>
          <p:cNvPr id="13" name="文本框 12"/>
          <p:cNvSpPr txBox="1"/>
          <p:nvPr/>
        </p:nvSpPr>
        <p:spPr>
          <a:xfrm>
            <a:off x="2857585" y="3776005"/>
            <a:ext cx="1752554" cy="523220"/>
          </a:xfrm>
          <a:prstGeom prst="rect">
            <a:avLst/>
          </a:prstGeom>
          <a:solidFill>
            <a:srgbClr val="C00000"/>
          </a:solidFill>
          <a:ln>
            <a:solidFill>
              <a:srgbClr val="C00000"/>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celebrated</a:t>
            </a:r>
            <a:endParaRPr lang="zh-CN" altLang="en-US" sz="2800" dirty="0">
              <a:latin typeface="Times New Roman" panose="02020603050405020304" pitchFamily="18" charset="0"/>
              <a:cs typeface="Times New Roman" panose="02020603050405020304" pitchFamily="18" charset="0"/>
            </a:endParaRPr>
          </a:p>
        </p:txBody>
      </p:sp>
      <p:sp>
        <p:nvSpPr>
          <p:cNvPr id="14" name="文本框 13"/>
          <p:cNvSpPr txBox="1"/>
          <p:nvPr/>
        </p:nvSpPr>
        <p:spPr>
          <a:xfrm>
            <a:off x="2362298" y="4240341"/>
            <a:ext cx="1371564" cy="523220"/>
          </a:xfrm>
          <a:prstGeom prst="rect">
            <a:avLst/>
          </a:prstGeom>
          <a:solidFill>
            <a:srgbClr val="C00000"/>
          </a:solidFill>
          <a:ln>
            <a:solidFill>
              <a:srgbClr val="C00000"/>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which</a:t>
            </a:r>
            <a:endParaRPr lang="zh-CN" altLang="en-US" sz="2800" dirty="0">
              <a:latin typeface="Times New Roman" panose="02020603050405020304" pitchFamily="18" charset="0"/>
              <a:cs typeface="Times New Roman" panose="02020603050405020304" pitchFamily="18" charset="0"/>
            </a:endParaRPr>
          </a:p>
        </p:txBody>
      </p:sp>
      <p:sp>
        <p:nvSpPr>
          <p:cNvPr id="15" name="文本框 14"/>
          <p:cNvSpPr txBox="1"/>
          <p:nvPr/>
        </p:nvSpPr>
        <p:spPr>
          <a:xfrm>
            <a:off x="8310966" y="3128809"/>
            <a:ext cx="1371564" cy="523220"/>
          </a:xfrm>
          <a:prstGeom prst="rect">
            <a:avLst/>
          </a:prstGeom>
          <a:solidFill>
            <a:srgbClr val="C00000"/>
          </a:solidFill>
          <a:ln>
            <a:solidFill>
              <a:srgbClr val="C00000"/>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as</a:t>
            </a:r>
            <a:endParaRPr lang="zh-CN" altLang="en-US" sz="2800" dirty="0">
              <a:latin typeface="Times New Roman" panose="02020603050405020304" pitchFamily="18" charset="0"/>
              <a:cs typeface="Times New Roman" panose="02020603050405020304" pitchFamily="18" charset="0"/>
            </a:endParaRPr>
          </a:p>
        </p:txBody>
      </p:sp>
      <p:sp>
        <p:nvSpPr>
          <p:cNvPr id="16" name="文本框 15"/>
          <p:cNvSpPr txBox="1"/>
          <p:nvPr/>
        </p:nvSpPr>
        <p:spPr>
          <a:xfrm>
            <a:off x="8996748" y="4966570"/>
            <a:ext cx="1371564" cy="523220"/>
          </a:xfrm>
          <a:prstGeom prst="rect">
            <a:avLst/>
          </a:prstGeom>
          <a:solidFill>
            <a:srgbClr val="C00000"/>
          </a:solidFill>
          <a:ln>
            <a:solidFill>
              <a:srgbClr val="C00000"/>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that</a:t>
            </a:r>
            <a:endParaRPr lang="zh-CN" altLang="en-US" sz="2800" dirty="0">
              <a:latin typeface="Times New Roman" panose="02020603050405020304" pitchFamily="18" charset="0"/>
              <a:cs typeface="Times New Roman" panose="02020603050405020304" pitchFamily="18" charset="0"/>
            </a:endParaRPr>
          </a:p>
        </p:txBody>
      </p:sp>
      <p:sp>
        <p:nvSpPr>
          <p:cNvPr id="17" name="文本框 16"/>
          <p:cNvSpPr txBox="1"/>
          <p:nvPr/>
        </p:nvSpPr>
        <p:spPr>
          <a:xfrm>
            <a:off x="334001" y="5573524"/>
            <a:ext cx="1371564" cy="523220"/>
          </a:xfrm>
          <a:prstGeom prst="rect">
            <a:avLst/>
          </a:prstGeom>
          <a:solidFill>
            <a:srgbClr val="C00000"/>
          </a:solidFill>
          <a:ln>
            <a:solidFill>
              <a:srgbClr val="C00000"/>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postal</a:t>
            </a:r>
            <a:endParaRPr lang="zh-CN" altLang="en-US" sz="2800" dirty="0">
              <a:latin typeface="Times New Roman" panose="02020603050405020304" pitchFamily="18" charset="0"/>
              <a:cs typeface="Times New Roman" panose="02020603050405020304" pitchFamily="18" charset="0"/>
            </a:endParaRPr>
          </a:p>
        </p:txBody>
      </p:sp>
      <p:sp>
        <p:nvSpPr>
          <p:cNvPr id="18" name="文本框 17"/>
          <p:cNvSpPr txBox="1"/>
          <p:nvPr/>
        </p:nvSpPr>
        <p:spPr>
          <a:xfrm>
            <a:off x="242297" y="6164858"/>
            <a:ext cx="4114692" cy="523220"/>
          </a:xfrm>
          <a:prstGeom prst="rect">
            <a:avLst/>
          </a:prstGeom>
          <a:solidFill>
            <a:srgbClr val="C00000"/>
          </a:solidFill>
          <a:ln>
            <a:solidFill>
              <a:srgbClr val="C00000"/>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has been considered</a:t>
            </a:r>
            <a:endParaRPr lang="zh-CN" altLang="en-US" sz="2800" dirty="0">
              <a:latin typeface="Times New Roman" panose="02020603050405020304" pitchFamily="18" charset="0"/>
              <a:cs typeface="Times New Roman" panose="02020603050405020304" pitchFamily="18" charset="0"/>
            </a:endParaRPr>
          </a:p>
        </p:txBody>
      </p:sp>
      <p:pic>
        <p:nvPicPr>
          <p:cNvPr id="3" name="图片 2" descr="水印"/>
          <p:cNvPicPr>
            <a:picLocks noChangeAspect="1"/>
          </p:cNvPicPr>
          <p:nvPr userDrawn="1"/>
        </p:nvPicPr>
        <p:blipFill>
          <a:blip r:embed="rId1"/>
          <a:stretch>
            <a:fillRect/>
          </a:stretch>
        </p:blipFill>
        <p:spPr>
          <a:xfrm>
            <a:off x="6915150" y="63500"/>
            <a:ext cx="5173345" cy="167449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1000"/>
                                        <p:tgtEl>
                                          <p:spTgt spid="17"/>
                                        </p:tgtEl>
                                      </p:cBhvr>
                                    </p:animEffect>
                                    <p:anim calcmode="lin" valueType="num">
                                      <p:cBhvr>
                                        <p:cTn id="64" dur="1000" fill="hold"/>
                                        <p:tgtEl>
                                          <p:spTgt spid="17"/>
                                        </p:tgtEl>
                                        <p:attrNameLst>
                                          <p:attrName>ppt_x</p:attrName>
                                        </p:attrNameLst>
                                      </p:cBhvr>
                                      <p:tavLst>
                                        <p:tav tm="0">
                                          <p:val>
                                            <p:strVal val="#ppt_x"/>
                                          </p:val>
                                        </p:tav>
                                        <p:tav tm="100000">
                                          <p:val>
                                            <p:strVal val="#ppt_x"/>
                                          </p:val>
                                        </p:tav>
                                      </p:tavLst>
                                    </p:anim>
                                    <p:anim calcmode="lin" valueType="num">
                                      <p:cBhvr>
                                        <p:cTn id="6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1000"/>
                                        <p:tgtEl>
                                          <p:spTgt spid="18"/>
                                        </p:tgtEl>
                                      </p:cBhvr>
                                    </p:animEffect>
                                    <p:anim calcmode="lin" valueType="num">
                                      <p:cBhvr>
                                        <p:cTn id="71" dur="1000" fill="hold"/>
                                        <p:tgtEl>
                                          <p:spTgt spid="18"/>
                                        </p:tgtEl>
                                        <p:attrNameLst>
                                          <p:attrName>ppt_x</p:attrName>
                                        </p:attrNameLst>
                                      </p:cBhvr>
                                      <p:tavLst>
                                        <p:tav tm="0">
                                          <p:val>
                                            <p:strVal val="#ppt_x"/>
                                          </p:val>
                                        </p:tav>
                                        <p:tav tm="100000">
                                          <p:val>
                                            <p:strVal val="#ppt_x"/>
                                          </p:val>
                                        </p:tav>
                                      </p:tavLst>
                                    </p:anim>
                                    <p:anim calcmode="lin" valueType="num">
                                      <p:cBhvr>
                                        <p:cTn id="7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1223158" y="2438426"/>
            <a:ext cx="9745683" cy="1361543"/>
            <a:chOff x="2971882" y="365803"/>
            <a:chExt cx="6681819" cy="940298"/>
          </a:xfrm>
        </p:grpSpPr>
        <p:sp>
          <p:nvSpPr>
            <p:cNvPr id="11" name=" 219"/>
            <p:cNvSpPr/>
            <p:nvPr/>
          </p:nvSpPr>
          <p:spPr>
            <a:xfrm>
              <a:off x="2971882" y="365803"/>
              <a:ext cx="6681819" cy="940298"/>
            </a:xfrm>
            <a:prstGeom prst="roundRect">
              <a:avLst>
                <a:gd name="adj" fmla="val 50000"/>
              </a:avLst>
            </a:prstGeom>
            <a:solidFill>
              <a:srgbClr val="E8323E">
                <a:alpha val="75000"/>
              </a:srgbClr>
            </a:solidFill>
            <a:ln w="60325">
              <a:solidFill>
                <a:srgbClr val="E5BC8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2" name="矩形 11"/>
            <p:cNvSpPr/>
            <p:nvPr/>
          </p:nvSpPr>
          <p:spPr>
            <a:xfrm>
              <a:off x="3175601" y="555499"/>
              <a:ext cx="6347494" cy="446364"/>
            </a:xfrm>
            <a:prstGeom prst="rect">
              <a:avLst/>
            </a:prstGeom>
          </p:spPr>
          <p:txBody>
            <a:bodyPr wrap="square">
              <a:spAutoFit/>
            </a:bodyPr>
            <a:lstStyle/>
            <a:p>
              <a:pPr algn="ctr"/>
              <a:r>
                <a:rPr lang="en-US" altLang="zh-CN" sz="3600" dirty="0">
                  <a:latin typeface="Times New Roman" panose="02020603050405020304" pitchFamily="18" charset="0"/>
                  <a:cs typeface="Times New Roman" panose="02020603050405020304" pitchFamily="18" charset="0"/>
                  <a:sym typeface="+mn-lt"/>
                </a:rPr>
                <a:t>2. The legend of New Year's Day</a:t>
              </a:r>
              <a:endParaRPr lang="en-US" altLang="zh-CN" sz="3600" dirty="0">
                <a:latin typeface="Times New Roman" panose="02020603050405020304" pitchFamily="18" charset="0"/>
                <a:cs typeface="Times New Roman" panose="02020603050405020304" pitchFamily="18" charset="0"/>
                <a:sym typeface="+mn-lt"/>
              </a:endParaRPr>
            </a:p>
          </p:txBody>
        </p:sp>
      </p:grp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418220" y="76288"/>
            <a:ext cx="1695505" cy="2790597"/>
          </a:xfrm>
          <a:prstGeom prst="rect">
            <a:avLst/>
          </a:prstGeom>
        </p:spPr>
      </p:pic>
      <p:pic>
        <p:nvPicPr>
          <p:cNvPr id="8" name="图片 7" descr="水印"/>
          <p:cNvPicPr>
            <a:picLocks noChangeAspect="1"/>
          </p:cNvPicPr>
          <p:nvPr userDrawn="1"/>
        </p:nvPicPr>
        <p:blipFill>
          <a:blip r:embed="rId2"/>
          <a:stretch>
            <a:fillRect/>
          </a:stretch>
        </p:blipFill>
        <p:spPr>
          <a:xfrm>
            <a:off x="6915150" y="63500"/>
            <a:ext cx="5173345" cy="167449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4"/>
          <p:cNvSpPr txBox="1"/>
          <p:nvPr/>
        </p:nvSpPr>
        <p:spPr>
          <a:xfrm>
            <a:off x="5735638" y="2060575"/>
            <a:ext cx="4248150" cy="1783715"/>
          </a:xfrm>
          <a:prstGeom prst="rect">
            <a:avLst/>
          </a:prstGeom>
          <a:noFill/>
          <a:ln w="9525">
            <a:noFill/>
          </a:ln>
        </p:spPr>
        <p:txBody>
          <a:bodyPr anchor="t">
            <a:spAutoFit/>
          </a:bodyPr>
          <a:lstStyle/>
          <a:p>
            <a:pPr>
              <a:spcBef>
                <a:spcPct val="20000"/>
              </a:spcBef>
              <a:buClr>
                <a:schemeClr val="folHlink"/>
              </a:buClr>
              <a:buSzPct val="85000"/>
              <a:buFont typeface="Wingdings 2" panose="05020102010507070707" pitchFamily="18" charset="2"/>
              <a:buNone/>
            </a:pPr>
            <a:r>
              <a:rPr lang="zh-CN" altLang="zh-CN" sz="4400" dirty="0">
                <a:solidFill>
                  <a:srgbClr val="66FF33"/>
                </a:solidFill>
                <a:latin typeface="+mn-lt"/>
                <a:ea typeface="+mn-ea"/>
                <a:cs typeface="+mn-ea"/>
                <a:sym typeface="+mn-lt"/>
              </a:rPr>
              <a:t> </a:t>
            </a:r>
            <a:endParaRPr lang="zh-CN" altLang="zh-CN" sz="4400" dirty="0">
              <a:solidFill>
                <a:srgbClr val="66FF33"/>
              </a:solidFill>
              <a:latin typeface="+mn-lt"/>
              <a:ea typeface="+mn-ea"/>
              <a:cs typeface="+mn-ea"/>
              <a:sym typeface="+mn-lt"/>
            </a:endParaRPr>
          </a:p>
          <a:p>
            <a:pPr>
              <a:spcBef>
                <a:spcPct val="50000"/>
              </a:spcBef>
            </a:pPr>
            <a:endParaRPr lang="zh-CN" altLang="zh-CN" sz="4400" dirty="0">
              <a:solidFill>
                <a:srgbClr val="66FF33"/>
              </a:solidFill>
              <a:latin typeface="+mn-lt"/>
              <a:ea typeface="+mn-ea"/>
              <a:cs typeface="+mn-ea"/>
              <a:sym typeface="+mn-lt"/>
            </a:endParaRPr>
          </a:p>
        </p:txBody>
      </p:sp>
      <p:pic>
        <p:nvPicPr>
          <p:cNvPr id="3" name="图片 2" descr="图片1"/>
          <p:cNvPicPr>
            <a:picLocks noChangeAspect="1"/>
          </p:cNvPicPr>
          <p:nvPr/>
        </p:nvPicPr>
        <p:blipFill>
          <a:blip r:embed="rId1"/>
          <a:stretch>
            <a:fillRect/>
          </a:stretch>
        </p:blipFill>
        <p:spPr>
          <a:xfrm>
            <a:off x="60960" y="-27305"/>
            <a:ext cx="12070715" cy="67881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4"/>
          <p:cNvSpPr txBox="1"/>
          <p:nvPr/>
        </p:nvSpPr>
        <p:spPr>
          <a:xfrm>
            <a:off x="5735638" y="2060575"/>
            <a:ext cx="4248150" cy="1783715"/>
          </a:xfrm>
          <a:prstGeom prst="rect">
            <a:avLst/>
          </a:prstGeom>
          <a:noFill/>
          <a:ln w="9525">
            <a:noFill/>
          </a:ln>
        </p:spPr>
        <p:txBody>
          <a:bodyPr anchor="t">
            <a:spAutoFit/>
          </a:bodyPr>
          <a:lstStyle/>
          <a:p>
            <a:pPr>
              <a:spcBef>
                <a:spcPct val="20000"/>
              </a:spcBef>
              <a:buClr>
                <a:schemeClr val="folHlink"/>
              </a:buClr>
              <a:buSzPct val="85000"/>
              <a:buFont typeface="Wingdings 2" panose="05020102010507070707" pitchFamily="18" charset="2"/>
              <a:buNone/>
            </a:pPr>
            <a:r>
              <a:rPr lang="zh-CN" altLang="zh-CN" sz="4400" dirty="0">
                <a:solidFill>
                  <a:srgbClr val="66FF33"/>
                </a:solidFill>
                <a:latin typeface="+mn-lt"/>
                <a:ea typeface="+mn-ea"/>
                <a:cs typeface="+mn-ea"/>
                <a:sym typeface="+mn-lt"/>
              </a:rPr>
              <a:t> </a:t>
            </a:r>
            <a:endParaRPr lang="zh-CN" altLang="zh-CN" sz="4400" dirty="0">
              <a:solidFill>
                <a:srgbClr val="66FF33"/>
              </a:solidFill>
              <a:latin typeface="+mn-lt"/>
              <a:ea typeface="+mn-ea"/>
              <a:cs typeface="+mn-ea"/>
              <a:sym typeface="+mn-lt"/>
            </a:endParaRPr>
          </a:p>
          <a:p>
            <a:pPr>
              <a:spcBef>
                <a:spcPct val="50000"/>
              </a:spcBef>
            </a:pPr>
            <a:endParaRPr lang="zh-CN" altLang="zh-CN" sz="4400" dirty="0">
              <a:solidFill>
                <a:srgbClr val="66FF33"/>
              </a:solidFill>
              <a:latin typeface="+mn-lt"/>
              <a:ea typeface="+mn-ea"/>
              <a:cs typeface="+mn-ea"/>
              <a:sym typeface="+mn-lt"/>
            </a:endParaRPr>
          </a:p>
        </p:txBody>
      </p:sp>
      <p:sp>
        <p:nvSpPr>
          <p:cNvPr id="40966" name="Text Box 6"/>
          <p:cNvSpPr txBox="1"/>
          <p:nvPr/>
        </p:nvSpPr>
        <p:spPr>
          <a:xfrm>
            <a:off x="533546" y="472930"/>
            <a:ext cx="10971668" cy="6370975"/>
          </a:xfrm>
          <a:prstGeom prst="rect">
            <a:avLst/>
          </a:prstGeom>
          <a:noFill/>
          <a:ln w="9525">
            <a:noFill/>
          </a:ln>
        </p:spPr>
        <p:txBody>
          <a:bodyPr wrap="square" anchor="t">
            <a:spAutoFit/>
          </a:bodyPr>
          <a:lstStyle/>
          <a:p>
            <a:r>
              <a:rPr lang="en-US" altLang="zh-CN" sz="24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        In a legend about the prosperous era of Yao and Shun some 4000 years ago, when Yao was in power, he created many benefits for the people and was loved by them. ____1____ Yao did not pass on his throne to his son but to Shun who had both moral integrity and professional competence.</a:t>
            </a:r>
            <a:endParaRPr lang="en-US" altLang="zh-CN" sz="24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endParaRPr>
          </a:p>
          <a:p>
            <a:r>
              <a:rPr lang="en-US" altLang="zh-CN" sz="24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       Yao said to Shun: "You must pass the throne to a right person. Then I will feel at peace when I die." Shun passed his throne to Yu, who was a hero because he could control flooding. ____2____ </a:t>
            </a:r>
            <a:endParaRPr lang="en-US" altLang="zh-CN" sz="24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endParaRPr>
          </a:p>
          <a:p>
            <a:r>
              <a:rPr lang="en-US" altLang="zh-CN" sz="24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       After Yao died, ____3____   and the first day of the 1st lunar month became known as Yuan Dan or Yuan Zheng.</a:t>
            </a:r>
            <a:endParaRPr lang="en-US" altLang="zh-CN" sz="24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endParaRPr>
          </a:p>
          <a:p>
            <a:r>
              <a:rPr lang="en-US" altLang="zh-CN" sz="24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       ____4____ Previous dynasties would organize celebrations and sacrifices on Yuan Dan, for example sacrificing to the immortals and their forefathers, writing Spring Festival scrolls, writing character fortunes and dragon dancing.</a:t>
            </a:r>
            <a:endParaRPr lang="en-US" altLang="zh-CN" sz="24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endParaRPr>
          </a:p>
          <a:p>
            <a:r>
              <a:rPr lang="en-US" altLang="zh-CN" sz="24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        ____5____ They observed it by making sacrifices to immortals and ancestors, pasting spring festival scrolls onto their houses, setting off firecrackers, staying up all night, eating dinners at reunions as well as putting on a "society fire".</a:t>
            </a:r>
            <a:endParaRPr lang="en-US" altLang="zh-CN" sz="24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endParaRPr>
          </a:p>
          <a:p>
            <a:r>
              <a:rPr lang="en-US" altLang="zh-CN" sz="24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        These scenes are of such impact that the poet Xin Lan in the </a:t>
            </a:r>
            <a:r>
              <a:rPr lang="en-US" altLang="zh-CN" sz="2400" dirty="0" err="1">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Jin</a:t>
            </a:r>
            <a:r>
              <a:rPr lang="en-US" altLang="zh-CN" sz="24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 Dynasty immortalized the scenes of Yuan Dan in his poem Yuan Zheng.</a:t>
            </a:r>
            <a:endParaRPr lang="zh-CN" altLang="en-US" sz="24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 name="文本框 4"/>
          <p:cNvSpPr txBox="1"/>
          <p:nvPr/>
        </p:nvSpPr>
        <p:spPr>
          <a:xfrm>
            <a:off x="1199945" y="4750072"/>
            <a:ext cx="1371564" cy="523220"/>
          </a:xfrm>
          <a:prstGeom prst="rect">
            <a:avLst/>
          </a:prstGeom>
          <a:solidFill>
            <a:srgbClr val="C00000"/>
          </a:solidFill>
          <a:ln>
            <a:solidFill>
              <a:srgbClr val="C00000"/>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G</a:t>
            </a:r>
            <a:endParaRPr lang="zh-CN" altLang="en-US" sz="2800" dirty="0">
              <a:latin typeface="Times New Roman" panose="02020603050405020304" pitchFamily="18" charset="0"/>
              <a:cs typeface="Times New Roman" panose="02020603050405020304" pitchFamily="18" charset="0"/>
            </a:endParaRPr>
          </a:p>
        </p:txBody>
      </p:sp>
      <p:sp>
        <p:nvSpPr>
          <p:cNvPr id="6" name="文本框 5"/>
          <p:cNvSpPr txBox="1"/>
          <p:nvPr/>
        </p:nvSpPr>
        <p:spPr>
          <a:xfrm>
            <a:off x="3124278" y="3013511"/>
            <a:ext cx="1371564" cy="523220"/>
          </a:xfrm>
          <a:prstGeom prst="rect">
            <a:avLst/>
          </a:prstGeom>
          <a:solidFill>
            <a:srgbClr val="C00000"/>
          </a:solidFill>
          <a:ln>
            <a:solidFill>
              <a:srgbClr val="C00000"/>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D</a:t>
            </a:r>
            <a:endParaRPr lang="zh-CN" altLang="en-US" sz="2800" dirty="0">
              <a:latin typeface="Times New Roman" panose="02020603050405020304" pitchFamily="18" charset="0"/>
              <a:cs typeface="Times New Roman" panose="02020603050405020304" pitchFamily="18" charset="0"/>
            </a:endParaRPr>
          </a:p>
        </p:txBody>
      </p:sp>
      <p:sp>
        <p:nvSpPr>
          <p:cNvPr id="7" name="文本框 6"/>
          <p:cNvSpPr txBox="1"/>
          <p:nvPr/>
        </p:nvSpPr>
        <p:spPr>
          <a:xfrm>
            <a:off x="1199945" y="3702680"/>
            <a:ext cx="1371564" cy="523220"/>
          </a:xfrm>
          <a:prstGeom prst="rect">
            <a:avLst/>
          </a:prstGeom>
          <a:solidFill>
            <a:srgbClr val="C00000"/>
          </a:solidFill>
          <a:ln>
            <a:solidFill>
              <a:srgbClr val="C00000"/>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E</a:t>
            </a:r>
            <a:endParaRPr lang="zh-CN" altLang="en-US" sz="2800" dirty="0">
              <a:latin typeface="Times New Roman" panose="02020603050405020304" pitchFamily="18" charset="0"/>
              <a:cs typeface="Times New Roman" panose="02020603050405020304" pitchFamily="18" charset="0"/>
            </a:endParaRPr>
          </a:p>
        </p:txBody>
      </p:sp>
      <p:sp>
        <p:nvSpPr>
          <p:cNvPr id="8" name="文本框 7"/>
          <p:cNvSpPr txBox="1"/>
          <p:nvPr/>
        </p:nvSpPr>
        <p:spPr>
          <a:xfrm>
            <a:off x="2720660" y="2569056"/>
            <a:ext cx="1371564" cy="523220"/>
          </a:xfrm>
          <a:prstGeom prst="rect">
            <a:avLst/>
          </a:prstGeom>
          <a:solidFill>
            <a:srgbClr val="C00000"/>
          </a:solidFill>
          <a:ln>
            <a:solidFill>
              <a:srgbClr val="C00000"/>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A</a:t>
            </a:r>
            <a:endParaRPr lang="zh-CN" altLang="en-US" sz="2800" dirty="0">
              <a:latin typeface="Times New Roman" panose="02020603050405020304" pitchFamily="18" charset="0"/>
              <a:cs typeface="Times New Roman" panose="02020603050405020304" pitchFamily="18" charset="0"/>
            </a:endParaRPr>
          </a:p>
        </p:txBody>
      </p:sp>
      <p:sp>
        <p:nvSpPr>
          <p:cNvPr id="9" name="文本框 8"/>
          <p:cNvSpPr txBox="1"/>
          <p:nvPr/>
        </p:nvSpPr>
        <p:spPr>
          <a:xfrm>
            <a:off x="686786" y="1143060"/>
            <a:ext cx="1371564" cy="523220"/>
          </a:xfrm>
          <a:prstGeom prst="rect">
            <a:avLst/>
          </a:prstGeom>
          <a:solidFill>
            <a:srgbClr val="C00000"/>
          </a:solidFill>
          <a:ln>
            <a:solidFill>
              <a:srgbClr val="C00000"/>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C</a:t>
            </a:r>
            <a:endParaRPr lang="zh-CN" altLang="en-US" sz="2800" dirty="0">
              <a:latin typeface="Times New Roman" panose="02020603050405020304" pitchFamily="18" charset="0"/>
              <a:cs typeface="Times New Roman" panose="02020603050405020304" pitchFamily="18" charset="0"/>
            </a:endParaRPr>
          </a:p>
        </p:txBody>
      </p:sp>
      <p:sp>
        <p:nvSpPr>
          <p:cNvPr id="10" name="文本框 9"/>
          <p:cNvSpPr txBox="1"/>
          <p:nvPr/>
        </p:nvSpPr>
        <p:spPr>
          <a:xfrm>
            <a:off x="533546" y="71290"/>
            <a:ext cx="10858215" cy="461665"/>
          </a:xfrm>
          <a:prstGeom prst="rect">
            <a:avLst/>
          </a:prstGeom>
          <a:noFill/>
        </p:spPr>
        <p:txBody>
          <a:bodyPr wrap="square">
            <a:spAutoFit/>
          </a:bodyPr>
          <a:lstStyle/>
          <a:p>
            <a:r>
              <a:rPr lang="zh-CN" altLang="en-US" sz="2400" dirty="0">
                <a:solidFill>
                  <a:srgbClr val="FF0000"/>
                </a:solidFill>
              </a:rPr>
              <a:t>七选五：</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根据短文内容，从短文后的选项中选出能填入空白处的最佳选项</a:t>
            </a:r>
            <a:r>
              <a:rPr lang="zh-CN" altLang="en-US" kern="100" dirty="0">
                <a:latin typeface="Times New Roman" panose="02020603050405020304" pitchFamily="18" charset="0"/>
                <a:ea typeface="宋体" panose="02010600030101010101" pitchFamily="2" charset="-122"/>
                <a:cs typeface="Times New Roman" panose="02020603050405020304" pitchFamily="18" charset="0"/>
              </a:rPr>
              <a:t>。</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选项中有两项为多余选项。</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iterate type="lt">
                                    <p:tmPct val="10000"/>
                                  </p:iterate>
                                  <p:childTnLst>
                                    <p:set>
                                      <p:cBhvr>
                                        <p:cTn id="6" dur="1" fill="hold">
                                          <p:stCondLst>
                                            <p:cond delay="0"/>
                                          </p:stCondLst>
                                        </p:cTn>
                                        <p:tgtEl>
                                          <p:spTgt spid="40966"/>
                                        </p:tgtEl>
                                        <p:attrNameLst>
                                          <p:attrName>style.visibility</p:attrName>
                                        </p:attrNameLst>
                                      </p:cBhvr>
                                      <p:to>
                                        <p:strVal val="visible"/>
                                      </p:to>
                                    </p:set>
                                    <p:animEffect transition="in" filter="slide(fromBottom)">
                                      <p:cBhvr>
                                        <p:cTn id="7" dur="500"/>
                                        <p:tgtEl>
                                          <p:spTgt spid="4096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00"/>
                                        <p:tgtEl>
                                          <p:spTgt spid="5"/>
                                        </p:tgtEl>
                                      </p:cBhvr>
                                    </p:animEffect>
                                    <p:anim calcmode="lin" valueType="num">
                                      <p:cBhvr>
                                        <p:cTn id="41" dur="1000" fill="hold"/>
                                        <p:tgtEl>
                                          <p:spTgt spid="5"/>
                                        </p:tgtEl>
                                        <p:attrNameLst>
                                          <p:attrName>ppt_x</p:attrName>
                                        </p:attrNameLst>
                                      </p:cBhvr>
                                      <p:tavLst>
                                        <p:tav tm="0">
                                          <p:val>
                                            <p:strVal val="#ppt_x"/>
                                          </p:val>
                                        </p:tav>
                                        <p:tav tm="100000">
                                          <p:val>
                                            <p:strVal val="#ppt_x"/>
                                          </p:val>
                                        </p:tav>
                                      </p:tavLst>
                                    </p:anim>
                                    <p:anim calcmode="lin" valueType="num">
                                      <p:cBhvr>
                                        <p:cTn id="4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6" grpId="0" bldLvl="0"/>
      <p:bldP spid="5" grpId="0" animBg="1"/>
      <p:bldP spid="6" grpId="0" animBg="1"/>
      <p:bldP spid="7" grpId="0" animBg="1"/>
      <p:bldP spid="8" grpId="0" animBg="1"/>
      <p:bldP spid="9" grpId="0" animBg="1"/>
    </p:bldLst>
  </p:timing>
</p:sld>
</file>

<file path=ppt/theme/theme1.xml><?xml version="1.0" encoding="utf-8"?>
<a:theme xmlns:a="http://schemas.openxmlformats.org/drawingml/2006/main" name="当图网 www.99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lgn="l">
          <a:defRPr sz="2400" dirty="0">
            <a:solidFill>
              <a:srgbClr val="FF0000"/>
            </a:solidFill>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19217</Words>
  <Application>WPS 演示</Application>
  <PresentationFormat>宽屏</PresentationFormat>
  <Paragraphs>590</Paragraphs>
  <Slides>40</Slides>
  <Notes>39</Notes>
  <HiddenSlides>0</HiddenSlides>
  <MMClips>3</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40</vt:i4>
      </vt:variant>
    </vt:vector>
  </HeadingPairs>
  <TitlesOfParts>
    <vt:vector size="58" baseType="lpstr">
      <vt:lpstr>Arial</vt:lpstr>
      <vt:lpstr>宋体</vt:lpstr>
      <vt:lpstr>Wingdings</vt:lpstr>
      <vt:lpstr>Times New Roman</vt:lpstr>
      <vt:lpstr>PingFang SC</vt:lpstr>
      <vt:lpstr>Shit Happens</vt:lpstr>
      <vt:lpstr>微软雅黑</vt:lpstr>
      <vt:lpstr>Wingdings 2</vt:lpstr>
      <vt:lpstr>Calibri</vt:lpstr>
      <vt:lpstr>Arial Unicode MS</vt:lpstr>
      <vt:lpstr>等线 Light</vt:lpstr>
      <vt:lpstr>等线</vt:lpstr>
      <vt:lpstr>幼圆</vt:lpstr>
      <vt:lpstr>方正姚体</vt:lpstr>
      <vt:lpstr>HelveticaNeue</vt:lpstr>
      <vt:lpstr>NumberOnly</vt:lpstr>
      <vt:lpstr>华文新魏</vt:lpstr>
      <vt:lpstr>当图网 www.99ppt.com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当图网 www.99ppt.com</Company>
  <LinksUpToDate>false</LinksUpToDate>
  <SharedDoc>false</SharedDoc>
  <HyperlinksChanged>false</HyperlinksChanged>
  <AppVersion>14.0000</AppVersion>
  <Manager>当图网 www.99ppt.com</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当图网 www.99ppt.com</dc:title>
  <dc:creator>当图网 www.99ppt.com</dc:creator>
  <cp:keywords>当图网 www.99ppt.com</cp:keywords>
  <dc:description>当图网 www.99ppt.com</dc:description>
  <cp:category>当图网 www.99ppt.com</cp:category>
  <cp:lastModifiedBy>南山有谷堆</cp:lastModifiedBy>
  <cp:revision>413</cp:revision>
  <dcterms:created xsi:type="dcterms:W3CDTF">2013-12-20T04:43:00Z</dcterms:created>
  <dcterms:modified xsi:type="dcterms:W3CDTF">2020-12-29T07:17:33Z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r8>1</vt:r8>
  </property>
  <property fmtid="{D5CDD505-2E9C-101B-9397-08002B2CF9AE}" pid="3" name="KSOProductBuildVer">
    <vt:lpwstr>2052-11.8.2.8506</vt:lpwstr>
  </property>
</Properties>
</file>